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8EE90"/>
    <a:srgbClr val="F76778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TCP/IP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сети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50"/>
          <p:cNvGrpSpPr/>
          <p:nvPr/>
        </p:nvGrpSpPr>
        <p:grpSpPr>
          <a:xfrm>
            <a:off x="548063" y="206257"/>
            <a:ext cx="8322446" cy="6673851"/>
            <a:chOff x="533400" y="-228600"/>
            <a:chExt cx="9144000" cy="733266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371600" y="4932363"/>
              <a:ext cx="7732713" cy="1720850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7239000" y="0"/>
              <a:ext cx="1751013" cy="86042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71600" y="3581400"/>
              <a:ext cx="7772400" cy="129540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486400" y="0"/>
              <a:ext cx="1600200" cy="8001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48400" y="640080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810000" y="0"/>
              <a:ext cx="1600200" cy="8001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572000" y="4038600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486400" y="6611938"/>
              <a:ext cx="22860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400" b="1">
                  <a:cs typeface="Times New Roman" pitchFamily="18" charset="0"/>
                </a:rPr>
                <a:t>К передающей среде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4886325" y="5670550"/>
              <a:ext cx="7032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89075" y="5178425"/>
              <a:ext cx="1757363" cy="98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Протоколы межсетевых интерфейсов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815263" y="5546725"/>
              <a:ext cx="938212" cy="492125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RARP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89588" y="5056188"/>
              <a:ext cx="1406525" cy="1350962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Протоколы инкапсуляции в кадры Ethernet, FR, TR, ATM, FDDI, X.25  и т.д.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49700" y="5546725"/>
              <a:ext cx="936625" cy="492125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ARP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11288" y="2346325"/>
              <a:ext cx="7732712" cy="1106488"/>
            </a:xfrm>
            <a:prstGeom prst="rect">
              <a:avLst/>
            </a:prstGeom>
            <a:solidFill>
              <a:srgbClr val="DDDDDD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183063" y="2598738"/>
              <a:ext cx="938212" cy="490537"/>
            </a:xfrm>
            <a:prstGeom prst="rect">
              <a:avLst/>
            </a:prstGeom>
            <a:solidFill>
              <a:srgbClr val="DDDDDD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TCP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464425" y="2598738"/>
              <a:ext cx="938213" cy="490537"/>
            </a:xfrm>
            <a:prstGeom prst="rect">
              <a:avLst/>
            </a:prstGeom>
            <a:solidFill>
              <a:srgbClr val="DDDDDD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UDP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371600" y="2474913"/>
              <a:ext cx="1981200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Протоколы транспортного  уровня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699375" y="3827463"/>
              <a:ext cx="936625" cy="490537"/>
            </a:xfrm>
            <a:prstGeom prst="rect">
              <a:avLst/>
            </a:prstGeom>
            <a:solidFill>
              <a:srgbClr val="FFCC99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IGMP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824538" y="3827463"/>
              <a:ext cx="936625" cy="490537"/>
            </a:xfrm>
            <a:prstGeom prst="rect">
              <a:avLst/>
            </a:prstGeom>
            <a:solidFill>
              <a:srgbClr val="FFCC99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IP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7275" y="3827463"/>
              <a:ext cx="938213" cy="490537"/>
            </a:xfrm>
            <a:prstGeom prst="rect">
              <a:avLst/>
            </a:prstGeom>
            <a:solidFill>
              <a:srgbClr val="FFCC99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ICMP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371600" y="1000125"/>
              <a:ext cx="7732713" cy="1228725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63913" y="1246188"/>
              <a:ext cx="819150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HTTP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87488" y="1122363"/>
              <a:ext cx="1484312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Протоколы прикладного уровня</a:t>
              </a:r>
              <a:r>
                <a:rPr lang="en-US" altLang="ru-RU" sz="1600">
                  <a:cs typeface="Times New Roman" pitchFamily="18" charset="0"/>
                </a:rPr>
                <a:t>  </a:t>
              </a:r>
              <a:endParaRPr lang="en-US" altLang="ru-RU" sz="16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300538" y="1246188"/>
              <a:ext cx="820737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Telnet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167688" y="1246188"/>
              <a:ext cx="819150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DHCP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112000" y="1246188"/>
              <a:ext cx="820738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DNS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8400" y="838200"/>
              <a:ext cx="44450" cy="2989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48200" y="838200"/>
              <a:ext cx="0" cy="385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128963" y="1984375"/>
              <a:ext cx="585787" cy="18430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05800" y="838200"/>
              <a:ext cx="212725" cy="4079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467600" y="228600"/>
              <a:ext cx="1522413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371600" y="0"/>
              <a:ext cx="1751013" cy="86042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524000" y="228600"/>
              <a:ext cx="1627188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962400" y="228600"/>
              <a:ext cx="1522413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562600" y="228600"/>
              <a:ext cx="1522413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6527800" y="3089275"/>
              <a:ext cx="1404938" cy="738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6761163" y="4073525"/>
              <a:ext cx="9382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996113" y="5670550"/>
              <a:ext cx="819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33400" y="-228600"/>
              <a:ext cx="9144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743200" y="762000"/>
              <a:ext cx="381000" cy="1181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57600" y="1752600"/>
              <a:ext cx="68580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4724400" y="1752600"/>
              <a:ext cx="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7315200" y="1752600"/>
              <a:ext cx="57150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H="1">
              <a:off x="8153400" y="1752600"/>
              <a:ext cx="34290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800600" y="3124200"/>
              <a:ext cx="12573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248400" y="4343400"/>
              <a:ext cx="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1524000" y="3733800"/>
              <a:ext cx="1905001" cy="58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/>
                <a:t>Протоколы сетевого уровня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895599" y="2057399"/>
              <a:ext cx="5638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>
                  <a:latin typeface="Monotype Corsiva" pitchFamily="66" charset="0"/>
                </a:rPr>
                <a:t>Application            Programming            Inetrface</a:t>
              </a:r>
              <a:endParaRPr lang="ru-RU" altLang="ru-RU">
                <a:latin typeface="Monotype Corsiva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9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2"/>
          <p:cNvSpPr>
            <a:spLocks noChangeArrowheads="1"/>
          </p:cNvSpPr>
          <p:nvPr/>
        </p:nvSpPr>
        <p:spPr bwMode="auto">
          <a:xfrm>
            <a:off x="990600" y="4191000"/>
            <a:ext cx="2133600" cy="2057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3276600" y="3733800"/>
            <a:ext cx="1371600" cy="1371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3276600" y="3798890"/>
            <a:ext cx="1295400" cy="401638"/>
            <a:chOff x="960" y="1481"/>
            <a:chExt cx="816" cy="253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960" y="1481"/>
              <a:ext cx="115" cy="253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/>
                <a:t>Сетевой</a:t>
              </a: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3276600" y="4724405"/>
            <a:ext cx="1371600" cy="341313"/>
            <a:chOff x="960" y="2188"/>
            <a:chExt cx="864" cy="215"/>
          </a:xfrm>
        </p:grpSpPr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960" y="2208"/>
              <a:ext cx="864" cy="192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1008" y="2188"/>
              <a:ext cx="67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/>
                <a:t>Ethernet</a:t>
              </a:r>
              <a:endParaRPr lang="ru-RU" altLang="ru-RU" sz="1600" dirty="0"/>
            </a:p>
          </p:txBody>
        </p:sp>
      </p:grp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990600" y="1295400"/>
            <a:ext cx="1676400" cy="26670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1219200" y="1524000"/>
            <a:ext cx="1371600" cy="381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1219200" y="1981200"/>
            <a:ext cx="1371600" cy="381000"/>
          </a:xfrm>
          <a:prstGeom prst="rect">
            <a:avLst/>
          </a:prstGeom>
          <a:solidFill>
            <a:srgbClr val="C9CFC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295400" y="1600200"/>
            <a:ext cx="1219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Прикладной</a:t>
            </a:r>
          </a:p>
        </p:txBody>
      </p:sp>
      <p:grpSp>
        <p:nvGrpSpPr>
          <p:cNvPr id="64" name="Group 14"/>
          <p:cNvGrpSpPr>
            <a:grpSpLocks/>
          </p:cNvGrpSpPr>
          <p:nvPr/>
        </p:nvGrpSpPr>
        <p:grpSpPr bwMode="auto">
          <a:xfrm>
            <a:off x="1219200" y="2438400"/>
            <a:ext cx="1371600" cy="381000"/>
            <a:chOff x="960" y="1488"/>
            <a:chExt cx="864" cy="240"/>
          </a:xfrm>
        </p:grpSpPr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960" y="1488"/>
              <a:ext cx="864" cy="240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Сетевой</a:t>
              </a:r>
            </a:p>
          </p:txBody>
        </p:sp>
      </p:grp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1219200" y="2057400"/>
            <a:ext cx="1371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Транспортный</a:t>
            </a:r>
          </a:p>
        </p:txBody>
      </p:sp>
      <p:grpSp>
        <p:nvGrpSpPr>
          <p:cNvPr id="68" name="Group 18"/>
          <p:cNvGrpSpPr>
            <a:grpSpLocks/>
          </p:cNvGrpSpPr>
          <p:nvPr/>
        </p:nvGrpSpPr>
        <p:grpSpPr bwMode="auto">
          <a:xfrm>
            <a:off x="1219200" y="2819403"/>
            <a:ext cx="1371600" cy="525463"/>
            <a:chOff x="960" y="1728"/>
            <a:chExt cx="864" cy="331"/>
          </a:xfrm>
        </p:grpSpPr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960" y="1776"/>
              <a:ext cx="864" cy="240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960" y="1728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Межсетевой интерфейс</a:t>
              </a:r>
            </a:p>
          </p:txBody>
        </p:sp>
      </p:grpSp>
      <p:grpSp>
        <p:nvGrpSpPr>
          <p:cNvPr id="71" name="Group 21"/>
          <p:cNvGrpSpPr>
            <a:grpSpLocks/>
          </p:cNvGrpSpPr>
          <p:nvPr/>
        </p:nvGrpSpPr>
        <p:grpSpPr bwMode="auto">
          <a:xfrm>
            <a:off x="1219200" y="3549655"/>
            <a:ext cx="1371600" cy="341313"/>
            <a:chOff x="960" y="2188"/>
            <a:chExt cx="864" cy="215"/>
          </a:xfrm>
        </p:grpSpPr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960" y="2208"/>
              <a:ext cx="864" cy="192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008" y="2188"/>
              <a:ext cx="67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/>
                <a:t>Ethernet</a:t>
              </a:r>
              <a:endParaRPr lang="ru-RU" altLang="ru-RU" sz="1600" dirty="0"/>
            </a:p>
          </p:txBody>
        </p:sp>
      </p:grp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828800" y="32766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638800" y="3733800"/>
            <a:ext cx="1371600" cy="1371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grpSp>
        <p:nvGrpSpPr>
          <p:cNvPr id="76" name="Group 26"/>
          <p:cNvGrpSpPr>
            <a:grpSpLocks/>
          </p:cNvGrpSpPr>
          <p:nvPr/>
        </p:nvGrpSpPr>
        <p:grpSpPr bwMode="auto">
          <a:xfrm>
            <a:off x="5638800" y="3810000"/>
            <a:ext cx="1371600" cy="381000"/>
            <a:chOff x="960" y="1488"/>
            <a:chExt cx="864" cy="240"/>
          </a:xfrm>
        </p:grpSpPr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960" y="1488"/>
              <a:ext cx="864" cy="240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Сетевой</a:t>
              </a:r>
            </a:p>
          </p:txBody>
        </p:sp>
      </p:grpSp>
      <p:grpSp>
        <p:nvGrpSpPr>
          <p:cNvPr id="79" name="Group 29"/>
          <p:cNvGrpSpPr>
            <a:grpSpLocks/>
          </p:cNvGrpSpPr>
          <p:nvPr/>
        </p:nvGrpSpPr>
        <p:grpSpPr bwMode="auto">
          <a:xfrm>
            <a:off x="5638800" y="4706942"/>
            <a:ext cx="609600" cy="401638"/>
            <a:chOff x="960" y="2177"/>
            <a:chExt cx="864" cy="253"/>
          </a:xfrm>
        </p:grpSpPr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960" y="2177"/>
              <a:ext cx="864" cy="253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1010" y="2188"/>
              <a:ext cx="670" cy="2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TR</a:t>
              </a:r>
              <a:endParaRPr lang="ru-RU" altLang="ru-RU" sz="1600"/>
            </a:p>
          </p:txBody>
        </p:sp>
      </p:grp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7315200" y="838200"/>
            <a:ext cx="1676400" cy="26670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467600" y="1066800"/>
            <a:ext cx="1371600" cy="381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7467600" y="1524000"/>
            <a:ext cx="1371600" cy="381000"/>
          </a:xfrm>
          <a:prstGeom prst="rect">
            <a:avLst/>
          </a:prstGeom>
          <a:solidFill>
            <a:srgbClr val="C9CFC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7543800" y="1143000"/>
            <a:ext cx="1219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Прикладной</a:t>
            </a:r>
          </a:p>
        </p:txBody>
      </p:sp>
      <p:grpSp>
        <p:nvGrpSpPr>
          <p:cNvPr id="86" name="Group 36"/>
          <p:cNvGrpSpPr>
            <a:grpSpLocks/>
          </p:cNvGrpSpPr>
          <p:nvPr/>
        </p:nvGrpSpPr>
        <p:grpSpPr bwMode="auto">
          <a:xfrm>
            <a:off x="7467600" y="1981200"/>
            <a:ext cx="1371600" cy="381000"/>
            <a:chOff x="960" y="1488"/>
            <a:chExt cx="864" cy="240"/>
          </a:xfrm>
        </p:grpSpPr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960" y="1488"/>
              <a:ext cx="864" cy="240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Сетевой</a:t>
              </a:r>
            </a:p>
          </p:txBody>
        </p:sp>
      </p:grp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7467600" y="1600200"/>
            <a:ext cx="1371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Транспортный</a:t>
            </a:r>
          </a:p>
        </p:txBody>
      </p:sp>
      <p:grpSp>
        <p:nvGrpSpPr>
          <p:cNvPr id="90" name="Group 40"/>
          <p:cNvGrpSpPr>
            <a:grpSpLocks/>
          </p:cNvGrpSpPr>
          <p:nvPr/>
        </p:nvGrpSpPr>
        <p:grpSpPr bwMode="auto">
          <a:xfrm>
            <a:off x="7467600" y="3092450"/>
            <a:ext cx="1371600" cy="336550"/>
            <a:chOff x="960" y="2188"/>
            <a:chExt cx="864" cy="212"/>
          </a:xfrm>
        </p:grpSpPr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960" y="2208"/>
              <a:ext cx="864" cy="192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008" y="2188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/>
                <a:t>Ethernet</a:t>
              </a:r>
              <a:endParaRPr lang="ru-RU" altLang="ru-RU" sz="1600"/>
            </a:p>
          </p:txBody>
        </p:sp>
      </p:grpSp>
      <p:sp>
        <p:nvSpPr>
          <p:cNvPr id="93" name="Line 43"/>
          <p:cNvSpPr>
            <a:spLocks noChangeShapeType="1"/>
          </p:cNvSpPr>
          <p:nvPr/>
        </p:nvSpPr>
        <p:spPr bwMode="auto">
          <a:xfrm>
            <a:off x="8077200" y="2819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94" name="Oval 44"/>
          <p:cNvSpPr>
            <a:spLocks noChangeArrowheads="1"/>
          </p:cNvSpPr>
          <p:nvPr/>
        </p:nvSpPr>
        <p:spPr bwMode="auto">
          <a:xfrm>
            <a:off x="3505200" y="5334000"/>
            <a:ext cx="3200400" cy="1295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95" name="Oval 45"/>
          <p:cNvSpPr>
            <a:spLocks noChangeArrowheads="1"/>
          </p:cNvSpPr>
          <p:nvPr/>
        </p:nvSpPr>
        <p:spPr bwMode="auto">
          <a:xfrm>
            <a:off x="7315200" y="4191000"/>
            <a:ext cx="1600200" cy="16764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>
            <a:off x="4191000" y="48006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97" name="Rectangle 47"/>
          <p:cNvSpPr>
            <a:spLocks noChangeArrowheads="1"/>
          </p:cNvSpPr>
          <p:nvPr/>
        </p:nvSpPr>
        <p:spPr bwMode="auto">
          <a:xfrm>
            <a:off x="4191000" y="4749800"/>
            <a:ext cx="457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/>
              <a:t>TR</a:t>
            </a:r>
            <a:endParaRPr lang="ru-RU" altLang="ru-RU" sz="1400"/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6273800" y="4673600"/>
            <a:ext cx="6858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6324600" y="4800600"/>
            <a:ext cx="609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dirty="0"/>
              <a:t>ATM</a:t>
            </a:r>
            <a:endParaRPr lang="ru-RU" altLang="ru-RU" sz="1400" dirty="0"/>
          </a:p>
        </p:txBody>
      </p: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7467600" y="3048000"/>
            <a:ext cx="13716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7620000" y="3124200"/>
            <a:ext cx="10668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ATM</a:t>
            </a:r>
            <a:endParaRPr lang="ru-RU" altLang="ru-RU" sz="1400"/>
          </a:p>
        </p:txBody>
      </p: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7620000" y="4953000"/>
            <a:ext cx="9144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dirty="0"/>
              <a:t>ATM</a:t>
            </a:r>
            <a:endParaRPr lang="ru-RU" altLang="ru-RU" dirty="0"/>
          </a:p>
        </p:txBody>
      </p:sp>
      <p:sp>
        <p:nvSpPr>
          <p:cNvPr id="104" name="Text Box 54"/>
          <p:cNvSpPr txBox="1">
            <a:spLocks noChangeArrowheads="1"/>
          </p:cNvSpPr>
          <p:nvPr/>
        </p:nvSpPr>
        <p:spPr bwMode="auto">
          <a:xfrm>
            <a:off x="4267200" y="5562600"/>
            <a:ext cx="19050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Token Ring</a:t>
            </a:r>
            <a:endParaRPr lang="ru-RU" altLang="ru-RU"/>
          </a:p>
        </p:txBody>
      </p:sp>
      <p:sp>
        <p:nvSpPr>
          <p:cNvPr id="105" name="Text Box 55"/>
          <p:cNvSpPr txBox="1">
            <a:spLocks noChangeArrowheads="1"/>
          </p:cNvSpPr>
          <p:nvPr/>
        </p:nvSpPr>
        <p:spPr bwMode="auto">
          <a:xfrm>
            <a:off x="1371600" y="4953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 altLang="ru-RU"/>
          </a:p>
        </p:txBody>
      </p:sp>
      <p:sp>
        <p:nvSpPr>
          <p:cNvPr id="106" name="Text Box 56"/>
          <p:cNvSpPr txBox="1">
            <a:spLocks noChangeArrowheads="1"/>
          </p:cNvSpPr>
          <p:nvPr/>
        </p:nvSpPr>
        <p:spPr bwMode="auto">
          <a:xfrm>
            <a:off x="1371600" y="5029200"/>
            <a:ext cx="10489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None/>
            </a:pPr>
            <a:r>
              <a:rPr lang="en-US" altLang="ru-RU" dirty="0"/>
              <a:t>Ethernet</a:t>
            </a:r>
            <a:endParaRPr lang="ru-RU" altLang="ru-RU" dirty="0"/>
          </a:p>
        </p:txBody>
      </p:sp>
      <p:sp>
        <p:nvSpPr>
          <p:cNvPr id="107" name="Rectangle 57"/>
          <p:cNvSpPr>
            <a:spLocks noChangeArrowheads="1"/>
          </p:cNvSpPr>
          <p:nvPr/>
        </p:nvSpPr>
        <p:spPr bwMode="auto">
          <a:xfrm>
            <a:off x="3962400" y="4191000"/>
            <a:ext cx="6858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8" name="Rectangle 58"/>
          <p:cNvSpPr>
            <a:spLocks noChangeArrowheads="1"/>
          </p:cNvSpPr>
          <p:nvPr/>
        </p:nvSpPr>
        <p:spPr bwMode="auto">
          <a:xfrm>
            <a:off x="3276600" y="4191000"/>
            <a:ext cx="685800" cy="457200"/>
          </a:xfrm>
          <a:prstGeom prst="rect">
            <a:avLst/>
          </a:prstGeom>
          <a:solidFill>
            <a:srgbClr val="99FF66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3276600" y="4191000"/>
            <a:ext cx="1447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Межсетевые интерфейсы</a:t>
            </a:r>
          </a:p>
        </p:txBody>
      </p:sp>
      <p:sp>
        <p:nvSpPr>
          <p:cNvPr id="110" name="Rectangle 60"/>
          <p:cNvSpPr>
            <a:spLocks noChangeArrowheads="1"/>
          </p:cNvSpPr>
          <p:nvPr/>
        </p:nvSpPr>
        <p:spPr bwMode="auto">
          <a:xfrm>
            <a:off x="5638800" y="4267200"/>
            <a:ext cx="685800" cy="381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11" name="Rectangle 61"/>
          <p:cNvSpPr>
            <a:spLocks noChangeArrowheads="1"/>
          </p:cNvSpPr>
          <p:nvPr/>
        </p:nvSpPr>
        <p:spPr bwMode="auto">
          <a:xfrm>
            <a:off x="6324600" y="4267200"/>
            <a:ext cx="6858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12" name="Text Box 62"/>
          <p:cNvSpPr txBox="1">
            <a:spLocks noChangeArrowheads="1"/>
          </p:cNvSpPr>
          <p:nvPr/>
        </p:nvSpPr>
        <p:spPr bwMode="auto">
          <a:xfrm>
            <a:off x="5638800" y="4191000"/>
            <a:ext cx="1447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Межсетевые интерфейсы</a:t>
            </a:r>
          </a:p>
        </p:txBody>
      </p:sp>
      <p:sp>
        <p:nvSpPr>
          <p:cNvPr id="113" name="Rectangle 63"/>
          <p:cNvSpPr>
            <a:spLocks noChangeArrowheads="1"/>
          </p:cNvSpPr>
          <p:nvPr/>
        </p:nvSpPr>
        <p:spPr bwMode="auto">
          <a:xfrm>
            <a:off x="7467600" y="2438400"/>
            <a:ext cx="13716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grpSp>
        <p:nvGrpSpPr>
          <p:cNvPr id="114" name="Group 64"/>
          <p:cNvGrpSpPr>
            <a:grpSpLocks/>
          </p:cNvGrpSpPr>
          <p:nvPr/>
        </p:nvGrpSpPr>
        <p:grpSpPr bwMode="auto">
          <a:xfrm>
            <a:off x="7467600" y="2362199"/>
            <a:ext cx="1371600" cy="524918"/>
            <a:chOff x="960" y="1728"/>
            <a:chExt cx="864" cy="497"/>
          </a:xfrm>
        </p:grpSpPr>
        <p:sp>
          <p:nvSpPr>
            <p:cNvPr id="115" name="Rectangle 65"/>
            <p:cNvSpPr>
              <a:spLocks noChangeArrowheads="1"/>
            </p:cNvSpPr>
            <p:nvPr/>
          </p:nvSpPr>
          <p:spPr bwMode="auto">
            <a:xfrm>
              <a:off x="960" y="1776"/>
              <a:ext cx="864" cy="24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116" name="Text Box 66"/>
            <p:cNvSpPr txBox="1">
              <a:spLocks noChangeArrowheads="1"/>
            </p:cNvSpPr>
            <p:nvPr/>
          </p:nvSpPr>
          <p:spPr bwMode="auto">
            <a:xfrm>
              <a:off x="960" y="1728"/>
              <a:ext cx="816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Межсетевой интерфейс</a:t>
              </a:r>
            </a:p>
          </p:txBody>
        </p:sp>
      </p:grpSp>
      <p:sp>
        <p:nvSpPr>
          <p:cNvPr id="117" name="Freeform 67"/>
          <p:cNvSpPr>
            <a:spLocks/>
          </p:cNvSpPr>
          <p:nvPr/>
        </p:nvSpPr>
        <p:spPr bwMode="auto">
          <a:xfrm>
            <a:off x="1765300" y="3048000"/>
            <a:ext cx="6311900" cy="2692400"/>
          </a:xfrm>
          <a:custGeom>
            <a:avLst/>
            <a:gdLst>
              <a:gd name="T0" fmla="*/ 40 w 3976"/>
              <a:gd name="T1" fmla="*/ 528 h 1696"/>
              <a:gd name="T2" fmla="*/ 40 w 3976"/>
              <a:gd name="T3" fmla="*/ 864 h 1696"/>
              <a:gd name="T4" fmla="*/ 280 w 3976"/>
              <a:gd name="T5" fmla="*/ 1296 h 1696"/>
              <a:gd name="T6" fmla="*/ 664 w 3976"/>
              <a:gd name="T7" fmla="*/ 1344 h 1696"/>
              <a:gd name="T8" fmla="*/ 952 w 3976"/>
              <a:gd name="T9" fmla="*/ 1296 h 1696"/>
              <a:gd name="T10" fmla="*/ 1144 w 3976"/>
              <a:gd name="T11" fmla="*/ 1008 h 1696"/>
              <a:gd name="T12" fmla="*/ 1240 w 3976"/>
              <a:gd name="T13" fmla="*/ 624 h 1696"/>
              <a:gd name="T14" fmla="*/ 1528 w 3976"/>
              <a:gd name="T15" fmla="*/ 624 h 1696"/>
              <a:gd name="T16" fmla="*/ 1576 w 3976"/>
              <a:gd name="T17" fmla="*/ 912 h 1696"/>
              <a:gd name="T18" fmla="*/ 1624 w 3976"/>
              <a:gd name="T19" fmla="*/ 1200 h 1696"/>
              <a:gd name="T20" fmla="*/ 1864 w 3976"/>
              <a:gd name="T21" fmla="*/ 1632 h 1696"/>
              <a:gd name="T22" fmla="*/ 2344 w 3976"/>
              <a:gd name="T23" fmla="*/ 1584 h 1696"/>
              <a:gd name="T24" fmla="*/ 2536 w 3976"/>
              <a:gd name="T25" fmla="*/ 1296 h 1696"/>
              <a:gd name="T26" fmla="*/ 2680 w 3976"/>
              <a:gd name="T27" fmla="*/ 720 h 1696"/>
              <a:gd name="T28" fmla="*/ 2872 w 3976"/>
              <a:gd name="T29" fmla="*/ 624 h 1696"/>
              <a:gd name="T30" fmla="*/ 3064 w 3976"/>
              <a:gd name="T31" fmla="*/ 816 h 1696"/>
              <a:gd name="T32" fmla="*/ 3064 w 3976"/>
              <a:gd name="T33" fmla="*/ 1152 h 1696"/>
              <a:gd name="T34" fmla="*/ 3112 w 3976"/>
              <a:gd name="T35" fmla="*/ 1344 h 1696"/>
              <a:gd name="T36" fmla="*/ 3544 w 3976"/>
              <a:gd name="T37" fmla="*/ 1392 h 1696"/>
              <a:gd name="T38" fmla="*/ 3784 w 3976"/>
              <a:gd name="T39" fmla="*/ 1152 h 1696"/>
              <a:gd name="T40" fmla="*/ 3928 w 3976"/>
              <a:gd name="T41" fmla="*/ 864 h 1696"/>
              <a:gd name="T42" fmla="*/ 3976 w 3976"/>
              <a:gd name="T43" fmla="*/ 240 h 1696"/>
              <a:gd name="T44" fmla="*/ 3928 w 3976"/>
              <a:gd name="T45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76" h="1696">
                <a:moveTo>
                  <a:pt x="40" y="528"/>
                </a:moveTo>
                <a:cubicBezTo>
                  <a:pt x="20" y="632"/>
                  <a:pt x="0" y="736"/>
                  <a:pt x="40" y="864"/>
                </a:cubicBezTo>
                <a:cubicBezTo>
                  <a:pt x="80" y="992"/>
                  <a:pt x="176" y="1216"/>
                  <a:pt x="280" y="1296"/>
                </a:cubicBezTo>
                <a:cubicBezTo>
                  <a:pt x="384" y="1376"/>
                  <a:pt x="552" y="1344"/>
                  <a:pt x="664" y="1344"/>
                </a:cubicBezTo>
                <a:cubicBezTo>
                  <a:pt x="776" y="1344"/>
                  <a:pt x="872" y="1352"/>
                  <a:pt x="952" y="1296"/>
                </a:cubicBezTo>
                <a:cubicBezTo>
                  <a:pt x="1032" y="1240"/>
                  <a:pt x="1096" y="1120"/>
                  <a:pt x="1144" y="1008"/>
                </a:cubicBezTo>
                <a:cubicBezTo>
                  <a:pt x="1192" y="896"/>
                  <a:pt x="1176" y="688"/>
                  <a:pt x="1240" y="624"/>
                </a:cubicBezTo>
                <a:cubicBezTo>
                  <a:pt x="1304" y="560"/>
                  <a:pt x="1472" y="576"/>
                  <a:pt x="1528" y="624"/>
                </a:cubicBezTo>
                <a:cubicBezTo>
                  <a:pt x="1584" y="672"/>
                  <a:pt x="1560" y="816"/>
                  <a:pt x="1576" y="912"/>
                </a:cubicBezTo>
                <a:cubicBezTo>
                  <a:pt x="1592" y="1008"/>
                  <a:pt x="1576" y="1080"/>
                  <a:pt x="1624" y="1200"/>
                </a:cubicBezTo>
                <a:cubicBezTo>
                  <a:pt x="1672" y="1320"/>
                  <a:pt x="1744" y="1568"/>
                  <a:pt x="1864" y="1632"/>
                </a:cubicBezTo>
                <a:cubicBezTo>
                  <a:pt x="1984" y="1696"/>
                  <a:pt x="2232" y="1640"/>
                  <a:pt x="2344" y="1584"/>
                </a:cubicBezTo>
                <a:cubicBezTo>
                  <a:pt x="2456" y="1528"/>
                  <a:pt x="2480" y="1440"/>
                  <a:pt x="2536" y="1296"/>
                </a:cubicBezTo>
                <a:cubicBezTo>
                  <a:pt x="2592" y="1152"/>
                  <a:pt x="2624" y="832"/>
                  <a:pt x="2680" y="720"/>
                </a:cubicBezTo>
                <a:cubicBezTo>
                  <a:pt x="2736" y="608"/>
                  <a:pt x="2808" y="608"/>
                  <a:pt x="2872" y="624"/>
                </a:cubicBezTo>
                <a:cubicBezTo>
                  <a:pt x="2936" y="640"/>
                  <a:pt x="3032" y="728"/>
                  <a:pt x="3064" y="816"/>
                </a:cubicBezTo>
                <a:cubicBezTo>
                  <a:pt x="3096" y="904"/>
                  <a:pt x="3056" y="1064"/>
                  <a:pt x="3064" y="1152"/>
                </a:cubicBezTo>
                <a:cubicBezTo>
                  <a:pt x="3072" y="1240"/>
                  <a:pt x="3032" y="1304"/>
                  <a:pt x="3112" y="1344"/>
                </a:cubicBezTo>
                <a:cubicBezTo>
                  <a:pt x="3192" y="1384"/>
                  <a:pt x="3432" y="1424"/>
                  <a:pt x="3544" y="1392"/>
                </a:cubicBezTo>
                <a:cubicBezTo>
                  <a:pt x="3656" y="1360"/>
                  <a:pt x="3720" y="1240"/>
                  <a:pt x="3784" y="1152"/>
                </a:cubicBezTo>
                <a:cubicBezTo>
                  <a:pt x="3848" y="1064"/>
                  <a:pt x="3896" y="1016"/>
                  <a:pt x="3928" y="864"/>
                </a:cubicBezTo>
                <a:cubicBezTo>
                  <a:pt x="3960" y="712"/>
                  <a:pt x="3976" y="384"/>
                  <a:pt x="3976" y="240"/>
                </a:cubicBezTo>
                <a:cubicBezTo>
                  <a:pt x="3976" y="96"/>
                  <a:pt x="3952" y="48"/>
                  <a:pt x="3928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>
            <a:off x="2590800" y="2667000"/>
            <a:ext cx="914400" cy="1066800"/>
          </a:xfrm>
          <a:prstGeom prst="line">
            <a:avLst/>
          </a:prstGeom>
          <a:noFill/>
          <a:ln w="76200">
            <a:solidFill>
              <a:srgbClr val="FBA28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>
            <a:off x="4724400" y="3962400"/>
            <a:ext cx="838200" cy="0"/>
          </a:xfrm>
          <a:prstGeom prst="line">
            <a:avLst/>
          </a:prstGeom>
          <a:noFill/>
          <a:ln w="76200">
            <a:solidFill>
              <a:srgbClr val="FBA28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0" name="Line 70"/>
          <p:cNvSpPr>
            <a:spLocks noChangeShapeType="1"/>
          </p:cNvSpPr>
          <p:nvPr/>
        </p:nvSpPr>
        <p:spPr bwMode="auto">
          <a:xfrm flipH="1">
            <a:off x="6553200" y="2209800"/>
            <a:ext cx="914400" cy="1524000"/>
          </a:xfrm>
          <a:prstGeom prst="line">
            <a:avLst/>
          </a:prstGeom>
          <a:noFill/>
          <a:ln w="76200">
            <a:solidFill>
              <a:srgbClr val="FBA28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V="1">
            <a:off x="2667000" y="1752600"/>
            <a:ext cx="4724400" cy="381000"/>
          </a:xfrm>
          <a:prstGeom prst="line">
            <a:avLst/>
          </a:prstGeom>
          <a:noFill/>
          <a:ln w="76200">
            <a:solidFill>
              <a:srgbClr val="C9CFC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V="1">
            <a:off x="2667000" y="1371600"/>
            <a:ext cx="4724400" cy="381000"/>
          </a:xfrm>
          <a:prstGeom prst="line">
            <a:avLst/>
          </a:prstGeom>
          <a:noFill/>
          <a:ln w="76200">
            <a:solidFill>
              <a:srgbClr val="FFFF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4" name="Text Box 74"/>
          <p:cNvSpPr txBox="1">
            <a:spLocks noChangeArrowheads="1"/>
          </p:cNvSpPr>
          <p:nvPr/>
        </p:nvSpPr>
        <p:spPr bwMode="auto">
          <a:xfrm>
            <a:off x="1143000" y="914400"/>
            <a:ext cx="1447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1800" b="1" dirty="0" smtClean="0"/>
              <a:t>Хост</a:t>
            </a:r>
            <a:endParaRPr lang="ru-RU" altLang="ru-RU" sz="1800" b="1" dirty="0"/>
          </a:p>
        </p:txBody>
      </p:sp>
      <p:sp>
        <p:nvSpPr>
          <p:cNvPr id="125" name="Text Box 75"/>
          <p:cNvSpPr txBox="1">
            <a:spLocks noChangeArrowheads="1"/>
          </p:cNvSpPr>
          <p:nvPr/>
        </p:nvSpPr>
        <p:spPr bwMode="auto">
          <a:xfrm>
            <a:off x="7391400" y="381000"/>
            <a:ext cx="1447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1800" b="1" dirty="0" smtClean="0"/>
              <a:t>Хост</a:t>
            </a:r>
            <a:endParaRPr lang="ru-RU" altLang="ru-RU" sz="1800" b="1" dirty="0"/>
          </a:p>
        </p:txBody>
      </p:sp>
      <p:sp>
        <p:nvSpPr>
          <p:cNvPr id="126" name="Text Box 76"/>
          <p:cNvSpPr txBox="1">
            <a:spLocks noChangeArrowheads="1"/>
          </p:cNvSpPr>
          <p:nvPr/>
        </p:nvSpPr>
        <p:spPr bwMode="auto">
          <a:xfrm>
            <a:off x="3048000" y="3367088"/>
            <a:ext cx="19812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800" b="1" dirty="0"/>
              <a:t>Маршрутизатор</a:t>
            </a:r>
          </a:p>
        </p:txBody>
      </p:sp>
      <p:sp>
        <p:nvSpPr>
          <p:cNvPr id="127" name="Text Box 77"/>
          <p:cNvSpPr txBox="1">
            <a:spLocks noChangeArrowheads="1"/>
          </p:cNvSpPr>
          <p:nvPr/>
        </p:nvSpPr>
        <p:spPr bwMode="auto">
          <a:xfrm>
            <a:off x="5410200" y="3429000"/>
            <a:ext cx="19812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800" b="1" dirty="0"/>
              <a:t>Маршрутизатор</a:t>
            </a:r>
          </a:p>
        </p:txBody>
      </p:sp>
      <p:sp>
        <p:nvSpPr>
          <p:cNvPr id="128" name="Заголовок 1"/>
          <p:cNvSpPr txBox="1">
            <a:spLocks/>
          </p:cNvSpPr>
          <p:nvPr/>
        </p:nvSpPr>
        <p:spPr>
          <a:xfrm>
            <a:off x="-29716" y="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sz="2800" b="1" kern="0" dirty="0" err="1"/>
              <a:t>Сетезависимые</a:t>
            </a:r>
            <a:r>
              <a:rPr kumimoji="0" lang="ru-RU" altLang="ru-RU" sz="2800" b="1" kern="0" dirty="0"/>
              <a:t> и </a:t>
            </a:r>
            <a:r>
              <a:rPr kumimoji="0" lang="ru-RU" altLang="ru-RU" sz="2800" b="1" kern="0" dirty="0" err="1"/>
              <a:t>сетенезависимые</a:t>
            </a:r>
            <a:r>
              <a:rPr kumimoji="0" lang="ru-RU" altLang="ru-RU" sz="2800" b="1" kern="0" dirty="0"/>
              <a:t> протоколы стека TCP/IP</a:t>
            </a:r>
          </a:p>
        </p:txBody>
      </p:sp>
    </p:spTree>
    <p:extLst>
      <p:ext uri="{BB962C8B-B14F-4D97-AF65-F5344CB8AC3E}">
        <p14:creationId xmlns:p14="http://schemas.microsoft.com/office/powerpoint/2010/main" val="31886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500808" y="1606754"/>
            <a:ext cx="6858000" cy="4906963"/>
            <a:chOff x="672" y="114"/>
            <a:chExt cx="4425" cy="3743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960" y="288"/>
            <a:ext cx="3834" cy="3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68" name="Документ" r:id="rId3" imgW="6092280" imgH="5928840" progId="Word.Document.8">
                    <p:embed/>
                  </p:oleObj>
                </mc:Choice>
                <mc:Fallback>
                  <p:oleObj name="Документ" r:id="rId3" imgW="6092280" imgH="59288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8"/>
                          <a:ext cx="3834" cy="3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017" y="114"/>
              <a:ext cx="4080" cy="3408"/>
              <a:chOff x="1008" y="576"/>
              <a:chExt cx="4080" cy="3408"/>
            </a:xfrm>
          </p:grpSpPr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 flipV="1">
                <a:off x="1008" y="576"/>
                <a:ext cx="0" cy="3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6"/>
              <p:cNvSpPr>
                <a:spLocks noChangeShapeType="1"/>
              </p:cNvSpPr>
              <p:nvPr/>
            </p:nvSpPr>
            <p:spPr bwMode="auto">
              <a:xfrm>
                <a:off x="1008" y="3984"/>
                <a:ext cx="40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008" y="768"/>
              <a:ext cx="3792" cy="2496"/>
              <a:chOff x="1008" y="768"/>
              <a:chExt cx="3792" cy="2496"/>
            </a:xfrm>
          </p:grpSpPr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V="1">
                <a:off x="1008" y="2928"/>
                <a:ext cx="1536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V="1">
                <a:off x="2544" y="1056"/>
                <a:ext cx="1536" cy="1872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V="1">
                <a:off x="4080" y="768"/>
                <a:ext cx="72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72" y="528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80%</a:t>
              </a:r>
              <a:endParaRPr lang="ru-RU" altLang="ru-RU" sz="2000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72" y="864"/>
              <a:ext cx="38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70%</a:t>
              </a:r>
              <a:endParaRPr lang="ru-RU" altLang="ru-RU" sz="20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672" y="1200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60%</a:t>
              </a:r>
              <a:endParaRPr lang="ru-RU" altLang="ru-RU" sz="2000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72" y="1584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50%</a:t>
              </a:r>
              <a:endParaRPr lang="ru-RU" altLang="ru-RU" sz="2000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672" y="1968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40%</a:t>
              </a:r>
              <a:endParaRPr lang="ru-RU" altLang="ru-RU" sz="2000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672" y="2352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30%</a:t>
              </a:r>
              <a:endParaRPr lang="ru-RU" altLang="ru-RU" sz="200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672" y="2736"/>
              <a:ext cx="38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20%</a:t>
              </a:r>
              <a:endParaRPr lang="ru-RU" altLang="ru-RU" sz="200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672" y="3072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10%</a:t>
              </a:r>
              <a:endParaRPr lang="ru-RU" altLang="ru-RU" sz="200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584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1994</a:t>
              </a:r>
              <a:endParaRPr lang="ru-RU" altLang="ru-RU" sz="2000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352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1996</a:t>
              </a:r>
              <a:endParaRPr lang="ru-RU" altLang="ru-RU" sz="200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024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1998</a:t>
              </a:r>
              <a:endParaRPr lang="ru-RU" altLang="ru-RU" sz="200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840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2000</a:t>
              </a:r>
              <a:endParaRPr lang="ru-RU" altLang="ru-RU" sz="200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60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2002</a:t>
              </a:r>
              <a:endParaRPr lang="ru-RU" altLang="ru-RU" sz="2000"/>
            </a:p>
          </p:txBody>
        </p: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1008" y="1200"/>
              <a:ext cx="3744" cy="1728"/>
              <a:chOff x="1008" y="1200"/>
              <a:chExt cx="3744" cy="1728"/>
            </a:xfrm>
          </p:grpSpPr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>
                <a:off x="1008" y="1200"/>
                <a:ext cx="153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1536" cy="124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672" cy="19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1008" y="2496"/>
              <a:ext cx="3744" cy="576"/>
              <a:chOff x="1008" y="2496"/>
              <a:chExt cx="3744" cy="576"/>
            </a:xfrm>
          </p:grpSpPr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1008" y="2496"/>
                <a:ext cx="1536" cy="48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1536" cy="432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672" cy="96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5" name="Group 32"/>
            <p:cNvGrpSpPr>
              <a:grpSpLocks/>
            </p:cNvGrpSpPr>
            <p:nvPr/>
          </p:nvGrpSpPr>
          <p:grpSpPr bwMode="auto">
            <a:xfrm>
              <a:off x="1008" y="2832"/>
              <a:ext cx="3792" cy="432"/>
              <a:chOff x="1008" y="2832"/>
              <a:chExt cx="3792" cy="432"/>
            </a:xfrm>
          </p:grpSpPr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2448" cy="432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 flipV="1">
                <a:off x="3456" y="3024"/>
                <a:ext cx="1344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4176" y="1008"/>
              <a:ext cx="57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solidFill>
                    <a:srgbClr val="FA260F"/>
                  </a:solidFill>
                </a:rPr>
                <a:t>IP</a:t>
              </a:r>
              <a:endParaRPr lang="ru-RU" altLang="ru-RU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648" y="2160"/>
              <a:ext cx="57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solidFill>
                    <a:srgbClr val="FFCC00"/>
                  </a:solidFill>
                </a:rPr>
                <a:t>IPX</a:t>
              </a:r>
              <a:endParaRPr lang="ru-RU" altLang="ru-RU"/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1824" y="2256"/>
              <a:ext cx="91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solidFill>
                    <a:srgbClr val="CC0066"/>
                  </a:solidFill>
                </a:rPr>
                <a:t>NetBEUI</a:t>
              </a:r>
              <a:endParaRPr lang="ru-RU" altLang="ru-RU"/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2880" y="2928"/>
              <a:ext cx="57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/>
                <a:t>SNA</a:t>
              </a:r>
            </a:p>
          </p:txBody>
        </p:sp>
      </p:grpSp>
      <p:sp>
        <p:nvSpPr>
          <p:cNvPr id="44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Триумфальное шествие протокола </a:t>
            </a:r>
            <a:r>
              <a:rPr kumimoji="0" lang="en-US" altLang="ru-RU" b="1" kern="0" dirty="0" smtClean="0"/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099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10915"/>
              </p:ext>
            </p:extLst>
          </p:nvPr>
        </p:nvGraphicFramePr>
        <p:xfrm>
          <a:off x="899592" y="404664"/>
          <a:ext cx="7734300" cy="67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5" name="Document" r:id="rId3" imgW="8496111" imgH="7444927" progId="Word.Document.8">
                  <p:embed/>
                </p:oleObj>
              </mc:Choice>
              <mc:Fallback>
                <p:oleObj name="Document" r:id="rId3" imgW="8496111" imgH="74449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4664"/>
                        <a:ext cx="7734300" cy="676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Группа 970"/>
          <p:cNvGrpSpPr/>
          <p:nvPr/>
        </p:nvGrpSpPr>
        <p:grpSpPr>
          <a:xfrm>
            <a:off x="873802" y="850934"/>
            <a:ext cx="7993063" cy="5948749"/>
            <a:chOff x="914400" y="514350"/>
            <a:chExt cx="8242300" cy="6184900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914400" y="514350"/>
              <a:ext cx="8229600" cy="6172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914400" y="514350"/>
              <a:ext cx="8242300" cy="6184900"/>
              <a:chOff x="576" y="324"/>
              <a:chExt cx="5192" cy="3896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576" y="324"/>
                <a:ext cx="5192" cy="3896"/>
                <a:chOff x="576" y="324"/>
                <a:chExt cx="5192" cy="3896"/>
              </a:xfrm>
            </p:grpSpPr>
            <p:sp>
              <p:nvSpPr>
                <p:cNvPr id="62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4159"/>
                  <a:ext cx="5192" cy="61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" name="Rectangle 6"/>
                <p:cNvSpPr>
                  <a:spLocks noChangeArrowheads="1"/>
                </p:cNvSpPr>
                <p:nvPr/>
              </p:nvSpPr>
              <p:spPr bwMode="auto">
                <a:xfrm>
                  <a:off x="5686" y="324"/>
                  <a:ext cx="82" cy="3835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" name="Rectangle 7"/>
                <p:cNvSpPr>
                  <a:spLocks noChangeArrowheads="1"/>
                </p:cNvSpPr>
                <p:nvPr/>
              </p:nvSpPr>
              <p:spPr bwMode="auto">
                <a:xfrm>
                  <a:off x="576" y="4098"/>
                  <a:ext cx="5110" cy="61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" name="Rectangle 8"/>
                <p:cNvSpPr>
                  <a:spLocks noChangeArrowheads="1"/>
                </p:cNvSpPr>
                <p:nvPr/>
              </p:nvSpPr>
              <p:spPr bwMode="auto">
                <a:xfrm>
                  <a:off x="5605" y="324"/>
                  <a:ext cx="81" cy="3774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4037"/>
                  <a:ext cx="5029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" name="Rectangle 10"/>
                <p:cNvSpPr>
                  <a:spLocks noChangeArrowheads="1"/>
                </p:cNvSpPr>
                <p:nvPr/>
              </p:nvSpPr>
              <p:spPr bwMode="auto">
                <a:xfrm>
                  <a:off x="5524" y="324"/>
                  <a:ext cx="81" cy="3713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" name="Rectangle 11"/>
                <p:cNvSpPr>
                  <a:spLocks noChangeArrowheads="1"/>
                </p:cNvSpPr>
                <p:nvPr/>
              </p:nvSpPr>
              <p:spPr bwMode="auto">
                <a:xfrm>
                  <a:off x="576" y="3976"/>
                  <a:ext cx="4948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" name="Rectangle 12"/>
                <p:cNvSpPr>
                  <a:spLocks noChangeArrowheads="1"/>
                </p:cNvSpPr>
                <p:nvPr/>
              </p:nvSpPr>
              <p:spPr bwMode="auto">
                <a:xfrm>
                  <a:off x="5443" y="324"/>
                  <a:ext cx="81" cy="3652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576" y="3915"/>
                  <a:ext cx="4867" cy="6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" name="Rectangle 14"/>
                <p:cNvSpPr>
                  <a:spLocks noChangeArrowheads="1"/>
                </p:cNvSpPr>
                <p:nvPr/>
              </p:nvSpPr>
              <p:spPr bwMode="auto">
                <a:xfrm>
                  <a:off x="5362" y="324"/>
                  <a:ext cx="81" cy="359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" name="Rectangle 15"/>
                <p:cNvSpPr>
                  <a:spLocks noChangeArrowheads="1"/>
                </p:cNvSpPr>
                <p:nvPr/>
              </p:nvSpPr>
              <p:spPr bwMode="auto">
                <a:xfrm>
                  <a:off x="576" y="3854"/>
                  <a:ext cx="4786" cy="61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" name="Rectangle 16"/>
                <p:cNvSpPr>
                  <a:spLocks noChangeArrowheads="1"/>
                </p:cNvSpPr>
                <p:nvPr/>
              </p:nvSpPr>
              <p:spPr bwMode="auto">
                <a:xfrm>
                  <a:off x="5281" y="324"/>
                  <a:ext cx="81" cy="3530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" name="Rectangle 17"/>
                <p:cNvSpPr>
                  <a:spLocks noChangeArrowheads="1"/>
                </p:cNvSpPr>
                <p:nvPr/>
              </p:nvSpPr>
              <p:spPr bwMode="auto">
                <a:xfrm>
                  <a:off x="576" y="3794"/>
                  <a:ext cx="4705" cy="6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" name="Rectangle 18"/>
                <p:cNvSpPr>
                  <a:spLocks noChangeArrowheads="1"/>
                </p:cNvSpPr>
                <p:nvPr/>
              </p:nvSpPr>
              <p:spPr bwMode="auto">
                <a:xfrm>
                  <a:off x="5200" y="324"/>
                  <a:ext cx="81" cy="347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" name="Rectangle 19"/>
                <p:cNvSpPr>
                  <a:spLocks noChangeArrowheads="1"/>
                </p:cNvSpPr>
                <p:nvPr/>
              </p:nvSpPr>
              <p:spPr bwMode="auto">
                <a:xfrm>
                  <a:off x="576" y="3733"/>
                  <a:ext cx="4624" cy="61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" name="Rectangle 20"/>
                <p:cNvSpPr>
                  <a:spLocks noChangeArrowheads="1"/>
                </p:cNvSpPr>
                <p:nvPr/>
              </p:nvSpPr>
              <p:spPr bwMode="auto">
                <a:xfrm>
                  <a:off x="5119" y="324"/>
                  <a:ext cx="81" cy="3409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" name="Rectangle 21"/>
                <p:cNvSpPr>
                  <a:spLocks noChangeArrowheads="1"/>
                </p:cNvSpPr>
                <p:nvPr/>
              </p:nvSpPr>
              <p:spPr bwMode="auto">
                <a:xfrm>
                  <a:off x="576" y="3672"/>
                  <a:ext cx="4543" cy="61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" name="Rectangle 22"/>
                <p:cNvSpPr>
                  <a:spLocks noChangeArrowheads="1"/>
                </p:cNvSpPr>
                <p:nvPr/>
              </p:nvSpPr>
              <p:spPr bwMode="auto">
                <a:xfrm>
                  <a:off x="5037" y="324"/>
                  <a:ext cx="82" cy="3348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" name="Rectangle 23"/>
                <p:cNvSpPr>
                  <a:spLocks noChangeArrowheads="1"/>
                </p:cNvSpPr>
                <p:nvPr/>
              </p:nvSpPr>
              <p:spPr bwMode="auto">
                <a:xfrm>
                  <a:off x="576" y="3611"/>
                  <a:ext cx="4461" cy="61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" name="Rectangle 24"/>
                <p:cNvSpPr>
                  <a:spLocks noChangeArrowheads="1"/>
                </p:cNvSpPr>
                <p:nvPr/>
              </p:nvSpPr>
              <p:spPr bwMode="auto">
                <a:xfrm>
                  <a:off x="4956" y="324"/>
                  <a:ext cx="81" cy="3287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3550"/>
                  <a:ext cx="4380" cy="61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" name="Rectangle 26"/>
                <p:cNvSpPr>
                  <a:spLocks noChangeArrowheads="1"/>
                </p:cNvSpPr>
                <p:nvPr/>
              </p:nvSpPr>
              <p:spPr bwMode="auto">
                <a:xfrm>
                  <a:off x="4875" y="324"/>
                  <a:ext cx="81" cy="3226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76" y="3489"/>
                  <a:ext cx="4299" cy="61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" name="Rectangle 28"/>
                <p:cNvSpPr>
                  <a:spLocks noChangeArrowheads="1"/>
                </p:cNvSpPr>
                <p:nvPr/>
              </p:nvSpPr>
              <p:spPr bwMode="auto">
                <a:xfrm>
                  <a:off x="4794" y="324"/>
                  <a:ext cx="81" cy="3165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" name="Rectangle 29"/>
                <p:cNvSpPr>
                  <a:spLocks noChangeArrowheads="1"/>
                </p:cNvSpPr>
                <p:nvPr/>
              </p:nvSpPr>
              <p:spPr bwMode="auto">
                <a:xfrm>
                  <a:off x="576" y="3428"/>
                  <a:ext cx="4218" cy="61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" name="Rectangle 30"/>
                <p:cNvSpPr>
                  <a:spLocks noChangeArrowheads="1"/>
                </p:cNvSpPr>
                <p:nvPr/>
              </p:nvSpPr>
              <p:spPr bwMode="auto">
                <a:xfrm>
                  <a:off x="4713" y="324"/>
                  <a:ext cx="81" cy="3104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" name="Rectangle 31"/>
                <p:cNvSpPr>
                  <a:spLocks noChangeArrowheads="1"/>
                </p:cNvSpPr>
                <p:nvPr/>
              </p:nvSpPr>
              <p:spPr bwMode="auto">
                <a:xfrm>
                  <a:off x="576" y="3368"/>
                  <a:ext cx="4137" cy="60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4632" y="324"/>
                  <a:ext cx="81" cy="3044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576" y="3306"/>
                  <a:ext cx="4056" cy="6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51" y="324"/>
                  <a:ext cx="81" cy="298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" name="Rectangle 35"/>
                <p:cNvSpPr>
                  <a:spLocks noChangeArrowheads="1"/>
                </p:cNvSpPr>
                <p:nvPr/>
              </p:nvSpPr>
              <p:spPr bwMode="auto">
                <a:xfrm>
                  <a:off x="576" y="3246"/>
                  <a:ext cx="3975" cy="60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" name="Rectangle 36"/>
                <p:cNvSpPr>
                  <a:spLocks noChangeArrowheads="1"/>
                </p:cNvSpPr>
                <p:nvPr/>
              </p:nvSpPr>
              <p:spPr bwMode="auto">
                <a:xfrm>
                  <a:off x="4470" y="324"/>
                  <a:ext cx="81" cy="2922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3185"/>
                  <a:ext cx="3894" cy="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4389" y="324"/>
                  <a:ext cx="81" cy="28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" name="Rectangle 39"/>
                <p:cNvSpPr>
                  <a:spLocks noChangeArrowheads="1"/>
                </p:cNvSpPr>
                <p:nvPr/>
              </p:nvSpPr>
              <p:spPr bwMode="auto">
                <a:xfrm>
                  <a:off x="576" y="3124"/>
                  <a:ext cx="3813" cy="61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7" name="Rectangle 40"/>
                <p:cNvSpPr>
                  <a:spLocks noChangeArrowheads="1"/>
                </p:cNvSpPr>
                <p:nvPr/>
              </p:nvSpPr>
              <p:spPr bwMode="auto">
                <a:xfrm>
                  <a:off x="4308" y="324"/>
                  <a:ext cx="81" cy="2800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8" name="Rectangle 41"/>
                <p:cNvSpPr>
                  <a:spLocks noChangeArrowheads="1"/>
                </p:cNvSpPr>
                <p:nvPr/>
              </p:nvSpPr>
              <p:spPr bwMode="auto">
                <a:xfrm>
                  <a:off x="576" y="3063"/>
                  <a:ext cx="3732" cy="61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9" name="Rectangle 42"/>
                <p:cNvSpPr>
                  <a:spLocks noChangeArrowheads="1"/>
                </p:cNvSpPr>
                <p:nvPr/>
              </p:nvSpPr>
              <p:spPr bwMode="auto">
                <a:xfrm>
                  <a:off x="4227" y="324"/>
                  <a:ext cx="81" cy="2739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0" name="Rectangle 43"/>
                <p:cNvSpPr>
                  <a:spLocks noChangeArrowheads="1"/>
                </p:cNvSpPr>
                <p:nvPr/>
              </p:nvSpPr>
              <p:spPr bwMode="auto">
                <a:xfrm>
                  <a:off x="576" y="3003"/>
                  <a:ext cx="3651" cy="60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1" name="Rectangle 44"/>
                <p:cNvSpPr>
                  <a:spLocks noChangeArrowheads="1"/>
                </p:cNvSpPr>
                <p:nvPr/>
              </p:nvSpPr>
              <p:spPr bwMode="auto">
                <a:xfrm>
                  <a:off x="4146" y="324"/>
                  <a:ext cx="81" cy="2679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2" name="Rectangle 45"/>
                <p:cNvSpPr>
                  <a:spLocks noChangeArrowheads="1"/>
                </p:cNvSpPr>
                <p:nvPr/>
              </p:nvSpPr>
              <p:spPr bwMode="auto">
                <a:xfrm>
                  <a:off x="576" y="2941"/>
                  <a:ext cx="3570" cy="62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3" name="Rectangle 46"/>
                <p:cNvSpPr>
                  <a:spLocks noChangeArrowheads="1"/>
                </p:cNvSpPr>
                <p:nvPr/>
              </p:nvSpPr>
              <p:spPr bwMode="auto">
                <a:xfrm>
                  <a:off x="4064" y="324"/>
                  <a:ext cx="82" cy="2617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4" name="Rectangle 47"/>
                <p:cNvSpPr>
                  <a:spLocks noChangeArrowheads="1"/>
                </p:cNvSpPr>
                <p:nvPr/>
              </p:nvSpPr>
              <p:spPr bwMode="auto">
                <a:xfrm>
                  <a:off x="576" y="2880"/>
                  <a:ext cx="3488" cy="61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5" name="Rectangle 48"/>
                <p:cNvSpPr>
                  <a:spLocks noChangeArrowheads="1"/>
                </p:cNvSpPr>
                <p:nvPr/>
              </p:nvSpPr>
              <p:spPr bwMode="auto">
                <a:xfrm>
                  <a:off x="3982" y="324"/>
                  <a:ext cx="82" cy="2556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6" name="Rectangle 49"/>
                <p:cNvSpPr>
                  <a:spLocks noChangeArrowheads="1"/>
                </p:cNvSpPr>
                <p:nvPr/>
              </p:nvSpPr>
              <p:spPr bwMode="auto">
                <a:xfrm>
                  <a:off x="576" y="2820"/>
                  <a:ext cx="3406" cy="60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7" name="Rectangle 50"/>
                <p:cNvSpPr>
                  <a:spLocks noChangeArrowheads="1"/>
                </p:cNvSpPr>
                <p:nvPr/>
              </p:nvSpPr>
              <p:spPr bwMode="auto">
                <a:xfrm>
                  <a:off x="3901" y="324"/>
                  <a:ext cx="81" cy="2496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8" name="Rectangle 51"/>
                <p:cNvSpPr>
                  <a:spLocks noChangeArrowheads="1"/>
                </p:cNvSpPr>
                <p:nvPr/>
              </p:nvSpPr>
              <p:spPr bwMode="auto">
                <a:xfrm>
                  <a:off x="576" y="2758"/>
                  <a:ext cx="3325" cy="62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9" name="Rectangle 52"/>
                <p:cNvSpPr>
                  <a:spLocks noChangeArrowheads="1"/>
                </p:cNvSpPr>
                <p:nvPr/>
              </p:nvSpPr>
              <p:spPr bwMode="auto">
                <a:xfrm>
                  <a:off x="3820" y="324"/>
                  <a:ext cx="81" cy="2434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0" name="Rectangle 53"/>
                <p:cNvSpPr>
                  <a:spLocks noChangeArrowheads="1"/>
                </p:cNvSpPr>
                <p:nvPr/>
              </p:nvSpPr>
              <p:spPr bwMode="auto">
                <a:xfrm>
                  <a:off x="576" y="2698"/>
                  <a:ext cx="3244" cy="60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1" name="Rectangle 54"/>
                <p:cNvSpPr>
                  <a:spLocks noChangeArrowheads="1"/>
                </p:cNvSpPr>
                <p:nvPr/>
              </p:nvSpPr>
              <p:spPr bwMode="auto">
                <a:xfrm>
                  <a:off x="3739" y="324"/>
                  <a:ext cx="81" cy="2374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2" name="Rectangle 55"/>
                <p:cNvSpPr>
                  <a:spLocks noChangeArrowheads="1"/>
                </p:cNvSpPr>
                <p:nvPr/>
              </p:nvSpPr>
              <p:spPr bwMode="auto">
                <a:xfrm>
                  <a:off x="576" y="2637"/>
                  <a:ext cx="3163" cy="61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3" name="Rectangle 56"/>
                <p:cNvSpPr>
                  <a:spLocks noChangeArrowheads="1"/>
                </p:cNvSpPr>
                <p:nvPr/>
              </p:nvSpPr>
              <p:spPr bwMode="auto">
                <a:xfrm>
                  <a:off x="3658" y="324"/>
                  <a:ext cx="81" cy="2313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4" name="Rectangle 57"/>
                <p:cNvSpPr>
                  <a:spLocks noChangeArrowheads="1"/>
                </p:cNvSpPr>
                <p:nvPr/>
              </p:nvSpPr>
              <p:spPr bwMode="auto">
                <a:xfrm>
                  <a:off x="576" y="2576"/>
                  <a:ext cx="3082" cy="61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5" name="Rectangle 58"/>
                <p:cNvSpPr>
                  <a:spLocks noChangeArrowheads="1"/>
                </p:cNvSpPr>
                <p:nvPr/>
              </p:nvSpPr>
              <p:spPr bwMode="auto">
                <a:xfrm>
                  <a:off x="3577" y="324"/>
                  <a:ext cx="81" cy="2252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6" name="Rectangle 59"/>
                <p:cNvSpPr>
                  <a:spLocks noChangeArrowheads="1"/>
                </p:cNvSpPr>
                <p:nvPr/>
              </p:nvSpPr>
              <p:spPr bwMode="auto">
                <a:xfrm>
                  <a:off x="576" y="2515"/>
                  <a:ext cx="3001" cy="6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7" name="Rectangle 60"/>
                <p:cNvSpPr>
                  <a:spLocks noChangeArrowheads="1"/>
                </p:cNvSpPr>
                <p:nvPr/>
              </p:nvSpPr>
              <p:spPr bwMode="auto">
                <a:xfrm>
                  <a:off x="3496" y="324"/>
                  <a:ext cx="81" cy="219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8" name="Rectangle 61"/>
                <p:cNvSpPr>
                  <a:spLocks noChangeArrowheads="1"/>
                </p:cNvSpPr>
                <p:nvPr/>
              </p:nvSpPr>
              <p:spPr bwMode="auto">
                <a:xfrm>
                  <a:off x="576" y="2455"/>
                  <a:ext cx="2920" cy="60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9" name="Rectangle 62"/>
                <p:cNvSpPr>
                  <a:spLocks noChangeArrowheads="1"/>
                </p:cNvSpPr>
                <p:nvPr/>
              </p:nvSpPr>
              <p:spPr bwMode="auto">
                <a:xfrm>
                  <a:off x="3415" y="324"/>
                  <a:ext cx="81" cy="2131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0" name="Rectangle 63"/>
                <p:cNvSpPr>
                  <a:spLocks noChangeArrowheads="1"/>
                </p:cNvSpPr>
                <p:nvPr/>
              </p:nvSpPr>
              <p:spPr bwMode="auto">
                <a:xfrm>
                  <a:off x="576" y="2393"/>
                  <a:ext cx="2839" cy="62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1" name="Rectangle 64"/>
                <p:cNvSpPr>
                  <a:spLocks noChangeArrowheads="1"/>
                </p:cNvSpPr>
                <p:nvPr/>
              </p:nvSpPr>
              <p:spPr bwMode="auto">
                <a:xfrm>
                  <a:off x="3334" y="324"/>
                  <a:ext cx="81" cy="2069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2" name="Rectangle 65"/>
                <p:cNvSpPr>
                  <a:spLocks noChangeArrowheads="1"/>
                </p:cNvSpPr>
                <p:nvPr/>
              </p:nvSpPr>
              <p:spPr bwMode="auto">
                <a:xfrm>
                  <a:off x="576" y="2333"/>
                  <a:ext cx="2758" cy="60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3" name="Rectangle 66"/>
                <p:cNvSpPr>
                  <a:spLocks noChangeArrowheads="1"/>
                </p:cNvSpPr>
                <p:nvPr/>
              </p:nvSpPr>
              <p:spPr bwMode="auto">
                <a:xfrm>
                  <a:off x="3253" y="324"/>
                  <a:ext cx="81" cy="2009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4" name="Rectangle 67"/>
                <p:cNvSpPr>
                  <a:spLocks noChangeArrowheads="1"/>
                </p:cNvSpPr>
                <p:nvPr/>
              </p:nvSpPr>
              <p:spPr bwMode="auto">
                <a:xfrm>
                  <a:off x="576" y="2272"/>
                  <a:ext cx="2677" cy="61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5" name="Rectangle 68"/>
                <p:cNvSpPr>
                  <a:spLocks noChangeArrowheads="1"/>
                </p:cNvSpPr>
                <p:nvPr/>
              </p:nvSpPr>
              <p:spPr bwMode="auto">
                <a:xfrm>
                  <a:off x="3172" y="324"/>
                  <a:ext cx="81" cy="1948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6" name="Rectangle 69"/>
                <p:cNvSpPr>
                  <a:spLocks noChangeArrowheads="1"/>
                </p:cNvSpPr>
                <p:nvPr/>
              </p:nvSpPr>
              <p:spPr bwMode="auto">
                <a:xfrm>
                  <a:off x="576" y="2210"/>
                  <a:ext cx="2596" cy="62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7" name="Rectangle 70"/>
                <p:cNvSpPr>
                  <a:spLocks noChangeArrowheads="1"/>
                </p:cNvSpPr>
                <p:nvPr/>
              </p:nvSpPr>
              <p:spPr bwMode="auto">
                <a:xfrm>
                  <a:off x="3091" y="324"/>
                  <a:ext cx="81" cy="1886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8" name="Rectangle 71"/>
                <p:cNvSpPr>
                  <a:spLocks noChangeArrowheads="1"/>
                </p:cNvSpPr>
                <p:nvPr/>
              </p:nvSpPr>
              <p:spPr bwMode="auto">
                <a:xfrm>
                  <a:off x="576" y="2150"/>
                  <a:ext cx="2515" cy="60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9" name="Rectangle 72"/>
                <p:cNvSpPr>
                  <a:spLocks noChangeArrowheads="1"/>
                </p:cNvSpPr>
                <p:nvPr/>
              </p:nvSpPr>
              <p:spPr bwMode="auto">
                <a:xfrm>
                  <a:off x="3009" y="324"/>
                  <a:ext cx="82" cy="1826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0" name="Rectangle 73"/>
                <p:cNvSpPr>
                  <a:spLocks noChangeArrowheads="1"/>
                </p:cNvSpPr>
                <p:nvPr/>
              </p:nvSpPr>
              <p:spPr bwMode="auto">
                <a:xfrm>
                  <a:off x="576" y="2089"/>
                  <a:ext cx="2433" cy="61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1" name="Rectangle 74"/>
                <p:cNvSpPr>
                  <a:spLocks noChangeArrowheads="1"/>
                </p:cNvSpPr>
                <p:nvPr/>
              </p:nvSpPr>
              <p:spPr bwMode="auto">
                <a:xfrm>
                  <a:off x="2928" y="324"/>
                  <a:ext cx="81" cy="1765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2" name="Rectangle 75"/>
                <p:cNvSpPr>
                  <a:spLocks noChangeArrowheads="1"/>
                </p:cNvSpPr>
                <p:nvPr/>
              </p:nvSpPr>
              <p:spPr bwMode="auto">
                <a:xfrm>
                  <a:off x="576" y="2028"/>
                  <a:ext cx="2352" cy="61"/>
                </a:xfrm>
                <a:prstGeom prst="rect">
                  <a:avLst/>
                </a:prstGeom>
                <a:solidFill>
                  <a:srgbClr val="2A2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3" name="Rectangle 76"/>
                <p:cNvSpPr>
                  <a:spLocks noChangeArrowheads="1"/>
                </p:cNvSpPr>
                <p:nvPr/>
              </p:nvSpPr>
              <p:spPr bwMode="auto">
                <a:xfrm>
                  <a:off x="2847" y="324"/>
                  <a:ext cx="81" cy="1704"/>
                </a:xfrm>
                <a:prstGeom prst="rect">
                  <a:avLst/>
                </a:prstGeom>
                <a:solidFill>
                  <a:srgbClr val="2A2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4" name="Rectangle 77"/>
                <p:cNvSpPr>
                  <a:spLocks noChangeArrowheads="1"/>
                </p:cNvSpPr>
                <p:nvPr/>
              </p:nvSpPr>
              <p:spPr bwMode="auto">
                <a:xfrm>
                  <a:off x="576" y="1967"/>
                  <a:ext cx="2271" cy="61"/>
                </a:xfrm>
                <a:prstGeom prst="rect">
                  <a:avLst/>
                </a:prstGeom>
                <a:solidFill>
                  <a:srgbClr val="2A2A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5" name="Rectangle 78"/>
                <p:cNvSpPr>
                  <a:spLocks noChangeArrowheads="1"/>
                </p:cNvSpPr>
                <p:nvPr/>
              </p:nvSpPr>
              <p:spPr bwMode="auto">
                <a:xfrm>
                  <a:off x="2766" y="324"/>
                  <a:ext cx="81" cy="1643"/>
                </a:xfrm>
                <a:prstGeom prst="rect">
                  <a:avLst/>
                </a:prstGeom>
                <a:solidFill>
                  <a:srgbClr val="2A2A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6" name="Rectangle 79"/>
                <p:cNvSpPr>
                  <a:spLocks noChangeArrowheads="1"/>
                </p:cNvSpPr>
                <p:nvPr/>
              </p:nvSpPr>
              <p:spPr bwMode="auto">
                <a:xfrm>
                  <a:off x="576" y="1907"/>
                  <a:ext cx="2190" cy="60"/>
                </a:xfrm>
                <a:prstGeom prst="rect">
                  <a:avLst/>
                </a:prstGeom>
                <a:solidFill>
                  <a:srgbClr val="2B2B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85" y="324"/>
                  <a:ext cx="81" cy="1583"/>
                </a:xfrm>
                <a:prstGeom prst="rect">
                  <a:avLst/>
                </a:prstGeom>
                <a:solidFill>
                  <a:srgbClr val="2B2B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8" name="Rectangle 81"/>
                <p:cNvSpPr>
                  <a:spLocks noChangeArrowheads="1"/>
                </p:cNvSpPr>
                <p:nvPr/>
              </p:nvSpPr>
              <p:spPr bwMode="auto">
                <a:xfrm>
                  <a:off x="576" y="1845"/>
                  <a:ext cx="2109" cy="62"/>
                </a:xfrm>
                <a:prstGeom prst="rect">
                  <a:avLst/>
                </a:prstGeom>
                <a:solidFill>
                  <a:srgbClr val="2B2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9" name="Rectangle 82"/>
                <p:cNvSpPr>
                  <a:spLocks noChangeArrowheads="1"/>
                </p:cNvSpPr>
                <p:nvPr/>
              </p:nvSpPr>
              <p:spPr bwMode="auto">
                <a:xfrm>
                  <a:off x="2604" y="324"/>
                  <a:ext cx="81" cy="1521"/>
                </a:xfrm>
                <a:prstGeom prst="rect">
                  <a:avLst/>
                </a:prstGeom>
                <a:solidFill>
                  <a:srgbClr val="2B2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0" name="Rectangle 83"/>
                <p:cNvSpPr>
                  <a:spLocks noChangeArrowheads="1"/>
                </p:cNvSpPr>
                <p:nvPr/>
              </p:nvSpPr>
              <p:spPr bwMode="auto">
                <a:xfrm>
                  <a:off x="576" y="1785"/>
                  <a:ext cx="2028" cy="60"/>
                </a:xfrm>
                <a:prstGeom prst="rect">
                  <a:avLst/>
                </a:prstGeom>
                <a:solidFill>
                  <a:srgbClr val="2C2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1" name="Rectangle 84"/>
                <p:cNvSpPr>
                  <a:spLocks noChangeArrowheads="1"/>
                </p:cNvSpPr>
                <p:nvPr/>
              </p:nvSpPr>
              <p:spPr bwMode="auto">
                <a:xfrm>
                  <a:off x="2523" y="324"/>
                  <a:ext cx="81" cy="1461"/>
                </a:xfrm>
                <a:prstGeom prst="rect">
                  <a:avLst/>
                </a:prstGeom>
                <a:solidFill>
                  <a:srgbClr val="2C2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2" name="Rectangle 85"/>
                <p:cNvSpPr>
                  <a:spLocks noChangeArrowheads="1"/>
                </p:cNvSpPr>
                <p:nvPr/>
              </p:nvSpPr>
              <p:spPr bwMode="auto">
                <a:xfrm>
                  <a:off x="576" y="1724"/>
                  <a:ext cx="1947" cy="61"/>
                </a:xfrm>
                <a:prstGeom prst="rect">
                  <a:avLst/>
                </a:prstGeom>
                <a:solidFill>
                  <a:srgbClr val="2C2C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3" name="Rectangle 86"/>
                <p:cNvSpPr>
                  <a:spLocks noChangeArrowheads="1"/>
                </p:cNvSpPr>
                <p:nvPr/>
              </p:nvSpPr>
              <p:spPr bwMode="auto">
                <a:xfrm>
                  <a:off x="2442" y="324"/>
                  <a:ext cx="81" cy="1400"/>
                </a:xfrm>
                <a:prstGeom prst="rect">
                  <a:avLst/>
                </a:prstGeom>
                <a:solidFill>
                  <a:srgbClr val="2C2C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4" name="Rectangle 87"/>
                <p:cNvSpPr>
                  <a:spLocks noChangeArrowheads="1"/>
                </p:cNvSpPr>
                <p:nvPr/>
              </p:nvSpPr>
              <p:spPr bwMode="auto">
                <a:xfrm>
                  <a:off x="576" y="1663"/>
                  <a:ext cx="1866" cy="61"/>
                </a:xfrm>
                <a:prstGeom prst="rect">
                  <a:avLst/>
                </a:prstGeom>
                <a:solidFill>
                  <a:srgbClr val="2D2D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5" name="Rectangle 88"/>
                <p:cNvSpPr>
                  <a:spLocks noChangeArrowheads="1"/>
                </p:cNvSpPr>
                <p:nvPr/>
              </p:nvSpPr>
              <p:spPr bwMode="auto">
                <a:xfrm>
                  <a:off x="2361" y="324"/>
                  <a:ext cx="81" cy="1339"/>
                </a:xfrm>
                <a:prstGeom prst="rect">
                  <a:avLst/>
                </a:prstGeom>
                <a:solidFill>
                  <a:srgbClr val="2D2D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6" name="Rectangle 89"/>
                <p:cNvSpPr>
                  <a:spLocks noChangeArrowheads="1"/>
                </p:cNvSpPr>
                <p:nvPr/>
              </p:nvSpPr>
              <p:spPr bwMode="auto">
                <a:xfrm>
                  <a:off x="576" y="1602"/>
                  <a:ext cx="1785" cy="61"/>
                </a:xfrm>
                <a:prstGeom prst="rect">
                  <a:avLst/>
                </a:prstGeom>
                <a:solidFill>
                  <a:srgbClr val="2D2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7" name="Rectangle 90"/>
                <p:cNvSpPr>
                  <a:spLocks noChangeArrowheads="1"/>
                </p:cNvSpPr>
                <p:nvPr/>
              </p:nvSpPr>
              <p:spPr bwMode="auto">
                <a:xfrm>
                  <a:off x="2279" y="324"/>
                  <a:ext cx="82" cy="1278"/>
                </a:xfrm>
                <a:prstGeom prst="rect">
                  <a:avLst/>
                </a:prstGeom>
                <a:solidFill>
                  <a:srgbClr val="2D2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8" name="Rectangle 91"/>
                <p:cNvSpPr>
                  <a:spLocks noChangeArrowheads="1"/>
                </p:cNvSpPr>
                <p:nvPr/>
              </p:nvSpPr>
              <p:spPr bwMode="auto">
                <a:xfrm>
                  <a:off x="576" y="1541"/>
                  <a:ext cx="1703" cy="61"/>
                </a:xfrm>
                <a:prstGeom prst="rect">
                  <a:avLst/>
                </a:prstGeom>
                <a:solidFill>
                  <a:srgbClr val="2E2E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9" name="Rectangle 92"/>
                <p:cNvSpPr>
                  <a:spLocks noChangeArrowheads="1"/>
                </p:cNvSpPr>
                <p:nvPr/>
              </p:nvSpPr>
              <p:spPr bwMode="auto">
                <a:xfrm>
                  <a:off x="2198" y="324"/>
                  <a:ext cx="81" cy="1217"/>
                </a:xfrm>
                <a:prstGeom prst="rect">
                  <a:avLst/>
                </a:prstGeom>
                <a:solidFill>
                  <a:srgbClr val="2E2E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0" name="Rectangle 93"/>
                <p:cNvSpPr>
                  <a:spLocks noChangeArrowheads="1"/>
                </p:cNvSpPr>
                <p:nvPr/>
              </p:nvSpPr>
              <p:spPr bwMode="auto">
                <a:xfrm>
                  <a:off x="576" y="1480"/>
                  <a:ext cx="1622" cy="61"/>
                </a:xfrm>
                <a:prstGeom prst="rect">
                  <a:avLst/>
                </a:prstGeom>
                <a:solidFill>
                  <a:srgbClr val="2E2E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1" name="Rectangle 94"/>
                <p:cNvSpPr>
                  <a:spLocks noChangeArrowheads="1"/>
                </p:cNvSpPr>
                <p:nvPr/>
              </p:nvSpPr>
              <p:spPr bwMode="auto">
                <a:xfrm>
                  <a:off x="2117" y="324"/>
                  <a:ext cx="81" cy="1156"/>
                </a:xfrm>
                <a:prstGeom prst="rect">
                  <a:avLst/>
                </a:prstGeom>
                <a:solidFill>
                  <a:srgbClr val="2E2E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2" name="Rectangle 95"/>
                <p:cNvSpPr>
                  <a:spLocks noChangeArrowheads="1"/>
                </p:cNvSpPr>
                <p:nvPr/>
              </p:nvSpPr>
              <p:spPr bwMode="auto">
                <a:xfrm>
                  <a:off x="576" y="1419"/>
                  <a:ext cx="1541" cy="61"/>
                </a:xfrm>
                <a:prstGeom prst="rect">
                  <a:avLst/>
                </a:prstGeom>
                <a:solidFill>
                  <a:srgbClr val="2F2F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3" name="Rectangle 96"/>
                <p:cNvSpPr>
                  <a:spLocks noChangeArrowheads="1"/>
                </p:cNvSpPr>
                <p:nvPr/>
              </p:nvSpPr>
              <p:spPr bwMode="auto">
                <a:xfrm>
                  <a:off x="2036" y="324"/>
                  <a:ext cx="81" cy="1095"/>
                </a:xfrm>
                <a:prstGeom prst="rect">
                  <a:avLst/>
                </a:prstGeom>
                <a:solidFill>
                  <a:srgbClr val="2F2F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4" name="Rectangle 97"/>
                <p:cNvSpPr>
                  <a:spLocks noChangeArrowheads="1"/>
                </p:cNvSpPr>
                <p:nvPr/>
              </p:nvSpPr>
              <p:spPr bwMode="auto">
                <a:xfrm>
                  <a:off x="576" y="1359"/>
                  <a:ext cx="1460" cy="60"/>
                </a:xfrm>
                <a:prstGeom prst="rect">
                  <a:avLst/>
                </a:prstGeom>
                <a:solidFill>
                  <a:srgbClr val="2F2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5" name="Rectangle 98"/>
                <p:cNvSpPr>
                  <a:spLocks noChangeArrowheads="1"/>
                </p:cNvSpPr>
                <p:nvPr/>
              </p:nvSpPr>
              <p:spPr bwMode="auto">
                <a:xfrm>
                  <a:off x="1954" y="324"/>
                  <a:ext cx="82" cy="1035"/>
                </a:xfrm>
                <a:prstGeom prst="rect">
                  <a:avLst/>
                </a:prstGeom>
                <a:solidFill>
                  <a:srgbClr val="2F2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6" name="Rectangle 99"/>
                <p:cNvSpPr>
                  <a:spLocks noChangeArrowheads="1"/>
                </p:cNvSpPr>
                <p:nvPr/>
              </p:nvSpPr>
              <p:spPr bwMode="auto">
                <a:xfrm>
                  <a:off x="576" y="1297"/>
                  <a:ext cx="1378" cy="62"/>
                </a:xfrm>
                <a:prstGeom prst="rect">
                  <a:avLst/>
                </a:prstGeom>
                <a:solidFill>
                  <a:srgbClr val="2F2F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73" y="324"/>
                  <a:ext cx="81" cy="973"/>
                </a:xfrm>
                <a:prstGeom prst="rect">
                  <a:avLst/>
                </a:prstGeom>
                <a:solidFill>
                  <a:srgbClr val="2F2F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8" name="Rectangle 101"/>
                <p:cNvSpPr>
                  <a:spLocks noChangeArrowheads="1"/>
                </p:cNvSpPr>
                <p:nvPr/>
              </p:nvSpPr>
              <p:spPr bwMode="auto">
                <a:xfrm>
                  <a:off x="576" y="1237"/>
                  <a:ext cx="1297" cy="60"/>
                </a:xfrm>
                <a:prstGeom prst="rect">
                  <a:avLst/>
                </a:prstGeom>
                <a:solidFill>
                  <a:srgbClr val="303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792" y="324"/>
                  <a:ext cx="81" cy="913"/>
                </a:xfrm>
                <a:prstGeom prst="rect">
                  <a:avLst/>
                </a:prstGeom>
                <a:solidFill>
                  <a:srgbClr val="303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0" name="Rectangle 103"/>
                <p:cNvSpPr>
                  <a:spLocks noChangeArrowheads="1"/>
                </p:cNvSpPr>
                <p:nvPr/>
              </p:nvSpPr>
              <p:spPr bwMode="auto">
                <a:xfrm>
                  <a:off x="576" y="1176"/>
                  <a:ext cx="1216" cy="61"/>
                </a:xfrm>
                <a:prstGeom prst="rect">
                  <a:avLst/>
                </a:prstGeom>
                <a:solidFill>
                  <a:srgbClr val="3030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711" y="324"/>
                  <a:ext cx="81" cy="852"/>
                </a:xfrm>
                <a:prstGeom prst="rect">
                  <a:avLst/>
                </a:prstGeom>
                <a:solidFill>
                  <a:srgbClr val="3030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576" y="1115"/>
                  <a:ext cx="1135" cy="61"/>
                </a:xfrm>
                <a:prstGeom prst="rect">
                  <a:avLst/>
                </a:prstGeom>
                <a:solidFill>
                  <a:srgbClr val="3030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3" name="Rectangle 106"/>
                <p:cNvSpPr>
                  <a:spLocks noChangeArrowheads="1"/>
                </p:cNvSpPr>
                <p:nvPr/>
              </p:nvSpPr>
              <p:spPr bwMode="auto">
                <a:xfrm>
                  <a:off x="1630" y="324"/>
                  <a:ext cx="81" cy="791"/>
                </a:xfrm>
                <a:prstGeom prst="rect">
                  <a:avLst/>
                </a:prstGeom>
                <a:solidFill>
                  <a:srgbClr val="3030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4" name="Rectangle 107"/>
                <p:cNvSpPr>
                  <a:spLocks noChangeArrowheads="1"/>
                </p:cNvSpPr>
                <p:nvPr/>
              </p:nvSpPr>
              <p:spPr bwMode="auto">
                <a:xfrm>
                  <a:off x="576" y="1054"/>
                  <a:ext cx="1054" cy="61"/>
                </a:xfrm>
                <a:prstGeom prst="rect">
                  <a:avLst/>
                </a:prstGeom>
                <a:solidFill>
                  <a:srgbClr val="313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5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49" y="324"/>
                  <a:ext cx="81" cy="730"/>
                </a:xfrm>
                <a:prstGeom prst="rect">
                  <a:avLst/>
                </a:prstGeom>
                <a:solidFill>
                  <a:srgbClr val="313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6" name="Rectangle 109"/>
                <p:cNvSpPr>
                  <a:spLocks noChangeArrowheads="1"/>
                </p:cNvSpPr>
                <p:nvPr/>
              </p:nvSpPr>
              <p:spPr bwMode="auto">
                <a:xfrm>
                  <a:off x="576" y="994"/>
                  <a:ext cx="973" cy="60"/>
                </a:xfrm>
                <a:prstGeom prst="rect">
                  <a:avLst/>
                </a:prstGeom>
                <a:solidFill>
                  <a:srgbClr val="313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468" y="324"/>
                  <a:ext cx="81" cy="670"/>
                </a:xfrm>
                <a:prstGeom prst="rect">
                  <a:avLst/>
                </a:prstGeom>
                <a:solidFill>
                  <a:srgbClr val="313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8" name="Rectangle 111"/>
                <p:cNvSpPr>
                  <a:spLocks noChangeArrowheads="1"/>
                </p:cNvSpPr>
                <p:nvPr/>
              </p:nvSpPr>
              <p:spPr bwMode="auto">
                <a:xfrm>
                  <a:off x="576" y="932"/>
                  <a:ext cx="892" cy="62"/>
                </a:xfrm>
                <a:prstGeom prst="rect">
                  <a:avLst/>
                </a:prstGeom>
                <a:solidFill>
                  <a:srgbClr val="3131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9" name="Rectangle 112"/>
                <p:cNvSpPr>
                  <a:spLocks noChangeArrowheads="1"/>
                </p:cNvSpPr>
                <p:nvPr/>
              </p:nvSpPr>
              <p:spPr bwMode="auto">
                <a:xfrm>
                  <a:off x="1387" y="324"/>
                  <a:ext cx="81" cy="608"/>
                </a:xfrm>
                <a:prstGeom prst="rect">
                  <a:avLst/>
                </a:prstGeom>
                <a:solidFill>
                  <a:srgbClr val="3131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0" name="Rectangle 113"/>
                <p:cNvSpPr>
                  <a:spLocks noChangeArrowheads="1"/>
                </p:cNvSpPr>
                <p:nvPr/>
              </p:nvSpPr>
              <p:spPr bwMode="auto">
                <a:xfrm>
                  <a:off x="576" y="871"/>
                  <a:ext cx="811" cy="61"/>
                </a:xfrm>
                <a:prstGeom prst="rect">
                  <a:avLst/>
                </a:prstGeom>
                <a:solidFill>
                  <a:srgbClr val="3131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06" y="324"/>
                  <a:ext cx="81" cy="547"/>
                </a:xfrm>
                <a:prstGeom prst="rect">
                  <a:avLst/>
                </a:prstGeom>
                <a:solidFill>
                  <a:srgbClr val="3131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2" name="Rectangle 115"/>
                <p:cNvSpPr>
                  <a:spLocks noChangeArrowheads="1"/>
                </p:cNvSpPr>
                <p:nvPr/>
              </p:nvSpPr>
              <p:spPr bwMode="auto">
                <a:xfrm>
                  <a:off x="576" y="811"/>
                  <a:ext cx="730" cy="60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25" y="324"/>
                  <a:ext cx="81" cy="487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4" name="Rectangle 117"/>
                <p:cNvSpPr>
                  <a:spLocks noChangeArrowheads="1"/>
                </p:cNvSpPr>
                <p:nvPr/>
              </p:nvSpPr>
              <p:spPr bwMode="auto">
                <a:xfrm>
                  <a:off x="576" y="749"/>
                  <a:ext cx="649" cy="62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5" name="Rectangle 118"/>
                <p:cNvSpPr>
                  <a:spLocks noChangeArrowheads="1"/>
                </p:cNvSpPr>
                <p:nvPr/>
              </p:nvSpPr>
              <p:spPr bwMode="auto">
                <a:xfrm>
                  <a:off x="1144" y="324"/>
                  <a:ext cx="81" cy="425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6" name="Rectangle 119"/>
                <p:cNvSpPr>
                  <a:spLocks noChangeArrowheads="1"/>
                </p:cNvSpPr>
                <p:nvPr/>
              </p:nvSpPr>
              <p:spPr bwMode="auto">
                <a:xfrm>
                  <a:off x="576" y="689"/>
                  <a:ext cx="568" cy="60"/>
                </a:xfrm>
                <a:prstGeom prst="rect">
                  <a:avLst/>
                </a:prstGeom>
                <a:solidFill>
                  <a:srgbClr val="323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7" name="Rectangle 120"/>
                <p:cNvSpPr>
                  <a:spLocks noChangeArrowheads="1"/>
                </p:cNvSpPr>
                <p:nvPr/>
              </p:nvSpPr>
              <p:spPr bwMode="auto">
                <a:xfrm>
                  <a:off x="1063" y="324"/>
                  <a:ext cx="81" cy="365"/>
                </a:xfrm>
                <a:prstGeom prst="rect">
                  <a:avLst/>
                </a:prstGeom>
                <a:solidFill>
                  <a:srgbClr val="323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8" name="Rectangle 121"/>
                <p:cNvSpPr>
                  <a:spLocks noChangeArrowheads="1"/>
                </p:cNvSpPr>
                <p:nvPr/>
              </p:nvSpPr>
              <p:spPr bwMode="auto">
                <a:xfrm>
                  <a:off x="576" y="628"/>
                  <a:ext cx="487" cy="61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9" name="Rectangle 122"/>
                <p:cNvSpPr>
                  <a:spLocks noChangeArrowheads="1"/>
                </p:cNvSpPr>
                <p:nvPr/>
              </p:nvSpPr>
              <p:spPr bwMode="auto">
                <a:xfrm>
                  <a:off x="981" y="324"/>
                  <a:ext cx="82" cy="304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0" name="Rectangle 123"/>
                <p:cNvSpPr>
                  <a:spLocks noChangeArrowheads="1"/>
                </p:cNvSpPr>
                <p:nvPr/>
              </p:nvSpPr>
              <p:spPr bwMode="auto">
                <a:xfrm>
                  <a:off x="576" y="567"/>
                  <a:ext cx="405" cy="61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1" name="Rectangle 124"/>
                <p:cNvSpPr>
                  <a:spLocks noChangeArrowheads="1"/>
                </p:cNvSpPr>
                <p:nvPr/>
              </p:nvSpPr>
              <p:spPr bwMode="auto">
                <a:xfrm>
                  <a:off x="900" y="324"/>
                  <a:ext cx="81" cy="243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2" name="Rectangle 125"/>
                <p:cNvSpPr>
                  <a:spLocks noChangeArrowheads="1"/>
                </p:cNvSpPr>
                <p:nvPr/>
              </p:nvSpPr>
              <p:spPr bwMode="auto">
                <a:xfrm>
                  <a:off x="576" y="506"/>
                  <a:ext cx="324" cy="61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3" name="Rectangle 126"/>
                <p:cNvSpPr>
                  <a:spLocks noChangeArrowheads="1"/>
                </p:cNvSpPr>
                <p:nvPr/>
              </p:nvSpPr>
              <p:spPr bwMode="auto">
                <a:xfrm>
                  <a:off x="819" y="324"/>
                  <a:ext cx="81" cy="182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4" name="Rectangle 127"/>
                <p:cNvSpPr>
                  <a:spLocks noChangeArrowheads="1"/>
                </p:cNvSpPr>
                <p:nvPr/>
              </p:nvSpPr>
              <p:spPr bwMode="auto">
                <a:xfrm>
                  <a:off x="576" y="446"/>
                  <a:ext cx="243" cy="60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5" name="Rectangle 128"/>
                <p:cNvSpPr>
                  <a:spLocks noChangeArrowheads="1"/>
                </p:cNvSpPr>
                <p:nvPr/>
              </p:nvSpPr>
              <p:spPr bwMode="auto">
                <a:xfrm>
                  <a:off x="738" y="324"/>
                  <a:ext cx="81" cy="122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6" name="Rectangle 129"/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162" cy="62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7" name="Rectangle 130"/>
                <p:cNvSpPr>
                  <a:spLocks noChangeArrowheads="1"/>
                </p:cNvSpPr>
                <p:nvPr/>
              </p:nvSpPr>
              <p:spPr bwMode="auto">
                <a:xfrm>
                  <a:off x="657" y="324"/>
                  <a:ext cx="81" cy="60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8" name="Rectangle 131"/>
                <p:cNvSpPr>
                  <a:spLocks noChangeArrowheads="1"/>
                </p:cNvSpPr>
                <p:nvPr/>
              </p:nvSpPr>
              <p:spPr bwMode="auto">
                <a:xfrm>
                  <a:off x="576" y="324"/>
                  <a:ext cx="81" cy="60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76" y="324"/>
                  <a:ext cx="5189" cy="3893"/>
                </a:xfrm>
                <a:prstGeom prst="rect">
                  <a:avLst/>
                </a:prstGeom>
                <a:solidFill>
                  <a:srgbClr val="3333CC"/>
                </a:solidFill>
                <a:ln w="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0" name="Rectangle 133"/>
                <p:cNvSpPr>
                  <a:spLocks noChangeArrowheads="1"/>
                </p:cNvSpPr>
                <p:nvPr/>
              </p:nvSpPr>
              <p:spPr bwMode="auto">
                <a:xfrm>
                  <a:off x="576" y="324"/>
                  <a:ext cx="5190" cy="38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1" name="Rectangle 134"/>
                <p:cNvSpPr>
                  <a:spLocks noChangeArrowheads="1"/>
                </p:cNvSpPr>
                <p:nvPr/>
              </p:nvSpPr>
              <p:spPr bwMode="auto">
                <a:xfrm>
                  <a:off x="576" y="4159"/>
                  <a:ext cx="5192" cy="61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2" name="Rectangle 135"/>
                <p:cNvSpPr>
                  <a:spLocks noChangeArrowheads="1"/>
                </p:cNvSpPr>
                <p:nvPr/>
              </p:nvSpPr>
              <p:spPr bwMode="auto">
                <a:xfrm>
                  <a:off x="5686" y="324"/>
                  <a:ext cx="82" cy="3835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3" name="Rectangle 136"/>
                <p:cNvSpPr>
                  <a:spLocks noChangeArrowheads="1"/>
                </p:cNvSpPr>
                <p:nvPr/>
              </p:nvSpPr>
              <p:spPr bwMode="auto">
                <a:xfrm>
                  <a:off x="576" y="4098"/>
                  <a:ext cx="5110" cy="61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4" name="Rectangle 137"/>
                <p:cNvSpPr>
                  <a:spLocks noChangeArrowheads="1"/>
                </p:cNvSpPr>
                <p:nvPr/>
              </p:nvSpPr>
              <p:spPr bwMode="auto">
                <a:xfrm>
                  <a:off x="5605" y="324"/>
                  <a:ext cx="81" cy="3774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5" name="Rectangle 138"/>
                <p:cNvSpPr>
                  <a:spLocks noChangeArrowheads="1"/>
                </p:cNvSpPr>
                <p:nvPr/>
              </p:nvSpPr>
              <p:spPr bwMode="auto">
                <a:xfrm>
                  <a:off x="576" y="4037"/>
                  <a:ext cx="5029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6" name="Rectangle 139"/>
                <p:cNvSpPr>
                  <a:spLocks noChangeArrowheads="1"/>
                </p:cNvSpPr>
                <p:nvPr/>
              </p:nvSpPr>
              <p:spPr bwMode="auto">
                <a:xfrm>
                  <a:off x="5524" y="324"/>
                  <a:ext cx="81" cy="3713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7" name="Rectangle 140"/>
                <p:cNvSpPr>
                  <a:spLocks noChangeArrowheads="1"/>
                </p:cNvSpPr>
                <p:nvPr/>
              </p:nvSpPr>
              <p:spPr bwMode="auto">
                <a:xfrm>
                  <a:off x="576" y="3976"/>
                  <a:ext cx="4948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8" name="Rectangle 141"/>
                <p:cNvSpPr>
                  <a:spLocks noChangeArrowheads="1"/>
                </p:cNvSpPr>
                <p:nvPr/>
              </p:nvSpPr>
              <p:spPr bwMode="auto">
                <a:xfrm>
                  <a:off x="5443" y="324"/>
                  <a:ext cx="81" cy="3652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9" name="Rectangle 142"/>
                <p:cNvSpPr>
                  <a:spLocks noChangeArrowheads="1"/>
                </p:cNvSpPr>
                <p:nvPr/>
              </p:nvSpPr>
              <p:spPr bwMode="auto">
                <a:xfrm>
                  <a:off x="576" y="3915"/>
                  <a:ext cx="4867" cy="6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0" name="Rectangle 143"/>
                <p:cNvSpPr>
                  <a:spLocks noChangeArrowheads="1"/>
                </p:cNvSpPr>
                <p:nvPr/>
              </p:nvSpPr>
              <p:spPr bwMode="auto">
                <a:xfrm>
                  <a:off x="5362" y="324"/>
                  <a:ext cx="81" cy="359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1" name="Rectangle 144"/>
                <p:cNvSpPr>
                  <a:spLocks noChangeArrowheads="1"/>
                </p:cNvSpPr>
                <p:nvPr/>
              </p:nvSpPr>
              <p:spPr bwMode="auto">
                <a:xfrm>
                  <a:off x="576" y="3854"/>
                  <a:ext cx="4786" cy="61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2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81" y="324"/>
                  <a:ext cx="81" cy="3530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3" name="Rectangle 146"/>
                <p:cNvSpPr>
                  <a:spLocks noChangeArrowheads="1"/>
                </p:cNvSpPr>
                <p:nvPr/>
              </p:nvSpPr>
              <p:spPr bwMode="auto">
                <a:xfrm>
                  <a:off x="576" y="3794"/>
                  <a:ext cx="4705" cy="6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4" name="Rectangle 147"/>
                <p:cNvSpPr>
                  <a:spLocks noChangeArrowheads="1"/>
                </p:cNvSpPr>
                <p:nvPr/>
              </p:nvSpPr>
              <p:spPr bwMode="auto">
                <a:xfrm>
                  <a:off x="5200" y="324"/>
                  <a:ext cx="81" cy="347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5" name="Rectangle 148"/>
                <p:cNvSpPr>
                  <a:spLocks noChangeArrowheads="1"/>
                </p:cNvSpPr>
                <p:nvPr/>
              </p:nvSpPr>
              <p:spPr bwMode="auto">
                <a:xfrm>
                  <a:off x="576" y="3733"/>
                  <a:ext cx="4624" cy="61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6" name="Rectangle 149"/>
                <p:cNvSpPr>
                  <a:spLocks noChangeArrowheads="1"/>
                </p:cNvSpPr>
                <p:nvPr/>
              </p:nvSpPr>
              <p:spPr bwMode="auto">
                <a:xfrm>
                  <a:off x="5119" y="324"/>
                  <a:ext cx="81" cy="3409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7" name="Rectangle 150"/>
                <p:cNvSpPr>
                  <a:spLocks noChangeArrowheads="1"/>
                </p:cNvSpPr>
                <p:nvPr/>
              </p:nvSpPr>
              <p:spPr bwMode="auto">
                <a:xfrm>
                  <a:off x="576" y="3672"/>
                  <a:ext cx="4543" cy="61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8" name="Rectangle 151"/>
                <p:cNvSpPr>
                  <a:spLocks noChangeArrowheads="1"/>
                </p:cNvSpPr>
                <p:nvPr/>
              </p:nvSpPr>
              <p:spPr bwMode="auto">
                <a:xfrm>
                  <a:off x="5037" y="324"/>
                  <a:ext cx="82" cy="3348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576" y="3611"/>
                  <a:ext cx="4461" cy="61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956" y="324"/>
                  <a:ext cx="81" cy="3287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1" name="Rectangle 154"/>
                <p:cNvSpPr>
                  <a:spLocks noChangeArrowheads="1"/>
                </p:cNvSpPr>
                <p:nvPr/>
              </p:nvSpPr>
              <p:spPr bwMode="auto">
                <a:xfrm>
                  <a:off x="576" y="3550"/>
                  <a:ext cx="4380" cy="61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2" name="Rectangle 155"/>
                <p:cNvSpPr>
                  <a:spLocks noChangeArrowheads="1"/>
                </p:cNvSpPr>
                <p:nvPr/>
              </p:nvSpPr>
              <p:spPr bwMode="auto">
                <a:xfrm>
                  <a:off x="4875" y="324"/>
                  <a:ext cx="81" cy="3226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3" name="Rectangle 156"/>
                <p:cNvSpPr>
                  <a:spLocks noChangeArrowheads="1"/>
                </p:cNvSpPr>
                <p:nvPr/>
              </p:nvSpPr>
              <p:spPr bwMode="auto">
                <a:xfrm>
                  <a:off x="576" y="3489"/>
                  <a:ext cx="4299" cy="61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4" name="Rectangle 157"/>
                <p:cNvSpPr>
                  <a:spLocks noChangeArrowheads="1"/>
                </p:cNvSpPr>
                <p:nvPr/>
              </p:nvSpPr>
              <p:spPr bwMode="auto">
                <a:xfrm>
                  <a:off x="4794" y="324"/>
                  <a:ext cx="81" cy="3165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5" name="Rectangle 158"/>
                <p:cNvSpPr>
                  <a:spLocks noChangeArrowheads="1"/>
                </p:cNvSpPr>
                <p:nvPr/>
              </p:nvSpPr>
              <p:spPr bwMode="auto">
                <a:xfrm>
                  <a:off x="576" y="3428"/>
                  <a:ext cx="4218" cy="61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6" name="Rectangle 159"/>
                <p:cNvSpPr>
                  <a:spLocks noChangeArrowheads="1"/>
                </p:cNvSpPr>
                <p:nvPr/>
              </p:nvSpPr>
              <p:spPr bwMode="auto">
                <a:xfrm>
                  <a:off x="4713" y="324"/>
                  <a:ext cx="81" cy="3104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7" name="Rectangle 160"/>
                <p:cNvSpPr>
                  <a:spLocks noChangeArrowheads="1"/>
                </p:cNvSpPr>
                <p:nvPr/>
              </p:nvSpPr>
              <p:spPr bwMode="auto">
                <a:xfrm>
                  <a:off x="576" y="3368"/>
                  <a:ext cx="4137" cy="60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632" y="324"/>
                  <a:ext cx="81" cy="3044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9" name="Rectangle 162"/>
                <p:cNvSpPr>
                  <a:spLocks noChangeArrowheads="1"/>
                </p:cNvSpPr>
                <p:nvPr/>
              </p:nvSpPr>
              <p:spPr bwMode="auto">
                <a:xfrm>
                  <a:off x="576" y="3306"/>
                  <a:ext cx="4056" cy="6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551" y="324"/>
                  <a:ext cx="81" cy="298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76" y="3246"/>
                  <a:ext cx="3975" cy="60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2" name="Rectangle 165"/>
                <p:cNvSpPr>
                  <a:spLocks noChangeArrowheads="1"/>
                </p:cNvSpPr>
                <p:nvPr/>
              </p:nvSpPr>
              <p:spPr bwMode="auto">
                <a:xfrm>
                  <a:off x="4470" y="324"/>
                  <a:ext cx="81" cy="2922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3" name="Rectangle 166"/>
                <p:cNvSpPr>
                  <a:spLocks noChangeArrowheads="1"/>
                </p:cNvSpPr>
                <p:nvPr/>
              </p:nvSpPr>
              <p:spPr bwMode="auto">
                <a:xfrm>
                  <a:off x="576" y="3185"/>
                  <a:ext cx="3894" cy="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4" name="Rectangle 167"/>
                <p:cNvSpPr>
                  <a:spLocks noChangeArrowheads="1"/>
                </p:cNvSpPr>
                <p:nvPr/>
              </p:nvSpPr>
              <p:spPr bwMode="auto">
                <a:xfrm>
                  <a:off x="4389" y="324"/>
                  <a:ext cx="81" cy="28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5" name="Rectangle 168"/>
                <p:cNvSpPr>
                  <a:spLocks noChangeArrowheads="1"/>
                </p:cNvSpPr>
                <p:nvPr/>
              </p:nvSpPr>
              <p:spPr bwMode="auto">
                <a:xfrm>
                  <a:off x="576" y="3124"/>
                  <a:ext cx="3813" cy="61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6" name="Rectangle 169"/>
                <p:cNvSpPr>
                  <a:spLocks noChangeArrowheads="1"/>
                </p:cNvSpPr>
                <p:nvPr/>
              </p:nvSpPr>
              <p:spPr bwMode="auto">
                <a:xfrm>
                  <a:off x="4308" y="324"/>
                  <a:ext cx="81" cy="2800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7" name="Rectangle 170"/>
                <p:cNvSpPr>
                  <a:spLocks noChangeArrowheads="1"/>
                </p:cNvSpPr>
                <p:nvPr/>
              </p:nvSpPr>
              <p:spPr bwMode="auto">
                <a:xfrm>
                  <a:off x="576" y="3063"/>
                  <a:ext cx="3732" cy="61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227" y="324"/>
                  <a:ext cx="81" cy="2739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9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6" y="3003"/>
                  <a:ext cx="3651" cy="60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0" name="Rectangle 173"/>
                <p:cNvSpPr>
                  <a:spLocks noChangeArrowheads="1"/>
                </p:cNvSpPr>
                <p:nvPr/>
              </p:nvSpPr>
              <p:spPr bwMode="auto">
                <a:xfrm>
                  <a:off x="4146" y="324"/>
                  <a:ext cx="81" cy="2679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1" name="Rectangle 174"/>
                <p:cNvSpPr>
                  <a:spLocks noChangeArrowheads="1"/>
                </p:cNvSpPr>
                <p:nvPr/>
              </p:nvSpPr>
              <p:spPr bwMode="auto">
                <a:xfrm>
                  <a:off x="576" y="2941"/>
                  <a:ext cx="3570" cy="62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2" name="Rectangle 175"/>
                <p:cNvSpPr>
                  <a:spLocks noChangeArrowheads="1"/>
                </p:cNvSpPr>
                <p:nvPr/>
              </p:nvSpPr>
              <p:spPr bwMode="auto">
                <a:xfrm>
                  <a:off x="4064" y="324"/>
                  <a:ext cx="82" cy="2617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3" name="Rectangle 176"/>
                <p:cNvSpPr>
                  <a:spLocks noChangeArrowheads="1"/>
                </p:cNvSpPr>
                <p:nvPr/>
              </p:nvSpPr>
              <p:spPr bwMode="auto">
                <a:xfrm>
                  <a:off x="576" y="2880"/>
                  <a:ext cx="3488" cy="61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4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82" y="324"/>
                  <a:ext cx="82" cy="2556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5" name="Rectangle 178"/>
                <p:cNvSpPr>
                  <a:spLocks noChangeArrowheads="1"/>
                </p:cNvSpPr>
                <p:nvPr/>
              </p:nvSpPr>
              <p:spPr bwMode="auto">
                <a:xfrm>
                  <a:off x="576" y="2820"/>
                  <a:ext cx="3406" cy="60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6" name="Rectangle 179"/>
                <p:cNvSpPr>
                  <a:spLocks noChangeArrowheads="1"/>
                </p:cNvSpPr>
                <p:nvPr/>
              </p:nvSpPr>
              <p:spPr bwMode="auto">
                <a:xfrm>
                  <a:off x="3901" y="324"/>
                  <a:ext cx="81" cy="2496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7" name="Rectangle 180"/>
                <p:cNvSpPr>
                  <a:spLocks noChangeArrowheads="1"/>
                </p:cNvSpPr>
                <p:nvPr/>
              </p:nvSpPr>
              <p:spPr bwMode="auto">
                <a:xfrm>
                  <a:off x="576" y="2758"/>
                  <a:ext cx="3325" cy="62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8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20" y="324"/>
                  <a:ext cx="81" cy="2434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9" name="Rectangle 182"/>
                <p:cNvSpPr>
                  <a:spLocks noChangeArrowheads="1"/>
                </p:cNvSpPr>
                <p:nvPr/>
              </p:nvSpPr>
              <p:spPr bwMode="auto">
                <a:xfrm>
                  <a:off x="576" y="2698"/>
                  <a:ext cx="3244" cy="60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0" name="Rectangle 183"/>
                <p:cNvSpPr>
                  <a:spLocks noChangeArrowheads="1"/>
                </p:cNvSpPr>
                <p:nvPr/>
              </p:nvSpPr>
              <p:spPr bwMode="auto">
                <a:xfrm>
                  <a:off x="3739" y="324"/>
                  <a:ext cx="81" cy="2374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1" name="Rectangle 184"/>
                <p:cNvSpPr>
                  <a:spLocks noChangeArrowheads="1"/>
                </p:cNvSpPr>
                <p:nvPr/>
              </p:nvSpPr>
              <p:spPr bwMode="auto">
                <a:xfrm>
                  <a:off x="576" y="2637"/>
                  <a:ext cx="3163" cy="61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2" name="Rectangle 185"/>
                <p:cNvSpPr>
                  <a:spLocks noChangeArrowheads="1"/>
                </p:cNvSpPr>
                <p:nvPr/>
              </p:nvSpPr>
              <p:spPr bwMode="auto">
                <a:xfrm>
                  <a:off x="3658" y="324"/>
                  <a:ext cx="81" cy="2313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3" name="Rectangle 186"/>
                <p:cNvSpPr>
                  <a:spLocks noChangeArrowheads="1"/>
                </p:cNvSpPr>
                <p:nvPr/>
              </p:nvSpPr>
              <p:spPr bwMode="auto">
                <a:xfrm>
                  <a:off x="576" y="2576"/>
                  <a:ext cx="3082" cy="61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4" name="Rectangle 187"/>
                <p:cNvSpPr>
                  <a:spLocks noChangeArrowheads="1"/>
                </p:cNvSpPr>
                <p:nvPr/>
              </p:nvSpPr>
              <p:spPr bwMode="auto">
                <a:xfrm>
                  <a:off x="3577" y="324"/>
                  <a:ext cx="81" cy="2252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76" y="2515"/>
                  <a:ext cx="3001" cy="6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6" name="Rectangle 189"/>
                <p:cNvSpPr>
                  <a:spLocks noChangeArrowheads="1"/>
                </p:cNvSpPr>
                <p:nvPr/>
              </p:nvSpPr>
              <p:spPr bwMode="auto">
                <a:xfrm>
                  <a:off x="3496" y="324"/>
                  <a:ext cx="81" cy="219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7" name="Rectangle 190"/>
                <p:cNvSpPr>
                  <a:spLocks noChangeArrowheads="1"/>
                </p:cNvSpPr>
                <p:nvPr/>
              </p:nvSpPr>
              <p:spPr bwMode="auto">
                <a:xfrm>
                  <a:off x="576" y="2455"/>
                  <a:ext cx="2920" cy="60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8" name="Rectangle 191"/>
                <p:cNvSpPr>
                  <a:spLocks noChangeArrowheads="1"/>
                </p:cNvSpPr>
                <p:nvPr/>
              </p:nvSpPr>
              <p:spPr bwMode="auto">
                <a:xfrm>
                  <a:off x="3415" y="324"/>
                  <a:ext cx="81" cy="2131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9" name="Rectangle 192"/>
                <p:cNvSpPr>
                  <a:spLocks noChangeArrowheads="1"/>
                </p:cNvSpPr>
                <p:nvPr/>
              </p:nvSpPr>
              <p:spPr bwMode="auto">
                <a:xfrm>
                  <a:off x="576" y="2393"/>
                  <a:ext cx="2839" cy="62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0" name="Rectangle 193"/>
                <p:cNvSpPr>
                  <a:spLocks noChangeArrowheads="1"/>
                </p:cNvSpPr>
                <p:nvPr/>
              </p:nvSpPr>
              <p:spPr bwMode="auto">
                <a:xfrm>
                  <a:off x="3334" y="324"/>
                  <a:ext cx="81" cy="2069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1" name="Rectangle 194"/>
                <p:cNvSpPr>
                  <a:spLocks noChangeArrowheads="1"/>
                </p:cNvSpPr>
                <p:nvPr/>
              </p:nvSpPr>
              <p:spPr bwMode="auto">
                <a:xfrm>
                  <a:off x="576" y="2333"/>
                  <a:ext cx="2758" cy="60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2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53" y="324"/>
                  <a:ext cx="81" cy="2009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3" name="Rectangle 196"/>
                <p:cNvSpPr>
                  <a:spLocks noChangeArrowheads="1"/>
                </p:cNvSpPr>
                <p:nvPr/>
              </p:nvSpPr>
              <p:spPr bwMode="auto">
                <a:xfrm>
                  <a:off x="576" y="2272"/>
                  <a:ext cx="2677" cy="61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4" name="Rectangle 197"/>
                <p:cNvSpPr>
                  <a:spLocks noChangeArrowheads="1"/>
                </p:cNvSpPr>
                <p:nvPr/>
              </p:nvSpPr>
              <p:spPr bwMode="auto">
                <a:xfrm>
                  <a:off x="3172" y="324"/>
                  <a:ext cx="81" cy="1948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5" name="Rectangle 198"/>
                <p:cNvSpPr>
                  <a:spLocks noChangeArrowheads="1"/>
                </p:cNvSpPr>
                <p:nvPr/>
              </p:nvSpPr>
              <p:spPr bwMode="auto">
                <a:xfrm>
                  <a:off x="576" y="2210"/>
                  <a:ext cx="2596" cy="62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6" name="Rectangle 199"/>
                <p:cNvSpPr>
                  <a:spLocks noChangeArrowheads="1"/>
                </p:cNvSpPr>
                <p:nvPr/>
              </p:nvSpPr>
              <p:spPr bwMode="auto">
                <a:xfrm>
                  <a:off x="3091" y="324"/>
                  <a:ext cx="81" cy="1886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7" name="Rectangle 200"/>
                <p:cNvSpPr>
                  <a:spLocks noChangeArrowheads="1"/>
                </p:cNvSpPr>
                <p:nvPr/>
              </p:nvSpPr>
              <p:spPr bwMode="auto">
                <a:xfrm>
                  <a:off x="576" y="2150"/>
                  <a:ext cx="2515" cy="60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8" name="Rectangle 201"/>
                <p:cNvSpPr>
                  <a:spLocks noChangeArrowheads="1"/>
                </p:cNvSpPr>
                <p:nvPr/>
              </p:nvSpPr>
              <p:spPr bwMode="auto">
                <a:xfrm>
                  <a:off x="3009" y="324"/>
                  <a:ext cx="82" cy="1826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9" name="Rectangle 202"/>
                <p:cNvSpPr>
                  <a:spLocks noChangeArrowheads="1"/>
                </p:cNvSpPr>
                <p:nvPr/>
              </p:nvSpPr>
              <p:spPr bwMode="auto">
                <a:xfrm>
                  <a:off x="576" y="2089"/>
                  <a:ext cx="2433" cy="61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60" name="Rectangle 203"/>
                <p:cNvSpPr>
                  <a:spLocks noChangeArrowheads="1"/>
                </p:cNvSpPr>
                <p:nvPr/>
              </p:nvSpPr>
              <p:spPr bwMode="auto">
                <a:xfrm>
                  <a:off x="2928" y="324"/>
                  <a:ext cx="81" cy="1765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61" name="Rectangle 204"/>
                <p:cNvSpPr>
                  <a:spLocks noChangeArrowheads="1"/>
                </p:cNvSpPr>
                <p:nvPr/>
              </p:nvSpPr>
              <p:spPr bwMode="auto">
                <a:xfrm>
                  <a:off x="576" y="2028"/>
                  <a:ext cx="2352" cy="61"/>
                </a:xfrm>
                <a:prstGeom prst="rect">
                  <a:avLst/>
                </a:prstGeom>
                <a:solidFill>
                  <a:srgbClr val="2A2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sp>
            <p:nvSpPr>
              <p:cNvPr id="6" name="Rectangle 205"/>
              <p:cNvSpPr>
                <a:spLocks noChangeArrowheads="1"/>
              </p:cNvSpPr>
              <p:nvPr/>
            </p:nvSpPr>
            <p:spPr bwMode="auto">
              <a:xfrm>
                <a:off x="2847" y="324"/>
                <a:ext cx="81" cy="1704"/>
              </a:xfrm>
              <a:prstGeom prst="rect">
                <a:avLst/>
              </a:prstGeom>
              <a:solidFill>
                <a:srgbClr val="2A2A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Rectangle 206"/>
              <p:cNvSpPr>
                <a:spLocks noChangeArrowheads="1"/>
              </p:cNvSpPr>
              <p:nvPr/>
            </p:nvSpPr>
            <p:spPr bwMode="auto">
              <a:xfrm>
                <a:off x="576" y="1967"/>
                <a:ext cx="2271" cy="61"/>
              </a:xfrm>
              <a:prstGeom prst="rect">
                <a:avLst/>
              </a:prstGeom>
              <a:solidFill>
                <a:srgbClr val="2A2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Rectangle 207"/>
              <p:cNvSpPr>
                <a:spLocks noChangeArrowheads="1"/>
              </p:cNvSpPr>
              <p:nvPr/>
            </p:nvSpPr>
            <p:spPr bwMode="auto">
              <a:xfrm>
                <a:off x="2766" y="324"/>
                <a:ext cx="81" cy="1643"/>
              </a:xfrm>
              <a:prstGeom prst="rect">
                <a:avLst/>
              </a:prstGeom>
              <a:solidFill>
                <a:srgbClr val="2A2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Rectangle 208"/>
              <p:cNvSpPr>
                <a:spLocks noChangeArrowheads="1"/>
              </p:cNvSpPr>
              <p:nvPr/>
            </p:nvSpPr>
            <p:spPr bwMode="auto">
              <a:xfrm>
                <a:off x="576" y="1907"/>
                <a:ext cx="2190" cy="60"/>
              </a:xfrm>
              <a:prstGeom prst="rect">
                <a:avLst/>
              </a:prstGeom>
              <a:solidFill>
                <a:srgbClr val="2B2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Rectangle 209"/>
              <p:cNvSpPr>
                <a:spLocks noChangeArrowheads="1"/>
              </p:cNvSpPr>
              <p:nvPr/>
            </p:nvSpPr>
            <p:spPr bwMode="auto">
              <a:xfrm>
                <a:off x="2685" y="324"/>
                <a:ext cx="81" cy="1583"/>
              </a:xfrm>
              <a:prstGeom prst="rect">
                <a:avLst/>
              </a:prstGeom>
              <a:solidFill>
                <a:srgbClr val="2B2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Rectangle 210"/>
              <p:cNvSpPr>
                <a:spLocks noChangeArrowheads="1"/>
              </p:cNvSpPr>
              <p:nvPr/>
            </p:nvSpPr>
            <p:spPr bwMode="auto">
              <a:xfrm>
                <a:off x="576" y="1845"/>
                <a:ext cx="2109" cy="62"/>
              </a:xfrm>
              <a:prstGeom prst="rect">
                <a:avLst/>
              </a:prstGeom>
              <a:solidFill>
                <a:srgbClr val="2B2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Rectangle 211"/>
              <p:cNvSpPr>
                <a:spLocks noChangeArrowheads="1"/>
              </p:cNvSpPr>
              <p:nvPr/>
            </p:nvSpPr>
            <p:spPr bwMode="auto">
              <a:xfrm>
                <a:off x="2604" y="324"/>
                <a:ext cx="81" cy="1521"/>
              </a:xfrm>
              <a:prstGeom prst="rect">
                <a:avLst/>
              </a:prstGeom>
              <a:solidFill>
                <a:srgbClr val="2B2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Rectangle 212"/>
              <p:cNvSpPr>
                <a:spLocks noChangeArrowheads="1"/>
              </p:cNvSpPr>
              <p:nvPr/>
            </p:nvSpPr>
            <p:spPr bwMode="auto">
              <a:xfrm>
                <a:off x="576" y="1785"/>
                <a:ext cx="2028" cy="60"/>
              </a:xfrm>
              <a:prstGeom prst="rect">
                <a:avLst/>
              </a:prstGeom>
              <a:solidFill>
                <a:srgbClr val="2C2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Rectangle 213"/>
              <p:cNvSpPr>
                <a:spLocks noChangeArrowheads="1"/>
              </p:cNvSpPr>
              <p:nvPr/>
            </p:nvSpPr>
            <p:spPr bwMode="auto">
              <a:xfrm>
                <a:off x="2523" y="324"/>
                <a:ext cx="81" cy="1461"/>
              </a:xfrm>
              <a:prstGeom prst="rect">
                <a:avLst/>
              </a:prstGeom>
              <a:solidFill>
                <a:srgbClr val="2C2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Rectangle 214"/>
              <p:cNvSpPr>
                <a:spLocks noChangeArrowheads="1"/>
              </p:cNvSpPr>
              <p:nvPr/>
            </p:nvSpPr>
            <p:spPr bwMode="auto">
              <a:xfrm>
                <a:off x="576" y="1724"/>
                <a:ext cx="1947" cy="61"/>
              </a:xfrm>
              <a:prstGeom prst="rect">
                <a:avLst/>
              </a:prstGeom>
              <a:solidFill>
                <a:srgbClr val="2C2C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Rectangle 215"/>
              <p:cNvSpPr>
                <a:spLocks noChangeArrowheads="1"/>
              </p:cNvSpPr>
              <p:nvPr/>
            </p:nvSpPr>
            <p:spPr bwMode="auto">
              <a:xfrm>
                <a:off x="2442" y="324"/>
                <a:ext cx="81" cy="1400"/>
              </a:xfrm>
              <a:prstGeom prst="rect">
                <a:avLst/>
              </a:prstGeom>
              <a:solidFill>
                <a:srgbClr val="2C2C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Rectangle 216"/>
              <p:cNvSpPr>
                <a:spLocks noChangeArrowheads="1"/>
              </p:cNvSpPr>
              <p:nvPr/>
            </p:nvSpPr>
            <p:spPr bwMode="auto">
              <a:xfrm>
                <a:off x="576" y="1663"/>
                <a:ext cx="1866" cy="61"/>
              </a:xfrm>
              <a:prstGeom prst="rect">
                <a:avLst/>
              </a:prstGeom>
              <a:solidFill>
                <a:srgbClr val="2D2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Rectangle 217"/>
              <p:cNvSpPr>
                <a:spLocks noChangeArrowheads="1"/>
              </p:cNvSpPr>
              <p:nvPr/>
            </p:nvSpPr>
            <p:spPr bwMode="auto">
              <a:xfrm>
                <a:off x="2361" y="324"/>
                <a:ext cx="81" cy="1339"/>
              </a:xfrm>
              <a:prstGeom prst="rect">
                <a:avLst/>
              </a:prstGeom>
              <a:solidFill>
                <a:srgbClr val="2D2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" name="Rectangle 218"/>
              <p:cNvSpPr>
                <a:spLocks noChangeArrowheads="1"/>
              </p:cNvSpPr>
              <p:nvPr/>
            </p:nvSpPr>
            <p:spPr bwMode="auto">
              <a:xfrm>
                <a:off x="576" y="1602"/>
                <a:ext cx="1785" cy="61"/>
              </a:xfrm>
              <a:prstGeom prst="rect">
                <a:avLst/>
              </a:prstGeom>
              <a:solidFill>
                <a:srgbClr val="2D2D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Rectangle 219"/>
              <p:cNvSpPr>
                <a:spLocks noChangeArrowheads="1"/>
              </p:cNvSpPr>
              <p:nvPr/>
            </p:nvSpPr>
            <p:spPr bwMode="auto">
              <a:xfrm>
                <a:off x="2279" y="324"/>
                <a:ext cx="82" cy="1278"/>
              </a:xfrm>
              <a:prstGeom prst="rect">
                <a:avLst/>
              </a:prstGeom>
              <a:solidFill>
                <a:srgbClr val="2D2D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Rectangle 220"/>
              <p:cNvSpPr>
                <a:spLocks noChangeArrowheads="1"/>
              </p:cNvSpPr>
              <p:nvPr/>
            </p:nvSpPr>
            <p:spPr bwMode="auto">
              <a:xfrm>
                <a:off x="576" y="1541"/>
                <a:ext cx="1703" cy="61"/>
              </a:xfrm>
              <a:prstGeom prst="rect">
                <a:avLst/>
              </a:prstGeom>
              <a:solidFill>
                <a:srgbClr val="2E2E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Rectangle 221"/>
              <p:cNvSpPr>
                <a:spLocks noChangeArrowheads="1"/>
              </p:cNvSpPr>
              <p:nvPr/>
            </p:nvSpPr>
            <p:spPr bwMode="auto">
              <a:xfrm>
                <a:off x="2198" y="324"/>
                <a:ext cx="81" cy="1217"/>
              </a:xfrm>
              <a:prstGeom prst="rect">
                <a:avLst/>
              </a:prstGeom>
              <a:solidFill>
                <a:srgbClr val="2E2E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Rectangle 222"/>
              <p:cNvSpPr>
                <a:spLocks noChangeArrowheads="1"/>
              </p:cNvSpPr>
              <p:nvPr/>
            </p:nvSpPr>
            <p:spPr bwMode="auto">
              <a:xfrm>
                <a:off x="576" y="1480"/>
                <a:ext cx="1622" cy="61"/>
              </a:xfrm>
              <a:prstGeom prst="rect">
                <a:avLst/>
              </a:prstGeom>
              <a:solidFill>
                <a:srgbClr val="2E2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Rectangle 223"/>
              <p:cNvSpPr>
                <a:spLocks noChangeArrowheads="1"/>
              </p:cNvSpPr>
              <p:nvPr/>
            </p:nvSpPr>
            <p:spPr bwMode="auto">
              <a:xfrm>
                <a:off x="2117" y="324"/>
                <a:ext cx="81" cy="1156"/>
              </a:xfrm>
              <a:prstGeom prst="rect">
                <a:avLst/>
              </a:prstGeom>
              <a:solidFill>
                <a:srgbClr val="2E2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Rectangle 224"/>
              <p:cNvSpPr>
                <a:spLocks noChangeArrowheads="1"/>
              </p:cNvSpPr>
              <p:nvPr/>
            </p:nvSpPr>
            <p:spPr bwMode="auto">
              <a:xfrm>
                <a:off x="576" y="1419"/>
                <a:ext cx="1541" cy="61"/>
              </a:xfrm>
              <a:prstGeom prst="rect">
                <a:avLst/>
              </a:prstGeom>
              <a:solidFill>
                <a:srgbClr val="2F2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Rectangle 225"/>
              <p:cNvSpPr>
                <a:spLocks noChangeArrowheads="1"/>
              </p:cNvSpPr>
              <p:nvPr/>
            </p:nvSpPr>
            <p:spPr bwMode="auto">
              <a:xfrm>
                <a:off x="2036" y="324"/>
                <a:ext cx="81" cy="1095"/>
              </a:xfrm>
              <a:prstGeom prst="rect">
                <a:avLst/>
              </a:prstGeom>
              <a:solidFill>
                <a:srgbClr val="2F2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Rectangle 226"/>
              <p:cNvSpPr>
                <a:spLocks noChangeArrowheads="1"/>
              </p:cNvSpPr>
              <p:nvPr/>
            </p:nvSpPr>
            <p:spPr bwMode="auto">
              <a:xfrm>
                <a:off x="576" y="1359"/>
                <a:ext cx="1460" cy="60"/>
              </a:xfrm>
              <a:prstGeom prst="rect">
                <a:avLst/>
              </a:prstGeom>
              <a:solidFill>
                <a:srgbClr val="2F2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Rectangle 227"/>
              <p:cNvSpPr>
                <a:spLocks noChangeArrowheads="1"/>
              </p:cNvSpPr>
              <p:nvPr/>
            </p:nvSpPr>
            <p:spPr bwMode="auto">
              <a:xfrm>
                <a:off x="1954" y="324"/>
                <a:ext cx="82" cy="1035"/>
              </a:xfrm>
              <a:prstGeom prst="rect">
                <a:avLst/>
              </a:prstGeom>
              <a:solidFill>
                <a:srgbClr val="2F2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Rectangle 228"/>
              <p:cNvSpPr>
                <a:spLocks noChangeArrowheads="1"/>
              </p:cNvSpPr>
              <p:nvPr/>
            </p:nvSpPr>
            <p:spPr bwMode="auto">
              <a:xfrm>
                <a:off x="576" y="1297"/>
                <a:ext cx="1378" cy="62"/>
              </a:xfrm>
              <a:prstGeom prst="rect">
                <a:avLst/>
              </a:prstGeom>
              <a:solidFill>
                <a:srgbClr val="2F2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Rectangle 229"/>
              <p:cNvSpPr>
                <a:spLocks noChangeArrowheads="1"/>
              </p:cNvSpPr>
              <p:nvPr/>
            </p:nvSpPr>
            <p:spPr bwMode="auto">
              <a:xfrm>
                <a:off x="1873" y="324"/>
                <a:ext cx="81" cy="973"/>
              </a:xfrm>
              <a:prstGeom prst="rect">
                <a:avLst/>
              </a:prstGeom>
              <a:solidFill>
                <a:srgbClr val="2F2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Rectangle 230"/>
              <p:cNvSpPr>
                <a:spLocks noChangeArrowheads="1"/>
              </p:cNvSpPr>
              <p:nvPr/>
            </p:nvSpPr>
            <p:spPr bwMode="auto">
              <a:xfrm>
                <a:off x="576" y="1237"/>
                <a:ext cx="1297" cy="60"/>
              </a:xfrm>
              <a:prstGeom prst="rect">
                <a:avLst/>
              </a:prstGeom>
              <a:solidFill>
                <a:srgbClr val="303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Rectangle 231"/>
              <p:cNvSpPr>
                <a:spLocks noChangeArrowheads="1"/>
              </p:cNvSpPr>
              <p:nvPr/>
            </p:nvSpPr>
            <p:spPr bwMode="auto">
              <a:xfrm>
                <a:off x="1792" y="324"/>
                <a:ext cx="81" cy="913"/>
              </a:xfrm>
              <a:prstGeom prst="rect">
                <a:avLst/>
              </a:prstGeom>
              <a:solidFill>
                <a:srgbClr val="303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Rectangle 232"/>
              <p:cNvSpPr>
                <a:spLocks noChangeArrowheads="1"/>
              </p:cNvSpPr>
              <p:nvPr/>
            </p:nvSpPr>
            <p:spPr bwMode="auto">
              <a:xfrm>
                <a:off x="576" y="1176"/>
                <a:ext cx="1216" cy="61"/>
              </a:xfrm>
              <a:prstGeom prst="rect">
                <a:avLst/>
              </a:prstGeom>
              <a:solidFill>
                <a:srgbClr val="303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Rectangle 233"/>
              <p:cNvSpPr>
                <a:spLocks noChangeArrowheads="1"/>
              </p:cNvSpPr>
              <p:nvPr/>
            </p:nvSpPr>
            <p:spPr bwMode="auto">
              <a:xfrm>
                <a:off x="1711" y="324"/>
                <a:ext cx="81" cy="852"/>
              </a:xfrm>
              <a:prstGeom prst="rect">
                <a:avLst/>
              </a:prstGeom>
              <a:solidFill>
                <a:srgbClr val="303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Rectangle 234"/>
              <p:cNvSpPr>
                <a:spLocks noChangeArrowheads="1"/>
              </p:cNvSpPr>
              <p:nvPr/>
            </p:nvSpPr>
            <p:spPr bwMode="auto">
              <a:xfrm>
                <a:off x="576" y="1115"/>
                <a:ext cx="1135" cy="61"/>
              </a:xfrm>
              <a:prstGeom prst="rect">
                <a:avLst/>
              </a:prstGeom>
              <a:solidFill>
                <a:srgbClr val="3030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Rectangle 235"/>
              <p:cNvSpPr>
                <a:spLocks noChangeArrowheads="1"/>
              </p:cNvSpPr>
              <p:nvPr/>
            </p:nvSpPr>
            <p:spPr bwMode="auto">
              <a:xfrm>
                <a:off x="1630" y="324"/>
                <a:ext cx="81" cy="791"/>
              </a:xfrm>
              <a:prstGeom prst="rect">
                <a:avLst/>
              </a:prstGeom>
              <a:solidFill>
                <a:srgbClr val="3030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Rectangle 236"/>
              <p:cNvSpPr>
                <a:spLocks noChangeArrowheads="1"/>
              </p:cNvSpPr>
              <p:nvPr/>
            </p:nvSpPr>
            <p:spPr bwMode="auto">
              <a:xfrm>
                <a:off x="576" y="1054"/>
                <a:ext cx="1054" cy="61"/>
              </a:xfrm>
              <a:prstGeom prst="rect">
                <a:avLst/>
              </a:prstGeom>
              <a:solidFill>
                <a:srgbClr val="313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Rectangle 237"/>
              <p:cNvSpPr>
                <a:spLocks noChangeArrowheads="1"/>
              </p:cNvSpPr>
              <p:nvPr/>
            </p:nvSpPr>
            <p:spPr bwMode="auto">
              <a:xfrm>
                <a:off x="1549" y="324"/>
                <a:ext cx="81" cy="730"/>
              </a:xfrm>
              <a:prstGeom prst="rect">
                <a:avLst/>
              </a:prstGeom>
              <a:solidFill>
                <a:srgbClr val="313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Rectangle 238"/>
              <p:cNvSpPr>
                <a:spLocks noChangeArrowheads="1"/>
              </p:cNvSpPr>
              <p:nvPr/>
            </p:nvSpPr>
            <p:spPr bwMode="auto">
              <a:xfrm>
                <a:off x="576" y="994"/>
                <a:ext cx="973" cy="60"/>
              </a:xfrm>
              <a:prstGeom prst="rect">
                <a:avLst/>
              </a:prstGeom>
              <a:solidFill>
                <a:srgbClr val="313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Rectangle 239"/>
              <p:cNvSpPr>
                <a:spLocks noChangeArrowheads="1"/>
              </p:cNvSpPr>
              <p:nvPr/>
            </p:nvSpPr>
            <p:spPr bwMode="auto">
              <a:xfrm>
                <a:off x="1468" y="324"/>
                <a:ext cx="81" cy="670"/>
              </a:xfrm>
              <a:prstGeom prst="rect">
                <a:avLst/>
              </a:prstGeom>
              <a:solidFill>
                <a:srgbClr val="313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Rectangle 240"/>
              <p:cNvSpPr>
                <a:spLocks noChangeArrowheads="1"/>
              </p:cNvSpPr>
              <p:nvPr/>
            </p:nvSpPr>
            <p:spPr bwMode="auto">
              <a:xfrm>
                <a:off x="576" y="932"/>
                <a:ext cx="892" cy="62"/>
              </a:xfrm>
              <a:prstGeom prst="rect">
                <a:avLst/>
              </a:prstGeom>
              <a:solidFill>
                <a:srgbClr val="313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Rectangle 241"/>
              <p:cNvSpPr>
                <a:spLocks noChangeArrowheads="1"/>
              </p:cNvSpPr>
              <p:nvPr/>
            </p:nvSpPr>
            <p:spPr bwMode="auto">
              <a:xfrm>
                <a:off x="1387" y="324"/>
                <a:ext cx="81" cy="608"/>
              </a:xfrm>
              <a:prstGeom prst="rect">
                <a:avLst/>
              </a:prstGeom>
              <a:solidFill>
                <a:srgbClr val="313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Rectangle 242"/>
              <p:cNvSpPr>
                <a:spLocks noChangeArrowheads="1"/>
              </p:cNvSpPr>
              <p:nvPr/>
            </p:nvSpPr>
            <p:spPr bwMode="auto">
              <a:xfrm>
                <a:off x="576" y="871"/>
                <a:ext cx="811" cy="61"/>
              </a:xfrm>
              <a:prstGeom prst="rect">
                <a:avLst/>
              </a:prstGeom>
              <a:solidFill>
                <a:srgbClr val="313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Rectangle 243"/>
              <p:cNvSpPr>
                <a:spLocks noChangeArrowheads="1"/>
              </p:cNvSpPr>
              <p:nvPr/>
            </p:nvSpPr>
            <p:spPr bwMode="auto">
              <a:xfrm>
                <a:off x="1306" y="324"/>
                <a:ext cx="81" cy="547"/>
              </a:xfrm>
              <a:prstGeom prst="rect">
                <a:avLst/>
              </a:prstGeom>
              <a:solidFill>
                <a:srgbClr val="313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Rectangle 244"/>
              <p:cNvSpPr>
                <a:spLocks noChangeArrowheads="1"/>
              </p:cNvSpPr>
              <p:nvPr/>
            </p:nvSpPr>
            <p:spPr bwMode="auto">
              <a:xfrm>
                <a:off x="576" y="811"/>
                <a:ext cx="730" cy="60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Rectangle 245"/>
              <p:cNvSpPr>
                <a:spLocks noChangeArrowheads="1"/>
              </p:cNvSpPr>
              <p:nvPr/>
            </p:nvSpPr>
            <p:spPr bwMode="auto">
              <a:xfrm>
                <a:off x="1225" y="324"/>
                <a:ext cx="81" cy="487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Rectangle 246"/>
              <p:cNvSpPr>
                <a:spLocks noChangeArrowheads="1"/>
              </p:cNvSpPr>
              <p:nvPr/>
            </p:nvSpPr>
            <p:spPr bwMode="auto">
              <a:xfrm>
                <a:off x="576" y="749"/>
                <a:ext cx="649" cy="62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Rectangle 247"/>
              <p:cNvSpPr>
                <a:spLocks noChangeArrowheads="1"/>
              </p:cNvSpPr>
              <p:nvPr/>
            </p:nvSpPr>
            <p:spPr bwMode="auto">
              <a:xfrm>
                <a:off x="1144" y="324"/>
                <a:ext cx="81" cy="425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Rectangle 248"/>
              <p:cNvSpPr>
                <a:spLocks noChangeArrowheads="1"/>
              </p:cNvSpPr>
              <p:nvPr/>
            </p:nvSpPr>
            <p:spPr bwMode="auto">
              <a:xfrm>
                <a:off x="576" y="689"/>
                <a:ext cx="568" cy="60"/>
              </a:xfrm>
              <a:prstGeom prst="rect">
                <a:avLst/>
              </a:prstGeom>
              <a:solidFill>
                <a:srgbClr val="323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Rectangle 249"/>
              <p:cNvSpPr>
                <a:spLocks noChangeArrowheads="1"/>
              </p:cNvSpPr>
              <p:nvPr/>
            </p:nvSpPr>
            <p:spPr bwMode="auto">
              <a:xfrm>
                <a:off x="1063" y="324"/>
                <a:ext cx="81" cy="365"/>
              </a:xfrm>
              <a:prstGeom prst="rect">
                <a:avLst/>
              </a:prstGeom>
              <a:solidFill>
                <a:srgbClr val="323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Rectangle 250"/>
              <p:cNvSpPr>
                <a:spLocks noChangeArrowheads="1"/>
              </p:cNvSpPr>
              <p:nvPr/>
            </p:nvSpPr>
            <p:spPr bwMode="auto">
              <a:xfrm>
                <a:off x="576" y="628"/>
                <a:ext cx="487" cy="61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Rectangle 251"/>
              <p:cNvSpPr>
                <a:spLocks noChangeArrowheads="1"/>
              </p:cNvSpPr>
              <p:nvPr/>
            </p:nvSpPr>
            <p:spPr bwMode="auto">
              <a:xfrm>
                <a:off x="981" y="324"/>
                <a:ext cx="82" cy="304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Rectangle 252"/>
              <p:cNvSpPr>
                <a:spLocks noChangeArrowheads="1"/>
              </p:cNvSpPr>
              <p:nvPr/>
            </p:nvSpPr>
            <p:spPr bwMode="auto">
              <a:xfrm>
                <a:off x="576" y="567"/>
                <a:ext cx="405" cy="61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Rectangle 253"/>
              <p:cNvSpPr>
                <a:spLocks noChangeArrowheads="1"/>
              </p:cNvSpPr>
              <p:nvPr/>
            </p:nvSpPr>
            <p:spPr bwMode="auto">
              <a:xfrm>
                <a:off x="900" y="324"/>
                <a:ext cx="81" cy="243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Rectangle 254"/>
              <p:cNvSpPr>
                <a:spLocks noChangeArrowheads="1"/>
              </p:cNvSpPr>
              <p:nvPr/>
            </p:nvSpPr>
            <p:spPr bwMode="auto">
              <a:xfrm>
                <a:off x="576" y="506"/>
                <a:ext cx="324" cy="61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Rectangle 255"/>
              <p:cNvSpPr>
                <a:spLocks noChangeArrowheads="1"/>
              </p:cNvSpPr>
              <p:nvPr/>
            </p:nvSpPr>
            <p:spPr bwMode="auto">
              <a:xfrm>
                <a:off x="819" y="324"/>
                <a:ext cx="81" cy="182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Rectangle 256"/>
              <p:cNvSpPr>
                <a:spLocks noChangeArrowheads="1"/>
              </p:cNvSpPr>
              <p:nvPr/>
            </p:nvSpPr>
            <p:spPr bwMode="auto">
              <a:xfrm>
                <a:off x="576" y="446"/>
                <a:ext cx="243" cy="60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Rectangle 257"/>
              <p:cNvSpPr>
                <a:spLocks noChangeArrowheads="1"/>
              </p:cNvSpPr>
              <p:nvPr/>
            </p:nvSpPr>
            <p:spPr bwMode="auto">
              <a:xfrm>
                <a:off x="738" y="324"/>
                <a:ext cx="81" cy="122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Rectangle 258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162" cy="62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Rectangle 259"/>
              <p:cNvSpPr>
                <a:spLocks noChangeArrowheads="1"/>
              </p:cNvSpPr>
              <p:nvPr/>
            </p:nvSpPr>
            <p:spPr bwMode="auto">
              <a:xfrm>
                <a:off x="657" y="324"/>
                <a:ext cx="81" cy="60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Rectangle 260"/>
              <p:cNvSpPr>
                <a:spLocks noChangeArrowheads="1"/>
              </p:cNvSpPr>
              <p:nvPr/>
            </p:nvSpPr>
            <p:spPr bwMode="auto">
              <a:xfrm>
                <a:off x="576" y="324"/>
                <a:ext cx="81" cy="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914400" y="571500"/>
              <a:ext cx="70040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2362200" y="1371600"/>
              <a:ext cx="6546850" cy="4800600"/>
              <a:chOff x="2684" y="1524"/>
              <a:chExt cx="2928" cy="1774"/>
            </a:xfrm>
          </p:grpSpPr>
          <p:pic>
            <p:nvPicPr>
              <p:cNvPr id="264" name="Picture 2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" y="1535"/>
                <a:ext cx="2906" cy="1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5" name="Rectangle 264"/>
              <p:cNvSpPr>
                <a:spLocks noChangeArrowheads="1"/>
              </p:cNvSpPr>
              <p:nvPr/>
            </p:nvSpPr>
            <p:spPr bwMode="auto">
              <a:xfrm>
                <a:off x="2684" y="1524"/>
                <a:ext cx="2928" cy="1774"/>
              </a:xfrm>
              <a:prstGeom prst="rect">
                <a:avLst/>
              </a:prstGeom>
              <a:noFill/>
              <a:ln w="349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7161213" y="5253038"/>
              <a:ext cx="1849437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5791200" y="6324600"/>
              <a:ext cx="169277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 b="1">
                  <a:solidFill>
                    <a:srgbClr val="FF9900"/>
                  </a:solidFill>
                </a:rPr>
                <a:t>Source: Probe Research, Inc 1999.</a:t>
              </a:r>
              <a:endParaRPr lang="ru-RU" altLang="ru-RU"/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4210050" y="1955800"/>
              <a:ext cx="4697413" cy="4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9" name="Rectangle 268"/>
            <p:cNvSpPr>
              <a:spLocks noChangeArrowheads="1"/>
            </p:cNvSpPr>
            <p:nvPr/>
          </p:nvSpPr>
          <p:spPr bwMode="auto">
            <a:xfrm>
              <a:off x="1143000" y="990600"/>
              <a:ext cx="7696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None/>
              </a:pPr>
              <a:r>
                <a:rPr lang="ru-RU" altLang="ru-RU" sz="2200" b="1">
                  <a:solidFill>
                    <a:srgbClr val="FF9933"/>
                  </a:solidFill>
                </a:rPr>
                <a:t>Количество пользователей </a:t>
              </a:r>
              <a:r>
                <a:rPr lang="en-GB" altLang="ru-RU" sz="2200" b="1">
                  <a:solidFill>
                    <a:srgbClr val="FF9933"/>
                  </a:solidFill>
                </a:rPr>
                <a:t>Internet </a:t>
              </a:r>
              <a:r>
                <a:rPr lang="ru-RU" altLang="ru-RU" sz="2200" b="1">
                  <a:solidFill>
                    <a:srgbClr val="FF9933"/>
                  </a:solidFill>
                </a:rPr>
                <a:t>в мире —1998-2005</a:t>
              </a:r>
              <a:endParaRPr lang="ru-RU" altLang="ru-RU"/>
            </a:p>
          </p:txBody>
        </p:sp>
        <p:sp>
          <p:nvSpPr>
            <p:cNvPr id="270" name="Rectangle 269"/>
            <p:cNvSpPr>
              <a:spLocks noChangeArrowheads="1"/>
            </p:cNvSpPr>
            <p:nvPr/>
          </p:nvSpPr>
          <p:spPr bwMode="auto">
            <a:xfrm>
              <a:off x="1120775" y="2093913"/>
              <a:ext cx="2959100" cy="283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1203325" y="2152650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2" name="Rectangle 271"/>
            <p:cNvSpPr>
              <a:spLocks noChangeArrowheads="1"/>
            </p:cNvSpPr>
            <p:nvPr/>
          </p:nvSpPr>
          <p:spPr bwMode="auto">
            <a:xfrm>
              <a:off x="1203325" y="2976563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1203325" y="3525838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1203325" y="4075113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1203325" y="4624388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grpSp>
          <p:nvGrpSpPr>
            <p:cNvPr id="276" name="Group 275"/>
            <p:cNvGrpSpPr>
              <a:grpSpLocks/>
            </p:cNvGrpSpPr>
            <p:nvPr/>
          </p:nvGrpSpPr>
          <p:grpSpPr bwMode="auto">
            <a:xfrm>
              <a:off x="1371600" y="2209800"/>
              <a:ext cx="947738" cy="403225"/>
              <a:chOff x="1657" y="1794"/>
              <a:chExt cx="597" cy="254"/>
            </a:xfrm>
          </p:grpSpPr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1657" y="1804"/>
                <a:ext cx="597" cy="244"/>
                <a:chOff x="1657" y="1804"/>
                <a:chExt cx="597" cy="244"/>
              </a:xfrm>
            </p:grpSpPr>
            <p:sp>
              <p:nvSpPr>
                <p:cNvPr id="285" name="Freeform 277"/>
                <p:cNvSpPr>
                  <a:spLocks/>
                </p:cNvSpPr>
                <p:nvPr/>
              </p:nvSpPr>
              <p:spPr bwMode="auto">
                <a:xfrm>
                  <a:off x="1666" y="1879"/>
                  <a:ext cx="584" cy="169"/>
                </a:xfrm>
                <a:custGeom>
                  <a:avLst/>
                  <a:gdLst>
                    <a:gd name="T0" fmla="*/ 232 w 3504"/>
                    <a:gd name="T1" fmla="*/ 460 h 1016"/>
                    <a:gd name="T2" fmla="*/ 0 w 3504"/>
                    <a:gd name="T3" fmla="*/ 503 h 1016"/>
                    <a:gd name="T4" fmla="*/ 205 w 3504"/>
                    <a:gd name="T5" fmla="*/ 576 h 1016"/>
                    <a:gd name="T6" fmla="*/ 412 w 3504"/>
                    <a:gd name="T7" fmla="*/ 627 h 1016"/>
                    <a:gd name="T8" fmla="*/ 591 w 3504"/>
                    <a:gd name="T9" fmla="*/ 660 h 1016"/>
                    <a:gd name="T10" fmla="*/ 707 w 3504"/>
                    <a:gd name="T11" fmla="*/ 713 h 1016"/>
                    <a:gd name="T12" fmla="*/ 869 w 3504"/>
                    <a:gd name="T13" fmla="*/ 807 h 1016"/>
                    <a:gd name="T14" fmla="*/ 1013 w 3504"/>
                    <a:gd name="T15" fmla="*/ 932 h 1016"/>
                    <a:gd name="T16" fmla="*/ 1165 w 3504"/>
                    <a:gd name="T17" fmla="*/ 996 h 1016"/>
                    <a:gd name="T18" fmla="*/ 1264 w 3504"/>
                    <a:gd name="T19" fmla="*/ 1016 h 1016"/>
                    <a:gd name="T20" fmla="*/ 1399 w 3504"/>
                    <a:gd name="T21" fmla="*/ 922 h 1016"/>
                    <a:gd name="T22" fmla="*/ 1532 w 3504"/>
                    <a:gd name="T23" fmla="*/ 828 h 1016"/>
                    <a:gd name="T24" fmla="*/ 1802 w 3504"/>
                    <a:gd name="T25" fmla="*/ 713 h 1016"/>
                    <a:gd name="T26" fmla="*/ 2025 w 3504"/>
                    <a:gd name="T27" fmla="*/ 638 h 1016"/>
                    <a:gd name="T28" fmla="*/ 2383 w 3504"/>
                    <a:gd name="T29" fmla="*/ 503 h 1016"/>
                    <a:gd name="T30" fmla="*/ 2940 w 3504"/>
                    <a:gd name="T31" fmla="*/ 335 h 1016"/>
                    <a:gd name="T32" fmla="*/ 3119 w 3504"/>
                    <a:gd name="T33" fmla="*/ 282 h 1016"/>
                    <a:gd name="T34" fmla="*/ 3297 w 3504"/>
                    <a:gd name="T35" fmla="*/ 261 h 1016"/>
                    <a:gd name="T36" fmla="*/ 3504 w 3504"/>
                    <a:gd name="T37" fmla="*/ 282 h 1016"/>
                    <a:gd name="T38" fmla="*/ 3101 w 3504"/>
                    <a:gd name="T39" fmla="*/ 198 h 1016"/>
                    <a:gd name="T40" fmla="*/ 2814 w 3504"/>
                    <a:gd name="T41" fmla="*/ 209 h 1016"/>
                    <a:gd name="T42" fmla="*/ 2409 w 3504"/>
                    <a:gd name="T43" fmla="*/ 146 h 1016"/>
                    <a:gd name="T44" fmla="*/ 2114 w 3504"/>
                    <a:gd name="T45" fmla="*/ 53 h 1016"/>
                    <a:gd name="T46" fmla="*/ 1891 w 3504"/>
                    <a:gd name="T47" fmla="*/ 0 h 1016"/>
                    <a:gd name="T48" fmla="*/ 1622 w 3504"/>
                    <a:gd name="T49" fmla="*/ 146 h 1016"/>
                    <a:gd name="T50" fmla="*/ 1130 w 3504"/>
                    <a:gd name="T51" fmla="*/ 314 h 1016"/>
                    <a:gd name="T52" fmla="*/ 672 w 3504"/>
                    <a:gd name="T53" fmla="*/ 418 h 1016"/>
                    <a:gd name="T54" fmla="*/ 232 w 3504"/>
                    <a:gd name="T55" fmla="*/ 46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04" h="1016">
                      <a:moveTo>
                        <a:pt x="232" y="460"/>
                      </a:moveTo>
                      <a:lnTo>
                        <a:pt x="0" y="503"/>
                      </a:lnTo>
                      <a:lnTo>
                        <a:pt x="205" y="576"/>
                      </a:lnTo>
                      <a:lnTo>
                        <a:pt x="412" y="627"/>
                      </a:lnTo>
                      <a:lnTo>
                        <a:pt x="591" y="660"/>
                      </a:lnTo>
                      <a:lnTo>
                        <a:pt x="707" y="713"/>
                      </a:lnTo>
                      <a:lnTo>
                        <a:pt x="869" y="807"/>
                      </a:lnTo>
                      <a:lnTo>
                        <a:pt x="1013" y="932"/>
                      </a:lnTo>
                      <a:lnTo>
                        <a:pt x="1165" y="996"/>
                      </a:lnTo>
                      <a:lnTo>
                        <a:pt x="1264" y="1016"/>
                      </a:lnTo>
                      <a:lnTo>
                        <a:pt x="1399" y="922"/>
                      </a:lnTo>
                      <a:lnTo>
                        <a:pt x="1532" y="828"/>
                      </a:lnTo>
                      <a:lnTo>
                        <a:pt x="1802" y="713"/>
                      </a:lnTo>
                      <a:lnTo>
                        <a:pt x="2025" y="638"/>
                      </a:lnTo>
                      <a:lnTo>
                        <a:pt x="2383" y="503"/>
                      </a:lnTo>
                      <a:lnTo>
                        <a:pt x="2940" y="335"/>
                      </a:lnTo>
                      <a:lnTo>
                        <a:pt x="3119" y="282"/>
                      </a:lnTo>
                      <a:lnTo>
                        <a:pt x="3297" y="261"/>
                      </a:lnTo>
                      <a:lnTo>
                        <a:pt x="3504" y="282"/>
                      </a:lnTo>
                      <a:lnTo>
                        <a:pt x="3101" y="198"/>
                      </a:lnTo>
                      <a:lnTo>
                        <a:pt x="2814" y="209"/>
                      </a:lnTo>
                      <a:lnTo>
                        <a:pt x="2409" y="146"/>
                      </a:lnTo>
                      <a:lnTo>
                        <a:pt x="2114" y="53"/>
                      </a:lnTo>
                      <a:lnTo>
                        <a:pt x="1891" y="0"/>
                      </a:lnTo>
                      <a:lnTo>
                        <a:pt x="1622" y="146"/>
                      </a:lnTo>
                      <a:lnTo>
                        <a:pt x="1130" y="314"/>
                      </a:lnTo>
                      <a:lnTo>
                        <a:pt x="672" y="418"/>
                      </a:lnTo>
                      <a:lnTo>
                        <a:pt x="232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6" name="Freeform 278"/>
                <p:cNvSpPr>
                  <a:spLocks/>
                </p:cNvSpPr>
                <p:nvPr/>
              </p:nvSpPr>
              <p:spPr bwMode="auto">
                <a:xfrm>
                  <a:off x="1665" y="1865"/>
                  <a:ext cx="555" cy="164"/>
                </a:xfrm>
                <a:custGeom>
                  <a:avLst/>
                  <a:gdLst>
                    <a:gd name="T0" fmla="*/ 0 w 3334"/>
                    <a:gd name="T1" fmla="*/ 460 h 985"/>
                    <a:gd name="T2" fmla="*/ 314 w 3334"/>
                    <a:gd name="T3" fmla="*/ 460 h 985"/>
                    <a:gd name="T4" fmla="*/ 574 w 3334"/>
                    <a:gd name="T5" fmla="*/ 440 h 985"/>
                    <a:gd name="T6" fmla="*/ 779 w 3334"/>
                    <a:gd name="T7" fmla="*/ 408 h 985"/>
                    <a:gd name="T8" fmla="*/ 1094 w 3334"/>
                    <a:gd name="T9" fmla="*/ 325 h 985"/>
                    <a:gd name="T10" fmla="*/ 1389 w 3334"/>
                    <a:gd name="T11" fmla="*/ 219 h 985"/>
                    <a:gd name="T12" fmla="*/ 1613 w 3334"/>
                    <a:gd name="T13" fmla="*/ 146 h 985"/>
                    <a:gd name="T14" fmla="*/ 1748 w 3334"/>
                    <a:gd name="T15" fmla="*/ 84 h 985"/>
                    <a:gd name="T16" fmla="*/ 1838 w 3334"/>
                    <a:gd name="T17" fmla="*/ 0 h 985"/>
                    <a:gd name="T18" fmla="*/ 2026 w 3334"/>
                    <a:gd name="T19" fmla="*/ 72 h 985"/>
                    <a:gd name="T20" fmla="*/ 2231 w 3334"/>
                    <a:gd name="T21" fmla="*/ 105 h 985"/>
                    <a:gd name="T22" fmla="*/ 2545 w 3334"/>
                    <a:gd name="T23" fmla="*/ 187 h 985"/>
                    <a:gd name="T24" fmla="*/ 2860 w 3334"/>
                    <a:gd name="T25" fmla="*/ 219 h 985"/>
                    <a:gd name="T26" fmla="*/ 3129 w 3334"/>
                    <a:gd name="T27" fmla="*/ 187 h 985"/>
                    <a:gd name="T28" fmla="*/ 3334 w 3334"/>
                    <a:gd name="T29" fmla="*/ 167 h 985"/>
                    <a:gd name="T30" fmla="*/ 3119 w 3334"/>
                    <a:gd name="T31" fmla="*/ 282 h 985"/>
                    <a:gd name="T32" fmla="*/ 2958 w 3334"/>
                    <a:gd name="T33" fmla="*/ 334 h 985"/>
                    <a:gd name="T34" fmla="*/ 2769 w 3334"/>
                    <a:gd name="T35" fmla="*/ 419 h 985"/>
                    <a:gd name="T36" fmla="*/ 2357 w 3334"/>
                    <a:gd name="T37" fmla="*/ 523 h 985"/>
                    <a:gd name="T38" fmla="*/ 2035 w 3334"/>
                    <a:gd name="T39" fmla="*/ 607 h 985"/>
                    <a:gd name="T40" fmla="*/ 1774 w 3334"/>
                    <a:gd name="T41" fmla="*/ 733 h 985"/>
                    <a:gd name="T42" fmla="*/ 1505 w 3334"/>
                    <a:gd name="T43" fmla="*/ 827 h 985"/>
                    <a:gd name="T44" fmla="*/ 1219 w 3334"/>
                    <a:gd name="T45" fmla="*/ 933 h 985"/>
                    <a:gd name="T46" fmla="*/ 1139 w 3334"/>
                    <a:gd name="T47" fmla="*/ 985 h 985"/>
                    <a:gd name="T48" fmla="*/ 968 w 3334"/>
                    <a:gd name="T49" fmla="*/ 859 h 985"/>
                    <a:gd name="T50" fmla="*/ 744 w 3334"/>
                    <a:gd name="T51" fmla="*/ 711 h 985"/>
                    <a:gd name="T52" fmla="*/ 555 w 3334"/>
                    <a:gd name="T53" fmla="*/ 660 h 985"/>
                    <a:gd name="T54" fmla="*/ 323 w 3334"/>
                    <a:gd name="T55" fmla="*/ 617 h 985"/>
                    <a:gd name="T56" fmla="*/ 0 w 3334"/>
                    <a:gd name="T57" fmla="*/ 460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4" h="985">
                      <a:moveTo>
                        <a:pt x="0" y="460"/>
                      </a:moveTo>
                      <a:lnTo>
                        <a:pt x="314" y="460"/>
                      </a:lnTo>
                      <a:lnTo>
                        <a:pt x="574" y="440"/>
                      </a:lnTo>
                      <a:lnTo>
                        <a:pt x="779" y="408"/>
                      </a:lnTo>
                      <a:lnTo>
                        <a:pt x="1094" y="325"/>
                      </a:lnTo>
                      <a:lnTo>
                        <a:pt x="1389" y="219"/>
                      </a:lnTo>
                      <a:lnTo>
                        <a:pt x="1613" y="146"/>
                      </a:lnTo>
                      <a:lnTo>
                        <a:pt x="1748" y="84"/>
                      </a:lnTo>
                      <a:lnTo>
                        <a:pt x="1838" y="0"/>
                      </a:lnTo>
                      <a:lnTo>
                        <a:pt x="2026" y="72"/>
                      </a:lnTo>
                      <a:lnTo>
                        <a:pt x="2231" y="105"/>
                      </a:lnTo>
                      <a:lnTo>
                        <a:pt x="2545" y="187"/>
                      </a:lnTo>
                      <a:lnTo>
                        <a:pt x="2860" y="219"/>
                      </a:lnTo>
                      <a:lnTo>
                        <a:pt x="3129" y="187"/>
                      </a:lnTo>
                      <a:lnTo>
                        <a:pt x="3334" y="167"/>
                      </a:lnTo>
                      <a:lnTo>
                        <a:pt x="3119" y="282"/>
                      </a:lnTo>
                      <a:lnTo>
                        <a:pt x="2958" y="334"/>
                      </a:lnTo>
                      <a:lnTo>
                        <a:pt x="2769" y="419"/>
                      </a:lnTo>
                      <a:lnTo>
                        <a:pt x="2357" y="523"/>
                      </a:lnTo>
                      <a:lnTo>
                        <a:pt x="2035" y="607"/>
                      </a:lnTo>
                      <a:lnTo>
                        <a:pt x="1774" y="733"/>
                      </a:lnTo>
                      <a:lnTo>
                        <a:pt x="1505" y="827"/>
                      </a:lnTo>
                      <a:lnTo>
                        <a:pt x="1219" y="933"/>
                      </a:lnTo>
                      <a:lnTo>
                        <a:pt x="1139" y="985"/>
                      </a:lnTo>
                      <a:lnTo>
                        <a:pt x="968" y="859"/>
                      </a:lnTo>
                      <a:lnTo>
                        <a:pt x="744" y="711"/>
                      </a:lnTo>
                      <a:lnTo>
                        <a:pt x="555" y="660"/>
                      </a:lnTo>
                      <a:lnTo>
                        <a:pt x="323" y="617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7" name="Freeform 279"/>
                <p:cNvSpPr>
                  <a:spLocks/>
                </p:cNvSpPr>
                <p:nvPr/>
              </p:nvSpPr>
              <p:spPr bwMode="auto">
                <a:xfrm>
                  <a:off x="1668" y="1851"/>
                  <a:ext cx="555" cy="164"/>
                </a:xfrm>
                <a:custGeom>
                  <a:avLst/>
                  <a:gdLst>
                    <a:gd name="T0" fmla="*/ 0 w 3334"/>
                    <a:gd name="T1" fmla="*/ 460 h 985"/>
                    <a:gd name="T2" fmla="*/ 315 w 3334"/>
                    <a:gd name="T3" fmla="*/ 460 h 985"/>
                    <a:gd name="T4" fmla="*/ 573 w 3334"/>
                    <a:gd name="T5" fmla="*/ 439 h 985"/>
                    <a:gd name="T6" fmla="*/ 779 w 3334"/>
                    <a:gd name="T7" fmla="*/ 409 h 985"/>
                    <a:gd name="T8" fmla="*/ 1094 w 3334"/>
                    <a:gd name="T9" fmla="*/ 324 h 985"/>
                    <a:gd name="T10" fmla="*/ 1390 w 3334"/>
                    <a:gd name="T11" fmla="*/ 221 h 985"/>
                    <a:gd name="T12" fmla="*/ 1614 w 3334"/>
                    <a:gd name="T13" fmla="*/ 148 h 985"/>
                    <a:gd name="T14" fmla="*/ 1747 w 3334"/>
                    <a:gd name="T15" fmla="*/ 84 h 985"/>
                    <a:gd name="T16" fmla="*/ 1837 w 3334"/>
                    <a:gd name="T17" fmla="*/ 0 h 985"/>
                    <a:gd name="T18" fmla="*/ 2025 w 3334"/>
                    <a:gd name="T19" fmla="*/ 74 h 985"/>
                    <a:gd name="T20" fmla="*/ 2232 w 3334"/>
                    <a:gd name="T21" fmla="*/ 105 h 985"/>
                    <a:gd name="T22" fmla="*/ 2545 w 3334"/>
                    <a:gd name="T23" fmla="*/ 189 h 985"/>
                    <a:gd name="T24" fmla="*/ 2859 w 3334"/>
                    <a:gd name="T25" fmla="*/ 221 h 985"/>
                    <a:gd name="T26" fmla="*/ 3127 w 3334"/>
                    <a:gd name="T27" fmla="*/ 189 h 985"/>
                    <a:gd name="T28" fmla="*/ 3334 w 3334"/>
                    <a:gd name="T29" fmla="*/ 168 h 985"/>
                    <a:gd name="T30" fmla="*/ 3119 w 3334"/>
                    <a:gd name="T31" fmla="*/ 282 h 985"/>
                    <a:gd name="T32" fmla="*/ 2958 w 3334"/>
                    <a:gd name="T33" fmla="*/ 335 h 985"/>
                    <a:gd name="T34" fmla="*/ 2770 w 3334"/>
                    <a:gd name="T35" fmla="*/ 418 h 985"/>
                    <a:gd name="T36" fmla="*/ 2357 w 3334"/>
                    <a:gd name="T37" fmla="*/ 524 h 985"/>
                    <a:gd name="T38" fmla="*/ 2035 w 3334"/>
                    <a:gd name="T39" fmla="*/ 607 h 985"/>
                    <a:gd name="T40" fmla="*/ 1775 w 3334"/>
                    <a:gd name="T41" fmla="*/ 733 h 985"/>
                    <a:gd name="T42" fmla="*/ 1506 w 3334"/>
                    <a:gd name="T43" fmla="*/ 828 h 985"/>
                    <a:gd name="T44" fmla="*/ 1219 w 3334"/>
                    <a:gd name="T45" fmla="*/ 934 h 985"/>
                    <a:gd name="T46" fmla="*/ 1139 w 3334"/>
                    <a:gd name="T47" fmla="*/ 985 h 985"/>
                    <a:gd name="T48" fmla="*/ 969 w 3334"/>
                    <a:gd name="T49" fmla="*/ 860 h 985"/>
                    <a:gd name="T50" fmla="*/ 744 w 3334"/>
                    <a:gd name="T51" fmla="*/ 712 h 985"/>
                    <a:gd name="T52" fmla="*/ 556 w 3334"/>
                    <a:gd name="T53" fmla="*/ 659 h 985"/>
                    <a:gd name="T54" fmla="*/ 322 w 3334"/>
                    <a:gd name="T55" fmla="*/ 618 h 985"/>
                    <a:gd name="T56" fmla="*/ 0 w 3334"/>
                    <a:gd name="T57" fmla="*/ 460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4" h="985">
                      <a:moveTo>
                        <a:pt x="0" y="460"/>
                      </a:moveTo>
                      <a:lnTo>
                        <a:pt x="315" y="460"/>
                      </a:lnTo>
                      <a:lnTo>
                        <a:pt x="573" y="439"/>
                      </a:lnTo>
                      <a:lnTo>
                        <a:pt x="779" y="409"/>
                      </a:lnTo>
                      <a:lnTo>
                        <a:pt x="1094" y="324"/>
                      </a:lnTo>
                      <a:lnTo>
                        <a:pt x="1390" y="221"/>
                      </a:lnTo>
                      <a:lnTo>
                        <a:pt x="1614" y="148"/>
                      </a:lnTo>
                      <a:lnTo>
                        <a:pt x="1747" y="84"/>
                      </a:lnTo>
                      <a:lnTo>
                        <a:pt x="1837" y="0"/>
                      </a:lnTo>
                      <a:lnTo>
                        <a:pt x="2025" y="74"/>
                      </a:lnTo>
                      <a:lnTo>
                        <a:pt x="2232" y="105"/>
                      </a:lnTo>
                      <a:lnTo>
                        <a:pt x="2545" y="189"/>
                      </a:lnTo>
                      <a:lnTo>
                        <a:pt x="2859" y="221"/>
                      </a:lnTo>
                      <a:lnTo>
                        <a:pt x="3127" y="189"/>
                      </a:lnTo>
                      <a:lnTo>
                        <a:pt x="3334" y="168"/>
                      </a:lnTo>
                      <a:lnTo>
                        <a:pt x="3119" y="282"/>
                      </a:lnTo>
                      <a:lnTo>
                        <a:pt x="2958" y="335"/>
                      </a:lnTo>
                      <a:lnTo>
                        <a:pt x="2770" y="418"/>
                      </a:lnTo>
                      <a:lnTo>
                        <a:pt x="2357" y="524"/>
                      </a:lnTo>
                      <a:lnTo>
                        <a:pt x="2035" y="607"/>
                      </a:lnTo>
                      <a:lnTo>
                        <a:pt x="1775" y="733"/>
                      </a:lnTo>
                      <a:lnTo>
                        <a:pt x="1506" y="828"/>
                      </a:lnTo>
                      <a:lnTo>
                        <a:pt x="1219" y="934"/>
                      </a:lnTo>
                      <a:lnTo>
                        <a:pt x="1139" y="985"/>
                      </a:lnTo>
                      <a:lnTo>
                        <a:pt x="969" y="860"/>
                      </a:lnTo>
                      <a:lnTo>
                        <a:pt x="744" y="712"/>
                      </a:lnTo>
                      <a:lnTo>
                        <a:pt x="556" y="659"/>
                      </a:lnTo>
                      <a:lnTo>
                        <a:pt x="322" y="618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8" name="Freeform 280"/>
                <p:cNvSpPr>
                  <a:spLocks/>
                </p:cNvSpPr>
                <p:nvPr/>
              </p:nvSpPr>
              <p:spPr bwMode="auto">
                <a:xfrm>
                  <a:off x="1657" y="1837"/>
                  <a:ext cx="584" cy="170"/>
                </a:xfrm>
                <a:custGeom>
                  <a:avLst/>
                  <a:gdLst>
                    <a:gd name="T0" fmla="*/ 232 w 3503"/>
                    <a:gd name="T1" fmla="*/ 462 h 1019"/>
                    <a:gd name="T2" fmla="*/ 0 w 3503"/>
                    <a:gd name="T3" fmla="*/ 503 h 1019"/>
                    <a:gd name="T4" fmla="*/ 204 w 3503"/>
                    <a:gd name="T5" fmla="*/ 577 h 1019"/>
                    <a:gd name="T6" fmla="*/ 412 w 3503"/>
                    <a:gd name="T7" fmla="*/ 629 h 1019"/>
                    <a:gd name="T8" fmla="*/ 590 w 3503"/>
                    <a:gd name="T9" fmla="*/ 661 h 1019"/>
                    <a:gd name="T10" fmla="*/ 706 w 3503"/>
                    <a:gd name="T11" fmla="*/ 713 h 1019"/>
                    <a:gd name="T12" fmla="*/ 868 w 3503"/>
                    <a:gd name="T13" fmla="*/ 807 h 1019"/>
                    <a:gd name="T14" fmla="*/ 1012 w 3503"/>
                    <a:gd name="T15" fmla="*/ 934 h 1019"/>
                    <a:gd name="T16" fmla="*/ 1164 w 3503"/>
                    <a:gd name="T17" fmla="*/ 996 h 1019"/>
                    <a:gd name="T18" fmla="*/ 1263 w 3503"/>
                    <a:gd name="T19" fmla="*/ 1019 h 1019"/>
                    <a:gd name="T20" fmla="*/ 1398 w 3503"/>
                    <a:gd name="T21" fmla="*/ 924 h 1019"/>
                    <a:gd name="T22" fmla="*/ 1532 w 3503"/>
                    <a:gd name="T23" fmla="*/ 829 h 1019"/>
                    <a:gd name="T24" fmla="*/ 1801 w 3503"/>
                    <a:gd name="T25" fmla="*/ 713 h 1019"/>
                    <a:gd name="T26" fmla="*/ 2024 w 3503"/>
                    <a:gd name="T27" fmla="*/ 639 h 1019"/>
                    <a:gd name="T28" fmla="*/ 2382 w 3503"/>
                    <a:gd name="T29" fmla="*/ 503 h 1019"/>
                    <a:gd name="T30" fmla="*/ 2939 w 3503"/>
                    <a:gd name="T31" fmla="*/ 336 h 1019"/>
                    <a:gd name="T32" fmla="*/ 3119 w 3503"/>
                    <a:gd name="T33" fmla="*/ 285 h 1019"/>
                    <a:gd name="T34" fmla="*/ 3296 w 3503"/>
                    <a:gd name="T35" fmla="*/ 262 h 1019"/>
                    <a:gd name="T36" fmla="*/ 3503 w 3503"/>
                    <a:gd name="T37" fmla="*/ 285 h 1019"/>
                    <a:gd name="T38" fmla="*/ 3100 w 3503"/>
                    <a:gd name="T39" fmla="*/ 201 h 1019"/>
                    <a:gd name="T40" fmla="*/ 2813 w 3503"/>
                    <a:gd name="T41" fmla="*/ 212 h 1019"/>
                    <a:gd name="T42" fmla="*/ 2409 w 3503"/>
                    <a:gd name="T43" fmla="*/ 148 h 1019"/>
                    <a:gd name="T44" fmla="*/ 2114 w 3503"/>
                    <a:gd name="T45" fmla="*/ 53 h 1019"/>
                    <a:gd name="T46" fmla="*/ 1890 w 3503"/>
                    <a:gd name="T47" fmla="*/ 0 h 1019"/>
                    <a:gd name="T48" fmla="*/ 1622 w 3503"/>
                    <a:gd name="T49" fmla="*/ 148 h 1019"/>
                    <a:gd name="T50" fmla="*/ 1129 w 3503"/>
                    <a:gd name="T51" fmla="*/ 315 h 1019"/>
                    <a:gd name="T52" fmla="*/ 671 w 3503"/>
                    <a:gd name="T53" fmla="*/ 420 h 1019"/>
                    <a:gd name="T54" fmla="*/ 232 w 3503"/>
                    <a:gd name="T55" fmla="*/ 462 h 1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03" h="1019">
                      <a:moveTo>
                        <a:pt x="232" y="462"/>
                      </a:moveTo>
                      <a:lnTo>
                        <a:pt x="0" y="503"/>
                      </a:lnTo>
                      <a:lnTo>
                        <a:pt x="204" y="577"/>
                      </a:lnTo>
                      <a:lnTo>
                        <a:pt x="412" y="629"/>
                      </a:lnTo>
                      <a:lnTo>
                        <a:pt x="590" y="661"/>
                      </a:lnTo>
                      <a:lnTo>
                        <a:pt x="706" y="713"/>
                      </a:lnTo>
                      <a:lnTo>
                        <a:pt x="868" y="807"/>
                      </a:lnTo>
                      <a:lnTo>
                        <a:pt x="1012" y="934"/>
                      </a:lnTo>
                      <a:lnTo>
                        <a:pt x="1164" y="996"/>
                      </a:lnTo>
                      <a:lnTo>
                        <a:pt x="1263" y="1019"/>
                      </a:lnTo>
                      <a:lnTo>
                        <a:pt x="1398" y="924"/>
                      </a:lnTo>
                      <a:lnTo>
                        <a:pt x="1532" y="829"/>
                      </a:lnTo>
                      <a:lnTo>
                        <a:pt x="1801" y="713"/>
                      </a:lnTo>
                      <a:lnTo>
                        <a:pt x="2024" y="639"/>
                      </a:lnTo>
                      <a:lnTo>
                        <a:pt x="2382" y="503"/>
                      </a:lnTo>
                      <a:lnTo>
                        <a:pt x="2939" y="336"/>
                      </a:lnTo>
                      <a:lnTo>
                        <a:pt x="3119" y="285"/>
                      </a:lnTo>
                      <a:lnTo>
                        <a:pt x="3296" y="262"/>
                      </a:lnTo>
                      <a:lnTo>
                        <a:pt x="3503" y="285"/>
                      </a:lnTo>
                      <a:lnTo>
                        <a:pt x="3100" y="201"/>
                      </a:lnTo>
                      <a:lnTo>
                        <a:pt x="2813" y="212"/>
                      </a:lnTo>
                      <a:lnTo>
                        <a:pt x="2409" y="148"/>
                      </a:lnTo>
                      <a:lnTo>
                        <a:pt x="2114" y="53"/>
                      </a:lnTo>
                      <a:lnTo>
                        <a:pt x="1890" y="0"/>
                      </a:lnTo>
                      <a:lnTo>
                        <a:pt x="1622" y="148"/>
                      </a:lnTo>
                      <a:lnTo>
                        <a:pt x="1129" y="315"/>
                      </a:lnTo>
                      <a:lnTo>
                        <a:pt x="671" y="420"/>
                      </a:lnTo>
                      <a:lnTo>
                        <a:pt x="232" y="462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9" name="Freeform 281"/>
                <p:cNvSpPr>
                  <a:spLocks/>
                </p:cNvSpPr>
                <p:nvPr/>
              </p:nvSpPr>
              <p:spPr bwMode="auto">
                <a:xfrm>
                  <a:off x="1662" y="1825"/>
                  <a:ext cx="555" cy="164"/>
                </a:xfrm>
                <a:custGeom>
                  <a:avLst/>
                  <a:gdLst>
                    <a:gd name="T0" fmla="*/ 0 w 3333"/>
                    <a:gd name="T1" fmla="*/ 460 h 985"/>
                    <a:gd name="T2" fmla="*/ 312 w 3333"/>
                    <a:gd name="T3" fmla="*/ 460 h 985"/>
                    <a:gd name="T4" fmla="*/ 572 w 3333"/>
                    <a:gd name="T5" fmla="*/ 439 h 985"/>
                    <a:gd name="T6" fmla="*/ 779 w 3333"/>
                    <a:gd name="T7" fmla="*/ 408 h 985"/>
                    <a:gd name="T8" fmla="*/ 1093 w 3333"/>
                    <a:gd name="T9" fmla="*/ 325 h 985"/>
                    <a:gd name="T10" fmla="*/ 1389 w 3333"/>
                    <a:gd name="T11" fmla="*/ 220 h 985"/>
                    <a:gd name="T12" fmla="*/ 1613 w 3333"/>
                    <a:gd name="T13" fmla="*/ 146 h 985"/>
                    <a:gd name="T14" fmla="*/ 1747 w 3333"/>
                    <a:gd name="T15" fmla="*/ 83 h 985"/>
                    <a:gd name="T16" fmla="*/ 1836 w 3333"/>
                    <a:gd name="T17" fmla="*/ 0 h 985"/>
                    <a:gd name="T18" fmla="*/ 2025 w 3333"/>
                    <a:gd name="T19" fmla="*/ 72 h 985"/>
                    <a:gd name="T20" fmla="*/ 2231 w 3333"/>
                    <a:gd name="T21" fmla="*/ 104 h 985"/>
                    <a:gd name="T22" fmla="*/ 2544 w 3333"/>
                    <a:gd name="T23" fmla="*/ 190 h 985"/>
                    <a:gd name="T24" fmla="*/ 2859 w 3333"/>
                    <a:gd name="T25" fmla="*/ 220 h 985"/>
                    <a:gd name="T26" fmla="*/ 3127 w 3333"/>
                    <a:gd name="T27" fmla="*/ 190 h 985"/>
                    <a:gd name="T28" fmla="*/ 3333 w 3333"/>
                    <a:gd name="T29" fmla="*/ 165 h 985"/>
                    <a:gd name="T30" fmla="*/ 3118 w 3333"/>
                    <a:gd name="T31" fmla="*/ 284 h 985"/>
                    <a:gd name="T32" fmla="*/ 2957 w 3333"/>
                    <a:gd name="T33" fmla="*/ 334 h 985"/>
                    <a:gd name="T34" fmla="*/ 2770 w 3333"/>
                    <a:gd name="T35" fmla="*/ 420 h 985"/>
                    <a:gd name="T36" fmla="*/ 2355 w 3333"/>
                    <a:gd name="T37" fmla="*/ 523 h 985"/>
                    <a:gd name="T38" fmla="*/ 2033 w 3333"/>
                    <a:gd name="T39" fmla="*/ 607 h 985"/>
                    <a:gd name="T40" fmla="*/ 1775 w 3333"/>
                    <a:gd name="T41" fmla="*/ 733 h 985"/>
                    <a:gd name="T42" fmla="*/ 1506 w 3333"/>
                    <a:gd name="T43" fmla="*/ 828 h 985"/>
                    <a:gd name="T44" fmla="*/ 1219 w 3333"/>
                    <a:gd name="T45" fmla="*/ 932 h 985"/>
                    <a:gd name="T46" fmla="*/ 1138 w 3333"/>
                    <a:gd name="T47" fmla="*/ 985 h 985"/>
                    <a:gd name="T48" fmla="*/ 968 w 3333"/>
                    <a:gd name="T49" fmla="*/ 858 h 985"/>
                    <a:gd name="T50" fmla="*/ 742 w 3333"/>
                    <a:gd name="T51" fmla="*/ 711 h 985"/>
                    <a:gd name="T52" fmla="*/ 555 w 3333"/>
                    <a:gd name="T53" fmla="*/ 660 h 985"/>
                    <a:gd name="T54" fmla="*/ 322 w 3333"/>
                    <a:gd name="T55" fmla="*/ 617 h 985"/>
                    <a:gd name="T56" fmla="*/ 0 w 3333"/>
                    <a:gd name="T57" fmla="*/ 460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3" h="985">
                      <a:moveTo>
                        <a:pt x="0" y="460"/>
                      </a:moveTo>
                      <a:lnTo>
                        <a:pt x="312" y="460"/>
                      </a:lnTo>
                      <a:lnTo>
                        <a:pt x="572" y="439"/>
                      </a:lnTo>
                      <a:lnTo>
                        <a:pt x="779" y="408"/>
                      </a:lnTo>
                      <a:lnTo>
                        <a:pt x="1093" y="325"/>
                      </a:lnTo>
                      <a:lnTo>
                        <a:pt x="1389" y="220"/>
                      </a:lnTo>
                      <a:lnTo>
                        <a:pt x="1613" y="146"/>
                      </a:lnTo>
                      <a:lnTo>
                        <a:pt x="1747" y="83"/>
                      </a:lnTo>
                      <a:lnTo>
                        <a:pt x="1836" y="0"/>
                      </a:lnTo>
                      <a:lnTo>
                        <a:pt x="2025" y="72"/>
                      </a:lnTo>
                      <a:lnTo>
                        <a:pt x="2231" y="104"/>
                      </a:lnTo>
                      <a:lnTo>
                        <a:pt x="2544" y="190"/>
                      </a:lnTo>
                      <a:lnTo>
                        <a:pt x="2859" y="220"/>
                      </a:lnTo>
                      <a:lnTo>
                        <a:pt x="3127" y="190"/>
                      </a:lnTo>
                      <a:lnTo>
                        <a:pt x="3333" y="165"/>
                      </a:lnTo>
                      <a:lnTo>
                        <a:pt x="3118" y="284"/>
                      </a:lnTo>
                      <a:lnTo>
                        <a:pt x="2957" y="334"/>
                      </a:lnTo>
                      <a:lnTo>
                        <a:pt x="2770" y="420"/>
                      </a:lnTo>
                      <a:lnTo>
                        <a:pt x="2355" y="523"/>
                      </a:lnTo>
                      <a:lnTo>
                        <a:pt x="2033" y="607"/>
                      </a:lnTo>
                      <a:lnTo>
                        <a:pt x="1775" y="733"/>
                      </a:lnTo>
                      <a:lnTo>
                        <a:pt x="1506" y="828"/>
                      </a:lnTo>
                      <a:lnTo>
                        <a:pt x="1219" y="932"/>
                      </a:lnTo>
                      <a:lnTo>
                        <a:pt x="1138" y="985"/>
                      </a:lnTo>
                      <a:lnTo>
                        <a:pt x="968" y="858"/>
                      </a:lnTo>
                      <a:lnTo>
                        <a:pt x="742" y="711"/>
                      </a:lnTo>
                      <a:lnTo>
                        <a:pt x="555" y="660"/>
                      </a:lnTo>
                      <a:lnTo>
                        <a:pt x="322" y="617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90" name="Freeform 282"/>
                <p:cNvSpPr>
                  <a:spLocks/>
                </p:cNvSpPr>
                <p:nvPr/>
              </p:nvSpPr>
              <p:spPr bwMode="auto">
                <a:xfrm>
                  <a:off x="1671" y="1804"/>
                  <a:ext cx="583" cy="169"/>
                </a:xfrm>
                <a:custGeom>
                  <a:avLst/>
                  <a:gdLst>
                    <a:gd name="T0" fmla="*/ 231 w 3502"/>
                    <a:gd name="T1" fmla="*/ 460 h 1016"/>
                    <a:gd name="T2" fmla="*/ 0 w 3502"/>
                    <a:gd name="T3" fmla="*/ 504 h 1016"/>
                    <a:gd name="T4" fmla="*/ 204 w 3502"/>
                    <a:gd name="T5" fmla="*/ 578 h 1016"/>
                    <a:gd name="T6" fmla="*/ 411 w 3502"/>
                    <a:gd name="T7" fmla="*/ 628 h 1016"/>
                    <a:gd name="T8" fmla="*/ 590 w 3502"/>
                    <a:gd name="T9" fmla="*/ 660 h 1016"/>
                    <a:gd name="T10" fmla="*/ 707 w 3502"/>
                    <a:gd name="T11" fmla="*/ 712 h 1016"/>
                    <a:gd name="T12" fmla="*/ 869 w 3502"/>
                    <a:gd name="T13" fmla="*/ 807 h 1016"/>
                    <a:gd name="T14" fmla="*/ 1011 w 3502"/>
                    <a:gd name="T15" fmla="*/ 931 h 1016"/>
                    <a:gd name="T16" fmla="*/ 1165 w 3502"/>
                    <a:gd name="T17" fmla="*/ 995 h 1016"/>
                    <a:gd name="T18" fmla="*/ 1263 w 3502"/>
                    <a:gd name="T19" fmla="*/ 1016 h 1016"/>
                    <a:gd name="T20" fmla="*/ 1397 w 3502"/>
                    <a:gd name="T21" fmla="*/ 922 h 1016"/>
                    <a:gd name="T22" fmla="*/ 1532 w 3502"/>
                    <a:gd name="T23" fmla="*/ 827 h 1016"/>
                    <a:gd name="T24" fmla="*/ 1800 w 3502"/>
                    <a:gd name="T25" fmla="*/ 712 h 1016"/>
                    <a:gd name="T26" fmla="*/ 2024 w 3502"/>
                    <a:gd name="T27" fmla="*/ 639 h 1016"/>
                    <a:gd name="T28" fmla="*/ 2381 w 3502"/>
                    <a:gd name="T29" fmla="*/ 504 h 1016"/>
                    <a:gd name="T30" fmla="*/ 2938 w 3502"/>
                    <a:gd name="T31" fmla="*/ 336 h 1016"/>
                    <a:gd name="T32" fmla="*/ 3118 w 3502"/>
                    <a:gd name="T33" fmla="*/ 283 h 1016"/>
                    <a:gd name="T34" fmla="*/ 3296 w 3502"/>
                    <a:gd name="T35" fmla="*/ 262 h 1016"/>
                    <a:gd name="T36" fmla="*/ 3502 w 3502"/>
                    <a:gd name="T37" fmla="*/ 283 h 1016"/>
                    <a:gd name="T38" fmla="*/ 3099 w 3502"/>
                    <a:gd name="T39" fmla="*/ 198 h 1016"/>
                    <a:gd name="T40" fmla="*/ 2813 w 3502"/>
                    <a:gd name="T41" fmla="*/ 209 h 1016"/>
                    <a:gd name="T42" fmla="*/ 2409 w 3502"/>
                    <a:gd name="T43" fmla="*/ 147 h 1016"/>
                    <a:gd name="T44" fmla="*/ 2113 w 3502"/>
                    <a:gd name="T45" fmla="*/ 53 h 1016"/>
                    <a:gd name="T46" fmla="*/ 1889 w 3502"/>
                    <a:gd name="T47" fmla="*/ 0 h 1016"/>
                    <a:gd name="T48" fmla="*/ 1621 w 3502"/>
                    <a:gd name="T49" fmla="*/ 147 h 1016"/>
                    <a:gd name="T50" fmla="*/ 1129 w 3502"/>
                    <a:gd name="T51" fmla="*/ 316 h 1016"/>
                    <a:gd name="T52" fmla="*/ 670 w 3502"/>
                    <a:gd name="T53" fmla="*/ 418 h 1016"/>
                    <a:gd name="T54" fmla="*/ 231 w 3502"/>
                    <a:gd name="T55" fmla="*/ 46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02" h="1016">
                      <a:moveTo>
                        <a:pt x="231" y="460"/>
                      </a:moveTo>
                      <a:lnTo>
                        <a:pt x="0" y="504"/>
                      </a:lnTo>
                      <a:lnTo>
                        <a:pt x="204" y="578"/>
                      </a:lnTo>
                      <a:lnTo>
                        <a:pt x="411" y="628"/>
                      </a:lnTo>
                      <a:lnTo>
                        <a:pt x="590" y="660"/>
                      </a:lnTo>
                      <a:lnTo>
                        <a:pt x="707" y="712"/>
                      </a:lnTo>
                      <a:lnTo>
                        <a:pt x="869" y="807"/>
                      </a:lnTo>
                      <a:lnTo>
                        <a:pt x="1011" y="931"/>
                      </a:lnTo>
                      <a:lnTo>
                        <a:pt x="1165" y="995"/>
                      </a:lnTo>
                      <a:lnTo>
                        <a:pt x="1263" y="1016"/>
                      </a:lnTo>
                      <a:lnTo>
                        <a:pt x="1397" y="922"/>
                      </a:lnTo>
                      <a:lnTo>
                        <a:pt x="1532" y="827"/>
                      </a:lnTo>
                      <a:lnTo>
                        <a:pt x="1800" y="712"/>
                      </a:lnTo>
                      <a:lnTo>
                        <a:pt x="2024" y="639"/>
                      </a:lnTo>
                      <a:lnTo>
                        <a:pt x="2381" y="504"/>
                      </a:lnTo>
                      <a:lnTo>
                        <a:pt x="2938" y="336"/>
                      </a:lnTo>
                      <a:lnTo>
                        <a:pt x="3118" y="283"/>
                      </a:lnTo>
                      <a:lnTo>
                        <a:pt x="3296" y="262"/>
                      </a:lnTo>
                      <a:lnTo>
                        <a:pt x="3502" y="283"/>
                      </a:lnTo>
                      <a:lnTo>
                        <a:pt x="3099" y="198"/>
                      </a:lnTo>
                      <a:lnTo>
                        <a:pt x="2813" y="209"/>
                      </a:lnTo>
                      <a:lnTo>
                        <a:pt x="2409" y="147"/>
                      </a:lnTo>
                      <a:lnTo>
                        <a:pt x="2113" y="53"/>
                      </a:lnTo>
                      <a:lnTo>
                        <a:pt x="1889" y="0"/>
                      </a:lnTo>
                      <a:lnTo>
                        <a:pt x="1621" y="147"/>
                      </a:lnTo>
                      <a:lnTo>
                        <a:pt x="1129" y="316"/>
                      </a:lnTo>
                      <a:lnTo>
                        <a:pt x="670" y="418"/>
                      </a:lnTo>
                      <a:lnTo>
                        <a:pt x="231" y="46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grpSp>
            <p:nvGrpSpPr>
              <p:cNvPr id="278" name="Group 283"/>
              <p:cNvGrpSpPr>
                <a:grpSpLocks/>
              </p:cNvGrpSpPr>
              <p:nvPr/>
            </p:nvGrpSpPr>
            <p:grpSpPr bwMode="auto">
              <a:xfrm>
                <a:off x="1680" y="1794"/>
                <a:ext cx="555" cy="164"/>
                <a:chOff x="1680" y="1794"/>
                <a:chExt cx="555" cy="164"/>
              </a:xfrm>
            </p:grpSpPr>
            <p:sp>
              <p:nvSpPr>
                <p:cNvPr id="282" name="Freeform 284"/>
                <p:cNvSpPr>
                  <a:spLocks/>
                </p:cNvSpPr>
                <p:nvPr/>
              </p:nvSpPr>
              <p:spPr bwMode="auto">
                <a:xfrm>
                  <a:off x="1680" y="1794"/>
                  <a:ext cx="555" cy="164"/>
                </a:xfrm>
                <a:custGeom>
                  <a:avLst/>
                  <a:gdLst>
                    <a:gd name="T0" fmla="*/ 0 w 3333"/>
                    <a:gd name="T1" fmla="*/ 461 h 984"/>
                    <a:gd name="T2" fmla="*/ 312 w 3333"/>
                    <a:gd name="T3" fmla="*/ 461 h 984"/>
                    <a:gd name="T4" fmla="*/ 572 w 3333"/>
                    <a:gd name="T5" fmla="*/ 440 h 984"/>
                    <a:gd name="T6" fmla="*/ 780 w 3333"/>
                    <a:gd name="T7" fmla="*/ 408 h 984"/>
                    <a:gd name="T8" fmla="*/ 1092 w 3333"/>
                    <a:gd name="T9" fmla="*/ 324 h 984"/>
                    <a:gd name="T10" fmla="*/ 1388 w 3333"/>
                    <a:gd name="T11" fmla="*/ 218 h 984"/>
                    <a:gd name="T12" fmla="*/ 1613 w 3333"/>
                    <a:gd name="T13" fmla="*/ 145 h 984"/>
                    <a:gd name="T14" fmla="*/ 1747 w 3333"/>
                    <a:gd name="T15" fmla="*/ 83 h 984"/>
                    <a:gd name="T16" fmla="*/ 1835 w 3333"/>
                    <a:gd name="T17" fmla="*/ 0 h 984"/>
                    <a:gd name="T18" fmla="*/ 2024 w 3333"/>
                    <a:gd name="T19" fmla="*/ 72 h 984"/>
                    <a:gd name="T20" fmla="*/ 2230 w 3333"/>
                    <a:gd name="T21" fmla="*/ 103 h 984"/>
                    <a:gd name="T22" fmla="*/ 2543 w 3333"/>
                    <a:gd name="T23" fmla="*/ 188 h 984"/>
                    <a:gd name="T24" fmla="*/ 2858 w 3333"/>
                    <a:gd name="T25" fmla="*/ 218 h 984"/>
                    <a:gd name="T26" fmla="*/ 3127 w 3333"/>
                    <a:gd name="T27" fmla="*/ 188 h 984"/>
                    <a:gd name="T28" fmla="*/ 3333 w 3333"/>
                    <a:gd name="T29" fmla="*/ 166 h 984"/>
                    <a:gd name="T30" fmla="*/ 3118 w 3333"/>
                    <a:gd name="T31" fmla="*/ 282 h 984"/>
                    <a:gd name="T32" fmla="*/ 2957 w 3333"/>
                    <a:gd name="T33" fmla="*/ 334 h 984"/>
                    <a:gd name="T34" fmla="*/ 2769 w 3333"/>
                    <a:gd name="T35" fmla="*/ 419 h 984"/>
                    <a:gd name="T36" fmla="*/ 2355 w 3333"/>
                    <a:gd name="T37" fmla="*/ 522 h 984"/>
                    <a:gd name="T38" fmla="*/ 2033 w 3333"/>
                    <a:gd name="T39" fmla="*/ 608 h 984"/>
                    <a:gd name="T40" fmla="*/ 1774 w 3333"/>
                    <a:gd name="T41" fmla="*/ 733 h 984"/>
                    <a:gd name="T42" fmla="*/ 1505 w 3333"/>
                    <a:gd name="T43" fmla="*/ 827 h 984"/>
                    <a:gd name="T44" fmla="*/ 1218 w 3333"/>
                    <a:gd name="T45" fmla="*/ 931 h 984"/>
                    <a:gd name="T46" fmla="*/ 1137 w 3333"/>
                    <a:gd name="T47" fmla="*/ 984 h 984"/>
                    <a:gd name="T48" fmla="*/ 967 w 3333"/>
                    <a:gd name="T49" fmla="*/ 858 h 984"/>
                    <a:gd name="T50" fmla="*/ 742 w 3333"/>
                    <a:gd name="T51" fmla="*/ 711 h 984"/>
                    <a:gd name="T52" fmla="*/ 554 w 3333"/>
                    <a:gd name="T53" fmla="*/ 659 h 984"/>
                    <a:gd name="T54" fmla="*/ 322 w 3333"/>
                    <a:gd name="T55" fmla="*/ 616 h 984"/>
                    <a:gd name="T56" fmla="*/ 0 w 3333"/>
                    <a:gd name="T57" fmla="*/ 461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3" h="984">
                      <a:moveTo>
                        <a:pt x="0" y="461"/>
                      </a:moveTo>
                      <a:lnTo>
                        <a:pt x="312" y="461"/>
                      </a:lnTo>
                      <a:lnTo>
                        <a:pt x="572" y="440"/>
                      </a:lnTo>
                      <a:lnTo>
                        <a:pt x="780" y="408"/>
                      </a:lnTo>
                      <a:lnTo>
                        <a:pt x="1092" y="324"/>
                      </a:lnTo>
                      <a:lnTo>
                        <a:pt x="1388" y="218"/>
                      </a:lnTo>
                      <a:lnTo>
                        <a:pt x="1613" y="145"/>
                      </a:lnTo>
                      <a:lnTo>
                        <a:pt x="1747" y="83"/>
                      </a:lnTo>
                      <a:lnTo>
                        <a:pt x="1835" y="0"/>
                      </a:lnTo>
                      <a:lnTo>
                        <a:pt x="2024" y="72"/>
                      </a:lnTo>
                      <a:lnTo>
                        <a:pt x="2230" y="103"/>
                      </a:lnTo>
                      <a:lnTo>
                        <a:pt x="2543" y="188"/>
                      </a:lnTo>
                      <a:lnTo>
                        <a:pt x="2858" y="218"/>
                      </a:lnTo>
                      <a:lnTo>
                        <a:pt x="3127" y="188"/>
                      </a:lnTo>
                      <a:lnTo>
                        <a:pt x="3333" y="166"/>
                      </a:lnTo>
                      <a:lnTo>
                        <a:pt x="3118" y="282"/>
                      </a:lnTo>
                      <a:lnTo>
                        <a:pt x="2957" y="334"/>
                      </a:lnTo>
                      <a:lnTo>
                        <a:pt x="2769" y="419"/>
                      </a:lnTo>
                      <a:lnTo>
                        <a:pt x="2355" y="522"/>
                      </a:lnTo>
                      <a:lnTo>
                        <a:pt x="2033" y="608"/>
                      </a:lnTo>
                      <a:lnTo>
                        <a:pt x="1774" y="733"/>
                      </a:lnTo>
                      <a:lnTo>
                        <a:pt x="1505" y="827"/>
                      </a:lnTo>
                      <a:lnTo>
                        <a:pt x="1218" y="931"/>
                      </a:lnTo>
                      <a:lnTo>
                        <a:pt x="1137" y="984"/>
                      </a:lnTo>
                      <a:lnTo>
                        <a:pt x="967" y="858"/>
                      </a:lnTo>
                      <a:lnTo>
                        <a:pt x="742" y="711"/>
                      </a:lnTo>
                      <a:lnTo>
                        <a:pt x="554" y="659"/>
                      </a:lnTo>
                      <a:lnTo>
                        <a:pt x="322" y="616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3" name="Freeform 285"/>
                <p:cNvSpPr>
                  <a:spLocks/>
                </p:cNvSpPr>
                <p:nvPr/>
              </p:nvSpPr>
              <p:spPr bwMode="auto">
                <a:xfrm>
                  <a:off x="1812" y="1861"/>
                  <a:ext cx="102" cy="71"/>
                </a:xfrm>
                <a:custGeom>
                  <a:avLst/>
                  <a:gdLst>
                    <a:gd name="T0" fmla="*/ 181 w 611"/>
                    <a:gd name="T1" fmla="*/ 0 h 424"/>
                    <a:gd name="T2" fmla="*/ 295 w 611"/>
                    <a:gd name="T3" fmla="*/ 67 h 424"/>
                    <a:gd name="T4" fmla="*/ 233 w 611"/>
                    <a:gd name="T5" fmla="*/ 59 h 424"/>
                    <a:gd name="T6" fmla="*/ 161 w 611"/>
                    <a:gd name="T7" fmla="*/ 66 h 424"/>
                    <a:gd name="T8" fmla="*/ 112 w 611"/>
                    <a:gd name="T9" fmla="*/ 83 h 424"/>
                    <a:gd name="T10" fmla="*/ 77 w 611"/>
                    <a:gd name="T11" fmla="*/ 99 h 424"/>
                    <a:gd name="T12" fmla="*/ 59 w 611"/>
                    <a:gd name="T13" fmla="*/ 119 h 424"/>
                    <a:gd name="T14" fmla="*/ 51 w 611"/>
                    <a:gd name="T15" fmla="*/ 142 h 424"/>
                    <a:gd name="T16" fmla="*/ 57 w 611"/>
                    <a:gd name="T17" fmla="*/ 167 h 424"/>
                    <a:gd name="T18" fmla="*/ 74 w 611"/>
                    <a:gd name="T19" fmla="*/ 185 h 424"/>
                    <a:gd name="T20" fmla="*/ 97 w 611"/>
                    <a:gd name="T21" fmla="*/ 203 h 424"/>
                    <a:gd name="T22" fmla="*/ 130 w 611"/>
                    <a:gd name="T23" fmla="*/ 199 h 424"/>
                    <a:gd name="T24" fmla="*/ 196 w 611"/>
                    <a:gd name="T25" fmla="*/ 187 h 424"/>
                    <a:gd name="T26" fmla="*/ 253 w 611"/>
                    <a:gd name="T27" fmla="*/ 173 h 424"/>
                    <a:gd name="T28" fmla="*/ 338 w 611"/>
                    <a:gd name="T29" fmla="*/ 153 h 424"/>
                    <a:gd name="T30" fmla="*/ 393 w 611"/>
                    <a:gd name="T31" fmla="*/ 139 h 424"/>
                    <a:gd name="T32" fmla="*/ 430 w 611"/>
                    <a:gd name="T33" fmla="*/ 128 h 424"/>
                    <a:gd name="T34" fmla="*/ 468 w 611"/>
                    <a:gd name="T35" fmla="*/ 128 h 424"/>
                    <a:gd name="T36" fmla="*/ 498 w 611"/>
                    <a:gd name="T37" fmla="*/ 128 h 424"/>
                    <a:gd name="T38" fmla="*/ 531 w 611"/>
                    <a:gd name="T39" fmla="*/ 135 h 424"/>
                    <a:gd name="T40" fmla="*/ 556 w 611"/>
                    <a:gd name="T41" fmla="*/ 148 h 424"/>
                    <a:gd name="T42" fmla="*/ 576 w 611"/>
                    <a:gd name="T43" fmla="*/ 171 h 424"/>
                    <a:gd name="T44" fmla="*/ 587 w 611"/>
                    <a:gd name="T45" fmla="*/ 206 h 424"/>
                    <a:gd name="T46" fmla="*/ 590 w 611"/>
                    <a:gd name="T47" fmla="*/ 242 h 424"/>
                    <a:gd name="T48" fmla="*/ 587 w 611"/>
                    <a:gd name="T49" fmla="*/ 277 h 424"/>
                    <a:gd name="T50" fmla="*/ 577 w 611"/>
                    <a:gd name="T51" fmla="*/ 296 h 424"/>
                    <a:gd name="T52" fmla="*/ 564 w 611"/>
                    <a:gd name="T53" fmla="*/ 314 h 424"/>
                    <a:gd name="T54" fmla="*/ 611 w 611"/>
                    <a:gd name="T55" fmla="*/ 346 h 424"/>
                    <a:gd name="T56" fmla="*/ 522 w 611"/>
                    <a:gd name="T57" fmla="*/ 404 h 424"/>
                    <a:gd name="T58" fmla="*/ 478 w 611"/>
                    <a:gd name="T59" fmla="*/ 354 h 424"/>
                    <a:gd name="T60" fmla="*/ 450 w 611"/>
                    <a:gd name="T61" fmla="*/ 370 h 424"/>
                    <a:gd name="T62" fmla="*/ 405 w 611"/>
                    <a:gd name="T63" fmla="*/ 393 h 424"/>
                    <a:gd name="T64" fmla="*/ 380 w 611"/>
                    <a:gd name="T65" fmla="*/ 424 h 424"/>
                    <a:gd name="T66" fmla="*/ 218 w 611"/>
                    <a:gd name="T67" fmla="*/ 329 h 424"/>
                    <a:gd name="T68" fmla="*/ 333 w 611"/>
                    <a:gd name="T69" fmla="*/ 327 h 424"/>
                    <a:gd name="T70" fmla="*/ 421 w 611"/>
                    <a:gd name="T71" fmla="*/ 317 h 424"/>
                    <a:gd name="T72" fmla="*/ 476 w 611"/>
                    <a:gd name="T73" fmla="*/ 311 h 424"/>
                    <a:gd name="T74" fmla="*/ 509 w 611"/>
                    <a:gd name="T75" fmla="*/ 295 h 424"/>
                    <a:gd name="T76" fmla="*/ 525 w 611"/>
                    <a:gd name="T77" fmla="*/ 279 h 424"/>
                    <a:gd name="T78" fmla="*/ 531 w 611"/>
                    <a:gd name="T79" fmla="*/ 246 h 424"/>
                    <a:gd name="T80" fmla="*/ 522 w 611"/>
                    <a:gd name="T81" fmla="*/ 221 h 424"/>
                    <a:gd name="T82" fmla="*/ 491 w 611"/>
                    <a:gd name="T83" fmla="*/ 199 h 424"/>
                    <a:gd name="T84" fmla="*/ 443 w 611"/>
                    <a:gd name="T85" fmla="*/ 206 h 424"/>
                    <a:gd name="T86" fmla="*/ 355 w 611"/>
                    <a:gd name="T87" fmla="*/ 235 h 424"/>
                    <a:gd name="T88" fmla="*/ 269 w 611"/>
                    <a:gd name="T89" fmla="*/ 257 h 424"/>
                    <a:gd name="T90" fmla="*/ 172 w 611"/>
                    <a:gd name="T91" fmla="*/ 282 h 424"/>
                    <a:gd name="T92" fmla="*/ 121 w 611"/>
                    <a:gd name="T93" fmla="*/ 292 h 424"/>
                    <a:gd name="T94" fmla="*/ 80 w 611"/>
                    <a:gd name="T95" fmla="*/ 292 h 424"/>
                    <a:gd name="T96" fmla="*/ 41 w 611"/>
                    <a:gd name="T97" fmla="*/ 277 h 424"/>
                    <a:gd name="T98" fmla="*/ 16 w 611"/>
                    <a:gd name="T99" fmla="*/ 256 h 424"/>
                    <a:gd name="T100" fmla="*/ 1 w 611"/>
                    <a:gd name="T101" fmla="*/ 225 h 424"/>
                    <a:gd name="T102" fmla="*/ 0 w 611"/>
                    <a:gd name="T103" fmla="*/ 198 h 424"/>
                    <a:gd name="T104" fmla="*/ 0 w 611"/>
                    <a:gd name="T105" fmla="*/ 174 h 424"/>
                    <a:gd name="T106" fmla="*/ 10 w 611"/>
                    <a:gd name="T107" fmla="*/ 144 h 424"/>
                    <a:gd name="T108" fmla="*/ 25 w 611"/>
                    <a:gd name="T109" fmla="*/ 116 h 424"/>
                    <a:gd name="T110" fmla="*/ 40 w 611"/>
                    <a:gd name="T111" fmla="*/ 98 h 424"/>
                    <a:gd name="T112" fmla="*/ 54 w 611"/>
                    <a:gd name="T113" fmla="*/ 80 h 424"/>
                    <a:gd name="T114" fmla="*/ 4 w 611"/>
                    <a:gd name="T115" fmla="*/ 41 h 424"/>
                    <a:gd name="T116" fmla="*/ 92 w 611"/>
                    <a:gd name="T117" fmla="*/ 12 h 424"/>
                    <a:gd name="T118" fmla="*/ 137 w 611"/>
                    <a:gd name="T119" fmla="*/ 44 h 424"/>
                    <a:gd name="T120" fmla="*/ 169 w 611"/>
                    <a:gd name="T121" fmla="*/ 38 h 424"/>
                    <a:gd name="T122" fmla="*/ 181 w 611"/>
                    <a:gd name="T123" fmla="*/ 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11" h="424">
                      <a:moveTo>
                        <a:pt x="181" y="0"/>
                      </a:moveTo>
                      <a:lnTo>
                        <a:pt x="295" y="67"/>
                      </a:lnTo>
                      <a:lnTo>
                        <a:pt x="233" y="59"/>
                      </a:lnTo>
                      <a:lnTo>
                        <a:pt x="161" y="66"/>
                      </a:lnTo>
                      <a:lnTo>
                        <a:pt x="112" y="83"/>
                      </a:lnTo>
                      <a:lnTo>
                        <a:pt x="77" y="99"/>
                      </a:lnTo>
                      <a:lnTo>
                        <a:pt x="59" y="119"/>
                      </a:lnTo>
                      <a:lnTo>
                        <a:pt x="51" y="142"/>
                      </a:lnTo>
                      <a:lnTo>
                        <a:pt x="57" y="167"/>
                      </a:lnTo>
                      <a:lnTo>
                        <a:pt x="74" y="185"/>
                      </a:lnTo>
                      <a:lnTo>
                        <a:pt x="97" y="203"/>
                      </a:lnTo>
                      <a:lnTo>
                        <a:pt x="130" y="199"/>
                      </a:lnTo>
                      <a:lnTo>
                        <a:pt x="196" y="187"/>
                      </a:lnTo>
                      <a:lnTo>
                        <a:pt x="253" y="173"/>
                      </a:lnTo>
                      <a:lnTo>
                        <a:pt x="338" y="153"/>
                      </a:lnTo>
                      <a:lnTo>
                        <a:pt x="393" y="139"/>
                      </a:lnTo>
                      <a:lnTo>
                        <a:pt x="430" y="128"/>
                      </a:lnTo>
                      <a:lnTo>
                        <a:pt x="468" y="128"/>
                      </a:lnTo>
                      <a:lnTo>
                        <a:pt x="498" y="128"/>
                      </a:lnTo>
                      <a:lnTo>
                        <a:pt x="531" y="135"/>
                      </a:lnTo>
                      <a:lnTo>
                        <a:pt x="556" y="148"/>
                      </a:lnTo>
                      <a:lnTo>
                        <a:pt x="576" y="171"/>
                      </a:lnTo>
                      <a:lnTo>
                        <a:pt x="587" y="206"/>
                      </a:lnTo>
                      <a:lnTo>
                        <a:pt x="590" y="242"/>
                      </a:lnTo>
                      <a:lnTo>
                        <a:pt x="587" y="277"/>
                      </a:lnTo>
                      <a:lnTo>
                        <a:pt x="577" y="296"/>
                      </a:lnTo>
                      <a:lnTo>
                        <a:pt x="564" y="314"/>
                      </a:lnTo>
                      <a:lnTo>
                        <a:pt x="611" y="346"/>
                      </a:lnTo>
                      <a:lnTo>
                        <a:pt x="522" y="404"/>
                      </a:lnTo>
                      <a:lnTo>
                        <a:pt x="478" y="354"/>
                      </a:lnTo>
                      <a:lnTo>
                        <a:pt x="450" y="370"/>
                      </a:lnTo>
                      <a:lnTo>
                        <a:pt x="405" y="393"/>
                      </a:lnTo>
                      <a:lnTo>
                        <a:pt x="380" y="424"/>
                      </a:lnTo>
                      <a:lnTo>
                        <a:pt x="218" y="329"/>
                      </a:lnTo>
                      <a:lnTo>
                        <a:pt x="333" y="327"/>
                      </a:lnTo>
                      <a:lnTo>
                        <a:pt x="421" y="317"/>
                      </a:lnTo>
                      <a:lnTo>
                        <a:pt x="476" y="311"/>
                      </a:lnTo>
                      <a:lnTo>
                        <a:pt x="509" y="295"/>
                      </a:lnTo>
                      <a:lnTo>
                        <a:pt x="525" y="279"/>
                      </a:lnTo>
                      <a:lnTo>
                        <a:pt x="531" y="246"/>
                      </a:lnTo>
                      <a:lnTo>
                        <a:pt x="522" y="221"/>
                      </a:lnTo>
                      <a:lnTo>
                        <a:pt x="491" y="199"/>
                      </a:lnTo>
                      <a:lnTo>
                        <a:pt x="443" y="206"/>
                      </a:lnTo>
                      <a:lnTo>
                        <a:pt x="355" y="235"/>
                      </a:lnTo>
                      <a:lnTo>
                        <a:pt x="269" y="257"/>
                      </a:lnTo>
                      <a:lnTo>
                        <a:pt x="172" y="282"/>
                      </a:lnTo>
                      <a:lnTo>
                        <a:pt x="121" y="292"/>
                      </a:lnTo>
                      <a:lnTo>
                        <a:pt x="80" y="292"/>
                      </a:lnTo>
                      <a:lnTo>
                        <a:pt x="41" y="277"/>
                      </a:lnTo>
                      <a:lnTo>
                        <a:pt x="16" y="256"/>
                      </a:lnTo>
                      <a:lnTo>
                        <a:pt x="1" y="225"/>
                      </a:lnTo>
                      <a:lnTo>
                        <a:pt x="0" y="198"/>
                      </a:lnTo>
                      <a:lnTo>
                        <a:pt x="0" y="174"/>
                      </a:lnTo>
                      <a:lnTo>
                        <a:pt x="10" y="144"/>
                      </a:lnTo>
                      <a:lnTo>
                        <a:pt x="25" y="116"/>
                      </a:lnTo>
                      <a:lnTo>
                        <a:pt x="40" y="98"/>
                      </a:lnTo>
                      <a:lnTo>
                        <a:pt x="54" y="80"/>
                      </a:lnTo>
                      <a:lnTo>
                        <a:pt x="4" y="41"/>
                      </a:lnTo>
                      <a:lnTo>
                        <a:pt x="92" y="12"/>
                      </a:lnTo>
                      <a:lnTo>
                        <a:pt x="137" y="44"/>
                      </a:lnTo>
                      <a:lnTo>
                        <a:pt x="169" y="38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4" name="Freeform 286"/>
                <p:cNvSpPr>
                  <a:spLocks/>
                </p:cNvSpPr>
                <p:nvPr/>
              </p:nvSpPr>
              <p:spPr bwMode="auto">
                <a:xfrm>
                  <a:off x="1974" y="1809"/>
                  <a:ext cx="102" cy="71"/>
                </a:xfrm>
                <a:custGeom>
                  <a:avLst/>
                  <a:gdLst>
                    <a:gd name="T0" fmla="*/ 181 w 611"/>
                    <a:gd name="T1" fmla="*/ 0 h 423"/>
                    <a:gd name="T2" fmla="*/ 294 w 611"/>
                    <a:gd name="T3" fmla="*/ 65 h 423"/>
                    <a:gd name="T4" fmla="*/ 234 w 611"/>
                    <a:gd name="T5" fmla="*/ 60 h 423"/>
                    <a:gd name="T6" fmla="*/ 161 w 611"/>
                    <a:gd name="T7" fmla="*/ 64 h 423"/>
                    <a:gd name="T8" fmla="*/ 114 w 611"/>
                    <a:gd name="T9" fmla="*/ 82 h 423"/>
                    <a:gd name="T10" fmla="*/ 78 w 611"/>
                    <a:gd name="T11" fmla="*/ 99 h 423"/>
                    <a:gd name="T12" fmla="*/ 59 w 611"/>
                    <a:gd name="T13" fmla="*/ 118 h 423"/>
                    <a:gd name="T14" fmla="*/ 51 w 611"/>
                    <a:gd name="T15" fmla="*/ 140 h 423"/>
                    <a:gd name="T16" fmla="*/ 57 w 611"/>
                    <a:gd name="T17" fmla="*/ 168 h 423"/>
                    <a:gd name="T18" fmla="*/ 74 w 611"/>
                    <a:gd name="T19" fmla="*/ 183 h 423"/>
                    <a:gd name="T20" fmla="*/ 98 w 611"/>
                    <a:gd name="T21" fmla="*/ 201 h 423"/>
                    <a:gd name="T22" fmla="*/ 130 w 611"/>
                    <a:gd name="T23" fmla="*/ 198 h 423"/>
                    <a:gd name="T24" fmla="*/ 197 w 611"/>
                    <a:gd name="T25" fmla="*/ 187 h 423"/>
                    <a:gd name="T26" fmla="*/ 254 w 611"/>
                    <a:gd name="T27" fmla="*/ 172 h 423"/>
                    <a:gd name="T28" fmla="*/ 339 w 611"/>
                    <a:gd name="T29" fmla="*/ 154 h 423"/>
                    <a:gd name="T30" fmla="*/ 394 w 611"/>
                    <a:gd name="T31" fmla="*/ 137 h 423"/>
                    <a:gd name="T32" fmla="*/ 430 w 611"/>
                    <a:gd name="T33" fmla="*/ 126 h 423"/>
                    <a:gd name="T34" fmla="*/ 469 w 611"/>
                    <a:gd name="T35" fmla="*/ 126 h 423"/>
                    <a:gd name="T36" fmla="*/ 498 w 611"/>
                    <a:gd name="T37" fmla="*/ 126 h 423"/>
                    <a:gd name="T38" fmla="*/ 530 w 611"/>
                    <a:gd name="T39" fmla="*/ 136 h 423"/>
                    <a:gd name="T40" fmla="*/ 556 w 611"/>
                    <a:gd name="T41" fmla="*/ 149 h 423"/>
                    <a:gd name="T42" fmla="*/ 576 w 611"/>
                    <a:gd name="T43" fmla="*/ 171 h 423"/>
                    <a:gd name="T44" fmla="*/ 587 w 611"/>
                    <a:gd name="T45" fmla="*/ 207 h 423"/>
                    <a:gd name="T46" fmla="*/ 590 w 611"/>
                    <a:gd name="T47" fmla="*/ 243 h 423"/>
                    <a:gd name="T48" fmla="*/ 587 w 611"/>
                    <a:gd name="T49" fmla="*/ 275 h 423"/>
                    <a:gd name="T50" fmla="*/ 577 w 611"/>
                    <a:gd name="T51" fmla="*/ 297 h 423"/>
                    <a:gd name="T52" fmla="*/ 565 w 611"/>
                    <a:gd name="T53" fmla="*/ 314 h 423"/>
                    <a:gd name="T54" fmla="*/ 611 w 611"/>
                    <a:gd name="T55" fmla="*/ 346 h 423"/>
                    <a:gd name="T56" fmla="*/ 522 w 611"/>
                    <a:gd name="T57" fmla="*/ 403 h 423"/>
                    <a:gd name="T58" fmla="*/ 479 w 611"/>
                    <a:gd name="T59" fmla="*/ 355 h 423"/>
                    <a:gd name="T60" fmla="*/ 450 w 611"/>
                    <a:gd name="T61" fmla="*/ 370 h 423"/>
                    <a:gd name="T62" fmla="*/ 405 w 611"/>
                    <a:gd name="T63" fmla="*/ 394 h 423"/>
                    <a:gd name="T64" fmla="*/ 379 w 611"/>
                    <a:gd name="T65" fmla="*/ 423 h 423"/>
                    <a:gd name="T66" fmla="*/ 218 w 611"/>
                    <a:gd name="T67" fmla="*/ 328 h 423"/>
                    <a:gd name="T68" fmla="*/ 334 w 611"/>
                    <a:gd name="T69" fmla="*/ 327 h 423"/>
                    <a:gd name="T70" fmla="*/ 420 w 611"/>
                    <a:gd name="T71" fmla="*/ 319 h 423"/>
                    <a:gd name="T72" fmla="*/ 475 w 611"/>
                    <a:gd name="T73" fmla="*/ 311 h 423"/>
                    <a:gd name="T74" fmla="*/ 510 w 611"/>
                    <a:gd name="T75" fmla="*/ 295 h 423"/>
                    <a:gd name="T76" fmla="*/ 525 w 611"/>
                    <a:gd name="T77" fmla="*/ 278 h 423"/>
                    <a:gd name="T78" fmla="*/ 530 w 611"/>
                    <a:gd name="T79" fmla="*/ 246 h 423"/>
                    <a:gd name="T80" fmla="*/ 522 w 611"/>
                    <a:gd name="T81" fmla="*/ 221 h 423"/>
                    <a:gd name="T82" fmla="*/ 492 w 611"/>
                    <a:gd name="T83" fmla="*/ 198 h 423"/>
                    <a:gd name="T84" fmla="*/ 443 w 611"/>
                    <a:gd name="T85" fmla="*/ 207 h 423"/>
                    <a:gd name="T86" fmla="*/ 356 w 611"/>
                    <a:gd name="T87" fmla="*/ 233 h 423"/>
                    <a:gd name="T88" fmla="*/ 269 w 611"/>
                    <a:gd name="T89" fmla="*/ 255 h 423"/>
                    <a:gd name="T90" fmla="*/ 173 w 611"/>
                    <a:gd name="T91" fmla="*/ 284 h 423"/>
                    <a:gd name="T92" fmla="*/ 120 w 611"/>
                    <a:gd name="T93" fmla="*/ 292 h 423"/>
                    <a:gd name="T94" fmla="*/ 79 w 611"/>
                    <a:gd name="T95" fmla="*/ 292 h 423"/>
                    <a:gd name="T96" fmla="*/ 42 w 611"/>
                    <a:gd name="T97" fmla="*/ 275 h 423"/>
                    <a:gd name="T98" fmla="*/ 15 w 611"/>
                    <a:gd name="T99" fmla="*/ 254 h 423"/>
                    <a:gd name="T100" fmla="*/ 2 w 611"/>
                    <a:gd name="T101" fmla="*/ 225 h 423"/>
                    <a:gd name="T102" fmla="*/ 0 w 611"/>
                    <a:gd name="T103" fmla="*/ 197 h 423"/>
                    <a:gd name="T104" fmla="*/ 0 w 611"/>
                    <a:gd name="T105" fmla="*/ 175 h 423"/>
                    <a:gd name="T106" fmla="*/ 10 w 611"/>
                    <a:gd name="T107" fmla="*/ 143 h 423"/>
                    <a:gd name="T108" fmla="*/ 24 w 611"/>
                    <a:gd name="T109" fmla="*/ 117 h 423"/>
                    <a:gd name="T110" fmla="*/ 40 w 611"/>
                    <a:gd name="T111" fmla="*/ 97 h 423"/>
                    <a:gd name="T112" fmla="*/ 54 w 611"/>
                    <a:gd name="T113" fmla="*/ 80 h 423"/>
                    <a:gd name="T114" fmla="*/ 3 w 611"/>
                    <a:gd name="T115" fmla="*/ 42 h 423"/>
                    <a:gd name="T116" fmla="*/ 93 w 611"/>
                    <a:gd name="T117" fmla="*/ 10 h 423"/>
                    <a:gd name="T118" fmla="*/ 138 w 611"/>
                    <a:gd name="T119" fmla="*/ 43 h 423"/>
                    <a:gd name="T120" fmla="*/ 170 w 611"/>
                    <a:gd name="T121" fmla="*/ 39 h 423"/>
                    <a:gd name="T122" fmla="*/ 181 w 611"/>
                    <a:gd name="T123" fmla="*/ 0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11" h="423">
                      <a:moveTo>
                        <a:pt x="181" y="0"/>
                      </a:moveTo>
                      <a:lnTo>
                        <a:pt x="294" y="65"/>
                      </a:lnTo>
                      <a:lnTo>
                        <a:pt x="234" y="60"/>
                      </a:lnTo>
                      <a:lnTo>
                        <a:pt x="161" y="64"/>
                      </a:lnTo>
                      <a:lnTo>
                        <a:pt x="114" y="82"/>
                      </a:lnTo>
                      <a:lnTo>
                        <a:pt x="78" y="99"/>
                      </a:lnTo>
                      <a:lnTo>
                        <a:pt x="59" y="118"/>
                      </a:lnTo>
                      <a:lnTo>
                        <a:pt x="51" y="140"/>
                      </a:lnTo>
                      <a:lnTo>
                        <a:pt x="57" y="168"/>
                      </a:lnTo>
                      <a:lnTo>
                        <a:pt x="74" y="183"/>
                      </a:lnTo>
                      <a:lnTo>
                        <a:pt x="98" y="201"/>
                      </a:lnTo>
                      <a:lnTo>
                        <a:pt x="130" y="198"/>
                      </a:lnTo>
                      <a:lnTo>
                        <a:pt x="197" y="187"/>
                      </a:lnTo>
                      <a:lnTo>
                        <a:pt x="254" y="172"/>
                      </a:lnTo>
                      <a:lnTo>
                        <a:pt x="339" y="154"/>
                      </a:lnTo>
                      <a:lnTo>
                        <a:pt x="394" y="137"/>
                      </a:lnTo>
                      <a:lnTo>
                        <a:pt x="430" y="126"/>
                      </a:lnTo>
                      <a:lnTo>
                        <a:pt x="469" y="126"/>
                      </a:lnTo>
                      <a:lnTo>
                        <a:pt x="498" y="126"/>
                      </a:lnTo>
                      <a:lnTo>
                        <a:pt x="530" y="136"/>
                      </a:lnTo>
                      <a:lnTo>
                        <a:pt x="556" y="149"/>
                      </a:lnTo>
                      <a:lnTo>
                        <a:pt x="576" y="171"/>
                      </a:lnTo>
                      <a:lnTo>
                        <a:pt x="587" y="207"/>
                      </a:lnTo>
                      <a:lnTo>
                        <a:pt x="590" y="243"/>
                      </a:lnTo>
                      <a:lnTo>
                        <a:pt x="587" y="275"/>
                      </a:lnTo>
                      <a:lnTo>
                        <a:pt x="577" y="297"/>
                      </a:lnTo>
                      <a:lnTo>
                        <a:pt x="565" y="314"/>
                      </a:lnTo>
                      <a:lnTo>
                        <a:pt x="611" y="346"/>
                      </a:lnTo>
                      <a:lnTo>
                        <a:pt x="522" y="403"/>
                      </a:lnTo>
                      <a:lnTo>
                        <a:pt x="479" y="355"/>
                      </a:lnTo>
                      <a:lnTo>
                        <a:pt x="450" y="370"/>
                      </a:lnTo>
                      <a:lnTo>
                        <a:pt x="405" y="394"/>
                      </a:lnTo>
                      <a:lnTo>
                        <a:pt x="379" y="423"/>
                      </a:lnTo>
                      <a:lnTo>
                        <a:pt x="218" y="328"/>
                      </a:lnTo>
                      <a:lnTo>
                        <a:pt x="334" y="327"/>
                      </a:lnTo>
                      <a:lnTo>
                        <a:pt x="420" y="319"/>
                      </a:lnTo>
                      <a:lnTo>
                        <a:pt x="475" y="311"/>
                      </a:lnTo>
                      <a:lnTo>
                        <a:pt x="510" y="295"/>
                      </a:lnTo>
                      <a:lnTo>
                        <a:pt x="525" y="278"/>
                      </a:lnTo>
                      <a:lnTo>
                        <a:pt x="530" y="246"/>
                      </a:lnTo>
                      <a:lnTo>
                        <a:pt x="522" y="221"/>
                      </a:lnTo>
                      <a:lnTo>
                        <a:pt x="492" y="198"/>
                      </a:lnTo>
                      <a:lnTo>
                        <a:pt x="443" y="207"/>
                      </a:lnTo>
                      <a:lnTo>
                        <a:pt x="356" y="233"/>
                      </a:lnTo>
                      <a:lnTo>
                        <a:pt x="269" y="255"/>
                      </a:lnTo>
                      <a:lnTo>
                        <a:pt x="173" y="284"/>
                      </a:lnTo>
                      <a:lnTo>
                        <a:pt x="120" y="292"/>
                      </a:lnTo>
                      <a:lnTo>
                        <a:pt x="79" y="292"/>
                      </a:lnTo>
                      <a:lnTo>
                        <a:pt x="42" y="275"/>
                      </a:lnTo>
                      <a:lnTo>
                        <a:pt x="15" y="254"/>
                      </a:lnTo>
                      <a:lnTo>
                        <a:pt x="2" y="225"/>
                      </a:lnTo>
                      <a:lnTo>
                        <a:pt x="0" y="197"/>
                      </a:lnTo>
                      <a:lnTo>
                        <a:pt x="0" y="175"/>
                      </a:lnTo>
                      <a:lnTo>
                        <a:pt x="10" y="143"/>
                      </a:lnTo>
                      <a:lnTo>
                        <a:pt x="24" y="117"/>
                      </a:lnTo>
                      <a:lnTo>
                        <a:pt x="40" y="97"/>
                      </a:lnTo>
                      <a:lnTo>
                        <a:pt x="54" y="80"/>
                      </a:lnTo>
                      <a:lnTo>
                        <a:pt x="3" y="42"/>
                      </a:lnTo>
                      <a:lnTo>
                        <a:pt x="93" y="10"/>
                      </a:lnTo>
                      <a:lnTo>
                        <a:pt x="138" y="43"/>
                      </a:lnTo>
                      <a:lnTo>
                        <a:pt x="170" y="39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grpSp>
            <p:nvGrpSpPr>
              <p:cNvPr id="279" name="Group 287"/>
              <p:cNvGrpSpPr>
                <a:grpSpLocks/>
              </p:cNvGrpSpPr>
              <p:nvPr/>
            </p:nvGrpSpPr>
            <p:grpSpPr bwMode="auto">
              <a:xfrm>
                <a:off x="1859" y="1830"/>
                <a:ext cx="186" cy="141"/>
                <a:chOff x="1859" y="1830"/>
                <a:chExt cx="186" cy="141"/>
              </a:xfrm>
            </p:grpSpPr>
            <p:sp>
              <p:nvSpPr>
                <p:cNvPr id="280" name="Freeform 288"/>
                <p:cNvSpPr>
                  <a:spLocks/>
                </p:cNvSpPr>
                <p:nvPr/>
              </p:nvSpPr>
              <p:spPr bwMode="auto">
                <a:xfrm>
                  <a:off x="1859" y="1830"/>
                  <a:ext cx="184" cy="75"/>
                </a:xfrm>
                <a:custGeom>
                  <a:avLst/>
                  <a:gdLst>
                    <a:gd name="T0" fmla="*/ 0 w 1101"/>
                    <a:gd name="T1" fmla="*/ 106 h 451"/>
                    <a:gd name="T2" fmla="*/ 842 w 1101"/>
                    <a:gd name="T3" fmla="*/ 451 h 451"/>
                    <a:gd name="T4" fmla="*/ 1101 w 1101"/>
                    <a:gd name="T5" fmla="*/ 357 h 451"/>
                    <a:gd name="T6" fmla="*/ 259 w 1101"/>
                    <a:gd name="T7" fmla="*/ 0 h 451"/>
                    <a:gd name="T8" fmla="*/ 0 w 1101"/>
                    <a:gd name="T9" fmla="*/ 106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1" h="451">
                      <a:moveTo>
                        <a:pt x="0" y="106"/>
                      </a:moveTo>
                      <a:lnTo>
                        <a:pt x="842" y="451"/>
                      </a:lnTo>
                      <a:lnTo>
                        <a:pt x="1101" y="357"/>
                      </a:lnTo>
                      <a:lnTo>
                        <a:pt x="259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1" name="Freeform 289"/>
                <p:cNvSpPr>
                  <a:spLocks/>
                </p:cNvSpPr>
                <p:nvPr/>
              </p:nvSpPr>
              <p:spPr bwMode="auto">
                <a:xfrm>
                  <a:off x="2001" y="1888"/>
                  <a:ext cx="44" cy="83"/>
                </a:xfrm>
                <a:custGeom>
                  <a:avLst/>
                  <a:gdLst>
                    <a:gd name="T0" fmla="*/ 0 w 269"/>
                    <a:gd name="T1" fmla="*/ 103 h 501"/>
                    <a:gd name="T2" fmla="*/ 260 w 269"/>
                    <a:gd name="T3" fmla="*/ 0 h 501"/>
                    <a:gd name="T4" fmla="*/ 269 w 269"/>
                    <a:gd name="T5" fmla="*/ 397 h 501"/>
                    <a:gd name="T6" fmla="*/ 0 w 269"/>
                    <a:gd name="T7" fmla="*/ 501 h 501"/>
                    <a:gd name="T8" fmla="*/ 0 w 269"/>
                    <a:gd name="T9" fmla="*/ 103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9" h="501">
                      <a:moveTo>
                        <a:pt x="0" y="103"/>
                      </a:moveTo>
                      <a:lnTo>
                        <a:pt x="260" y="0"/>
                      </a:lnTo>
                      <a:lnTo>
                        <a:pt x="269" y="397"/>
                      </a:lnTo>
                      <a:lnTo>
                        <a:pt x="0" y="501"/>
                      </a:lnTo>
                      <a:lnTo>
                        <a:pt x="0" y="103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1371600" y="4267200"/>
              <a:ext cx="508000" cy="630238"/>
              <a:chOff x="1569" y="3090"/>
              <a:chExt cx="320" cy="397"/>
            </a:xfrm>
          </p:grpSpPr>
          <p:grpSp>
            <p:nvGrpSpPr>
              <p:cNvPr id="292" name="Group 291"/>
              <p:cNvGrpSpPr>
                <a:grpSpLocks/>
              </p:cNvGrpSpPr>
              <p:nvPr/>
            </p:nvGrpSpPr>
            <p:grpSpPr bwMode="auto">
              <a:xfrm>
                <a:off x="1641" y="3115"/>
                <a:ext cx="101" cy="178"/>
                <a:chOff x="1641" y="3115"/>
                <a:chExt cx="101" cy="178"/>
              </a:xfrm>
            </p:grpSpPr>
            <p:grpSp>
              <p:nvGrpSpPr>
                <p:cNvPr id="417" name="Group 292"/>
                <p:cNvGrpSpPr>
                  <a:grpSpLocks/>
                </p:cNvGrpSpPr>
                <p:nvPr/>
              </p:nvGrpSpPr>
              <p:grpSpPr bwMode="auto">
                <a:xfrm>
                  <a:off x="1641" y="3115"/>
                  <a:ext cx="101" cy="178"/>
                  <a:chOff x="1641" y="3115"/>
                  <a:chExt cx="101" cy="178"/>
                </a:xfrm>
              </p:grpSpPr>
              <p:sp>
                <p:nvSpPr>
                  <p:cNvPr id="428" name="Freeform 293"/>
                  <p:cNvSpPr>
                    <a:spLocks/>
                  </p:cNvSpPr>
                  <p:nvPr/>
                </p:nvSpPr>
                <p:spPr bwMode="auto">
                  <a:xfrm>
                    <a:off x="1641" y="3153"/>
                    <a:ext cx="101" cy="25"/>
                  </a:xfrm>
                  <a:custGeom>
                    <a:avLst/>
                    <a:gdLst>
                      <a:gd name="T0" fmla="*/ 447 w 604"/>
                      <a:gd name="T1" fmla="*/ 151 h 151"/>
                      <a:gd name="T2" fmla="*/ 604 w 604"/>
                      <a:gd name="T3" fmla="*/ 70 h 151"/>
                      <a:gd name="T4" fmla="*/ 169 w 604"/>
                      <a:gd name="T5" fmla="*/ 0 h 151"/>
                      <a:gd name="T6" fmla="*/ 0 w 604"/>
                      <a:gd name="T7" fmla="*/ 82 h 151"/>
                      <a:gd name="T8" fmla="*/ 447 w 604"/>
                      <a:gd name="T9" fmla="*/ 151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4" h="151">
                        <a:moveTo>
                          <a:pt x="447" y="151"/>
                        </a:moveTo>
                        <a:lnTo>
                          <a:pt x="604" y="70"/>
                        </a:lnTo>
                        <a:lnTo>
                          <a:pt x="169" y="0"/>
                        </a:lnTo>
                        <a:lnTo>
                          <a:pt x="0" y="82"/>
                        </a:lnTo>
                        <a:lnTo>
                          <a:pt x="447" y="151"/>
                        </a:lnTo>
                        <a:close/>
                      </a:path>
                    </a:pathLst>
                  </a:custGeom>
                  <a:solidFill>
                    <a:srgbClr val="5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9" name="Freeform 294"/>
                  <p:cNvSpPr>
                    <a:spLocks/>
                  </p:cNvSpPr>
                  <p:nvPr/>
                </p:nvSpPr>
                <p:spPr bwMode="auto">
                  <a:xfrm>
                    <a:off x="1646" y="3115"/>
                    <a:ext cx="84" cy="12"/>
                  </a:xfrm>
                  <a:custGeom>
                    <a:avLst/>
                    <a:gdLst>
                      <a:gd name="T0" fmla="*/ 0 w 502"/>
                      <a:gd name="T1" fmla="*/ 37 h 74"/>
                      <a:gd name="T2" fmla="*/ 392 w 502"/>
                      <a:gd name="T3" fmla="*/ 74 h 74"/>
                      <a:gd name="T4" fmla="*/ 502 w 502"/>
                      <a:gd name="T5" fmla="*/ 40 h 74"/>
                      <a:gd name="T6" fmla="*/ 120 w 502"/>
                      <a:gd name="T7" fmla="*/ 0 h 74"/>
                      <a:gd name="T8" fmla="*/ 0 w 502"/>
                      <a:gd name="T9" fmla="*/ 3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2" h="74">
                        <a:moveTo>
                          <a:pt x="0" y="37"/>
                        </a:moveTo>
                        <a:lnTo>
                          <a:pt x="392" y="74"/>
                        </a:lnTo>
                        <a:lnTo>
                          <a:pt x="502" y="40"/>
                        </a:lnTo>
                        <a:lnTo>
                          <a:pt x="120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5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0" name="Freeform 295"/>
                  <p:cNvSpPr>
                    <a:spLocks/>
                  </p:cNvSpPr>
                  <p:nvPr/>
                </p:nvSpPr>
                <p:spPr bwMode="auto">
                  <a:xfrm>
                    <a:off x="1712" y="3122"/>
                    <a:ext cx="18" cy="51"/>
                  </a:xfrm>
                  <a:custGeom>
                    <a:avLst/>
                    <a:gdLst>
                      <a:gd name="T0" fmla="*/ 0 w 110"/>
                      <a:gd name="T1" fmla="*/ 33 h 310"/>
                      <a:gd name="T2" fmla="*/ 110 w 110"/>
                      <a:gd name="T3" fmla="*/ 0 h 310"/>
                      <a:gd name="T4" fmla="*/ 110 w 110"/>
                      <a:gd name="T5" fmla="*/ 260 h 310"/>
                      <a:gd name="T6" fmla="*/ 0 w 110"/>
                      <a:gd name="T7" fmla="*/ 310 h 310"/>
                      <a:gd name="T8" fmla="*/ 0 w 110"/>
                      <a:gd name="T9" fmla="*/ 33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0" h="310">
                        <a:moveTo>
                          <a:pt x="0" y="33"/>
                        </a:moveTo>
                        <a:lnTo>
                          <a:pt x="110" y="0"/>
                        </a:lnTo>
                        <a:lnTo>
                          <a:pt x="110" y="260"/>
                        </a:lnTo>
                        <a:lnTo>
                          <a:pt x="0" y="31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1" name="Freeform 296"/>
                  <p:cNvSpPr>
                    <a:spLocks/>
                  </p:cNvSpPr>
                  <p:nvPr/>
                </p:nvSpPr>
                <p:spPr bwMode="auto">
                  <a:xfrm>
                    <a:off x="1646" y="3121"/>
                    <a:ext cx="66" cy="52"/>
                  </a:xfrm>
                  <a:custGeom>
                    <a:avLst/>
                    <a:gdLst>
                      <a:gd name="T0" fmla="*/ 1 w 394"/>
                      <a:gd name="T1" fmla="*/ 0 h 311"/>
                      <a:gd name="T2" fmla="*/ 394 w 394"/>
                      <a:gd name="T3" fmla="*/ 37 h 311"/>
                      <a:gd name="T4" fmla="*/ 394 w 394"/>
                      <a:gd name="T5" fmla="*/ 311 h 311"/>
                      <a:gd name="T6" fmla="*/ 0 w 394"/>
                      <a:gd name="T7" fmla="*/ 248 h 311"/>
                      <a:gd name="T8" fmla="*/ 1 w 394"/>
                      <a:gd name="T9" fmla="*/ 0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4" h="311">
                        <a:moveTo>
                          <a:pt x="1" y="0"/>
                        </a:moveTo>
                        <a:lnTo>
                          <a:pt x="394" y="37"/>
                        </a:lnTo>
                        <a:lnTo>
                          <a:pt x="394" y="311"/>
                        </a:lnTo>
                        <a:lnTo>
                          <a:pt x="0" y="248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2" name="Freeform 297"/>
                  <p:cNvSpPr>
                    <a:spLocks/>
                  </p:cNvSpPr>
                  <p:nvPr/>
                </p:nvSpPr>
                <p:spPr bwMode="auto">
                  <a:xfrm>
                    <a:off x="1716" y="3165"/>
                    <a:ext cx="26" cy="128"/>
                  </a:xfrm>
                  <a:custGeom>
                    <a:avLst/>
                    <a:gdLst>
                      <a:gd name="T0" fmla="*/ 157 w 157"/>
                      <a:gd name="T1" fmla="*/ 0 h 770"/>
                      <a:gd name="T2" fmla="*/ 0 w 157"/>
                      <a:gd name="T3" fmla="*/ 82 h 770"/>
                      <a:gd name="T4" fmla="*/ 0 w 157"/>
                      <a:gd name="T5" fmla="*/ 770 h 770"/>
                      <a:gd name="T6" fmla="*/ 157 w 157"/>
                      <a:gd name="T7" fmla="*/ 671 h 770"/>
                      <a:gd name="T8" fmla="*/ 157 w 157"/>
                      <a:gd name="T9" fmla="*/ 0 h 7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770">
                        <a:moveTo>
                          <a:pt x="157" y="0"/>
                        </a:moveTo>
                        <a:lnTo>
                          <a:pt x="0" y="82"/>
                        </a:lnTo>
                        <a:lnTo>
                          <a:pt x="0" y="770"/>
                        </a:lnTo>
                        <a:lnTo>
                          <a:pt x="157" y="671"/>
                        </a:lnTo>
                        <a:lnTo>
                          <a:pt x="157" y="0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3" name="Freeform 298"/>
                  <p:cNvSpPr>
                    <a:spLocks/>
                  </p:cNvSpPr>
                  <p:nvPr/>
                </p:nvSpPr>
                <p:spPr bwMode="auto">
                  <a:xfrm>
                    <a:off x="1641" y="3167"/>
                    <a:ext cx="75" cy="126"/>
                  </a:xfrm>
                  <a:custGeom>
                    <a:avLst/>
                    <a:gdLst>
                      <a:gd name="T0" fmla="*/ 0 w 448"/>
                      <a:gd name="T1" fmla="*/ 0 h 758"/>
                      <a:gd name="T2" fmla="*/ 448 w 448"/>
                      <a:gd name="T3" fmla="*/ 70 h 758"/>
                      <a:gd name="T4" fmla="*/ 447 w 448"/>
                      <a:gd name="T5" fmla="*/ 758 h 758"/>
                      <a:gd name="T6" fmla="*/ 0 w 448"/>
                      <a:gd name="T7" fmla="*/ 666 h 758"/>
                      <a:gd name="T8" fmla="*/ 0 w 448"/>
                      <a:gd name="T9" fmla="*/ 0 h 7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8" h="758">
                        <a:moveTo>
                          <a:pt x="0" y="0"/>
                        </a:moveTo>
                        <a:lnTo>
                          <a:pt x="448" y="70"/>
                        </a:lnTo>
                        <a:lnTo>
                          <a:pt x="447" y="758"/>
                        </a:lnTo>
                        <a:lnTo>
                          <a:pt x="0" y="6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418" name="Group 299"/>
                <p:cNvGrpSpPr>
                  <a:grpSpLocks/>
                </p:cNvGrpSpPr>
                <p:nvPr/>
              </p:nvGrpSpPr>
              <p:grpSpPr bwMode="auto">
                <a:xfrm>
                  <a:off x="1649" y="3123"/>
                  <a:ext cx="64" cy="75"/>
                  <a:chOff x="1649" y="3123"/>
                  <a:chExt cx="64" cy="75"/>
                </a:xfrm>
              </p:grpSpPr>
              <p:sp>
                <p:nvSpPr>
                  <p:cNvPr id="419" name="Freeform 300"/>
                  <p:cNvSpPr>
                    <a:spLocks/>
                  </p:cNvSpPr>
                  <p:nvPr/>
                </p:nvSpPr>
                <p:spPr bwMode="auto">
                  <a:xfrm>
                    <a:off x="1649" y="3123"/>
                    <a:ext cx="10" cy="5"/>
                  </a:xfrm>
                  <a:custGeom>
                    <a:avLst/>
                    <a:gdLst>
                      <a:gd name="T0" fmla="*/ 0 w 58"/>
                      <a:gd name="T1" fmla="*/ 0 h 27"/>
                      <a:gd name="T2" fmla="*/ 58 w 58"/>
                      <a:gd name="T3" fmla="*/ 7 h 27"/>
                      <a:gd name="T4" fmla="*/ 58 w 58"/>
                      <a:gd name="T5" fmla="*/ 27 h 27"/>
                      <a:gd name="T6" fmla="*/ 0 w 58"/>
                      <a:gd name="T7" fmla="*/ 21 h 27"/>
                      <a:gd name="T8" fmla="*/ 0 w 58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7">
                        <a:moveTo>
                          <a:pt x="0" y="0"/>
                        </a:moveTo>
                        <a:lnTo>
                          <a:pt x="58" y="7"/>
                        </a:lnTo>
                        <a:lnTo>
                          <a:pt x="58" y="27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0" name="Freeform 301"/>
                  <p:cNvSpPr>
                    <a:spLocks/>
                  </p:cNvSpPr>
                  <p:nvPr/>
                </p:nvSpPr>
                <p:spPr bwMode="auto">
                  <a:xfrm>
                    <a:off x="1662" y="3131"/>
                    <a:ext cx="9" cy="4"/>
                  </a:xfrm>
                  <a:custGeom>
                    <a:avLst/>
                    <a:gdLst>
                      <a:gd name="T0" fmla="*/ 0 w 59"/>
                      <a:gd name="T1" fmla="*/ 0 h 26"/>
                      <a:gd name="T2" fmla="*/ 59 w 59"/>
                      <a:gd name="T3" fmla="*/ 5 h 26"/>
                      <a:gd name="T4" fmla="*/ 59 w 59"/>
                      <a:gd name="T5" fmla="*/ 26 h 26"/>
                      <a:gd name="T6" fmla="*/ 0 w 59"/>
                      <a:gd name="T7" fmla="*/ 20 h 26"/>
                      <a:gd name="T8" fmla="*/ 0 w 59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" h="26">
                        <a:moveTo>
                          <a:pt x="0" y="0"/>
                        </a:moveTo>
                        <a:lnTo>
                          <a:pt x="59" y="5"/>
                        </a:lnTo>
                        <a:lnTo>
                          <a:pt x="59" y="26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1" name="Freeform 302"/>
                  <p:cNvSpPr>
                    <a:spLocks/>
                  </p:cNvSpPr>
                  <p:nvPr/>
                </p:nvSpPr>
                <p:spPr bwMode="auto">
                  <a:xfrm>
                    <a:off x="1675" y="3126"/>
                    <a:ext cx="10" cy="4"/>
                  </a:xfrm>
                  <a:custGeom>
                    <a:avLst/>
                    <a:gdLst>
                      <a:gd name="T0" fmla="*/ 0 w 57"/>
                      <a:gd name="T1" fmla="*/ 0 h 27"/>
                      <a:gd name="T2" fmla="*/ 57 w 57"/>
                      <a:gd name="T3" fmla="*/ 7 h 27"/>
                      <a:gd name="T4" fmla="*/ 57 w 57"/>
                      <a:gd name="T5" fmla="*/ 27 h 27"/>
                      <a:gd name="T6" fmla="*/ 0 w 57"/>
                      <a:gd name="T7" fmla="*/ 21 h 27"/>
                      <a:gd name="T8" fmla="*/ 0 w 5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27">
                        <a:moveTo>
                          <a:pt x="0" y="0"/>
                        </a:moveTo>
                        <a:lnTo>
                          <a:pt x="57" y="7"/>
                        </a:lnTo>
                        <a:lnTo>
                          <a:pt x="57" y="27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2" name="Freeform 303"/>
                  <p:cNvSpPr>
                    <a:spLocks/>
                  </p:cNvSpPr>
                  <p:nvPr/>
                </p:nvSpPr>
                <p:spPr bwMode="auto">
                  <a:xfrm>
                    <a:off x="1690" y="3127"/>
                    <a:ext cx="9" cy="5"/>
                  </a:xfrm>
                  <a:custGeom>
                    <a:avLst/>
                    <a:gdLst>
                      <a:gd name="T0" fmla="*/ 0 w 58"/>
                      <a:gd name="T1" fmla="*/ 0 h 26"/>
                      <a:gd name="T2" fmla="*/ 58 w 58"/>
                      <a:gd name="T3" fmla="*/ 5 h 26"/>
                      <a:gd name="T4" fmla="*/ 58 w 58"/>
                      <a:gd name="T5" fmla="*/ 26 h 26"/>
                      <a:gd name="T6" fmla="*/ 0 w 58"/>
                      <a:gd name="T7" fmla="*/ 21 h 26"/>
                      <a:gd name="T8" fmla="*/ 0 w 58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6">
                        <a:moveTo>
                          <a:pt x="0" y="0"/>
                        </a:moveTo>
                        <a:lnTo>
                          <a:pt x="58" y="5"/>
                        </a:lnTo>
                        <a:lnTo>
                          <a:pt x="58" y="26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3" name="Freeform 304"/>
                  <p:cNvSpPr>
                    <a:spLocks/>
                  </p:cNvSpPr>
                  <p:nvPr/>
                </p:nvSpPr>
                <p:spPr bwMode="auto">
                  <a:xfrm>
                    <a:off x="1690" y="3134"/>
                    <a:ext cx="9" cy="5"/>
                  </a:xfrm>
                  <a:custGeom>
                    <a:avLst/>
                    <a:gdLst>
                      <a:gd name="T0" fmla="*/ 0 w 58"/>
                      <a:gd name="T1" fmla="*/ 0 h 26"/>
                      <a:gd name="T2" fmla="*/ 58 w 58"/>
                      <a:gd name="T3" fmla="*/ 6 h 26"/>
                      <a:gd name="T4" fmla="*/ 58 w 58"/>
                      <a:gd name="T5" fmla="*/ 26 h 26"/>
                      <a:gd name="T6" fmla="*/ 0 w 58"/>
                      <a:gd name="T7" fmla="*/ 20 h 26"/>
                      <a:gd name="T8" fmla="*/ 0 w 58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6">
                        <a:moveTo>
                          <a:pt x="0" y="0"/>
                        </a:moveTo>
                        <a:lnTo>
                          <a:pt x="58" y="6"/>
                        </a:lnTo>
                        <a:lnTo>
                          <a:pt x="58" y="26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4" name="Freeform 305"/>
                  <p:cNvSpPr>
                    <a:spLocks/>
                  </p:cNvSpPr>
                  <p:nvPr/>
                </p:nvSpPr>
                <p:spPr bwMode="auto">
                  <a:xfrm>
                    <a:off x="1675" y="3141"/>
                    <a:ext cx="10" cy="4"/>
                  </a:xfrm>
                  <a:custGeom>
                    <a:avLst/>
                    <a:gdLst>
                      <a:gd name="T0" fmla="*/ 0 w 58"/>
                      <a:gd name="T1" fmla="*/ 0 h 27"/>
                      <a:gd name="T2" fmla="*/ 58 w 58"/>
                      <a:gd name="T3" fmla="*/ 7 h 27"/>
                      <a:gd name="T4" fmla="*/ 58 w 58"/>
                      <a:gd name="T5" fmla="*/ 27 h 27"/>
                      <a:gd name="T6" fmla="*/ 0 w 58"/>
                      <a:gd name="T7" fmla="*/ 21 h 27"/>
                      <a:gd name="T8" fmla="*/ 0 w 58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7">
                        <a:moveTo>
                          <a:pt x="0" y="0"/>
                        </a:moveTo>
                        <a:lnTo>
                          <a:pt x="58" y="7"/>
                        </a:lnTo>
                        <a:lnTo>
                          <a:pt x="58" y="27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5" name="Freeform 306"/>
                  <p:cNvSpPr>
                    <a:spLocks/>
                  </p:cNvSpPr>
                  <p:nvPr/>
                </p:nvSpPr>
                <p:spPr bwMode="auto">
                  <a:xfrm>
                    <a:off x="1690" y="3149"/>
                    <a:ext cx="9" cy="5"/>
                  </a:xfrm>
                  <a:custGeom>
                    <a:avLst/>
                    <a:gdLst>
                      <a:gd name="T0" fmla="*/ 0 w 58"/>
                      <a:gd name="T1" fmla="*/ 0 h 26"/>
                      <a:gd name="T2" fmla="*/ 58 w 58"/>
                      <a:gd name="T3" fmla="*/ 6 h 26"/>
                      <a:gd name="T4" fmla="*/ 58 w 58"/>
                      <a:gd name="T5" fmla="*/ 26 h 26"/>
                      <a:gd name="T6" fmla="*/ 0 w 58"/>
                      <a:gd name="T7" fmla="*/ 21 h 26"/>
                      <a:gd name="T8" fmla="*/ 0 w 58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6">
                        <a:moveTo>
                          <a:pt x="0" y="0"/>
                        </a:moveTo>
                        <a:lnTo>
                          <a:pt x="58" y="6"/>
                        </a:lnTo>
                        <a:lnTo>
                          <a:pt x="58" y="26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6" name="Freeform 307"/>
                  <p:cNvSpPr>
                    <a:spLocks/>
                  </p:cNvSpPr>
                  <p:nvPr/>
                </p:nvSpPr>
                <p:spPr bwMode="auto">
                  <a:xfrm>
                    <a:off x="1702" y="3180"/>
                    <a:ext cx="10" cy="4"/>
                  </a:xfrm>
                  <a:custGeom>
                    <a:avLst/>
                    <a:gdLst>
                      <a:gd name="T0" fmla="*/ 0 w 58"/>
                      <a:gd name="T1" fmla="*/ 0 h 28"/>
                      <a:gd name="T2" fmla="*/ 58 w 58"/>
                      <a:gd name="T3" fmla="*/ 7 h 28"/>
                      <a:gd name="T4" fmla="*/ 58 w 58"/>
                      <a:gd name="T5" fmla="*/ 28 h 28"/>
                      <a:gd name="T6" fmla="*/ 0 w 58"/>
                      <a:gd name="T7" fmla="*/ 21 h 28"/>
                      <a:gd name="T8" fmla="*/ 0 w 58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8">
                        <a:moveTo>
                          <a:pt x="0" y="0"/>
                        </a:moveTo>
                        <a:lnTo>
                          <a:pt x="58" y="7"/>
                        </a:lnTo>
                        <a:lnTo>
                          <a:pt x="58" y="28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7" name="Freeform 308"/>
                  <p:cNvSpPr>
                    <a:spLocks/>
                  </p:cNvSpPr>
                  <p:nvPr/>
                </p:nvSpPr>
                <p:spPr bwMode="auto">
                  <a:xfrm>
                    <a:off x="1703" y="3194"/>
                    <a:ext cx="10" cy="4"/>
                  </a:xfrm>
                  <a:custGeom>
                    <a:avLst/>
                    <a:gdLst>
                      <a:gd name="T0" fmla="*/ 0 w 57"/>
                      <a:gd name="T1" fmla="*/ 0 h 26"/>
                      <a:gd name="T2" fmla="*/ 57 w 57"/>
                      <a:gd name="T3" fmla="*/ 5 h 26"/>
                      <a:gd name="T4" fmla="*/ 57 w 57"/>
                      <a:gd name="T5" fmla="*/ 26 h 26"/>
                      <a:gd name="T6" fmla="*/ 0 w 57"/>
                      <a:gd name="T7" fmla="*/ 21 h 26"/>
                      <a:gd name="T8" fmla="*/ 0 w 57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26">
                        <a:moveTo>
                          <a:pt x="0" y="0"/>
                        </a:moveTo>
                        <a:lnTo>
                          <a:pt x="57" y="5"/>
                        </a:lnTo>
                        <a:lnTo>
                          <a:pt x="57" y="26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</p:grpSp>
          <p:grpSp>
            <p:nvGrpSpPr>
              <p:cNvPr id="293" name="Group 309"/>
              <p:cNvGrpSpPr>
                <a:grpSpLocks/>
              </p:cNvGrpSpPr>
              <p:nvPr/>
            </p:nvGrpSpPr>
            <p:grpSpPr bwMode="auto">
              <a:xfrm>
                <a:off x="1721" y="3090"/>
                <a:ext cx="124" cy="249"/>
                <a:chOff x="1721" y="3090"/>
                <a:chExt cx="124" cy="249"/>
              </a:xfrm>
            </p:grpSpPr>
            <p:grpSp>
              <p:nvGrpSpPr>
                <p:cNvPr id="385" name="Group 310"/>
                <p:cNvGrpSpPr>
                  <a:grpSpLocks/>
                </p:cNvGrpSpPr>
                <p:nvPr/>
              </p:nvGrpSpPr>
              <p:grpSpPr bwMode="auto">
                <a:xfrm>
                  <a:off x="1721" y="3090"/>
                  <a:ext cx="124" cy="249"/>
                  <a:chOff x="1721" y="3090"/>
                  <a:chExt cx="124" cy="249"/>
                </a:xfrm>
              </p:grpSpPr>
              <p:sp>
                <p:nvSpPr>
                  <p:cNvPr id="408" name="Freeform 311"/>
                  <p:cNvSpPr>
                    <a:spLocks/>
                  </p:cNvSpPr>
                  <p:nvPr/>
                </p:nvSpPr>
                <p:spPr bwMode="auto">
                  <a:xfrm>
                    <a:off x="1722" y="3162"/>
                    <a:ext cx="123" cy="48"/>
                  </a:xfrm>
                  <a:custGeom>
                    <a:avLst/>
                    <a:gdLst>
                      <a:gd name="T0" fmla="*/ 0 w 740"/>
                      <a:gd name="T1" fmla="*/ 210 h 287"/>
                      <a:gd name="T2" fmla="*/ 418 w 740"/>
                      <a:gd name="T3" fmla="*/ 287 h 287"/>
                      <a:gd name="T4" fmla="*/ 740 w 740"/>
                      <a:gd name="T5" fmla="*/ 55 h 287"/>
                      <a:gd name="T6" fmla="*/ 337 w 740"/>
                      <a:gd name="T7" fmla="*/ 0 h 287"/>
                      <a:gd name="T8" fmla="*/ 0 w 740"/>
                      <a:gd name="T9" fmla="*/ 210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0" h="287">
                        <a:moveTo>
                          <a:pt x="0" y="210"/>
                        </a:moveTo>
                        <a:lnTo>
                          <a:pt x="418" y="287"/>
                        </a:lnTo>
                        <a:lnTo>
                          <a:pt x="740" y="55"/>
                        </a:lnTo>
                        <a:lnTo>
                          <a:pt x="337" y="0"/>
                        </a:lnTo>
                        <a:lnTo>
                          <a:pt x="0" y="210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09" name="Freeform 312"/>
                  <p:cNvSpPr>
                    <a:spLocks/>
                  </p:cNvSpPr>
                  <p:nvPr/>
                </p:nvSpPr>
                <p:spPr bwMode="auto">
                  <a:xfrm>
                    <a:off x="1739" y="3121"/>
                    <a:ext cx="51" cy="81"/>
                  </a:xfrm>
                  <a:custGeom>
                    <a:avLst/>
                    <a:gdLst>
                      <a:gd name="T0" fmla="*/ 0 w 308"/>
                      <a:gd name="T1" fmla="*/ 0 h 487"/>
                      <a:gd name="T2" fmla="*/ 308 w 308"/>
                      <a:gd name="T3" fmla="*/ 24 h 487"/>
                      <a:gd name="T4" fmla="*/ 308 w 308"/>
                      <a:gd name="T5" fmla="*/ 487 h 487"/>
                      <a:gd name="T6" fmla="*/ 0 w 308"/>
                      <a:gd name="T7" fmla="*/ 422 h 487"/>
                      <a:gd name="T8" fmla="*/ 0 w 308"/>
                      <a:gd name="T9" fmla="*/ 0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8" h="487">
                        <a:moveTo>
                          <a:pt x="0" y="0"/>
                        </a:moveTo>
                        <a:lnTo>
                          <a:pt x="308" y="24"/>
                        </a:lnTo>
                        <a:lnTo>
                          <a:pt x="308" y="487"/>
                        </a:lnTo>
                        <a:lnTo>
                          <a:pt x="0" y="4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5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0" name="Freeform 313"/>
                  <p:cNvSpPr>
                    <a:spLocks/>
                  </p:cNvSpPr>
                  <p:nvPr/>
                </p:nvSpPr>
                <p:spPr bwMode="auto">
                  <a:xfrm>
                    <a:off x="1790" y="3108"/>
                    <a:ext cx="44" cy="94"/>
                  </a:xfrm>
                  <a:custGeom>
                    <a:avLst/>
                    <a:gdLst>
                      <a:gd name="T0" fmla="*/ 0 w 266"/>
                      <a:gd name="T1" fmla="*/ 104 h 564"/>
                      <a:gd name="T2" fmla="*/ 0 w 266"/>
                      <a:gd name="T3" fmla="*/ 564 h 564"/>
                      <a:gd name="T4" fmla="*/ 266 w 266"/>
                      <a:gd name="T5" fmla="*/ 378 h 564"/>
                      <a:gd name="T6" fmla="*/ 266 w 266"/>
                      <a:gd name="T7" fmla="*/ 0 h 564"/>
                      <a:gd name="T8" fmla="*/ 0 w 266"/>
                      <a:gd name="T9" fmla="*/ 10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6" h="564">
                        <a:moveTo>
                          <a:pt x="0" y="104"/>
                        </a:moveTo>
                        <a:lnTo>
                          <a:pt x="0" y="564"/>
                        </a:lnTo>
                        <a:lnTo>
                          <a:pt x="266" y="378"/>
                        </a:lnTo>
                        <a:lnTo>
                          <a:pt x="266" y="0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1" name="Freeform 314"/>
                  <p:cNvSpPr>
                    <a:spLocks/>
                  </p:cNvSpPr>
                  <p:nvPr/>
                </p:nvSpPr>
                <p:spPr bwMode="auto">
                  <a:xfrm>
                    <a:off x="1739" y="3104"/>
                    <a:ext cx="95" cy="21"/>
                  </a:xfrm>
                  <a:custGeom>
                    <a:avLst/>
                    <a:gdLst>
                      <a:gd name="T0" fmla="*/ 0 w 570"/>
                      <a:gd name="T1" fmla="*/ 102 h 126"/>
                      <a:gd name="T2" fmla="*/ 304 w 570"/>
                      <a:gd name="T3" fmla="*/ 126 h 126"/>
                      <a:gd name="T4" fmla="*/ 570 w 570"/>
                      <a:gd name="T5" fmla="*/ 22 h 126"/>
                      <a:gd name="T6" fmla="*/ 304 w 570"/>
                      <a:gd name="T7" fmla="*/ 0 h 126"/>
                      <a:gd name="T8" fmla="*/ 0 w 570"/>
                      <a:gd name="T9" fmla="*/ 102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0" h="126">
                        <a:moveTo>
                          <a:pt x="0" y="102"/>
                        </a:moveTo>
                        <a:lnTo>
                          <a:pt x="304" y="126"/>
                        </a:lnTo>
                        <a:lnTo>
                          <a:pt x="570" y="22"/>
                        </a:lnTo>
                        <a:lnTo>
                          <a:pt x="304" y="0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2" name="Freeform 315"/>
                  <p:cNvSpPr>
                    <a:spLocks/>
                  </p:cNvSpPr>
                  <p:nvPr/>
                </p:nvSpPr>
                <p:spPr bwMode="auto">
                  <a:xfrm>
                    <a:off x="1751" y="3090"/>
                    <a:ext cx="70" cy="13"/>
                  </a:xfrm>
                  <a:custGeom>
                    <a:avLst/>
                    <a:gdLst>
                      <a:gd name="T0" fmla="*/ 0 w 416"/>
                      <a:gd name="T1" fmla="*/ 61 h 76"/>
                      <a:gd name="T2" fmla="*/ 220 w 416"/>
                      <a:gd name="T3" fmla="*/ 76 h 76"/>
                      <a:gd name="T4" fmla="*/ 416 w 416"/>
                      <a:gd name="T5" fmla="*/ 18 h 76"/>
                      <a:gd name="T6" fmla="*/ 207 w 416"/>
                      <a:gd name="T7" fmla="*/ 0 h 76"/>
                      <a:gd name="T8" fmla="*/ 0 w 416"/>
                      <a:gd name="T9" fmla="*/ 61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6" h="76">
                        <a:moveTo>
                          <a:pt x="0" y="61"/>
                        </a:moveTo>
                        <a:lnTo>
                          <a:pt x="220" y="76"/>
                        </a:lnTo>
                        <a:lnTo>
                          <a:pt x="416" y="18"/>
                        </a:lnTo>
                        <a:lnTo>
                          <a:pt x="207" y="0"/>
                        </a:lnTo>
                        <a:lnTo>
                          <a:pt x="0" y="61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3" name="Freeform 316"/>
                  <p:cNvSpPr>
                    <a:spLocks/>
                  </p:cNvSpPr>
                  <p:nvPr/>
                </p:nvSpPr>
                <p:spPr bwMode="auto">
                  <a:xfrm>
                    <a:off x="1751" y="3101"/>
                    <a:ext cx="36" cy="19"/>
                  </a:xfrm>
                  <a:custGeom>
                    <a:avLst/>
                    <a:gdLst>
                      <a:gd name="T0" fmla="*/ 0 w 217"/>
                      <a:gd name="T1" fmla="*/ 0 h 117"/>
                      <a:gd name="T2" fmla="*/ 217 w 217"/>
                      <a:gd name="T3" fmla="*/ 14 h 117"/>
                      <a:gd name="T4" fmla="*/ 217 w 217"/>
                      <a:gd name="T5" fmla="*/ 117 h 117"/>
                      <a:gd name="T6" fmla="*/ 0 w 217"/>
                      <a:gd name="T7" fmla="*/ 98 h 117"/>
                      <a:gd name="T8" fmla="*/ 0 w 217"/>
                      <a:gd name="T9" fmla="*/ 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7" h="117">
                        <a:moveTo>
                          <a:pt x="0" y="0"/>
                        </a:moveTo>
                        <a:lnTo>
                          <a:pt x="217" y="14"/>
                        </a:lnTo>
                        <a:lnTo>
                          <a:pt x="217" y="117"/>
                        </a:lnTo>
                        <a:lnTo>
                          <a:pt x="0" y="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5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4" name="Freeform 317"/>
                  <p:cNvSpPr>
                    <a:spLocks/>
                  </p:cNvSpPr>
                  <p:nvPr/>
                </p:nvSpPr>
                <p:spPr bwMode="auto">
                  <a:xfrm>
                    <a:off x="1787" y="3094"/>
                    <a:ext cx="34" cy="26"/>
                  </a:xfrm>
                  <a:custGeom>
                    <a:avLst/>
                    <a:gdLst>
                      <a:gd name="T0" fmla="*/ 0 w 199"/>
                      <a:gd name="T1" fmla="*/ 58 h 160"/>
                      <a:gd name="T2" fmla="*/ 0 w 199"/>
                      <a:gd name="T3" fmla="*/ 160 h 160"/>
                      <a:gd name="T4" fmla="*/ 199 w 199"/>
                      <a:gd name="T5" fmla="*/ 83 h 160"/>
                      <a:gd name="T6" fmla="*/ 199 w 199"/>
                      <a:gd name="T7" fmla="*/ 0 h 160"/>
                      <a:gd name="T8" fmla="*/ 0 w 199"/>
                      <a:gd name="T9" fmla="*/ 58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9" h="160">
                        <a:moveTo>
                          <a:pt x="0" y="58"/>
                        </a:moveTo>
                        <a:lnTo>
                          <a:pt x="0" y="160"/>
                        </a:lnTo>
                        <a:lnTo>
                          <a:pt x="199" y="83"/>
                        </a:lnTo>
                        <a:lnTo>
                          <a:pt x="199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5" name="Freeform 318"/>
                  <p:cNvSpPr>
                    <a:spLocks/>
                  </p:cNvSpPr>
                  <p:nvPr/>
                </p:nvSpPr>
                <p:spPr bwMode="auto">
                  <a:xfrm>
                    <a:off x="1791" y="3171"/>
                    <a:ext cx="54" cy="168"/>
                  </a:xfrm>
                  <a:custGeom>
                    <a:avLst/>
                    <a:gdLst>
                      <a:gd name="T0" fmla="*/ 325 w 325"/>
                      <a:gd name="T1" fmla="*/ 0 h 1011"/>
                      <a:gd name="T2" fmla="*/ 2 w 325"/>
                      <a:gd name="T3" fmla="*/ 234 h 1011"/>
                      <a:gd name="T4" fmla="*/ 0 w 325"/>
                      <a:gd name="T5" fmla="*/ 1011 h 1011"/>
                      <a:gd name="T6" fmla="*/ 325 w 325"/>
                      <a:gd name="T7" fmla="*/ 708 h 1011"/>
                      <a:gd name="T8" fmla="*/ 325 w 325"/>
                      <a:gd name="T9" fmla="*/ 0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5" h="1011">
                        <a:moveTo>
                          <a:pt x="325" y="0"/>
                        </a:moveTo>
                        <a:lnTo>
                          <a:pt x="2" y="234"/>
                        </a:lnTo>
                        <a:lnTo>
                          <a:pt x="0" y="1011"/>
                        </a:lnTo>
                        <a:lnTo>
                          <a:pt x="325" y="708"/>
                        </a:lnTo>
                        <a:lnTo>
                          <a:pt x="325" y="0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6" name="Freeform 319"/>
                  <p:cNvSpPr>
                    <a:spLocks/>
                  </p:cNvSpPr>
                  <p:nvPr/>
                </p:nvSpPr>
                <p:spPr bwMode="auto">
                  <a:xfrm>
                    <a:off x="1721" y="3197"/>
                    <a:ext cx="71" cy="142"/>
                  </a:xfrm>
                  <a:custGeom>
                    <a:avLst/>
                    <a:gdLst>
                      <a:gd name="T0" fmla="*/ 5 w 422"/>
                      <a:gd name="T1" fmla="*/ 0 h 854"/>
                      <a:gd name="T2" fmla="*/ 422 w 422"/>
                      <a:gd name="T3" fmla="*/ 77 h 854"/>
                      <a:gd name="T4" fmla="*/ 422 w 422"/>
                      <a:gd name="T5" fmla="*/ 854 h 854"/>
                      <a:gd name="T6" fmla="*/ 0 w 422"/>
                      <a:gd name="T7" fmla="*/ 716 h 854"/>
                      <a:gd name="T8" fmla="*/ 5 w 422"/>
                      <a:gd name="T9" fmla="*/ 0 h 8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2" h="854">
                        <a:moveTo>
                          <a:pt x="5" y="0"/>
                        </a:moveTo>
                        <a:lnTo>
                          <a:pt x="422" y="77"/>
                        </a:lnTo>
                        <a:lnTo>
                          <a:pt x="422" y="854"/>
                        </a:lnTo>
                        <a:lnTo>
                          <a:pt x="0" y="71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5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386" name="Group 320"/>
                <p:cNvGrpSpPr>
                  <a:grpSpLocks/>
                </p:cNvGrpSpPr>
                <p:nvPr/>
              </p:nvGrpSpPr>
              <p:grpSpPr bwMode="auto">
                <a:xfrm>
                  <a:off x="1729" y="3123"/>
                  <a:ext cx="56" cy="106"/>
                  <a:chOff x="1729" y="3123"/>
                  <a:chExt cx="56" cy="106"/>
                </a:xfrm>
              </p:grpSpPr>
              <p:grpSp>
                <p:nvGrpSpPr>
                  <p:cNvPr id="387" name="Group 321"/>
                  <p:cNvGrpSpPr>
                    <a:grpSpLocks/>
                  </p:cNvGrpSpPr>
                  <p:nvPr/>
                </p:nvGrpSpPr>
                <p:grpSpPr bwMode="auto">
                  <a:xfrm>
                    <a:off x="1742" y="3123"/>
                    <a:ext cx="43" cy="24"/>
                    <a:chOff x="1742" y="3123"/>
                    <a:chExt cx="43" cy="24"/>
                  </a:xfrm>
                </p:grpSpPr>
                <p:sp>
                  <p:nvSpPr>
                    <p:cNvPr id="404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1742" y="3123"/>
                      <a:ext cx="9" cy="20"/>
                    </a:xfrm>
                    <a:custGeom>
                      <a:avLst/>
                      <a:gdLst>
                        <a:gd name="T0" fmla="*/ 0 w 52"/>
                        <a:gd name="T1" fmla="*/ 0 h 115"/>
                        <a:gd name="T2" fmla="*/ 52 w 52"/>
                        <a:gd name="T3" fmla="*/ 6 h 115"/>
                        <a:gd name="T4" fmla="*/ 52 w 52"/>
                        <a:gd name="T5" fmla="*/ 115 h 115"/>
                        <a:gd name="T6" fmla="*/ 1 w 52"/>
                        <a:gd name="T7" fmla="*/ 106 h 115"/>
                        <a:gd name="T8" fmla="*/ 0 w 52"/>
                        <a:gd name="T9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115">
                          <a:moveTo>
                            <a:pt x="0" y="0"/>
                          </a:moveTo>
                          <a:lnTo>
                            <a:pt x="52" y="6"/>
                          </a:lnTo>
                          <a:lnTo>
                            <a:pt x="52" y="115"/>
                          </a:lnTo>
                          <a:lnTo>
                            <a:pt x="1" y="1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5" name="Freeform 323"/>
                    <p:cNvSpPr>
                      <a:spLocks/>
                    </p:cNvSpPr>
                    <p:nvPr/>
                  </p:nvSpPr>
                  <p:spPr bwMode="auto">
                    <a:xfrm>
                      <a:off x="1753" y="3125"/>
                      <a:ext cx="9" cy="19"/>
                    </a:xfrm>
                    <a:custGeom>
                      <a:avLst/>
                      <a:gdLst>
                        <a:gd name="T0" fmla="*/ 0 w 51"/>
                        <a:gd name="T1" fmla="*/ 0 h 116"/>
                        <a:gd name="T2" fmla="*/ 51 w 51"/>
                        <a:gd name="T3" fmla="*/ 4 h 116"/>
                        <a:gd name="T4" fmla="*/ 51 w 51"/>
                        <a:gd name="T5" fmla="*/ 116 h 116"/>
                        <a:gd name="T6" fmla="*/ 0 w 51"/>
                        <a:gd name="T7" fmla="*/ 108 h 116"/>
                        <a:gd name="T8" fmla="*/ 0 w 51"/>
                        <a:gd name="T9" fmla="*/ 0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116">
                          <a:moveTo>
                            <a:pt x="0" y="0"/>
                          </a:moveTo>
                          <a:lnTo>
                            <a:pt x="51" y="4"/>
                          </a:lnTo>
                          <a:lnTo>
                            <a:pt x="51" y="116"/>
                          </a:lnTo>
                          <a:lnTo>
                            <a:pt x="0" y="10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6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1765" y="3126"/>
                      <a:ext cx="9" cy="20"/>
                    </a:xfrm>
                    <a:custGeom>
                      <a:avLst/>
                      <a:gdLst>
                        <a:gd name="T0" fmla="*/ 0 w 54"/>
                        <a:gd name="T1" fmla="*/ 0 h 120"/>
                        <a:gd name="T2" fmla="*/ 54 w 54"/>
                        <a:gd name="T3" fmla="*/ 6 h 120"/>
                        <a:gd name="T4" fmla="*/ 52 w 54"/>
                        <a:gd name="T5" fmla="*/ 120 h 120"/>
                        <a:gd name="T6" fmla="*/ 0 w 54"/>
                        <a:gd name="T7" fmla="*/ 112 h 120"/>
                        <a:gd name="T8" fmla="*/ 0 w 54"/>
                        <a:gd name="T9" fmla="*/ 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120">
                          <a:moveTo>
                            <a:pt x="0" y="0"/>
                          </a:moveTo>
                          <a:lnTo>
                            <a:pt x="54" y="6"/>
                          </a:lnTo>
                          <a:lnTo>
                            <a:pt x="52" y="120"/>
                          </a:lnTo>
                          <a:lnTo>
                            <a:pt x="0" y="11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7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1776" y="3127"/>
                      <a:ext cx="9" cy="20"/>
                    </a:xfrm>
                    <a:custGeom>
                      <a:avLst/>
                      <a:gdLst>
                        <a:gd name="T0" fmla="*/ 0 w 51"/>
                        <a:gd name="T1" fmla="*/ 0 h 122"/>
                        <a:gd name="T2" fmla="*/ 51 w 51"/>
                        <a:gd name="T3" fmla="*/ 5 h 122"/>
                        <a:gd name="T4" fmla="*/ 51 w 51"/>
                        <a:gd name="T5" fmla="*/ 122 h 122"/>
                        <a:gd name="T6" fmla="*/ 0 w 51"/>
                        <a:gd name="T7" fmla="*/ 116 h 122"/>
                        <a:gd name="T8" fmla="*/ 0 w 51"/>
                        <a:gd name="T9" fmla="*/ 0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122">
                          <a:moveTo>
                            <a:pt x="0" y="0"/>
                          </a:moveTo>
                          <a:lnTo>
                            <a:pt x="51" y="5"/>
                          </a:lnTo>
                          <a:lnTo>
                            <a:pt x="51" y="122"/>
                          </a:lnTo>
                          <a:lnTo>
                            <a:pt x="0" y="1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88" name="Group 326"/>
                  <p:cNvGrpSpPr>
                    <a:grpSpLocks/>
                  </p:cNvGrpSpPr>
                  <p:nvPr/>
                </p:nvGrpSpPr>
                <p:grpSpPr bwMode="auto">
                  <a:xfrm>
                    <a:off x="1742" y="3146"/>
                    <a:ext cx="42" cy="25"/>
                    <a:chOff x="1742" y="3146"/>
                    <a:chExt cx="42" cy="25"/>
                  </a:xfrm>
                </p:grpSpPr>
                <p:sp>
                  <p:nvSpPr>
                    <p:cNvPr id="400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1742" y="3146"/>
                      <a:ext cx="9" cy="20"/>
                    </a:xfrm>
                    <a:custGeom>
                      <a:avLst/>
                      <a:gdLst>
                        <a:gd name="T0" fmla="*/ 0 w 52"/>
                        <a:gd name="T1" fmla="*/ 0 h 118"/>
                        <a:gd name="T2" fmla="*/ 52 w 52"/>
                        <a:gd name="T3" fmla="*/ 7 h 118"/>
                        <a:gd name="T4" fmla="*/ 52 w 52"/>
                        <a:gd name="T5" fmla="*/ 118 h 118"/>
                        <a:gd name="T6" fmla="*/ 1 w 52"/>
                        <a:gd name="T7" fmla="*/ 110 h 118"/>
                        <a:gd name="T8" fmla="*/ 0 w 52"/>
                        <a:gd name="T9" fmla="*/ 0 h 1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118">
                          <a:moveTo>
                            <a:pt x="0" y="0"/>
                          </a:moveTo>
                          <a:lnTo>
                            <a:pt x="52" y="7"/>
                          </a:lnTo>
                          <a:lnTo>
                            <a:pt x="52" y="118"/>
                          </a:lnTo>
                          <a:lnTo>
                            <a:pt x="1" y="1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1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1753" y="3148"/>
                      <a:ext cx="9" cy="20"/>
                    </a:xfrm>
                    <a:custGeom>
                      <a:avLst/>
                      <a:gdLst>
                        <a:gd name="T0" fmla="*/ 1 w 52"/>
                        <a:gd name="T1" fmla="*/ 0 h 119"/>
                        <a:gd name="T2" fmla="*/ 52 w 52"/>
                        <a:gd name="T3" fmla="*/ 9 h 119"/>
                        <a:gd name="T4" fmla="*/ 51 w 52"/>
                        <a:gd name="T5" fmla="*/ 119 h 119"/>
                        <a:gd name="T6" fmla="*/ 0 w 52"/>
                        <a:gd name="T7" fmla="*/ 110 h 119"/>
                        <a:gd name="T8" fmla="*/ 1 w 52"/>
                        <a:gd name="T9" fmla="*/ 0 h 1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119">
                          <a:moveTo>
                            <a:pt x="1" y="0"/>
                          </a:moveTo>
                          <a:lnTo>
                            <a:pt x="52" y="9"/>
                          </a:lnTo>
                          <a:lnTo>
                            <a:pt x="51" y="119"/>
                          </a:lnTo>
                          <a:lnTo>
                            <a:pt x="0" y="11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2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1764" y="3150"/>
                      <a:ext cx="9" cy="19"/>
                    </a:xfrm>
                    <a:custGeom>
                      <a:avLst/>
                      <a:gdLst>
                        <a:gd name="T0" fmla="*/ 0 w 54"/>
                        <a:gd name="T1" fmla="*/ 0 h 117"/>
                        <a:gd name="T2" fmla="*/ 54 w 54"/>
                        <a:gd name="T3" fmla="*/ 7 h 117"/>
                        <a:gd name="T4" fmla="*/ 52 w 54"/>
                        <a:gd name="T5" fmla="*/ 117 h 117"/>
                        <a:gd name="T6" fmla="*/ 0 w 54"/>
                        <a:gd name="T7" fmla="*/ 111 h 117"/>
                        <a:gd name="T8" fmla="*/ 0 w 54"/>
                        <a:gd name="T9" fmla="*/ 0 h 1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117">
                          <a:moveTo>
                            <a:pt x="0" y="0"/>
                          </a:moveTo>
                          <a:lnTo>
                            <a:pt x="54" y="7"/>
                          </a:lnTo>
                          <a:lnTo>
                            <a:pt x="52" y="117"/>
                          </a:lnTo>
                          <a:lnTo>
                            <a:pt x="0" y="1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3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1776" y="3151"/>
                      <a:ext cx="8" cy="20"/>
                    </a:xfrm>
                    <a:custGeom>
                      <a:avLst/>
                      <a:gdLst>
                        <a:gd name="T0" fmla="*/ 0 w 51"/>
                        <a:gd name="T1" fmla="*/ 0 h 118"/>
                        <a:gd name="T2" fmla="*/ 51 w 51"/>
                        <a:gd name="T3" fmla="*/ 9 h 118"/>
                        <a:gd name="T4" fmla="*/ 51 w 51"/>
                        <a:gd name="T5" fmla="*/ 118 h 118"/>
                        <a:gd name="T6" fmla="*/ 0 w 51"/>
                        <a:gd name="T7" fmla="*/ 111 h 118"/>
                        <a:gd name="T8" fmla="*/ 0 w 51"/>
                        <a:gd name="T9" fmla="*/ 0 h 1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118">
                          <a:moveTo>
                            <a:pt x="0" y="0"/>
                          </a:moveTo>
                          <a:lnTo>
                            <a:pt x="51" y="9"/>
                          </a:lnTo>
                          <a:lnTo>
                            <a:pt x="51" y="118"/>
                          </a:lnTo>
                          <a:lnTo>
                            <a:pt x="0" y="1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89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1729" y="3202"/>
                    <a:ext cx="53" cy="27"/>
                    <a:chOff x="1729" y="3202"/>
                    <a:chExt cx="53" cy="27"/>
                  </a:xfrm>
                </p:grpSpPr>
                <p:grpSp>
                  <p:nvGrpSpPr>
                    <p:cNvPr id="390" name="Group 3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9" y="3202"/>
                      <a:ext cx="53" cy="17"/>
                      <a:chOff x="1729" y="3202"/>
                      <a:chExt cx="53" cy="17"/>
                    </a:xfrm>
                  </p:grpSpPr>
                  <p:sp>
                    <p:nvSpPr>
                      <p:cNvPr id="39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3" y="3204"/>
                        <a:ext cx="11" cy="9"/>
                      </a:xfrm>
                      <a:custGeom>
                        <a:avLst/>
                        <a:gdLst>
                          <a:gd name="T0" fmla="*/ 1 w 69"/>
                          <a:gd name="T1" fmla="*/ 0 h 54"/>
                          <a:gd name="T2" fmla="*/ 69 w 69"/>
                          <a:gd name="T3" fmla="*/ 13 h 54"/>
                          <a:gd name="T4" fmla="*/ 69 w 69"/>
                          <a:gd name="T5" fmla="*/ 54 h 54"/>
                          <a:gd name="T6" fmla="*/ 0 w 69"/>
                          <a:gd name="T7" fmla="*/ 40 h 54"/>
                          <a:gd name="T8" fmla="*/ 1 w 69"/>
                          <a:gd name="T9" fmla="*/ 0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9" h="54">
                            <a:moveTo>
                              <a:pt x="1" y="0"/>
                            </a:moveTo>
                            <a:lnTo>
                              <a:pt x="69" y="13"/>
                            </a:lnTo>
                            <a:lnTo>
                              <a:pt x="69" y="54"/>
                            </a:lnTo>
                            <a:lnTo>
                              <a:pt x="0" y="4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7" name="Freeform 3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7" y="3207"/>
                        <a:ext cx="11" cy="9"/>
                      </a:xfrm>
                      <a:custGeom>
                        <a:avLst/>
                        <a:gdLst>
                          <a:gd name="T0" fmla="*/ 0 w 69"/>
                          <a:gd name="T1" fmla="*/ 0 h 57"/>
                          <a:gd name="T2" fmla="*/ 69 w 69"/>
                          <a:gd name="T3" fmla="*/ 14 h 57"/>
                          <a:gd name="T4" fmla="*/ 69 w 69"/>
                          <a:gd name="T5" fmla="*/ 57 h 57"/>
                          <a:gd name="T6" fmla="*/ 0 w 69"/>
                          <a:gd name="T7" fmla="*/ 43 h 57"/>
                          <a:gd name="T8" fmla="*/ 0 w 69"/>
                          <a:gd name="T9" fmla="*/ 0 h 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9" h="57">
                            <a:moveTo>
                              <a:pt x="0" y="0"/>
                            </a:moveTo>
                            <a:lnTo>
                              <a:pt x="69" y="14"/>
                            </a:lnTo>
                            <a:lnTo>
                              <a:pt x="69" y="57"/>
                            </a:lnTo>
                            <a:lnTo>
                              <a:pt x="0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8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1" y="3210"/>
                        <a:ext cx="11" cy="9"/>
                      </a:xfrm>
                      <a:custGeom>
                        <a:avLst/>
                        <a:gdLst>
                          <a:gd name="T0" fmla="*/ 0 w 68"/>
                          <a:gd name="T1" fmla="*/ 0 h 58"/>
                          <a:gd name="T2" fmla="*/ 68 w 68"/>
                          <a:gd name="T3" fmla="*/ 14 h 58"/>
                          <a:gd name="T4" fmla="*/ 68 w 68"/>
                          <a:gd name="T5" fmla="*/ 58 h 58"/>
                          <a:gd name="T6" fmla="*/ 0 w 68"/>
                          <a:gd name="T7" fmla="*/ 44 h 58"/>
                          <a:gd name="T8" fmla="*/ 0 w 68"/>
                          <a:gd name="T9" fmla="*/ 0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8">
                            <a:moveTo>
                              <a:pt x="0" y="0"/>
                            </a:moveTo>
                            <a:lnTo>
                              <a:pt x="68" y="14"/>
                            </a:lnTo>
                            <a:lnTo>
                              <a:pt x="68" y="58"/>
                            </a:lnTo>
                            <a:lnTo>
                              <a:pt x="0" y="4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9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9" y="3202"/>
                        <a:ext cx="12" cy="9"/>
                      </a:xfrm>
                      <a:custGeom>
                        <a:avLst/>
                        <a:gdLst>
                          <a:gd name="T0" fmla="*/ 0 w 68"/>
                          <a:gd name="T1" fmla="*/ 0 h 54"/>
                          <a:gd name="T2" fmla="*/ 68 w 68"/>
                          <a:gd name="T3" fmla="*/ 13 h 54"/>
                          <a:gd name="T4" fmla="*/ 68 w 68"/>
                          <a:gd name="T5" fmla="*/ 54 h 54"/>
                          <a:gd name="T6" fmla="*/ 0 w 68"/>
                          <a:gd name="T7" fmla="*/ 40 h 54"/>
                          <a:gd name="T8" fmla="*/ 0 w 68"/>
                          <a:gd name="T9" fmla="*/ 0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4">
                            <a:moveTo>
                              <a:pt x="0" y="0"/>
                            </a:moveTo>
                            <a:lnTo>
                              <a:pt x="68" y="13"/>
                            </a:lnTo>
                            <a:lnTo>
                              <a:pt x="68" y="54"/>
                            </a:lnTo>
                            <a:lnTo>
                              <a:pt x="0" y="4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  <p:grpSp>
                  <p:nvGrpSpPr>
                    <p:cNvPr id="391" name="Group 3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9" y="3212"/>
                      <a:ext cx="53" cy="17"/>
                      <a:chOff x="1729" y="3212"/>
                      <a:chExt cx="53" cy="17"/>
                    </a:xfrm>
                  </p:grpSpPr>
                  <p:sp>
                    <p:nvSpPr>
                      <p:cNvPr id="392" name="Freeform 3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3" y="3214"/>
                        <a:ext cx="11" cy="9"/>
                      </a:xfrm>
                      <a:custGeom>
                        <a:avLst/>
                        <a:gdLst>
                          <a:gd name="T0" fmla="*/ 2 w 69"/>
                          <a:gd name="T1" fmla="*/ 0 h 56"/>
                          <a:gd name="T2" fmla="*/ 69 w 69"/>
                          <a:gd name="T3" fmla="*/ 13 h 56"/>
                          <a:gd name="T4" fmla="*/ 69 w 69"/>
                          <a:gd name="T5" fmla="*/ 56 h 56"/>
                          <a:gd name="T6" fmla="*/ 0 w 69"/>
                          <a:gd name="T7" fmla="*/ 43 h 56"/>
                          <a:gd name="T8" fmla="*/ 2 w 69"/>
                          <a:gd name="T9" fmla="*/ 0 h 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9" h="56">
                            <a:moveTo>
                              <a:pt x="2" y="0"/>
                            </a:moveTo>
                            <a:lnTo>
                              <a:pt x="69" y="13"/>
                            </a:lnTo>
                            <a:lnTo>
                              <a:pt x="69" y="56"/>
                            </a:lnTo>
                            <a:lnTo>
                              <a:pt x="0" y="43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3" name="Freeform 3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7" y="3217"/>
                        <a:ext cx="11" cy="9"/>
                      </a:xfrm>
                      <a:custGeom>
                        <a:avLst/>
                        <a:gdLst>
                          <a:gd name="T0" fmla="*/ 0 w 68"/>
                          <a:gd name="T1" fmla="*/ 0 h 55"/>
                          <a:gd name="T2" fmla="*/ 68 w 68"/>
                          <a:gd name="T3" fmla="*/ 14 h 55"/>
                          <a:gd name="T4" fmla="*/ 68 w 68"/>
                          <a:gd name="T5" fmla="*/ 55 h 55"/>
                          <a:gd name="T6" fmla="*/ 0 w 68"/>
                          <a:gd name="T7" fmla="*/ 43 h 55"/>
                          <a:gd name="T8" fmla="*/ 0 w 68"/>
                          <a:gd name="T9" fmla="*/ 0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5">
                            <a:moveTo>
                              <a:pt x="0" y="0"/>
                            </a:moveTo>
                            <a:lnTo>
                              <a:pt x="68" y="14"/>
                            </a:lnTo>
                            <a:lnTo>
                              <a:pt x="68" y="55"/>
                            </a:lnTo>
                            <a:lnTo>
                              <a:pt x="0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4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1" y="3220"/>
                        <a:ext cx="11" cy="9"/>
                      </a:xfrm>
                      <a:custGeom>
                        <a:avLst/>
                        <a:gdLst>
                          <a:gd name="T0" fmla="*/ 0 w 68"/>
                          <a:gd name="T1" fmla="*/ 0 h 55"/>
                          <a:gd name="T2" fmla="*/ 68 w 68"/>
                          <a:gd name="T3" fmla="*/ 15 h 55"/>
                          <a:gd name="T4" fmla="*/ 68 w 68"/>
                          <a:gd name="T5" fmla="*/ 55 h 55"/>
                          <a:gd name="T6" fmla="*/ 0 w 68"/>
                          <a:gd name="T7" fmla="*/ 40 h 55"/>
                          <a:gd name="T8" fmla="*/ 0 w 68"/>
                          <a:gd name="T9" fmla="*/ 0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5">
                            <a:moveTo>
                              <a:pt x="0" y="0"/>
                            </a:moveTo>
                            <a:lnTo>
                              <a:pt x="68" y="15"/>
                            </a:lnTo>
                            <a:lnTo>
                              <a:pt x="68" y="55"/>
                            </a:lnTo>
                            <a:lnTo>
                              <a:pt x="0" y="4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5" name="Freeform 3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9" y="3212"/>
                        <a:ext cx="12" cy="9"/>
                      </a:xfrm>
                      <a:custGeom>
                        <a:avLst/>
                        <a:gdLst>
                          <a:gd name="T0" fmla="*/ 0 w 68"/>
                          <a:gd name="T1" fmla="*/ 0 h 55"/>
                          <a:gd name="T2" fmla="*/ 68 w 68"/>
                          <a:gd name="T3" fmla="*/ 13 h 55"/>
                          <a:gd name="T4" fmla="*/ 68 w 68"/>
                          <a:gd name="T5" fmla="*/ 55 h 55"/>
                          <a:gd name="T6" fmla="*/ 0 w 68"/>
                          <a:gd name="T7" fmla="*/ 44 h 55"/>
                          <a:gd name="T8" fmla="*/ 0 w 68"/>
                          <a:gd name="T9" fmla="*/ 0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5">
                            <a:moveTo>
                              <a:pt x="0" y="0"/>
                            </a:moveTo>
                            <a:lnTo>
                              <a:pt x="68" y="13"/>
                            </a:lnTo>
                            <a:lnTo>
                              <a:pt x="68" y="55"/>
                            </a:lnTo>
                            <a:lnTo>
                              <a:pt x="0" y="4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  <p:grpSp>
            <p:nvGrpSpPr>
              <p:cNvPr id="294" name="Group 342"/>
              <p:cNvGrpSpPr>
                <a:grpSpLocks/>
              </p:cNvGrpSpPr>
              <p:nvPr/>
            </p:nvGrpSpPr>
            <p:grpSpPr bwMode="auto">
              <a:xfrm>
                <a:off x="1801" y="3180"/>
                <a:ext cx="88" cy="225"/>
                <a:chOff x="1801" y="3180"/>
                <a:chExt cx="88" cy="225"/>
              </a:xfrm>
            </p:grpSpPr>
            <p:grpSp>
              <p:nvGrpSpPr>
                <p:cNvPr id="360" name="Group 343"/>
                <p:cNvGrpSpPr>
                  <a:grpSpLocks/>
                </p:cNvGrpSpPr>
                <p:nvPr/>
              </p:nvGrpSpPr>
              <p:grpSpPr bwMode="auto">
                <a:xfrm>
                  <a:off x="1801" y="3180"/>
                  <a:ext cx="88" cy="225"/>
                  <a:chOff x="1801" y="3180"/>
                  <a:chExt cx="88" cy="225"/>
                </a:xfrm>
              </p:grpSpPr>
              <p:sp>
                <p:nvSpPr>
                  <p:cNvPr id="374" name="Freeform 344"/>
                  <p:cNvSpPr>
                    <a:spLocks/>
                  </p:cNvSpPr>
                  <p:nvPr/>
                </p:nvSpPr>
                <p:spPr bwMode="auto">
                  <a:xfrm>
                    <a:off x="1817" y="3187"/>
                    <a:ext cx="52" cy="20"/>
                  </a:xfrm>
                  <a:custGeom>
                    <a:avLst/>
                    <a:gdLst>
                      <a:gd name="T0" fmla="*/ 0 w 309"/>
                      <a:gd name="T1" fmla="*/ 92 h 117"/>
                      <a:gd name="T2" fmla="*/ 190 w 309"/>
                      <a:gd name="T3" fmla="*/ 117 h 117"/>
                      <a:gd name="T4" fmla="*/ 309 w 309"/>
                      <a:gd name="T5" fmla="*/ 17 h 117"/>
                      <a:gd name="T6" fmla="*/ 130 w 309"/>
                      <a:gd name="T7" fmla="*/ 0 h 117"/>
                      <a:gd name="T8" fmla="*/ 0 w 309"/>
                      <a:gd name="T9" fmla="*/ 92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9" h="117">
                        <a:moveTo>
                          <a:pt x="0" y="92"/>
                        </a:moveTo>
                        <a:lnTo>
                          <a:pt x="190" y="117"/>
                        </a:lnTo>
                        <a:lnTo>
                          <a:pt x="309" y="17"/>
                        </a:lnTo>
                        <a:lnTo>
                          <a:pt x="130" y="0"/>
                        </a:lnTo>
                        <a:lnTo>
                          <a:pt x="0" y="92"/>
                        </a:lnTo>
                        <a:close/>
                      </a:path>
                    </a:pathLst>
                  </a:custGeom>
                  <a:solidFill>
                    <a:srgbClr val="00D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grpSp>
                <p:nvGrpSpPr>
                  <p:cNvPr id="375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1826" y="3180"/>
                    <a:ext cx="36" cy="23"/>
                    <a:chOff x="1826" y="3180"/>
                    <a:chExt cx="36" cy="23"/>
                  </a:xfrm>
                </p:grpSpPr>
                <p:sp>
                  <p:nvSpPr>
                    <p:cNvPr id="382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1826" y="3189"/>
                      <a:ext cx="22" cy="14"/>
                    </a:xfrm>
                    <a:custGeom>
                      <a:avLst/>
                      <a:gdLst>
                        <a:gd name="T0" fmla="*/ 1 w 130"/>
                        <a:gd name="T1" fmla="*/ 0 h 85"/>
                        <a:gd name="T2" fmla="*/ 130 w 130"/>
                        <a:gd name="T3" fmla="*/ 14 h 85"/>
                        <a:gd name="T4" fmla="*/ 130 w 130"/>
                        <a:gd name="T5" fmla="*/ 85 h 85"/>
                        <a:gd name="T6" fmla="*/ 0 w 130"/>
                        <a:gd name="T7" fmla="*/ 69 h 85"/>
                        <a:gd name="T8" fmla="*/ 1 w 130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0" h="85">
                          <a:moveTo>
                            <a:pt x="1" y="0"/>
                          </a:moveTo>
                          <a:lnTo>
                            <a:pt x="130" y="14"/>
                          </a:lnTo>
                          <a:lnTo>
                            <a:pt x="130" y="85"/>
                          </a:lnTo>
                          <a:lnTo>
                            <a:pt x="0" y="69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BFD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83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1848" y="3182"/>
                      <a:ext cx="14" cy="21"/>
                    </a:xfrm>
                    <a:custGeom>
                      <a:avLst/>
                      <a:gdLst>
                        <a:gd name="T0" fmla="*/ 0 w 86"/>
                        <a:gd name="T1" fmla="*/ 60 h 129"/>
                        <a:gd name="T2" fmla="*/ 0 w 86"/>
                        <a:gd name="T3" fmla="*/ 129 h 129"/>
                        <a:gd name="T4" fmla="*/ 86 w 86"/>
                        <a:gd name="T5" fmla="*/ 60 h 129"/>
                        <a:gd name="T6" fmla="*/ 86 w 86"/>
                        <a:gd name="T7" fmla="*/ 0 h 129"/>
                        <a:gd name="T8" fmla="*/ 0 w 86"/>
                        <a:gd name="T9" fmla="*/ 60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6" h="129">
                          <a:moveTo>
                            <a:pt x="0" y="60"/>
                          </a:moveTo>
                          <a:lnTo>
                            <a:pt x="0" y="129"/>
                          </a:lnTo>
                          <a:lnTo>
                            <a:pt x="86" y="60"/>
                          </a:lnTo>
                          <a:lnTo>
                            <a:pt x="86" y="0"/>
                          </a:lnTo>
                          <a:lnTo>
                            <a:pt x="0" y="60"/>
                          </a:lnTo>
                          <a:close/>
                        </a:path>
                      </a:pathLst>
                    </a:custGeom>
                    <a:solidFill>
                      <a:srgbClr val="009FB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84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1826" y="3180"/>
                      <a:ext cx="36" cy="12"/>
                    </a:xfrm>
                    <a:custGeom>
                      <a:avLst/>
                      <a:gdLst>
                        <a:gd name="T0" fmla="*/ 0 w 215"/>
                        <a:gd name="T1" fmla="*/ 56 h 71"/>
                        <a:gd name="T2" fmla="*/ 129 w 215"/>
                        <a:gd name="T3" fmla="*/ 71 h 71"/>
                        <a:gd name="T4" fmla="*/ 215 w 215"/>
                        <a:gd name="T5" fmla="*/ 12 h 71"/>
                        <a:gd name="T6" fmla="*/ 87 w 215"/>
                        <a:gd name="T7" fmla="*/ 0 h 71"/>
                        <a:gd name="T8" fmla="*/ 0 w 215"/>
                        <a:gd name="T9" fmla="*/ 5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5" h="71">
                          <a:moveTo>
                            <a:pt x="0" y="56"/>
                          </a:moveTo>
                          <a:lnTo>
                            <a:pt x="129" y="71"/>
                          </a:lnTo>
                          <a:lnTo>
                            <a:pt x="215" y="12"/>
                          </a:lnTo>
                          <a:lnTo>
                            <a:pt x="87" y="0"/>
                          </a:lnTo>
                          <a:lnTo>
                            <a:pt x="0" y="56"/>
                          </a:lnTo>
                          <a:close/>
                        </a:path>
                      </a:pathLst>
                    </a:custGeom>
                    <a:solidFill>
                      <a:srgbClr val="00D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sp>
                <p:nvSpPr>
                  <p:cNvPr id="376" name="Freeform 349"/>
                  <p:cNvSpPr>
                    <a:spLocks/>
                  </p:cNvSpPr>
                  <p:nvPr/>
                </p:nvSpPr>
                <p:spPr bwMode="auto">
                  <a:xfrm>
                    <a:off x="1818" y="3203"/>
                    <a:ext cx="31" cy="77"/>
                  </a:xfrm>
                  <a:custGeom>
                    <a:avLst/>
                    <a:gdLst>
                      <a:gd name="T0" fmla="*/ 0 w 188"/>
                      <a:gd name="T1" fmla="*/ 0 h 466"/>
                      <a:gd name="T2" fmla="*/ 188 w 188"/>
                      <a:gd name="T3" fmla="*/ 24 h 466"/>
                      <a:gd name="T4" fmla="*/ 188 w 188"/>
                      <a:gd name="T5" fmla="*/ 466 h 466"/>
                      <a:gd name="T6" fmla="*/ 0 w 188"/>
                      <a:gd name="T7" fmla="*/ 420 h 466"/>
                      <a:gd name="T8" fmla="*/ 0 w 188"/>
                      <a:gd name="T9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8" h="466">
                        <a:moveTo>
                          <a:pt x="0" y="0"/>
                        </a:moveTo>
                        <a:lnTo>
                          <a:pt x="188" y="24"/>
                        </a:lnTo>
                        <a:lnTo>
                          <a:pt x="188" y="466"/>
                        </a:lnTo>
                        <a:lnTo>
                          <a:pt x="0" y="4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77" name="Freeform 350"/>
                  <p:cNvSpPr>
                    <a:spLocks/>
                  </p:cNvSpPr>
                  <p:nvPr/>
                </p:nvSpPr>
                <p:spPr bwMode="auto">
                  <a:xfrm>
                    <a:off x="1849" y="3190"/>
                    <a:ext cx="20" cy="90"/>
                  </a:xfrm>
                  <a:custGeom>
                    <a:avLst/>
                    <a:gdLst>
                      <a:gd name="T0" fmla="*/ 0 w 119"/>
                      <a:gd name="T1" fmla="*/ 99 h 540"/>
                      <a:gd name="T2" fmla="*/ 119 w 119"/>
                      <a:gd name="T3" fmla="*/ 0 h 540"/>
                      <a:gd name="T4" fmla="*/ 119 w 119"/>
                      <a:gd name="T5" fmla="*/ 413 h 540"/>
                      <a:gd name="T6" fmla="*/ 0 w 119"/>
                      <a:gd name="T7" fmla="*/ 540 h 540"/>
                      <a:gd name="T8" fmla="*/ 0 w 119"/>
                      <a:gd name="T9" fmla="*/ 99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540">
                        <a:moveTo>
                          <a:pt x="0" y="99"/>
                        </a:moveTo>
                        <a:lnTo>
                          <a:pt x="119" y="0"/>
                        </a:lnTo>
                        <a:lnTo>
                          <a:pt x="119" y="413"/>
                        </a:lnTo>
                        <a:lnTo>
                          <a:pt x="0" y="540"/>
                        </a:lnTo>
                        <a:lnTo>
                          <a:pt x="0" y="99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78" name="Freeform 351"/>
                  <p:cNvSpPr>
                    <a:spLocks/>
                  </p:cNvSpPr>
                  <p:nvPr/>
                </p:nvSpPr>
                <p:spPr bwMode="auto">
                  <a:xfrm>
                    <a:off x="1849" y="3259"/>
                    <a:ext cx="40" cy="64"/>
                  </a:xfrm>
                  <a:custGeom>
                    <a:avLst/>
                    <a:gdLst>
                      <a:gd name="T0" fmla="*/ 121 w 242"/>
                      <a:gd name="T1" fmla="*/ 0 h 385"/>
                      <a:gd name="T2" fmla="*/ 0 w 242"/>
                      <a:gd name="T3" fmla="*/ 126 h 385"/>
                      <a:gd name="T4" fmla="*/ 45 w 242"/>
                      <a:gd name="T5" fmla="*/ 385 h 385"/>
                      <a:gd name="T6" fmla="*/ 242 w 242"/>
                      <a:gd name="T7" fmla="*/ 142 h 385"/>
                      <a:gd name="T8" fmla="*/ 121 w 242"/>
                      <a:gd name="T9" fmla="*/ 0 h 3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385">
                        <a:moveTo>
                          <a:pt x="121" y="0"/>
                        </a:moveTo>
                        <a:lnTo>
                          <a:pt x="0" y="126"/>
                        </a:lnTo>
                        <a:lnTo>
                          <a:pt x="45" y="385"/>
                        </a:lnTo>
                        <a:lnTo>
                          <a:pt x="242" y="142"/>
                        </a:lnTo>
                        <a:lnTo>
                          <a:pt x="121" y="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79" name="Freeform 352"/>
                  <p:cNvSpPr>
                    <a:spLocks/>
                  </p:cNvSpPr>
                  <p:nvPr/>
                </p:nvSpPr>
                <p:spPr bwMode="auto">
                  <a:xfrm>
                    <a:off x="1801" y="3273"/>
                    <a:ext cx="55" cy="50"/>
                  </a:xfrm>
                  <a:custGeom>
                    <a:avLst/>
                    <a:gdLst>
                      <a:gd name="T0" fmla="*/ 97 w 331"/>
                      <a:gd name="T1" fmla="*/ 0 h 304"/>
                      <a:gd name="T2" fmla="*/ 287 w 331"/>
                      <a:gd name="T3" fmla="*/ 45 h 304"/>
                      <a:gd name="T4" fmla="*/ 331 w 331"/>
                      <a:gd name="T5" fmla="*/ 304 h 304"/>
                      <a:gd name="T6" fmla="*/ 0 w 331"/>
                      <a:gd name="T7" fmla="*/ 219 h 304"/>
                      <a:gd name="T8" fmla="*/ 97 w 331"/>
                      <a:gd name="T9" fmla="*/ 0 h 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1" h="304">
                        <a:moveTo>
                          <a:pt x="97" y="0"/>
                        </a:moveTo>
                        <a:lnTo>
                          <a:pt x="287" y="45"/>
                        </a:lnTo>
                        <a:lnTo>
                          <a:pt x="331" y="304"/>
                        </a:lnTo>
                        <a:lnTo>
                          <a:pt x="0" y="219"/>
                        </a:lnTo>
                        <a:lnTo>
                          <a:pt x="97" y="0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80" name="Freeform 353"/>
                  <p:cNvSpPr>
                    <a:spLocks/>
                  </p:cNvSpPr>
                  <p:nvPr/>
                </p:nvSpPr>
                <p:spPr bwMode="auto">
                  <a:xfrm>
                    <a:off x="1856" y="3283"/>
                    <a:ext cx="33" cy="122"/>
                  </a:xfrm>
                  <a:custGeom>
                    <a:avLst/>
                    <a:gdLst>
                      <a:gd name="T0" fmla="*/ 1 w 198"/>
                      <a:gd name="T1" fmla="*/ 243 h 733"/>
                      <a:gd name="T2" fmla="*/ 198 w 198"/>
                      <a:gd name="T3" fmla="*/ 0 h 733"/>
                      <a:gd name="T4" fmla="*/ 198 w 198"/>
                      <a:gd name="T5" fmla="*/ 397 h 733"/>
                      <a:gd name="T6" fmla="*/ 0 w 198"/>
                      <a:gd name="T7" fmla="*/ 733 h 733"/>
                      <a:gd name="T8" fmla="*/ 1 w 198"/>
                      <a:gd name="T9" fmla="*/ 243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8" h="733">
                        <a:moveTo>
                          <a:pt x="1" y="243"/>
                        </a:moveTo>
                        <a:lnTo>
                          <a:pt x="198" y="0"/>
                        </a:lnTo>
                        <a:lnTo>
                          <a:pt x="198" y="397"/>
                        </a:lnTo>
                        <a:lnTo>
                          <a:pt x="0" y="733"/>
                        </a:lnTo>
                        <a:lnTo>
                          <a:pt x="1" y="243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81" name="Freeform 354"/>
                  <p:cNvSpPr>
                    <a:spLocks/>
                  </p:cNvSpPr>
                  <p:nvPr/>
                </p:nvSpPr>
                <p:spPr bwMode="auto">
                  <a:xfrm>
                    <a:off x="1801" y="3309"/>
                    <a:ext cx="55" cy="96"/>
                  </a:xfrm>
                  <a:custGeom>
                    <a:avLst/>
                    <a:gdLst>
                      <a:gd name="T0" fmla="*/ 0 w 330"/>
                      <a:gd name="T1" fmla="*/ 0 h 574"/>
                      <a:gd name="T2" fmla="*/ 330 w 330"/>
                      <a:gd name="T3" fmla="*/ 84 h 574"/>
                      <a:gd name="T4" fmla="*/ 330 w 330"/>
                      <a:gd name="T5" fmla="*/ 574 h 574"/>
                      <a:gd name="T6" fmla="*/ 0 w 330"/>
                      <a:gd name="T7" fmla="*/ 463 h 574"/>
                      <a:gd name="T8" fmla="*/ 0 w 330"/>
                      <a:gd name="T9" fmla="*/ 0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574">
                        <a:moveTo>
                          <a:pt x="0" y="0"/>
                        </a:moveTo>
                        <a:lnTo>
                          <a:pt x="330" y="84"/>
                        </a:lnTo>
                        <a:lnTo>
                          <a:pt x="330" y="574"/>
                        </a:lnTo>
                        <a:lnTo>
                          <a:pt x="0" y="4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361" name="Group 355"/>
                <p:cNvGrpSpPr>
                  <a:grpSpLocks/>
                </p:cNvGrpSpPr>
                <p:nvPr/>
              </p:nvGrpSpPr>
              <p:grpSpPr bwMode="auto">
                <a:xfrm>
                  <a:off x="1821" y="3206"/>
                  <a:ext cx="23" cy="51"/>
                  <a:chOff x="1821" y="3206"/>
                  <a:chExt cx="23" cy="51"/>
                </a:xfrm>
              </p:grpSpPr>
              <p:grpSp>
                <p:nvGrpSpPr>
                  <p:cNvPr id="362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1821" y="3206"/>
                    <a:ext cx="23" cy="17"/>
                    <a:chOff x="1821" y="3206"/>
                    <a:chExt cx="23" cy="17"/>
                  </a:xfrm>
                </p:grpSpPr>
                <p:sp>
                  <p:nvSpPr>
                    <p:cNvPr id="371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1821" y="3206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1"/>
                        <a:gd name="T2" fmla="*/ 31 w 31"/>
                        <a:gd name="T3" fmla="*/ 3 h 81"/>
                        <a:gd name="T4" fmla="*/ 31 w 31"/>
                        <a:gd name="T5" fmla="*/ 81 h 81"/>
                        <a:gd name="T6" fmla="*/ 0 w 31"/>
                        <a:gd name="T7" fmla="*/ 76 h 81"/>
                        <a:gd name="T8" fmla="*/ 0 w 31"/>
                        <a:gd name="T9" fmla="*/ 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1">
                          <a:moveTo>
                            <a:pt x="0" y="0"/>
                          </a:moveTo>
                          <a:lnTo>
                            <a:pt x="31" y="3"/>
                          </a:lnTo>
                          <a:lnTo>
                            <a:pt x="31" y="81"/>
                          </a:lnTo>
                          <a:lnTo>
                            <a:pt x="0" y="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72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1830" y="3207"/>
                      <a:ext cx="5" cy="15"/>
                    </a:xfrm>
                    <a:custGeom>
                      <a:avLst/>
                      <a:gdLst>
                        <a:gd name="T0" fmla="*/ 0 w 31"/>
                        <a:gd name="T1" fmla="*/ 0 h 86"/>
                        <a:gd name="T2" fmla="*/ 31 w 31"/>
                        <a:gd name="T3" fmla="*/ 5 h 86"/>
                        <a:gd name="T4" fmla="*/ 31 w 31"/>
                        <a:gd name="T5" fmla="*/ 86 h 86"/>
                        <a:gd name="T6" fmla="*/ 0 w 31"/>
                        <a:gd name="T7" fmla="*/ 79 h 86"/>
                        <a:gd name="T8" fmla="*/ 0 w 31"/>
                        <a:gd name="T9" fmla="*/ 0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6">
                          <a:moveTo>
                            <a:pt x="0" y="0"/>
                          </a:moveTo>
                          <a:lnTo>
                            <a:pt x="31" y="5"/>
                          </a:lnTo>
                          <a:lnTo>
                            <a:pt x="31" y="86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73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1839" y="3209"/>
                      <a:ext cx="5" cy="14"/>
                    </a:xfrm>
                    <a:custGeom>
                      <a:avLst/>
                      <a:gdLst>
                        <a:gd name="T0" fmla="*/ 0 w 30"/>
                        <a:gd name="T1" fmla="*/ 0 h 83"/>
                        <a:gd name="T2" fmla="*/ 30 w 30"/>
                        <a:gd name="T3" fmla="*/ 4 h 83"/>
                        <a:gd name="T4" fmla="*/ 30 w 30"/>
                        <a:gd name="T5" fmla="*/ 83 h 83"/>
                        <a:gd name="T6" fmla="*/ 0 w 30"/>
                        <a:gd name="T7" fmla="*/ 79 h 83"/>
                        <a:gd name="T8" fmla="*/ 0 w 30"/>
                        <a:gd name="T9" fmla="*/ 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83">
                          <a:moveTo>
                            <a:pt x="0" y="0"/>
                          </a:moveTo>
                          <a:lnTo>
                            <a:pt x="30" y="4"/>
                          </a:lnTo>
                          <a:lnTo>
                            <a:pt x="30" y="83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63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1821" y="3222"/>
                    <a:ext cx="23" cy="18"/>
                    <a:chOff x="1821" y="3222"/>
                    <a:chExt cx="23" cy="18"/>
                  </a:xfrm>
                </p:grpSpPr>
                <p:sp>
                  <p:nvSpPr>
                    <p:cNvPr id="368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1821" y="3222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5"/>
                        <a:gd name="T2" fmla="*/ 31 w 31"/>
                        <a:gd name="T3" fmla="*/ 7 h 85"/>
                        <a:gd name="T4" fmla="*/ 31 w 31"/>
                        <a:gd name="T5" fmla="*/ 85 h 85"/>
                        <a:gd name="T6" fmla="*/ 0 w 31"/>
                        <a:gd name="T7" fmla="*/ 78 h 85"/>
                        <a:gd name="T8" fmla="*/ 0 w 31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5">
                          <a:moveTo>
                            <a:pt x="0" y="0"/>
                          </a:moveTo>
                          <a:lnTo>
                            <a:pt x="31" y="7"/>
                          </a:lnTo>
                          <a:lnTo>
                            <a:pt x="31" y="85"/>
                          </a:lnTo>
                          <a:lnTo>
                            <a:pt x="0" y="7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69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1830" y="3224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5"/>
                        <a:gd name="T2" fmla="*/ 31 w 31"/>
                        <a:gd name="T3" fmla="*/ 7 h 85"/>
                        <a:gd name="T4" fmla="*/ 31 w 31"/>
                        <a:gd name="T5" fmla="*/ 85 h 85"/>
                        <a:gd name="T6" fmla="*/ 0 w 31"/>
                        <a:gd name="T7" fmla="*/ 79 h 85"/>
                        <a:gd name="T8" fmla="*/ 0 w 31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5">
                          <a:moveTo>
                            <a:pt x="0" y="0"/>
                          </a:moveTo>
                          <a:lnTo>
                            <a:pt x="31" y="7"/>
                          </a:lnTo>
                          <a:lnTo>
                            <a:pt x="31" y="85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70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1839" y="3226"/>
                      <a:ext cx="5" cy="14"/>
                    </a:xfrm>
                    <a:custGeom>
                      <a:avLst/>
                      <a:gdLst>
                        <a:gd name="T0" fmla="*/ 0 w 30"/>
                        <a:gd name="T1" fmla="*/ 0 h 84"/>
                        <a:gd name="T2" fmla="*/ 30 w 30"/>
                        <a:gd name="T3" fmla="*/ 6 h 84"/>
                        <a:gd name="T4" fmla="*/ 30 w 30"/>
                        <a:gd name="T5" fmla="*/ 84 h 84"/>
                        <a:gd name="T6" fmla="*/ 0 w 30"/>
                        <a:gd name="T7" fmla="*/ 77 h 84"/>
                        <a:gd name="T8" fmla="*/ 0 w 30"/>
                        <a:gd name="T9" fmla="*/ 0 h 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84">
                          <a:moveTo>
                            <a:pt x="0" y="0"/>
                          </a:moveTo>
                          <a:lnTo>
                            <a:pt x="30" y="6"/>
                          </a:lnTo>
                          <a:lnTo>
                            <a:pt x="30" y="84"/>
                          </a:lnTo>
                          <a:lnTo>
                            <a:pt x="0" y="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64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1821" y="3238"/>
                    <a:ext cx="23" cy="19"/>
                    <a:chOff x="1821" y="3238"/>
                    <a:chExt cx="23" cy="19"/>
                  </a:xfrm>
                </p:grpSpPr>
                <p:sp>
                  <p:nvSpPr>
                    <p:cNvPr id="365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1821" y="3238"/>
                      <a:ext cx="5" cy="15"/>
                    </a:xfrm>
                    <a:custGeom>
                      <a:avLst/>
                      <a:gdLst>
                        <a:gd name="T0" fmla="*/ 0 w 31"/>
                        <a:gd name="T1" fmla="*/ 0 h 85"/>
                        <a:gd name="T2" fmla="*/ 31 w 31"/>
                        <a:gd name="T3" fmla="*/ 7 h 85"/>
                        <a:gd name="T4" fmla="*/ 31 w 31"/>
                        <a:gd name="T5" fmla="*/ 85 h 85"/>
                        <a:gd name="T6" fmla="*/ 0 w 31"/>
                        <a:gd name="T7" fmla="*/ 79 h 85"/>
                        <a:gd name="T8" fmla="*/ 0 w 31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5">
                          <a:moveTo>
                            <a:pt x="0" y="0"/>
                          </a:moveTo>
                          <a:lnTo>
                            <a:pt x="31" y="7"/>
                          </a:lnTo>
                          <a:lnTo>
                            <a:pt x="31" y="85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66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1830" y="3241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4"/>
                        <a:gd name="T2" fmla="*/ 31 w 31"/>
                        <a:gd name="T3" fmla="*/ 5 h 84"/>
                        <a:gd name="T4" fmla="*/ 31 w 31"/>
                        <a:gd name="T5" fmla="*/ 84 h 84"/>
                        <a:gd name="T6" fmla="*/ 0 w 31"/>
                        <a:gd name="T7" fmla="*/ 79 h 84"/>
                        <a:gd name="T8" fmla="*/ 0 w 31"/>
                        <a:gd name="T9" fmla="*/ 0 h 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4">
                          <a:moveTo>
                            <a:pt x="0" y="0"/>
                          </a:moveTo>
                          <a:lnTo>
                            <a:pt x="31" y="5"/>
                          </a:lnTo>
                          <a:lnTo>
                            <a:pt x="31" y="84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67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1839" y="3242"/>
                      <a:ext cx="5" cy="15"/>
                    </a:xfrm>
                    <a:custGeom>
                      <a:avLst/>
                      <a:gdLst>
                        <a:gd name="T0" fmla="*/ 0 w 30"/>
                        <a:gd name="T1" fmla="*/ 0 h 84"/>
                        <a:gd name="T2" fmla="*/ 30 w 30"/>
                        <a:gd name="T3" fmla="*/ 6 h 84"/>
                        <a:gd name="T4" fmla="*/ 30 w 30"/>
                        <a:gd name="T5" fmla="*/ 84 h 84"/>
                        <a:gd name="T6" fmla="*/ 0 w 30"/>
                        <a:gd name="T7" fmla="*/ 77 h 84"/>
                        <a:gd name="T8" fmla="*/ 0 w 30"/>
                        <a:gd name="T9" fmla="*/ 0 h 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84">
                          <a:moveTo>
                            <a:pt x="0" y="0"/>
                          </a:moveTo>
                          <a:lnTo>
                            <a:pt x="30" y="6"/>
                          </a:lnTo>
                          <a:lnTo>
                            <a:pt x="30" y="84"/>
                          </a:lnTo>
                          <a:lnTo>
                            <a:pt x="0" y="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295" name="Group 368"/>
              <p:cNvGrpSpPr>
                <a:grpSpLocks/>
              </p:cNvGrpSpPr>
              <p:nvPr/>
            </p:nvGrpSpPr>
            <p:grpSpPr bwMode="auto">
              <a:xfrm>
                <a:off x="1569" y="3132"/>
                <a:ext cx="131" cy="275"/>
                <a:chOff x="1569" y="3132"/>
                <a:chExt cx="131" cy="275"/>
              </a:xfrm>
            </p:grpSpPr>
            <p:sp>
              <p:nvSpPr>
                <p:cNvPr id="332" name="Freeform 369"/>
                <p:cNvSpPr>
                  <a:spLocks/>
                </p:cNvSpPr>
                <p:nvPr/>
              </p:nvSpPr>
              <p:spPr bwMode="auto">
                <a:xfrm>
                  <a:off x="1569" y="3148"/>
                  <a:ext cx="131" cy="31"/>
                </a:xfrm>
                <a:custGeom>
                  <a:avLst/>
                  <a:gdLst>
                    <a:gd name="T0" fmla="*/ 0 w 788"/>
                    <a:gd name="T1" fmla="*/ 107 h 181"/>
                    <a:gd name="T2" fmla="*/ 449 w 788"/>
                    <a:gd name="T3" fmla="*/ 181 h 181"/>
                    <a:gd name="T4" fmla="*/ 788 w 788"/>
                    <a:gd name="T5" fmla="*/ 53 h 181"/>
                    <a:gd name="T6" fmla="*/ 375 w 788"/>
                    <a:gd name="T7" fmla="*/ 0 h 181"/>
                    <a:gd name="T8" fmla="*/ 0 w 788"/>
                    <a:gd name="T9" fmla="*/ 107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8" h="181">
                      <a:moveTo>
                        <a:pt x="0" y="107"/>
                      </a:moveTo>
                      <a:lnTo>
                        <a:pt x="449" y="181"/>
                      </a:lnTo>
                      <a:lnTo>
                        <a:pt x="788" y="53"/>
                      </a:lnTo>
                      <a:lnTo>
                        <a:pt x="375" y="0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333" name="Freeform 370"/>
                <p:cNvSpPr>
                  <a:spLocks/>
                </p:cNvSpPr>
                <p:nvPr/>
              </p:nvSpPr>
              <p:spPr bwMode="auto">
                <a:xfrm>
                  <a:off x="1569" y="3166"/>
                  <a:ext cx="74" cy="241"/>
                </a:xfrm>
                <a:custGeom>
                  <a:avLst/>
                  <a:gdLst>
                    <a:gd name="T0" fmla="*/ 0 w 449"/>
                    <a:gd name="T1" fmla="*/ 0 h 1446"/>
                    <a:gd name="T2" fmla="*/ 449 w 449"/>
                    <a:gd name="T3" fmla="*/ 75 h 1446"/>
                    <a:gd name="T4" fmla="*/ 449 w 449"/>
                    <a:gd name="T5" fmla="*/ 1446 h 1446"/>
                    <a:gd name="T6" fmla="*/ 354 w 449"/>
                    <a:gd name="T7" fmla="*/ 1415 h 1446"/>
                    <a:gd name="T8" fmla="*/ 355 w 449"/>
                    <a:gd name="T9" fmla="*/ 1241 h 1446"/>
                    <a:gd name="T10" fmla="*/ 229 w 449"/>
                    <a:gd name="T11" fmla="*/ 1191 h 1446"/>
                    <a:gd name="T12" fmla="*/ 229 w 449"/>
                    <a:gd name="T13" fmla="*/ 1346 h 1446"/>
                    <a:gd name="T14" fmla="*/ 157 w 449"/>
                    <a:gd name="T15" fmla="*/ 1314 h 1446"/>
                    <a:gd name="T16" fmla="*/ 157 w 449"/>
                    <a:gd name="T17" fmla="*/ 1160 h 1446"/>
                    <a:gd name="T18" fmla="*/ 57 w 449"/>
                    <a:gd name="T19" fmla="*/ 1114 h 1446"/>
                    <a:gd name="T20" fmla="*/ 57 w 449"/>
                    <a:gd name="T21" fmla="*/ 1270 h 1446"/>
                    <a:gd name="T22" fmla="*/ 0 w 449"/>
                    <a:gd name="T23" fmla="*/ 1246 h 1446"/>
                    <a:gd name="T24" fmla="*/ 0 w 449"/>
                    <a:gd name="T25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1446">
                      <a:moveTo>
                        <a:pt x="0" y="0"/>
                      </a:moveTo>
                      <a:lnTo>
                        <a:pt x="449" y="75"/>
                      </a:lnTo>
                      <a:lnTo>
                        <a:pt x="449" y="1446"/>
                      </a:lnTo>
                      <a:lnTo>
                        <a:pt x="354" y="1415"/>
                      </a:lnTo>
                      <a:lnTo>
                        <a:pt x="355" y="1241"/>
                      </a:lnTo>
                      <a:lnTo>
                        <a:pt x="229" y="1191"/>
                      </a:lnTo>
                      <a:lnTo>
                        <a:pt x="229" y="1346"/>
                      </a:lnTo>
                      <a:lnTo>
                        <a:pt x="157" y="1314"/>
                      </a:lnTo>
                      <a:lnTo>
                        <a:pt x="157" y="1160"/>
                      </a:lnTo>
                      <a:lnTo>
                        <a:pt x="57" y="1114"/>
                      </a:lnTo>
                      <a:lnTo>
                        <a:pt x="57" y="1270"/>
                      </a:lnTo>
                      <a:lnTo>
                        <a:pt x="0" y="1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grpSp>
              <p:nvGrpSpPr>
                <p:cNvPr id="334" name="Group 371"/>
                <p:cNvGrpSpPr>
                  <a:grpSpLocks/>
                </p:cNvGrpSpPr>
                <p:nvPr/>
              </p:nvGrpSpPr>
              <p:grpSpPr bwMode="auto">
                <a:xfrm>
                  <a:off x="1571" y="3132"/>
                  <a:ext cx="129" cy="275"/>
                  <a:chOff x="1571" y="3132"/>
                  <a:chExt cx="129" cy="275"/>
                </a:xfrm>
              </p:grpSpPr>
              <p:sp>
                <p:nvSpPr>
                  <p:cNvPr id="335" name="Freeform 372"/>
                  <p:cNvSpPr>
                    <a:spLocks/>
                  </p:cNvSpPr>
                  <p:nvPr/>
                </p:nvSpPr>
                <p:spPr bwMode="auto">
                  <a:xfrm>
                    <a:off x="1643" y="3157"/>
                    <a:ext cx="57" cy="250"/>
                  </a:xfrm>
                  <a:custGeom>
                    <a:avLst/>
                    <a:gdLst>
                      <a:gd name="T0" fmla="*/ 0 w 340"/>
                      <a:gd name="T1" fmla="*/ 127 h 1500"/>
                      <a:gd name="T2" fmla="*/ 335 w 340"/>
                      <a:gd name="T3" fmla="*/ 0 h 1500"/>
                      <a:gd name="T4" fmla="*/ 340 w 340"/>
                      <a:gd name="T5" fmla="*/ 1160 h 1500"/>
                      <a:gd name="T6" fmla="*/ 0 w 340"/>
                      <a:gd name="T7" fmla="*/ 1500 h 1500"/>
                      <a:gd name="T8" fmla="*/ 0 w 340"/>
                      <a:gd name="T9" fmla="*/ 127 h 15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0" h="1500">
                        <a:moveTo>
                          <a:pt x="0" y="127"/>
                        </a:moveTo>
                        <a:lnTo>
                          <a:pt x="335" y="0"/>
                        </a:lnTo>
                        <a:lnTo>
                          <a:pt x="340" y="1160"/>
                        </a:lnTo>
                        <a:lnTo>
                          <a:pt x="0" y="1500"/>
                        </a:lnTo>
                        <a:lnTo>
                          <a:pt x="0" y="127"/>
                        </a:lnTo>
                        <a:close/>
                      </a:path>
                    </a:pathLst>
                  </a:custGeom>
                  <a:solidFill>
                    <a:srgbClr val="DF1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grpSp>
                <p:nvGrpSpPr>
                  <p:cNvPr id="336" name="Group 373"/>
                  <p:cNvGrpSpPr>
                    <a:grpSpLocks/>
                  </p:cNvGrpSpPr>
                  <p:nvPr/>
                </p:nvGrpSpPr>
                <p:grpSpPr bwMode="auto">
                  <a:xfrm>
                    <a:off x="1607" y="3364"/>
                    <a:ext cx="21" cy="26"/>
                    <a:chOff x="1607" y="3364"/>
                    <a:chExt cx="21" cy="26"/>
                  </a:xfrm>
                </p:grpSpPr>
                <p:sp>
                  <p:nvSpPr>
                    <p:cNvPr id="358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1619" y="3369"/>
                      <a:ext cx="9" cy="18"/>
                    </a:xfrm>
                    <a:custGeom>
                      <a:avLst/>
                      <a:gdLst>
                        <a:gd name="T0" fmla="*/ 0 w 58"/>
                        <a:gd name="T1" fmla="*/ 0 h 113"/>
                        <a:gd name="T2" fmla="*/ 0 w 58"/>
                        <a:gd name="T3" fmla="*/ 86 h 113"/>
                        <a:gd name="T4" fmla="*/ 58 w 58"/>
                        <a:gd name="T5" fmla="*/ 113 h 113"/>
                        <a:gd name="T6" fmla="*/ 58 w 58"/>
                        <a:gd name="T7" fmla="*/ 25 h 113"/>
                        <a:gd name="T8" fmla="*/ 0 w 58"/>
                        <a:gd name="T9" fmla="*/ 0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" h="113">
                          <a:moveTo>
                            <a:pt x="0" y="0"/>
                          </a:moveTo>
                          <a:lnTo>
                            <a:pt x="0" y="86"/>
                          </a:lnTo>
                          <a:lnTo>
                            <a:pt x="58" y="113"/>
                          </a:lnTo>
                          <a:lnTo>
                            <a:pt x="58" y="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59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1607" y="3364"/>
                      <a:ext cx="12" cy="26"/>
                    </a:xfrm>
                    <a:custGeom>
                      <a:avLst/>
                      <a:gdLst>
                        <a:gd name="T0" fmla="*/ 0 w 75"/>
                        <a:gd name="T1" fmla="*/ 0 h 160"/>
                        <a:gd name="T2" fmla="*/ 0 w 75"/>
                        <a:gd name="T3" fmla="*/ 160 h 160"/>
                        <a:gd name="T4" fmla="*/ 75 w 75"/>
                        <a:gd name="T5" fmla="*/ 114 h 160"/>
                        <a:gd name="T6" fmla="*/ 75 w 75"/>
                        <a:gd name="T7" fmla="*/ 32 h 160"/>
                        <a:gd name="T8" fmla="*/ 0 w 75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5" h="160">
                          <a:moveTo>
                            <a:pt x="0" y="0"/>
                          </a:moveTo>
                          <a:lnTo>
                            <a:pt x="0" y="160"/>
                          </a:lnTo>
                          <a:lnTo>
                            <a:pt x="75" y="114"/>
                          </a:lnTo>
                          <a:lnTo>
                            <a:pt x="7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37" name="Group 376"/>
                  <p:cNvGrpSpPr>
                    <a:grpSpLocks/>
                  </p:cNvGrpSpPr>
                  <p:nvPr/>
                </p:nvGrpSpPr>
                <p:grpSpPr bwMode="auto">
                  <a:xfrm>
                    <a:off x="1578" y="3351"/>
                    <a:ext cx="22" cy="27"/>
                    <a:chOff x="1578" y="3351"/>
                    <a:chExt cx="22" cy="27"/>
                  </a:xfrm>
                </p:grpSpPr>
                <p:sp>
                  <p:nvSpPr>
                    <p:cNvPr id="356" name="Freeform 377"/>
                    <p:cNvSpPr>
                      <a:spLocks/>
                    </p:cNvSpPr>
                    <p:nvPr/>
                  </p:nvSpPr>
                  <p:spPr bwMode="auto">
                    <a:xfrm>
                      <a:off x="1590" y="3356"/>
                      <a:ext cx="10" cy="19"/>
                    </a:xfrm>
                    <a:custGeom>
                      <a:avLst/>
                      <a:gdLst>
                        <a:gd name="T0" fmla="*/ 0 w 59"/>
                        <a:gd name="T1" fmla="*/ 0 h 113"/>
                        <a:gd name="T2" fmla="*/ 0 w 59"/>
                        <a:gd name="T3" fmla="*/ 87 h 113"/>
                        <a:gd name="T4" fmla="*/ 59 w 59"/>
                        <a:gd name="T5" fmla="*/ 113 h 113"/>
                        <a:gd name="T6" fmla="*/ 59 w 59"/>
                        <a:gd name="T7" fmla="*/ 25 h 113"/>
                        <a:gd name="T8" fmla="*/ 0 w 59"/>
                        <a:gd name="T9" fmla="*/ 0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9" h="113">
                          <a:moveTo>
                            <a:pt x="0" y="0"/>
                          </a:moveTo>
                          <a:lnTo>
                            <a:pt x="0" y="87"/>
                          </a:lnTo>
                          <a:lnTo>
                            <a:pt x="59" y="113"/>
                          </a:lnTo>
                          <a:lnTo>
                            <a:pt x="59" y="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57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578" y="3351"/>
                      <a:ext cx="12" cy="27"/>
                    </a:xfrm>
                    <a:custGeom>
                      <a:avLst/>
                      <a:gdLst>
                        <a:gd name="T0" fmla="*/ 0 w 75"/>
                        <a:gd name="T1" fmla="*/ 0 h 163"/>
                        <a:gd name="T2" fmla="*/ 0 w 75"/>
                        <a:gd name="T3" fmla="*/ 163 h 163"/>
                        <a:gd name="T4" fmla="*/ 75 w 75"/>
                        <a:gd name="T5" fmla="*/ 117 h 163"/>
                        <a:gd name="T6" fmla="*/ 75 w 75"/>
                        <a:gd name="T7" fmla="*/ 36 h 163"/>
                        <a:gd name="T8" fmla="*/ 0 w 75"/>
                        <a:gd name="T9" fmla="*/ 0 h 1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5" h="163">
                          <a:moveTo>
                            <a:pt x="0" y="0"/>
                          </a:moveTo>
                          <a:lnTo>
                            <a:pt x="0" y="163"/>
                          </a:lnTo>
                          <a:lnTo>
                            <a:pt x="75" y="117"/>
                          </a:lnTo>
                          <a:lnTo>
                            <a:pt x="75" y="3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38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1571" y="3172"/>
                    <a:ext cx="67" cy="190"/>
                    <a:chOff x="1571" y="3172"/>
                    <a:chExt cx="67" cy="190"/>
                  </a:xfrm>
                </p:grpSpPr>
                <p:sp>
                  <p:nvSpPr>
                    <p:cNvPr id="345" name="Freeform 380"/>
                    <p:cNvSpPr>
                      <a:spLocks/>
                    </p:cNvSpPr>
                    <p:nvPr/>
                  </p:nvSpPr>
                  <p:spPr bwMode="auto">
                    <a:xfrm>
                      <a:off x="1574" y="3172"/>
                      <a:ext cx="61" cy="190"/>
                    </a:xfrm>
                    <a:custGeom>
                      <a:avLst/>
                      <a:gdLst>
                        <a:gd name="T0" fmla="*/ 0 w 366"/>
                        <a:gd name="T1" fmla="*/ 0 h 1140"/>
                        <a:gd name="T2" fmla="*/ 366 w 366"/>
                        <a:gd name="T3" fmla="*/ 61 h 1140"/>
                        <a:gd name="T4" fmla="*/ 366 w 366"/>
                        <a:gd name="T5" fmla="*/ 1140 h 1140"/>
                        <a:gd name="T6" fmla="*/ 2 w 366"/>
                        <a:gd name="T7" fmla="*/ 986 h 1140"/>
                        <a:gd name="T8" fmla="*/ 0 w 366"/>
                        <a:gd name="T9" fmla="*/ 0 h 1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6" h="1140">
                          <a:moveTo>
                            <a:pt x="0" y="0"/>
                          </a:moveTo>
                          <a:lnTo>
                            <a:pt x="366" y="61"/>
                          </a:lnTo>
                          <a:lnTo>
                            <a:pt x="366" y="1140"/>
                          </a:lnTo>
                          <a:lnTo>
                            <a:pt x="2" y="9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grpSp>
                  <p:nvGrpSpPr>
                    <p:cNvPr id="346" name="Group 3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71" y="3172"/>
                      <a:ext cx="67" cy="186"/>
                      <a:chOff x="1571" y="3172"/>
                      <a:chExt cx="67" cy="186"/>
                    </a:xfrm>
                  </p:grpSpPr>
                  <p:sp>
                    <p:nvSpPr>
                      <p:cNvPr id="347" name="Line 3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2" y="3315"/>
                        <a:ext cx="66" cy="22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8" name="Line 3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1" y="3290"/>
                        <a:ext cx="67" cy="20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9" name="Line 3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3" y="3266"/>
                        <a:ext cx="65" cy="17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0" name="Line 3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2" y="3240"/>
                        <a:ext cx="65" cy="16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1" name="Line 3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3" y="3216"/>
                        <a:ext cx="64" cy="13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2" name="Line 3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1" y="3193"/>
                        <a:ext cx="66" cy="1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3" name="Line 3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87" y="3172"/>
                        <a:ext cx="1" cy="173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4" name="Line 3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2" y="3175"/>
                        <a:ext cx="1" cy="178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5" name="Line 3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18" y="3177"/>
                        <a:ext cx="1" cy="18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</p:grpSp>
              <p:grpSp>
                <p:nvGrpSpPr>
                  <p:cNvPr id="339" name="Group 391"/>
                  <p:cNvGrpSpPr>
                    <a:grpSpLocks/>
                  </p:cNvGrpSpPr>
                  <p:nvPr/>
                </p:nvGrpSpPr>
                <p:grpSpPr bwMode="auto">
                  <a:xfrm>
                    <a:off x="1596" y="3132"/>
                    <a:ext cx="79" cy="39"/>
                    <a:chOff x="1596" y="3132"/>
                    <a:chExt cx="79" cy="39"/>
                  </a:xfrm>
                </p:grpSpPr>
                <p:grpSp>
                  <p:nvGrpSpPr>
                    <p:cNvPr id="340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96" y="3132"/>
                      <a:ext cx="79" cy="39"/>
                      <a:chOff x="1596" y="3132"/>
                      <a:chExt cx="79" cy="39"/>
                    </a:xfrm>
                  </p:grpSpPr>
                  <p:sp>
                    <p:nvSpPr>
                      <p:cNvPr id="342" name="Freeform 3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96" y="3132"/>
                        <a:ext cx="79" cy="16"/>
                      </a:xfrm>
                      <a:custGeom>
                        <a:avLst/>
                        <a:gdLst>
                          <a:gd name="T0" fmla="*/ 0 w 470"/>
                          <a:gd name="T1" fmla="*/ 60 h 92"/>
                          <a:gd name="T2" fmla="*/ 274 w 470"/>
                          <a:gd name="T3" fmla="*/ 92 h 92"/>
                          <a:gd name="T4" fmla="*/ 470 w 470"/>
                          <a:gd name="T5" fmla="*/ 31 h 92"/>
                          <a:gd name="T6" fmla="*/ 204 w 470"/>
                          <a:gd name="T7" fmla="*/ 0 h 92"/>
                          <a:gd name="T8" fmla="*/ 0 w 470"/>
                          <a:gd name="T9" fmla="*/ 60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70" h="92">
                            <a:moveTo>
                              <a:pt x="0" y="60"/>
                            </a:moveTo>
                            <a:lnTo>
                              <a:pt x="274" y="92"/>
                            </a:lnTo>
                            <a:lnTo>
                              <a:pt x="470" y="31"/>
                            </a:lnTo>
                            <a:lnTo>
                              <a:pt x="204" y="0"/>
                            </a:lnTo>
                            <a:lnTo>
                              <a:pt x="0" y="60"/>
                            </a:lnTo>
                            <a:close/>
                          </a:path>
                        </a:pathLst>
                      </a:custGeom>
                      <a:solidFill>
                        <a:srgbClr val="DF3F5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3" name="Freeform 3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2" y="3137"/>
                        <a:ext cx="32" cy="34"/>
                      </a:xfrm>
                      <a:custGeom>
                        <a:avLst/>
                        <a:gdLst>
                          <a:gd name="T0" fmla="*/ 0 w 195"/>
                          <a:gd name="T1" fmla="*/ 61 h 201"/>
                          <a:gd name="T2" fmla="*/ 195 w 195"/>
                          <a:gd name="T3" fmla="*/ 0 h 201"/>
                          <a:gd name="T4" fmla="*/ 195 w 195"/>
                          <a:gd name="T5" fmla="*/ 128 h 201"/>
                          <a:gd name="T6" fmla="*/ 0 w 195"/>
                          <a:gd name="T7" fmla="*/ 201 h 201"/>
                          <a:gd name="T8" fmla="*/ 0 w 195"/>
                          <a:gd name="T9" fmla="*/ 61 h 2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5" h="201">
                            <a:moveTo>
                              <a:pt x="0" y="61"/>
                            </a:moveTo>
                            <a:lnTo>
                              <a:pt x="195" y="0"/>
                            </a:lnTo>
                            <a:lnTo>
                              <a:pt x="195" y="128"/>
                            </a:lnTo>
                            <a:lnTo>
                              <a:pt x="0" y="201"/>
                            </a:lnTo>
                            <a:lnTo>
                              <a:pt x="0" y="61"/>
                            </a:lnTo>
                            <a:close/>
                          </a:path>
                        </a:pathLst>
                      </a:custGeom>
                      <a:solidFill>
                        <a:srgbClr val="DF1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4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96" y="3142"/>
                        <a:ext cx="46" cy="29"/>
                      </a:xfrm>
                      <a:custGeom>
                        <a:avLst/>
                        <a:gdLst>
                          <a:gd name="T0" fmla="*/ 272 w 272"/>
                          <a:gd name="T1" fmla="*/ 32 h 172"/>
                          <a:gd name="T2" fmla="*/ 272 w 272"/>
                          <a:gd name="T3" fmla="*/ 172 h 172"/>
                          <a:gd name="T4" fmla="*/ 0 w 272"/>
                          <a:gd name="T5" fmla="*/ 133 h 172"/>
                          <a:gd name="T6" fmla="*/ 0 w 272"/>
                          <a:gd name="T7" fmla="*/ 0 h 172"/>
                          <a:gd name="T8" fmla="*/ 272 w 272"/>
                          <a:gd name="T9" fmla="*/ 32 h 17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72" h="172">
                            <a:moveTo>
                              <a:pt x="272" y="32"/>
                            </a:moveTo>
                            <a:lnTo>
                              <a:pt x="272" y="172"/>
                            </a:lnTo>
                            <a:lnTo>
                              <a:pt x="0" y="133"/>
                            </a:lnTo>
                            <a:lnTo>
                              <a:pt x="0" y="0"/>
                            </a:lnTo>
                            <a:lnTo>
                              <a:pt x="272" y="32"/>
                            </a:lnTo>
                            <a:close/>
                          </a:path>
                        </a:pathLst>
                      </a:custGeom>
                      <a:solidFill>
                        <a:srgbClr val="FF5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  <p:sp>
                  <p:nvSpPr>
                    <p:cNvPr id="341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1602" y="3147"/>
                      <a:ext cx="27" cy="7"/>
                    </a:xfrm>
                    <a:custGeom>
                      <a:avLst/>
                      <a:gdLst>
                        <a:gd name="T0" fmla="*/ 1 w 156"/>
                        <a:gd name="T1" fmla="*/ 0 h 41"/>
                        <a:gd name="T2" fmla="*/ 156 w 156"/>
                        <a:gd name="T3" fmla="*/ 16 h 41"/>
                        <a:gd name="T4" fmla="*/ 156 w 156"/>
                        <a:gd name="T5" fmla="*/ 41 h 41"/>
                        <a:gd name="T6" fmla="*/ 0 w 156"/>
                        <a:gd name="T7" fmla="*/ 26 h 41"/>
                        <a:gd name="T8" fmla="*/ 1 w 156"/>
                        <a:gd name="T9" fmla="*/ 0 h 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6" h="41">
                          <a:moveTo>
                            <a:pt x="1" y="0"/>
                          </a:moveTo>
                          <a:lnTo>
                            <a:pt x="156" y="16"/>
                          </a:lnTo>
                          <a:lnTo>
                            <a:pt x="156" y="41"/>
                          </a:lnTo>
                          <a:lnTo>
                            <a:pt x="0" y="2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296" name="Group 397"/>
              <p:cNvGrpSpPr>
                <a:grpSpLocks/>
              </p:cNvGrpSpPr>
              <p:nvPr/>
            </p:nvGrpSpPr>
            <p:grpSpPr bwMode="auto">
              <a:xfrm>
                <a:off x="1654" y="3219"/>
                <a:ext cx="126" cy="221"/>
                <a:chOff x="1654" y="3219"/>
                <a:chExt cx="126" cy="221"/>
              </a:xfrm>
            </p:grpSpPr>
            <p:grpSp>
              <p:nvGrpSpPr>
                <p:cNvPr id="319" name="Group 398"/>
                <p:cNvGrpSpPr>
                  <a:grpSpLocks/>
                </p:cNvGrpSpPr>
                <p:nvPr/>
              </p:nvGrpSpPr>
              <p:grpSpPr bwMode="auto">
                <a:xfrm>
                  <a:off x="1654" y="3219"/>
                  <a:ext cx="126" cy="221"/>
                  <a:chOff x="1654" y="3219"/>
                  <a:chExt cx="126" cy="221"/>
                </a:xfrm>
              </p:grpSpPr>
              <p:sp>
                <p:nvSpPr>
                  <p:cNvPr id="325" name="Freeform 399"/>
                  <p:cNvSpPr>
                    <a:spLocks/>
                  </p:cNvSpPr>
                  <p:nvPr/>
                </p:nvSpPr>
                <p:spPr bwMode="auto">
                  <a:xfrm>
                    <a:off x="1654" y="3223"/>
                    <a:ext cx="126" cy="60"/>
                  </a:xfrm>
                  <a:custGeom>
                    <a:avLst/>
                    <a:gdLst>
                      <a:gd name="T0" fmla="*/ 0 w 752"/>
                      <a:gd name="T1" fmla="*/ 264 h 359"/>
                      <a:gd name="T2" fmla="*/ 363 w 752"/>
                      <a:gd name="T3" fmla="*/ 359 h 359"/>
                      <a:gd name="T4" fmla="*/ 752 w 752"/>
                      <a:gd name="T5" fmla="*/ 67 h 359"/>
                      <a:gd name="T6" fmla="*/ 438 w 752"/>
                      <a:gd name="T7" fmla="*/ 0 h 359"/>
                      <a:gd name="T8" fmla="*/ 0 w 752"/>
                      <a:gd name="T9" fmla="*/ 264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52" h="359">
                        <a:moveTo>
                          <a:pt x="0" y="264"/>
                        </a:moveTo>
                        <a:lnTo>
                          <a:pt x="363" y="359"/>
                        </a:lnTo>
                        <a:lnTo>
                          <a:pt x="752" y="67"/>
                        </a:lnTo>
                        <a:lnTo>
                          <a:pt x="438" y="0"/>
                        </a:lnTo>
                        <a:lnTo>
                          <a:pt x="0" y="264"/>
                        </a:lnTo>
                        <a:close/>
                      </a:path>
                    </a:pathLst>
                  </a:custGeom>
                  <a:solidFill>
                    <a:srgbClr val="DF9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6" name="Freeform 400"/>
                  <p:cNvSpPr>
                    <a:spLocks/>
                  </p:cNvSpPr>
                  <p:nvPr/>
                </p:nvSpPr>
                <p:spPr bwMode="auto">
                  <a:xfrm>
                    <a:off x="1654" y="3267"/>
                    <a:ext cx="61" cy="173"/>
                  </a:xfrm>
                  <a:custGeom>
                    <a:avLst/>
                    <a:gdLst>
                      <a:gd name="T0" fmla="*/ 0 w 363"/>
                      <a:gd name="T1" fmla="*/ 0 h 1037"/>
                      <a:gd name="T2" fmla="*/ 363 w 363"/>
                      <a:gd name="T3" fmla="*/ 94 h 1037"/>
                      <a:gd name="T4" fmla="*/ 363 w 363"/>
                      <a:gd name="T5" fmla="*/ 1037 h 1037"/>
                      <a:gd name="T6" fmla="*/ 0 w 363"/>
                      <a:gd name="T7" fmla="*/ 882 h 1037"/>
                      <a:gd name="T8" fmla="*/ 0 w 363"/>
                      <a:gd name="T9" fmla="*/ 0 h 10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3" h="1037">
                        <a:moveTo>
                          <a:pt x="0" y="0"/>
                        </a:moveTo>
                        <a:lnTo>
                          <a:pt x="363" y="94"/>
                        </a:lnTo>
                        <a:lnTo>
                          <a:pt x="363" y="1037"/>
                        </a:lnTo>
                        <a:lnTo>
                          <a:pt x="0" y="8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7" name="Freeform 401"/>
                  <p:cNvSpPr>
                    <a:spLocks/>
                  </p:cNvSpPr>
                  <p:nvPr/>
                </p:nvSpPr>
                <p:spPr bwMode="auto">
                  <a:xfrm>
                    <a:off x="1715" y="3234"/>
                    <a:ext cx="64" cy="206"/>
                  </a:xfrm>
                  <a:custGeom>
                    <a:avLst/>
                    <a:gdLst>
                      <a:gd name="T0" fmla="*/ 0 w 389"/>
                      <a:gd name="T1" fmla="*/ 292 h 1234"/>
                      <a:gd name="T2" fmla="*/ 0 w 389"/>
                      <a:gd name="T3" fmla="*/ 1234 h 1234"/>
                      <a:gd name="T4" fmla="*/ 389 w 389"/>
                      <a:gd name="T5" fmla="*/ 786 h 1234"/>
                      <a:gd name="T6" fmla="*/ 389 w 389"/>
                      <a:gd name="T7" fmla="*/ 0 h 1234"/>
                      <a:gd name="T8" fmla="*/ 0 w 389"/>
                      <a:gd name="T9" fmla="*/ 292 h 1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1234">
                        <a:moveTo>
                          <a:pt x="0" y="292"/>
                        </a:moveTo>
                        <a:lnTo>
                          <a:pt x="0" y="1234"/>
                        </a:lnTo>
                        <a:lnTo>
                          <a:pt x="389" y="786"/>
                        </a:lnTo>
                        <a:lnTo>
                          <a:pt x="389" y="0"/>
                        </a:lnTo>
                        <a:lnTo>
                          <a:pt x="0" y="292"/>
                        </a:lnTo>
                        <a:close/>
                      </a:path>
                    </a:pathLst>
                  </a:custGeom>
                  <a:solidFill>
                    <a:srgbClr val="9F3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grpSp>
                <p:nvGrpSpPr>
                  <p:cNvPr id="328" name="Group 402"/>
                  <p:cNvGrpSpPr>
                    <a:grpSpLocks/>
                  </p:cNvGrpSpPr>
                  <p:nvPr/>
                </p:nvGrpSpPr>
                <p:grpSpPr bwMode="auto">
                  <a:xfrm>
                    <a:off x="1670" y="3219"/>
                    <a:ext cx="95" cy="55"/>
                    <a:chOff x="1670" y="3219"/>
                    <a:chExt cx="95" cy="55"/>
                  </a:xfrm>
                </p:grpSpPr>
                <p:sp>
                  <p:nvSpPr>
                    <p:cNvPr id="329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1670" y="3219"/>
                      <a:ext cx="95" cy="45"/>
                    </a:xfrm>
                    <a:custGeom>
                      <a:avLst/>
                      <a:gdLst>
                        <a:gd name="T0" fmla="*/ 0 w 572"/>
                        <a:gd name="T1" fmla="*/ 201 h 269"/>
                        <a:gd name="T2" fmla="*/ 261 w 572"/>
                        <a:gd name="T3" fmla="*/ 269 h 269"/>
                        <a:gd name="T4" fmla="*/ 572 w 572"/>
                        <a:gd name="T5" fmla="*/ 44 h 269"/>
                        <a:gd name="T6" fmla="*/ 342 w 572"/>
                        <a:gd name="T7" fmla="*/ 0 h 269"/>
                        <a:gd name="T8" fmla="*/ 0 w 572"/>
                        <a:gd name="T9" fmla="*/ 201 h 2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72" h="269">
                          <a:moveTo>
                            <a:pt x="0" y="201"/>
                          </a:moveTo>
                          <a:lnTo>
                            <a:pt x="261" y="269"/>
                          </a:lnTo>
                          <a:lnTo>
                            <a:pt x="572" y="44"/>
                          </a:lnTo>
                          <a:lnTo>
                            <a:pt x="342" y="0"/>
                          </a:lnTo>
                          <a:lnTo>
                            <a:pt x="0" y="201"/>
                          </a:lnTo>
                          <a:close/>
                        </a:path>
                      </a:pathLst>
                    </a:custGeom>
                    <a:solidFill>
                      <a:srgbClr val="DF9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30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1713" y="3227"/>
                      <a:ext cx="52" cy="47"/>
                    </a:xfrm>
                    <a:custGeom>
                      <a:avLst/>
                      <a:gdLst>
                        <a:gd name="T0" fmla="*/ 0 w 312"/>
                        <a:gd name="T1" fmla="*/ 224 h 282"/>
                        <a:gd name="T2" fmla="*/ 312 w 312"/>
                        <a:gd name="T3" fmla="*/ 0 h 282"/>
                        <a:gd name="T4" fmla="*/ 312 w 312"/>
                        <a:gd name="T5" fmla="*/ 53 h 282"/>
                        <a:gd name="T6" fmla="*/ 0 w 312"/>
                        <a:gd name="T7" fmla="*/ 282 h 282"/>
                        <a:gd name="T8" fmla="*/ 0 w 312"/>
                        <a:gd name="T9" fmla="*/ 224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2" h="282">
                          <a:moveTo>
                            <a:pt x="0" y="224"/>
                          </a:moveTo>
                          <a:lnTo>
                            <a:pt x="312" y="0"/>
                          </a:lnTo>
                          <a:lnTo>
                            <a:pt x="312" y="53"/>
                          </a:lnTo>
                          <a:lnTo>
                            <a:pt x="0" y="282"/>
                          </a:lnTo>
                          <a:lnTo>
                            <a:pt x="0" y="224"/>
                          </a:lnTo>
                          <a:close/>
                        </a:path>
                      </a:pathLst>
                    </a:custGeom>
                    <a:solidFill>
                      <a:srgbClr val="9F3FD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31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1670" y="3253"/>
                      <a:ext cx="43" cy="21"/>
                    </a:xfrm>
                    <a:custGeom>
                      <a:avLst/>
                      <a:gdLst>
                        <a:gd name="T0" fmla="*/ 260 w 260"/>
                        <a:gd name="T1" fmla="*/ 67 h 125"/>
                        <a:gd name="T2" fmla="*/ 260 w 260"/>
                        <a:gd name="T3" fmla="*/ 125 h 125"/>
                        <a:gd name="T4" fmla="*/ 0 w 260"/>
                        <a:gd name="T5" fmla="*/ 56 h 125"/>
                        <a:gd name="T6" fmla="*/ 0 w 260"/>
                        <a:gd name="T7" fmla="*/ 0 h 125"/>
                        <a:gd name="T8" fmla="*/ 260 w 260"/>
                        <a:gd name="T9" fmla="*/ 67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0" h="125">
                          <a:moveTo>
                            <a:pt x="260" y="67"/>
                          </a:moveTo>
                          <a:lnTo>
                            <a:pt x="260" y="125"/>
                          </a:lnTo>
                          <a:lnTo>
                            <a:pt x="0" y="56"/>
                          </a:lnTo>
                          <a:lnTo>
                            <a:pt x="0" y="0"/>
                          </a:lnTo>
                          <a:lnTo>
                            <a:pt x="260" y="67"/>
                          </a:lnTo>
                          <a:close/>
                        </a:path>
                      </a:pathLst>
                    </a:custGeom>
                    <a:solidFill>
                      <a:srgbClr val="BF5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  <p:grpSp>
              <p:nvGrpSpPr>
                <p:cNvPr id="320" name="Group 406"/>
                <p:cNvGrpSpPr>
                  <a:grpSpLocks/>
                </p:cNvGrpSpPr>
                <p:nvPr/>
              </p:nvGrpSpPr>
              <p:grpSpPr bwMode="auto">
                <a:xfrm>
                  <a:off x="1657" y="3272"/>
                  <a:ext cx="54" cy="160"/>
                  <a:chOff x="1657" y="3272"/>
                  <a:chExt cx="54" cy="160"/>
                </a:xfrm>
              </p:grpSpPr>
              <p:sp>
                <p:nvSpPr>
                  <p:cNvPr id="321" name="Freeform 407"/>
                  <p:cNvSpPr>
                    <a:spLocks/>
                  </p:cNvSpPr>
                  <p:nvPr/>
                </p:nvSpPr>
                <p:spPr bwMode="auto">
                  <a:xfrm>
                    <a:off x="1657" y="3272"/>
                    <a:ext cx="54" cy="160"/>
                  </a:xfrm>
                  <a:custGeom>
                    <a:avLst/>
                    <a:gdLst>
                      <a:gd name="T0" fmla="*/ 0 w 325"/>
                      <a:gd name="T1" fmla="*/ 0 h 961"/>
                      <a:gd name="T2" fmla="*/ 325 w 325"/>
                      <a:gd name="T3" fmla="*/ 86 h 961"/>
                      <a:gd name="T4" fmla="*/ 325 w 325"/>
                      <a:gd name="T5" fmla="*/ 961 h 961"/>
                      <a:gd name="T6" fmla="*/ 0 w 325"/>
                      <a:gd name="T7" fmla="*/ 819 h 961"/>
                      <a:gd name="T8" fmla="*/ 0 w 325"/>
                      <a:gd name="T9" fmla="*/ 0 h 9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5" h="961">
                        <a:moveTo>
                          <a:pt x="0" y="0"/>
                        </a:moveTo>
                        <a:lnTo>
                          <a:pt x="325" y="86"/>
                        </a:lnTo>
                        <a:lnTo>
                          <a:pt x="325" y="961"/>
                        </a:lnTo>
                        <a:lnTo>
                          <a:pt x="0" y="8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2" name="Freeform 408"/>
                  <p:cNvSpPr>
                    <a:spLocks/>
                  </p:cNvSpPr>
                  <p:nvPr/>
                </p:nvSpPr>
                <p:spPr bwMode="auto">
                  <a:xfrm>
                    <a:off x="1665" y="3274"/>
                    <a:ext cx="6" cy="142"/>
                  </a:xfrm>
                  <a:custGeom>
                    <a:avLst/>
                    <a:gdLst>
                      <a:gd name="T0" fmla="*/ 1 w 35"/>
                      <a:gd name="T1" fmla="*/ 0 h 850"/>
                      <a:gd name="T2" fmla="*/ 0 w 35"/>
                      <a:gd name="T3" fmla="*/ 837 h 850"/>
                      <a:gd name="T4" fmla="*/ 34 w 35"/>
                      <a:gd name="T5" fmla="*/ 850 h 850"/>
                      <a:gd name="T6" fmla="*/ 35 w 35"/>
                      <a:gd name="T7" fmla="*/ 9 h 850"/>
                      <a:gd name="T8" fmla="*/ 1 w 35"/>
                      <a:gd name="T9" fmla="*/ 0 h 8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850">
                        <a:moveTo>
                          <a:pt x="1" y="0"/>
                        </a:moveTo>
                        <a:lnTo>
                          <a:pt x="0" y="837"/>
                        </a:lnTo>
                        <a:lnTo>
                          <a:pt x="34" y="850"/>
                        </a:lnTo>
                        <a:lnTo>
                          <a:pt x="35" y="9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3" name="Freeform 409"/>
                  <p:cNvSpPr>
                    <a:spLocks/>
                  </p:cNvSpPr>
                  <p:nvPr/>
                </p:nvSpPr>
                <p:spPr bwMode="auto">
                  <a:xfrm>
                    <a:off x="1680" y="3277"/>
                    <a:ext cx="6" cy="145"/>
                  </a:xfrm>
                  <a:custGeom>
                    <a:avLst/>
                    <a:gdLst>
                      <a:gd name="T0" fmla="*/ 0 w 36"/>
                      <a:gd name="T1" fmla="*/ 0 h 868"/>
                      <a:gd name="T2" fmla="*/ 0 w 36"/>
                      <a:gd name="T3" fmla="*/ 852 h 868"/>
                      <a:gd name="T4" fmla="*/ 34 w 36"/>
                      <a:gd name="T5" fmla="*/ 868 h 868"/>
                      <a:gd name="T6" fmla="*/ 36 w 36"/>
                      <a:gd name="T7" fmla="*/ 13 h 868"/>
                      <a:gd name="T8" fmla="*/ 0 w 36"/>
                      <a:gd name="T9" fmla="*/ 0 h 8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868">
                        <a:moveTo>
                          <a:pt x="0" y="0"/>
                        </a:moveTo>
                        <a:lnTo>
                          <a:pt x="0" y="852"/>
                        </a:lnTo>
                        <a:lnTo>
                          <a:pt x="34" y="868"/>
                        </a:lnTo>
                        <a:lnTo>
                          <a:pt x="3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4" name="Freeform 410"/>
                  <p:cNvSpPr>
                    <a:spLocks/>
                  </p:cNvSpPr>
                  <p:nvPr/>
                </p:nvSpPr>
                <p:spPr bwMode="auto">
                  <a:xfrm>
                    <a:off x="1696" y="3282"/>
                    <a:ext cx="6" cy="146"/>
                  </a:xfrm>
                  <a:custGeom>
                    <a:avLst/>
                    <a:gdLst>
                      <a:gd name="T0" fmla="*/ 1 w 38"/>
                      <a:gd name="T1" fmla="*/ 0 h 875"/>
                      <a:gd name="T2" fmla="*/ 0 w 38"/>
                      <a:gd name="T3" fmla="*/ 855 h 875"/>
                      <a:gd name="T4" fmla="*/ 38 w 38"/>
                      <a:gd name="T5" fmla="*/ 875 h 875"/>
                      <a:gd name="T6" fmla="*/ 36 w 38"/>
                      <a:gd name="T7" fmla="*/ 8 h 875"/>
                      <a:gd name="T8" fmla="*/ 1 w 38"/>
                      <a:gd name="T9" fmla="*/ 0 h 8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875">
                        <a:moveTo>
                          <a:pt x="1" y="0"/>
                        </a:moveTo>
                        <a:lnTo>
                          <a:pt x="0" y="855"/>
                        </a:lnTo>
                        <a:lnTo>
                          <a:pt x="38" y="875"/>
                        </a:lnTo>
                        <a:lnTo>
                          <a:pt x="36" y="8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</p:grpSp>
          <p:grpSp>
            <p:nvGrpSpPr>
              <p:cNvPr id="297" name="Group 411"/>
              <p:cNvGrpSpPr>
                <a:grpSpLocks/>
              </p:cNvGrpSpPr>
              <p:nvPr/>
            </p:nvGrpSpPr>
            <p:grpSpPr bwMode="auto">
              <a:xfrm>
                <a:off x="1741" y="3230"/>
                <a:ext cx="117" cy="257"/>
                <a:chOff x="1741" y="3230"/>
                <a:chExt cx="117" cy="257"/>
              </a:xfrm>
            </p:grpSpPr>
            <p:grpSp>
              <p:nvGrpSpPr>
                <p:cNvPr id="298" name="Group 412"/>
                <p:cNvGrpSpPr>
                  <a:grpSpLocks/>
                </p:cNvGrpSpPr>
                <p:nvPr/>
              </p:nvGrpSpPr>
              <p:grpSpPr bwMode="auto">
                <a:xfrm>
                  <a:off x="1741" y="3230"/>
                  <a:ext cx="117" cy="257"/>
                  <a:chOff x="1741" y="3230"/>
                  <a:chExt cx="117" cy="257"/>
                </a:xfrm>
              </p:grpSpPr>
              <p:grpSp>
                <p:nvGrpSpPr>
                  <p:cNvPr id="308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1754" y="3424"/>
                    <a:ext cx="91" cy="63"/>
                    <a:chOff x="1754" y="3424"/>
                    <a:chExt cx="91" cy="63"/>
                  </a:xfrm>
                </p:grpSpPr>
                <p:sp>
                  <p:nvSpPr>
                    <p:cNvPr id="317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1754" y="3448"/>
                      <a:ext cx="58" cy="39"/>
                    </a:xfrm>
                    <a:custGeom>
                      <a:avLst/>
                      <a:gdLst>
                        <a:gd name="T0" fmla="*/ 0 w 349"/>
                        <a:gd name="T1" fmla="*/ 0 h 235"/>
                        <a:gd name="T2" fmla="*/ 0 w 349"/>
                        <a:gd name="T3" fmla="*/ 70 h 235"/>
                        <a:gd name="T4" fmla="*/ 349 w 349"/>
                        <a:gd name="T5" fmla="*/ 235 h 235"/>
                        <a:gd name="T6" fmla="*/ 349 w 349"/>
                        <a:gd name="T7" fmla="*/ 161 h 235"/>
                        <a:gd name="T8" fmla="*/ 0 w 349"/>
                        <a:gd name="T9" fmla="*/ 0 h 2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9" h="235">
                          <a:moveTo>
                            <a:pt x="0" y="0"/>
                          </a:moveTo>
                          <a:lnTo>
                            <a:pt x="0" y="70"/>
                          </a:lnTo>
                          <a:lnTo>
                            <a:pt x="349" y="235"/>
                          </a:lnTo>
                          <a:lnTo>
                            <a:pt x="349" y="16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F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18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1812" y="3424"/>
                      <a:ext cx="33" cy="63"/>
                    </a:xfrm>
                    <a:custGeom>
                      <a:avLst/>
                      <a:gdLst>
                        <a:gd name="T0" fmla="*/ 0 w 194"/>
                        <a:gd name="T1" fmla="*/ 304 h 378"/>
                        <a:gd name="T2" fmla="*/ 0 w 194"/>
                        <a:gd name="T3" fmla="*/ 378 h 378"/>
                        <a:gd name="T4" fmla="*/ 194 w 194"/>
                        <a:gd name="T5" fmla="*/ 59 h 378"/>
                        <a:gd name="T6" fmla="*/ 194 w 194"/>
                        <a:gd name="T7" fmla="*/ 0 h 378"/>
                        <a:gd name="T8" fmla="*/ 0 w 194"/>
                        <a:gd name="T9" fmla="*/ 304 h 3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4" h="378">
                          <a:moveTo>
                            <a:pt x="0" y="304"/>
                          </a:moveTo>
                          <a:lnTo>
                            <a:pt x="0" y="378"/>
                          </a:lnTo>
                          <a:lnTo>
                            <a:pt x="194" y="59"/>
                          </a:lnTo>
                          <a:lnTo>
                            <a:pt x="194" y="0"/>
                          </a:lnTo>
                          <a:lnTo>
                            <a:pt x="0" y="304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sp>
                <p:nvSpPr>
                  <p:cNvPr id="309" name="Freeform 416"/>
                  <p:cNvSpPr>
                    <a:spLocks/>
                  </p:cNvSpPr>
                  <p:nvPr/>
                </p:nvSpPr>
                <p:spPr bwMode="auto">
                  <a:xfrm>
                    <a:off x="1741" y="3381"/>
                    <a:ext cx="117" cy="98"/>
                  </a:xfrm>
                  <a:custGeom>
                    <a:avLst/>
                    <a:gdLst>
                      <a:gd name="T0" fmla="*/ 0 w 700"/>
                      <a:gd name="T1" fmla="*/ 368 h 584"/>
                      <a:gd name="T2" fmla="*/ 465 w 700"/>
                      <a:gd name="T3" fmla="*/ 584 h 584"/>
                      <a:gd name="T4" fmla="*/ 700 w 700"/>
                      <a:gd name="T5" fmla="*/ 199 h 584"/>
                      <a:gd name="T6" fmla="*/ 254 w 700"/>
                      <a:gd name="T7" fmla="*/ 0 h 584"/>
                      <a:gd name="T8" fmla="*/ 0 w 700"/>
                      <a:gd name="T9" fmla="*/ 368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0" h="584">
                        <a:moveTo>
                          <a:pt x="0" y="368"/>
                        </a:moveTo>
                        <a:lnTo>
                          <a:pt x="465" y="584"/>
                        </a:lnTo>
                        <a:lnTo>
                          <a:pt x="700" y="199"/>
                        </a:lnTo>
                        <a:lnTo>
                          <a:pt x="254" y="0"/>
                        </a:lnTo>
                        <a:lnTo>
                          <a:pt x="0" y="368"/>
                        </a:lnTo>
                        <a:close/>
                      </a:path>
                    </a:pathLst>
                  </a:custGeom>
                  <a:solidFill>
                    <a:srgbClr val="5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0" name="Freeform 417"/>
                  <p:cNvSpPr>
                    <a:spLocks/>
                  </p:cNvSpPr>
                  <p:nvPr/>
                </p:nvSpPr>
                <p:spPr bwMode="auto">
                  <a:xfrm>
                    <a:off x="1752" y="3321"/>
                    <a:ext cx="92" cy="55"/>
                  </a:xfrm>
                  <a:custGeom>
                    <a:avLst/>
                    <a:gdLst>
                      <a:gd name="T0" fmla="*/ 363 w 552"/>
                      <a:gd name="T1" fmla="*/ 332 h 332"/>
                      <a:gd name="T2" fmla="*/ 552 w 552"/>
                      <a:gd name="T3" fmla="*/ 115 h 332"/>
                      <a:gd name="T4" fmla="*/ 208 w 552"/>
                      <a:gd name="T5" fmla="*/ 0 h 332"/>
                      <a:gd name="T6" fmla="*/ 0 w 552"/>
                      <a:gd name="T7" fmla="*/ 211 h 332"/>
                      <a:gd name="T8" fmla="*/ 363 w 552"/>
                      <a:gd name="T9" fmla="*/ 332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332">
                        <a:moveTo>
                          <a:pt x="363" y="332"/>
                        </a:moveTo>
                        <a:lnTo>
                          <a:pt x="552" y="115"/>
                        </a:lnTo>
                        <a:lnTo>
                          <a:pt x="208" y="0"/>
                        </a:lnTo>
                        <a:lnTo>
                          <a:pt x="0" y="211"/>
                        </a:lnTo>
                        <a:lnTo>
                          <a:pt x="363" y="332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1" name="Freeform 418"/>
                  <p:cNvSpPr>
                    <a:spLocks/>
                  </p:cNvSpPr>
                  <p:nvPr/>
                </p:nvSpPr>
                <p:spPr bwMode="auto">
                  <a:xfrm>
                    <a:off x="1798" y="3231"/>
                    <a:ext cx="32" cy="64"/>
                  </a:xfrm>
                  <a:custGeom>
                    <a:avLst/>
                    <a:gdLst>
                      <a:gd name="T0" fmla="*/ 0 w 191"/>
                      <a:gd name="T1" fmla="*/ 0 h 389"/>
                      <a:gd name="T2" fmla="*/ 46 w 191"/>
                      <a:gd name="T3" fmla="*/ 389 h 389"/>
                      <a:gd name="T4" fmla="*/ 191 w 191"/>
                      <a:gd name="T5" fmla="*/ 260 h 389"/>
                      <a:gd name="T6" fmla="*/ 0 w 191"/>
                      <a:gd name="T7" fmla="*/ 0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1" h="389">
                        <a:moveTo>
                          <a:pt x="0" y="0"/>
                        </a:moveTo>
                        <a:lnTo>
                          <a:pt x="46" y="389"/>
                        </a:lnTo>
                        <a:lnTo>
                          <a:pt x="191" y="2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2" name="Freeform 419"/>
                  <p:cNvSpPr>
                    <a:spLocks/>
                  </p:cNvSpPr>
                  <p:nvPr/>
                </p:nvSpPr>
                <p:spPr bwMode="auto">
                  <a:xfrm>
                    <a:off x="1770" y="3230"/>
                    <a:ext cx="36" cy="65"/>
                  </a:xfrm>
                  <a:custGeom>
                    <a:avLst/>
                    <a:gdLst>
                      <a:gd name="T0" fmla="*/ 167 w 212"/>
                      <a:gd name="T1" fmla="*/ 0 h 391"/>
                      <a:gd name="T2" fmla="*/ 212 w 212"/>
                      <a:gd name="T3" fmla="*/ 391 h 391"/>
                      <a:gd name="T4" fmla="*/ 0 w 212"/>
                      <a:gd name="T5" fmla="*/ 350 h 391"/>
                      <a:gd name="T6" fmla="*/ 167 w 212"/>
                      <a:gd name="T7" fmla="*/ 0 h 3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2" h="391">
                        <a:moveTo>
                          <a:pt x="167" y="0"/>
                        </a:moveTo>
                        <a:lnTo>
                          <a:pt x="212" y="391"/>
                        </a:lnTo>
                        <a:lnTo>
                          <a:pt x="0" y="350"/>
                        </a:lnTo>
                        <a:lnTo>
                          <a:pt x="167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3" name="Freeform 420"/>
                  <p:cNvSpPr>
                    <a:spLocks/>
                  </p:cNvSpPr>
                  <p:nvPr/>
                </p:nvSpPr>
                <p:spPr bwMode="auto">
                  <a:xfrm>
                    <a:off x="1770" y="3288"/>
                    <a:ext cx="35" cy="79"/>
                  </a:xfrm>
                  <a:custGeom>
                    <a:avLst/>
                    <a:gdLst>
                      <a:gd name="T0" fmla="*/ 0 w 211"/>
                      <a:gd name="T1" fmla="*/ 0 h 473"/>
                      <a:gd name="T2" fmla="*/ 211 w 211"/>
                      <a:gd name="T3" fmla="*/ 40 h 473"/>
                      <a:gd name="T4" fmla="*/ 211 w 211"/>
                      <a:gd name="T5" fmla="*/ 473 h 473"/>
                      <a:gd name="T6" fmla="*/ 0 w 211"/>
                      <a:gd name="T7" fmla="*/ 402 h 473"/>
                      <a:gd name="T8" fmla="*/ 0 w 211"/>
                      <a:gd name="T9" fmla="*/ 0 h 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1" h="473">
                        <a:moveTo>
                          <a:pt x="0" y="0"/>
                        </a:moveTo>
                        <a:lnTo>
                          <a:pt x="211" y="40"/>
                        </a:lnTo>
                        <a:lnTo>
                          <a:pt x="211" y="473"/>
                        </a:lnTo>
                        <a:lnTo>
                          <a:pt x="0" y="4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4" name="Freeform 421"/>
                  <p:cNvSpPr>
                    <a:spLocks/>
                  </p:cNvSpPr>
                  <p:nvPr/>
                </p:nvSpPr>
                <p:spPr bwMode="auto">
                  <a:xfrm>
                    <a:off x="1805" y="3274"/>
                    <a:ext cx="25" cy="93"/>
                  </a:xfrm>
                  <a:custGeom>
                    <a:avLst/>
                    <a:gdLst>
                      <a:gd name="T0" fmla="*/ 0 w 145"/>
                      <a:gd name="T1" fmla="*/ 129 h 563"/>
                      <a:gd name="T2" fmla="*/ 145 w 145"/>
                      <a:gd name="T3" fmla="*/ 0 h 563"/>
                      <a:gd name="T4" fmla="*/ 145 w 145"/>
                      <a:gd name="T5" fmla="*/ 402 h 563"/>
                      <a:gd name="T6" fmla="*/ 0 w 145"/>
                      <a:gd name="T7" fmla="*/ 563 h 563"/>
                      <a:gd name="T8" fmla="*/ 0 w 145"/>
                      <a:gd name="T9" fmla="*/ 129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563">
                        <a:moveTo>
                          <a:pt x="0" y="129"/>
                        </a:moveTo>
                        <a:lnTo>
                          <a:pt x="145" y="0"/>
                        </a:lnTo>
                        <a:lnTo>
                          <a:pt x="145" y="402"/>
                        </a:lnTo>
                        <a:lnTo>
                          <a:pt x="0" y="563"/>
                        </a:lnTo>
                        <a:lnTo>
                          <a:pt x="0" y="129"/>
                        </a:lnTo>
                        <a:close/>
                      </a:path>
                    </a:pathLst>
                  </a:custGeom>
                  <a:solidFill>
                    <a:srgbClr val="3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5" name="Freeform 422"/>
                  <p:cNvSpPr>
                    <a:spLocks/>
                  </p:cNvSpPr>
                  <p:nvPr/>
                </p:nvSpPr>
                <p:spPr bwMode="auto">
                  <a:xfrm>
                    <a:off x="1752" y="3356"/>
                    <a:ext cx="60" cy="106"/>
                  </a:xfrm>
                  <a:custGeom>
                    <a:avLst/>
                    <a:gdLst>
                      <a:gd name="T0" fmla="*/ 0 w 361"/>
                      <a:gd name="T1" fmla="*/ 0 h 636"/>
                      <a:gd name="T2" fmla="*/ 361 w 361"/>
                      <a:gd name="T3" fmla="*/ 121 h 636"/>
                      <a:gd name="T4" fmla="*/ 361 w 361"/>
                      <a:gd name="T5" fmla="*/ 636 h 636"/>
                      <a:gd name="T6" fmla="*/ 0 w 361"/>
                      <a:gd name="T7" fmla="*/ 478 h 636"/>
                      <a:gd name="T8" fmla="*/ 0 w 361"/>
                      <a:gd name="T9" fmla="*/ 0 h 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636">
                        <a:moveTo>
                          <a:pt x="0" y="0"/>
                        </a:moveTo>
                        <a:lnTo>
                          <a:pt x="361" y="121"/>
                        </a:lnTo>
                        <a:lnTo>
                          <a:pt x="361" y="636"/>
                        </a:lnTo>
                        <a:lnTo>
                          <a:pt x="0" y="4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6" name="Freeform 423"/>
                  <p:cNvSpPr>
                    <a:spLocks/>
                  </p:cNvSpPr>
                  <p:nvPr/>
                </p:nvSpPr>
                <p:spPr bwMode="auto">
                  <a:xfrm>
                    <a:off x="1812" y="3340"/>
                    <a:ext cx="32" cy="122"/>
                  </a:xfrm>
                  <a:custGeom>
                    <a:avLst/>
                    <a:gdLst>
                      <a:gd name="T0" fmla="*/ 0 w 190"/>
                      <a:gd name="T1" fmla="*/ 218 h 733"/>
                      <a:gd name="T2" fmla="*/ 190 w 190"/>
                      <a:gd name="T3" fmla="*/ 0 h 733"/>
                      <a:gd name="T4" fmla="*/ 190 w 190"/>
                      <a:gd name="T5" fmla="*/ 439 h 733"/>
                      <a:gd name="T6" fmla="*/ 0 w 190"/>
                      <a:gd name="T7" fmla="*/ 733 h 733"/>
                      <a:gd name="T8" fmla="*/ 0 w 190"/>
                      <a:gd name="T9" fmla="*/ 218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0" h="733">
                        <a:moveTo>
                          <a:pt x="0" y="218"/>
                        </a:moveTo>
                        <a:lnTo>
                          <a:pt x="190" y="0"/>
                        </a:lnTo>
                        <a:lnTo>
                          <a:pt x="190" y="439"/>
                        </a:lnTo>
                        <a:lnTo>
                          <a:pt x="0" y="733"/>
                        </a:lnTo>
                        <a:lnTo>
                          <a:pt x="0" y="218"/>
                        </a:lnTo>
                        <a:close/>
                      </a:path>
                    </a:pathLst>
                  </a:custGeom>
                  <a:solidFill>
                    <a:srgbClr val="001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299" name="Group 424"/>
                <p:cNvGrpSpPr>
                  <a:grpSpLocks/>
                </p:cNvGrpSpPr>
                <p:nvPr/>
              </p:nvGrpSpPr>
              <p:grpSpPr bwMode="auto">
                <a:xfrm>
                  <a:off x="1763" y="3296"/>
                  <a:ext cx="37" cy="148"/>
                  <a:chOff x="1763" y="3296"/>
                  <a:chExt cx="37" cy="148"/>
                </a:xfrm>
              </p:grpSpPr>
              <p:grpSp>
                <p:nvGrpSpPr>
                  <p:cNvPr id="300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781" y="3296"/>
                    <a:ext cx="14" cy="43"/>
                    <a:chOff x="1781" y="3296"/>
                    <a:chExt cx="14" cy="43"/>
                  </a:xfrm>
                </p:grpSpPr>
                <p:sp>
                  <p:nvSpPr>
                    <p:cNvPr id="304" name="Arc 426"/>
                    <p:cNvSpPr>
                      <a:spLocks/>
                    </p:cNvSpPr>
                    <p:nvPr/>
                  </p:nvSpPr>
                  <p:spPr bwMode="auto">
                    <a:xfrm>
                      <a:off x="1789" y="3297"/>
                      <a:ext cx="6" cy="22"/>
                    </a:xfrm>
                    <a:custGeom>
                      <a:avLst/>
                      <a:gdLst>
                        <a:gd name="G0" fmla="+- 3864 0 0"/>
                        <a:gd name="G1" fmla="+- 21600 0 0"/>
                        <a:gd name="G2" fmla="+- 21600 0 0"/>
                        <a:gd name="T0" fmla="*/ 0 w 25464"/>
                        <a:gd name="T1" fmla="*/ 348 h 23011"/>
                        <a:gd name="T2" fmla="*/ 25418 w 25464"/>
                        <a:gd name="T3" fmla="*/ 23011 h 23011"/>
                        <a:gd name="T4" fmla="*/ 3864 w 25464"/>
                        <a:gd name="T5" fmla="*/ 21600 h 230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5464" h="23011" fill="none" extrusionOk="0">
                          <a:moveTo>
                            <a:pt x="0" y="348"/>
                          </a:moveTo>
                          <a:cubicBezTo>
                            <a:pt x="1274" y="116"/>
                            <a:pt x="2568" y="-1"/>
                            <a:pt x="3864" y="0"/>
                          </a:cubicBezTo>
                          <a:cubicBezTo>
                            <a:pt x="15793" y="0"/>
                            <a:pt x="25464" y="9670"/>
                            <a:pt x="25464" y="21600"/>
                          </a:cubicBezTo>
                          <a:cubicBezTo>
                            <a:pt x="25464" y="22070"/>
                            <a:pt x="25448" y="22541"/>
                            <a:pt x="25417" y="23010"/>
                          </a:cubicBezTo>
                        </a:path>
                        <a:path w="25464" h="23011" stroke="0" extrusionOk="0">
                          <a:moveTo>
                            <a:pt x="0" y="348"/>
                          </a:moveTo>
                          <a:cubicBezTo>
                            <a:pt x="1274" y="116"/>
                            <a:pt x="2568" y="-1"/>
                            <a:pt x="3864" y="0"/>
                          </a:cubicBezTo>
                          <a:cubicBezTo>
                            <a:pt x="15793" y="0"/>
                            <a:pt x="25464" y="9670"/>
                            <a:pt x="25464" y="21600"/>
                          </a:cubicBezTo>
                          <a:cubicBezTo>
                            <a:pt x="25464" y="22070"/>
                            <a:pt x="25448" y="22541"/>
                            <a:pt x="25417" y="23010"/>
                          </a:cubicBezTo>
                          <a:lnTo>
                            <a:pt x="3864" y="216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5" name="Arc 427"/>
                    <p:cNvSpPr>
                      <a:spLocks/>
                    </p:cNvSpPr>
                    <p:nvPr/>
                  </p:nvSpPr>
                  <p:spPr bwMode="auto">
                    <a:xfrm>
                      <a:off x="1781" y="3296"/>
                      <a:ext cx="5" cy="21"/>
                    </a:xfrm>
                    <a:custGeom>
                      <a:avLst/>
                      <a:gdLst>
                        <a:gd name="G0" fmla="+- 21449 0 0"/>
                        <a:gd name="G1" fmla="+- 21600 0 0"/>
                        <a:gd name="G2" fmla="+- 21600 0 0"/>
                        <a:gd name="T0" fmla="*/ 0 w 21449"/>
                        <a:gd name="T1" fmla="*/ 19047 h 21600"/>
                        <a:gd name="T2" fmla="*/ 21449 w 21449"/>
                        <a:gd name="T3" fmla="*/ 0 h 21600"/>
                        <a:gd name="T4" fmla="*/ 21449 w 21449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49" h="21600" fill="none" extrusionOk="0">
                          <a:moveTo>
                            <a:pt x="0" y="19047"/>
                          </a:moveTo>
                          <a:cubicBezTo>
                            <a:pt x="1293" y="8181"/>
                            <a:pt x="10507" y="0"/>
                            <a:pt x="21448" y="0"/>
                          </a:cubicBezTo>
                        </a:path>
                        <a:path w="21449" h="21600" stroke="0" extrusionOk="0">
                          <a:moveTo>
                            <a:pt x="0" y="19047"/>
                          </a:moveTo>
                          <a:cubicBezTo>
                            <a:pt x="1293" y="8181"/>
                            <a:pt x="10507" y="0"/>
                            <a:pt x="21448" y="0"/>
                          </a:cubicBezTo>
                          <a:lnTo>
                            <a:pt x="21449" y="216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1782" y="3318"/>
                      <a:ext cx="4" cy="19"/>
                    </a:xfrm>
                    <a:custGeom>
                      <a:avLst/>
                      <a:gdLst>
                        <a:gd name="T0" fmla="*/ 0 w 24"/>
                        <a:gd name="T1" fmla="*/ 0 h 111"/>
                        <a:gd name="T2" fmla="*/ 0 w 24"/>
                        <a:gd name="T3" fmla="*/ 103 h 111"/>
                        <a:gd name="T4" fmla="*/ 24 w 24"/>
                        <a:gd name="T5" fmla="*/ 111 h 111"/>
                        <a:gd name="T6" fmla="*/ 24 w 24"/>
                        <a:gd name="T7" fmla="*/ 10 h 111"/>
                        <a:gd name="T8" fmla="*/ 0 w 24"/>
                        <a:gd name="T9" fmla="*/ 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111">
                          <a:moveTo>
                            <a:pt x="0" y="0"/>
                          </a:moveTo>
                          <a:lnTo>
                            <a:pt x="0" y="103"/>
                          </a:lnTo>
                          <a:lnTo>
                            <a:pt x="24" y="111"/>
                          </a:lnTo>
                          <a:lnTo>
                            <a:pt x="24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1789" y="3320"/>
                      <a:ext cx="4" cy="19"/>
                    </a:xfrm>
                    <a:custGeom>
                      <a:avLst/>
                      <a:gdLst>
                        <a:gd name="T0" fmla="*/ 0 w 25"/>
                        <a:gd name="T1" fmla="*/ 0 h 111"/>
                        <a:gd name="T2" fmla="*/ 0 w 25"/>
                        <a:gd name="T3" fmla="*/ 103 h 111"/>
                        <a:gd name="T4" fmla="*/ 25 w 25"/>
                        <a:gd name="T5" fmla="*/ 111 h 111"/>
                        <a:gd name="T6" fmla="*/ 25 w 25"/>
                        <a:gd name="T7" fmla="*/ 11 h 111"/>
                        <a:gd name="T8" fmla="*/ 0 w 25"/>
                        <a:gd name="T9" fmla="*/ 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111">
                          <a:moveTo>
                            <a:pt x="0" y="0"/>
                          </a:moveTo>
                          <a:lnTo>
                            <a:pt x="0" y="103"/>
                          </a:lnTo>
                          <a:lnTo>
                            <a:pt x="25" y="111"/>
                          </a:lnTo>
                          <a:lnTo>
                            <a:pt x="2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01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1763" y="3379"/>
                    <a:ext cx="37" cy="65"/>
                    <a:chOff x="1763" y="3379"/>
                    <a:chExt cx="37" cy="65"/>
                  </a:xfrm>
                </p:grpSpPr>
                <p:sp>
                  <p:nvSpPr>
                    <p:cNvPr id="302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763" y="3402"/>
                      <a:ext cx="37" cy="42"/>
                    </a:xfrm>
                    <a:custGeom>
                      <a:avLst/>
                      <a:gdLst>
                        <a:gd name="T0" fmla="*/ 0 w 223"/>
                        <a:gd name="T1" fmla="*/ 0 h 254"/>
                        <a:gd name="T2" fmla="*/ 0 w 223"/>
                        <a:gd name="T3" fmla="*/ 159 h 254"/>
                        <a:gd name="T4" fmla="*/ 223 w 223"/>
                        <a:gd name="T5" fmla="*/ 254 h 254"/>
                        <a:gd name="T6" fmla="*/ 223 w 223"/>
                        <a:gd name="T7" fmla="*/ 93 h 254"/>
                        <a:gd name="T8" fmla="*/ 0 w 223"/>
                        <a:gd name="T9" fmla="*/ 0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3" h="254">
                          <a:moveTo>
                            <a:pt x="0" y="0"/>
                          </a:moveTo>
                          <a:lnTo>
                            <a:pt x="0" y="159"/>
                          </a:lnTo>
                          <a:lnTo>
                            <a:pt x="223" y="254"/>
                          </a:lnTo>
                          <a:lnTo>
                            <a:pt x="223" y="9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3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1764" y="3379"/>
                      <a:ext cx="35" cy="32"/>
                    </a:xfrm>
                    <a:custGeom>
                      <a:avLst/>
                      <a:gdLst>
                        <a:gd name="T0" fmla="*/ 0 w 209"/>
                        <a:gd name="T1" fmla="*/ 0 h 192"/>
                        <a:gd name="T2" fmla="*/ 0 w 209"/>
                        <a:gd name="T3" fmla="*/ 112 h 192"/>
                        <a:gd name="T4" fmla="*/ 209 w 209"/>
                        <a:gd name="T5" fmla="*/ 192 h 192"/>
                        <a:gd name="T6" fmla="*/ 209 w 209"/>
                        <a:gd name="T7" fmla="*/ 81 h 192"/>
                        <a:gd name="T8" fmla="*/ 0 w 209"/>
                        <a:gd name="T9" fmla="*/ 0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9" h="192">
                          <a:moveTo>
                            <a:pt x="0" y="0"/>
                          </a:moveTo>
                          <a:lnTo>
                            <a:pt x="0" y="112"/>
                          </a:lnTo>
                          <a:lnTo>
                            <a:pt x="209" y="192"/>
                          </a:lnTo>
                          <a:lnTo>
                            <a:pt x="209" y="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434" name="Group 433"/>
            <p:cNvGrpSpPr>
              <a:grpSpLocks/>
            </p:cNvGrpSpPr>
            <p:nvPr/>
          </p:nvGrpSpPr>
          <p:grpSpPr bwMode="auto">
            <a:xfrm>
              <a:off x="1219200" y="2667000"/>
              <a:ext cx="817563" cy="549275"/>
              <a:chOff x="1353" y="2100"/>
              <a:chExt cx="515" cy="346"/>
            </a:xfrm>
          </p:grpSpPr>
          <p:sp>
            <p:nvSpPr>
              <p:cNvPr id="435" name="Freeform 434"/>
              <p:cNvSpPr>
                <a:spLocks/>
              </p:cNvSpPr>
              <p:nvPr/>
            </p:nvSpPr>
            <p:spPr bwMode="auto">
              <a:xfrm>
                <a:off x="1620" y="2380"/>
                <a:ext cx="69" cy="20"/>
              </a:xfrm>
              <a:custGeom>
                <a:avLst/>
                <a:gdLst>
                  <a:gd name="T0" fmla="*/ 0 w 412"/>
                  <a:gd name="T1" fmla="*/ 0 h 124"/>
                  <a:gd name="T2" fmla="*/ 371 w 412"/>
                  <a:gd name="T3" fmla="*/ 0 h 124"/>
                  <a:gd name="T4" fmla="*/ 412 w 412"/>
                  <a:gd name="T5" fmla="*/ 110 h 124"/>
                  <a:gd name="T6" fmla="*/ 59 w 412"/>
                  <a:gd name="T7" fmla="*/ 124 h 124"/>
                  <a:gd name="T8" fmla="*/ 0 w 412"/>
                  <a:gd name="T9" fmla="*/ 0 h 124"/>
                  <a:gd name="T10" fmla="*/ 0 w 412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2" h="124">
                    <a:moveTo>
                      <a:pt x="0" y="0"/>
                    </a:moveTo>
                    <a:lnTo>
                      <a:pt x="371" y="0"/>
                    </a:lnTo>
                    <a:lnTo>
                      <a:pt x="412" y="110"/>
                    </a:lnTo>
                    <a:lnTo>
                      <a:pt x="59" y="1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Freeform 435"/>
              <p:cNvSpPr>
                <a:spLocks/>
              </p:cNvSpPr>
              <p:nvPr/>
            </p:nvSpPr>
            <p:spPr bwMode="auto">
              <a:xfrm>
                <a:off x="1571" y="2382"/>
                <a:ext cx="63" cy="26"/>
              </a:xfrm>
              <a:custGeom>
                <a:avLst/>
                <a:gdLst>
                  <a:gd name="T0" fmla="*/ 0 w 377"/>
                  <a:gd name="T1" fmla="*/ 27 h 158"/>
                  <a:gd name="T2" fmla="*/ 315 w 377"/>
                  <a:gd name="T3" fmla="*/ 0 h 158"/>
                  <a:gd name="T4" fmla="*/ 377 w 377"/>
                  <a:gd name="T5" fmla="*/ 117 h 158"/>
                  <a:gd name="T6" fmla="*/ 46 w 377"/>
                  <a:gd name="T7" fmla="*/ 158 h 158"/>
                  <a:gd name="T8" fmla="*/ 0 w 377"/>
                  <a:gd name="T9" fmla="*/ 27 h 158"/>
                  <a:gd name="T10" fmla="*/ 0 w 377"/>
                  <a:gd name="T11" fmla="*/ 2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7" h="158">
                    <a:moveTo>
                      <a:pt x="0" y="27"/>
                    </a:moveTo>
                    <a:lnTo>
                      <a:pt x="315" y="0"/>
                    </a:lnTo>
                    <a:lnTo>
                      <a:pt x="377" y="117"/>
                    </a:lnTo>
                    <a:lnTo>
                      <a:pt x="46" y="158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7" name="Freeform 436"/>
              <p:cNvSpPr>
                <a:spLocks/>
              </p:cNvSpPr>
              <p:nvPr/>
            </p:nvSpPr>
            <p:spPr bwMode="auto">
              <a:xfrm>
                <a:off x="1516" y="2386"/>
                <a:ext cx="65" cy="30"/>
              </a:xfrm>
              <a:custGeom>
                <a:avLst/>
                <a:gdLst>
                  <a:gd name="T0" fmla="*/ 0 w 390"/>
                  <a:gd name="T1" fmla="*/ 44 h 177"/>
                  <a:gd name="T2" fmla="*/ 349 w 390"/>
                  <a:gd name="T3" fmla="*/ 0 h 177"/>
                  <a:gd name="T4" fmla="*/ 390 w 390"/>
                  <a:gd name="T5" fmla="*/ 138 h 177"/>
                  <a:gd name="T6" fmla="*/ 71 w 390"/>
                  <a:gd name="T7" fmla="*/ 177 h 177"/>
                  <a:gd name="T8" fmla="*/ 0 w 390"/>
                  <a:gd name="T9" fmla="*/ 44 h 177"/>
                  <a:gd name="T10" fmla="*/ 0 w 390"/>
                  <a:gd name="T11" fmla="*/ 4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0" h="177">
                    <a:moveTo>
                      <a:pt x="0" y="44"/>
                    </a:moveTo>
                    <a:lnTo>
                      <a:pt x="349" y="0"/>
                    </a:lnTo>
                    <a:lnTo>
                      <a:pt x="390" y="138"/>
                    </a:lnTo>
                    <a:lnTo>
                      <a:pt x="71" y="177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8" name="Freeform 437"/>
              <p:cNvSpPr>
                <a:spLocks/>
              </p:cNvSpPr>
              <p:nvPr/>
            </p:nvSpPr>
            <p:spPr bwMode="auto">
              <a:xfrm>
                <a:off x="1455" y="2396"/>
                <a:ext cx="73" cy="29"/>
              </a:xfrm>
              <a:custGeom>
                <a:avLst/>
                <a:gdLst>
                  <a:gd name="T0" fmla="*/ 0 w 436"/>
                  <a:gd name="T1" fmla="*/ 46 h 174"/>
                  <a:gd name="T2" fmla="*/ 390 w 436"/>
                  <a:gd name="T3" fmla="*/ 0 h 174"/>
                  <a:gd name="T4" fmla="*/ 436 w 436"/>
                  <a:gd name="T5" fmla="*/ 108 h 174"/>
                  <a:gd name="T6" fmla="*/ 41 w 436"/>
                  <a:gd name="T7" fmla="*/ 174 h 174"/>
                  <a:gd name="T8" fmla="*/ 0 w 436"/>
                  <a:gd name="T9" fmla="*/ 46 h 174"/>
                  <a:gd name="T10" fmla="*/ 0 w 436"/>
                  <a:gd name="T11" fmla="*/ 4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6" h="174">
                    <a:moveTo>
                      <a:pt x="0" y="46"/>
                    </a:moveTo>
                    <a:lnTo>
                      <a:pt x="390" y="0"/>
                    </a:lnTo>
                    <a:lnTo>
                      <a:pt x="436" y="108"/>
                    </a:lnTo>
                    <a:lnTo>
                      <a:pt x="41" y="17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Freeform 438"/>
              <p:cNvSpPr>
                <a:spLocks/>
              </p:cNvSpPr>
              <p:nvPr/>
            </p:nvSpPr>
            <p:spPr bwMode="auto">
              <a:xfrm>
                <a:off x="1423" y="2341"/>
                <a:ext cx="58" cy="66"/>
              </a:xfrm>
              <a:custGeom>
                <a:avLst/>
                <a:gdLst>
                  <a:gd name="T0" fmla="*/ 0 w 343"/>
                  <a:gd name="T1" fmla="*/ 25 h 395"/>
                  <a:gd name="T2" fmla="*/ 173 w 343"/>
                  <a:gd name="T3" fmla="*/ 0 h 395"/>
                  <a:gd name="T4" fmla="*/ 343 w 343"/>
                  <a:gd name="T5" fmla="*/ 373 h 395"/>
                  <a:gd name="T6" fmla="*/ 214 w 343"/>
                  <a:gd name="T7" fmla="*/ 395 h 395"/>
                  <a:gd name="T8" fmla="*/ 0 w 343"/>
                  <a:gd name="T9" fmla="*/ 25 h 395"/>
                  <a:gd name="T10" fmla="*/ 0 w 343"/>
                  <a:gd name="T11" fmla="*/ 2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3" h="395">
                    <a:moveTo>
                      <a:pt x="0" y="25"/>
                    </a:moveTo>
                    <a:lnTo>
                      <a:pt x="173" y="0"/>
                    </a:lnTo>
                    <a:lnTo>
                      <a:pt x="343" y="373"/>
                    </a:lnTo>
                    <a:lnTo>
                      <a:pt x="214" y="39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Freeform 439"/>
              <p:cNvSpPr>
                <a:spLocks/>
              </p:cNvSpPr>
              <p:nvPr/>
            </p:nvSpPr>
            <p:spPr bwMode="auto">
              <a:xfrm>
                <a:off x="1404" y="2291"/>
                <a:ext cx="49" cy="53"/>
              </a:xfrm>
              <a:custGeom>
                <a:avLst/>
                <a:gdLst>
                  <a:gd name="T0" fmla="*/ 0 w 297"/>
                  <a:gd name="T1" fmla="*/ 12 h 319"/>
                  <a:gd name="T2" fmla="*/ 158 w 297"/>
                  <a:gd name="T3" fmla="*/ 0 h 319"/>
                  <a:gd name="T4" fmla="*/ 297 w 297"/>
                  <a:gd name="T5" fmla="*/ 319 h 319"/>
                  <a:gd name="T6" fmla="*/ 148 w 297"/>
                  <a:gd name="T7" fmla="*/ 319 h 319"/>
                  <a:gd name="T8" fmla="*/ 0 w 297"/>
                  <a:gd name="T9" fmla="*/ 12 h 319"/>
                  <a:gd name="T10" fmla="*/ 0 w 297"/>
                  <a:gd name="T11" fmla="*/ 12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7" h="319">
                    <a:moveTo>
                      <a:pt x="0" y="12"/>
                    </a:moveTo>
                    <a:lnTo>
                      <a:pt x="158" y="0"/>
                    </a:lnTo>
                    <a:lnTo>
                      <a:pt x="297" y="319"/>
                    </a:lnTo>
                    <a:lnTo>
                      <a:pt x="148" y="3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1376" y="2243"/>
                <a:ext cx="53" cy="53"/>
              </a:xfrm>
              <a:custGeom>
                <a:avLst/>
                <a:gdLst>
                  <a:gd name="T0" fmla="*/ 0 w 313"/>
                  <a:gd name="T1" fmla="*/ 20 h 314"/>
                  <a:gd name="T2" fmla="*/ 165 w 313"/>
                  <a:gd name="T3" fmla="*/ 0 h 314"/>
                  <a:gd name="T4" fmla="*/ 313 w 313"/>
                  <a:gd name="T5" fmla="*/ 297 h 314"/>
                  <a:gd name="T6" fmla="*/ 177 w 313"/>
                  <a:gd name="T7" fmla="*/ 314 h 314"/>
                  <a:gd name="T8" fmla="*/ 0 w 313"/>
                  <a:gd name="T9" fmla="*/ 20 h 314"/>
                  <a:gd name="T10" fmla="*/ 0 w 313"/>
                  <a:gd name="T11" fmla="*/ 2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3" h="314">
                    <a:moveTo>
                      <a:pt x="0" y="20"/>
                    </a:moveTo>
                    <a:lnTo>
                      <a:pt x="165" y="0"/>
                    </a:lnTo>
                    <a:lnTo>
                      <a:pt x="313" y="297"/>
                    </a:lnTo>
                    <a:lnTo>
                      <a:pt x="177" y="314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2" name="Freeform 441"/>
              <p:cNvSpPr>
                <a:spLocks/>
              </p:cNvSpPr>
              <p:nvPr/>
            </p:nvSpPr>
            <p:spPr bwMode="auto">
              <a:xfrm>
                <a:off x="1399" y="2237"/>
                <a:ext cx="46" cy="25"/>
              </a:xfrm>
              <a:custGeom>
                <a:avLst/>
                <a:gdLst>
                  <a:gd name="T0" fmla="*/ 0 w 278"/>
                  <a:gd name="T1" fmla="*/ 36 h 153"/>
                  <a:gd name="T2" fmla="*/ 83 w 278"/>
                  <a:gd name="T3" fmla="*/ 153 h 153"/>
                  <a:gd name="T4" fmla="*/ 278 w 278"/>
                  <a:gd name="T5" fmla="*/ 141 h 153"/>
                  <a:gd name="T6" fmla="*/ 158 w 278"/>
                  <a:gd name="T7" fmla="*/ 0 h 153"/>
                  <a:gd name="T8" fmla="*/ 0 w 278"/>
                  <a:gd name="T9" fmla="*/ 36 h 153"/>
                  <a:gd name="T10" fmla="*/ 0 w 278"/>
                  <a:gd name="T11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8" h="153">
                    <a:moveTo>
                      <a:pt x="0" y="36"/>
                    </a:moveTo>
                    <a:lnTo>
                      <a:pt x="83" y="153"/>
                    </a:lnTo>
                    <a:lnTo>
                      <a:pt x="278" y="141"/>
                    </a:lnTo>
                    <a:lnTo>
                      <a:pt x="158" y="0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3" name="Freeform 442"/>
              <p:cNvSpPr>
                <a:spLocks/>
              </p:cNvSpPr>
              <p:nvPr/>
            </p:nvSpPr>
            <p:spPr bwMode="auto">
              <a:xfrm>
                <a:off x="1679" y="2371"/>
                <a:ext cx="76" cy="27"/>
              </a:xfrm>
              <a:custGeom>
                <a:avLst/>
                <a:gdLst>
                  <a:gd name="T0" fmla="*/ 0 w 456"/>
                  <a:gd name="T1" fmla="*/ 34 h 163"/>
                  <a:gd name="T2" fmla="*/ 50 w 456"/>
                  <a:gd name="T3" fmla="*/ 152 h 163"/>
                  <a:gd name="T4" fmla="*/ 456 w 456"/>
                  <a:gd name="T5" fmla="*/ 163 h 163"/>
                  <a:gd name="T6" fmla="*/ 386 w 456"/>
                  <a:gd name="T7" fmla="*/ 0 h 163"/>
                  <a:gd name="T8" fmla="*/ 0 w 456"/>
                  <a:gd name="T9" fmla="*/ 34 h 163"/>
                  <a:gd name="T10" fmla="*/ 0 w 456"/>
                  <a:gd name="T11" fmla="*/ 3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163">
                    <a:moveTo>
                      <a:pt x="0" y="34"/>
                    </a:moveTo>
                    <a:lnTo>
                      <a:pt x="50" y="152"/>
                    </a:lnTo>
                    <a:lnTo>
                      <a:pt x="456" y="163"/>
                    </a:lnTo>
                    <a:lnTo>
                      <a:pt x="386" y="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Freeform 443"/>
              <p:cNvSpPr>
                <a:spLocks/>
              </p:cNvSpPr>
              <p:nvPr/>
            </p:nvSpPr>
            <p:spPr bwMode="auto">
              <a:xfrm>
                <a:off x="1731" y="2328"/>
                <a:ext cx="46" cy="71"/>
              </a:xfrm>
              <a:custGeom>
                <a:avLst/>
                <a:gdLst>
                  <a:gd name="T0" fmla="*/ 0 w 272"/>
                  <a:gd name="T1" fmla="*/ 77 h 426"/>
                  <a:gd name="T2" fmla="*/ 155 w 272"/>
                  <a:gd name="T3" fmla="*/ 0 h 426"/>
                  <a:gd name="T4" fmla="*/ 272 w 272"/>
                  <a:gd name="T5" fmla="*/ 426 h 426"/>
                  <a:gd name="T6" fmla="*/ 120 w 272"/>
                  <a:gd name="T7" fmla="*/ 419 h 426"/>
                  <a:gd name="T8" fmla="*/ 0 w 272"/>
                  <a:gd name="T9" fmla="*/ 77 h 426"/>
                  <a:gd name="T10" fmla="*/ 0 w 272"/>
                  <a:gd name="T11" fmla="*/ 77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426">
                    <a:moveTo>
                      <a:pt x="0" y="77"/>
                    </a:moveTo>
                    <a:lnTo>
                      <a:pt x="155" y="0"/>
                    </a:lnTo>
                    <a:lnTo>
                      <a:pt x="272" y="426"/>
                    </a:lnTo>
                    <a:lnTo>
                      <a:pt x="120" y="419"/>
                    </a:lnTo>
                    <a:lnTo>
                      <a:pt x="0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Freeform 444"/>
              <p:cNvSpPr>
                <a:spLocks/>
              </p:cNvSpPr>
              <p:nvPr/>
            </p:nvSpPr>
            <p:spPr bwMode="auto">
              <a:xfrm>
                <a:off x="1717" y="2284"/>
                <a:ext cx="41" cy="58"/>
              </a:xfrm>
              <a:custGeom>
                <a:avLst/>
                <a:gdLst>
                  <a:gd name="T0" fmla="*/ 0 w 248"/>
                  <a:gd name="T1" fmla="*/ 42 h 349"/>
                  <a:gd name="T2" fmla="*/ 148 w 248"/>
                  <a:gd name="T3" fmla="*/ 0 h 349"/>
                  <a:gd name="T4" fmla="*/ 248 w 248"/>
                  <a:gd name="T5" fmla="*/ 302 h 349"/>
                  <a:gd name="T6" fmla="*/ 111 w 248"/>
                  <a:gd name="T7" fmla="*/ 349 h 349"/>
                  <a:gd name="T8" fmla="*/ 0 w 248"/>
                  <a:gd name="T9" fmla="*/ 42 h 349"/>
                  <a:gd name="T10" fmla="*/ 0 w 248"/>
                  <a:gd name="T11" fmla="*/ 4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349">
                    <a:moveTo>
                      <a:pt x="0" y="42"/>
                    </a:moveTo>
                    <a:lnTo>
                      <a:pt x="148" y="0"/>
                    </a:lnTo>
                    <a:lnTo>
                      <a:pt x="248" y="302"/>
                    </a:lnTo>
                    <a:lnTo>
                      <a:pt x="111" y="349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1415" y="2259"/>
                <a:ext cx="329" cy="143"/>
              </a:xfrm>
              <a:custGeom>
                <a:avLst/>
                <a:gdLst>
                  <a:gd name="T0" fmla="*/ 0 w 1978"/>
                  <a:gd name="T1" fmla="*/ 11 h 858"/>
                  <a:gd name="T2" fmla="*/ 156 w 1978"/>
                  <a:gd name="T3" fmla="*/ 0 h 858"/>
                  <a:gd name="T4" fmla="*/ 680 w 1978"/>
                  <a:gd name="T5" fmla="*/ 662 h 858"/>
                  <a:gd name="T6" fmla="*/ 1271 w 1978"/>
                  <a:gd name="T7" fmla="*/ 384 h 858"/>
                  <a:gd name="T8" fmla="*/ 1837 w 1978"/>
                  <a:gd name="T9" fmla="*/ 196 h 858"/>
                  <a:gd name="T10" fmla="*/ 1978 w 1978"/>
                  <a:gd name="T11" fmla="*/ 673 h 858"/>
                  <a:gd name="T12" fmla="*/ 1366 w 1978"/>
                  <a:gd name="T13" fmla="*/ 715 h 858"/>
                  <a:gd name="T14" fmla="*/ 529 w 1978"/>
                  <a:gd name="T15" fmla="*/ 832 h 858"/>
                  <a:gd name="T16" fmla="*/ 368 w 1978"/>
                  <a:gd name="T17" fmla="*/ 858 h 858"/>
                  <a:gd name="T18" fmla="*/ 0 w 1978"/>
                  <a:gd name="T19" fmla="*/ 11 h 858"/>
                  <a:gd name="T20" fmla="*/ 0 w 1978"/>
                  <a:gd name="T21" fmla="*/ 1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78" h="858">
                    <a:moveTo>
                      <a:pt x="0" y="11"/>
                    </a:moveTo>
                    <a:lnTo>
                      <a:pt x="156" y="0"/>
                    </a:lnTo>
                    <a:lnTo>
                      <a:pt x="680" y="662"/>
                    </a:lnTo>
                    <a:lnTo>
                      <a:pt x="1271" y="384"/>
                    </a:lnTo>
                    <a:lnTo>
                      <a:pt x="1837" y="196"/>
                    </a:lnTo>
                    <a:lnTo>
                      <a:pt x="1978" y="673"/>
                    </a:lnTo>
                    <a:lnTo>
                      <a:pt x="1366" y="715"/>
                    </a:lnTo>
                    <a:lnTo>
                      <a:pt x="529" y="832"/>
                    </a:lnTo>
                    <a:lnTo>
                      <a:pt x="368" y="858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7" name="Freeform 446"/>
              <p:cNvSpPr>
                <a:spLocks/>
              </p:cNvSpPr>
              <p:nvPr/>
            </p:nvSpPr>
            <p:spPr bwMode="auto">
              <a:xfrm>
                <a:off x="1419" y="2102"/>
                <a:ext cx="421" cy="268"/>
              </a:xfrm>
              <a:custGeom>
                <a:avLst/>
                <a:gdLst>
                  <a:gd name="T0" fmla="*/ 0 w 2526"/>
                  <a:gd name="T1" fmla="*/ 738 h 1607"/>
                  <a:gd name="T2" fmla="*/ 974 w 2526"/>
                  <a:gd name="T3" fmla="*/ 283 h 1607"/>
                  <a:gd name="T4" fmla="*/ 1470 w 2526"/>
                  <a:gd name="T5" fmla="*/ 80 h 1607"/>
                  <a:gd name="T6" fmla="*/ 1793 w 2526"/>
                  <a:gd name="T7" fmla="*/ 0 h 1607"/>
                  <a:gd name="T8" fmla="*/ 2060 w 2526"/>
                  <a:gd name="T9" fmla="*/ 306 h 1607"/>
                  <a:gd name="T10" fmla="*/ 2526 w 2526"/>
                  <a:gd name="T11" fmla="*/ 945 h 1607"/>
                  <a:gd name="T12" fmla="*/ 1936 w 2526"/>
                  <a:gd name="T13" fmla="*/ 1085 h 1607"/>
                  <a:gd name="T14" fmla="*/ 1205 w 2526"/>
                  <a:gd name="T15" fmla="*/ 1345 h 1607"/>
                  <a:gd name="T16" fmla="*/ 648 w 2526"/>
                  <a:gd name="T17" fmla="*/ 1607 h 1607"/>
                  <a:gd name="T18" fmla="*/ 272 w 2526"/>
                  <a:gd name="T19" fmla="*/ 1058 h 1607"/>
                  <a:gd name="T20" fmla="*/ 0 w 2526"/>
                  <a:gd name="T21" fmla="*/ 738 h 1607"/>
                  <a:gd name="T22" fmla="*/ 0 w 2526"/>
                  <a:gd name="T23" fmla="*/ 738 h 1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6" h="1607">
                    <a:moveTo>
                      <a:pt x="0" y="738"/>
                    </a:moveTo>
                    <a:lnTo>
                      <a:pt x="974" y="283"/>
                    </a:lnTo>
                    <a:lnTo>
                      <a:pt x="1470" y="80"/>
                    </a:lnTo>
                    <a:lnTo>
                      <a:pt x="1793" y="0"/>
                    </a:lnTo>
                    <a:lnTo>
                      <a:pt x="2060" y="306"/>
                    </a:lnTo>
                    <a:lnTo>
                      <a:pt x="2526" y="945"/>
                    </a:lnTo>
                    <a:lnTo>
                      <a:pt x="1936" y="1085"/>
                    </a:lnTo>
                    <a:lnTo>
                      <a:pt x="1205" y="1345"/>
                    </a:lnTo>
                    <a:lnTo>
                      <a:pt x="648" y="1607"/>
                    </a:lnTo>
                    <a:lnTo>
                      <a:pt x="272" y="1058"/>
                    </a:lnTo>
                    <a:lnTo>
                      <a:pt x="0" y="738"/>
                    </a:lnTo>
                    <a:lnTo>
                      <a:pt x="0" y="738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8" name="Freeform 447"/>
              <p:cNvSpPr>
                <a:spLocks/>
              </p:cNvSpPr>
              <p:nvPr/>
            </p:nvSpPr>
            <p:spPr bwMode="auto">
              <a:xfrm>
                <a:off x="1844" y="2239"/>
                <a:ext cx="24" cy="27"/>
              </a:xfrm>
              <a:custGeom>
                <a:avLst/>
                <a:gdLst>
                  <a:gd name="T0" fmla="*/ 139 w 139"/>
                  <a:gd name="T1" fmla="*/ 155 h 165"/>
                  <a:gd name="T2" fmla="*/ 105 w 139"/>
                  <a:gd name="T3" fmla="*/ 165 h 165"/>
                  <a:gd name="T4" fmla="*/ 99 w 139"/>
                  <a:gd name="T5" fmla="*/ 157 h 165"/>
                  <a:gd name="T6" fmla="*/ 93 w 139"/>
                  <a:gd name="T7" fmla="*/ 150 h 165"/>
                  <a:gd name="T8" fmla="*/ 86 w 139"/>
                  <a:gd name="T9" fmla="*/ 140 h 165"/>
                  <a:gd name="T10" fmla="*/ 79 w 139"/>
                  <a:gd name="T11" fmla="*/ 130 h 165"/>
                  <a:gd name="T12" fmla="*/ 69 w 139"/>
                  <a:gd name="T13" fmla="*/ 118 h 165"/>
                  <a:gd name="T14" fmla="*/ 61 w 139"/>
                  <a:gd name="T15" fmla="*/ 106 h 165"/>
                  <a:gd name="T16" fmla="*/ 52 w 139"/>
                  <a:gd name="T17" fmla="*/ 94 h 165"/>
                  <a:gd name="T18" fmla="*/ 44 w 139"/>
                  <a:gd name="T19" fmla="*/ 82 h 165"/>
                  <a:gd name="T20" fmla="*/ 35 w 139"/>
                  <a:gd name="T21" fmla="*/ 68 h 165"/>
                  <a:gd name="T22" fmla="*/ 26 w 139"/>
                  <a:gd name="T23" fmla="*/ 56 h 165"/>
                  <a:gd name="T24" fmla="*/ 18 w 139"/>
                  <a:gd name="T25" fmla="*/ 44 h 165"/>
                  <a:gd name="T26" fmla="*/ 12 w 139"/>
                  <a:gd name="T27" fmla="*/ 32 h 165"/>
                  <a:gd name="T28" fmla="*/ 6 w 139"/>
                  <a:gd name="T29" fmla="*/ 21 h 165"/>
                  <a:gd name="T30" fmla="*/ 3 w 139"/>
                  <a:gd name="T31" fmla="*/ 13 h 165"/>
                  <a:gd name="T32" fmla="*/ 0 w 139"/>
                  <a:gd name="T33" fmla="*/ 5 h 165"/>
                  <a:gd name="T34" fmla="*/ 0 w 139"/>
                  <a:gd name="T35" fmla="*/ 0 h 165"/>
                  <a:gd name="T36" fmla="*/ 9 w 139"/>
                  <a:gd name="T37" fmla="*/ 7 h 165"/>
                  <a:gd name="T38" fmla="*/ 18 w 139"/>
                  <a:gd name="T39" fmla="*/ 15 h 165"/>
                  <a:gd name="T40" fmla="*/ 27 w 139"/>
                  <a:gd name="T41" fmla="*/ 24 h 165"/>
                  <a:gd name="T42" fmla="*/ 37 w 139"/>
                  <a:gd name="T43" fmla="*/ 33 h 165"/>
                  <a:gd name="T44" fmla="*/ 46 w 139"/>
                  <a:gd name="T45" fmla="*/ 43 h 165"/>
                  <a:gd name="T46" fmla="*/ 55 w 139"/>
                  <a:gd name="T47" fmla="*/ 52 h 165"/>
                  <a:gd name="T48" fmla="*/ 64 w 139"/>
                  <a:gd name="T49" fmla="*/ 61 h 165"/>
                  <a:gd name="T50" fmla="*/ 73 w 139"/>
                  <a:gd name="T51" fmla="*/ 71 h 165"/>
                  <a:gd name="T52" fmla="*/ 82 w 139"/>
                  <a:gd name="T53" fmla="*/ 81 h 165"/>
                  <a:gd name="T54" fmla="*/ 90 w 139"/>
                  <a:gd name="T55" fmla="*/ 91 h 165"/>
                  <a:gd name="T56" fmla="*/ 98 w 139"/>
                  <a:gd name="T57" fmla="*/ 101 h 165"/>
                  <a:gd name="T58" fmla="*/ 107 w 139"/>
                  <a:gd name="T59" fmla="*/ 111 h 165"/>
                  <a:gd name="T60" fmla="*/ 114 w 139"/>
                  <a:gd name="T61" fmla="*/ 122 h 165"/>
                  <a:gd name="T62" fmla="*/ 123 w 139"/>
                  <a:gd name="T63" fmla="*/ 133 h 165"/>
                  <a:gd name="T64" fmla="*/ 131 w 139"/>
                  <a:gd name="T65" fmla="*/ 143 h 165"/>
                  <a:gd name="T66" fmla="*/ 139 w 139"/>
                  <a:gd name="T67" fmla="*/ 155 h 165"/>
                  <a:gd name="T68" fmla="*/ 139 w 139"/>
                  <a:gd name="T69" fmla="*/ 15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9" h="165">
                    <a:moveTo>
                      <a:pt x="139" y="155"/>
                    </a:moveTo>
                    <a:lnTo>
                      <a:pt x="105" y="165"/>
                    </a:lnTo>
                    <a:lnTo>
                      <a:pt x="99" y="157"/>
                    </a:lnTo>
                    <a:lnTo>
                      <a:pt x="93" y="150"/>
                    </a:lnTo>
                    <a:lnTo>
                      <a:pt x="86" y="140"/>
                    </a:lnTo>
                    <a:lnTo>
                      <a:pt x="79" y="130"/>
                    </a:lnTo>
                    <a:lnTo>
                      <a:pt x="69" y="118"/>
                    </a:lnTo>
                    <a:lnTo>
                      <a:pt x="61" y="106"/>
                    </a:lnTo>
                    <a:lnTo>
                      <a:pt x="52" y="94"/>
                    </a:lnTo>
                    <a:lnTo>
                      <a:pt x="44" y="82"/>
                    </a:lnTo>
                    <a:lnTo>
                      <a:pt x="35" y="68"/>
                    </a:lnTo>
                    <a:lnTo>
                      <a:pt x="26" y="56"/>
                    </a:lnTo>
                    <a:lnTo>
                      <a:pt x="18" y="44"/>
                    </a:lnTo>
                    <a:lnTo>
                      <a:pt x="12" y="32"/>
                    </a:lnTo>
                    <a:lnTo>
                      <a:pt x="6" y="21"/>
                    </a:lnTo>
                    <a:lnTo>
                      <a:pt x="3" y="13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18" y="15"/>
                    </a:lnTo>
                    <a:lnTo>
                      <a:pt x="27" y="24"/>
                    </a:lnTo>
                    <a:lnTo>
                      <a:pt x="37" y="33"/>
                    </a:lnTo>
                    <a:lnTo>
                      <a:pt x="46" y="43"/>
                    </a:lnTo>
                    <a:lnTo>
                      <a:pt x="55" y="52"/>
                    </a:lnTo>
                    <a:lnTo>
                      <a:pt x="64" y="61"/>
                    </a:lnTo>
                    <a:lnTo>
                      <a:pt x="73" y="71"/>
                    </a:lnTo>
                    <a:lnTo>
                      <a:pt x="82" y="81"/>
                    </a:lnTo>
                    <a:lnTo>
                      <a:pt x="90" y="91"/>
                    </a:lnTo>
                    <a:lnTo>
                      <a:pt x="98" y="101"/>
                    </a:lnTo>
                    <a:lnTo>
                      <a:pt x="107" y="111"/>
                    </a:lnTo>
                    <a:lnTo>
                      <a:pt x="114" y="122"/>
                    </a:lnTo>
                    <a:lnTo>
                      <a:pt x="123" y="133"/>
                    </a:lnTo>
                    <a:lnTo>
                      <a:pt x="131" y="143"/>
                    </a:lnTo>
                    <a:lnTo>
                      <a:pt x="139" y="155"/>
                    </a:lnTo>
                    <a:lnTo>
                      <a:pt x="139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Freeform 448"/>
              <p:cNvSpPr>
                <a:spLocks/>
              </p:cNvSpPr>
              <p:nvPr/>
            </p:nvSpPr>
            <p:spPr bwMode="auto">
              <a:xfrm>
                <a:off x="1803" y="2267"/>
                <a:ext cx="52" cy="19"/>
              </a:xfrm>
              <a:custGeom>
                <a:avLst/>
                <a:gdLst>
                  <a:gd name="T0" fmla="*/ 293 w 310"/>
                  <a:gd name="T1" fmla="*/ 29 h 109"/>
                  <a:gd name="T2" fmla="*/ 274 w 310"/>
                  <a:gd name="T3" fmla="*/ 35 h 109"/>
                  <a:gd name="T4" fmla="*/ 258 w 310"/>
                  <a:gd name="T5" fmla="*/ 41 h 109"/>
                  <a:gd name="T6" fmla="*/ 243 w 310"/>
                  <a:gd name="T7" fmla="*/ 46 h 109"/>
                  <a:gd name="T8" fmla="*/ 225 w 310"/>
                  <a:gd name="T9" fmla="*/ 51 h 109"/>
                  <a:gd name="T10" fmla="*/ 209 w 310"/>
                  <a:gd name="T11" fmla="*/ 55 h 109"/>
                  <a:gd name="T12" fmla="*/ 193 w 310"/>
                  <a:gd name="T13" fmla="*/ 59 h 109"/>
                  <a:gd name="T14" fmla="*/ 176 w 310"/>
                  <a:gd name="T15" fmla="*/ 63 h 109"/>
                  <a:gd name="T16" fmla="*/ 161 w 310"/>
                  <a:gd name="T17" fmla="*/ 68 h 109"/>
                  <a:gd name="T18" fmla="*/ 142 w 310"/>
                  <a:gd name="T19" fmla="*/ 71 h 109"/>
                  <a:gd name="T20" fmla="*/ 125 w 310"/>
                  <a:gd name="T21" fmla="*/ 77 h 109"/>
                  <a:gd name="T22" fmla="*/ 105 w 310"/>
                  <a:gd name="T23" fmla="*/ 81 h 109"/>
                  <a:gd name="T24" fmla="*/ 87 w 310"/>
                  <a:gd name="T25" fmla="*/ 86 h 109"/>
                  <a:gd name="T26" fmla="*/ 65 w 310"/>
                  <a:gd name="T27" fmla="*/ 90 h 109"/>
                  <a:gd name="T28" fmla="*/ 45 w 310"/>
                  <a:gd name="T29" fmla="*/ 96 h 109"/>
                  <a:gd name="T30" fmla="*/ 22 w 310"/>
                  <a:gd name="T31" fmla="*/ 102 h 109"/>
                  <a:gd name="T32" fmla="*/ 0 w 310"/>
                  <a:gd name="T33" fmla="*/ 109 h 109"/>
                  <a:gd name="T34" fmla="*/ 17 w 310"/>
                  <a:gd name="T35" fmla="*/ 97 h 109"/>
                  <a:gd name="T36" fmla="*/ 35 w 310"/>
                  <a:gd name="T37" fmla="*/ 87 h 109"/>
                  <a:gd name="T38" fmla="*/ 53 w 310"/>
                  <a:gd name="T39" fmla="*/ 76 h 109"/>
                  <a:gd name="T40" fmla="*/ 72 w 310"/>
                  <a:gd name="T41" fmla="*/ 66 h 109"/>
                  <a:gd name="T42" fmla="*/ 90 w 310"/>
                  <a:gd name="T43" fmla="*/ 57 h 109"/>
                  <a:gd name="T44" fmla="*/ 108 w 310"/>
                  <a:gd name="T45" fmla="*/ 48 h 109"/>
                  <a:gd name="T46" fmla="*/ 128 w 310"/>
                  <a:gd name="T47" fmla="*/ 39 h 109"/>
                  <a:gd name="T48" fmla="*/ 148 w 310"/>
                  <a:gd name="T49" fmla="*/ 33 h 109"/>
                  <a:gd name="T50" fmla="*/ 167 w 310"/>
                  <a:gd name="T51" fmla="*/ 24 h 109"/>
                  <a:gd name="T52" fmla="*/ 187 w 310"/>
                  <a:gd name="T53" fmla="*/ 18 h 109"/>
                  <a:gd name="T54" fmla="*/ 206 w 310"/>
                  <a:gd name="T55" fmla="*/ 12 h 109"/>
                  <a:gd name="T56" fmla="*/ 228 w 310"/>
                  <a:gd name="T57" fmla="*/ 8 h 109"/>
                  <a:gd name="T58" fmla="*/ 248 w 310"/>
                  <a:gd name="T59" fmla="*/ 4 h 109"/>
                  <a:gd name="T60" fmla="*/ 267 w 310"/>
                  <a:gd name="T61" fmla="*/ 2 h 109"/>
                  <a:gd name="T62" fmla="*/ 289 w 310"/>
                  <a:gd name="T63" fmla="*/ 0 h 109"/>
                  <a:gd name="T64" fmla="*/ 310 w 310"/>
                  <a:gd name="T65" fmla="*/ 0 h 109"/>
                  <a:gd name="T66" fmla="*/ 293 w 310"/>
                  <a:gd name="T67" fmla="*/ 29 h 109"/>
                  <a:gd name="T68" fmla="*/ 293 w 310"/>
                  <a:gd name="T69" fmla="*/ 2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109">
                    <a:moveTo>
                      <a:pt x="293" y="29"/>
                    </a:moveTo>
                    <a:lnTo>
                      <a:pt x="274" y="35"/>
                    </a:lnTo>
                    <a:lnTo>
                      <a:pt x="258" y="41"/>
                    </a:lnTo>
                    <a:lnTo>
                      <a:pt x="243" y="46"/>
                    </a:lnTo>
                    <a:lnTo>
                      <a:pt x="225" y="51"/>
                    </a:lnTo>
                    <a:lnTo>
                      <a:pt x="209" y="55"/>
                    </a:lnTo>
                    <a:lnTo>
                      <a:pt x="193" y="59"/>
                    </a:lnTo>
                    <a:lnTo>
                      <a:pt x="176" y="63"/>
                    </a:lnTo>
                    <a:lnTo>
                      <a:pt x="161" y="68"/>
                    </a:lnTo>
                    <a:lnTo>
                      <a:pt x="142" y="71"/>
                    </a:lnTo>
                    <a:lnTo>
                      <a:pt x="125" y="77"/>
                    </a:lnTo>
                    <a:lnTo>
                      <a:pt x="105" y="81"/>
                    </a:lnTo>
                    <a:lnTo>
                      <a:pt x="87" y="86"/>
                    </a:lnTo>
                    <a:lnTo>
                      <a:pt x="65" y="90"/>
                    </a:lnTo>
                    <a:lnTo>
                      <a:pt x="45" y="96"/>
                    </a:lnTo>
                    <a:lnTo>
                      <a:pt x="22" y="102"/>
                    </a:lnTo>
                    <a:lnTo>
                      <a:pt x="0" y="109"/>
                    </a:lnTo>
                    <a:lnTo>
                      <a:pt x="17" y="97"/>
                    </a:lnTo>
                    <a:lnTo>
                      <a:pt x="35" y="87"/>
                    </a:lnTo>
                    <a:lnTo>
                      <a:pt x="53" y="76"/>
                    </a:lnTo>
                    <a:lnTo>
                      <a:pt x="72" y="66"/>
                    </a:lnTo>
                    <a:lnTo>
                      <a:pt x="90" y="57"/>
                    </a:lnTo>
                    <a:lnTo>
                      <a:pt x="108" y="48"/>
                    </a:lnTo>
                    <a:lnTo>
                      <a:pt x="128" y="39"/>
                    </a:lnTo>
                    <a:lnTo>
                      <a:pt x="148" y="33"/>
                    </a:lnTo>
                    <a:lnTo>
                      <a:pt x="167" y="24"/>
                    </a:lnTo>
                    <a:lnTo>
                      <a:pt x="187" y="18"/>
                    </a:lnTo>
                    <a:lnTo>
                      <a:pt x="206" y="12"/>
                    </a:lnTo>
                    <a:lnTo>
                      <a:pt x="228" y="8"/>
                    </a:lnTo>
                    <a:lnTo>
                      <a:pt x="248" y="4"/>
                    </a:lnTo>
                    <a:lnTo>
                      <a:pt x="267" y="2"/>
                    </a:lnTo>
                    <a:lnTo>
                      <a:pt x="289" y="0"/>
                    </a:lnTo>
                    <a:lnTo>
                      <a:pt x="310" y="0"/>
                    </a:lnTo>
                    <a:lnTo>
                      <a:pt x="293" y="29"/>
                    </a:lnTo>
                    <a:lnTo>
                      <a:pt x="293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Freeform 449"/>
              <p:cNvSpPr>
                <a:spLocks/>
              </p:cNvSpPr>
              <p:nvPr/>
            </p:nvSpPr>
            <p:spPr bwMode="auto">
              <a:xfrm>
                <a:off x="1638" y="2100"/>
                <a:ext cx="205" cy="186"/>
              </a:xfrm>
              <a:custGeom>
                <a:avLst/>
                <a:gdLst>
                  <a:gd name="T0" fmla="*/ 1131 w 1234"/>
                  <a:gd name="T1" fmla="*/ 982 h 1121"/>
                  <a:gd name="T2" fmla="*/ 981 w 1234"/>
                  <a:gd name="T3" fmla="*/ 1015 h 1121"/>
                  <a:gd name="T4" fmla="*/ 828 w 1234"/>
                  <a:gd name="T5" fmla="*/ 1063 h 1121"/>
                  <a:gd name="T6" fmla="*/ 686 w 1234"/>
                  <a:gd name="T7" fmla="*/ 1109 h 1121"/>
                  <a:gd name="T8" fmla="*/ 692 w 1234"/>
                  <a:gd name="T9" fmla="*/ 1060 h 1121"/>
                  <a:gd name="T10" fmla="*/ 820 w 1234"/>
                  <a:gd name="T11" fmla="*/ 1022 h 1121"/>
                  <a:gd name="T12" fmla="*/ 959 w 1234"/>
                  <a:gd name="T13" fmla="*/ 988 h 1121"/>
                  <a:gd name="T14" fmla="*/ 1107 w 1234"/>
                  <a:gd name="T15" fmla="*/ 958 h 1121"/>
                  <a:gd name="T16" fmla="*/ 1167 w 1234"/>
                  <a:gd name="T17" fmla="*/ 918 h 1121"/>
                  <a:gd name="T18" fmla="*/ 1139 w 1234"/>
                  <a:gd name="T19" fmla="*/ 871 h 1121"/>
                  <a:gd name="T20" fmla="*/ 1109 w 1234"/>
                  <a:gd name="T21" fmla="*/ 826 h 1121"/>
                  <a:gd name="T22" fmla="*/ 1077 w 1234"/>
                  <a:gd name="T23" fmla="*/ 781 h 1121"/>
                  <a:gd name="T24" fmla="*/ 1053 w 1234"/>
                  <a:gd name="T25" fmla="*/ 750 h 1121"/>
                  <a:gd name="T26" fmla="*/ 1002 w 1234"/>
                  <a:gd name="T27" fmla="*/ 731 h 1121"/>
                  <a:gd name="T28" fmla="*/ 929 w 1234"/>
                  <a:gd name="T29" fmla="*/ 717 h 1121"/>
                  <a:gd name="T30" fmla="*/ 867 w 1234"/>
                  <a:gd name="T31" fmla="*/ 708 h 1121"/>
                  <a:gd name="T32" fmla="*/ 866 w 1234"/>
                  <a:gd name="T33" fmla="*/ 699 h 1121"/>
                  <a:gd name="T34" fmla="*/ 903 w 1234"/>
                  <a:gd name="T35" fmla="*/ 688 h 1121"/>
                  <a:gd name="T36" fmla="*/ 940 w 1234"/>
                  <a:gd name="T37" fmla="*/ 681 h 1121"/>
                  <a:gd name="T38" fmla="*/ 979 w 1234"/>
                  <a:gd name="T39" fmla="*/ 673 h 1121"/>
                  <a:gd name="T40" fmla="*/ 832 w 1234"/>
                  <a:gd name="T41" fmla="*/ 599 h 1121"/>
                  <a:gd name="T42" fmla="*/ 903 w 1234"/>
                  <a:gd name="T43" fmla="*/ 554 h 1121"/>
                  <a:gd name="T44" fmla="*/ 855 w 1234"/>
                  <a:gd name="T45" fmla="*/ 533 h 1121"/>
                  <a:gd name="T46" fmla="*/ 806 w 1234"/>
                  <a:gd name="T47" fmla="*/ 524 h 1121"/>
                  <a:gd name="T48" fmla="*/ 774 w 1234"/>
                  <a:gd name="T49" fmla="*/ 515 h 1121"/>
                  <a:gd name="T50" fmla="*/ 849 w 1234"/>
                  <a:gd name="T51" fmla="*/ 470 h 1121"/>
                  <a:gd name="T52" fmla="*/ 815 w 1234"/>
                  <a:gd name="T53" fmla="*/ 440 h 1121"/>
                  <a:gd name="T54" fmla="*/ 773 w 1234"/>
                  <a:gd name="T55" fmla="*/ 419 h 1121"/>
                  <a:gd name="T56" fmla="*/ 730 w 1234"/>
                  <a:gd name="T57" fmla="*/ 405 h 1121"/>
                  <a:gd name="T58" fmla="*/ 771 w 1234"/>
                  <a:gd name="T59" fmla="*/ 373 h 1121"/>
                  <a:gd name="T60" fmla="*/ 745 w 1234"/>
                  <a:gd name="T61" fmla="*/ 337 h 1121"/>
                  <a:gd name="T62" fmla="*/ 716 w 1234"/>
                  <a:gd name="T63" fmla="*/ 323 h 1121"/>
                  <a:gd name="T64" fmla="*/ 681 w 1234"/>
                  <a:gd name="T65" fmla="*/ 317 h 1121"/>
                  <a:gd name="T66" fmla="*/ 677 w 1234"/>
                  <a:gd name="T67" fmla="*/ 296 h 1121"/>
                  <a:gd name="T68" fmla="*/ 645 w 1234"/>
                  <a:gd name="T69" fmla="*/ 244 h 1121"/>
                  <a:gd name="T70" fmla="*/ 574 w 1234"/>
                  <a:gd name="T71" fmla="*/ 160 h 1121"/>
                  <a:gd name="T72" fmla="*/ 499 w 1234"/>
                  <a:gd name="T73" fmla="*/ 82 h 1121"/>
                  <a:gd name="T74" fmla="*/ 460 w 1234"/>
                  <a:gd name="T75" fmla="*/ 47 h 1121"/>
                  <a:gd name="T76" fmla="*/ 343 w 1234"/>
                  <a:gd name="T77" fmla="*/ 67 h 1121"/>
                  <a:gd name="T78" fmla="*/ 233 w 1234"/>
                  <a:gd name="T79" fmla="*/ 101 h 1121"/>
                  <a:gd name="T80" fmla="*/ 123 w 1234"/>
                  <a:gd name="T81" fmla="*/ 137 h 1121"/>
                  <a:gd name="T82" fmla="*/ 9 w 1234"/>
                  <a:gd name="T83" fmla="*/ 169 h 1121"/>
                  <a:gd name="T84" fmla="*/ 135 w 1234"/>
                  <a:gd name="T85" fmla="*/ 83 h 1121"/>
                  <a:gd name="T86" fmla="*/ 294 w 1234"/>
                  <a:gd name="T87" fmla="*/ 34 h 1121"/>
                  <a:gd name="T88" fmla="*/ 416 w 1234"/>
                  <a:gd name="T89" fmla="*/ 5 h 1121"/>
                  <a:gd name="T90" fmla="*/ 493 w 1234"/>
                  <a:gd name="T91" fmla="*/ 2 h 1121"/>
                  <a:gd name="T92" fmla="*/ 606 w 1234"/>
                  <a:gd name="T93" fmla="*/ 96 h 1121"/>
                  <a:gd name="T94" fmla="*/ 815 w 1234"/>
                  <a:gd name="T95" fmla="*/ 362 h 1121"/>
                  <a:gd name="T96" fmla="*/ 1039 w 1234"/>
                  <a:gd name="T97" fmla="*/ 683 h 1121"/>
                  <a:gd name="T98" fmla="*/ 1207 w 1234"/>
                  <a:gd name="T99" fmla="*/ 935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34" h="1121">
                    <a:moveTo>
                      <a:pt x="1234" y="974"/>
                    </a:moveTo>
                    <a:lnTo>
                      <a:pt x="1200" y="974"/>
                    </a:lnTo>
                    <a:lnTo>
                      <a:pt x="1167" y="977"/>
                    </a:lnTo>
                    <a:lnTo>
                      <a:pt x="1131" y="982"/>
                    </a:lnTo>
                    <a:lnTo>
                      <a:pt x="1095" y="989"/>
                    </a:lnTo>
                    <a:lnTo>
                      <a:pt x="1057" y="997"/>
                    </a:lnTo>
                    <a:lnTo>
                      <a:pt x="1020" y="1006"/>
                    </a:lnTo>
                    <a:lnTo>
                      <a:pt x="981" y="1015"/>
                    </a:lnTo>
                    <a:lnTo>
                      <a:pt x="943" y="1027"/>
                    </a:lnTo>
                    <a:lnTo>
                      <a:pt x="904" y="1039"/>
                    </a:lnTo>
                    <a:lnTo>
                      <a:pt x="866" y="1051"/>
                    </a:lnTo>
                    <a:lnTo>
                      <a:pt x="828" y="1063"/>
                    </a:lnTo>
                    <a:lnTo>
                      <a:pt x="791" y="1075"/>
                    </a:lnTo>
                    <a:lnTo>
                      <a:pt x="754" y="1087"/>
                    </a:lnTo>
                    <a:lnTo>
                      <a:pt x="720" y="1099"/>
                    </a:lnTo>
                    <a:lnTo>
                      <a:pt x="686" y="1109"/>
                    </a:lnTo>
                    <a:lnTo>
                      <a:pt x="655" y="1121"/>
                    </a:lnTo>
                    <a:lnTo>
                      <a:pt x="636" y="1082"/>
                    </a:lnTo>
                    <a:lnTo>
                      <a:pt x="662" y="1070"/>
                    </a:lnTo>
                    <a:lnTo>
                      <a:pt x="692" y="1060"/>
                    </a:lnTo>
                    <a:lnTo>
                      <a:pt x="722" y="1050"/>
                    </a:lnTo>
                    <a:lnTo>
                      <a:pt x="754" y="1041"/>
                    </a:lnTo>
                    <a:lnTo>
                      <a:pt x="786" y="1031"/>
                    </a:lnTo>
                    <a:lnTo>
                      <a:pt x="820" y="1022"/>
                    </a:lnTo>
                    <a:lnTo>
                      <a:pt x="854" y="1014"/>
                    </a:lnTo>
                    <a:lnTo>
                      <a:pt x="890" y="1006"/>
                    </a:lnTo>
                    <a:lnTo>
                      <a:pt x="923" y="997"/>
                    </a:lnTo>
                    <a:lnTo>
                      <a:pt x="959" y="988"/>
                    </a:lnTo>
                    <a:lnTo>
                      <a:pt x="996" y="980"/>
                    </a:lnTo>
                    <a:lnTo>
                      <a:pt x="1033" y="973"/>
                    </a:lnTo>
                    <a:lnTo>
                      <a:pt x="1070" y="965"/>
                    </a:lnTo>
                    <a:lnTo>
                      <a:pt x="1107" y="958"/>
                    </a:lnTo>
                    <a:lnTo>
                      <a:pt x="1143" y="949"/>
                    </a:lnTo>
                    <a:lnTo>
                      <a:pt x="1180" y="942"/>
                    </a:lnTo>
                    <a:lnTo>
                      <a:pt x="1174" y="930"/>
                    </a:lnTo>
                    <a:lnTo>
                      <a:pt x="1167" y="918"/>
                    </a:lnTo>
                    <a:lnTo>
                      <a:pt x="1161" y="905"/>
                    </a:lnTo>
                    <a:lnTo>
                      <a:pt x="1155" y="894"/>
                    </a:lnTo>
                    <a:lnTo>
                      <a:pt x="1147" y="882"/>
                    </a:lnTo>
                    <a:lnTo>
                      <a:pt x="1139" y="871"/>
                    </a:lnTo>
                    <a:lnTo>
                      <a:pt x="1132" y="859"/>
                    </a:lnTo>
                    <a:lnTo>
                      <a:pt x="1125" y="849"/>
                    </a:lnTo>
                    <a:lnTo>
                      <a:pt x="1117" y="837"/>
                    </a:lnTo>
                    <a:lnTo>
                      <a:pt x="1109" y="826"/>
                    </a:lnTo>
                    <a:lnTo>
                      <a:pt x="1100" y="814"/>
                    </a:lnTo>
                    <a:lnTo>
                      <a:pt x="1093" y="804"/>
                    </a:lnTo>
                    <a:lnTo>
                      <a:pt x="1084" y="793"/>
                    </a:lnTo>
                    <a:lnTo>
                      <a:pt x="1077" y="781"/>
                    </a:lnTo>
                    <a:lnTo>
                      <a:pt x="1069" y="770"/>
                    </a:lnTo>
                    <a:lnTo>
                      <a:pt x="1062" y="760"/>
                    </a:lnTo>
                    <a:lnTo>
                      <a:pt x="1059" y="754"/>
                    </a:lnTo>
                    <a:lnTo>
                      <a:pt x="1053" y="750"/>
                    </a:lnTo>
                    <a:lnTo>
                      <a:pt x="1044" y="744"/>
                    </a:lnTo>
                    <a:lnTo>
                      <a:pt x="1033" y="740"/>
                    </a:lnTo>
                    <a:lnTo>
                      <a:pt x="1018" y="735"/>
                    </a:lnTo>
                    <a:lnTo>
                      <a:pt x="1002" y="731"/>
                    </a:lnTo>
                    <a:lnTo>
                      <a:pt x="985" y="727"/>
                    </a:lnTo>
                    <a:lnTo>
                      <a:pt x="967" y="724"/>
                    </a:lnTo>
                    <a:lnTo>
                      <a:pt x="948" y="720"/>
                    </a:lnTo>
                    <a:lnTo>
                      <a:pt x="929" y="717"/>
                    </a:lnTo>
                    <a:lnTo>
                      <a:pt x="912" y="714"/>
                    </a:lnTo>
                    <a:lnTo>
                      <a:pt x="896" y="712"/>
                    </a:lnTo>
                    <a:lnTo>
                      <a:pt x="879" y="709"/>
                    </a:lnTo>
                    <a:lnTo>
                      <a:pt x="867" y="708"/>
                    </a:lnTo>
                    <a:lnTo>
                      <a:pt x="856" y="707"/>
                    </a:lnTo>
                    <a:lnTo>
                      <a:pt x="850" y="707"/>
                    </a:lnTo>
                    <a:lnTo>
                      <a:pt x="858" y="702"/>
                    </a:lnTo>
                    <a:lnTo>
                      <a:pt x="866" y="699"/>
                    </a:lnTo>
                    <a:lnTo>
                      <a:pt x="875" y="696"/>
                    </a:lnTo>
                    <a:lnTo>
                      <a:pt x="884" y="693"/>
                    </a:lnTo>
                    <a:lnTo>
                      <a:pt x="894" y="690"/>
                    </a:lnTo>
                    <a:lnTo>
                      <a:pt x="903" y="688"/>
                    </a:lnTo>
                    <a:lnTo>
                      <a:pt x="912" y="686"/>
                    </a:lnTo>
                    <a:lnTo>
                      <a:pt x="921" y="685"/>
                    </a:lnTo>
                    <a:lnTo>
                      <a:pt x="930" y="682"/>
                    </a:lnTo>
                    <a:lnTo>
                      <a:pt x="940" y="681"/>
                    </a:lnTo>
                    <a:lnTo>
                      <a:pt x="949" y="678"/>
                    </a:lnTo>
                    <a:lnTo>
                      <a:pt x="959" y="677"/>
                    </a:lnTo>
                    <a:lnTo>
                      <a:pt x="968" y="675"/>
                    </a:lnTo>
                    <a:lnTo>
                      <a:pt x="979" y="673"/>
                    </a:lnTo>
                    <a:lnTo>
                      <a:pt x="988" y="671"/>
                    </a:lnTo>
                    <a:lnTo>
                      <a:pt x="998" y="670"/>
                    </a:lnTo>
                    <a:lnTo>
                      <a:pt x="986" y="653"/>
                    </a:lnTo>
                    <a:lnTo>
                      <a:pt x="832" y="599"/>
                    </a:lnTo>
                    <a:lnTo>
                      <a:pt x="929" y="585"/>
                    </a:lnTo>
                    <a:lnTo>
                      <a:pt x="921" y="571"/>
                    </a:lnTo>
                    <a:lnTo>
                      <a:pt x="913" y="562"/>
                    </a:lnTo>
                    <a:lnTo>
                      <a:pt x="903" y="554"/>
                    </a:lnTo>
                    <a:lnTo>
                      <a:pt x="893" y="548"/>
                    </a:lnTo>
                    <a:lnTo>
                      <a:pt x="880" y="542"/>
                    </a:lnTo>
                    <a:lnTo>
                      <a:pt x="868" y="537"/>
                    </a:lnTo>
                    <a:lnTo>
                      <a:pt x="855" y="533"/>
                    </a:lnTo>
                    <a:lnTo>
                      <a:pt x="842" y="531"/>
                    </a:lnTo>
                    <a:lnTo>
                      <a:pt x="829" y="528"/>
                    </a:lnTo>
                    <a:lnTo>
                      <a:pt x="817" y="527"/>
                    </a:lnTo>
                    <a:lnTo>
                      <a:pt x="806" y="524"/>
                    </a:lnTo>
                    <a:lnTo>
                      <a:pt x="796" y="523"/>
                    </a:lnTo>
                    <a:lnTo>
                      <a:pt x="786" y="521"/>
                    </a:lnTo>
                    <a:lnTo>
                      <a:pt x="779" y="519"/>
                    </a:lnTo>
                    <a:lnTo>
                      <a:pt x="774" y="515"/>
                    </a:lnTo>
                    <a:lnTo>
                      <a:pt x="772" y="512"/>
                    </a:lnTo>
                    <a:lnTo>
                      <a:pt x="862" y="490"/>
                    </a:lnTo>
                    <a:lnTo>
                      <a:pt x="855" y="479"/>
                    </a:lnTo>
                    <a:lnTo>
                      <a:pt x="849" y="470"/>
                    </a:lnTo>
                    <a:lnTo>
                      <a:pt x="840" y="461"/>
                    </a:lnTo>
                    <a:lnTo>
                      <a:pt x="833" y="453"/>
                    </a:lnTo>
                    <a:lnTo>
                      <a:pt x="824" y="446"/>
                    </a:lnTo>
                    <a:lnTo>
                      <a:pt x="815" y="440"/>
                    </a:lnTo>
                    <a:lnTo>
                      <a:pt x="805" y="434"/>
                    </a:lnTo>
                    <a:lnTo>
                      <a:pt x="795" y="429"/>
                    </a:lnTo>
                    <a:lnTo>
                      <a:pt x="784" y="423"/>
                    </a:lnTo>
                    <a:lnTo>
                      <a:pt x="773" y="419"/>
                    </a:lnTo>
                    <a:lnTo>
                      <a:pt x="762" y="415"/>
                    </a:lnTo>
                    <a:lnTo>
                      <a:pt x="751" y="411"/>
                    </a:lnTo>
                    <a:lnTo>
                      <a:pt x="740" y="408"/>
                    </a:lnTo>
                    <a:lnTo>
                      <a:pt x="730" y="405"/>
                    </a:lnTo>
                    <a:lnTo>
                      <a:pt x="719" y="402"/>
                    </a:lnTo>
                    <a:lnTo>
                      <a:pt x="708" y="400"/>
                    </a:lnTo>
                    <a:lnTo>
                      <a:pt x="777" y="388"/>
                    </a:lnTo>
                    <a:lnTo>
                      <a:pt x="771" y="373"/>
                    </a:lnTo>
                    <a:lnTo>
                      <a:pt x="765" y="361"/>
                    </a:lnTo>
                    <a:lnTo>
                      <a:pt x="758" y="351"/>
                    </a:lnTo>
                    <a:lnTo>
                      <a:pt x="752" y="344"/>
                    </a:lnTo>
                    <a:lnTo>
                      <a:pt x="745" y="337"/>
                    </a:lnTo>
                    <a:lnTo>
                      <a:pt x="738" y="333"/>
                    </a:lnTo>
                    <a:lnTo>
                      <a:pt x="731" y="328"/>
                    </a:lnTo>
                    <a:lnTo>
                      <a:pt x="725" y="326"/>
                    </a:lnTo>
                    <a:lnTo>
                      <a:pt x="716" y="323"/>
                    </a:lnTo>
                    <a:lnTo>
                      <a:pt x="708" y="321"/>
                    </a:lnTo>
                    <a:lnTo>
                      <a:pt x="699" y="320"/>
                    </a:lnTo>
                    <a:lnTo>
                      <a:pt x="691" y="319"/>
                    </a:lnTo>
                    <a:lnTo>
                      <a:pt x="681" y="317"/>
                    </a:lnTo>
                    <a:lnTo>
                      <a:pt x="670" y="315"/>
                    </a:lnTo>
                    <a:lnTo>
                      <a:pt x="659" y="312"/>
                    </a:lnTo>
                    <a:lnTo>
                      <a:pt x="648" y="310"/>
                    </a:lnTo>
                    <a:lnTo>
                      <a:pt x="677" y="296"/>
                    </a:lnTo>
                    <a:lnTo>
                      <a:pt x="673" y="287"/>
                    </a:lnTo>
                    <a:lnTo>
                      <a:pt x="667" y="276"/>
                    </a:lnTo>
                    <a:lnTo>
                      <a:pt x="657" y="261"/>
                    </a:lnTo>
                    <a:lnTo>
                      <a:pt x="645" y="244"/>
                    </a:lnTo>
                    <a:lnTo>
                      <a:pt x="628" y="224"/>
                    </a:lnTo>
                    <a:lnTo>
                      <a:pt x="611" y="203"/>
                    </a:lnTo>
                    <a:lnTo>
                      <a:pt x="593" y="182"/>
                    </a:lnTo>
                    <a:lnTo>
                      <a:pt x="574" y="160"/>
                    </a:lnTo>
                    <a:lnTo>
                      <a:pt x="554" y="138"/>
                    </a:lnTo>
                    <a:lnTo>
                      <a:pt x="534" y="117"/>
                    </a:lnTo>
                    <a:lnTo>
                      <a:pt x="515" y="98"/>
                    </a:lnTo>
                    <a:lnTo>
                      <a:pt x="499" y="82"/>
                    </a:lnTo>
                    <a:lnTo>
                      <a:pt x="484" y="66"/>
                    </a:lnTo>
                    <a:lnTo>
                      <a:pt x="473" y="56"/>
                    </a:lnTo>
                    <a:lnTo>
                      <a:pt x="464" y="49"/>
                    </a:lnTo>
                    <a:lnTo>
                      <a:pt x="460" y="47"/>
                    </a:lnTo>
                    <a:lnTo>
                      <a:pt x="430" y="50"/>
                    </a:lnTo>
                    <a:lnTo>
                      <a:pt x="400" y="55"/>
                    </a:lnTo>
                    <a:lnTo>
                      <a:pt x="370" y="60"/>
                    </a:lnTo>
                    <a:lnTo>
                      <a:pt x="343" y="67"/>
                    </a:lnTo>
                    <a:lnTo>
                      <a:pt x="315" y="74"/>
                    </a:lnTo>
                    <a:lnTo>
                      <a:pt x="287" y="83"/>
                    </a:lnTo>
                    <a:lnTo>
                      <a:pt x="260" y="92"/>
                    </a:lnTo>
                    <a:lnTo>
                      <a:pt x="233" y="101"/>
                    </a:lnTo>
                    <a:lnTo>
                      <a:pt x="205" y="109"/>
                    </a:lnTo>
                    <a:lnTo>
                      <a:pt x="178" y="118"/>
                    </a:lnTo>
                    <a:lnTo>
                      <a:pt x="150" y="128"/>
                    </a:lnTo>
                    <a:lnTo>
                      <a:pt x="123" y="137"/>
                    </a:lnTo>
                    <a:lnTo>
                      <a:pt x="94" y="145"/>
                    </a:lnTo>
                    <a:lnTo>
                      <a:pt x="65" y="153"/>
                    </a:lnTo>
                    <a:lnTo>
                      <a:pt x="36" y="160"/>
                    </a:lnTo>
                    <a:lnTo>
                      <a:pt x="9" y="169"/>
                    </a:lnTo>
                    <a:lnTo>
                      <a:pt x="0" y="130"/>
                    </a:lnTo>
                    <a:lnTo>
                      <a:pt x="45" y="113"/>
                    </a:lnTo>
                    <a:lnTo>
                      <a:pt x="91" y="98"/>
                    </a:lnTo>
                    <a:lnTo>
                      <a:pt x="135" y="83"/>
                    </a:lnTo>
                    <a:lnTo>
                      <a:pt x="179" y="70"/>
                    </a:lnTo>
                    <a:lnTo>
                      <a:pt x="219" y="57"/>
                    </a:lnTo>
                    <a:lnTo>
                      <a:pt x="257" y="46"/>
                    </a:lnTo>
                    <a:lnTo>
                      <a:pt x="294" y="34"/>
                    </a:lnTo>
                    <a:lnTo>
                      <a:pt x="329" y="26"/>
                    </a:lnTo>
                    <a:lnTo>
                      <a:pt x="360" y="17"/>
                    </a:lnTo>
                    <a:lnTo>
                      <a:pt x="390" y="11"/>
                    </a:lnTo>
                    <a:lnTo>
                      <a:pt x="416" y="5"/>
                    </a:lnTo>
                    <a:lnTo>
                      <a:pt x="441" y="2"/>
                    </a:lnTo>
                    <a:lnTo>
                      <a:pt x="461" y="0"/>
                    </a:lnTo>
                    <a:lnTo>
                      <a:pt x="480" y="0"/>
                    </a:lnTo>
                    <a:lnTo>
                      <a:pt x="493" y="2"/>
                    </a:lnTo>
                    <a:lnTo>
                      <a:pt x="504" y="6"/>
                    </a:lnTo>
                    <a:lnTo>
                      <a:pt x="530" y="21"/>
                    </a:lnTo>
                    <a:lnTo>
                      <a:pt x="565" y="52"/>
                    </a:lnTo>
                    <a:lnTo>
                      <a:pt x="606" y="96"/>
                    </a:lnTo>
                    <a:lnTo>
                      <a:pt x="653" y="151"/>
                    </a:lnTo>
                    <a:lnTo>
                      <a:pt x="704" y="215"/>
                    </a:lnTo>
                    <a:lnTo>
                      <a:pt x="758" y="286"/>
                    </a:lnTo>
                    <a:lnTo>
                      <a:pt x="815" y="362"/>
                    </a:lnTo>
                    <a:lnTo>
                      <a:pt x="873" y="443"/>
                    </a:lnTo>
                    <a:lnTo>
                      <a:pt x="929" y="524"/>
                    </a:lnTo>
                    <a:lnTo>
                      <a:pt x="986" y="605"/>
                    </a:lnTo>
                    <a:lnTo>
                      <a:pt x="1039" y="683"/>
                    </a:lnTo>
                    <a:lnTo>
                      <a:pt x="1090" y="758"/>
                    </a:lnTo>
                    <a:lnTo>
                      <a:pt x="1135" y="825"/>
                    </a:lnTo>
                    <a:lnTo>
                      <a:pt x="1175" y="886"/>
                    </a:lnTo>
                    <a:lnTo>
                      <a:pt x="1207" y="935"/>
                    </a:lnTo>
                    <a:lnTo>
                      <a:pt x="1234" y="974"/>
                    </a:lnTo>
                    <a:lnTo>
                      <a:pt x="1234" y="9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Freeform 450"/>
              <p:cNvSpPr>
                <a:spLocks/>
              </p:cNvSpPr>
              <p:nvPr/>
            </p:nvSpPr>
            <p:spPr bwMode="auto">
              <a:xfrm>
                <a:off x="1536" y="2109"/>
                <a:ext cx="265" cy="247"/>
              </a:xfrm>
              <a:custGeom>
                <a:avLst/>
                <a:gdLst>
                  <a:gd name="T0" fmla="*/ 1443 w 1593"/>
                  <a:gd name="T1" fmla="*/ 779 h 1480"/>
                  <a:gd name="T2" fmla="*/ 1301 w 1593"/>
                  <a:gd name="T3" fmla="*/ 734 h 1480"/>
                  <a:gd name="T4" fmla="*/ 1146 w 1593"/>
                  <a:gd name="T5" fmla="*/ 686 h 1480"/>
                  <a:gd name="T6" fmla="*/ 973 w 1593"/>
                  <a:gd name="T7" fmla="*/ 632 h 1480"/>
                  <a:gd name="T8" fmla="*/ 864 w 1593"/>
                  <a:gd name="T9" fmla="*/ 634 h 1480"/>
                  <a:gd name="T10" fmla="*/ 841 w 1593"/>
                  <a:gd name="T11" fmla="*/ 704 h 1480"/>
                  <a:gd name="T12" fmla="*/ 818 w 1593"/>
                  <a:gd name="T13" fmla="*/ 773 h 1480"/>
                  <a:gd name="T14" fmla="*/ 800 w 1593"/>
                  <a:gd name="T15" fmla="*/ 842 h 1480"/>
                  <a:gd name="T16" fmla="*/ 750 w 1593"/>
                  <a:gd name="T17" fmla="*/ 891 h 1480"/>
                  <a:gd name="T18" fmla="*/ 609 w 1593"/>
                  <a:gd name="T19" fmla="*/ 889 h 1480"/>
                  <a:gd name="T20" fmla="*/ 431 w 1593"/>
                  <a:gd name="T21" fmla="*/ 863 h 1480"/>
                  <a:gd name="T22" fmla="*/ 277 w 1593"/>
                  <a:gd name="T23" fmla="*/ 834 h 1480"/>
                  <a:gd name="T24" fmla="*/ 307 w 1593"/>
                  <a:gd name="T25" fmla="*/ 859 h 1480"/>
                  <a:gd name="T26" fmla="*/ 161 w 1593"/>
                  <a:gd name="T27" fmla="*/ 1014 h 1480"/>
                  <a:gd name="T28" fmla="*/ 200 w 1593"/>
                  <a:gd name="T29" fmla="*/ 1126 h 1480"/>
                  <a:gd name="T30" fmla="*/ 149 w 1593"/>
                  <a:gd name="T31" fmla="*/ 1158 h 1480"/>
                  <a:gd name="T32" fmla="*/ 103 w 1593"/>
                  <a:gd name="T33" fmla="*/ 1194 h 1480"/>
                  <a:gd name="T34" fmla="*/ 99 w 1593"/>
                  <a:gd name="T35" fmla="*/ 1221 h 1480"/>
                  <a:gd name="T36" fmla="*/ 176 w 1593"/>
                  <a:gd name="T37" fmla="*/ 1234 h 1480"/>
                  <a:gd name="T38" fmla="*/ 123 w 1593"/>
                  <a:gd name="T39" fmla="*/ 1329 h 1480"/>
                  <a:gd name="T40" fmla="*/ 77 w 1593"/>
                  <a:gd name="T41" fmla="*/ 1360 h 1480"/>
                  <a:gd name="T42" fmla="*/ 44 w 1593"/>
                  <a:gd name="T43" fmla="*/ 1392 h 1480"/>
                  <a:gd name="T44" fmla="*/ 21 w 1593"/>
                  <a:gd name="T45" fmla="*/ 1434 h 1480"/>
                  <a:gd name="T46" fmla="*/ 3 w 1593"/>
                  <a:gd name="T47" fmla="*/ 1480 h 1480"/>
                  <a:gd name="T48" fmla="*/ 13 w 1593"/>
                  <a:gd name="T49" fmla="*/ 1360 h 1480"/>
                  <a:gd name="T50" fmla="*/ 63 w 1593"/>
                  <a:gd name="T51" fmla="*/ 1142 h 1480"/>
                  <a:gd name="T52" fmla="*/ 123 w 1593"/>
                  <a:gd name="T53" fmla="*/ 919 h 1480"/>
                  <a:gd name="T54" fmla="*/ 169 w 1593"/>
                  <a:gd name="T55" fmla="*/ 784 h 1480"/>
                  <a:gd name="T56" fmla="*/ 307 w 1593"/>
                  <a:gd name="T57" fmla="*/ 804 h 1480"/>
                  <a:gd name="T58" fmla="*/ 446 w 1593"/>
                  <a:gd name="T59" fmla="*/ 823 h 1480"/>
                  <a:gd name="T60" fmla="*/ 584 w 1593"/>
                  <a:gd name="T61" fmla="*/ 840 h 1480"/>
                  <a:gd name="T62" fmla="*/ 723 w 1593"/>
                  <a:gd name="T63" fmla="*/ 859 h 1480"/>
                  <a:gd name="T64" fmla="*/ 745 w 1593"/>
                  <a:gd name="T65" fmla="*/ 779 h 1480"/>
                  <a:gd name="T66" fmla="*/ 695 w 1593"/>
                  <a:gd name="T67" fmla="*/ 722 h 1480"/>
                  <a:gd name="T68" fmla="*/ 827 w 1593"/>
                  <a:gd name="T69" fmla="*/ 579 h 1480"/>
                  <a:gd name="T70" fmla="*/ 888 w 1593"/>
                  <a:gd name="T71" fmla="*/ 409 h 1480"/>
                  <a:gd name="T72" fmla="*/ 902 w 1593"/>
                  <a:gd name="T73" fmla="*/ 311 h 1480"/>
                  <a:gd name="T74" fmla="*/ 997 w 1593"/>
                  <a:gd name="T75" fmla="*/ 187 h 1480"/>
                  <a:gd name="T76" fmla="*/ 1020 w 1593"/>
                  <a:gd name="T77" fmla="*/ 141 h 1480"/>
                  <a:gd name="T78" fmla="*/ 1047 w 1593"/>
                  <a:gd name="T79" fmla="*/ 93 h 1480"/>
                  <a:gd name="T80" fmla="*/ 1072 w 1593"/>
                  <a:gd name="T81" fmla="*/ 43 h 1480"/>
                  <a:gd name="T82" fmla="*/ 1099 w 1593"/>
                  <a:gd name="T83" fmla="*/ 0 h 1480"/>
                  <a:gd name="T84" fmla="*/ 1082 w 1593"/>
                  <a:gd name="T85" fmla="*/ 134 h 1480"/>
                  <a:gd name="T86" fmla="*/ 1016 w 1593"/>
                  <a:gd name="T87" fmla="*/ 260 h 1480"/>
                  <a:gd name="T88" fmla="*/ 955 w 1593"/>
                  <a:gd name="T89" fmla="*/ 391 h 1480"/>
                  <a:gd name="T90" fmla="*/ 907 w 1593"/>
                  <a:gd name="T91" fmla="*/ 526 h 1480"/>
                  <a:gd name="T92" fmla="*/ 1028 w 1593"/>
                  <a:gd name="T93" fmla="*/ 593 h 1480"/>
                  <a:gd name="T94" fmla="*/ 1205 w 1593"/>
                  <a:gd name="T95" fmla="*/ 643 h 1480"/>
                  <a:gd name="T96" fmla="*/ 1379 w 1593"/>
                  <a:gd name="T97" fmla="*/ 701 h 1480"/>
                  <a:gd name="T98" fmla="*/ 1550 w 1593"/>
                  <a:gd name="T99" fmla="*/ 768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3" h="1480">
                    <a:moveTo>
                      <a:pt x="1593" y="788"/>
                    </a:moveTo>
                    <a:lnTo>
                      <a:pt x="1515" y="805"/>
                    </a:lnTo>
                    <a:lnTo>
                      <a:pt x="1478" y="791"/>
                    </a:lnTo>
                    <a:lnTo>
                      <a:pt x="1443" y="779"/>
                    </a:lnTo>
                    <a:lnTo>
                      <a:pt x="1407" y="767"/>
                    </a:lnTo>
                    <a:lnTo>
                      <a:pt x="1373" y="756"/>
                    </a:lnTo>
                    <a:lnTo>
                      <a:pt x="1337" y="744"/>
                    </a:lnTo>
                    <a:lnTo>
                      <a:pt x="1301" y="734"/>
                    </a:lnTo>
                    <a:lnTo>
                      <a:pt x="1263" y="721"/>
                    </a:lnTo>
                    <a:lnTo>
                      <a:pt x="1226" y="711"/>
                    </a:lnTo>
                    <a:lnTo>
                      <a:pt x="1186" y="699"/>
                    </a:lnTo>
                    <a:lnTo>
                      <a:pt x="1146" y="686"/>
                    </a:lnTo>
                    <a:lnTo>
                      <a:pt x="1105" y="673"/>
                    </a:lnTo>
                    <a:lnTo>
                      <a:pt x="1063" y="661"/>
                    </a:lnTo>
                    <a:lnTo>
                      <a:pt x="1018" y="646"/>
                    </a:lnTo>
                    <a:lnTo>
                      <a:pt x="973" y="632"/>
                    </a:lnTo>
                    <a:lnTo>
                      <a:pt x="925" y="616"/>
                    </a:lnTo>
                    <a:lnTo>
                      <a:pt x="876" y="600"/>
                    </a:lnTo>
                    <a:lnTo>
                      <a:pt x="870" y="617"/>
                    </a:lnTo>
                    <a:lnTo>
                      <a:pt x="864" y="634"/>
                    </a:lnTo>
                    <a:lnTo>
                      <a:pt x="857" y="652"/>
                    </a:lnTo>
                    <a:lnTo>
                      <a:pt x="851" y="669"/>
                    </a:lnTo>
                    <a:lnTo>
                      <a:pt x="846" y="685"/>
                    </a:lnTo>
                    <a:lnTo>
                      <a:pt x="841" y="704"/>
                    </a:lnTo>
                    <a:lnTo>
                      <a:pt x="836" y="720"/>
                    </a:lnTo>
                    <a:lnTo>
                      <a:pt x="831" y="739"/>
                    </a:lnTo>
                    <a:lnTo>
                      <a:pt x="824" y="755"/>
                    </a:lnTo>
                    <a:lnTo>
                      <a:pt x="818" y="773"/>
                    </a:lnTo>
                    <a:lnTo>
                      <a:pt x="813" y="790"/>
                    </a:lnTo>
                    <a:lnTo>
                      <a:pt x="808" y="807"/>
                    </a:lnTo>
                    <a:lnTo>
                      <a:pt x="803" y="825"/>
                    </a:lnTo>
                    <a:lnTo>
                      <a:pt x="800" y="842"/>
                    </a:lnTo>
                    <a:lnTo>
                      <a:pt x="795" y="860"/>
                    </a:lnTo>
                    <a:lnTo>
                      <a:pt x="792" y="878"/>
                    </a:lnTo>
                    <a:lnTo>
                      <a:pt x="773" y="886"/>
                    </a:lnTo>
                    <a:lnTo>
                      <a:pt x="750" y="891"/>
                    </a:lnTo>
                    <a:lnTo>
                      <a:pt x="720" y="894"/>
                    </a:lnTo>
                    <a:lnTo>
                      <a:pt x="687" y="894"/>
                    </a:lnTo>
                    <a:lnTo>
                      <a:pt x="648" y="891"/>
                    </a:lnTo>
                    <a:lnTo>
                      <a:pt x="609" y="889"/>
                    </a:lnTo>
                    <a:lnTo>
                      <a:pt x="565" y="883"/>
                    </a:lnTo>
                    <a:lnTo>
                      <a:pt x="522" y="878"/>
                    </a:lnTo>
                    <a:lnTo>
                      <a:pt x="476" y="870"/>
                    </a:lnTo>
                    <a:lnTo>
                      <a:pt x="431" y="863"/>
                    </a:lnTo>
                    <a:lnTo>
                      <a:pt x="388" y="854"/>
                    </a:lnTo>
                    <a:lnTo>
                      <a:pt x="348" y="847"/>
                    </a:lnTo>
                    <a:lnTo>
                      <a:pt x="310" y="840"/>
                    </a:lnTo>
                    <a:lnTo>
                      <a:pt x="277" y="834"/>
                    </a:lnTo>
                    <a:lnTo>
                      <a:pt x="247" y="829"/>
                    </a:lnTo>
                    <a:lnTo>
                      <a:pt x="225" y="827"/>
                    </a:lnTo>
                    <a:lnTo>
                      <a:pt x="219" y="849"/>
                    </a:lnTo>
                    <a:lnTo>
                      <a:pt x="307" y="859"/>
                    </a:lnTo>
                    <a:lnTo>
                      <a:pt x="208" y="892"/>
                    </a:lnTo>
                    <a:lnTo>
                      <a:pt x="278" y="927"/>
                    </a:lnTo>
                    <a:lnTo>
                      <a:pt x="178" y="970"/>
                    </a:lnTo>
                    <a:lnTo>
                      <a:pt x="161" y="1014"/>
                    </a:lnTo>
                    <a:lnTo>
                      <a:pt x="251" y="1029"/>
                    </a:lnTo>
                    <a:lnTo>
                      <a:pt x="161" y="1060"/>
                    </a:lnTo>
                    <a:lnTo>
                      <a:pt x="132" y="1117"/>
                    </a:lnTo>
                    <a:lnTo>
                      <a:pt x="200" y="1126"/>
                    </a:lnTo>
                    <a:lnTo>
                      <a:pt x="188" y="1132"/>
                    </a:lnTo>
                    <a:lnTo>
                      <a:pt x="175" y="1140"/>
                    </a:lnTo>
                    <a:lnTo>
                      <a:pt x="162" y="1149"/>
                    </a:lnTo>
                    <a:lnTo>
                      <a:pt x="149" y="1158"/>
                    </a:lnTo>
                    <a:lnTo>
                      <a:pt x="134" y="1166"/>
                    </a:lnTo>
                    <a:lnTo>
                      <a:pt x="122" y="1175"/>
                    </a:lnTo>
                    <a:lnTo>
                      <a:pt x="111" y="1184"/>
                    </a:lnTo>
                    <a:lnTo>
                      <a:pt x="103" y="1194"/>
                    </a:lnTo>
                    <a:lnTo>
                      <a:pt x="96" y="1201"/>
                    </a:lnTo>
                    <a:lnTo>
                      <a:pt x="92" y="1208"/>
                    </a:lnTo>
                    <a:lnTo>
                      <a:pt x="92" y="1214"/>
                    </a:lnTo>
                    <a:lnTo>
                      <a:pt x="99" y="1221"/>
                    </a:lnTo>
                    <a:lnTo>
                      <a:pt x="108" y="1225"/>
                    </a:lnTo>
                    <a:lnTo>
                      <a:pt x="124" y="1230"/>
                    </a:lnTo>
                    <a:lnTo>
                      <a:pt x="147" y="1232"/>
                    </a:lnTo>
                    <a:lnTo>
                      <a:pt x="176" y="1234"/>
                    </a:lnTo>
                    <a:lnTo>
                      <a:pt x="69" y="1294"/>
                    </a:lnTo>
                    <a:lnTo>
                      <a:pt x="72" y="1324"/>
                    </a:lnTo>
                    <a:lnTo>
                      <a:pt x="137" y="1321"/>
                    </a:lnTo>
                    <a:lnTo>
                      <a:pt x="123" y="1329"/>
                    </a:lnTo>
                    <a:lnTo>
                      <a:pt x="111" y="1337"/>
                    </a:lnTo>
                    <a:lnTo>
                      <a:pt x="99" y="1344"/>
                    </a:lnTo>
                    <a:lnTo>
                      <a:pt x="88" y="1352"/>
                    </a:lnTo>
                    <a:lnTo>
                      <a:pt x="77" y="1360"/>
                    </a:lnTo>
                    <a:lnTo>
                      <a:pt x="69" y="1368"/>
                    </a:lnTo>
                    <a:lnTo>
                      <a:pt x="60" y="1375"/>
                    </a:lnTo>
                    <a:lnTo>
                      <a:pt x="52" y="1384"/>
                    </a:lnTo>
                    <a:lnTo>
                      <a:pt x="44" y="1392"/>
                    </a:lnTo>
                    <a:lnTo>
                      <a:pt x="38" y="1402"/>
                    </a:lnTo>
                    <a:lnTo>
                      <a:pt x="32" y="1411"/>
                    </a:lnTo>
                    <a:lnTo>
                      <a:pt x="27" y="1423"/>
                    </a:lnTo>
                    <a:lnTo>
                      <a:pt x="21" y="1434"/>
                    </a:lnTo>
                    <a:lnTo>
                      <a:pt x="17" y="1448"/>
                    </a:lnTo>
                    <a:lnTo>
                      <a:pt x="12" y="1463"/>
                    </a:lnTo>
                    <a:lnTo>
                      <a:pt x="8" y="1480"/>
                    </a:lnTo>
                    <a:lnTo>
                      <a:pt x="3" y="1480"/>
                    </a:lnTo>
                    <a:lnTo>
                      <a:pt x="0" y="1463"/>
                    </a:lnTo>
                    <a:lnTo>
                      <a:pt x="1" y="1438"/>
                    </a:lnTo>
                    <a:lnTo>
                      <a:pt x="4" y="1402"/>
                    </a:lnTo>
                    <a:lnTo>
                      <a:pt x="13" y="1360"/>
                    </a:lnTo>
                    <a:lnTo>
                      <a:pt x="22" y="1310"/>
                    </a:lnTo>
                    <a:lnTo>
                      <a:pt x="34" y="1257"/>
                    </a:lnTo>
                    <a:lnTo>
                      <a:pt x="47" y="1200"/>
                    </a:lnTo>
                    <a:lnTo>
                      <a:pt x="63" y="1142"/>
                    </a:lnTo>
                    <a:lnTo>
                      <a:pt x="77" y="1083"/>
                    </a:lnTo>
                    <a:lnTo>
                      <a:pt x="92" y="1026"/>
                    </a:lnTo>
                    <a:lnTo>
                      <a:pt x="108" y="970"/>
                    </a:lnTo>
                    <a:lnTo>
                      <a:pt x="123" y="919"/>
                    </a:lnTo>
                    <a:lnTo>
                      <a:pt x="136" y="873"/>
                    </a:lnTo>
                    <a:lnTo>
                      <a:pt x="150" y="834"/>
                    </a:lnTo>
                    <a:lnTo>
                      <a:pt x="160" y="804"/>
                    </a:lnTo>
                    <a:lnTo>
                      <a:pt x="169" y="784"/>
                    </a:lnTo>
                    <a:lnTo>
                      <a:pt x="203" y="789"/>
                    </a:lnTo>
                    <a:lnTo>
                      <a:pt x="238" y="794"/>
                    </a:lnTo>
                    <a:lnTo>
                      <a:pt x="273" y="799"/>
                    </a:lnTo>
                    <a:lnTo>
                      <a:pt x="307" y="804"/>
                    </a:lnTo>
                    <a:lnTo>
                      <a:pt x="341" y="808"/>
                    </a:lnTo>
                    <a:lnTo>
                      <a:pt x="376" y="814"/>
                    </a:lnTo>
                    <a:lnTo>
                      <a:pt x="411" y="818"/>
                    </a:lnTo>
                    <a:lnTo>
                      <a:pt x="446" y="823"/>
                    </a:lnTo>
                    <a:lnTo>
                      <a:pt x="480" y="827"/>
                    </a:lnTo>
                    <a:lnTo>
                      <a:pt x="514" y="831"/>
                    </a:lnTo>
                    <a:lnTo>
                      <a:pt x="549" y="835"/>
                    </a:lnTo>
                    <a:lnTo>
                      <a:pt x="584" y="840"/>
                    </a:lnTo>
                    <a:lnTo>
                      <a:pt x="618" y="844"/>
                    </a:lnTo>
                    <a:lnTo>
                      <a:pt x="654" y="849"/>
                    </a:lnTo>
                    <a:lnTo>
                      <a:pt x="687" y="853"/>
                    </a:lnTo>
                    <a:lnTo>
                      <a:pt x="723" y="859"/>
                    </a:lnTo>
                    <a:lnTo>
                      <a:pt x="725" y="844"/>
                    </a:lnTo>
                    <a:lnTo>
                      <a:pt x="647" y="791"/>
                    </a:lnTo>
                    <a:lnTo>
                      <a:pt x="743" y="788"/>
                    </a:lnTo>
                    <a:lnTo>
                      <a:pt x="745" y="779"/>
                    </a:lnTo>
                    <a:lnTo>
                      <a:pt x="750" y="769"/>
                    </a:lnTo>
                    <a:lnTo>
                      <a:pt x="756" y="761"/>
                    </a:lnTo>
                    <a:lnTo>
                      <a:pt x="764" y="754"/>
                    </a:lnTo>
                    <a:lnTo>
                      <a:pt x="695" y="722"/>
                    </a:lnTo>
                    <a:lnTo>
                      <a:pt x="782" y="691"/>
                    </a:lnTo>
                    <a:lnTo>
                      <a:pt x="798" y="655"/>
                    </a:lnTo>
                    <a:lnTo>
                      <a:pt x="728" y="609"/>
                    </a:lnTo>
                    <a:lnTo>
                      <a:pt x="827" y="579"/>
                    </a:lnTo>
                    <a:lnTo>
                      <a:pt x="845" y="526"/>
                    </a:lnTo>
                    <a:lnTo>
                      <a:pt x="796" y="511"/>
                    </a:lnTo>
                    <a:lnTo>
                      <a:pt x="869" y="476"/>
                    </a:lnTo>
                    <a:lnTo>
                      <a:pt x="888" y="409"/>
                    </a:lnTo>
                    <a:lnTo>
                      <a:pt x="858" y="396"/>
                    </a:lnTo>
                    <a:lnTo>
                      <a:pt x="905" y="377"/>
                    </a:lnTo>
                    <a:lnTo>
                      <a:pt x="938" y="317"/>
                    </a:lnTo>
                    <a:lnTo>
                      <a:pt x="902" y="311"/>
                    </a:lnTo>
                    <a:lnTo>
                      <a:pt x="956" y="282"/>
                    </a:lnTo>
                    <a:lnTo>
                      <a:pt x="977" y="234"/>
                    </a:lnTo>
                    <a:lnTo>
                      <a:pt x="949" y="211"/>
                    </a:lnTo>
                    <a:lnTo>
                      <a:pt x="997" y="187"/>
                    </a:lnTo>
                    <a:lnTo>
                      <a:pt x="1002" y="176"/>
                    </a:lnTo>
                    <a:lnTo>
                      <a:pt x="1008" y="165"/>
                    </a:lnTo>
                    <a:lnTo>
                      <a:pt x="1014" y="153"/>
                    </a:lnTo>
                    <a:lnTo>
                      <a:pt x="1020" y="141"/>
                    </a:lnTo>
                    <a:lnTo>
                      <a:pt x="1026" y="129"/>
                    </a:lnTo>
                    <a:lnTo>
                      <a:pt x="1034" y="117"/>
                    </a:lnTo>
                    <a:lnTo>
                      <a:pt x="1040" y="104"/>
                    </a:lnTo>
                    <a:lnTo>
                      <a:pt x="1047" y="93"/>
                    </a:lnTo>
                    <a:lnTo>
                      <a:pt x="1053" y="80"/>
                    </a:lnTo>
                    <a:lnTo>
                      <a:pt x="1059" y="68"/>
                    </a:lnTo>
                    <a:lnTo>
                      <a:pt x="1065" y="55"/>
                    </a:lnTo>
                    <a:lnTo>
                      <a:pt x="1072" y="43"/>
                    </a:lnTo>
                    <a:lnTo>
                      <a:pt x="1079" y="31"/>
                    </a:lnTo>
                    <a:lnTo>
                      <a:pt x="1086" y="20"/>
                    </a:lnTo>
                    <a:lnTo>
                      <a:pt x="1092" y="9"/>
                    </a:lnTo>
                    <a:lnTo>
                      <a:pt x="1099" y="0"/>
                    </a:lnTo>
                    <a:lnTo>
                      <a:pt x="1133" y="44"/>
                    </a:lnTo>
                    <a:lnTo>
                      <a:pt x="1115" y="73"/>
                    </a:lnTo>
                    <a:lnTo>
                      <a:pt x="1099" y="103"/>
                    </a:lnTo>
                    <a:lnTo>
                      <a:pt x="1082" y="134"/>
                    </a:lnTo>
                    <a:lnTo>
                      <a:pt x="1065" y="166"/>
                    </a:lnTo>
                    <a:lnTo>
                      <a:pt x="1048" y="197"/>
                    </a:lnTo>
                    <a:lnTo>
                      <a:pt x="1033" y="228"/>
                    </a:lnTo>
                    <a:lnTo>
                      <a:pt x="1016" y="260"/>
                    </a:lnTo>
                    <a:lnTo>
                      <a:pt x="1001" y="294"/>
                    </a:lnTo>
                    <a:lnTo>
                      <a:pt x="984" y="326"/>
                    </a:lnTo>
                    <a:lnTo>
                      <a:pt x="970" y="359"/>
                    </a:lnTo>
                    <a:lnTo>
                      <a:pt x="955" y="391"/>
                    </a:lnTo>
                    <a:lnTo>
                      <a:pt x="942" y="425"/>
                    </a:lnTo>
                    <a:lnTo>
                      <a:pt x="929" y="458"/>
                    </a:lnTo>
                    <a:lnTo>
                      <a:pt x="918" y="492"/>
                    </a:lnTo>
                    <a:lnTo>
                      <a:pt x="907" y="526"/>
                    </a:lnTo>
                    <a:lnTo>
                      <a:pt x="897" y="559"/>
                    </a:lnTo>
                    <a:lnTo>
                      <a:pt x="940" y="570"/>
                    </a:lnTo>
                    <a:lnTo>
                      <a:pt x="985" y="581"/>
                    </a:lnTo>
                    <a:lnTo>
                      <a:pt x="1028" y="593"/>
                    </a:lnTo>
                    <a:lnTo>
                      <a:pt x="1073" y="605"/>
                    </a:lnTo>
                    <a:lnTo>
                      <a:pt x="1116" y="618"/>
                    </a:lnTo>
                    <a:lnTo>
                      <a:pt x="1162" y="630"/>
                    </a:lnTo>
                    <a:lnTo>
                      <a:pt x="1205" y="643"/>
                    </a:lnTo>
                    <a:lnTo>
                      <a:pt x="1250" y="658"/>
                    </a:lnTo>
                    <a:lnTo>
                      <a:pt x="1293" y="671"/>
                    </a:lnTo>
                    <a:lnTo>
                      <a:pt x="1336" y="685"/>
                    </a:lnTo>
                    <a:lnTo>
                      <a:pt x="1379" y="701"/>
                    </a:lnTo>
                    <a:lnTo>
                      <a:pt x="1423" y="717"/>
                    </a:lnTo>
                    <a:lnTo>
                      <a:pt x="1465" y="733"/>
                    </a:lnTo>
                    <a:lnTo>
                      <a:pt x="1508" y="751"/>
                    </a:lnTo>
                    <a:lnTo>
                      <a:pt x="1550" y="768"/>
                    </a:lnTo>
                    <a:lnTo>
                      <a:pt x="1593" y="788"/>
                    </a:lnTo>
                    <a:lnTo>
                      <a:pt x="1593" y="7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2" name="Freeform 451"/>
              <p:cNvSpPr>
                <a:spLocks/>
              </p:cNvSpPr>
              <p:nvPr/>
            </p:nvSpPr>
            <p:spPr bwMode="auto">
              <a:xfrm>
                <a:off x="1670" y="2278"/>
                <a:ext cx="81" cy="34"/>
              </a:xfrm>
              <a:custGeom>
                <a:avLst/>
                <a:gdLst>
                  <a:gd name="T0" fmla="*/ 486 w 486"/>
                  <a:gd name="T1" fmla="*/ 37 h 202"/>
                  <a:gd name="T2" fmla="*/ 472 w 486"/>
                  <a:gd name="T3" fmla="*/ 40 h 202"/>
                  <a:gd name="T4" fmla="*/ 453 w 486"/>
                  <a:gd name="T5" fmla="*/ 47 h 202"/>
                  <a:gd name="T6" fmla="*/ 426 w 486"/>
                  <a:gd name="T7" fmla="*/ 56 h 202"/>
                  <a:gd name="T8" fmla="*/ 397 w 486"/>
                  <a:gd name="T9" fmla="*/ 67 h 202"/>
                  <a:gd name="T10" fmla="*/ 361 w 486"/>
                  <a:gd name="T11" fmla="*/ 78 h 202"/>
                  <a:gd name="T12" fmla="*/ 324 w 486"/>
                  <a:gd name="T13" fmla="*/ 92 h 202"/>
                  <a:gd name="T14" fmla="*/ 284 w 486"/>
                  <a:gd name="T15" fmla="*/ 105 h 202"/>
                  <a:gd name="T16" fmla="*/ 245 w 486"/>
                  <a:gd name="T17" fmla="*/ 119 h 202"/>
                  <a:gd name="T18" fmla="*/ 204 w 486"/>
                  <a:gd name="T19" fmla="*/ 133 h 202"/>
                  <a:gd name="T20" fmla="*/ 165 w 486"/>
                  <a:gd name="T21" fmla="*/ 146 h 202"/>
                  <a:gd name="T22" fmla="*/ 127 w 486"/>
                  <a:gd name="T23" fmla="*/ 158 h 202"/>
                  <a:gd name="T24" fmla="*/ 94 w 486"/>
                  <a:gd name="T25" fmla="*/ 171 h 202"/>
                  <a:gd name="T26" fmla="*/ 65 w 486"/>
                  <a:gd name="T27" fmla="*/ 181 h 202"/>
                  <a:gd name="T28" fmla="*/ 41 w 486"/>
                  <a:gd name="T29" fmla="*/ 190 h 202"/>
                  <a:gd name="T30" fmla="*/ 24 w 486"/>
                  <a:gd name="T31" fmla="*/ 197 h 202"/>
                  <a:gd name="T32" fmla="*/ 15 w 486"/>
                  <a:gd name="T33" fmla="*/ 202 h 202"/>
                  <a:gd name="T34" fmla="*/ 0 w 486"/>
                  <a:gd name="T35" fmla="*/ 163 h 202"/>
                  <a:gd name="T36" fmla="*/ 29 w 486"/>
                  <a:gd name="T37" fmla="*/ 152 h 202"/>
                  <a:gd name="T38" fmla="*/ 58 w 486"/>
                  <a:gd name="T39" fmla="*/ 142 h 202"/>
                  <a:gd name="T40" fmla="*/ 86 w 486"/>
                  <a:gd name="T41" fmla="*/ 131 h 202"/>
                  <a:gd name="T42" fmla="*/ 116 w 486"/>
                  <a:gd name="T43" fmla="*/ 121 h 202"/>
                  <a:gd name="T44" fmla="*/ 145 w 486"/>
                  <a:gd name="T45" fmla="*/ 110 h 202"/>
                  <a:gd name="T46" fmla="*/ 174 w 486"/>
                  <a:gd name="T47" fmla="*/ 101 h 202"/>
                  <a:gd name="T48" fmla="*/ 203 w 486"/>
                  <a:gd name="T49" fmla="*/ 89 h 202"/>
                  <a:gd name="T50" fmla="*/ 233 w 486"/>
                  <a:gd name="T51" fmla="*/ 80 h 202"/>
                  <a:gd name="T52" fmla="*/ 261 w 486"/>
                  <a:gd name="T53" fmla="*/ 69 h 202"/>
                  <a:gd name="T54" fmla="*/ 291 w 486"/>
                  <a:gd name="T55" fmla="*/ 59 h 202"/>
                  <a:gd name="T56" fmla="*/ 320 w 486"/>
                  <a:gd name="T57" fmla="*/ 48 h 202"/>
                  <a:gd name="T58" fmla="*/ 349 w 486"/>
                  <a:gd name="T59" fmla="*/ 39 h 202"/>
                  <a:gd name="T60" fmla="*/ 378 w 486"/>
                  <a:gd name="T61" fmla="*/ 29 h 202"/>
                  <a:gd name="T62" fmla="*/ 408 w 486"/>
                  <a:gd name="T63" fmla="*/ 19 h 202"/>
                  <a:gd name="T64" fmla="*/ 436 w 486"/>
                  <a:gd name="T65" fmla="*/ 10 h 202"/>
                  <a:gd name="T66" fmla="*/ 466 w 486"/>
                  <a:gd name="T67" fmla="*/ 0 h 202"/>
                  <a:gd name="T68" fmla="*/ 486 w 486"/>
                  <a:gd name="T69" fmla="*/ 37 h 202"/>
                  <a:gd name="T70" fmla="*/ 486 w 486"/>
                  <a:gd name="T71" fmla="*/ 37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6" h="202">
                    <a:moveTo>
                      <a:pt x="486" y="37"/>
                    </a:moveTo>
                    <a:lnTo>
                      <a:pt x="472" y="40"/>
                    </a:lnTo>
                    <a:lnTo>
                      <a:pt x="453" y="47"/>
                    </a:lnTo>
                    <a:lnTo>
                      <a:pt x="426" y="56"/>
                    </a:lnTo>
                    <a:lnTo>
                      <a:pt x="397" y="67"/>
                    </a:lnTo>
                    <a:lnTo>
                      <a:pt x="361" y="78"/>
                    </a:lnTo>
                    <a:lnTo>
                      <a:pt x="324" y="92"/>
                    </a:lnTo>
                    <a:lnTo>
                      <a:pt x="284" y="105"/>
                    </a:lnTo>
                    <a:lnTo>
                      <a:pt x="245" y="119"/>
                    </a:lnTo>
                    <a:lnTo>
                      <a:pt x="204" y="133"/>
                    </a:lnTo>
                    <a:lnTo>
                      <a:pt x="165" y="146"/>
                    </a:lnTo>
                    <a:lnTo>
                      <a:pt x="127" y="158"/>
                    </a:lnTo>
                    <a:lnTo>
                      <a:pt x="94" y="171"/>
                    </a:lnTo>
                    <a:lnTo>
                      <a:pt x="65" y="181"/>
                    </a:lnTo>
                    <a:lnTo>
                      <a:pt x="41" y="190"/>
                    </a:lnTo>
                    <a:lnTo>
                      <a:pt x="24" y="197"/>
                    </a:lnTo>
                    <a:lnTo>
                      <a:pt x="15" y="202"/>
                    </a:lnTo>
                    <a:lnTo>
                      <a:pt x="0" y="163"/>
                    </a:lnTo>
                    <a:lnTo>
                      <a:pt x="29" y="152"/>
                    </a:lnTo>
                    <a:lnTo>
                      <a:pt x="58" y="142"/>
                    </a:lnTo>
                    <a:lnTo>
                      <a:pt x="86" y="131"/>
                    </a:lnTo>
                    <a:lnTo>
                      <a:pt x="116" y="121"/>
                    </a:lnTo>
                    <a:lnTo>
                      <a:pt x="145" y="110"/>
                    </a:lnTo>
                    <a:lnTo>
                      <a:pt x="174" y="101"/>
                    </a:lnTo>
                    <a:lnTo>
                      <a:pt x="203" y="89"/>
                    </a:lnTo>
                    <a:lnTo>
                      <a:pt x="233" y="80"/>
                    </a:lnTo>
                    <a:lnTo>
                      <a:pt x="261" y="69"/>
                    </a:lnTo>
                    <a:lnTo>
                      <a:pt x="291" y="59"/>
                    </a:lnTo>
                    <a:lnTo>
                      <a:pt x="320" y="48"/>
                    </a:lnTo>
                    <a:lnTo>
                      <a:pt x="349" y="39"/>
                    </a:lnTo>
                    <a:lnTo>
                      <a:pt x="378" y="29"/>
                    </a:lnTo>
                    <a:lnTo>
                      <a:pt x="408" y="19"/>
                    </a:lnTo>
                    <a:lnTo>
                      <a:pt x="436" y="10"/>
                    </a:lnTo>
                    <a:lnTo>
                      <a:pt x="466" y="0"/>
                    </a:lnTo>
                    <a:lnTo>
                      <a:pt x="486" y="37"/>
                    </a:lnTo>
                    <a:lnTo>
                      <a:pt x="486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3" name="Freeform 452"/>
              <p:cNvSpPr>
                <a:spLocks/>
              </p:cNvSpPr>
              <p:nvPr/>
            </p:nvSpPr>
            <p:spPr bwMode="auto">
              <a:xfrm>
                <a:off x="1612" y="2284"/>
                <a:ext cx="168" cy="125"/>
              </a:xfrm>
              <a:custGeom>
                <a:avLst/>
                <a:gdLst>
                  <a:gd name="T0" fmla="*/ 945 w 1008"/>
                  <a:gd name="T1" fmla="*/ 710 h 754"/>
                  <a:gd name="T2" fmla="*/ 821 w 1008"/>
                  <a:gd name="T3" fmla="*/ 713 h 754"/>
                  <a:gd name="T4" fmla="*/ 695 w 1008"/>
                  <a:gd name="T5" fmla="*/ 715 h 754"/>
                  <a:gd name="T6" fmla="*/ 568 w 1008"/>
                  <a:gd name="T7" fmla="*/ 716 h 754"/>
                  <a:gd name="T8" fmla="*/ 441 w 1008"/>
                  <a:gd name="T9" fmla="*/ 718 h 754"/>
                  <a:gd name="T10" fmla="*/ 316 w 1008"/>
                  <a:gd name="T11" fmla="*/ 724 h 754"/>
                  <a:gd name="T12" fmla="*/ 190 w 1008"/>
                  <a:gd name="T13" fmla="*/ 731 h 754"/>
                  <a:gd name="T14" fmla="*/ 68 w 1008"/>
                  <a:gd name="T15" fmla="*/ 744 h 754"/>
                  <a:gd name="T16" fmla="*/ 0 w 1008"/>
                  <a:gd name="T17" fmla="*/ 701 h 754"/>
                  <a:gd name="T18" fmla="*/ 48 w 1008"/>
                  <a:gd name="T19" fmla="*/ 692 h 754"/>
                  <a:gd name="T20" fmla="*/ 99 w 1008"/>
                  <a:gd name="T21" fmla="*/ 687 h 754"/>
                  <a:gd name="T22" fmla="*/ 152 w 1008"/>
                  <a:gd name="T23" fmla="*/ 682 h 754"/>
                  <a:gd name="T24" fmla="*/ 205 w 1008"/>
                  <a:gd name="T25" fmla="*/ 678 h 754"/>
                  <a:gd name="T26" fmla="*/ 257 w 1008"/>
                  <a:gd name="T27" fmla="*/ 675 h 754"/>
                  <a:gd name="T28" fmla="*/ 310 w 1008"/>
                  <a:gd name="T29" fmla="*/ 674 h 754"/>
                  <a:gd name="T30" fmla="*/ 361 w 1008"/>
                  <a:gd name="T31" fmla="*/ 673 h 754"/>
                  <a:gd name="T32" fmla="*/ 413 w 1008"/>
                  <a:gd name="T33" fmla="*/ 672 h 754"/>
                  <a:gd name="T34" fmla="*/ 429 w 1008"/>
                  <a:gd name="T35" fmla="*/ 604 h 754"/>
                  <a:gd name="T36" fmla="*/ 480 w 1008"/>
                  <a:gd name="T37" fmla="*/ 661 h 754"/>
                  <a:gd name="T38" fmla="*/ 525 w 1008"/>
                  <a:gd name="T39" fmla="*/ 661 h 754"/>
                  <a:gd name="T40" fmla="*/ 571 w 1008"/>
                  <a:gd name="T41" fmla="*/ 660 h 754"/>
                  <a:gd name="T42" fmla="*/ 617 w 1008"/>
                  <a:gd name="T43" fmla="*/ 660 h 754"/>
                  <a:gd name="T44" fmla="*/ 664 w 1008"/>
                  <a:gd name="T45" fmla="*/ 660 h 754"/>
                  <a:gd name="T46" fmla="*/ 709 w 1008"/>
                  <a:gd name="T47" fmla="*/ 660 h 754"/>
                  <a:gd name="T48" fmla="*/ 755 w 1008"/>
                  <a:gd name="T49" fmla="*/ 661 h 754"/>
                  <a:gd name="T50" fmla="*/ 800 w 1008"/>
                  <a:gd name="T51" fmla="*/ 664 h 754"/>
                  <a:gd name="T52" fmla="*/ 799 w 1008"/>
                  <a:gd name="T53" fmla="*/ 586 h 754"/>
                  <a:gd name="T54" fmla="*/ 864 w 1008"/>
                  <a:gd name="T55" fmla="*/ 667 h 754"/>
                  <a:gd name="T56" fmla="*/ 953 w 1008"/>
                  <a:gd name="T57" fmla="*/ 651 h 754"/>
                  <a:gd name="T58" fmla="*/ 941 w 1008"/>
                  <a:gd name="T59" fmla="*/ 608 h 754"/>
                  <a:gd name="T60" fmla="*/ 930 w 1008"/>
                  <a:gd name="T61" fmla="*/ 564 h 754"/>
                  <a:gd name="T62" fmla="*/ 919 w 1008"/>
                  <a:gd name="T63" fmla="*/ 519 h 754"/>
                  <a:gd name="T64" fmla="*/ 906 w 1008"/>
                  <a:gd name="T65" fmla="*/ 472 h 754"/>
                  <a:gd name="T66" fmla="*/ 893 w 1008"/>
                  <a:gd name="T67" fmla="*/ 428 h 754"/>
                  <a:gd name="T68" fmla="*/ 879 w 1008"/>
                  <a:gd name="T69" fmla="*/ 384 h 754"/>
                  <a:gd name="T70" fmla="*/ 864 w 1008"/>
                  <a:gd name="T71" fmla="*/ 342 h 754"/>
                  <a:gd name="T72" fmla="*/ 784 w 1008"/>
                  <a:gd name="T73" fmla="*/ 351 h 754"/>
                  <a:gd name="T74" fmla="*/ 841 w 1008"/>
                  <a:gd name="T75" fmla="*/ 294 h 754"/>
                  <a:gd name="T76" fmla="*/ 839 w 1008"/>
                  <a:gd name="T77" fmla="*/ 274 h 754"/>
                  <a:gd name="T78" fmla="*/ 830 w 1008"/>
                  <a:gd name="T79" fmla="*/ 243 h 754"/>
                  <a:gd name="T80" fmla="*/ 818 w 1008"/>
                  <a:gd name="T81" fmla="*/ 203 h 754"/>
                  <a:gd name="T82" fmla="*/ 803 w 1008"/>
                  <a:gd name="T83" fmla="*/ 161 h 754"/>
                  <a:gd name="T84" fmla="*/ 785 w 1008"/>
                  <a:gd name="T85" fmla="*/ 117 h 754"/>
                  <a:gd name="T86" fmla="*/ 770 w 1008"/>
                  <a:gd name="T87" fmla="*/ 77 h 754"/>
                  <a:gd name="T88" fmla="*/ 756 w 1008"/>
                  <a:gd name="T89" fmla="*/ 43 h 754"/>
                  <a:gd name="T90" fmla="*/ 748 w 1008"/>
                  <a:gd name="T91" fmla="*/ 22 h 754"/>
                  <a:gd name="T92" fmla="*/ 814 w 1008"/>
                  <a:gd name="T93" fmla="*/ 16 h 754"/>
                  <a:gd name="T94" fmla="*/ 835 w 1008"/>
                  <a:gd name="T95" fmla="*/ 84 h 754"/>
                  <a:gd name="T96" fmla="*/ 864 w 1008"/>
                  <a:gd name="T97" fmla="*/ 186 h 754"/>
                  <a:gd name="T98" fmla="*/ 900 w 1008"/>
                  <a:gd name="T99" fmla="*/ 308 h 754"/>
                  <a:gd name="T100" fmla="*/ 935 w 1008"/>
                  <a:gd name="T101" fmla="*/ 434 h 754"/>
                  <a:gd name="T102" fmla="*/ 968 w 1008"/>
                  <a:gd name="T103" fmla="*/ 550 h 754"/>
                  <a:gd name="T104" fmla="*/ 993 w 1008"/>
                  <a:gd name="T105" fmla="*/ 644 h 754"/>
                  <a:gd name="T106" fmla="*/ 1007 w 1008"/>
                  <a:gd name="T107" fmla="*/ 699 h 754"/>
                  <a:gd name="T108" fmla="*/ 1008 w 1008"/>
                  <a:gd name="T109" fmla="*/ 708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08" h="754">
                    <a:moveTo>
                      <a:pt x="1008" y="708"/>
                    </a:moveTo>
                    <a:lnTo>
                      <a:pt x="945" y="710"/>
                    </a:lnTo>
                    <a:lnTo>
                      <a:pt x="884" y="712"/>
                    </a:lnTo>
                    <a:lnTo>
                      <a:pt x="821" y="713"/>
                    </a:lnTo>
                    <a:lnTo>
                      <a:pt x="759" y="714"/>
                    </a:lnTo>
                    <a:lnTo>
                      <a:pt x="695" y="715"/>
                    </a:lnTo>
                    <a:lnTo>
                      <a:pt x="632" y="716"/>
                    </a:lnTo>
                    <a:lnTo>
                      <a:pt x="568" y="716"/>
                    </a:lnTo>
                    <a:lnTo>
                      <a:pt x="506" y="718"/>
                    </a:lnTo>
                    <a:lnTo>
                      <a:pt x="441" y="718"/>
                    </a:lnTo>
                    <a:lnTo>
                      <a:pt x="380" y="721"/>
                    </a:lnTo>
                    <a:lnTo>
                      <a:pt x="316" y="724"/>
                    </a:lnTo>
                    <a:lnTo>
                      <a:pt x="254" y="728"/>
                    </a:lnTo>
                    <a:lnTo>
                      <a:pt x="190" y="731"/>
                    </a:lnTo>
                    <a:lnTo>
                      <a:pt x="129" y="738"/>
                    </a:lnTo>
                    <a:lnTo>
                      <a:pt x="68" y="744"/>
                    </a:lnTo>
                    <a:lnTo>
                      <a:pt x="7" y="754"/>
                    </a:lnTo>
                    <a:lnTo>
                      <a:pt x="0" y="701"/>
                    </a:lnTo>
                    <a:lnTo>
                      <a:pt x="24" y="696"/>
                    </a:lnTo>
                    <a:lnTo>
                      <a:pt x="48" y="692"/>
                    </a:lnTo>
                    <a:lnTo>
                      <a:pt x="74" y="689"/>
                    </a:lnTo>
                    <a:lnTo>
                      <a:pt x="99" y="687"/>
                    </a:lnTo>
                    <a:lnTo>
                      <a:pt x="125" y="684"/>
                    </a:lnTo>
                    <a:lnTo>
                      <a:pt x="152" y="682"/>
                    </a:lnTo>
                    <a:lnTo>
                      <a:pt x="177" y="679"/>
                    </a:lnTo>
                    <a:lnTo>
                      <a:pt x="205" y="678"/>
                    </a:lnTo>
                    <a:lnTo>
                      <a:pt x="230" y="676"/>
                    </a:lnTo>
                    <a:lnTo>
                      <a:pt x="257" y="675"/>
                    </a:lnTo>
                    <a:lnTo>
                      <a:pt x="284" y="674"/>
                    </a:lnTo>
                    <a:lnTo>
                      <a:pt x="310" y="674"/>
                    </a:lnTo>
                    <a:lnTo>
                      <a:pt x="336" y="673"/>
                    </a:lnTo>
                    <a:lnTo>
                      <a:pt x="361" y="673"/>
                    </a:lnTo>
                    <a:lnTo>
                      <a:pt x="387" y="672"/>
                    </a:lnTo>
                    <a:lnTo>
                      <a:pt x="413" y="672"/>
                    </a:lnTo>
                    <a:lnTo>
                      <a:pt x="402" y="604"/>
                    </a:lnTo>
                    <a:lnTo>
                      <a:pt x="429" y="604"/>
                    </a:lnTo>
                    <a:lnTo>
                      <a:pt x="459" y="662"/>
                    </a:lnTo>
                    <a:lnTo>
                      <a:pt x="480" y="661"/>
                    </a:lnTo>
                    <a:lnTo>
                      <a:pt x="503" y="661"/>
                    </a:lnTo>
                    <a:lnTo>
                      <a:pt x="525" y="661"/>
                    </a:lnTo>
                    <a:lnTo>
                      <a:pt x="549" y="661"/>
                    </a:lnTo>
                    <a:lnTo>
                      <a:pt x="571" y="660"/>
                    </a:lnTo>
                    <a:lnTo>
                      <a:pt x="595" y="660"/>
                    </a:lnTo>
                    <a:lnTo>
                      <a:pt x="617" y="660"/>
                    </a:lnTo>
                    <a:lnTo>
                      <a:pt x="641" y="660"/>
                    </a:lnTo>
                    <a:lnTo>
                      <a:pt x="664" y="660"/>
                    </a:lnTo>
                    <a:lnTo>
                      <a:pt x="686" y="660"/>
                    </a:lnTo>
                    <a:lnTo>
                      <a:pt x="709" y="660"/>
                    </a:lnTo>
                    <a:lnTo>
                      <a:pt x="732" y="661"/>
                    </a:lnTo>
                    <a:lnTo>
                      <a:pt x="755" y="661"/>
                    </a:lnTo>
                    <a:lnTo>
                      <a:pt x="777" y="663"/>
                    </a:lnTo>
                    <a:lnTo>
                      <a:pt x="800" y="664"/>
                    </a:lnTo>
                    <a:lnTo>
                      <a:pt x="823" y="667"/>
                    </a:lnTo>
                    <a:lnTo>
                      <a:pt x="799" y="586"/>
                    </a:lnTo>
                    <a:lnTo>
                      <a:pt x="825" y="579"/>
                    </a:lnTo>
                    <a:lnTo>
                      <a:pt x="864" y="667"/>
                    </a:lnTo>
                    <a:lnTo>
                      <a:pt x="960" y="672"/>
                    </a:lnTo>
                    <a:lnTo>
                      <a:pt x="953" y="651"/>
                    </a:lnTo>
                    <a:lnTo>
                      <a:pt x="947" y="629"/>
                    </a:lnTo>
                    <a:lnTo>
                      <a:pt x="941" y="608"/>
                    </a:lnTo>
                    <a:lnTo>
                      <a:pt x="936" y="586"/>
                    </a:lnTo>
                    <a:lnTo>
                      <a:pt x="930" y="564"/>
                    </a:lnTo>
                    <a:lnTo>
                      <a:pt x="925" y="541"/>
                    </a:lnTo>
                    <a:lnTo>
                      <a:pt x="919" y="519"/>
                    </a:lnTo>
                    <a:lnTo>
                      <a:pt x="913" y="496"/>
                    </a:lnTo>
                    <a:lnTo>
                      <a:pt x="906" y="472"/>
                    </a:lnTo>
                    <a:lnTo>
                      <a:pt x="900" y="450"/>
                    </a:lnTo>
                    <a:lnTo>
                      <a:pt x="893" y="428"/>
                    </a:lnTo>
                    <a:lnTo>
                      <a:pt x="887" y="407"/>
                    </a:lnTo>
                    <a:lnTo>
                      <a:pt x="879" y="384"/>
                    </a:lnTo>
                    <a:lnTo>
                      <a:pt x="871" y="364"/>
                    </a:lnTo>
                    <a:lnTo>
                      <a:pt x="864" y="342"/>
                    </a:lnTo>
                    <a:lnTo>
                      <a:pt x="857" y="324"/>
                    </a:lnTo>
                    <a:lnTo>
                      <a:pt x="784" y="351"/>
                    </a:lnTo>
                    <a:lnTo>
                      <a:pt x="772" y="322"/>
                    </a:lnTo>
                    <a:lnTo>
                      <a:pt x="841" y="294"/>
                    </a:lnTo>
                    <a:lnTo>
                      <a:pt x="840" y="285"/>
                    </a:lnTo>
                    <a:lnTo>
                      <a:pt x="839" y="274"/>
                    </a:lnTo>
                    <a:lnTo>
                      <a:pt x="835" y="258"/>
                    </a:lnTo>
                    <a:lnTo>
                      <a:pt x="830" y="243"/>
                    </a:lnTo>
                    <a:lnTo>
                      <a:pt x="824" y="223"/>
                    </a:lnTo>
                    <a:lnTo>
                      <a:pt x="818" y="203"/>
                    </a:lnTo>
                    <a:lnTo>
                      <a:pt x="810" y="181"/>
                    </a:lnTo>
                    <a:lnTo>
                      <a:pt x="803" y="161"/>
                    </a:lnTo>
                    <a:lnTo>
                      <a:pt x="794" y="138"/>
                    </a:lnTo>
                    <a:lnTo>
                      <a:pt x="785" y="117"/>
                    </a:lnTo>
                    <a:lnTo>
                      <a:pt x="777" y="95"/>
                    </a:lnTo>
                    <a:lnTo>
                      <a:pt x="770" y="77"/>
                    </a:lnTo>
                    <a:lnTo>
                      <a:pt x="762" y="59"/>
                    </a:lnTo>
                    <a:lnTo>
                      <a:pt x="756" y="43"/>
                    </a:lnTo>
                    <a:lnTo>
                      <a:pt x="751" y="31"/>
                    </a:lnTo>
                    <a:lnTo>
                      <a:pt x="748" y="22"/>
                    </a:lnTo>
                    <a:lnTo>
                      <a:pt x="809" y="0"/>
                    </a:lnTo>
                    <a:lnTo>
                      <a:pt x="814" y="16"/>
                    </a:lnTo>
                    <a:lnTo>
                      <a:pt x="823" y="45"/>
                    </a:lnTo>
                    <a:lnTo>
                      <a:pt x="835" y="84"/>
                    </a:lnTo>
                    <a:lnTo>
                      <a:pt x="850" y="132"/>
                    </a:lnTo>
                    <a:lnTo>
                      <a:pt x="864" y="186"/>
                    </a:lnTo>
                    <a:lnTo>
                      <a:pt x="883" y="245"/>
                    </a:lnTo>
                    <a:lnTo>
                      <a:pt x="900" y="308"/>
                    </a:lnTo>
                    <a:lnTo>
                      <a:pt x="919" y="372"/>
                    </a:lnTo>
                    <a:lnTo>
                      <a:pt x="935" y="434"/>
                    </a:lnTo>
                    <a:lnTo>
                      <a:pt x="952" y="494"/>
                    </a:lnTo>
                    <a:lnTo>
                      <a:pt x="968" y="550"/>
                    </a:lnTo>
                    <a:lnTo>
                      <a:pt x="982" y="602"/>
                    </a:lnTo>
                    <a:lnTo>
                      <a:pt x="993" y="644"/>
                    </a:lnTo>
                    <a:lnTo>
                      <a:pt x="1001" y="677"/>
                    </a:lnTo>
                    <a:lnTo>
                      <a:pt x="1007" y="699"/>
                    </a:lnTo>
                    <a:lnTo>
                      <a:pt x="1008" y="708"/>
                    </a:lnTo>
                    <a:lnTo>
                      <a:pt x="1008" y="7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Freeform 453"/>
              <p:cNvSpPr>
                <a:spLocks/>
              </p:cNvSpPr>
              <p:nvPr/>
            </p:nvSpPr>
            <p:spPr bwMode="auto">
              <a:xfrm>
                <a:off x="1708" y="2412"/>
                <a:ext cx="76" cy="9"/>
              </a:xfrm>
              <a:custGeom>
                <a:avLst/>
                <a:gdLst>
                  <a:gd name="T0" fmla="*/ 457 w 457"/>
                  <a:gd name="T1" fmla="*/ 45 h 55"/>
                  <a:gd name="T2" fmla="*/ 429 w 457"/>
                  <a:gd name="T3" fmla="*/ 49 h 55"/>
                  <a:gd name="T4" fmla="*/ 400 w 457"/>
                  <a:gd name="T5" fmla="*/ 52 h 55"/>
                  <a:gd name="T6" fmla="*/ 371 w 457"/>
                  <a:gd name="T7" fmla="*/ 54 h 55"/>
                  <a:gd name="T8" fmla="*/ 343 w 457"/>
                  <a:gd name="T9" fmla="*/ 55 h 55"/>
                  <a:gd name="T10" fmla="*/ 313 w 457"/>
                  <a:gd name="T11" fmla="*/ 54 h 55"/>
                  <a:gd name="T12" fmla="*/ 284 w 457"/>
                  <a:gd name="T13" fmla="*/ 53 h 55"/>
                  <a:gd name="T14" fmla="*/ 255 w 457"/>
                  <a:gd name="T15" fmla="*/ 50 h 55"/>
                  <a:gd name="T16" fmla="*/ 227 w 457"/>
                  <a:gd name="T17" fmla="*/ 48 h 55"/>
                  <a:gd name="T18" fmla="*/ 197 w 457"/>
                  <a:gd name="T19" fmla="*/ 43 h 55"/>
                  <a:gd name="T20" fmla="*/ 168 w 457"/>
                  <a:gd name="T21" fmla="*/ 39 h 55"/>
                  <a:gd name="T22" fmla="*/ 140 w 457"/>
                  <a:gd name="T23" fmla="*/ 33 h 55"/>
                  <a:gd name="T24" fmla="*/ 112 w 457"/>
                  <a:gd name="T25" fmla="*/ 28 h 55"/>
                  <a:gd name="T26" fmla="*/ 83 w 457"/>
                  <a:gd name="T27" fmla="*/ 22 h 55"/>
                  <a:gd name="T28" fmla="*/ 55 w 457"/>
                  <a:gd name="T29" fmla="*/ 17 h 55"/>
                  <a:gd name="T30" fmla="*/ 27 w 457"/>
                  <a:gd name="T31" fmla="*/ 12 h 55"/>
                  <a:gd name="T32" fmla="*/ 0 w 457"/>
                  <a:gd name="T33" fmla="*/ 8 h 55"/>
                  <a:gd name="T34" fmla="*/ 15 w 457"/>
                  <a:gd name="T35" fmla="*/ 6 h 55"/>
                  <a:gd name="T36" fmla="*/ 35 w 457"/>
                  <a:gd name="T37" fmla="*/ 4 h 55"/>
                  <a:gd name="T38" fmla="*/ 62 w 457"/>
                  <a:gd name="T39" fmla="*/ 2 h 55"/>
                  <a:gd name="T40" fmla="*/ 95 w 457"/>
                  <a:gd name="T41" fmla="*/ 2 h 55"/>
                  <a:gd name="T42" fmla="*/ 129 w 457"/>
                  <a:gd name="T43" fmla="*/ 1 h 55"/>
                  <a:gd name="T44" fmla="*/ 166 w 457"/>
                  <a:gd name="T45" fmla="*/ 0 h 55"/>
                  <a:gd name="T46" fmla="*/ 205 w 457"/>
                  <a:gd name="T47" fmla="*/ 0 h 55"/>
                  <a:gd name="T48" fmla="*/ 245 w 457"/>
                  <a:gd name="T49" fmla="*/ 2 h 55"/>
                  <a:gd name="T50" fmla="*/ 283 w 457"/>
                  <a:gd name="T51" fmla="*/ 2 h 55"/>
                  <a:gd name="T52" fmla="*/ 320 w 457"/>
                  <a:gd name="T53" fmla="*/ 5 h 55"/>
                  <a:gd name="T54" fmla="*/ 355 w 457"/>
                  <a:gd name="T55" fmla="*/ 8 h 55"/>
                  <a:gd name="T56" fmla="*/ 387 w 457"/>
                  <a:gd name="T57" fmla="*/ 13 h 55"/>
                  <a:gd name="T58" fmla="*/ 413 w 457"/>
                  <a:gd name="T59" fmla="*/ 18 h 55"/>
                  <a:gd name="T60" fmla="*/ 435 w 457"/>
                  <a:gd name="T61" fmla="*/ 25 h 55"/>
                  <a:gd name="T62" fmla="*/ 449 w 457"/>
                  <a:gd name="T63" fmla="*/ 34 h 55"/>
                  <a:gd name="T64" fmla="*/ 457 w 457"/>
                  <a:gd name="T65" fmla="*/ 45 h 55"/>
                  <a:gd name="T66" fmla="*/ 457 w 457"/>
                  <a:gd name="T67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7" h="55">
                    <a:moveTo>
                      <a:pt x="457" y="45"/>
                    </a:moveTo>
                    <a:lnTo>
                      <a:pt x="429" y="49"/>
                    </a:lnTo>
                    <a:lnTo>
                      <a:pt x="400" y="52"/>
                    </a:lnTo>
                    <a:lnTo>
                      <a:pt x="371" y="54"/>
                    </a:lnTo>
                    <a:lnTo>
                      <a:pt x="343" y="55"/>
                    </a:lnTo>
                    <a:lnTo>
                      <a:pt x="313" y="54"/>
                    </a:lnTo>
                    <a:lnTo>
                      <a:pt x="284" y="53"/>
                    </a:lnTo>
                    <a:lnTo>
                      <a:pt x="255" y="50"/>
                    </a:lnTo>
                    <a:lnTo>
                      <a:pt x="227" y="48"/>
                    </a:lnTo>
                    <a:lnTo>
                      <a:pt x="197" y="43"/>
                    </a:lnTo>
                    <a:lnTo>
                      <a:pt x="168" y="39"/>
                    </a:lnTo>
                    <a:lnTo>
                      <a:pt x="140" y="33"/>
                    </a:lnTo>
                    <a:lnTo>
                      <a:pt x="112" y="28"/>
                    </a:lnTo>
                    <a:lnTo>
                      <a:pt x="83" y="22"/>
                    </a:lnTo>
                    <a:lnTo>
                      <a:pt x="55" y="17"/>
                    </a:lnTo>
                    <a:lnTo>
                      <a:pt x="27" y="12"/>
                    </a:lnTo>
                    <a:lnTo>
                      <a:pt x="0" y="8"/>
                    </a:lnTo>
                    <a:lnTo>
                      <a:pt x="15" y="6"/>
                    </a:lnTo>
                    <a:lnTo>
                      <a:pt x="35" y="4"/>
                    </a:lnTo>
                    <a:lnTo>
                      <a:pt x="62" y="2"/>
                    </a:lnTo>
                    <a:lnTo>
                      <a:pt x="95" y="2"/>
                    </a:lnTo>
                    <a:lnTo>
                      <a:pt x="129" y="1"/>
                    </a:lnTo>
                    <a:lnTo>
                      <a:pt x="166" y="0"/>
                    </a:lnTo>
                    <a:lnTo>
                      <a:pt x="205" y="0"/>
                    </a:lnTo>
                    <a:lnTo>
                      <a:pt x="245" y="2"/>
                    </a:lnTo>
                    <a:lnTo>
                      <a:pt x="283" y="2"/>
                    </a:lnTo>
                    <a:lnTo>
                      <a:pt x="320" y="5"/>
                    </a:lnTo>
                    <a:lnTo>
                      <a:pt x="355" y="8"/>
                    </a:lnTo>
                    <a:lnTo>
                      <a:pt x="387" y="13"/>
                    </a:lnTo>
                    <a:lnTo>
                      <a:pt x="413" y="18"/>
                    </a:lnTo>
                    <a:lnTo>
                      <a:pt x="435" y="25"/>
                    </a:lnTo>
                    <a:lnTo>
                      <a:pt x="449" y="34"/>
                    </a:lnTo>
                    <a:lnTo>
                      <a:pt x="457" y="45"/>
                    </a:lnTo>
                    <a:lnTo>
                      <a:pt x="457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Freeform 454"/>
              <p:cNvSpPr>
                <a:spLocks/>
              </p:cNvSpPr>
              <p:nvPr/>
            </p:nvSpPr>
            <p:spPr bwMode="auto">
              <a:xfrm>
                <a:off x="1604" y="2293"/>
                <a:ext cx="144" cy="107"/>
              </a:xfrm>
              <a:custGeom>
                <a:avLst/>
                <a:gdLst>
                  <a:gd name="T0" fmla="*/ 779 w 864"/>
                  <a:gd name="T1" fmla="*/ 510 h 645"/>
                  <a:gd name="T2" fmla="*/ 647 w 864"/>
                  <a:gd name="T3" fmla="*/ 519 h 645"/>
                  <a:gd name="T4" fmla="*/ 514 w 864"/>
                  <a:gd name="T5" fmla="*/ 526 h 645"/>
                  <a:gd name="T6" fmla="*/ 379 w 864"/>
                  <a:gd name="T7" fmla="*/ 529 h 645"/>
                  <a:gd name="T8" fmla="*/ 247 w 864"/>
                  <a:gd name="T9" fmla="*/ 537 h 645"/>
                  <a:gd name="T10" fmla="*/ 167 w 864"/>
                  <a:gd name="T11" fmla="*/ 560 h 645"/>
                  <a:gd name="T12" fmla="*/ 238 w 864"/>
                  <a:gd name="T13" fmla="*/ 558 h 645"/>
                  <a:gd name="T14" fmla="*/ 211 w 864"/>
                  <a:gd name="T15" fmla="*/ 566 h 645"/>
                  <a:gd name="T16" fmla="*/ 186 w 864"/>
                  <a:gd name="T17" fmla="*/ 577 h 645"/>
                  <a:gd name="T18" fmla="*/ 189 w 864"/>
                  <a:gd name="T19" fmla="*/ 587 h 645"/>
                  <a:gd name="T20" fmla="*/ 208 w 864"/>
                  <a:gd name="T21" fmla="*/ 593 h 645"/>
                  <a:gd name="T22" fmla="*/ 228 w 864"/>
                  <a:gd name="T23" fmla="*/ 596 h 645"/>
                  <a:gd name="T24" fmla="*/ 247 w 864"/>
                  <a:gd name="T25" fmla="*/ 601 h 645"/>
                  <a:gd name="T26" fmla="*/ 247 w 864"/>
                  <a:gd name="T27" fmla="*/ 605 h 645"/>
                  <a:gd name="T28" fmla="*/ 224 w 864"/>
                  <a:gd name="T29" fmla="*/ 612 h 645"/>
                  <a:gd name="T30" fmla="*/ 200 w 864"/>
                  <a:gd name="T31" fmla="*/ 621 h 645"/>
                  <a:gd name="T32" fmla="*/ 175 w 864"/>
                  <a:gd name="T33" fmla="*/ 630 h 645"/>
                  <a:gd name="T34" fmla="*/ 151 w 864"/>
                  <a:gd name="T35" fmla="*/ 637 h 645"/>
                  <a:gd name="T36" fmla="*/ 133 w 864"/>
                  <a:gd name="T37" fmla="*/ 645 h 645"/>
                  <a:gd name="T38" fmla="*/ 88 w 864"/>
                  <a:gd name="T39" fmla="*/ 560 h 645"/>
                  <a:gd name="T40" fmla="*/ 69 w 864"/>
                  <a:gd name="T41" fmla="*/ 560 h 645"/>
                  <a:gd name="T42" fmla="*/ 51 w 864"/>
                  <a:gd name="T43" fmla="*/ 560 h 645"/>
                  <a:gd name="T44" fmla="*/ 33 w 864"/>
                  <a:gd name="T45" fmla="*/ 561 h 645"/>
                  <a:gd name="T46" fmla="*/ 14 w 864"/>
                  <a:gd name="T47" fmla="*/ 564 h 645"/>
                  <a:gd name="T48" fmla="*/ 2 w 864"/>
                  <a:gd name="T49" fmla="*/ 561 h 645"/>
                  <a:gd name="T50" fmla="*/ 1 w 864"/>
                  <a:gd name="T51" fmla="*/ 543 h 645"/>
                  <a:gd name="T52" fmla="*/ 0 w 864"/>
                  <a:gd name="T53" fmla="*/ 522 h 645"/>
                  <a:gd name="T54" fmla="*/ 102 w 864"/>
                  <a:gd name="T55" fmla="*/ 507 h 645"/>
                  <a:gd name="T56" fmla="*/ 258 w 864"/>
                  <a:gd name="T57" fmla="*/ 497 h 645"/>
                  <a:gd name="T58" fmla="*/ 414 w 864"/>
                  <a:gd name="T59" fmla="*/ 491 h 645"/>
                  <a:gd name="T60" fmla="*/ 567 w 864"/>
                  <a:gd name="T61" fmla="*/ 482 h 645"/>
                  <a:gd name="T62" fmla="*/ 720 w 864"/>
                  <a:gd name="T63" fmla="*/ 471 h 645"/>
                  <a:gd name="T64" fmla="*/ 812 w 864"/>
                  <a:gd name="T65" fmla="*/ 434 h 645"/>
                  <a:gd name="T66" fmla="*/ 790 w 864"/>
                  <a:gd name="T67" fmla="*/ 349 h 645"/>
                  <a:gd name="T68" fmla="*/ 760 w 864"/>
                  <a:gd name="T69" fmla="*/ 258 h 645"/>
                  <a:gd name="T70" fmla="*/ 726 w 864"/>
                  <a:gd name="T71" fmla="*/ 166 h 645"/>
                  <a:gd name="T72" fmla="*/ 693 w 864"/>
                  <a:gd name="T73" fmla="*/ 78 h 645"/>
                  <a:gd name="T74" fmla="*/ 667 w 864"/>
                  <a:gd name="T75" fmla="*/ 0 h 645"/>
                  <a:gd name="T76" fmla="*/ 714 w 864"/>
                  <a:gd name="T77" fmla="*/ 27 h 645"/>
                  <a:gd name="T78" fmla="*/ 745 w 864"/>
                  <a:gd name="T79" fmla="*/ 115 h 645"/>
                  <a:gd name="T80" fmla="*/ 787 w 864"/>
                  <a:gd name="T81" fmla="*/ 238 h 645"/>
                  <a:gd name="T82" fmla="*/ 825 w 864"/>
                  <a:gd name="T83" fmla="*/ 362 h 645"/>
                  <a:gd name="T84" fmla="*/ 854 w 864"/>
                  <a:gd name="T85" fmla="*/ 462 h 645"/>
                  <a:gd name="T86" fmla="*/ 864 w 864"/>
                  <a:gd name="T87" fmla="*/ 499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64" h="645">
                    <a:moveTo>
                      <a:pt x="864" y="499"/>
                    </a:moveTo>
                    <a:lnTo>
                      <a:pt x="821" y="505"/>
                    </a:lnTo>
                    <a:lnTo>
                      <a:pt x="779" y="510"/>
                    </a:lnTo>
                    <a:lnTo>
                      <a:pt x="735" y="513"/>
                    </a:lnTo>
                    <a:lnTo>
                      <a:pt x="692" y="517"/>
                    </a:lnTo>
                    <a:lnTo>
                      <a:pt x="647" y="519"/>
                    </a:lnTo>
                    <a:lnTo>
                      <a:pt x="603" y="522"/>
                    </a:lnTo>
                    <a:lnTo>
                      <a:pt x="558" y="524"/>
                    </a:lnTo>
                    <a:lnTo>
                      <a:pt x="514" y="526"/>
                    </a:lnTo>
                    <a:lnTo>
                      <a:pt x="468" y="527"/>
                    </a:lnTo>
                    <a:lnTo>
                      <a:pt x="424" y="528"/>
                    </a:lnTo>
                    <a:lnTo>
                      <a:pt x="379" y="529"/>
                    </a:lnTo>
                    <a:lnTo>
                      <a:pt x="335" y="532"/>
                    </a:lnTo>
                    <a:lnTo>
                      <a:pt x="291" y="534"/>
                    </a:lnTo>
                    <a:lnTo>
                      <a:pt x="247" y="537"/>
                    </a:lnTo>
                    <a:lnTo>
                      <a:pt x="204" y="540"/>
                    </a:lnTo>
                    <a:lnTo>
                      <a:pt x="162" y="546"/>
                    </a:lnTo>
                    <a:lnTo>
                      <a:pt x="167" y="560"/>
                    </a:lnTo>
                    <a:lnTo>
                      <a:pt x="257" y="555"/>
                    </a:lnTo>
                    <a:lnTo>
                      <a:pt x="248" y="556"/>
                    </a:lnTo>
                    <a:lnTo>
                      <a:pt x="238" y="558"/>
                    </a:lnTo>
                    <a:lnTo>
                      <a:pt x="229" y="561"/>
                    </a:lnTo>
                    <a:lnTo>
                      <a:pt x="220" y="564"/>
                    </a:lnTo>
                    <a:lnTo>
                      <a:pt x="211" y="566"/>
                    </a:lnTo>
                    <a:lnTo>
                      <a:pt x="203" y="569"/>
                    </a:lnTo>
                    <a:lnTo>
                      <a:pt x="194" y="573"/>
                    </a:lnTo>
                    <a:lnTo>
                      <a:pt x="186" y="577"/>
                    </a:lnTo>
                    <a:lnTo>
                      <a:pt x="182" y="581"/>
                    </a:lnTo>
                    <a:lnTo>
                      <a:pt x="186" y="586"/>
                    </a:lnTo>
                    <a:lnTo>
                      <a:pt x="189" y="587"/>
                    </a:lnTo>
                    <a:lnTo>
                      <a:pt x="194" y="589"/>
                    </a:lnTo>
                    <a:lnTo>
                      <a:pt x="201" y="591"/>
                    </a:lnTo>
                    <a:lnTo>
                      <a:pt x="208" y="593"/>
                    </a:lnTo>
                    <a:lnTo>
                      <a:pt x="214" y="594"/>
                    </a:lnTo>
                    <a:lnTo>
                      <a:pt x="221" y="595"/>
                    </a:lnTo>
                    <a:lnTo>
                      <a:pt x="228" y="596"/>
                    </a:lnTo>
                    <a:lnTo>
                      <a:pt x="235" y="598"/>
                    </a:lnTo>
                    <a:lnTo>
                      <a:pt x="240" y="599"/>
                    </a:lnTo>
                    <a:lnTo>
                      <a:pt x="247" y="601"/>
                    </a:lnTo>
                    <a:lnTo>
                      <a:pt x="251" y="602"/>
                    </a:lnTo>
                    <a:lnTo>
                      <a:pt x="255" y="604"/>
                    </a:lnTo>
                    <a:lnTo>
                      <a:pt x="247" y="605"/>
                    </a:lnTo>
                    <a:lnTo>
                      <a:pt x="239" y="607"/>
                    </a:lnTo>
                    <a:lnTo>
                      <a:pt x="231" y="609"/>
                    </a:lnTo>
                    <a:lnTo>
                      <a:pt x="224" y="612"/>
                    </a:lnTo>
                    <a:lnTo>
                      <a:pt x="216" y="615"/>
                    </a:lnTo>
                    <a:lnTo>
                      <a:pt x="208" y="618"/>
                    </a:lnTo>
                    <a:lnTo>
                      <a:pt x="200" y="621"/>
                    </a:lnTo>
                    <a:lnTo>
                      <a:pt x="191" y="624"/>
                    </a:lnTo>
                    <a:lnTo>
                      <a:pt x="182" y="627"/>
                    </a:lnTo>
                    <a:lnTo>
                      <a:pt x="175" y="630"/>
                    </a:lnTo>
                    <a:lnTo>
                      <a:pt x="167" y="632"/>
                    </a:lnTo>
                    <a:lnTo>
                      <a:pt x="160" y="635"/>
                    </a:lnTo>
                    <a:lnTo>
                      <a:pt x="151" y="637"/>
                    </a:lnTo>
                    <a:lnTo>
                      <a:pt x="144" y="640"/>
                    </a:lnTo>
                    <a:lnTo>
                      <a:pt x="138" y="642"/>
                    </a:lnTo>
                    <a:lnTo>
                      <a:pt x="133" y="645"/>
                    </a:lnTo>
                    <a:lnTo>
                      <a:pt x="101" y="560"/>
                    </a:lnTo>
                    <a:lnTo>
                      <a:pt x="94" y="560"/>
                    </a:lnTo>
                    <a:lnTo>
                      <a:pt x="88" y="560"/>
                    </a:lnTo>
                    <a:lnTo>
                      <a:pt x="82" y="560"/>
                    </a:lnTo>
                    <a:lnTo>
                      <a:pt x="76" y="560"/>
                    </a:lnTo>
                    <a:lnTo>
                      <a:pt x="69" y="560"/>
                    </a:lnTo>
                    <a:lnTo>
                      <a:pt x="63" y="560"/>
                    </a:lnTo>
                    <a:lnTo>
                      <a:pt x="57" y="560"/>
                    </a:lnTo>
                    <a:lnTo>
                      <a:pt x="51" y="560"/>
                    </a:lnTo>
                    <a:lnTo>
                      <a:pt x="45" y="560"/>
                    </a:lnTo>
                    <a:lnTo>
                      <a:pt x="39" y="560"/>
                    </a:lnTo>
                    <a:lnTo>
                      <a:pt x="33" y="561"/>
                    </a:lnTo>
                    <a:lnTo>
                      <a:pt x="26" y="562"/>
                    </a:lnTo>
                    <a:lnTo>
                      <a:pt x="20" y="562"/>
                    </a:lnTo>
                    <a:lnTo>
                      <a:pt x="14" y="564"/>
                    </a:lnTo>
                    <a:lnTo>
                      <a:pt x="9" y="565"/>
                    </a:lnTo>
                    <a:lnTo>
                      <a:pt x="4" y="567"/>
                    </a:lnTo>
                    <a:lnTo>
                      <a:pt x="2" y="561"/>
                    </a:lnTo>
                    <a:lnTo>
                      <a:pt x="2" y="555"/>
                    </a:lnTo>
                    <a:lnTo>
                      <a:pt x="1" y="549"/>
                    </a:lnTo>
                    <a:lnTo>
                      <a:pt x="1" y="543"/>
                    </a:lnTo>
                    <a:lnTo>
                      <a:pt x="0" y="535"/>
                    </a:lnTo>
                    <a:lnTo>
                      <a:pt x="0" y="528"/>
                    </a:lnTo>
                    <a:lnTo>
                      <a:pt x="0" y="522"/>
                    </a:lnTo>
                    <a:lnTo>
                      <a:pt x="2" y="516"/>
                    </a:lnTo>
                    <a:lnTo>
                      <a:pt x="51" y="510"/>
                    </a:lnTo>
                    <a:lnTo>
                      <a:pt x="102" y="507"/>
                    </a:lnTo>
                    <a:lnTo>
                      <a:pt x="154" y="504"/>
                    </a:lnTo>
                    <a:lnTo>
                      <a:pt x="207" y="501"/>
                    </a:lnTo>
                    <a:lnTo>
                      <a:pt x="258" y="497"/>
                    </a:lnTo>
                    <a:lnTo>
                      <a:pt x="310" y="495"/>
                    </a:lnTo>
                    <a:lnTo>
                      <a:pt x="362" y="492"/>
                    </a:lnTo>
                    <a:lnTo>
                      <a:pt x="414" y="491"/>
                    </a:lnTo>
                    <a:lnTo>
                      <a:pt x="465" y="488"/>
                    </a:lnTo>
                    <a:lnTo>
                      <a:pt x="516" y="485"/>
                    </a:lnTo>
                    <a:lnTo>
                      <a:pt x="567" y="482"/>
                    </a:lnTo>
                    <a:lnTo>
                      <a:pt x="618" y="480"/>
                    </a:lnTo>
                    <a:lnTo>
                      <a:pt x="669" y="475"/>
                    </a:lnTo>
                    <a:lnTo>
                      <a:pt x="720" y="471"/>
                    </a:lnTo>
                    <a:lnTo>
                      <a:pt x="769" y="466"/>
                    </a:lnTo>
                    <a:lnTo>
                      <a:pt x="818" y="461"/>
                    </a:lnTo>
                    <a:lnTo>
                      <a:pt x="812" y="434"/>
                    </a:lnTo>
                    <a:lnTo>
                      <a:pt x="806" y="406"/>
                    </a:lnTo>
                    <a:lnTo>
                      <a:pt x="799" y="378"/>
                    </a:lnTo>
                    <a:lnTo>
                      <a:pt x="790" y="349"/>
                    </a:lnTo>
                    <a:lnTo>
                      <a:pt x="780" y="318"/>
                    </a:lnTo>
                    <a:lnTo>
                      <a:pt x="770" y="288"/>
                    </a:lnTo>
                    <a:lnTo>
                      <a:pt x="760" y="258"/>
                    </a:lnTo>
                    <a:lnTo>
                      <a:pt x="749" y="228"/>
                    </a:lnTo>
                    <a:lnTo>
                      <a:pt x="737" y="197"/>
                    </a:lnTo>
                    <a:lnTo>
                      <a:pt x="726" y="166"/>
                    </a:lnTo>
                    <a:lnTo>
                      <a:pt x="715" y="136"/>
                    </a:lnTo>
                    <a:lnTo>
                      <a:pt x="704" y="107"/>
                    </a:lnTo>
                    <a:lnTo>
                      <a:pt x="693" y="78"/>
                    </a:lnTo>
                    <a:lnTo>
                      <a:pt x="684" y="51"/>
                    </a:lnTo>
                    <a:lnTo>
                      <a:pt x="674" y="24"/>
                    </a:lnTo>
                    <a:lnTo>
                      <a:pt x="667" y="0"/>
                    </a:lnTo>
                    <a:lnTo>
                      <a:pt x="701" y="0"/>
                    </a:lnTo>
                    <a:lnTo>
                      <a:pt x="705" y="9"/>
                    </a:lnTo>
                    <a:lnTo>
                      <a:pt x="714" y="27"/>
                    </a:lnTo>
                    <a:lnTo>
                      <a:pt x="722" y="51"/>
                    </a:lnTo>
                    <a:lnTo>
                      <a:pt x="734" y="81"/>
                    </a:lnTo>
                    <a:lnTo>
                      <a:pt x="745" y="115"/>
                    </a:lnTo>
                    <a:lnTo>
                      <a:pt x="759" y="154"/>
                    </a:lnTo>
                    <a:lnTo>
                      <a:pt x="773" y="195"/>
                    </a:lnTo>
                    <a:lnTo>
                      <a:pt x="787" y="238"/>
                    </a:lnTo>
                    <a:lnTo>
                      <a:pt x="801" y="280"/>
                    </a:lnTo>
                    <a:lnTo>
                      <a:pt x="814" y="322"/>
                    </a:lnTo>
                    <a:lnTo>
                      <a:pt x="825" y="362"/>
                    </a:lnTo>
                    <a:lnTo>
                      <a:pt x="838" y="400"/>
                    </a:lnTo>
                    <a:lnTo>
                      <a:pt x="846" y="433"/>
                    </a:lnTo>
                    <a:lnTo>
                      <a:pt x="854" y="462"/>
                    </a:lnTo>
                    <a:lnTo>
                      <a:pt x="860" y="483"/>
                    </a:lnTo>
                    <a:lnTo>
                      <a:pt x="864" y="499"/>
                    </a:lnTo>
                    <a:lnTo>
                      <a:pt x="864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Freeform 455"/>
              <p:cNvSpPr>
                <a:spLocks/>
              </p:cNvSpPr>
              <p:nvPr/>
            </p:nvSpPr>
            <p:spPr bwMode="auto">
              <a:xfrm>
                <a:off x="1409" y="2120"/>
                <a:ext cx="268" cy="256"/>
              </a:xfrm>
              <a:custGeom>
                <a:avLst/>
                <a:gdLst>
                  <a:gd name="T0" fmla="*/ 1357 w 1606"/>
                  <a:gd name="T1" fmla="*/ 84 h 1533"/>
                  <a:gd name="T2" fmla="*/ 1284 w 1606"/>
                  <a:gd name="T3" fmla="*/ 99 h 1533"/>
                  <a:gd name="T4" fmla="*/ 1207 w 1606"/>
                  <a:gd name="T5" fmla="*/ 103 h 1533"/>
                  <a:gd name="T6" fmla="*/ 1085 w 1606"/>
                  <a:gd name="T7" fmla="*/ 187 h 1533"/>
                  <a:gd name="T8" fmla="*/ 1145 w 1606"/>
                  <a:gd name="T9" fmla="*/ 203 h 1533"/>
                  <a:gd name="T10" fmla="*/ 1207 w 1606"/>
                  <a:gd name="T11" fmla="*/ 221 h 1533"/>
                  <a:gd name="T12" fmla="*/ 1207 w 1606"/>
                  <a:gd name="T13" fmla="*/ 235 h 1533"/>
                  <a:gd name="T14" fmla="*/ 1086 w 1606"/>
                  <a:gd name="T15" fmla="*/ 237 h 1533"/>
                  <a:gd name="T16" fmla="*/ 966 w 1606"/>
                  <a:gd name="T17" fmla="*/ 241 h 1533"/>
                  <a:gd name="T18" fmla="*/ 962 w 1606"/>
                  <a:gd name="T19" fmla="*/ 256 h 1533"/>
                  <a:gd name="T20" fmla="*/ 1046 w 1606"/>
                  <a:gd name="T21" fmla="*/ 285 h 1533"/>
                  <a:gd name="T22" fmla="*/ 1114 w 1606"/>
                  <a:gd name="T23" fmla="*/ 314 h 1533"/>
                  <a:gd name="T24" fmla="*/ 802 w 1606"/>
                  <a:gd name="T25" fmla="*/ 346 h 1533"/>
                  <a:gd name="T26" fmla="*/ 911 w 1606"/>
                  <a:gd name="T27" fmla="*/ 382 h 1533"/>
                  <a:gd name="T28" fmla="*/ 965 w 1606"/>
                  <a:gd name="T29" fmla="*/ 402 h 1533"/>
                  <a:gd name="T30" fmla="*/ 807 w 1606"/>
                  <a:gd name="T31" fmla="*/ 392 h 1533"/>
                  <a:gd name="T32" fmla="*/ 634 w 1606"/>
                  <a:gd name="T33" fmla="*/ 389 h 1533"/>
                  <a:gd name="T34" fmla="*/ 757 w 1606"/>
                  <a:gd name="T35" fmla="*/ 486 h 1533"/>
                  <a:gd name="T36" fmla="*/ 602 w 1606"/>
                  <a:gd name="T37" fmla="*/ 491 h 1533"/>
                  <a:gd name="T38" fmla="*/ 437 w 1606"/>
                  <a:gd name="T39" fmla="*/ 487 h 1533"/>
                  <a:gd name="T40" fmla="*/ 463 w 1606"/>
                  <a:gd name="T41" fmla="*/ 515 h 1533"/>
                  <a:gd name="T42" fmla="*/ 573 w 1606"/>
                  <a:gd name="T43" fmla="*/ 540 h 1533"/>
                  <a:gd name="T44" fmla="*/ 679 w 1606"/>
                  <a:gd name="T45" fmla="*/ 573 h 1533"/>
                  <a:gd name="T46" fmla="*/ 569 w 1606"/>
                  <a:gd name="T47" fmla="*/ 578 h 1533"/>
                  <a:gd name="T48" fmla="*/ 395 w 1606"/>
                  <a:gd name="T49" fmla="*/ 565 h 1533"/>
                  <a:gd name="T50" fmla="*/ 271 w 1606"/>
                  <a:gd name="T51" fmla="*/ 567 h 1533"/>
                  <a:gd name="T52" fmla="*/ 384 w 1606"/>
                  <a:gd name="T53" fmla="*/ 595 h 1533"/>
                  <a:gd name="T54" fmla="*/ 503 w 1606"/>
                  <a:gd name="T55" fmla="*/ 613 h 1533"/>
                  <a:gd name="T56" fmla="*/ 527 w 1606"/>
                  <a:gd name="T57" fmla="*/ 628 h 1533"/>
                  <a:gd name="T58" fmla="*/ 358 w 1606"/>
                  <a:gd name="T59" fmla="*/ 643 h 1533"/>
                  <a:gd name="T60" fmla="*/ 189 w 1606"/>
                  <a:gd name="T61" fmla="*/ 653 h 1533"/>
                  <a:gd name="T62" fmla="*/ 243 w 1606"/>
                  <a:gd name="T63" fmla="*/ 669 h 1533"/>
                  <a:gd name="T64" fmla="*/ 627 w 1606"/>
                  <a:gd name="T65" fmla="*/ 695 h 1533"/>
                  <a:gd name="T66" fmla="*/ 946 w 1606"/>
                  <a:gd name="T67" fmla="*/ 718 h 1533"/>
                  <a:gd name="T68" fmla="*/ 692 w 1606"/>
                  <a:gd name="T69" fmla="*/ 741 h 1533"/>
                  <a:gd name="T70" fmla="*/ 396 w 1606"/>
                  <a:gd name="T71" fmla="*/ 728 h 1533"/>
                  <a:gd name="T72" fmla="*/ 156 w 1606"/>
                  <a:gd name="T73" fmla="*/ 726 h 1533"/>
                  <a:gd name="T74" fmla="*/ 229 w 1606"/>
                  <a:gd name="T75" fmla="*/ 770 h 1533"/>
                  <a:gd name="T76" fmla="*/ 323 w 1606"/>
                  <a:gd name="T77" fmla="*/ 804 h 1533"/>
                  <a:gd name="T78" fmla="*/ 380 w 1606"/>
                  <a:gd name="T79" fmla="*/ 893 h 1533"/>
                  <a:gd name="T80" fmla="*/ 370 w 1606"/>
                  <a:gd name="T81" fmla="*/ 949 h 1533"/>
                  <a:gd name="T82" fmla="*/ 421 w 1606"/>
                  <a:gd name="T83" fmla="*/ 977 h 1533"/>
                  <a:gd name="T84" fmla="*/ 421 w 1606"/>
                  <a:gd name="T85" fmla="*/ 1022 h 1533"/>
                  <a:gd name="T86" fmla="*/ 467 w 1606"/>
                  <a:gd name="T87" fmla="*/ 1060 h 1533"/>
                  <a:gd name="T88" fmla="*/ 520 w 1606"/>
                  <a:gd name="T89" fmla="*/ 1091 h 1533"/>
                  <a:gd name="T90" fmla="*/ 548 w 1606"/>
                  <a:gd name="T91" fmla="*/ 1187 h 1533"/>
                  <a:gd name="T92" fmla="*/ 608 w 1606"/>
                  <a:gd name="T93" fmla="*/ 1294 h 1533"/>
                  <a:gd name="T94" fmla="*/ 670 w 1606"/>
                  <a:gd name="T95" fmla="*/ 1390 h 1533"/>
                  <a:gd name="T96" fmla="*/ 726 w 1606"/>
                  <a:gd name="T97" fmla="*/ 1472 h 1533"/>
                  <a:gd name="T98" fmla="*/ 1037 w 1606"/>
                  <a:gd name="T99" fmla="*/ 1314 h 1533"/>
                  <a:gd name="T100" fmla="*/ 1367 w 1606"/>
                  <a:gd name="T101" fmla="*/ 1181 h 1533"/>
                  <a:gd name="T102" fmla="*/ 1550 w 1606"/>
                  <a:gd name="T103" fmla="*/ 1158 h 1533"/>
                  <a:gd name="T104" fmla="*/ 1207 w 1606"/>
                  <a:gd name="T105" fmla="*/ 1297 h 1533"/>
                  <a:gd name="T106" fmla="*/ 866 w 1606"/>
                  <a:gd name="T107" fmla="*/ 1450 h 1533"/>
                  <a:gd name="T108" fmla="*/ 612 w 1606"/>
                  <a:gd name="T109" fmla="*/ 1402 h 1533"/>
                  <a:gd name="T110" fmla="*/ 425 w 1606"/>
                  <a:gd name="T111" fmla="*/ 1134 h 1533"/>
                  <a:gd name="T112" fmla="*/ 212 w 1606"/>
                  <a:gd name="T113" fmla="*/ 894 h 1533"/>
                  <a:gd name="T114" fmla="*/ 111 w 1606"/>
                  <a:gd name="T115" fmla="*/ 791 h 1533"/>
                  <a:gd name="T116" fmla="*/ 62 w 1606"/>
                  <a:gd name="T117" fmla="*/ 715 h 1533"/>
                  <a:gd name="T118" fmla="*/ 16 w 1606"/>
                  <a:gd name="T119" fmla="*/ 6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6" h="1533">
                    <a:moveTo>
                      <a:pt x="1391" y="0"/>
                    </a:moveTo>
                    <a:lnTo>
                      <a:pt x="1398" y="42"/>
                    </a:lnTo>
                    <a:lnTo>
                      <a:pt x="1340" y="58"/>
                    </a:lnTo>
                    <a:lnTo>
                      <a:pt x="1381" y="73"/>
                    </a:lnTo>
                    <a:lnTo>
                      <a:pt x="1369" y="78"/>
                    </a:lnTo>
                    <a:lnTo>
                      <a:pt x="1357" y="84"/>
                    </a:lnTo>
                    <a:lnTo>
                      <a:pt x="1345" y="88"/>
                    </a:lnTo>
                    <a:lnTo>
                      <a:pt x="1334" y="92"/>
                    </a:lnTo>
                    <a:lnTo>
                      <a:pt x="1320" y="94"/>
                    </a:lnTo>
                    <a:lnTo>
                      <a:pt x="1308" y="96"/>
                    </a:lnTo>
                    <a:lnTo>
                      <a:pt x="1296" y="97"/>
                    </a:lnTo>
                    <a:lnTo>
                      <a:pt x="1284" y="99"/>
                    </a:lnTo>
                    <a:lnTo>
                      <a:pt x="1270" y="99"/>
                    </a:lnTo>
                    <a:lnTo>
                      <a:pt x="1257" y="100"/>
                    </a:lnTo>
                    <a:lnTo>
                      <a:pt x="1245" y="101"/>
                    </a:lnTo>
                    <a:lnTo>
                      <a:pt x="1232" y="102"/>
                    </a:lnTo>
                    <a:lnTo>
                      <a:pt x="1219" y="102"/>
                    </a:lnTo>
                    <a:lnTo>
                      <a:pt x="1207" y="103"/>
                    </a:lnTo>
                    <a:lnTo>
                      <a:pt x="1194" y="104"/>
                    </a:lnTo>
                    <a:lnTo>
                      <a:pt x="1182" y="107"/>
                    </a:lnTo>
                    <a:lnTo>
                      <a:pt x="1189" y="127"/>
                    </a:lnTo>
                    <a:lnTo>
                      <a:pt x="1284" y="148"/>
                    </a:lnTo>
                    <a:lnTo>
                      <a:pt x="1106" y="171"/>
                    </a:lnTo>
                    <a:lnTo>
                      <a:pt x="1085" y="187"/>
                    </a:lnTo>
                    <a:lnTo>
                      <a:pt x="1094" y="189"/>
                    </a:lnTo>
                    <a:lnTo>
                      <a:pt x="1104" y="192"/>
                    </a:lnTo>
                    <a:lnTo>
                      <a:pt x="1115" y="194"/>
                    </a:lnTo>
                    <a:lnTo>
                      <a:pt x="1125" y="197"/>
                    </a:lnTo>
                    <a:lnTo>
                      <a:pt x="1135" y="200"/>
                    </a:lnTo>
                    <a:lnTo>
                      <a:pt x="1145" y="203"/>
                    </a:lnTo>
                    <a:lnTo>
                      <a:pt x="1156" y="207"/>
                    </a:lnTo>
                    <a:lnTo>
                      <a:pt x="1166" y="210"/>
                    </a:lnTo>
                    <a:lnTo>
                      <a:pt x="1175" y="212"/>
                    </a:lnTo>
                    <a:lnTo>
                      <a:pt x="1185" y="215"/>
                    </a:lnTo>
                    <a:lnTo>
                      <a:pt x="1195" y="218"/>
                    </a:lnTo>
                    <a:lnTo>
                      <a:pt x="1207" y="221"/>
                    </a:lnTo>
                    <a:lnTo>
                      <a:pt x="1216" y="224"/>
                    </a:lnTo>
                    <a:lnTo>
                      <a:pt x="1226" y="227"/>
                    </a:lnTo>
                    <a:lnTo>
                      <a:pt x="1236" y="230"/>
                    </a:lnTo>
                    <a:lnTo>
                      <a:pt x="1248" y="233"/>
                    </a:lnTo>
                    <a:lnTo>
                      <a:pt x="1226" y="234"/>
                    </a:lnTo>
                    <a:lnTo>
                      <a:pt x="1207" y="235"/>
                    </a:lnTo>
                    <a:lnTo>
                      <a:pt x="1185" y="235"/>
                    </a:lnTo>
                    <a:lnTo>
                      <a:pt x="1166" y="236"/>
                    </a:lnTo>
                    <a:lnTo>
                      <a:pt x="1145" y="236"/>
                    </a:lnTo>
                    <a:lnTo>
                      <a:pt x="1126" y="236"/>
                    </a:lnTo>
                    <a:lnTo>
                      <a:pt x="1105" y="236"/>
                    </a:lnTo>
                    <a:lnTo>
                      <a:pt x="1086" y="237"/>
                    </a:lnTo>
                    <a:lnTo>
                      <a:pt x="1065" y="237"/>
                    </a:lnTo>
                    <a:lnTo>
                      <a:pt x="1046" y="237"/>
                    </a:lnTo>
                    <a:lnTo>
                      <a:pt x="1026" y="237"/>
                    </a:lnTo>
                    <a:lnTo>
                      <a:pt x="1006" y="238"/>
                    </a:lnTo>
                    <a:lnTo>
                      <a:pt x="986" y="239"/>
                    </a:lnTo>
                    <a:lnTo>
                      <a:pt x="966" y="241"/>
                    </a:lnTo>
                    <a:lnTo>
                      <a:pt x="948" y="244"/>
                    </a:lnTo>
                    <a:lnTo>
                      <a:pt x="929" y="249"/>
                    </a:lnTo>
                    <a:lnTo>
                      <a:pt x="933" y="249"/>
                    </a:lnTo>
                    <a:lnTo>
                      <a:pt x="941" y="251"/>
                    </a:lnTo>
                    <a:lnTo>
                      <a:pt x="950" y="253"/>
                    </a:lnTo>
                    <a:lnTo>
                      <a:pt x="962" y="256"/>
                    </a:lnTo>
                    <a:lnTo>
                      <a:pt x="973" y="259"/>
                    </a:lnTo>
                    <a:lnTo>
                      <a:pt x="988" y="264"/>
                    </a:lnTo>
                    <a:lnTo>
                      <a:pt x="1002" y="269"/>
                    </a:lnTo>
                    <a:lnTo>
                      <a:pt x="1017" y="275"/>
                    </a:lnTo>
                    <a:lnTo>
                      <a:pt x="1032" y="280"/>
                    </a:lnTo>
                    <a:lnTo>
                      <a:pt x="1046" y="285"/>
                    </a:lnTo>
                    <a:lnTo>
                      <a:pt x="1059" y="291"/>
                    </a:lnTo>
                    <a:lnTo>
                      <a:pt x="1074" y="297"/>
                    </a:lnTo>
                    <a:lnTo>
                      <a:pt x="1085" y="301"/>
                    </a:lnTo>
                    <a:lnTo>
                      <a:pt x="1096" y="306"/>
                    </a:lnTo>
                    <a:lnTo>
                      <a:pt x="1105" y="310"/>
                    </a:lnTo>
                    <a:lnTo>
                      <a:pt x="1114" y="314"/>
                    </a:lnTo>
                    <a:lnTo>
                      <a:pt x="751" y="314"/>
                    </a:lnTo>
                    <a:lnTo>
                      <a:pt x="755" y="320"/>
                    </a:lnTo>
                    <a:lnTo>
                      <a:pt x="763" y="326"/>
                    </a:lnTo>
                    <a:lnTo>
                      <a:pt x="775" y="333"/>
                    </a:lnTo>
                    <a:lnTo>
                      <a:pt x="788" y="340"/>
                    </a:lnTo>
                    <a:lnTo>
                      <a:pt x="802" y="346"/>
                    </a:lnTo>
                    <a:lnTo>
                      <a:pt x="820" y="352"/>
                    </a:lnTo>
                    <a:lnTo>
                      <a:pt x="837" y="358"/>
                    </a:lnTo>
                    <a:lnTo>
                      <a:pt x="857" y="365"/>
                    </a:lnTo>
                    <a:lnTo>
                      <a:pt x="875" y="370"/>
                    </a:lnTo>
                    <a:lnTo>
                      <a:pt x="893" y="377"/>
                    </a:lnTo>
                    <a:lnTo>
                      <a:pt x="911" y="382"/>
                    </a:lnTo>
                    <a:lnTo>
                      <a:pt x="929" y="387"/>
                    </a:lnTo>
                    <a:lnTo>
                      <a:pt x="946" y="391"/>
                    </a:lnTo>
                    <a:lnTo>
                      <a:pt x="961" y="396"/>
                    </a:lnTo>
                    <a:lnTo>
                      <a:pt x="973" y="400"/>
                    </a:lnTo>
                    <a:lnTo>
                      <a:pt x="985" y="404"/>
                    </a:lnTo>
                    <a:lnTo>
                      <a:pt x="965" y="402"/>
                    </a:lnTo>
                    <a:lnTo>
                      <a:pt x="944" y="401"/>
                    </a:lnTo>
                    <a:lnTo>
                      <a:pt x="919" y="399"/>
                    </a:lnTo>
                    <a:lnTo>
                      <a:pt x="893" y="398"/>
                    </a:lnTo>
                    <a:lnTo>
                      <a:pt x="865" y="395"/>
                    </a:lnTo>
                    <a:lnTo>
                      <a:pt x="837" y="394"/>
                    </a:lnTo>
                    <a:lnTo>
                      <a:pt x="807" y="392"/>
                    </a:lnTo>
                    <a:lnTo>
                      <a:pt x="778" y="391"/>
                    </a:lnTo>
                    <a:lnTo>
                      <a:pt x="747" y="389"/>
                    </a:lnTo>
                    <a:lnTo>
                      <a:pt x="717" y="388"/>
                    </a:lnTo>
                    <a:lnTo>
                      <a:pt x="688" y="388"/>
                    </a:lnTo>
                    <a:lnTo>
                      <a:pt x="660" y="389"/>
                    </a:lnTo>
                    <a:lnTo>
                      <a:pt x="634" y="389"/>
                    </a:lnTo>
                    <a:lnTo>
                      <a:pt x="611" y="392"/>
                    </a:lnTo>
                    <a:lnTo>
                      <a:pt x="587" y="394"/>
                    </a:lnTo>
                    <a:lnTo>
                      <a:pt x="570" y="399"/>
                    </a:lnTo>
                    <a:lnTo>
                      <a:pt x="783" y="484"/>
                    </a:lnTo>
                    <a:lnTo>
                      <a:pt x="772" y="485"/>
                    </a:lnTo>
                    <a:lnTo>
                      <a:pt x="757" y="486"/>
                    </a:lnTo>
                    <a:lnTo>
                      <a:pt x="738" y="487"/>
                    </a:lnTo>
                    <a:lnTo>
                      <a:pt x="715" y="488"/>
                    </a:lnTo>
                    <a:lnTo>
                      <a:pt x="689" y="488"/>
                    </a:lnTo>
                    <a:lnTo>
                      <a:pt x="661" y="489"/>
                    </a:lnTo>
                    <a:lnTo>
                      <a:pt x="631" y="490"/>
                    </a:lnTo>
                    <a:lnTo>
                      <a:pt x="602" y="491"/>
                    </a:lnTo>
                    <a:lnTo>
                      <a:pt x="571" y="490"/>
                    </a:lnTo>
                    <a:lnTo>
                      <a:pt x="541" y="490"/>
                    </a:lnTo>
                    <a:lnTo>
                      <a:pt x="510" y="489"/>
                    </a:lnTo>
                    <a:lnTo>
                      <a:pt x="484" y="489"/>
                    </a:lnTo>
                    <a:lnTo>
                      <a:pt x="458" y="488"/>
                    </a:lnTo>
                    <a:lnTo>
                      <a:pt x="437" y="487"/>
                    </a:lnTo>
                    <a:lnTo>
                      <a:pt x="418" y="486"/>
                    </a:lnTo>
                    <a:lnTo>
                      <a:pt x="405" y="486"/>
                    </a:lnTo>
                    <a:lnTo>
                      <a:pt x="409" y="506"/>
                    </a:lnTo>
                    <a:lnTo>
                      <a:pt x="426" y="509"/>
                    </a:lnTo>
                    <a:lnTo>
                      <a:pt x="445" y="512"/>
                    </a:lnTo>
                    <a:lnTo>
                      <a:pt x="463" y="515"/>
                    </a:lnTo>
                    <a:lnTo>
                      <a:pt x="482" y="519"/>
                    </a:lnTo>
                    <a:lnTo>
                      <a:pt x="500" y="522"/>
                    </a:lnTo>
                    <a:lnTo>
                      <a:pt x="519" y="526"/>
                    </a:lnTo>
                    <a:lnTo>
                      <a:pt x="537" y="530"/>
                    </a:lnTo>
                    <a:lnTo>
                      <a:pt x="555" y="535"/>
                    </a:lnTo>
                    <a:lnTo>
                      <a:pt x="573" y="540"/>
                    </a:lnTo>
                    <a:lnTo>
                      <a:pt x="591" y="545"/>
                    </a:lnTo>
                    <a:lnTo>
                      <a:pt x="610" y="549"/>
                    </a:lnTo>
                    <a:lnTo>
                      <a:pt x="627" y="555"/>
                    </a:lnTo>
                    <a:lnTo>
                      <a:pt x="645" y="561"/>
                    </a:lnTo>
                    <a:lnTo>
                      <a:pt x="662" y="567"/>
                    </a:lnTo>
                    <a:lnTo>
                      <a:pt x="679" y="573"/>
                    </a:lnTo>
                    <a:lnTo>
                      <a:pt x="698" y="582"/>
                    </a:lnTo>
                    <a:lnTo>
                      <a:pt x="673" y="582"/>
                    </a:lnTo>
                    <a:lnTo>
                      <a:pt x="650" y="582"/>
                    </a:lnTo>
                    <a:lnTo>
                      <a:pt x="623" y="581"/>
                    </a:lnTo>
                    <a:lnTo>
                      <a:pt x="596" y="581"/>
                    </a:lnTo>
                    <a:lnTo>
                      <a:pt x="569" y="578"/>
                    </a:lnTo>
                    <a:lnTo>
                      <a:pt x="540" y="577"/>
                    </a:lnTo>
                    <a:lnTo>
                      <a:pt x="511" y="575"/>
                    </a:lnTo>
                    <a:lnTo>
                      <a:pt x="483" y="574"/>
                    </a:lnTo>
                    <a:lnTo>
                      <a:pt x="452" y="571"/>
                    </a:lnTo>
                    <a:lnTo>
                      <a:pt x="423" y="568"/>
                    </a:lnTo>
                    <a:lnTo>
                      <a:pt x="395" y="565"/>
                    </a:lnTo>
                    <a:lnTo>
                      <a:pt x="367" y="562"/>
                    </a:lnTo>
                    <a:lnTo>
                      <a:pt x="339" y="558"/>
                    </a:lnTo>
                    <a:lnTo>
                      <a:pt x="316" y="555"/>
                    </a:lnTo>
                    <a:lnTo>
                      <a:pt x="291" y="551"/>
                    </a:lnTo>
                    <a:lnTo>
                      <a:pt x="271" y="548"/>
                    </a:lnTo>
                    <a:lnTo>
                      <a:pt x="271" y="567"/>
                    </a:lnTo>
                    <a:lnTo>
                      <a:pt x="289" y="572"/>
                    </a:lnTo>
                    <a:lnTo>
                      <a:pt x="308" y="577"/>
                    </a:lnTo>
                    <a:lnTo>
                      <a:pt x="326" y="582"/>
                    </a:lnTo>
                    <a:lnTo>
                      <a:pt x="346" y="587"/>
                    </a:lnTo>
                    <a:lnTo>
                      <a:pt x="365" y="591"/>
                    </a:lnTo>
                    <a:lnTo>
                      <a:pt x="384" y="595"/>
                    </a:lnTo>
                    <a:lnTo>
                      <a:pt x="404" y="599"/>
                    </a:lnTo>
                    <a:lnTo>
                      <a:pt x="424" y="603"/>
                    </a:lnTo>
                    <a:lnTo>
                      <a:pt x="443" y="605"/>
                    </a:lnTo>
                    <a:lnTo>
                      <a:pt x="463" y="608"/>
                    </a:lnTo>
                    <a:lnTo>
                      <a:pt x="483" y="610"/>
                    </a:lnTo>
                    <a:lnTo>
                      <a:pt x="503" y="613"/>
                    </a:lnTo>
                    <a:lnTo>
                      <a:pt x="522" y="615"/>
                    </a:lnTo>
                    <a:lnTo>
                      <a:pt x="542" y="617"/>
                    </a:lnTo>
                    <a:lnTo>
                      <a:pt x="562" y="619"/>
                    </a:lnTo>
                    <a:lnTo>
                      <a:pt x="582" y="623"/>
                    </a:lnTo>
                    <a:lnTo>
                      <a:pt x="554" y="625"/>
                    </a:lnTo>
                    <a:lnTo>
                      <a:pt x="527" y="628"/>
                    </a:lnTo>
                    <a:lnTo>
                      <a:pt x="499" y="631"/>
                    </a:lnTo>
                    <a:lnTo>
                      <a:pt x="471" y="634"/>
                    </a:lnTo>
                    <a:lnTo>
                      <a:pt x="443" y="636"/>
                    </a:lnTo>
                    <a:lnTo>
                      <a:pt x="414" y="638"/>
                    </a:lnTo>
                    <a:lnTo>
                      <a:pt x="385" y="640"/>
                    </a:lnTo>
                    <a:lnTo>
                      <a:pt x="358" y="643"/>
                    </a:lnTo>
                    <a:lnTo>
                      <a:pt x="329" y="644"/>
                    </a:lnTo>
                    <a:lnTo>
                      <a:pt x="300" y="646"/>
                    </a:lnTo>
                    <a:lnTo>
                      <a:pt x="272" y="647"/>
                    </a:lnTo>
                    <a:lnTo>
                      <a:pt x="244" y="650"/>
                    </a:lnTo>
                    <a:lnTo>
                      <a:pt x="217" y="651"/>
                    </a:lnTo>
                    <a:lnTo>
                      <a:pt x="189" y="653"/>
                    </a:lnTo>
                    <a:lnTo>
                      <a:pt x="162" y="654"/>
                    </a:lnTo>
                    <a:lnTo>
                      <a:pt x="137" y="657"/>
                    </a:lnTo>
                    <a:lnTo>
                      <a:pt x="144" y="658"/>
                    </a:lnTo>
                    <a:lnTo>
                      <a:pt x="165" y="661"/>
                    </a:lnTo>
                    <a:lnTo>
                      <a:pt x="198" y="665"/>
                    </a:lnTo>
                    <a:lnTo>
                      <a:pt x="243" y="669"/>
                    </a:lnTo>
                    <a:lnTo>
                      <a:pt x="295" y="672"/>
                    </a:lnTo>
                    <a:lnTo>
                      <a:pt x="356" y="677"/>
                    </a:lnTo>
                    <a:lnTo>
                      <a:pt x="420" y="681"/>
                    </a:lnTo>
                    <a:lnTo>
                      <a:pt x="489" y="687"/>
                    </a:lnTo>
                    <a:lnTo>
                      <a:pt x="559" y="691"/>
                    </a:lnTo>
                    <a:lnTo>
                      <a:pt x="627" y="695"/>
                    </a:lnTo>
                    <a:lnTo>
                      <a:pt x="695" y="699"/>
                    </a:lnTo>
                    <a:lnTo>
                      <a:pt x="759" y="705"/>
                    </a:lnTo>
                    <a:lnTo>
                      <a:pt x="818" y="708"/>
                    </a:lnTo>
                    <a:lnTo>
                      <a:pt x="870" y="712"/>
                    </a:lnTo>
                    <a:lnTo>
                      <a:pt x="912" y="715"/>
                    </a:lnTo>
                    <a:lnTo>
                      <a:pt x="946" y="718"/>
                    </a:lnTo>
                    <a:lnTo>
                      <a:pt x="931" y="762"/>
                    </a:lnTo>
                    <a:lnTo>
                      <a:pt x="884" y="756"/>
                    </a:lnTo>
                    <a:lnTo>
                      <a:pt x="837" y="752"/>
                    </a:lnTo>
                    <a:lnTo>
                      <a:pt x="789" y="749"/>
                    </a:lnTo>
                    <a:lnTo>
                      <a:pt x="741" y="746"/>
                    </a:lnTo>
                    <a:lnTo>
                      <a:pt x="692" y="741"/>
                    </a:lnTo>
                    <a:lnTo>
                      <a:pt x="643" y="738"/>
                    </a:lnTo>
                    <a:lnTo>
                      <a:pt x="594" y="736"/>
                    </a:lnTo>
                    <a:lnTo>
                      <a:pt x="545" y="735"/>
                    </a:lnTo>
                    <a:lnTo>
                      <a:pt x="495" y="732"/>
                    </a:lnTo>
                    <a:lnTo>
                      <a:pt x="445" y="730"/>
                    </a:lnTo>
                    <a:lnTo>
                      <a:pt x="396" y="728"/>
                    </a:lnTo>
                    <a:lnTo>
                      <a:pt x="348" y="727"/>
                    </a:lnTo>
                    <a:lnTo>
                      <a:pt x="298" y="725"/>
                    </a:lnTo>
                    <a:lnTo>
                      <a:pt x="250" y="723"/>
                    </a:lnTo>
                    <a:lnTo>
                      <a:pt x="202" y="721"/>
                    </a:lnTo>
                    <a:lnTo>
                      <a:pt x="156" y="720"/>
                    </a:lnTo>
                    <a:lnTo>
                      <a:pt x="156" y="726"/>
                    </a:lnTo>
                    <a:lnTo>
                      <a:pt x="162" y="734"/>
                    </a:lnTo>
                    <a:lnTo>
                      <a:pt x="170" y="740"/>
                    </a:lnTo>
                    <a:lnTo>
                      <a:pt x="183" y="749"/>
                    </a:lnTo>
                    <a:lnTo>
                      <a:pt x="196" y="756"/>
                    </a:lnTo>
                    <a:lnTo>
                      <a:pt x="212" y="763"/>
                    </a:lnTo>
                    <a:lnTo>
                      <a:pt x="229" y="770"/>
                    </a:lnTo>
                    <a:lnTo>
                      <a:pt x="247" y="777"/>
                    </a:lnTo>
                    <a:lnTo>
                      <a:pt x="264" y="782"/>
                    </a:lnTo>
                    <a:lnTo>
                      <a:pt x="280" y="789"/>
                    </a:lnTo>
                    <a:lnTo>
                      <a:pt x="295" y="794"/>
                    </a:lnTo>
                    <a:lnTo>
                      <a:pt x="311" y="800"/>
                    </a:lnTo>
                    <a:lnTo>
                      <a:pt x="323" y="804"/>
                    </a:lnTo>
                    <a:lnTo>
                      <a:pt x="332" y="809"/>
                    </a:lnTo>
                    <a:lnTo>
                      <a:pt x="338" y="812"/>
                    </a:lnTo>
                    <a:lnTo>
                      <a:pt x="341" y="815"/>
                    </a:lnTo>
                    <a:lnTo>
                      <a:pt x="264" y="822"/>
                    </a:lnTo>
                    <a:lnTo>
                      <a:pt x="266" y="847"/>
                    </a:lnTo>
                    <a:lnTo>
                      <a:pt x="380" y="893"/>
                    </a:lnTo>
                    <a:lnTo>
                      <a:pt x="327" y="913"/>
                    </a:lnTo>
                    <a:lnTo>
                      <a:pt x="336" y="921"/>
                    </a:lnTo>
                    <a:lnTo>
                      <a:pt x="346" y="930"/>
                    </a:lnTo>
                    <a:lnTo>
                      <a:pt x="354" y="937"/>
                    </a:lnTo>
                    <a:lnTo>
                      <a:pt x="363" y="944"/>
                    </a:lnTo>
                    <a:lnTo>
                      <a:pt x="370" y="949"/>
                    </a:lnTo>
                    <a:lnTo>
                      <a:pt x="379" y="956"/>
                    </a:lnTo>
                    <a:lnTo>
                      <a:pt x="386" y="961"/>
                    </a:lnTo>
                    <a:lnTo>
                      <a:pt x="396" y="966"/>
                    </a:lnTo>
                    <a:lnTo>
                      <a:pt x="404" y="969"/>
                    </a:lnTo>
                    <a:lnTo>
                      <a:pt x="412" y="973"/>
                    </a:lnTo>
                    <a:lnTo>
                      <a:pt x="421" y="977"/>
                    </a:lnTo>
                    <a:lnTo>
                      <a:pt x="432" y="981"/>
                    </a:lnTo>
                    <a:lnTo>
                      <a:pt x="441" y="985"/>
                    </a:lnTo>
                    <a:lnTo>
                      <a:pt x="453" y="989"/>
                    </a:lnTo>
                    <a:lnTo>
                      <a:pt x="464" y="993"/>
                    </a:lnTo>
                    <a:lnTo>
                      <a:pt x="478" y="1000"/>
                    </a:lnTo>
                    <a:lnTo>
                      <a:pt x="421" y="1022"/>
                    </a:lnTo>
                    <a:lnTo>
                      <a:pt x="427" y="1029"/>
                    </a:lnTo>
                    <a:lnTo>
                      <a:pt x="436" y="1037"/>
                    </a:lnTo>
                    <a:lnTo>
                      <a:pt x="443" y="1043"/>
                    </a:lnTo>
                    <a:lnTo>
                      <a:pt x="451" y="1050"/>
                    </a:lnTo>
                    <a:lnTo>
                      <a:pt x="459" y="1055"/>
                    </a:lnTo>
                    <a:lnTo>
                      <a:pt x="467" y="1060"/>
                    </a:lnTo>
                    <a:lnTo>
                      <a:pt x="476" y="1065"/>
                    </a:lnTo>
                    <a:lnTo>
                      <a:pt x="485" y="1071"/>
                    </a:lnTo>
                    <a:lnTo>
                      <a:pt x="493" y="1075"/>
                    </a:lnTo>
                    <a:lnTo>
                      <a:pt x="502" y="1081"/>
                    </a:lnTo>
                    <a:lnTo>
                      <a:pt x="510" y="1085"/>
                    </a:lnTo>
                    <a:lnTo>
                      <a:pt x="520" y="1091"/>
                    </a:lnTo>
                    <a:lnTo>
                      <a:pt x="528" y="1096"/>
                    </a:lnTo>
                    <a:lnTo>
                      <a:pt x="537" y="1101"/>
                    </a:lnTo>
                    <a:lnTo>
                      <a:pt x="546" y="1107"/>
                    </a:lnTo>
                    <a:lnTo>
                      <a:pt x="555" y="1114"/>
                    </a:lnTo>
                    <a:lnTo>
                      <a:pt x="511" y="1139"/>
                    </a:lnTo>
                    <a:lnTo>
                      <a:pt x="548" y="1187"/>
                    </a:lnTo>
                    <a:lnTo>
                      <a:pt x="622" y="1222"/>
                    </a:lnTo>
                    <a:lnTo>
                      <a:pt x="584" y="1238"/>
                    </a:lnTo>
                    <a:lnTo>
                      <a:pt x="586" y="1250"/>
                    </a:lnTo>
                    <a:lnTo>
                      <a:pt x="592" y="1264"/>
                    </a:lnTo>
                    <a:lnTo>
                      <a:pt x="599" y="1278"/>
                    </a:lnTo>
                    <a:lnTo>
                      <a:pt x="608" y="1294"/>
                    </a:lnTo>
                    <a:lnTo>
                      <a:pt x="617" y="1309"/>
                    </a:lnTo>
                    <a:lnTo>
                      <a:pt x="627" y="1325"/>
                    </a:lnTo>
                    <a:lnTo>
                      <a:pt x="637" y="1341"/>
                    </a:lnTo>
                    <a:lnTo>
                      <a:pt x="649" y="1358"/>
                    </a:lnTo>
                    <a:lnTo>
                      <a:pt x="659" y="1374"/>
                    </a:lnTo>
                    <a:lnTo>
                      <a:pt x="670" y="1390"/>
                    </a:lnTo>
                    <a:lnTo>
                      <a:pt x="680" y="1405"/>
                    </a:lnTo>
                    <a:lnTo>
                      <a:pt x="692" y="1421"/>
                    </a:lnTo>
                    <a:lnTo>
                      <a:pt x="701" y="1435"/>
                    </a:lnTo>
                    <a:lnTo>
                      <a:pt x="710" y="1448"/>
                    </a:lnTo>
                    <a:lnTo>
                      <a:pt x="718" y="1461"/>
                    </a:lnTo>
                    <a:lnTo>
                      <a:pt x="726" y="1472"/>
                    </a:lnTo>
                    <a:lnTo>
                      <a:pt x="776" y="1443"/>
                    </a:lnTo>
                    <a:lnTo>
                      <a:pt x="827" y="1417"/>
                    </a:lnTo>
                    <a:lnTo>
                      <a:pt x="878" y="1389"/>
                    </a:lnTo>
                    <a:lnTo>
                      <a:pt x="930" y="1364"/>
                    </a:lnTo>
                    <a:lnTo>
                      <a:pt x="982" y="1339"/>
                    </a:lnTo>
                    <a:lnTo>
                      <a:pt x="1037" y="1314"/>
                    </a:lnTo>
                    <a:lnTo>
                      <a:pt x="1092" y="1291"/>
                    </a:lnTo>
                    <a:lnTo>
                      <a:pt x="1147" y="1268"/>
                    </a:lnTo>
                    <a:lnTo>
                      <a:pt x="1202" y="1245"/>
                    </a:lnTo>
                    <a:lnTo>
                      <a:pt x="1256" y="1223"/>
                    </a:lnTo>
                    <a:lnTo>
                      <a:pt x="1311" y="1201"/>
                    </a:lnTo>
                    <a:lnTo>
                      <a:pt x="1367" y="1181"/>
                    </a:lnTo>
                    <a:lnTo>
                      <a:pt x="1421" y="1159"/>
                    </a:lnTo>
                    <a:lnTo>
                      <a:pt x="1475" y="1140"/>
                    </a:lnTo>
                    <a:lnTo>
                      <a:pt x="1528" y="1121"/>
                    </a:lnTo>
                    <a:lnTo>
                      <a:pt x="1582" y="1102"/>
                    </a:lnTo>
                    <a:lnTo>
                      <a:pt x="1606" y="1139"/>
                    </a:lnTo>
                    <a:lnTo>
                      <a:pt x="1550" y="1158"/>
                    </a:lnTo>
                    <a:lnTo>
                      <a:pt x="1493" y="1181"/>
                    </a:lnTo>
                    <a:lnTo>
                      <a:pt x="1436" y="1203"/>
                    </a:lnTo>
                    <a:lnTo>
                      <a:pt x="1380" y="1226"/>
                    </a:lnTo>
                    <a:lnTo>
                      <a:pt x="1321" y="1249"/>
                    </a:lnTo>
                    <a:lnTo>
                      <a:pt x="1264" y="1272"/>
                    </a:lnTo>
                    <a:lnTo>
                      <a:pt x="1207" y="1297"/>
                    </a:lnTo>
                    <a:lnTo>
                      <a:pt x="1149" y="1322"/>
                    </a:lnTo>
                    <a:lnTo>
                      <a:pt x="1091" y="1347"/>
                    </a:lnTo>
                    <a:lnTo>
                      <a:pt x="1034" y="1373"/>
                    </a:lnTo>
                    <a:lnTo>
                      <a:pt x="976" y="1398"/>
                    </a:lnTo>
                    <a:lnTo>
                      <a:pt x="921" y="1425"/>
                    </a:lnTo>
                    <a:lnTo>
                      <a:pt x="866" y="1450"/>
                    </a:lnTo>
                    <a:lnTo>
                      <a:pt x="811" y="1478"/>
                    </a:lnTo>
                    <a:lnTo>
                      <a:pt x="757" y="1506"/>
                    </a:lnTo>
                    <a:lnTo>
                      <a:pt x="705" y="1533"/>
                    </a:lnTo>
                    <a:lnTo>
                      <a:pt x="673" y="1489"/>
                    </a:lnTo>
                    <a:lnTo>
                      <a:pt x="643" y="1446"/>
                    </a:lnTo>
                    <a:lnTo>
                      <a:pt x="612" y="1402"/>
                    </a:lnTo>
                    <a:lnTo>
                      <a:pt x="582" y="1358"/>
                    </a:lnTo>
                    <a:lnTo>
                      <a:pt x="551" y="1312"/>
                    </a:lnTo>
                    <a:lnTo>
                      <a:pt x="521" y="1267"/>
                    </a:lnTo>
                    <a:lnTo>
                      <a:pt x="489" y="1222"/>
                    </a:lnTo>
                    <a:lnTo>
                      <a:pt x="458" y="1179"/>
                    </a:lnTo>
                    <a:lnTo>
                      <a:pt x="425" y="1134"/>
                    </a:lnTo>
                    <a:lnTo>
                      <a:pt x="393" y="1091"/>
                    </a:lnTo>
                    <a:lnTo>
                      <a:pt x="358" y="1048"/>
                    </a:lnTo>
                    <a:lnTo>
                      <a:pt x="324" y="1008"/>
                    </a:lnTo>
                    <a:lnTo>
                      <a:pt x="287" y="967"/>
                    </a:lnTo>
                    <a:lnTo>
                      <a:pt x="250" y="930"/>
                    </a:lnTo>
                    <a:lnTo>
                      <a:pt x="212" y="894"/>
                    </a:lnTo>
                    <a:lnTo>
                      <a:pt x="173" y="861"/>
                    </a:lnTo>
                    <a:lnTo>
                      <a:pt x="39" y="872"/>
                    </a:lnTo>
                    <a:lnTo>
                      <a:pt x="25" y="837"/>
                    </a:lnTo>
                    <a:lnTo>
                      <a:pt x="133" y="815"/>
                    </a:lnTo>
                    <a:lnTo>
                      <a:pt x="120" y="803"/>
                    </a:lnTo>
                    <a:lnTo>
                      <a:pt x="111" y="791"/>
                    </a:lnTo>
                    <a:lnTo>
                      <a:pt x="102" y="778"/>
                    </a:lnTo>
                    <a:lnTo>
                      <a:pt x="93" y="767"/>
                    </a:lnTo>
                    <a:lnTo>
                      <a:pt x="83" y="754"/>
                    </a:lnTo>
                    <a:lnTo>
                      <a:pt x="76" y="740"/>
                    </a:lnTo>
                    <a:lnTo>
                      <a:pt x="68" y="727"/>
                    </a:lnTo>
                    <a:lnTo>
                      <a:pt x="62" y="715"/>
                    </a:lnTo>
                    <a:lnTo>
                      <a:pt x="54" y="700"/>
                    </a:lnTo>
                    <a:lnTo>
                      <a:pt x="47" y="687"/>
                    </a:lnTo>
                    <a:lnTo>
                      <a:pt x="38" y="673"/>
                    </a:lnTo>
                    <a:lnTo>
                      <a:pt x="31" y="660"/>
                    </a:lnTo>
                    <a:lnTo>
                      <a:pt x="23" y="646"/>
                    </a:lnTo>
                    <a:lnTo>
                      <a:pt x="16" y="633"/>
                    </a:lnTo>
                    <a:lnTo>
                      <a:pt x="8" y="620"/>
                    </a:lnTo>
                    <a:lnTo>
                      <a:pt x="0" y="608"/>
                    </a:lnTo>
                    <a:lnTo>
                      <a:pt x="1391" y="0"/>
                    </a:lnTo>
                    <a:lnTo>
                      <a:pt x="13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7" name="Freeform 456"/>
              <p:cNvSpPr>
                <a:spLocks/>
              </p:cNvSpPr>
              <p:nvPr/>
            </p:nvSpPr>
            <p:spPr bwMode="auto">
              <a:xfrm>
                <a:off x="1637" y="2327"/>
                <a:ext cx="63" cy="12"/>
              </a:xfrm>
              <a:custGeom>
                <a:avLst/>
                <a:gdLst>
                  <a:gd name="T0" fmla="*/ 373 w 373"/>
                  <a:gd name="T1" fmla="*/ 25 h 71"/>
                  <a:gd name="T2" fmla="*/ 360 w 373"/>
                  <a:gd name="T3" fmla="*/ 30 h 71"/>
                  <a:gd name="T4" fmla="*/ 345 w 373"/>
                  <a:gd name="T5" fmla="*/ 35 h 71"/>
                  <a:gd name="T6" fmla="*/ 324 w 373"/>
                  <a:gd name="T7" fmla="*/ 39 h 71"/>
                  <a:gd name="T8" fmla="*/ 302 w 373"/>
                  <a:gd name="T9" fmla="*/ 44 h 71"/>
                  <a:gd name="T10" fmla="*/ 275 w 373"/>
                  <a:gd name="T11" fmla="*/ 48 h 71"/>
                  <a:gd name="T12" fmla="*/ 247 w 373"/>
                  <a:gd name="T13" fmla="*/ 52 h 71"/>
                  <a:gd name="T14" fmla="*/ 219 w 373"/>
                  <a:gd name="T15" fmla="*/ 55 h 71"/>
                  <a:gd name="T16" fmla="*/ 191 w 373"/>
                  <a:gd name="T17" fmla="*/ 59 h 71"/>
                  <a:gd name="T18" fmla="*/ 160 w 373"/>
                  <a:gd name="T19" fmla="*/ 61 h 71"/>
                  <a:gd name="T20" fmla="*/ 132 w 373"/>
                  <a:gd name="T21" fmla="*/ 63 h 71"/>
                  <a:gd name="T22" fmla="*/ 103 w 373"/>
                  <a:gd name="T23" fmla="*/ 65 h 71"/>
                  <a:gd name="T24" fmla="*/ 77 w 373"/>
                  <a:gd name="T25" fmla="*/ 67 h 71"/>
                  <a:gd name="T26" fmla="*/ 53 w 373"/>
                  <a:gd name="T27" fmla="*/ 68 h 71"/>
                  <a:gd name="T28" fmla="*/ 32 w 373"/>
                  <a:gd name="T29" fmla="*/ 69 h 71"/>
                  <a:gd name="T30" fmla="*/ 15 w 373"/>
                  <a:gd name="T31" fmla="*/ 70 h 71"/>
                  <a:gd name="T32" fmla="*/ 3 w 373"/>
                  <a:gd name="T33" fmla="*/ 71 h 71"/>
                  <a:gd name="T34" fmla="*/ 0 w 373"/>
                  <a:gd name="T35" fmla="*/ 64 h 71"/>
                  <a:gd name="T36" fmla="*/ 11 w 373"/>
                  <a:gd name="T37" fmla="*/ 59 h 71"/>
                  <a:gd name="T38" fmla="*/ 29 w 373"/>
                  <a:gd name="T39" fmla="*/ 54 h 71"/>
                  <a:gd name="T40" fmla="*/ 51 w 373"/>
                  <a:gd name="T41" fmla="*/ 46 h 71"/>
                  <a:gd name="T42" fmla="*/ 77 w 373"/>
                  <a:gd name="T43" fmla="*/ 40 h 71"/>
                  <a:gd name="T44" fmla="*/ 105 w 373"/>
                  <a:gd name="T45" fmla="*/ 32 h 71"/>
                  <a:gd name="T46" fmla="*/ 136 w 373"/>
                  <a:gd name="T47" fmla="*/ 26 h 71"/>
                  <a:gd name="T48" fmla="*/ 169 w 373"/>
                  <a:gd name="T49" fmla="*/ 19 h 71"/>
                  <a:gd name="T50" fmla="*/ 201 w 373"/>
                  <a:gd name="T51" fmla="*/ 14 h 71"/>
                  <a:gd name="T52" fmla="*/ 232 w 373"/>
                  <a:gd name="T53" fmla="*/ 8 h 71"/>
                  <a:gd name="T54" fmla="*/ 263 w 373"/>
                  <a:gd name="T55" fmla="*/ 3 h 71"/>
                  <a:gd name="T56" fmla="*/ 290 w 373"/>
                  <a:gd name="T57" fmla="*/ 0 h 71"/>
                  <a:gd name="T58" fmla="*/ 317 w 373"/>
                  <a:gd name="T59" fmla="*/ 1 h 71"/>
                  <a:gd name="T60" fmla="*/ 337 w 373"/>
                  <a:gd name="T61" fmla="*/ 2 h 71"/>
                  <a:gd name="T62" fmla="*/ 356 w 373"/>
                  <a:gd name="T63" fmla="*/ 7 h 71"/>
                  <a:gd name="T64" fmla="*/ 367 w 373"/>
                  <a:gd name="T65" fmla="*/ 14 h 71"/>
                  <a:gd name="T66" fmla="*/ 373 w 373"/>
                  <a:gd name="T67" fmla="*/ 25 h 71"/>
                  <a:gd name="T68" fmla="*/ 373 w 373"/>
                  <a:gd name="T69" fmla="*/ 2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3" h="71">
                    <a:moveTo>
                      <a:pt x="373" y="25"/>
                    </a:moveTo>
                    <a:lnTo>
                      <a:pt x="360" y="30"/>
                    </a:lnTo>
                    <a:lnTo>
                      <a:pt x="345" y="35"/>
                    </a:lnTo>
                    <a:lnTo>
                      <a:pt x="324" y="39"/>
                    </a:lnTo>
                    <a:lnTo>
                      <a:pt x="302" y="44"/>
                    </a:lnTo>
                    <a:lnTo>
                      <a:pt x="275" y="48"/>
                    </a:lnTo>
                    <a:lnTo>
                      <a:pt x="247" y="52"/>
                    </a:lnTo>
                    <a:lnTo>
                      <a:pt x="219" y="55"/>
                    </a:lnTo>
                    <a:lnTo>
                      <a:pt x="191" y="59"/>
                    </a:lnTo>
                    <a:lnTo>
                      <a:pt x="160" y="61"/>
                    </a:lnTo>
                    <a:lnTo>
                      <a:pt x="132" y="63"/>
                    </a:lnTo>
                    <a:lnTo>
                      <a:pt x="103" y="65"/>
                    </a:lnTo>
                    <a:lnTo>
                      <a:pt x="77" y="67"/>
                    </a:lnTo>
                    <a:lnTo>
                      <a:pt x="53" y="68"/>
                    </a:lnTo>
                    <a:lnTo>
                      <a:pt x="32" y="69"/>
                    </a:lnTo>
                    <a:lnTo>
                      <a:pt x="15" y="70"/>
                    </a:lnTo>
                    <a:lnTo>
                      <a:pt x="3" y="71"/>
                    </a:lnTo>
                    <a:lnTo>
                      <a:pt x="0" y="64"/>
                    </a:lnTo>
                    <a:lnTo>
                      <a:pt x="11" y="59"/>
                    </a:lnTo>
                    <a:lnTo>
                      <a:pt x="29" y="54"/>
                    </a:lnTo>
                    <a:lnTo>
                      <a:pt x="51" y="46"/>
                    </a:lnTo>
                    <a:lnTo>
                      <a:pt x="77" y="40"/>
                    </a:lnTo>
                    <a:lnTo>
                      <a:pt x="105" y="32"/>
                    </a:lnTo>
                    <a:lnTo>
                      <a:pt x="136" y="26"/>
                    </a:lnTo>
                    <a:lnTo>
                      <a:pt x="169" y="19"/>
                    </a:lnTo>
                    <a:lnTo>
                      <a:pt x="201" y="14"/>
                    </a:lnTo>
                    <a:lnTo>
                      <a:pt x="232" y="8"/>
                    </a:lnTo>
                    <a:lnTo>
                      <a:pt x="263" y="3"/>
                    </a:lnTo>
                    <a:lnTo>
                      <a:pt x="290" y="0"/>
                    </a:lnTo>
                    <a:lnTo>
                      <a:pt x="317" y="1"/>
                    </a:lnTo>
                    <a:lnTo>
                      <a:pt x="337" y="2"/>
                    </a:lnTo>
                    <a:lnTo>
                      <a:pt x="356" y="7"/>
                    </a:lnTo>
                    <a:lnTo>
                      <a:pt x="367" y="14"/>
                    </a:lnTo>
                    <a:lnTo>
                      <a:pt x="373" y="25"/>
                    </a:lnTo>
                    <a:lnTo>
                      <a:pt x="373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8" name="Freeform 457"/>
              <p:cNvSpPr>
                <a:spLocks/>
              </p:cNvSpPr>
              <p:nvPr/>
            </p:nvSpPr>
            <p:spPr bwMode="auto">
              <a:xfrm>
                <a:off x="1610" y="2347"/>
                <a:ext cx="95" cy="13"/>
              </a:xfrm>
              <a:custGeom>
                <a:avLst/>
                <a:gdLst>
                  <a:gd name="T0" fmla="*/ 568 w 568"/>
                  <a:gd name="T1" fmla="*/ 17 h 75"/>
                  <a:gd name="T2" fmla="*/ 537 w 568"/>
                  <a:gd name="T3" fmla="*/ 23 h 75"/>
                  <a:gd name="T4" fmla="*/ 506 w 568"/>
                  <a:gd name="T5" fmla="*/ 29 h 75"/>
                  <a:gd name="T6" fmla="*/ 472 w 568"/>
                  <a:gd name="T7" fmla="*/ 35 h 75"/>
                  <a:gd name="T8" fmla="*/ 437 w 568"/>
                  <a:gd name="T9" fmla="*/ 42 h 75"/>
                  <a:gd name="T10" fmla="*/ 400 w 568"/>
                  <a:gd name="T11" fmla="*/ 47 h 75"/>
                  <a:gd name="T12" fmla="*/ 362 w 568"/>
                  <a:gd name="T13" fmla="*/ 54 h 75"/>
                  <a:gd name="T14" fmla="*/ 325 w 568"/>
                  <a:gd name="T15" fmla="*/ 59 h 75"/>
                  <a:gd name="T16" fmla="*/ 287 w 568"/>
                  <a:gd name="T17" fmla="*/ 65 h 75"/>
                  <a:gd name="T18" fmla="*/ 248 w 568"/>
                  <a:gd name="T19" fmla="*/ 68 h 75"/>
                  <a:gd name="T20" fmla="*/ 209 w 568"/>
                  <a:gd name="T21" fmla="*/ 71 h 75"/>
                  <a:gd name="T22" fmla="*/ 171 w 568"/>
                  <a:gd name="T23" fmla="*/ 73 h 75"/>
                  <a:gd name="T24" fmla="*/ 134 w 568"/>
                  <a:gd name="T25" fmla="*/ 75 h 75"/>
                  <a:gd name="T26" fmla="*/ 97 w 568"/>
                  <a:gd name="T27" fmla="*/ 74 h 75"/>
                  <a:gd name="T28" fmla="*/ 63 w 568"/>
                  <a:gd name="T29" fmla="*/ 74 h 75"/>
                  <a:gd name="T30" fmla="*/ 29 w 568"/>
                  <a:gd name="T31" fmla="*/ 72 h 75"/>
                  <a:gd name="T32" fmla="*/ 0 w 568"/>
                  <a:gd name="T33" fmla="*/ 70 h 75"/>
                  <a:gd name="T34" fmla="*/ 3 w 568"/>
                  <a:gd name="T35" fmla="*/ 65 h 75"/>
                  <a:gd name="T36" fmla="*/ 19 w 568"/>
                  <a:gd name="T37" fmla="*/ 60 h 75"/>
                  <a:gd name="T38" fmla="*/ 45 w 568"/>
                  <a:gd name="T39" fmla="*/ 55 h 75"/>
                  <a:gd name="T40" fmla="*/ 78 w 568"/>
                  <a:gd name="T41" fmla="*/ 47 h 75"/>
                  <a:gd name="T42" fmla="*/ 116 w 568"/>
                  <a:gd name="T43" fmla="*/ 41 h 75"/>
                  <a:gd name="T44" fmla="*/ 158 w 568"/>
                  <a:gd name="T45" fmla="*/ 33 h 75"/>
                  <a:gd name="T46" fmla="*/ 206 w 568"/>
                  <a:gd name="T47" fmla="*/ 27 h 75"/>
                  <a:gd name="T48" fmla="*/ 254 w 568"/>
                  <a:gd name="T49" fmla="*/ 20 h 75"/>
                  <a:gd name="T50" fmla="*/ 304 w 568"/>
                  <a:gd name="T51" fmla="*/ 15 h 75"/>
                  <a:gd name="T52" fmla="*/ 352 w 568"/>
                  <a:gd name="T53" fmla="*/ 9 h 75"/>
                  <a:gd name="T54" fmla="*/ 399 w 568"/>
                  <a:gd name="T55" fmla="*/ 4 h 75"/>
                  <a:gd name="T56" fmla="*/ 441 w 568"/>
                  <a:gd name="T57" fmla="*/ 1 h 75"/>
                  <a:gd name="T58" fmla="*/ 481 w 568"/>
                  <a:gd name="T59" fmla="*/ 0 h 75"/>
                  <a:gd name="T60" fmla="*/ 514 w 568"/>
                  <a:gd name="T61" fmla="*/ 0 h 75"/>
                  <a:gd name="T62" fmla="*/ 540 w 568"/>
                  <a:gd name="T63" fmla="*/ 3 h 75"/>
                  <a:gd name="T64" fmla="*/ 559 w 568"/>
                  <a:gd name="T65" fmla="*/ 9 h 75"/>
                  <a:gd name="T66" fmla="*/ 568 w 568"/>
                  <a:gd name="T67" fmla="*/ 17 h 75"/>
                  <a:gd name="T68" fmla="*/ 568 w 568"/>
                  <a:gd name="T69" fmla="*/ 1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8" h="75">
                    <a:moveTo>
                      <a:pt x="568" y="17"/>
                    </a:moveTo>
                    <a:lnTo>
                      <a:pt x="537" y="23"/>
                    </a:lnTo>
                    <a:lnTo>
                      <a:pt x="506" y="29"/>
                    </a:lnTo>
                    <a:lnTo>
                      <a:pt x="472" y="35"/>
                    </a:lnTo>
                    <a:lnTo>
                      <a:pt x="437" y="42"/>
                    </a:lnTo>
                    <a:lnTo>
                      <a:pt x="400" y="47"/>
                    </a:lnTo>
                    <a:lnTo>
                      <a:pt x="362" y="54"/>
                    </a:lnTo>
                    <a:lnTo>
                      <a:pt x="325" y="59"/>
                    </a:lnTo>
                    <a:lnTo>
                      <a:pt x="287" y="65"/>
                    </a:lnTo>
                    <a:lnTo>
                      <a:pt x="248" y="68"/>
                    </a:lnTo>
                    <a:lnTo>
                      <a:pt x="209" y="71"/>
                    </a:lnTo>
                    <a:lnTo>
                      <a:pt x="171" y="73"/>
                    </a:lnTo>
                    <a:lnTo>
                      <a:pt x="134" y="75"/>
                    </a:lnTo>
                    <a:lnTo>
                      <a:pt x="97" y="74"/>
                    </a:lnTo>
                    <a:lnTo>
                      <a:pt x="63" y="74"/>
                    </a:lnTo>
                    <a:lnTo>
                      <a:pt x="29" y="72"/>
                    </a:lnTo>
                    <a:lnTo>
                      <a:pt x="0" y="70"/>
                    </a:lnTo>
                    <a:lnTo>
                      <a:pt x="3" y="65"/>
                    </a:lnTo>
                    <a:lnTo>
                      <a:pt x="19" y="60"/>
                    </a:lnTo>
                    <a:lnTo>
                      <a:pt x="45" y="55"/>
                    </a:lnTo>
                    <a:lnTo>
                      <a:pt x="78" y="47"/>
                    </a:lnTo>
                    <a:lnTo>
                      <a:pt x="116" y="41"/>
                    </a:lnTo>
                    <a:lnTo>
                      <a:pt x="158" y="33"/>
                    </a:lnTo>
                    <a:lnTo>
                      <a:pt x="206" y="27"/>
                    </a:lnTo>
                    <a:lnTo>
                      <a:pt x="254" y="20"/>
                    </a:lnTo>
                    <a:lnTo>
                      <a:pt x="304" y="15"/>
                    </a:lnTo>
                    <a:lnTo>
                      <a:pt x="352" y="9"/>
                    </a:lnTo>
                    <a:lnTo>
                      <a:pt x="399" y="4"/>
                    </a:lnTo>
                    <a:lnTo>
                      <a:pt x="441" y="1"/>
                    </a:lnTo>
                    <a:lnTo>
                      <a:pt x="481" y="0"/>
                    </a:lnTo>
                    <a:lnTo>
                      <a:pt x="514" y="0"/>
                    </a:lnTo>
                    <a:lnTo>
                      <a:pt x="540" y="3"/>
                    </a:lnTo>
                    <a:lnTo>
                      <a:pt x="559" y="9"/>
                    </a:lnTo>
                    <a:lnTo>
                      <a:pt x="568" y="17"/>
                    </a:lnTo>
                    <a:lnTo>
                      <a:pt x="56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Freeform 458"/>
              <p:cNvSpPr>
                <a:spLocks/>
              </p:cNvSpPr>
              <p:nvPr/>
            </p:nvSpPr>
            <p:spPr bwMode="auto">
              <a:xfrm>
                <a:off x="1458" y="2148"/>
                <a:ext cx="72" cy="27"/>
              </a:xfrm>
              <a:custGeom>
                <a:avLst/>
                <a:gdLst>
                  <a:gd name="T0" fmla="*/ 434 w 434"/>
                  <a:gd name="T1" fmla="*/ 0 h 160"/>
                  <a:gd name="T2" fmla="*/ 420 w 434"/>
                  <a:gd name="T3" fmla="*/ 9 h 160"/>
                  <a:gd name="T4" fmla="*/ 406 w 434"/>
                  <a:gd name="T5" fmla="*/ 19 h 160"/>
                  <a:gd name="T6" fmla="*/ 391 w 434"/>
                  <a:gd name="T7" fmla="*/ 28 h 160"/>
                  <a:gd name="T8" fmla="*/ 377 w 434"/>
                  <a:gd name="T9" fmla="*/ 38 h 160"/>
                  <a:gd name="T10" fmla="*/ 362 w 434"/>
                  <a:gd name="T11" fmla="*/ 47 h 160"/>
                  <a:gd name="T12" fmla="*/ 347 w 434"/>
                  <a:gd name="T13" fmla="*/ 56 h 160"/>
                  <a:gd name="T14" fmla="*/ 331 w 434"/>
                  <a:gd name="T15" fmla="*/ 64 h 160"/>
                  <a:gd name="T16" fmla="*/ 318 w 434"/>
                  <a:gd name="T17" fmla="*/ 72 h 160"/>
                  <a:gd name="T18" fmla="*/ 300 w 434"/>
                  <a:gd name="T19" fmla="*/ 79 h 160"/>
                  <a:gd name="T20" fmla="*/ 285 w 434"/>
                  <a:gd name="T21" fmla="*/ 87 h 160"/>
                  <a:gd name="T22" fmla="*/ 271 w 434"/>
                  <a:gd name="T23" fmla="*/ 94 h 160"/>
                  <a:gd name="T24" fmla="*/ 255 w 434"/>
                  <a:gd name="T25" fmla="*/ 101 h 160"/>
                  <a:gd name="T26" fmla="*/ 240 w 434"/>
                  <a:gd name="T27" fmla="*/ 108 h 160"/>
                  <a:gd name="T28" fmla="*/ 225 w 434"/>
                  <a:gd name="T29" fmla="*/ 115 h 160"/>
                  <a:gd name="T30" fmla="*/ 209 w 434"/>
                  <a:gd name="T31" fmla="*/ 122 h 160"/>
                  <a:gd name="T32" fmla="*/ 195 w 434"/>
                  <a:gd name="T33" fmla="*/ 131 h 160"/>
                  <a:gd name="T34" fmla="*/ 182 w 434"/>
                  <a:gd name="T35" fmla="*/ 130 h 160"/>
                  <a:gd name="T36" fmla="*/ 169 w 434"/>
                  <a:gd name="T37" fmla="*/ 130 h 160"/>
                  <a:gd name="T38" fmla="*/ 157 w 434"/>
                  <a:gd name="T39" fmla="*/ 131 h 160"/>
                  <a:gd name="T40" fmla="*/ 145 w 434"/>
                  <a:gd name="T41" fmla="*/ 133 h 160"/>
                  <a:gd name="T42" fmla="*/ 132 w 434"/>
                  <a:gd name="T43" fmla="*/ 133 h 160"/>
                  <a:gd name="T44" fmla="*/ 120 w 434"/>
                  <a:gd name="T45" fmla="*/ 135 h 160"/>
                  <a:gd name="T46" fmla="*/ 108 w 434"/>
                  <a:gd name="T47" fmla="*/ 138 h 160"/>
                  <a:gd name="T48" fmla="*/ 97 w 434"/>
                  <a:gd name="T49" fmla="*/ 141 h 160"/>
                  <a:gd name="T50" fmla="*/ 84 w 434"/>
                  <a:gd name="T51" fmla="*/ 143 h 160"/>
                  <a:gd name="T52" fmla="*/ 72 w 434"/>
                  <a:gd name="T53" fmla="*/ 145 h 160"/>
                  <a:gd name="T54" fmla="*/ 60 w 434"/>
                  <a:gd name="T55" fmla="*/ 147 h 160"/>
                  <a:gd name="T56" fmla="*/ 48 w 434"/>
                  <a:gd name="T57" fmla="*/ 150 h 160"/>
                  <a:gd name="T58" fmla="*/ 36 w 434"/>
                  <a:gd name="T59" fmla="*/ 152 h 160"/>
                  <a:gd name="T60" fmla="*/ 24 w 434"/>
                  <a:gd name="T61" fmla="*/ 155 h 160"/>
                  <a:gd name="T62" fmla="*/ 12 w 434"/>
                  <a:gd name="T63" fmla="*/ 157 h 160"/>
                  <a:gd name="T64" fmla="*/ 0 w 434"/>
                  <a:gd name="T65" fmla="*/ 160 h 160"/>
                  <a:gd name="T66" fmla="*/ 26 w 434"/>
                  <a:gd name="T67" fmla="*/ 146 h 160"/>
                  <a:gd name="T68" fmla="*/ 53 w 434"/>
                  <a:gd name="T69" fmla="*/ 134 h 160"/>
                  <a:gd name="T70" fmla="*/ 78 w 434"/>
                  <a:gd name="T71" fmla="*/ 121 h 160"/>
                  <a:gd name="T72" fmla="*/ 106 w 434"/>
                  <a:gd name="T73" fmla="*/ 109 h 160"/>
                  <a:gd name="T74" fmla="*/ 131 w 434"/>
                  <a:gd name="T75" fmla="*/ 97 h 160"/>
                  <a:gd name="T76" fmla="*/ 158 w 434"/>
                  <a:gd name="T77" fmla="*/ 87 h 160"/>
                  <a:gd name="T78" fmla="*/ 185 w 434"/>
                  <a:gd name="T79" fmla="*/ 75 h 160"/>
                  <a:gd name="T80" fmla="*/ 212 w 434"/>
                  <a:gd name="T81" fmla="*/ 66 h 160"/>
                  <a:gd name="T82" fmla="*/ 239 w 434"/>
                  <a:gd name="T83" fmla="*/ 55 h 160"/>
                  <a:gd name="T84" fmla="*/ 266 w 434"/>
                  <a:gd name="T85" fmla="*/ 46 h 160"/>
                  <a:gd name="T86" fmla="*/ 293 w 434"/>
                  <a:gd name="T87" fmla="*/ 36 h 160"/>
                  <a:gd name="T88" fmla="*/ 320 w 434"/>
                  <a:gd name="T89" fmla="*/ 28 h 160"/>
                  <a:gd name="T90" fmla="*/ 347 w 434"/>
                  <a:gd name="T91" fmla="*/ 19 h 160"/>
                  <a:gd name="T92" fmla="*/ 376 w 434"/>
                  <a:gd name="T93" fmla="*/ 12 h 160"/>
                  <a:gd name="T94" fmla="*/ 405 w 434"/>
                  <a:gd name="T95" fmla="*/ 6 h 160"/>
                  <a:gd name="T96" fmla="*/ 434 w 434"/>
                  <a:gd name="T97" fmla="*/ 0 h 160"/>
                  <a:gd name="T98" fmla="*/ 434 w 434"/>
                  <a:gd name="T9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4" h="160">
                    <a:moveTo>
                      <a:pt x="434" y="0"/>
                    </a:moveTo>
                    <a:lnTo>
                      <a:pt x="420" y="9"/>
                    </a:lnTo>
                    <a:lnTo>
                      <a:pt x="406" y="19"/>
                    </a:lnTo>
                    <a:lnTo>
                      <a:pt x="391" y="28"/>
                    </a:lnTo>
                    <a:lnTo>
                      <a:pt x="377" y="38"/>
                    </a:lnTo>
                    <a:lnTo>
                      <a:pt x="362" y="47"/>
                    </a:lnTo>
                    <a:lnTo>
                      <a:pt x="347" y="56"/>
                    </a:lnTo>
                    <a:lnTo>
                      <a:pt x="331" y="64"/>
                    </a:lnTo>
                    <a:lnTo>
                      <a:pt x="318" y="72"/>
                    </a:lnTo>
                    <a:lnTo>
                      <a:pt x="300" y="79"/>
                    </a:lnTo>
                    <a:lnTo>
                      <a:pt x="285" y="87"/>
                    </a:lnTo>
                    <a:lnTo>
                      <a:pt x="271" y="94"/>
                    </a:lnTo>
                    <a:lnTo>
                      <a:pt x="255" y="101"/>
                    </a:lnTo>
                    <a:lnTo>
                      <a:pt x="240" y="108"/>
                    </a:lnTo>
                    <a:lnTo>
                      <a:pt x="225" y="115"/>
                    </a:lnTo>
                    <a:lnTo>
                      <a:pt x="209" y="122"/>
                    </a:lnTo>
                    <a:lnTo>
                      <a:pt x="195" y="131"/>
                    </a:lnTo>
                    <a:lnTo>
                      <a:pt x="182" y="130"/>
                    </a:lnTo>
                    <a:lnTo>
                      <a:pt x="169" y="130"/>
                    </a:lnTo>
                    <a:lnTo>
                      <a:pt x="157" y="131"/>
                    </a:lnTo>
                    <a:lnTo>
                      <a:pt x="145" y="133"/>
                    </a:lnTo>
                    <a:lnTo>
                      <a:pt x="132" y="133"/>
                    </a:lnTo>
                    <a:lnTo>
                      <a:pt x="120" y="135"/>
                    </a:lnTo>
                    <a:lnTo>
                      <a:pt x="108" y="138"/>
                    </a:lnTo>
                    <a:lnTo>
                      <a:pt x="97" y="141"/>
                    </a:lnTo>
                    <a:lnTo>
                      <a:pt x="84" y="143"/>
                    </a:lnTo>
                    <a:lnTo>
                      <a:pt x="72" y="145"/>
                    </a:lnTo>
                    <a:lnTo>
                      <a:pt x="60" y="147"/>
                    </a:lnTo>
                    <a:lnTo>
                      <a:pt x="48" y="150"/>
                    </a:lnTo>
                    <a:lnTo>
                      <a:pt x="36" y="152"/>
                    </a:lnTo>
                    <a:lnTo>
                      <a:pt x="24" y="155"/>
                    </a:lnTo>
                    <a:lnTo>
                      <a:pt x="12" y="157"/>
                    </a:lnTo>
                    <a:lnTo>
                      <a:pt x="0" y="160"/>
                    </a:lnTo>
                    <a:lnTo>
                      <a:pt x="26" y="146"/>
                    </a:lnTo>
                    <a:lnTo>
                      <a:pt x="53" y="134"/>
                    </a:lnTo>
                    <a:lnTo>
                      <a:pt x="78" y="121"/>
                    </a:lnTo>
                    <a:lnTo>
                      <a:pt x="106" y="109"/>
                    </a:lnTo>
                    <a:lnTo>
                      <a:pt x="131" y="97"/>
                    </a:lnTo>
                    <a:lnTo>
                      <a:pt x="158" y="87"/>
                    </a:lnTo>
                    <a:lnTo>
                      <a:pt x="185" y="75"/>
                    </a:lnTo>
                    <a:lnTo>
                      <a:pt x="212" y="66"/>
                    </a:lnTo>
                    <a:lnTo>
                      <a:pt x="239" y="55"/>
                    </a:lnTo>
                    <a:lnTo>
                      <a:pt x="266" y="46"/>
                    </a:lnTo>
                    <a:lnTo>
                      <a:pt x="293" y="36"/>
                    </a:lnTo>
                    <a:lnTo>
                      <a:pt x="320" y="28"/>
                    </a:lnTo>
                    <a:lnTo>
                      <a:pt x="347" y="19"/>
                    </a:lnTo>
                    <a:lnTo>
                      <a:pt x="376" y="12"/>
                    </a:lnTo>
                    <a:lnTo>
                      <a:pt x="405" y="6"/>
                    </a:lnTo>
                    <a:lnTo>
                      <a:pt x="434" y="0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Freeform 459"/>
              <p:cNvSpPr>
                <a:spLocks/>
              </p:cNvSpPr>
              <p:nvPr/>
            </p:nvSpPr>
            <p:spPr bwMode="auto">
              <a:xfrm>
                <a:off x="1424" y="2326"/>
                <a:ext cx="122" cy="105"/>
              </a:xfrm>
              <a:custGeom>
                <a:avLst/>
                <a:gdLst>
                  <a:gd name="T0" fmla="*/ 696 w 729"/>
                  <a:gd name="T1" fmla="*/ 555 h 630"/>
                  <a:gd name="T2" fmla="*/ 601 w 729"/>
                  <a:gd name="T3" fmla="*/ 568 h 630"/>
                  <a:gd name="T4" fmla="*/ 505 w 729"/>
                  <a:gd name="T5" fmla="*/ 581 h 630"/>
                  <a:gd name="T6" fmla="*/ 411 w 729"/>
                  <a:gd name="T7" fmla="*/ 597 h 630"/>
                  <a:gd name="T8" fmla="*/ 317 w 729"/>
                  <a:gd name="T9" fmla="*/ 612 h 630"/>
                  <a:gd name="T10" fmla="*/ 224 w 729"/>
                  <a:gd name="T11" fmla="*/ 630 h 630"/>
                  <a:gd name="T12" fmla="*/ 185 w 729"/>
                  <a:gd name="T13" fmla="*/ 547 h 630"/>
                  <a:gd name="T14" fmla="*/ 143 w 729"/>
                  <a:gd name="T15" fmla="*/ 460 h 630"/>
                  <a:gd name="T16" fmla="*/ 99 w 729"/>
                  <a:gd name="T17" fmla="*/ 370 h 630"/>
                  <a:gd name="T18" fmla="*/ 55 w 729"/>
                  <a:gd name="T19" fmla="*/ 283 h 630"/>
                  <a:gd name="T20" fmla="*/ 12 w 729"/>
                  <a:gd name="T21" fmla="*/ 200 h 630"/>
                  <a:gd name="T22" fmla="*/ 100 w 729"/>
                  <a:gd name="T23" fmla="*/ 178 h 630"/>
                  <a:gd name="T24" fmla="*/ 127 w 729"/>
                  <a:gd name="T25" fmla="*/ 232 h 630"/>
                  <a:gd name="T26" fmla="*/ 152 w 729"/>
                  <a:gd name="T27" fmla="*/ 289 h 630"/>
                  <a:gd name="T28" fmla="*/ 179 w 729"/>
                  <a:gd name="T29" fmla="*/ 348 h 630"/>
                  <a:gd name="T30" fmla="*/ 206 w 729"/>
                  <a:gd name="T31" fmla="*/ 403 h 630"/>
                  <a:gd name="T32" fmla="*/ 236 w 729"/>
                  <a:gd name="T33" fmla="*/ 455 h 630"/>
                  <a:gd name="T34" fmla="*/ 252 w 729"/>
                  <a:gd name="T35" fmla="*/ 506 h 630"/>
                  <a:gd name="T36" fmla="*/ 318 w 729"/>
                  <a:gd name="T37" fmla="*/ 562 h 630"/>
                  <a:gd name="T38" fmla="*/ 395 w 729"/>
                  <a:gd name="T39" fmla="*/ 547 h 630"/>
                  <a:gd name="T40" fmla="*/ 471 w 729"/>
                  <a:gd name="T41" fmla="*/ 535 h 630"/>
                  <a:gd name="T42" fmla="*/ 529 w 729"/>
                  <a:gd name="T43" fmla="*/ 523 h 630"/>
                  <a:gd name="T44" fmla="*/ 564 w 729"/>
                  <a:gd name="T45" fmla="*/ 514 h 630"/>
                  <a:gd name="T46" fmla="*/ 562 w 729"/>
                  <a:gd name="T47" fmla="*/ 494 h 630"/>
                  <a:gd name="T48" fmla="*/ 544 w 729"/>
                  <a:gd name="T49" fmla="*/ 464 h 630"/>
                  <a:gd name="T50" fmla="*/ 534 w 729"/>
                  <a:gd name="T51" fmla="*/ 443 h 630"/>
                  <a:gd name="T52" fmla="*/ 494 w 729"/>
                  <a:gd name="T53" fmla="*/ 449 h 630"/>
                  <a:gd name="T54" fmla="*/ 454 w 729"/>
                  <a:gd name="T55" fmla="*/ 456 h 630"/>
                  <a:gd name="T56" fmla="*/ 414 w 729"/>
                  <a:gd name="T57" fmla="*/ 464 h 630"/>
                  <a:gd name="T58" fmla="*/ 375 w 729"/>
                  <a:gd name="T59" fmla="*/ 473 h 630"/>
                  <a:gd name="T60" fmla="*/ 335 w 729"/>
                  <a:gd name="T61" fmla="*/ 482 h 630"/>
                  <a:gd name="T62" fmla="*/ 129 w 729"/>
                  <a:gd name="T63" fmla="*/ 0 h 630"/>
                  <a:gd name="T64" fmla="*/ 153 w 729"/>
                  <a:gd name="T65" fmla="*/ 59 h 630"/>
                  <a:gd name="T66" fmla="*/ 196 w 729"/>
                  <a:gd name="T67" fmla="*/ 158 h 630"/>
                  <a:gd name="T68" fmla="*/ 244 w 729"/>
                  <a:gd name="T69" fmla="*/ 269 h 630"/>
                  <a:gd name="T70" fmla="*/ 288 w 729"/>
                  <a:gd name="T71" fmla="*/ 366 h 630"/>
                  <a:gd name="T72" fmla="*/ 316 w 729"/>
                  <a:gd name="T73" fmla="*/ 422 h 630"/>
                  <a:gd name="T74" fmla="*/ 370 w 729"/>
                  <a:gd name="T75" fmla="*/ 423 h 630"/>
                  <a:gd name="T76" fmla="*/ 444 w 729"/>
                  <a:gd name="T77" fmla="*/ 415 h 630"/>
                  <a:gd name="T78" fmla="*/ 521 w 729"/>
                  <a:gd name="T79" fmla="*/ 406 h 630"/>
                  <a:gd name="T80" fmla="*/ 598 w 729"/>
                  <a:gd name="T81" fmla="*/ 394 h 630"/>
                  <a:gd name="T82" fmla="*/ 676 w 729"/>
                  <a:gd name="T83" fmla="*/ 382 h 630"/>
                  <a:gd name="T84" fmla="*/ 729 w 729"/>
                  <a:gd name="T85" fmla="*/ 411 h 630"/>
                  <a:gd name="T86" fmla="*/ 686 w 729"/>
                  <a:gd name="T87" fmla="*/ 413 h 630"/>
                  <a:gd name="T88" fmla="*/ 645 w 729"/>
                  <a:gd name="T89" fmla="*/ 417 h 630"/>
                  <a:gd name="T90" fmla="*/ 620 w 729"/>
                  <a:gd name="T91" fmla="*/ 421 h 630"/>
                  <a:gd name="T92" fmla="*/ 606 w 729"/>
                  <a:gd name="T93" fmla="*/ 423 h 630"/>
                  <a:gd name="T94" fmla="*/ 607 w 729"/>
                  <a:gd name="T95" fmla="*/ 429 h 630"/>
                  <a:gd name="T96" fmla="*/ 627 w 729"/>
                  <a:gd name="T97" fmla="*/ 429 h 630"/>
                  <a:gd name="T98" fmla="*/ 648 w 729"/>
                  <a:gd name="T99" fmla="*/ 430 h 630"/>
                  <a:gd name="T100" fmla="*/ 668 w 729"/>
                  <a:gd name="T101" fmla="*/ 430 h 630"/>
                  <a:gd name="T102" fmla="*/ 691 w 729"/>
                  <a:gd name="T103" fmla="*/ 430 h 630"/>
                  <a:gd name="T104" fmla="*/ 635 w 729"/>
                  <a:gd name="T105" fmla="*/ 462 h 630"/>
                  <a:gd name="T106" fmla="*/ 658 w 729"/>
                  <a:gd name="T107" fmla="*/ 466 h 630"/>
                  <a:gd name="T108" fmla="*/ 684 w 729"/>
                  <a:gd name="T109" fmla="*/ 464 h 630"/>
                  <a:gd name="T110" fmla="*/ 653 w 729"/>
                  <a:gd name="T111" fmla="*/ 504 h 630"/>
                  <a:gd name="T112" fmla="*/ 681 w 729"/>
                  <a:gd name="T113" fmla="*/ 499 h 630"/>
                  <a:gd name="T114" fmla="*/ 709 w 729"/>
                  <a:gd name="T115" fmla="*/ 496 h 630"/>
                  <a:gd name="T116" fmla="*/ 729 w 729"/>
                  <a:gd name="T117" fmla="*/ 49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9" h="630">
                    <a:moveTo>
                      <a:pt x="729" y="494"/>
                    </a:moveTo>
                    <a:lnTo>
                      <a:pt x="729" y="550"/>
                    </a:lnTo>
                    <a:lnTo>
                      <a:pt x="696" y="555"/>
                    </a:lnTo>
                    <a:lnTo>
                      <a:pt x="664" y="559"/>
                    </a:lnTo>
                    <a:lnTo>
                      <a:pt x="631" y="563"/>
                    </a:lnTo>
                    <a:lnTo>
                      <a:pt x="601" y="568"/>
                    </a:lnTo>
                    <a:lnTo>
                      <a:pt x="568" y="572"/>
                    </a:lnTo>
                    <a:lnTo>
                      <a:pt x="536" y="577"/>
                    </a:lnTo>
                    <a:lnTo>
                      <a:pt x="505" y="581"/>
                    </a:lnTo>
                    <a:lnTo>
                      <a:pt x="475" y="587"/>
                    </a:lnTo>
                    <a:lnTo>
                      <a:pt x="443" y="591"/>
                    </a:lnTo>
                    <a:lnTo>
                      <a:pt x="411" y="597"/>
                    </a:lnTo>
                    <a:lnTo>
                      <a:pt x="379" y="602"/>
                    </a:lnTo>
                    <a:lnTo>
                      <a:pt x="349" y="607"/>
                    </a:lnTo>
                    <a:lnTo>
                      <a:pt x="317" y="612"/>
                    </a:lnTo>
                    <a:lnTo>
                      <a:pt x="286" y="618"/>
                    </a:lnTo>
                    <a:lnTo>
                      <a:pt x="255" y="624"/>
                    </a:lnTo>
                    <a:lnTo>
                      <a:pt x="224" y="630"/>
                    </a:lnTo>
                    <a:lnTo>
                      <a:pt x="210" y="603"/>
                    </a:lnTo>
                    <a:lnTo>
                      <a:pt x="198" y="576"/>
                    </a:lnTo>
                    <a:lnTo>
                      <a:pt x="185" y="547"/>
                    </a:lnTo>
                    <a:lnTo>
                      <a:pt x="172" y="519"/>
                    </a:lnTo>
                    <a:lnTo>
                      <a:pt x="157" y="489"/>
                    </a:lnTo>
                    <a:lnTo>
                      <a:pt x="143" y="460"/>
                    </a:lnTo>
                    <a:lnTo>
                      <a:pt x="129" y="431"/>
                    </a:lnTo>
                    <a:lnTo>
                      <a:pt x="114" y="401"/>
                    </a:lnTo>
                    <a:lnTo>
                      <a:pt x="99" y="370"/>
                    </a:lnTo>
                    <a:lnTo>
                      <a:pt x="85" y="340"/>
                    </a:lnTo>
                    <a:lnTo>
                      <a:pt x="69" y="311"/>
                    </a:lnTo>
                    <a:lnTo>
                      <a:pt x="55" y="283"/>
                    </a:lnTo>
                    <a:lnTo>
                      <a:pt x="41" y="254"/>
                    </a:lnTo>
                    <a:lnTo>
                      <a:pt x="26" y="227"/>
                    </a:lnTo>
                    <a:lnTo>
                      <a:pt x="12" y="200"/>
                    </a:lnTo>
                    <a:lnTo>
                      <a:pt x="0" y="175"/>
                    </a:lnTo>
                    <a:lnTo>
                      <a:pt x="92" y="163"/>
                    </a:lnTo>
                    <a:lnTo>
                      <a:pt x="100" y="178"/>
                    </a:lnTo>
                    <a:lnTo>
                      <a:pt x="109" y="196"/>
                    </a:lnTo>
                    <a:lnTo>
                      <a:pt x="117" y="213"/>
                    </a:lnTo>
                    <a:lnTo>
                      <a:pt x="127" y="232"/>
                    </a:lnTo>
                    <a:lnTo>
                      <a:pt x="135" y="250"/>
                    </a:lnTo>
                    <a:lnTo>
                      <a:pt x="144" y="270"/>
                    </a:lnTo>
                    <a:lnTo>
                      <a:pt x="152" y="289"/>
                    </a:lnTo>
                    <a:lnTo>
                      <a:pt x="161" y="310"/>
                    </a:lnTo>
                    <a:lnTo>
                      <a:pt x="170" y="328"/>
                    </a:lnTo>
                    <a:lnTo>
                      <a:pt x="179" y="348"/>
                    </a:lnTo>
                    <a:lnTo>
                      <a:pt x="188" y="366"/>
                    </a:lnTo>
                    <a:lnTo>
                      <a:pt x="197" y="385"/>
                    </a:lnTo>
                    <a:lnTo>
                      <a:pt x="206" y="403"/>
                    </a:lnTo>
                    <a:lnTo>
                      <a:pt x="216" y="421"/>
                    </a:lnTo>
                    <a:lnTo>
                      <a:pt x="225" y="438"/>
                    </a:lnTo>
                    <a:lnTo>
                      <a:pt x="236" y="455"/>
                    </a:lnTo>
                    <a:lnTo>
                      <a:pt x="294" y="441"/>
                    </a:lnTo>
                    <a:lnTo>
                      <a:pt x="318" y="489"/>
                    </a:lnTo>
                    <a:lnTo>
                      <a:pt x="252" y="506"/>
                    </a:lnTo>
                    <a:lnTo>
                      <a:pt x="272" y="572"/>
                    </a:lnTo>
                    <a:lnTo>
                      <a:pt x="293" y="567"/>
                    </a:lnTo>
                    <a:lnTo>
                      <a:pt x="318" y="562"/>
                    </a:lnTo>
                    <a:lnTo>
                      <a:pt x="343" y="557"/>
                    </a:lnTo>
                    <a:lnTo>
                      <a:pt x="369" y="552"/>
                    </a:lnTo>
                    <a:lnTo>
                      <a:pt x="395" y="547"/>
                    </a:lnTo>
                    <a:lnTo>
                      <a:pt x="420" y="543"/>
                    </a:lnTo>
                    <a:lnTo>
                      <a:pt x="445" y="538"/>
                    </a:lnTo>
                    <a:lnTo>
                      <a:pt x="471" y="535"/>
                    </a:lnTo>
                    <a:lnTo>
                      <a:pt x="491" y="530"/>
                    </a:lnTo>
                    <a:lnTo>
                      <a:pt x="512" y="526"/>
                    </a:lnTo>
                    <a:lnTo>
                      <a:pt x="529" y="523"/>
                    </a:lnTo>
                    <a:lnTo>
                      <a:pt x="544" y="520"/>
                    </a:lnTo>
                    <a:lnTo>
                      <a:pt x="556" y="517"/>
                    </a:lnTo>
                    <a:lnTo>
                      <a:pt x="564" y="514"/>
                    </a:lnTo>
                    <a:lnTo>
                      <a:pt x="568" y="512"/>
                    </a:lnTo>
                    <a:lnTo>
                      <a:pt x="566" y="502"/>
                    </a:lnTo>
                    <a:lnTo>
                      <a:pt x="562" y="494"/>
                    </a:lnTo>
                    <a:lnTo>
                      <a:pt x="556" y="484"/>
                    </a:lnTo>
                    <a:lnTo>
                      <a:pt x="550" y="475"/>
                    </a:lnTo>
                    <a:lnTo>
                      <a:pt x="544" y="464"/>
                    </a:lnTo>
                    <a:lnTo>
                      <a:pt x="539" y="455"/>
                    </a:lnTo>
                    <a:lnTo>
                      <a:pt x="535" y="448"/>
                    </a:lnTo>
                    <a:lnTo>
                      <a:pt x="534" y="443"/>
                    </a:lnTo>
                    <a:lnTo>
                      <a:pt x="520" y="445"/>
                    </a:lnTo>
                    <a:lnTo>
                      <a:pt x="506" y="447"/>
                    </a:lnTo>
                    <a:lnTo>
                      <a:pt x="494" y="449"/>
                    </a:lnTo>
                    <a:lnTo>
                      <a:pt x="482" y="452"/>
                    </a:lnTo>
                    <a:lnTo>
                      <a:pt x="468" y="454"/>
                    </a:lnTo>
                    <a:lnTo>
                      <a:pt x="454" y="456"/>
                    </a:lnTo>
                    <a:lnTo>
                      <a:pt x="441" y="459"/>
                    </a:lnTo>
                    <a:lnTo>
                      <a:pt x="429" y="462"/>
                    </a:lnTo>
                    <a:lnTo>
                      <a:pt x="414" y="464"/>
                    </a:lnTo>
                    <a:lnTo>
                      <a:pt x="402" y="467"/>
                    </a:lnTo>
                    <a:lnTo>
                      <a:pt x="388" y="469"/>
                    </a:lnTo>
                    <a:lnTo>
                      <a:pt x="375" y="473"/>
                    </a:lnTo>
                    <a:lnTo>
                      <a:pt x="362" y="476"/>
                    </a:lnTo>
                    <a:lnTo>
                      <a:pt x="349" y="479"/>
                    </a:lnTo>
                    <a:lnTo>
                      <a:pt x="335" y="482"/>
                    </a:lnTo>
                    <a:lnTo>
                      <a:pt x="323" y="485"/>
                    </a:lnTo>
                    <a:lnTo>
                      <a:pt x="107" y="10"/>
                    </a:lnTo>
                    <a:lnTo>
                      <a:pt x="129" y="0"/>
                    </a:lnTo>
                    <a:lnTo>
                      <a:pt x="134" y="14"/>
                    </a:lnTo>
                    <a:lnTo>
                      <a:pt x="143" y="34"/>
                    </a:lnTo>
                    <a:lnTo>
                      <a:pt x="153" y="59"/>
                    </a:lnTo>
                    <a:lnTo>
                      <a:pt x="166" y="89"/>
                    </a:lnTo>
                    <a:lnTo>
                      <a:pt x="181" y="122"/>
                    </a:lnTo>
                    <a:lnTo>
                      <a:pt x="196" y="158"/>
                    </a:lnTo>
                    <a:lnTo>
                      <a:pt x="212" y="194"/>
                    </a:lnTo>
                    <a:lnTo>
                      <a:pt x="229" y="233"/>
                    </a:lnTo>
                    <a:lnTo>
                      <a:pt x="244" y="269"/>
                    </a:lnTo>
                    <a:lnTo>
                      <a:pt x="260" y="304"/>
                    </a:lnTo>
                    <a:lnTo>
                      <a:pt x="274" y="336"/>
                    </a:lnTo>
                    <a:lnTo>
                      <a:pt x="288" y="366"/>
                    </a:lnTo>
                    <a:lnTo>
                      <a:pt x="300" y="391"/>
                    </a:lnTo>
                    <a:lnTo>
                      <a:pt x="310" y="410"/>
                    </a:lnTo>
                    <a:lnTo>
                      <a:pt x="316" y="422"/>
                    </a:lnTo>
                    <a:lnTo>
                      <a:pt x="321" y="429"/>
                    </a:lnTo>
                    <a:lnTo>
                      <a:pt x="346" y="425"/>
                    </a:lnTo>
                    <a:lnTo>
                      <a:pt x="370" y="423"/>
                    </a:lnTo>
                    <a:lnTo>
                      <a:pt x="395" y="420"/>
                    </a:lnTo>
                    <a:lnTo>
                      <a:pt x="419" y="418"/>
                    </a:lnTo>
                    <a:lnTo>
                      <a:pt x="444" y="415"/>
                    </a:lnTo>
                    <a:lnTo>
                      <a:pt x="470" y="412"/>
                    </a:lnTo>
                    <a:lnTo>
                      <a:pt x="495" y="409"/>
                    </a:lnTo>
                    <a:lnTo>
                      <a:pt x="521" y="406"/>
                    </a:lnTo>
                    <a:lnTo>
                      <a:pt x="545" y="402"/>
                    </a:lnTo>
                    <a:lnTo>
                      <a:pt x="572" y="398"/>
                    </a:lnTo>
                    <a:lnTo>
                      <a:pt x="598" y="394"/>
                    </a:lnTo>
                    <a:lnTo>
                      <a:pt x="624" y="391"/>
                    </a:lnTo>
                    <a:lnTo>
                      <a:pt x="650" y="386"/>
                    </a:lnTo>
                    <a:lnTo>
                      <a:pt x="676" y="382"/>
                    </a:lnTo>
                    <a:lnTo>
                      <a:pt x="702" y="378"/>
                    </a:lnTo>
                    <a:lnTo>
                      <a:pt x="729" y="375"/>
                    </a:lnTo>
                    <a:lnTo>
                      <a:pt x="729" y="411"/>
                    </a:lnTo>
                    <a:lnTo>
                      <a:pt x="724" y="411"/>
                    </a:lnTo>
                    <a:lnTo>
                      <a:pt x="703" y="412"/>
                    </a:lnTo>
                    <a:lnTo>
                      <a:pt x="686" y="413"/>
                    </a:lnTo>
                    <a:lnTo>
                      <a:pt x="670" y="414"/>
                    </a:lnTo>
                    <a:lnTo>
                      <a:pt x="658" y="416"/>
                    </a:lnTo>
                    <a:lnTo>
                      <a:pt x="645" y="417"/>
                    </a:lnTo>
                    <a:lnTo>
                      <a:pt x="635" y="418"/>
                    </a:lnTo>
                    <a:lnTo>
                      <a:pt x="626" y="419"/>
                    </a:lnTo>
                    <a:lnTo>
                      <a:pt x="620" y="421"/>
                    </a:lnTo>
                    <a:lnTo>
                      <a:pt x="614" y="421"/>
                    </a:lnTo>
                    <a:lnTo>
                      <a:pt x="610" y="423"/>
                    </a:lnTo>
                    <a:lnTo>
                      <a:pt x="606" y="423"/>
                    </a:lnTo>
                    <a:lnTo>
                      <a:pt x="605" y="425"/>
                    </a:lnTo>
                    <a:lnTo>
                      <a:pt x="604" y="426"/>
                    </a:lnTo>
                    <a:lnTo>
                      <a:pt x="607" y="429"/>
                    </a:lnTo>
                    <a:lnTo>
                      <a:pt x="613" y="429"/>
                    </a:lnTo>
                    <a:lnTo>
                      <a:pt x="622" y="429"/>
                    </a:lnTo>
                    <a:lnTo>
                      <a:pt x="627" y="429"/>
                    </a:lnTo>
                    <a:lnTo>
                      <a:pt x="633" y="429"/>
                    </a:lnTo>
                    <a:lnTo>
                      <a:pt x="641" y="429"/>
                    </a:lnTo>
                    <a:lnTo>
                      <a:pt x="648" y="430"/>
                    </a:lnTo>
                    <a:lnTo>
                      <a:pt x="654" y="430"/>
                    </a:lnTo>
                    <a:lnTo>
                      <a:pt x="661" y="430"/>
                    </a:lnTo>
                    <a:lnTo>
                      <a:pt x="668" y="430"/>
                    </a:lnTo>
                    <a:lnTo>
                      <a:pt x="676" y="430"/>
                    </a:lnTo>
                    <a:lnTo>
                      <a:pt x="684" y="430"/>
                    </a:lnTo>
                    <a:lnTo>
                      <a:pt x="691" y="430"/>
                    </a:lnTo>
                    <a:lnTo>
                      <a:pt x="698" y="430"/>
                    </a:lnTo>
                    <a:lnTo>
                      <a:pt x="706" y="431"/>
                    </a:lnTo>
                    <a:lnTo>
                      <a:pt x="635" y="462"/>
                    </a:lnTo>
                    <a:lnTo>
                      <a:pt x="642" y="464"/>
                    </a:lnTo>
                    <a:lnTo>
                      <a:pt x="650" y="466"/>
                    </a:lnTo>
                    <a:lnTo>
                      <a:pt x="658" y="466"/>
                    </a:lnTo>
                    <a:lnTo>
                      <a:pt x="667" y="467"/>
                    </a:lnTo>
                    <a:lnTo>
                      <a:pt x="675" y="465"/>
                    </a:lnTo>
                    <a:lnTo>
                      <a:pt x="684" y="464"/>
                    </a:lnTo>
                    <a:lnTo>
                      <a:pt x="692" y="462"/>
                    </a:lnTo>
                    <a:lnTo>
                      <a:pt x="699" y="460"/>
                    </a:lnTo>
                    <a:lnTo>
                      <a:pt x="653" y="504"/>
                    </a:lnTo>
                    <a:lnTo>
                      <a:pt x="662" y="502"/>
                    </a:lnTo>
                    <a:lnTo>
                      <a:pt x="671" y="501"/>
                    </a:lnTo>
                    <a:lnTo>
                      <a:pt x="681" y="499"/>
                    </a:lnTo>
                    <a:lnTo>
                      <a:pt x="691" y="499"/>
                    </a:lnTo>
                    <a:lnTo>
                      <a:pt x="700" y="497"/>
                    </a:lnTo>
                    <a:lnTo>
                      <a:pt x="709" y="496"/>
                    </a:lnTo>
                    <a:lnTo>
                      <a:pt x="718" y="494"/>
                    </a:lnTo>
                    <a:lnTo>
                      <a:pt x="729" y="494"/>
                    </a:lnTo>
                    <a:lnTo>
                      <a:pt x="729" y="4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Freeform 460"/>
              <p:cNvSpPr>
                <a:spLocks/>
              </p:cNvSpPr>
              <p:nvPr/>
            </p:nvSpPr>
            <p:spPr bwMode="auto">
              <a:xfrm>
                <a:off x="1543" y="2378"/>
                <a:ext cx="73" cy="39"/>
              </a:xfrm>
              <a:custGeom>
                <a:avLst/>
                <a:gdLst>
                  <a:gd name="T0" fmla="*/ 7 w 441"/>
                  <a:gd name="T1" fmla="*/ 58 h 233"/>
                  <a:gd name="T2" fmla="*/ 52 w 441"/>
                  <a:gd name="T3" fmla="*/ 50 h 233"/>
                  <a:gd name="T4" fmla="*/ 101 w 441"/>
                  <a:gd name="T5" fmla="*/ 43 h 233"/>
                  <a:gd name="T6" fmla="*/ 149 w 441"/>
                  <a:gd name="T7" fmla="*/ 35 h 233"/>
                  <a:gd name="T8" fmla="*/ 198 w 441"/>
                  <a:gd name="T9" fmla="*/ 27 h 233"/>
                  <a:gd name="T10" fmla="*/ 245 w 441"/>
                  <a:gd name="T11" fmla="*/ 19 h 233"/>
                  <a:gd name="T12" fmla="*/ 293 w 441"/>
                  <a:gd name="T13" fmla="*/ 12 h 233"/>
                  <a:gd name="T14" fmla="*/ 338 w 441"/>
                  <a:gd name="T15" fmla="*/ 6 h 233"/>
                  <a:gd name="T16" fmla="*/ 382 w 441"/>
                  <a:gd name="T17" fmla="*/ 0 h 233"/>
                  <a:gd name="T18" fmla="*/ 241 w 441"/>
                  <a:gd name="T19" fmla="*/ 63 h 233"/>
                  <a:gd name="T20" fmla="*/ 231 w 441"/>
                  <a:gd name="T21" fmla="*/ 99 h 233"/>
                  <a:gd name="T22" fmla="*/ 229 w 441"/>
                  <a:gd name="T23" fmla="*/ 148 h 233"/>
                  <a:gd name="T24" fmla="*/ 253 w 441"/>
                  <a:gd name="T25" fmla="*/ 144 h 233"/>
                  <a:gd name="T26" fmla="*/ 279 w 441"/>
                  <a:gd name="T27" fmla="*/ 141 h 233"/>
                  <a:gd name="T28" fmla="*/ 304 w 441"/>
                  <a:gd name="T29" fmla="*/ 138 h 233"/>
                  <a:gd name="T30" fmla="*/ 330 w 441"/>
                  <a:gd name="T31" fmla="*/ 136 h 233"/>
                  <a:gd name="T32" fmla="*/ 355 w 441"/>
                  <a:gd name="T33" fmla="*/ 133 h 233"/>
                  <a:gd name="T34" fmla="*/ 379 w 441"/>
                  <a:gd name="T35" fmla="*/ 132 h 233"/>
                  <a:gd name="T36" fmla="*/ 404 w 441"/>
                  <a:gd name="T37" fmla="*/ 131 h 233"/>
                  <a:gd name="T38" fmla="*/ 428 w 441"/>
                  <a:gd name="T39" fmla="*/ 131 h 233"/>
                  <a:gd name="T40" fmla="*/ 413 w 441"/>
                  <a:gd name="T41" fmla="*/ 186 h 233"/>
                  <a:gd name="T42" fmla="*/ 359 w 441"/>
                  <a:gd name="T43" fmla="*/ 192 h 233"/>
                  <a:gd name="T44" fmla="*/ 302 w 441"/>
                  <a:gd name="T45" fmla="*/ 199 h 233"/>
                  <a:gd name="T46" fmla="*/ 246 w 441"/>
                  <a:gd name="T47" fmla="*/ 205 h 233"/>
                  <a:gd name="T48" fmla="*/ 190 w 441"/>
                  <a:gd name="T49" fmla="*/ 211 h 233"/>
                  <a:gd name="T50" fmla="*/ 133 w 441"/>
                  <a:gd name="T51" fmla="*/ 217 h 233"/>
                  <a:gd name="T52" fmla="*/ 78 w 441"/>
                  <a:gd name="T53" fmla="*/ 223 h 233"/>
                  <a:gd name="T54" fmla="*/ 25 w 441"/>
                  <a:gd name="T55" fmla="*/ 229 h 233"/>
                  <a:gd name="T56" fmla="*/ 4 w 441"/>
                  <a:gd name="T57" fmla="*/ 177 h 233"/>
                  <a:gd name="T58" fmla="*/ 24 w 441"/>
                  <a:gd name="T59" fmla="*/ 174 h 233"/>
                  <a:gd name="T60" fmla="*/ 45 w 441"/>
                  <a:gd name="T61" fmla="*/ 171 h 233"/>
                  <a:gd name="T62" fmla="*/ 68 w 441"/>
                  <a:gd name="T63" fmla="*/ 168 h 233"/>
                  <a:gd name="T64" fmla="*/ 91 w 441"/>
                  <a:gd name="T65" fmla="*/ 166 h 233"/>
                  <a:gd name="T66" fmla="*/ 114 w 441"/>
                  <a:gd name="T67" fmla="*/ 163 h 233"/>
                  <a:gd name="T68" fmla="*/ 137 w 441"/>
                  <a:gd name="T69" fmla="*/ 161 h 233"/>
                  <a:gd name="T70" fmla="*/ 158 w 441"/>
                  <a:gd name="T71" fmla="*/ 158 h 233"/>
                  <a:gd name="T72" fmla="*/ 179 w 441"/>
                  <a:gd name="T73" fmla="*/ 156 h 233"/>
                  <a:gd name="T74" fmla="*/ 4 w 441"/>
                  <a:gd name="T75" fmla="*/ 9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1" h="233">
                    <a:moveTo>
                      <a:pt x="4" y="97"/>
                    </a:moveTo>
                    <a:lnTo>
                      <a:pt x="7" y="58"/>
                    </a:lnTo>
                    <a:lnTo>
                      <a:pt x="29" y="54"/>
                    </a:lnTo>
                    <a:lnTo>
                      <a:pt x="52" y="50"/>
                    </a:lnTo>
                    <a:lnTo>
                      <a:pt x="76" y="46"/>
                    </a:lnTo>
                    <a:lnTo>
                      <a:pt x="101" y="43"/>
                    </a:lnTo>
                    <a:lnTo>
                      <a:pt x="124" y="39"/>
                    </a:lnTo>
                    <a:lnTo>
                      <a:pt x="149" y="35"/>
                    </a:lnTo>
                    <a:lnTo>
                      <a:pt x="173" y="31"/>
                    </a:lnTo>
                    <a:lnTo>
                      <a:pt x="198" y="27"/>
                    </a:lnTo>
                    <a:lnTo>
                      <a:pt x="221" y="23"/>
                    </a:lnTo>
                    <a:lnTo>
                      <a:pt x="245" y="19"/>
                    </a:lnTo>
                    <a:lnTo>
                      <a:pt x="269" y="15"/>
                    </a:lnTo>
                    <a:lnTo>
                      <a:pt x="293" y="12"/>
                    </a:lnTo>
                    <a:lnTo>
                      <a:pt x="316" y="9"/>
                    </a:lnTo>
                    <a:lnTo>
                      <a:pt x="338" y="6"/>
                    </a:lnTo>
                    <a:lnTo>
                      <a:pt x="360" y="3"/>
                    </a:lnTo>
                    <a:lnTo>
                      <a:pt x="382" y="0"/>
                    </a:lnTo>
                    <a:lnTo>
                      <a:pt x="391" y="53"/>
                    </a:lnTo>
                    <a:lnTo>
                      <a:pt x="241" y="63"/>
                    </a:lnTo>
                    <a:lnTo>
                      <a:pt x="294" y="75"/>
                    </a:lnTo>
                    <a:lnTo>
                      <a:pt x="231" y="99"/>
                    </a:lnTo>
                    <a:lnTo>
                      <a:pt x="301" y="109"/>
                    </a:lnTo>
                    <a:lnTo>
                      <a:pt x="229" y="148"/>
                    </a:lnTo>
                    <a:lnTo>
                      <a:pt x="241" y="145"/>
                    </a:lnTo>
                    <a:lnTo>
                      <a:pt x="253" y="144"/>
                    </a:lnTo>
                    <a:lnTo>
                      <a:pt x="265" y="142"/>
                    </a:lnTo>
                    <a:lnTo>
                      <a:pt x="279" y="141"/>
                    </a:lnTo>
                    <a:lnTo>
                      <a:pt x="291" y="139"/>
                    </a:lnTo>
                    <a:lnTo>
                      <a:pt x="304" y="138"/>
                    </a:lnTo>
                    <a:lnTo>
                      <a:pt x="317" y="136"/>
                    </a:lnTo>
                    <a:lnTo>
                      <a:pt x="330" y="136"/>
                    </a:lnTo>
                    <a:lnTo>
                      <a:pt x="342" y="134"/>
                    </a:lnTo>
                    <a:lnTo>
                      <a:pt x="355" y="133"/>
                    </a:lnTo>
                    <a:lnTo>
                      <a:pt x="367" y="132"/>
                    </a:lnTo>
                    <a:lnTo>
                      <a:pt x="379" y="132"/>
                    </a:lnTo>
                    <a:lnTo>
                      <a:pt x="391" y="131"/>
                    </a:lnTo>
                    <a:lnTo>
                      <a:pt x="404" y="131"/>
                    </a:lnTo>
                    <a:lnTo>
                      <a:pt x="416" y="131"/>
                    </a:lnTo>
                    <a:lnTo>
                      <a:pt x="428" y="131"/>
                    </a:lnTo>
                    <a:lnTo>
                      <a:pt x="441" y="184"/>
                    </a:lnTo>
                    <a:lnTo>
                      <a:pt x="413" y="186"/>
                    </a:lnTo>
                    <a:lnTo>
                      <a:pt x="386" y="189"/>
                    </a:lnTo>
                    <a:lnTo>
                      <a:pt x="359" y="192"/>
                    </a:lnTo>
                    <a:lnTo>
                      <a:pt x="331" y="196"/>
                    </a:lnTo>
                    <a:lnTo>
                      <a:pt x="302" y="199"/>
                    </a:lnTo>
                    <a:lnTo>
                      <a:pt x="275" y="202"/>
                    </a:lnTo>
                    <a:lnTo>
                      <a:pt x="246" y="205"/>
                    </a:lnTo>
                    <a:lnTo>
                      <a:pt x="218" y="208"/>
                    </a:lnTo>
                    <a:lnTo>
                      <a:pt x="190" y="211"/>
                    </a:lnTo>
                    <a:lnTo>
                      <a:pt x="161" y="214"/>
                    </a:lnTo>
                    <a:lnTo>
                      <a:pt x="133" y="217"/>
                    </a:lnTo>
                    <a:lnTo>
                      <a:pt x="106" y="220"/>
                    </a:lnTo>
                    <a:lnTo>
                      <a:pt x="78" y="223"/>
                    </a:lnTo>
                    <a:lnTo>
                      <a:pt x="51" y="226"/>
                    </a:lnTo>
                    <a:lnTo>
                      <a:pt x="25" y="229"/>
                    </a:lnTo>
                    <a:lnTo>
                      <a:pt x="0" y="233"/>
                    </a:lnTo>
                    <a:lnTo>
                      <a:pt x="4" y="177"/>
                    </a:lnTo>
                    <a:lnTo>
                      <a:pt x="14" y="175"/>
                    </a:lnTo>
                    <a:lnTo>
                      <a:pt x="24" y="174"/>
                    </a:lnTo>
                    <a:lnTo>
                      <a:pt x="34" y="172"/>
                    </a:lnTo>
                    <a:lnTo>
                      <a:pt x="45" y="171"/>
                    </a:lnTo>
                    <a:lnTo>
                      <a:pt x="57" y="169"/>
                    </a:lnTo>
                    <a:lnTo>
                      <a:pt x="68" y="168"/>
                    </a:lnTo>
                    <a:lnTo>
                      <a:pt x="79" y="167"/>
                    </a:lnTo>
                    <a:lnTo>
                      <a:pt x="91" y="166"/>
                    </a:lnTo>
                    <a:lnTo>
                      <a:pt x="103" y="164"/>
                    </a:lnTo>
                    <a:lnTo>
                      <a:pt x="114" y="163"/>
                    </a:lnTo>
                    <a:lnTo>
                      <a:pt x="125" y="161"/>
                    </a:lnTo>
                    <a:lnTo>
                      <a:pt x="137" y="161"/>
                    </a:lnTo>
                    <a:lnTo>
                      <a:pt x="148" y="159"/>
                    </a:lnTo>
                    <a:lnTo>
                      <a:pt x="158" y="158"/>
                    </a:lnTo>
                    <a:lnTo>
                      <a:pt x="168" y="156"/>
                    </a:lnTo>
                    <a:lnTo>
                      <a:pt x="179" y="156"/>
                    </a:lnTo>
                    <a:lnTo>
                      <a:pt x="153" y="83"/>
                    </a:lnTo>
                    <a:lnTo>
                      <a:pt x="4" y="97"/>
                    </a:lnTo>
                    <a:lnTo>
                      <a:pt x="4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2" name="Freeform 461"/>
              <p:cNvSpPr>
                <a:spLocks/>
              </p:cNvSpPr>
              <p:nvPr/>
            </p:nvSpPr>
            <p:spPr bwMode="auto">
              <a:xfrm>
                <a:off x="1422" y="2180"/>
                <a:ext cx="41" cy="24"/>
              </a:xfrm>
              <a:custGeom>
                <a:avLst/>
                <a:gdLst>
                  <a:gd name="T0" fmla="*/ 250 w 250"/>
                  <a:gd name="T1" fmla="*/ 0 h 142"/>
                  <a:gd name="T2" fmla="*/ 244 w 250"/>
                  <a:gd name="T3" fmla="*/ 3 h 142"/>
                  <a:gd name="T4" fmla="*/ 234 w 250"/>
                  <a:gd name="T5" fmla="*/ 9 h 142"/>
                  <a:gd name="T6" fmla="*/ 219 w 250"/>
                  <a:gd name="T7" fmla="*/ 17 h 142"/>
                  <a:gd name="T8" fmla="*/ 202 w 250"/>
                  <a:gd name="T9" fmla="*/ 28 h 142"/>
                  <a:gd name="T10" fmla="*/ 181 w 250"/>
                  <a:gd name="T11" fmla="*/ 39 h 142"/>
                  <a:gd name="T12" fmla="*/ 160 w 250"/>
                  <a:gd name="T13" fmla="*/ 52 h 142"/>
                  <a:gd name="T14" fmla="*/ 137 w 250"/>
                  <a:gd name="T15" fmla="*/ 66 h 142"/>
                  <a:gd name="T16" fmla="*/ 115 w 250"/>
                  <a:gd name="T17" fmla="*/ 80 h 142"/>
                  <a:gd name="T18" fmla="*/ 91 w 250"/>
                  <a:gd name="T19" fmla="*/ 92 h 142"/>
                  <a:gd name="T20" fmla="*/ 70 w 250"/>
                  <a:gd name="T21" fmla="*/ 105 h 142"/>
                  <a:gd name="T22" fmla="*/ 49 w 250"/>
                  <a:gd name="T23" fmla="*/ 116 h 142"/>
                  <a:gd name="T24" fmla="*/ 32 w 250"/>
                  <a:gd name="T25" fmla="*/ 126 h 142"/>
                  <a:gd name="T26" fmla="*/ 17 w 250"/>
                  <a:gd name="T27" fmla="*/ 133 h 142"/>
                  <a:gd name="T28" fmla="*/ 6 w 250"/>
                  <a:gd name="T29" fmla="*/ 140 h 142"/>
                  <a:gd name="T30" fmla="*/ 0 w 250"/>
                  <a:gd name="T31" fmla="*/ 142 h 142"/>
                  <a:gd name="T32" fmla="*/ 6 w 250"/>
                  <a:gd name="T33" fmla="*/ 129 h 142"/>
                  <a:gd name="T34" fmla="*/ 17 w 250"/>
                  <a:gd name="T35" fmla="*/ 117 h 142"/>
                  <a:gd name="T36" fmla="*/ 28 w 250"/>
                  <a:gd name="T37" fmla="*/ 105 h 142"/>
                  <a:gd name="T38" fmla="*/ 42 w 250"/>
                  <a:gd name="T39" fmla="*/ 94 h 142"/>
                  <a:gd name="T40" fmla="*/ 56 w 250"/>
                  <a:gd name="T41" fmla="*/ 82 h 142"/>
                  <a:gd name="T42" fmla="*/ 74 w 250"/>
                  <a:gd name="T43" fmla="*/ 72 h 142"/>
                  <a:gd name="T44" fmla="*/ 91 w 250"/>
                  <a:gd name="T45" fmla="*/ 63 h 142"/>
                  <a:gd name="T46" fmla="*/ 111 w 250"/>
                  <a:gd name="T47" fmla="*/ 53 h 142"/>
                  <a:gd name="T48" fmla="*/ 129 w 250"/>
                  <a:gd name="T49" fmla="*/ 44 h 142"/>
                  <a:gd name="T50" fmla="*/ 149 w 250"/>
                  <a:gd name="T51" fmla="*/ 35 h 142"/>
                  <a:gd name="T52" fmla="*/ 167 w 250"/>
                  <a:gd name="T53" fmla="*/ 27 h 142"/>
                  <a:gd name="T54" fmla="*/ 187 w 250"/>
                  <a:gd name="T55" fmla="*/ 21 h 142"/>
                  <a:gd name="T56" fmla="*/ 203 w 250"/>
                  <a:gd name="T57" fmla="*/ 13 h 142"/>
                  <a:gd name="T58" fmla="*/ 220 w 250"/>
                  <a:gd name="T59" fmla="*/ 8 h 142"/>
                  <a:gd name="T60" fmla="*/ 235 w 250"/>
                  <a:gd name="T61" fmla="*/ 3 h 142"/>
                  <a:gd name="T62" fmla="*/ 250 w 250"/>
                  <a:gd name="T63" fmla="*/ 0 h 142"/>
                  <a:gd name="T64" fmla="*/ 250 w 250"/>
                  <a:gd name="T65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0" h="142">
                    <a:moveTo>
                      <a:pt x="250" y="0"/>
                    </a:moveTo>
                    <a:lnTo>
                      <a:pt x="244" y="3"/>
                    </a:lnTo>
                    <a:lnTo>
                      <a:pt x="234" y="9"/>
                    </a:lnTo>
                    <a:lnTo>
                      <a:pt x="219" y="17"/>
                    </a:lnTo>
                    <a:lnTo>
                      <a:pt x="202" y="28"/>
                    </a:lnTo>
                    <a:lnTo>
                      <a:pt x="181" y="39"/>
                    </a:lnTo>
                    <a:lnTo>
                      <a:pt x="160" y="52"/>
                    </a:lnTo>
                    <a:lnTo>
                      <a:pt x="137" y="66"/>
                    </a:lnTo>
                    <a:lnTo>
                      <a:pt x="115" y="80"/>
                    </a:lnTo>
                    <a:lnTo>
                      <a:pt x="91" y="92"/>
                    </a:lnTo>
                    <a:lnTo>
                      <a:pt x="70" y="105"/>
                    </a:lnTo>
                    <a:lnTo>
                      <a:pt x="49" y="116"/>
                    </a:lnTo>
                    <a:lnTo>
                      <a:pt x="32" y="126"/>
                    </a:lnTo>
                    <a:lnTo>
                      <a:pt x="17" y="133"/>
                    </a:lnTo>
                    <a:lnTo>
                      <a:pt x="6" y="140"/>
                    </a:lnTo>
                    <a:lnTo>
                      <a:pt x="0" y="142"/>
                    </a:lnTo>
                    <a:lnTo>
                      <a:pt x="6" y="129"/>
                    </a:lnTo>
                    <a:lnTo>
                      <a:pt x="17" y="117"/>
                    </a:lnTo>
                    <a:lnTo>
                      <a:pt x="28" y="105"/>
                    </a:lnTo>
                    <a:lnTo>
                      <a:pt x="42" y="94"/>
                    </a:lnTo>
                    <a:lnTo>
                      <a:pt x="56" y="82"/>
                    </a:lnTo>
                    <a:lnTo>
                      <a:pt x="74" y="72"/>
                    </a:lnTo>
                    <a:lnTo>
                      <a:pt x="91" y="63"/>
                    </a:lnTo>
                    <a:lnTo>
                      <a:pt x="111" y="53"/>
                    </a:lnTo>
                    <a:lnTo>
                      <a:pt x="129" y="44"/>
                    </a:lnTo>
                    <a:lnTo>
                      <a:pt x="149" y="35"/>
                    </a:lnTo>
                    <a:lnTo>
                      <a:pt x="167" y="27"/>
                    </a:lnTo>
                    <a:lnTo>
                      <a:pt x="187" y="21"/>
                    </a:lnTo>
                    <a:lnTo>
                      <a:pt x="203" y="13"/>
                    </a:lnTo>
                    <a:lnTo>
                      <a:pt x="220" y="8"/>
                    </a:lnTo>
                    <a:lnTo>
                      <a:pt x="235" y="3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3" name="Freeform 462"/>
              <p:cNvSpPr>
                <a:spLocks/>
              </p:cNvSpPr>
              <p:nvPr/>
            </p:nvSpPr>
            <p:spPr bwMode="auto">
              <a:xfrm>
                <a:off x="1464" y="2309"/>
                <a:ext cx="46" cy="65"/>
              </a:xfrm>
              <a:custGeom>
                <a:avLst/>
                <a:gdLst>
                  <a:gd name="T0" fmla="*/ 275 w 275"/>
                  <a:gd name="T1" fmla="*/ 343 h 389"/>
                  <a:gd name="T2" fmla="*/ 239 w 275"/>
                  <a:gd name="T3" fmla="*/ 389 h 389"/>
                  <a:gd name="T4" fmla="*/ 224 w 275"/>
                  <a:gd name="T5" fmla="*/ 365 h 389"/>
                  <a:gd name="T6" fmla="*/ 210 w 275"/>
                  <a:gd name="T7" fmla="*/ 340 h 389"/>
                  <a:gd name="T8" fmla="*/ 195 w 275"/>
                  <a:gd name="T9" fmla="*/ 315 h 389"/>
                  <a:gd name="T10" fmla="*/ 180 w 275"/>
                  <a:gd name="T11" fmla="*/ 292 h 389"/>
                  <a:gd name="T12" fmla="*/ 165 w 275"/>
                  <a:gd name="T13" fmla="*/ 267 h 389"/>
                  <a:gd name="T14" fmla="*/ 150 w 275"/>
                  <a:gd name="T15" fmla="*/ 243 h 389"/>
                  <a:gd name="T16" fmla="*/ 134 w 275"/>
                  <a:gd name="T17" fmla="*/ 219 h 389"/>
                  <a:gd name="T18" fmla="*/ 119 w 275"/>
                  <a:gd name="T19" fmla="*/ 196 h 389"/>
                  <a:gd name="T20" fmla="*/ 104 w 275"/>
                  <a:gd name="T21" fmla="*/ 171 h 389"/>
                  <a:gd name="T22" fmla="*/ 88 w 275"/>
                  <a:gd name="T23" fmla="*/ 147 h 389"/>
                  <a:gd name="T24" fmla="*/ 73 w 275"/>
                  <a:gd name="T25" fmla="*/ 123 h 389"/>
                  <a:gd name="T26" fmla="*/ 58 w 275"/>
                  <a:gd name="T27" fmla="*/ 99 h 389"/>
                  <a:gd name="T28" fmla="*/ 42 w 275"/>
                  <a:gd name="T29" fmla="*/ 74 h 389"/>
                  <a:gd name="T30" fmla="*/ 28 w 275"/>
                  <a:gd name="T31" fmla="*/ 49 h 389"/>
                  <a:gd name="T32" fmla="*/ 14 w 275"/>
                  <a:gd name="T33" fmla="*/ 24 h 389"/>
                  <a:gd name="T34" fmla="*/ 0 w 275"/>
                  <a:gd name="T35" fmla="*/ 0 h 389"/>
                  <a:gd name="T36" fmla="*/ 19 w 275"/>
                  <a:gd name="T37" fmla="*/ 17 h 389"/>
                  <a:gd name="T38" fmla="*/ 37 w 275"/>
                  <a:gd name="T39" fmla="*/ 37 h 389"/>
                  <a:gd name="T40" fmla="*/ 54 w 275"/>
                  <a:gd name="T41" fmla="*/ 56 h 389"/>
                  <a:gd name="T42" fmla="*/ 73 w 275"/>
                  <a:gd name="T43" fmla="*/ 78 h 389"/>
                  <a:gd name="T44" fmla="*/ 89 w 275"/>
                  <a:gd name="T45" fmla="*/ 98 h 389"/>
                  <a:gd name="T46" fmla="*/ 107 w 275"/>
                  <a:gd name="T47" fmla="*/ 120 h 389"/>
                  <a:gd name="T48" fmla="*/ 123 w 275"/>
                  <a:gd name="T49" fmla="*/ 142 h 389"/>
                  <a:gd name="T50" fmla="*/ 140 w 275"/>
                  <a:gd name="T51" fmla="*/ 165 h 389"/>
                  <a:gd name="T52" fmla="*/ 156 w 275"/>
                  <a:gd name="T53" fmla="*/ 186 h 389"/>
                  <a:gd name="T54" fmla="*/ 172 w 275"/>
                  <a:gd name="T55" fmla="*/ 209 h 389"/>
                  <a:gd name="T56" fmla="*/ 189 w 275"/>
                  <a:gd name="T57" fmla="*/ 231 h 389"/>
                  <a:gd name="T58" fmla="*/ 206 w 275"/>
                  <a:gd name="T59" fmla="*/ 254 h 389"/>
                  <a:gd name="T60" fmla="*/ 222 w 275"/>
                  <a:gd name="T61" fmla="*/ 277 h 389"/>
                  <a:gd name="T62" fmla="*/ 240 w 275"/>
                  <a:gd name="T63" fmla="*/ 299 h 389"/>
                  <a:gd name="T64" fmla="*/ 256 w 275"/>
                  <a:gd name="T65" fmla="*/ 321 h 389"/>
                  <a:gd name="T66" fmla="*/ 275 w 275"/>
                  <a:gd name="T67" fmla="*/ 343 h 389"/>
                  <a:gd name="T68" fmla="*/ 275 w 275"/>
                  <a:gd name="T69" fmla="*/ 34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5" h="389">
                    <a:moveTo>
                      <a:pt x="275" y="343"/>
                    </a:moveTo>
                    <a:lnTo>
                      <a:pt x="239" y="389"/>
                    </a:lnTo>
                    <a:lnTo>
                      <a:pt x="224" y="365"/>
                    </a:lnTo>
                    <a:lnTo>
                      <a:pt x="210" y="340"/>
                    </a:lnTo>
                    <a:lnTo>
                      <a:pt x="195" y="315"/>
                    </a:lnTo>
                    <a:lnTo>
                      <a:pt x="180" y="292"/>
                    </a:lnTo>
                    <a:lnTo>
                      <a:pt x="165" y="267"/>
                    </a:lnTo>
                    <a:lnTo>
                      <a:pt x="150" y="243"/>
                    </a:lnTo>
                    <a:lnTo>
                      <a:pt x="134" y="219"/>
                    </a:lnTo>
                    <a:lnTo>
                      <a:pt x="119" y="196"/>
                    </a:lnTo>
                    <a:lnTo>
                      <a:pt x="104" y="171"/>
                    </a:lnTo>
                    <a:lnTo>
                      <a:pt x="88" y="147"/>
                    </a:lnTo>
                    <a:lnTo>
                      <a:pt x="73" y="123"/>
                    </a:lnTo>
                    <a:lnTo>
                      <a:pt x="58" y="99"/>
                    </a:lnTo>
                    <a:lnTo>
                      <a:pt x="42" y="74"/>
                    </a:lnTo>
                    <a:lnTo>
                      <a:pt x="28" y="49"/>
                    </a:lnTo>
                    <a:lnTo>
                      <a:pt x="14" y="24"/>
                    </a:lnTo>
                    <a:lnTo>
                      <a:pt x="0" y="0"/>
                    </a:lnTo>
                    <a:lnTo>
                      <a:pt x="19" y="17"/>
                    </a:lnTo>
                    <a:lnTo>
                      <a:pt x="37" y="37"/>
                    </a:lnTo>
                    <a:lnTo>
                      <a:pt x="54" y="56"/>
                    </a:lnTo>
                    <a:lnTo>
                      <a:pt x="73" y="78"/>
                    </a:lnTo>
                    <a:lnTo>
                      <a:pt x="89" y="98"/>
                    </a:lnTo>
                    <a:lnTo>
                      <a:pt x="107" y="120"/>
                    </a:lnTo>
                    <a:lnTo>
                      <a:pt x="123" y="142"/>
                    </a:lnTo>
                    <a:lnTo>
                      <a:pt x="140" y="165"/>
                    </a:lnTo>
                    <a:lnTo>
                      <a:pt x="156" y="186"/>
                    </a:lnTo>
                    <a:lnTo>
                      <a:pt x="172" y="209"/>
                    </a:lnTo>
                    <a:lnTo>
                      <a:pt x="189" y="231"/>
                    </a:lnTo>
                    <a:lnTo>
                      <a:pt x="206" y="254"/>
                    </a:lnTo>
                    <a:lnTo>
                      <a:pt x="222" y="277"/>
                    </a:lnTo>
                    <a:lnTo>
                      <a:pt x="240" y="299"/>
                    </a:lnTo>
                    <a:lnTo>
                      <a:pt x="256" y="321"/>
                    </a:lnTo>
                    <a:lnTo>
                      <a:pt x="275" y="343"/>
                    </a:lnTo>
                    <a:lnTo>
                      <a:pt x="275" y="3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Freeform 463"/>
              <p:cNvSpPr>
                <a:spLocks/>
              </p:cNvSpPr>
              <p:nvPr/>
            </p:nvSpPr>
            <p:spPr bwMode="auto">
              <a:xfrm>
                <a:off x="1484" y="2431"/>
                <a:ext cx="36" cy="15"/>
              </a:xfrm>
              <a:custGeom>
                <a:avLst/>
                <a:gdLst>
                  <a:gd name="T0" fmla="*/ 216 w 216"/>
                  <a:gd name="T1" fmla="*/ 24 h 90"/>
                  <a:gd name="T2" fmla="*/ 208 w 216"/>
                  <a:gd name="T3" fmla="*/ 26 h 90"/>
                  <a:gd name="T4" fmla="*/ 198 w 216"/>
                  <a:gd name="T5" fmla="*/ 31 h 90"/>
                  <a:gd name="T6" fmla="*/ 186 w 216"/>
                  <a:gd name="T7" fmla="*/ 36 h 90"/>
                  <a:gd name="T8" fmla="*/ 172 w 216"/>
                  <a:gd name="T9" fmla="*/ 41 h 90"/>
                  <a:gd name="T10" fmla="*/ 155 w 216"/>
                  <a:gd name="T11" fmla="*/ 48 h 90"/>
                  <a:gd name="T12" fmla="*/ 138 w 216"/>
                  <a:gd name="T13" fmla="*/ 55 h 90"/>
                  <a:gd name="T14" fmla="*/ 122 w 216"/>
                  <a:gd name="T15" fmla="*/ 60 h 90"/>
                  <a:gd name="T16" fmla="*/ 104 w 216"/>
                  <a:gd name="T17" fmla="*/ 67 h 90"/>
                  <a:gd name="T18" fmla="*/ 86 w 216"/>
                  <a:gd name="T19" fmla="*/ 72 h 90"/>
                  <a:gd name="T20" fmla="*/ 70 w 216"/>
                  <a:gd name="T21" fmla="*/ 78 h 90"/>
                  <a:gd name="T22" fmla="*/ 52 w 216"/>
                  <a:gd name="T23" fmla="*/ 83 h 90"/>
                  <a:gd name="T24" fmla="*/ 38 w 216"/>
                  <a:gd name="T25" fmla="*/ 86 h 90"/>
                  <a:gd name="T26" fmla="*/ 25 w 216"/>
                  <a:gd name="T27" fmla="*/ 89 h 90"/>
                  <a:gd name="T28" fmla="*/ 13 w 216"/>
                  <a:gd name="T29" fmla="*/ 90 h 90"/>
                  <a:gd name="T30" fmla="*/ 5 w 216"/>
                  <a:gd name="T31" fmla="*/ 89 h 90"/>
                  <a:gd name="T32" fmla="*/ 0 w 216"/>
                  <a:gd name="T33" fmla="*/ 89 h 90"/>
                  <a:gd name="T34" fmla="*/ 4 w 216"/>
                  <a:gd name="T35" fmla="*/ 83 h 90"/>
                  <a:gd name="T36" fmla="*/ 13 w 216"/>
                  <a:gd name="T37" fmla="*/ 76 h 90"/>
                  <a:gd name="T38" fmla="*/ 25 w 216"/>
                  <a:gd name="T39" fmla="*/ 69 h 90"/>
                  <a:gd name="T40" fmla="*/ 39 w 216"/>
                  <a:gd name="T41" fmla="*/ 60 h 90"/>
                  <a:gd name="T42" fmla="*/ 54 w 216"/>
                  <a:gd name="T43" fmla="*/ 51 h 90"/>
                  <a:gd name="T44" fmla="*/ 72 w 216"/>
                  <a:gd name="T45" fmla="*/ 40 h 90"/>
                  <a:gd name="T46" fmla="*/ 90 w 216"/>
                  <a:gd name="T47" fmla="*/ 31 h 90"/>
                  <a:gd name="T48" fmla="*/ 110 w 216"/>
                  <a:gd name="T49" fmla="*/ 22 h 90"/>
                  <a:gd name="T50" fmla="*/ 127 w 216"/>
                  <a:gd name="T51" fmla="*/ 13 h 90"/>
                  <a:gd name="T52" fmla="*/ 144 w 216"/>
                  <a:gd name="T53" fmla="*/ 8 h 90"/>
                  <a:gd name="T54" fmla="*/ 162 w 216"/>
                  <a:gd name="T55" fmla="*/ 1 h 90"/>
                  <a:gd name="T56" fmla="*/ 177 w 216"/>
                  <a:gd name="T57" fmla="*/ 0 h 90"/>
                  <a:gd name="T58" fmla="*/ 191 w 216"/>
                  <a:gd name="T59" fmla="*/ 0 h 90"/>
                  <a:gd name="T60" fmla="*/ 203 w 216"/>
                  <a:gd name="T61" fmla="*/ 4 h 90"/>
                  <a:gd name="T62" fmla="*/ 211 w 216"/>
                  <a:gd name="T63" fmla="*/ 12 h 90"/>
                  <a:gd name="T64" fmla="*/ 216 w 216"/>
                  <a:gd name="T65" fmla="*/ 24 h 90"/>
                  <a:gd name="T66" fmla="*/ 216 w 216"/>
                  <a:gd name="T67" fmla="*/ 2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6" h="90">
                    <a:moveTo>
                      <a:pt x="216" y="24"/>
                    </a:moveTo>
                    <a:lnTo>
                      <a:pt x="208" y="26"/>
                    </a:lnTo>
                    <a:lnTo>
                      <a:pt x="198" y="31"/>
                    </a:lnTo>
                    <a:lnTo>
                      <a:pt x="186" y="36"/>
                    </a:lnTo>
                    <a:lnTo>
                      <a:pt x="172" y="41"/>
                    </a:lnTo>
                    <a:lnTo>
                      <a:pt x="155" y="48"/>
                    </a:lnTo>
                    <a:lnTo>
                      <a:pt x="138" y="55"/>
                    </a:lnTo>
                    <a:lnTo>
                      <a:pt x="122" y="60"/>
                    </a:lnTo>
                    <a:lnTo>
                      <a:pt x="104" y="67"/>
                    </a:lnTo>
                    <a:lnTo>
                      <a:pt x="86" y="72"/>
                    </a:lnTo>
                    <a:lnTo>
                      <a:pt x="70" y="78"/>
                    </a:lnTo>
                    <a:lnTo>
                      <a:pt x="52" y="83"/>
                    </a:lnTo>
                    <a:lnTo>
                      <a:pt x="38" y="86"/>
                    </a:lnTo>
                    <a:lnTo>
                      <a:pt x="25" y="89"/>
                    </a:lnTo>
                    <a:lnTo>
                      <a:pt x="13" y="90"/>
                    </a:lnTo>
                    <a:lnTo>
                      <a:pt x="5" y="89"/>
                    </a:lnTo>
                    <a:lnTo>
                      <a:pt x="0" y="89"/>
                    </a:lnTo>
                    <a:lnTo>
                      <a:pt x="4" y="83"/>
                    </a:lnTo>
                    <a:lnTo>
                      <a:pt x="13" y="76"/>
                    </a:lnTo>
                    <a:lnTo>
                      <a:pt x="25" y="69"/>
                    </a:lnTo>
                    <a:lnTo>
                      <a:pt x="39" y="60"/>
                    </a:lnTo>
                    <a:lnTo>
                      <a:pt x="54" y="51"/>
                    </a:lnTo>
                    <a:lnTo>
                      <a:pt x="72" y="40"/>
                    </a:lnTo>
                    <a:lnTo>
                      <a:pt x="90" y="31"/>
                    </a:lnTo>
                    <a:lnTo>
                      <a:pt x="110" y="22"/>
                    </a:lnTo>
                    <a:lnTo>
                      <a:pt x="127" y="13"/>
                    </a:lnTo>
                    <a:lnTo>
                      <a:pt x="144" y="8"/>
                    </a:lnTo>
                    <a:lnTo>
                      <a:pt x="162" y="1"/>
                    </a:lnTo>
                    <a:lnTo>
                      <a:pt x="177" y="0"/>
                    </a:lnTo>
                    <a:lnTo>
                      <a:pt x="191" y="0"/>
                    </a:lnTo>
                    <a:lnTo>
                      <a:pt x="203" y="4"/>
                    </a:lnTo>
                    <a:lnTo>
                      <a:pt x="211" y="12"/>
                    </a:lnTo>
                    <a:lnTo>
                      <a:pt x="216" y="24"/>
                    </a:lnTo>
                    <a:lnTo>
                      <a:pt x="21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Freeform 464"/>
              <p:cNvSpPr>
                <a:spLocks/>
              </p:cNvSpPr>
              <p:nvPr/>
            </p:nvSpPr>
            <p:spPr bwMode="auto">
              <a:xfrm>
                <a:off x="1471" y="2433"/>
                <a:ext cx="23" cy="11"/>
              </a:xfrm>
              <a:custGeom>
                <a:avLst/>
                <a:gdLst>
                  <a:gd name="T0" fmla="*/ 136 w 136"/>
                  <a:gd name="T1" fmla="*/ 0 h 64"/>
                  <a:gd name="T2" fmla="*/ 30 w 136"/>
                  <a:gd name="T3" fmla="*/ 64 h 64"/>
                  <a:gd name="T4" fmla="*/ 0 w 136"/>
                  <a:gd name="T5" fmla="*/ 44 h 64"/>
                  <a:gd name="T6" fmla="*/ 4 w 136"/>
                  <a:gd name="T7" fmla="*/ 37 h 64"/>
                  <a:gd name="T8" fmla="*/ 11 w 136"/>
                  <a:gd name="T9" fmla="*/ 29 h 64"/>
                  <a:gd name="T10" fmla="*/ 18 w 136"/>
                  <a:gd name="T11" fmla="*/ 23 h 64"/>
                  <a:gd name="T12" fmla="*/ 27 w 136"/>
                  <a:gd name="T13" fmla="*/ 19 h 64"/>
                  <a:gd name="T14" fmla="*/ 34 w 136"/>
                  <a:gd name="T15" fmla="*/ 15 h 64"/>
                  <a:gd name="T16" fmla="*/ 43 w 136"/>
                  <a:gd name="T17" fmla="*/ 12 h 64"/>
                  <a:gd name="T18" fmla="*/ 52 w 136"/>
                  <a:gd name="T19" fmla="*/ 9 h 64"/>
                  <a:gd name="T20" fmla="*/ 63 w 136"/>
                  <a:gd name="T21" fmla="*/ 8 h 64"/>
                  <a:gd name="T22" fmla="*/ 72 w 136"/>
                  <a:gd name="T23" fmla="*/ 4 h 64"/>
                  <a:gd name="T24" fmla="*/ 81 w 136"/>
                  <a:gd name="T25" fmla="*/ 3 h 64"/>
                  <a:gd name="T26" fmla="*/ 90 w 136"/>
                  <a:gd name="T27" fmla="*/ 3 h 64"/>
                  <a:gd name="T28" fmla="*/ 100 w 136"/>
                  <a:gd name="T29" fmla="*/ 3 h 64"/>
                  <a:gd name="T30" fmla="*/ 110 w 136"/>
                  <a:gd name="T31" fmla="*/ 1 h 64"/>
                  <a:gd name="T32" fmla="*/ 119 w 136"/>
                  <a:gd name="T33" fmla="*/ 0 h 64"/>
                  <a:gd name="T34" fmla="*/ 127 w 136"/>
                  <a:gd name="T35" fmla="*/ 0 h 64"/>
                  <a:gd name="T36" fmla="*/ 136 w 136"/>
                  <a:gd name="T37" fmla="*/ 0 h 64"/>
                  <a:gd name="T38" fmla="*/ 136 w 136"/>
                  <a:gd name="T3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64">
                    <a:moveTo>
                      <a:pt x="136" y="0"/>
                    </a:moveTo>
                    <a:lnTo>
                      <a:pt x="30" y="64"/>
                    </a:lnTo>
                    <a:lnTo>
                      <a:pt x="0" y="44"/>
                    </a:lnTo>
                    <a:lnTo>
                      <a:pt x="4" y="37"/>
                    </a:lnTo>
                    <a:lnTo>
                      <a:pt x="11" y="29"/>
                    </a:lnTo>
                    <a:lnTo>
                      <a:pt x="18" y="23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3" y="12"/>
                    </a:lnTo>
                    <a:lnTo>
                      <a:pt x="52" y="9"/>
                    </a:lnTo>
                    <a:lnTo>
                      <a:pt x="63" y="8"/>
                    </a:lnTo>
                    <a:lnTo>
                      <a:pt x="72" y="4"/>
                    </a:lnTo>
                    <a:lnTo>
                      <a:pt x="81" y="3"/>
                    </a:lnTo>
                    <a:lnTo>
                      <a:pt x="90" y="3"/>
                    </a:lnTo>
                    <a:lnTo>
                      <a:pt x="100" y="3"/>
                    </a:lnTo>
                    <a:lnTo>
                      <a:pt x="110" y="1"/>
                    </a:lnTo>
                    <a:lnTo>
                      <a:pt x="119" y="0"/>
                    </a:lnTo>
                    <a:lnTo>
                      <a:pt x="127" y="0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Freeform 465"/>
              <p:cNvSpPr>
                <a:spLocks/>
              </p:cNvSpPr>
              <p:nvPr/>
            </p:nvSpPr>
            <p:spPr bwMode="auto">
              <a:xfrm>
                <a:off x="1368" y="2233"/>
                <a:ext cx="80" cy="128"/>
              </a:xfrm>
              <a:custGeom>
                <a:avLst/>
                <a:gdLst>
                  <a:gd name="T0" fmla="*/ 233 w 481"/>
                  <a:gd name="T1" fmla="*/ 85 h 766"/>
                  <a:gd name="T2" fmla="*/ 268 w 481"/>
                  <a:gd name="T3" fmla="*/ 139 h 766"/>
                  <a:gd name="T4" fmla="*/ 302 w 481"/>
                  <a:gd name="T5" fmla="*/ 198 h 766"/>
                  <a:gd name="T6" fmla="*/ 332 w 481"/>
                  <a:gd name="T7" fmla="*/ 258 h 766"/>
                  <a:gd name="T8" fmla="*/ 363 w 481"/>
                  <a:gd name="T9" fmla="*/ 322 h 766"/>
                  <a:gd name="T10" fmla="*/ 391 w 481"/>
                  <a:gd name="T11" fmla="*/ 385 h 766"/>
                  <a:gd name="T12" fmla="*/ 419 w 481"/>
                  <a:gd name="T13" fmla="*/ 449 h 766"/>
                  <a:gd name="T14" fmla="*/ 448 w 481"/>
                  <a:gd name="T15" fmla="*/ 511 h 766"/>
                  <a:gd name="T16" fmla="*/ 477 w 481"/>
                  <a:gd name="T17" fmla="*/ 572 h 766"/>
                  <a:gd name="T18" fmla="*/ 212 w 481"/>
                  <a:gd name="T19" fmla="*/ 85 h 766"/>
                  <a:gd name="T20" fmla="*/ 202 w 481"/>
                  <a:gd name="T21" fmla="*/ 85 h 766"/>
                  <a:gd name="T22" fmla="*/ 190 w 481"/>
                  <a:gd name="T23" fmla="*/ 86 h 766"/>
                  <a:gd name="T24" fmla="*/ 176 w 481"/>
                  <a:gd name="T25" fmla="*/ 88 h 766"/>
                  <a:gd name="T26" fmla="*/ 161 w 481"/>
                  <a:gd name="T27" fmla="*/ 91 h 766"/>
                  <a:gd name="T28" fmla="*/ 146 w 481"/>
                  <a:gd name="T29" fmla="*/ 93 h 766"/>
                  <a:gd name="T30" fmla="*/ 135 w 481"/>
                  <a:gd name="T31" fmla="*/ 97 h 766"/>
                  <a:gd name="T32" fmla="*/ 127 w 481"/>
                  <a:gd name="T33" fmla="*/ 106 h 766"/>
                  <a:gd name="T34" fmla="*/ 141 w 481"/>
                  <a:gd name="T35" fmla="*/ 135 h 766"/>
                  <a:gd name="T36" fmla="*/ 157 w 481"/>
                  <a:gd name="T37" fmla="*/ 168 h 766"/>
                  <a:gd name="T38" fmla="*/ 173 w 481"/>
                  <a:gd name="T39" fmla="*/ 201 h 766"/>
                  <a:gd name="T40" fmla="*/ 191 w 481"/>
                  <a:gd name="T41" fmla="*/ 234 h 766"/>
                  <a:gd name="T42" fmla="*/ 210 w 481"/>
                  <a:gd name="T43" fmla="*/ 266 h 766"/>
                  <a:gd name="T44" fmla="*/ 229 w 481"/>
                  <a:gd name="T45" fmla="*/ 297 h 766"/>
                  <a:gd name="T46" fmla="*/ 249 w 481"/>
                  <a:gd name="T47" fmla="*/ 325 h 766"/>
                  <a:gd name="T48" fmla="*/ 272 w 481"/>
                  <a:gd name="T49" fmla="*/ 350 h 766"/>
                  <a:gd name="T50" fmla="*/ 338 w 481"/>
                  <a:gd name="T51" fmla="*/ 362 h 766"/>
                  <a:gd name="T52" fmla="*/ 322 w 481"/>
                  <a:gd name="T53" fmla="*/ 362 h 766"/>
                  <a:gd name="T54" fmla="*/ 302 w 481"/>
                  <a:gd name="T55" fmla="*/ 366 h 766"/>
                  <a:gd name="T56" fmla="*/ 283 w 481"/>
                  <a:gd name="T57" fmla="*/ 373 h 766"/>
                  <a:gd name="T58" fmla="*/ 274 w 481"/>
                  <a:gd name="T59" fmla="*/ 384 h 766"/>
                  <a:gd name="T60" fmla="*/ 467 w 481"/>
                  <a:gd name="T61" fmla="*/ 639 h 766"/>
                  <a:gd name="T62" fmla="*/ 420 w 481"/>
                  <a:gd name="T63" fmla="*/ 683 h 766"/>
                  <a:gd name="T64" fmla="*/ 422 w 481"/>
                  <a:gd name="T65" fmla="*/ 699 h 766"/>
                  <a:gd name="T66" fmla="*/ 427 w 481"/>
                  <a:gd name="T67" fmla="*/ 711 h 766"/>
                  <a:gd name="T68" fmla="*/ 433 w 481"/>
                  <a:gd name="T69" fmla="*/ 723 h 766"/>
                  <a:gd name="T70" fmla="*/ 442 w 481"/>
                  <a:gd name="T71" fmla="*/ 740 h 766"/>
                  <a:gd name="T72" fmla="*/ 341 w 481"/>
                  <a:gd name="T73" fmla="*/ 730 h 766"/>
                  <a:gd name="T74" fmla="*/ 301 w 481"/>
                  <a:gd name="T75" fmla="*/ 652 h 766"/>
                  <a:gd name="T76" fmla="*/ 261 w 481"/>
                  <a:gd name="T77" fmla="*/ 564 h 766"/>
                  <a:gd name="T78" fmla="*/ 219 w 481"/>
                  <a:gd name="T79" fmla="*/ 471 h 766"/>
                  <a:gd name="T80" fmla="*/ 174 w 481"/>
                  <a:gd name="T81" fmla="*/ 377 h 766"/>
                  <a:gd name="T82" fmla="*/ 128 w 481"/>
                  <a:gd name="T83" fmla="*/ 284 h 766"/>
                  <a:gd name="T84" fmla="*/ 78 w 481"/>
                  <a:gd name="T85" fmla="*/ 196 h 766"/>
                  <a:gd name="T86" fmla="*/ 26 w 481"/>
                  <a:gd name="T87" fmla="*/ 117 h 766"/>
                  <a:gd name="T88" fmla="*/ 304 w 481"/>
                  <a:gd name="T89" fmla="*/ 0 h 766"/>
                  <a:gd name="T90" fmla="*/ 310 w 481"/>
                  <a:gd name="T91" fmla="*/ 9 h 766"/>
                  <a:gd name="T92" fmla="*/ 318 w 481"/>
                  <a:gd name="T93" fmla="*/ 19 h 766"/>
                  <a:gd name="T94" fmla="*/ 324 w 481"/>
                  <a:gd name="T95" fmla="*/ 31 h 766"/>
                  <a:gd name="T96" fmla="*/ 326 w 481"/>
                  <a:gd name="T97" fmla="*/ 39 h 766"/>
                  <a:gd name="T98" fmla="*/ 328 w 481"/>
                  <a:gd name="T99" fmla="*/ 50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1" h="766">
                    <a:moveTo>
                      <a:pt x="328" y="50"/>
                    </a:moveTo>
                    <a:lnTo>
                      <a:pt x="233" y="85"/>
                    </a:lnTo>
                    <a:lnTo>
                      <a:pt x="250" y="111"/>
                    </a:lnTo>
                    <a:lnTo>
                      <a:pt x="268" y="139"/>
                    </a:lnTo>
                    <a:lnTo>
                      <a:pt x="284" y="167"/>
                    </a:lnTo>
                    <a:lnTo>
                      <a:pt x="302" y="198"/>
                    </a:lnTo>
                    <a:lnTo>
                      <a:pt x="317" y="227"/>
                    </a:lnTo>
                    <a:lnTo>
                      <a:pt x="332" y="258"/>
                    </a:lnTo>
                    <a:lnTo>
                      <a:pt x="348" y="290"/>
                    </a:lnTo>
                    <a:lnTo>
                      <a:pt x="363" y="322"/>
                    </a:lnTo>
                    <a:lnTo>
                      <a:pt x="376" y="352"/>
                    </a:lnTo>
                    <a:lnTo>
                      <a:pt x="391" y="385"/>
                    </a:lnTo>
                    <a:lnTo>
                      <a:pt x="405" y="416"/>
                    </a:lnTo>
                    <a:lnTo>
                      <a:pt x="419" y="449"/>
                    </a:lnTo>
                    <a:lnTo>
                      <a:pt x="433" y="479"/>
                    </a:lnTo>
                    <a:lnTo>
                      <a:pt x="448" y="511"/>
                    </a:lnTo>
                    <a:lnTo>
                      <a:pt x="461" y="541"/>
                    </a:lnTo>
                    <a:lnTo>
                      <a:pt x="477" y="572"/>
                    </a:lnTo>
                    <a:lnTo>
                      <a:pt x="452" y="581"/>
                    </a:lnTo>
                    <a:lnTo>
                      <a:pt x="212" y="85"/>
                    </a:lnTo>
                    <a:lnTo>
                      <a:pt x="207" y="85"/>
                    </a:lnTo>
                    <a:lnTo>
                      <a:pt x="202" y="85"/>
                    </a:lnTo>
                    <a:lnTo>
                      <a:pt x="196" y="85"/>
                    </a:lnTo>
                    <a:lnTo>
                      <a:pt x="190" y="86"/>
                    </a:lnTo>
                    <a:lnTo>
                      <a:pt x="182" y="86"/>
                    </a:lnTo>
                    <a:lnTo>
                      <a:pt x="176" y="88"/>
                    </a:lnTo>
                    <a:lnTo>
                      <a:pt x="168" y="89"/>
                    </a:lnTo>
                    <a:lnTo>
                      <a:pt x="161" y="91"/>
                    </a:lnTo>
                    <a:lnTo>
                      <a:pt x="153" y="91"/>
                    </a:lnTo>
                    <a:lnTo>
                      <a:pt x="146" y="93"/>
                    </a:lnTo>
                    <a:lnTo>
                      <a:pt x="140" y="94"/>
                    </a:lnTo>
                    <a:lnTo>
                      <a:pt x="135" y="97"/>
                    </a:lnTo>
                    <a:lnTo>
                      <a:pt x="128" y="100"/>
                    </a:lnTo>
                    <a:lnTo>
                      <a:pt x="127" y="106"/>
                    </a:lnTo>
                    <a:lnTo>
                      <a:pt x="133" y="120"/>
                    </a:lnTo>
                    <a:lnTo>
                      <a:pt x="141" y="135"/>
                    </a:lnTo>
                    <a:lnTo>
                      <a:pt x="148" y="152"/>
                    </a:lnTo>
                    <a:lnTo>
                      <a:pt x="157" y="168"/>
                    </a:lnTo>
                    <a:lnTo>
                      <a:pt x="164" y="183"/>
                    </a:lnTo>
                    <a:lnTo>
                      <a:pt x="173" y="201"/>
                    </a:lnTo>
                    <a:lnTo>
                      <a:pt x="182" y="217"/>
                    </a:lnTo>
                    <a:lnTo>
                      <a:pt x="191" y="234"/>
                    </a:lnTo>
                    <a:lnTo>
                      <a:pt x="200" y="250"/>
                    </a:lnTo>
                    <a:lnTo>
                      <a:pt x="210" y="266"/>
                    </a:lnTo>
                    <a:lnTo>
                      <a:pt x="219" y="282"/>
                    </a:lnTo>
                    <a:lnTo>
                      <a:pt x="229" y="297"/>
                    </a:lnTo>
                    <a:lnTo>
                      <a:pt x="238" y="311"/>
                    </a:lnTo>
                    <a:lnTo>
                      <a:pt x="249" y="325"/>
                    </a:lnTo>
                    <a:lnTo>
                      <a:pt x="260" y="337"/>
                    </a:lnTo>
                    <a:lnTo>
                      <a:pt x="272" y="350"/>
                    </a:lnTo>
                    <a:lnTo>
                      <a:pt x="328" y="338"/>
                    </a:lnTo>
                    <a:lnTo>
                      <a:pt x="338" y="362"/>
                    </a:lnTo>
                    <a:lnTo>
                      <a:pt x="330" y="362"/>
                    </a:lnTo>
                    <a:lnTo>
                      <a:pt x="322" y="362"/>
                    </a:lnTo>
                    <a:lnTo>
                      <a:pt x="312" y="363"/>
                    </a:lnTo>
                    <a:lnTo>
                      <a:pt x="302" y="366"/>
                    </a:lnTo>
                    <a:lnTo>
                      <a:pt x="291" y="369"/>
                    </a:lnTo>
                    <a:lnTo>
                      <a:pt x="283" y="373"/>
                    </a:lnTo>
                    <a:lnTo>
                      <a:pt x="276" y="377"/>
                    </a:lnTo>
                    <a:lnTo>
                      <a:pt x="274" y="384"/>
                    </a:lnTo>
                    <a:lnTo>
                      <a:pt x="396" y="652"/>
                    </a:lnTo>
                    <a:lnTo>
                      <a:pt x="467" y="639"/>
                    </a:lnTo>
                    <a:lnTo>
                      <a:pt x="481" y="671"/>
                    </a:lnTo>
                    <a:lnTo>
                      <a:pt x="420" y="683"/>
                    </a:lnTo>
                    <a:lnTo>
                      <a:pt x="420" y="690"/>
                    </a:lnTo>
                    <a:lnTo>
                      <a:pt x="422" y="699"/>
                    </a:lnTo>
                    <a:lnTo>
                      <a:pt x="424" y="705"/>
                    </a:lnTo>
                    <a:lnTo>
                      <a:pt x="427" y="711"/>
                    </a:lnTo>
                    <a:lnTo>
                      <a:pt x="429" y="717"/>
                    </a:lnTo>
                    <a:lnTo>
                      <a:pt x="433" y="723"/>
                    </a:lnTo>
                    <a:lnTo>
                      <a:pt x="437" y="730"/>
                    </a:lnTo>
                    <a:lnTo>
                      <a:pt x="442" y="740"/>
                    </a:lnTo>
                    <a:lnTo>
                      <a:pt x="360" y="766"/>
                    </a:lnTo>
                    <a:lnTo>
                      <a:pt x="341" y="730"/>
                    </a:lnTo>
                    <a:lnTo>
                      <a:pt x="321" y="693"/>
                    </a:lnTo>
                    <a:lnTo>
                      <a:pt x="301" y="652"/>
                    </a:lnTo>
                    <a:lnTo>
                      <a:pt x="281" y="610"/>
                    </a:lnTo>
                    <a:lnTo>
                      <a:pt x="261" y="564"/>
                    </a:lnTo>
                    <a:lnTo>
                      <a:pt x="240" y="518"/>
                    </a:lnTo>
                    <a:lnTo>
                      <a:pt x="219" y="471"/>
                    </a:lnTo>
                    <a:lnTo>
                      <a:pt x="197" y="425"/>
                    </a:lnTo>
                    <a:lnTo>
                      <a:pt x="174" y="377"/>
                    </a:lnTo>
                    <a:lnTo>
                      <a:pt x="151" y="330"/>
                    </a:lnTo>
                    <a:lnTo>
                      <a:pt x="128" y="284"/>
                    </a:lnTo>
                    <a:lnTo>
                      <a:pt x="104" y="240"/>
                    </a:lnTo>
                    <a:lnTo>
                      <a:pt x="78" y="196"/>
                    </a:lnTo>
                    <a:lnTo>
                      <a:pt x="53" y="156"/>
                    </a:lnTo>
                    <a:lnTo>
                      <a:pt x="26" y="117"/>
                    </a:lnTo>
                    <a:lnTo>
                      <a:pt x="0" y="82"/>
                    </a:lnTo>
                    <a:lnTo>
                      <a:pt x="304" y="0"/>
                    </a:lnTo>
                    <a:lnTo>
                      <a:pt x="306" y="5"/>
                    </a:lnTo>
                    <a:lnTo>
                      <a:pt x="310" y="9"/>
                    </a:lnTo>
                    <a:lnTo>
                      <a:pt x="313" y="13"/>
                    </a:lnTo>
                    <a:lnTo>
                      <a:pt x="318" y="19"/>
                    </a:lnTo>
                    <a:lnTo>
                      <a:pt x="321" y="23"/>
                    </a:lnTo>
                    <a:lnTo>
                      <a:pt x="324" y="31"/>
                    </a:lnTo>
                    <a:lnTo>
                      <a:pt x="325" y="34"/>
                    </a:lnTo>
                    <a:lnTo>
                      <a:pt x="326" y="39"/>
                    </a:lnTo>
                    <a:lnTo>
                      <a:pt x="327" y="44"/>
                    </a:lnTo>
                    <a:lnTo>
                      <a:pt x="328" y="50"/>
                    </a:lnTo>
                    <a:lnTo>
                      <a:pt x="328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7" name="Freeform 466"/>
              <p:cNvSpPr>
                <a:spLocks/>
              </p:cNvSpPr>
              <p:nvPr/>
            </p:nvSpPr>
            <p:spPr bwMode="auto">
              <a:xfrm>
                <a:off x="1353" y="2250"/>
                <a:ext cx="58" cy="90"/>
              </a:xfrm>
              <a:custGeom>
                <a:avLst/>
                <a:gdLst>
                  <a:gd name="T0" fmla="*/ 349 w 349"/>
                  <a:gd name="T1" fmla="*/ 540 h 540"/>
                  <a:gd name="T2" fmla="*/ 314 w 349"/>
                  <a:gd name="T3" fmla="*/ 516 h 540"/>
                  <a:gd name="T4" fmla="*/ 283 w 349"/>
                  <a:gd name="T5" fmla="*/ 489 h 540"/>
                  <a:gd name="T6" fmla="*/ 252 w 349"/>
                  <a:gd name="T7" fmla="*/ 461 h 540"/>
                  <a:gd name="T8" fmla="*/ 226 w 349"/>
                  <a:gd name="T9" fmla="*/ 432 h 540"/>
                  <a:gd name="T10" fmla="*/ 198 w 349"/>
                  <a:gd name="T11" fmla="*/ 400 h 540"/>
                  <a:gd name="T12" fmla="*/ 175 w 349"/>
                  <a:gd name="T13" fmla="*/ 367 h 540"/>
                  <a:gd name="T14" fmla="*/ 151 w 349"/>
                  <a:gd name="T15" fmla="*/ 333 h 540"/>
                  <a:gd name="T16" fmla="*/ 131 w 349"/>
                  <a:gd name="T17" fmla="*/ 299 h 540"/>
                  <a:gd name="T18" fmla="*/ 109 w 349"/>
                  <a:gd name="T19" fmla="*/ 263 h 540"/>
                  <a:gd name="T20" fmla="*/ 90 w 349"/>
                  <a:gd name="T21" fmla="*/ 226 h 540"/>
                  <a:gd name="T22" fmla="*/ 71 w 349"/>
                  <a:gd name="T23" fmla="*/ 188 h 540"/>
                  <a:gd name="T24" fmla="*/ 56 w 349"/>
                  <a:gd name="T25" fmla="*/ 151 h 540"/>
                  <a:gd name="T26" fmla="*/ 38 w 349"/>
                  <a:gd name="T27" fmla="*/ 112 h 540"/>
                  <a:gd name="T28" fmla="*/ 24 w 349"/>
                  <a:gd name="T29" fmla="*/ 75 h 540"/>
                  <a:gd name="T30" fmla="*/ 9 w 349"/>
                  <a:gd name="T31" fmla="*/ 37 h 540"/>
                  <a:gd name="T32" fmla="*/ 0 w 349"/>
                  <a:gd name="T33" fmla="*/ 0 h 540"/>
                  <a:gd name="T34" fmla="*/ 7 w 349"/>
                  <a:gd name="T35" fmla="*/ 16 h 540"/>
                  <a:gd name="T36" fmla="*/ 24 w 349"/>
                  <a:gd name="T37" fmla="*/ 40 h 540"/>
                  <a:gd name="T38" fmla="*/ 45 w 349"/>
                  <a:gd name="T39" fmla="*/ 72 h 540"/>
                  <a:gd name="T40" fmla="*/ 70 w 349"/>
                  <a:gd name="T41" fmla="*/ 110 h 540"/>
                  <a:gd name="T42" fmla="*/ 96 w 349"/>
                  <a:gd name="T43" fmla="*/ 151 h 540"/>
                  <a:gd name="T44" fmla="*/ 125 w 349"/>
                  <a:gd name="T45" fmla="*/ 196 h 540"/>
                  <a:gd name="T46" fmla="*/ 155 w 349"/>
                  <a:gd name="T47" fmla="*/ 243 h 540"/>
                  <a:gd name="T48" fmla="*/ 187 w 349"/>
                  <a:gd name="T49" fmla="*/ 291 h 540"/>
                  <a:gd name="T50" fmla="*/ 216 w 349"/>
                  <a:gd name="T51" fmla="*/ 336 h 540"/>
                  <a:gd name="T52" fmla="*/ 244 w 349"/>
                  <a:gd name="T53" fmla="*/ 382 h 540"/>
                  <a:gd name="T54" fmla="*/ 271 w 349"/>
                  <a:gd name="T55" fmla="*/ 423 h 540"/>
                  <a:gd name="T56" fmla="*/ 295 w 349"/>
                  <a:gd name="T57" fmla="*/ 461 h 540"/>
                  <a:gd name="T58" fmla="*/ 315 w 349"/>
                  <a:gd name="T59" fmla="*/ 492 h 540"/>
                  <a:gd name="T60" fmla="*/ 331 w 349"/>
                  <a:gd name="T61" fmla="*/ 517 h 540"/>
                  <a:gd name="T62" fmla="*/ 343 w 349"/>
                  <a:gd name="T63" fmla="*/ 533 h 540"/>
                  <a:gd name="T64" fmla="*/ 349 w 349"/>
                  <a:gd name="T65" fmla="*/ 540 h 540"/>
                  <a:gd name="T66" fmla="*/ 349 w 349"/>
                  <a:gd name="T67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9" h="540">
                    <a:moveTo>
                      <a:pt x="349" y="540"/>
                    </a:moveTo>
                    <a:lnTo>
                      <a:pt x="314" y="516"/>
                    </a:lnTo>
                    <a:lnTo>
                      <a:pt x="283" y="489"/>
                    </a:lnTo>
                    <a:lnTo>
                      <a:pt x="252" y="461"/>
                    </a:lnTo>
                    <a:lnTo>
                      <a:pt x="226" y="432"/>
                    </a:lnTo>
                    <a:lnTo>
                      <a:pt x="198" y="400"/>
                    </a:lnTo>
                    <a:lnTo>
                      <a:pt x="175" y="367"/>
                    </a:lnTo>
                    <a:lnTo>
                      <a:pt x="151" y="333"/>
                    </a:lnTo>
                    <a:lnTo>
                      <a:pt x="131" y="299"/>
                    </a:lnTo>
                    <a:lnTo>
                      <a:pt x="109" y="263"/>
                    </a:lnTo>
                    <a:lnTo>
                      <a:pt x="90" y="226"/>
                    </a:lnTo>
                    <a:lnTo>
                      <a:pt x="71" y="188"/>
                    </a:lnTo>
                    <a:lnTo>
                      <a:pt x="56" y="151"/>
                    </a:lnTo>
                    <a:lnTo>
                      <a:pt x="38" y="112"/>
                    </a:lnTo>
                    <a:lnTo>
                      <a:pt x="24" y="75"/>
                    </a:lnTo>
                    <a:lnTo>
                      <a:pt x="9" y="37"/>
                    </a:lnTo>
                    <a:lnTo>
                      <a:pt x="0" y="0"/>
                    </a:lnTo>
                    <a:lnTo>
                      <a:pt x="7" y="16"/>
                    </a:lnTo>
                    <a:lnTo>
                      <a:pt x="24" y="40"/>
                    </a:lnTo>
                    <a:lnTo>
                      <a:pt x="45" y="72"/>
                    </a:lnTo>
                    <a:lnTo>
                      <a:pt x="70" y="110"/>
                    </a:lnTo>
                    <a:lnTo>
                      <a:pt x="96" y="151"/>
                    </a:lnTo>
                    <a:lnTo>
                      <a:pt x="125" y="196"/>
                    </a:lnTo>
                    <a:lnTo>
                      <a:pt x="155" y="243"/>
                    </a:lnTo>
                    <a:lnTo>
                      <a:pt x="187" y="291"/>
                    </a:lnTo>
                    <a:lnTo>
                      <a:pt x="216" y="336"/>
                    </a:lnTo>
                    <a:lnTo>
                      <a:pt x="244" y="382"/>
                    </a:lnTo>
                    <a:lnTo>
                      <a:pt x="271" y="423"/>
                    </a:lnTo>
                    <a:lnTo>
                      <a:pt x="295" y="461"/>
                    </a:lnTo>
                    <a:lnTo>
                      <a:pt x="315" y="492"/>
                    </a:lnTo>
                    <a:lnTo>
                      <a:pt x="331" y="517"/>
                    </a:lnTo>
                    <a:lnTo>
                      <a:pt x="343" y="533"/>
                    </a:lnTo>
                    <a:lnTo>
                      <a:pt x="349" y="540"/>
                    </a:lnTo>
                    <a:lnTo>
                      <a:pt x="349" y="5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8" name="Freeform 467"/>
              <p:cNvSpPr>
                <a:spLocks/>
              </p:cNvSpPr>
              <p:nvPr/>
            </p:nvSpPr>
            <p:spPr bwMode="auto">
              <a:xfrm>
                <a:off x="1497" y="2133"/>
                <a:ext cx="190" cy="110"/>
              </a:xfrm>
              <a:custGeom>
                <a:avLst/>
                <a:gdLst>
                  <a:gd name="T0" fmla="*/ 0 w 1139"/>
                  <a:gd name="T1" fmla="*/ 595 h 660"/>
                  <a:gd name="T2" fmla="*/ 657 w 1139"/>
                  <a:gd name="T3" fmla="*/ 626 h 660"/>
                  <a:gd name="T4" fmla="*/ 850 w 1139"/>
                  <a:gd name="T5" fmla="*/ 660 h 660"/>
                  <a:gd name="T6" fmla="*/ 781 w 1139"/>
                  <a:gd name="T7" fmla="*/ 595 h 660"/>
                  <a:gd name="T8" fmla="*/ 898 w 1139"/>
                  <a:gd name="T9" fmla="*/ 609 h 660"/>
                  <a:gd name="T10" fmla="*/ 832 w 1139"/>
                  <a:gd name="T11" fmla="*/ 531 h 660"/>
                  <a:gd name="T12" fmla="*/ 933 w 1139"/>
                  <a:gd name="T13" fmla="*/ 526 h 660"/>
                  <a:gd name="T14" fmla="*/ 869 w 1139"/>
                  <a:gd name="T15" fmla="*/ 458 h 660"/>
                  <a:gd name="T16" fmla="*/ 995 w 1139"/>
                  <a:gd name="T17" fmla="*/ 402 h 660"/>
                  <a:gd name="T18" fmla="*/ 942 w 1139"/>
                  <a:gd name="T19" fmla="*/ 337 h 660"/>
                  <a:gd name="T20" fmla="*/ 1066 w 1139"/>
                  <a:gd name="T21" fmla="*/ 305 h 660"/>
                  <a:gd name="T22" fmla="*/ 988 w 1139"/>
                  <a:gd name="T23" fmla="*/ 200 h 660"/>
                  <a:gd name="T24" fmla="*/ 1095 w 1139"/>
                  <a:gd name="T25" fmla="*/ 200 h 660"/>
                  <a:gd name="T26" fmla="*/ 1023 w 1139"/>
                  <a:gd name="T27" fmla="*/ 105 h 660"/>
                  <a:gd name="T28" fmla="*/ 1139 w 1139"/>
                  <a:gd name="T29" fmla="*/ 0 h 660"/>
                  <a:gd name="T30" fmla="*/ 915 w 1139"/>
                  <a:gd name="T31" fmla="*/ 6 h 660"/>
                  <a:gd name="T32" fmla="*/ 813 w 1139"/>
                  <a:gd name="T33" fmla="*/ 59 h 660"/>
                  <a:gd name="T34" fmla="*/ 867 w 1139"/>
                  <a:gd name="T35" fmla="*/ 83 h 660"/>
                  <a:gd name="T36" fmla="*/ 723 w 1139"/>
                  <a:gd name="T37" fmla="*/ 120 h 660"/>
                  <a:gd name="T38" fmla="*/ 793 w 1139"/>
                  <a:gd name="T39" fmla="*/ 181 h 660"/>
                  <a:gd name="T40" fmla="*/ 587 w 1139"/>
                  <a:gd name="T41" fmla="*/ 200 h 660"/>
                  <a:gd name="T42" fmla="*/ 677 w 1139"/>
                  <a:gd name="T43" fmla="*/ 273 h 660"/>
                  <a:gd name="T44" fmla="*/ 439 w 1139"/>
                  <a:gd name="T45" fmla="*/ 273 h 660"/>
                  <a:gd name="T46" fmla="*/ 570 w 1139"/>
                  <a:gd name="T47" fmla="*/ 342 h 660"/>
                  <a:gd name="T48" fmla="*/ 273 w 1139"/>
                  <a:gd name="T49" fmla="*/ 358 h 660"/>
                  <a:gd name="T50" fmla="*/ 371 w 1139"/>
                  <a:gd name="T51" fmla="*/ 453 h 660"/>
                  <a:gd name="T52" fmla="*/ 137 w 1139"/>
                  <a:gd name="T53" fmla="*/ 448 h 660"/>
                  <a:gd name="T54" fmla="*/ 278 w 1139"/>
                  <a:gd name="T55" fmla="*/ 531 h 660"/>
                  <a:gd name="T56" fmla="*/ 96 w 1139"/>
                  <a:gd name="T57" fmla="*/ 524 h 660"/>
                  <a:gd name="T58" fmla="*/ 147 w 1139"/>
                  <a:gd name="T59" fmla="*/ 568 h 660"/>
                  <a:gd name="T60" fmla="*/ 0 w 1139"/>
                  <a:gd name="T61" fmla="*/ 595 h 660"/>
                  <a:gd name="T62" fmla="*/ 0 w 1139"/>
                  <a:gd name="T63" fmla="*/ 595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9" h="660">
                    <a:moveTo>
                      <a:pt x="0" y="595"/>
                    </a:moveTo>
                    <a:lnTo>
                      <a:pt x="657" y="626"/>
                    </a:lnTo>
                    <a:lnTo>
                      <a:pt x="850" y="660"/>
                    </a:lnTo>
                    <a:lnTo>
                      <a:pt x="781" y="595"/>
                    </a:lnTo>
                    <a:lnTo>
                      <a:pt x="898" y="609"/>
                    </a:lnTo>
                    <a:lnTo>
                      <a:pt x="832" y="531"/>
                    </a:lnTo>
                    <a:lnTo>
                      <a:pt x="933" y="526"/>
                    </a:lnTo>
                    <a:lnTo>
                      <a:pt x="869" y="458"/>
                    </a:lnTo>
                    <a:lnTo>
                      <a:pt x="995" y="402"/>
                    </a:lnTo>
                    <a:lnTo>
                      <a:pt x="942" y="337"/>
                    </a:lnTo>
                    <a:lnTo>
                      <a:pt x="1066" y="305"/>
                    </a:lnTo>
                    <a:lnTo>
                      <a:pt x="988" y="200"/>
                    </a:lnTo>
                    <a:lnTo>
                      <a:pt x="1095" y="200"/>
                    </a:lnTo>
                    <a:lnTo>
                      <a:pt x="1023" y="105"/>
                    </a:lnTo>
                    <a:lnTo>
                      <a:pt x="1139" y="0"/>
                    </a:lnTo>
                    <a:lnTo>
                      <a:pt x="915" y="6"/>
                    </a:lnTo>
                    <a:lnTo>
                      <a:pt x="813" y="59"/>
                    </a:lnTo>
                    <a:lnTo>
                      <a:pt x="867" y="83"/>
                    </a:lnTo>
                    <a:lnTo>
                      <a:pt x="723" y="120"/>
                    </a:lnTo>
                    <a:lnTo>
                      <a:pt x="793" y="181"/>
                    </a:lnTo>
                    <a:lnTo>
                      <a:pt x="587" y="200"/>
                    </a:lnTo>
                    <a:lnTo>
                      <a:pt x="677" y="273"/>
                    </a:lnTo>
                    <a:lnTo>
                      <a:pt x="439" y="273"/>
                    </a:lnTo>
                    <a:lnTo>
                      <a:pt x="570" y="342"/>
                    </a:lnTo>
                    <a:lnTo>
                      <a:pt x="273" y="358"/>
                    </a:lnTo>
                    <a:lnTo>
                      <a:pt x="371" y="453"/>
                    </a:lnTo>
                    <a:lnTo>
                      <a:pt x="137" y="448"/>
                    </a:lnTo>
                    <a:lnTo>
                      <a:pt x="278" y="531"/>
                    </a:lnTo>
                    <a:lnTo>
                      <a:pt x="96" y="524"/>
                    </a:lnTo>
                    <a:lnTo>
                      <a:pt x="147" y="568"/>
                    </a:lnTo>
                    <a:lnTo>
                      <a:pt x="0" y="595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Freeform 468"/>
              <p:cNvSpPr>
                <a:spLocks/>
              </p:cNvSpPr>
              <p:nvPr/>
            </p:nvSpPr>
            <p:spPr bwMode="auto">
              <a:xfrm>
                <a:off x="1544" y="2241"/>
                <a:ext cx="203" cy="112"/>
              </a:xfrm>
              <a:custGeom>
                <a:avLst/>
                <a:gdLst>
                  <a:gd name="T0" fmla="*/ 393 w 1220"/>
                  <a:gd name="T1" fmla="*/ 107 h 671"/>
                  <a:gd name="T2" fmla="*/ 720 w 1220"/>
                  <a:gd name="T3" fmla="*/ 165 h 671"/>
                  <a:gd name="T4" fmla="*/ 792 w 1220"/>
                  <a:gd name="T5" fmla="*/ 19 h 671"/>
                  <a:gd name="T6" fmla="*/ 1026 w 1220"/>
                  <a:gd name="T7" fmla="*/ 0 h 671"/>
                  <a:gd name="T8" fmla="*/ 933 w 1220"/>
                  <a:gd name="T9" fmla="*/ 92 h 671"/>
                  <a:gd name="T10" fmla="*/ 1135 w 1220"/>
                  <a:gd name="T11" fmla="*/ 48 h 671"/>
                  <a:gd name="T12" fmla="*/ 1041 w 1220"/>
                  <a:gd name="T13" fmla="*/ 168 h 671"/>
                  <a:gd name="T14" fmla="*/ 1220 w 1220"/>
                  <a:gd name="T15" fmla="*/ 192 h 671"/>
                  <a:gd name="T16" fmla="*/ 791 w 1220"/>
                  <a:gd name="T17" fmla="*/ 333 h 671"/>
                  <a:gd name="T18" fmla="*/ 375 w 1220"/>
                  <a:gd name="T19" fmla="*/ 501 h 671"/>
                  <a:gd name="T20" fmla="*/ 0 w 1220"/>
                  <a:gd name="T21" fmla="*/ 671 h 671"/>
                  <a:gd name="T22" fmla="*/ 50 w 1220"/>
                  <a:gd name="T23" fmla="*/ 588 h 671"/>
                  <a:gd name="T24" fmla="*/ 129 w 1220"/>
                  <a:gd name="T25" fmla="*/ 510 h 671"/>
                  <a:gd name="T26" fmla="*/ 66 w 1220"/>
                  <a:gd name="T27" fmla="*/ 508 h 671"/>
                  <a:gd name="T28" fmla="*/ 188 w 1220"/>
                  <a:gd name="T29" fmla="*/ 423 h 671"/>
                  <a:gd name="T30" fmla="*/ 98 w 1220"/>
                  <a:gd name="T31" fmla="*/ 406 h 671"/>
                  <a:gd name="T32" fmla="*/ 220 w 1220"/>
                  <a:gd name="T33" fmla="*/ 316 h 671"/>
                  <a:gd name="T34" fmla="*/ 137 w 1220"/>
                  <a:gd name="T35" fmla="*/ 296 h 671"/>
                  <a:gd name="T36" fmla="*/ 251 w 1220"/>
                  <a:gd name="T37" fmla="*/ 231 h 671"/>
                  <a:gd name="T38" fmla="*/ 198 w 1220"/>
                  <a:gd name="T39" fmla="*/ 199 h 671"/>
                  <a:gd name="T40" fmla="*/ 290 w 1220"/>
                  <a:gd name="T41" fmla="*/ 158 h 671"/>
                  <a:gd name="T42" fmla="*/ 251 w 1220"/>
                  <a:gd name="T43" fmla="*/ 94 h 671"/>
                  <a:gd name="T44" fmla="*/ 393 w 1220"/>
                  <a:gd name="T45" fmla="*/ 107 h 671"/>
                  <a:gd name="T46" fmla="*/ 393 w 1220"/>
                  <a:gd name="T47" fmla="*/ 10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20" h="671">
                    <a:moveTo>
                      <a:pt x="393" y="107"/>
                    </a:moveTo>
                    <a:lnTo>
                      <a:pt x="720" y="165"/>
                    </a:lnTo>
                    <a:lnTo>
                      <a:pt x="792" y="19"/>
                    </a:lnTo>
                    <a:lnTo>
                      <a:pt x="1026" y="0"/>
                    </a:lnTo>
                    <a:lnTo>
                      <a:pt x="933" y="92"/>
                    </a:lnTo>
                    <a:lnTo>
                      <a:pt x="1135" y="48"/>
                    </a:lnTo>
                    <a:lnTo>
                      <a:pt x="1041" y="168"/>
                    </a:lnTo>
                    <a:lnTo>
                      <a:pt x="1220" y="192"/>
                    </a:lnTo>
                    <a:lnTo>
                      <a:pt x="791" y="333"/>
                    </a:lnTo>
                    <a:lnTo>
                      <a:pt x="375" y="501"/>
                    </a:lnTo>
                    <a:lnTo>
                      <a:pt x="0" y="671"/>
                    </a:lnTo>
                    <a:lnTo>
                      <a:pt x="50" y="588"/>
                    </a:lnTo>
                    <a:lnTo>
                      <a:pt x="129" y="510"/>
                    </a:lnTo>
                    <a:lnTo>
                      <a:pt x="66" y="508"/>
                    </a:lnTo>
                    <a:lnTo>
                      <a:pt x="188" y="423"/>
                    </a:lnTo>
                    <a:lnTo>
                      <a:pt x="98" y="406"/>
                    </a:lnTo>
                    <a:lnTo>
                      <a:pt x="220" y="316"/>
                    </a:lnTo>
                    <a:lnTo>
                      <a:pt x="137" y="296"/>
                    </a:lnTo>
                    <a:lnTo>
                      <a:pt x="251" y="231"/>
                    </a:lnTo>
                    <a:lnTo>
                      <a:pt x="198" y="199"/>
                    </a:lnTo>
                    <a:lnTo>
                      <a:pt x="290" y="158"/>
                    </a:lnTo>
                    <a:lnTo>
                      <a:pt x="251" y="94"/>
                    </a:lnTo>
                    <a:lnTo>
                      <a:pt x="393" y="107"/>
                    </a:lnTo>
                    <a:lnTo>
                      <a:pt x="393" y="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Freeform 469"/>
              <p:cNvSpPr>
                <a:spLocks/>
              </p:cNvSpPr>
              <p:nvPr/>
            </p:nvSpPr>
            <p:spPr bwMode="auto">
              <a:xfrm>
                <a:off x="1692" y="2132"/>
                <a:ext cx="87" cy="93"/>
              </a:xfrm>
              <a:custGeom>
                <a:avLst/>
                <a:gdLst>
                  <a:gd name="T0" fmla="*/ 177 w 520"/>
                  <a:gd name="T1" fmla="*/ 0 h 560"/>
                  <a:gd name="T2" fmla="*/ 0 w 520"/>
                  <a:gd name="T3" fmla="*/ 384 h 560"/>
                  <a:gd name="T4" fmla="*/ 520 w 520"/>
                  <a:gd name="T5" fmla="*/ 560 h 560"/>
                  <a:gd name="T6" fmla="*/ 450 w 520"/>
                  <a:gd name="T7" fmla="*/ 471 h 560"/>
                  <a:gd name="T8" fmla="*/ 513 w 520"/>
                  <a:gd name="T9" fmla="*/ 471 h 560"/>
                  <a:gd name="T10" fmla="*/ 421 w 520"/>
                  <a:gd name="T11" fmla="*/ 390 h 560"/>
                  <a:gd name="T12" fmla="*/ 472 w 520"/>
                  <a:gd name="T13" fmla="*/ 361 h 560"/>
                  <a:gd name="T14" fmla="*/ 356 w 520"/>
                  <a:gd name="T15" fmla="*/ 307 h 560"/>
                  <a:gd name="T16" fmla="*/ 409 w 520"/>
                  <a:gd name="T17" fmla="*/ 271 h 560"/>
                  <a:gd name="T18" fmla="*/ 304 w 520"/>
                  <a:gd name="T19" fmla="*/ 200 h 560"/>
                  <a:gd name="T20" fmla="*/ 361 w 520"/>
                  <a:gd name="T21" fmla="*/ 173 h 560"/>
                  <a:gd name="T22" fmla="*/ 253 w 520"/>
                  <a:gd name="T23" fmla="*/ 112 h 560"/>
                  <a:gd name="T24" fmla="*/ 292 w 520"/>
                  <a:gd name="T25" fmla="*/ 64 h 560"/>
                  <a:gd name="T26" fmla="*/ 177 w 520"/>
                  <a:gd name="T27" fmla="*/ 0 h 560"/>
                  <a:gd name="T28" fmla="*/ 177 w 520"/>
                  <a:gd name="T2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0" h="560">
                    <a:moveTo>
                      <a:pt x="177" y="0"/>
                    </a:moveTo>
                    <a:lnTo>
                      <a:pt x="0" y="384"/>
                    </a:lnTo>
                    <a:lnTo>
                      <a:pt x="520" y="560"/>
                    </a:lnTo>
                    <a:lnTo>
                      <a:pt x="450" y="471"/>
                    </a:lnTo>
                    <a:lnTo>
                      <a:pt x="513" y="471"/>
                    </a:lnTo>
                    <a:lnTo>
                      <a:pt x="421" y="390"/>
                    </a:lnTo>
                    <a:lnTo>
                      <a:pt x="472" y="361"/>
                    </a:lnTo>
                    <a:lnTo>
                      <a:pt x="356" y="307"/>
                    </a:lnTo>
                    <a:lnTo>
                      <a:pt x="409" y="271"/>
                    </a:lnTo>
                    <a:lnTo>
                      <a:pt x="304" y="200"/>
                    </a:lnTo>
                    <a:lnTo>
                      <a:pt x="361" y="173"/>
                    </a:lnTo>
                    <a:lnTo>
                      <a:pt x="253" y="112"/>
                    </a:lnTo>
                    <a:lnTo>
                      <a:pt x="292" y="64"/>
                    </a:lnTo>
                    <a:lnTo>
                      <a:pt x="177" y="0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Freeform 470"/>
              <p:cNvSpPr>
                <a:spLocks/>
              </p:cNvSpPr>
              <p:nvPr/>
            </p:nvSpPr>
            <p:spPr bwMode="auto">
              <a:xfrm>
                <a:off x="1464" y="2246"/>
                <a:ext cx="87" cy="100"/>
              </a:xfrm>
              <a:custGeom>
                <a:avLst/>
                <a:gdLst>
                  <a:gd name="T0" fmla="*/ 0 w 517"/>
                  <a:gd name="T1" fmla="*/ 0 h 598"/>
                  <a:gd name="T2" fmla="*/ 517 w 517"/>
                  <a:gd name="T3" fmla="*/ 21 h 598"/>
                  <a:gd name="T4" fmla="*/ 372 w 517"/>
                  <a:gd name="T5" fmla="*/ 598 h 598"/>
                  <a:gd name="T6" fmla="*/ 330 w 517"/>
                  <a:gd name="T7" fmla="*/ 529 h 598"/>
                  <a:gd name="T8" fmla="*/ 352 w 517"/>
                  <a:gd name="T9" fmla="*/ 425 h 598"/>
                  <a:gd name="T10" fmla="*/ 275 w 517"/>
                  <a:gd name="T11" fmla="*/ 398 h 598"/>
                  <a:gd name="T12" fmla="*/ 310 w 517"/>
                  <a:gd name="T13" fmla="*/ 335 h 598"/>
                  <a:gd name="T14" fmla="*/ 175 w 517"/>
                  <a:gd name="T15" fmla="*/ 267 h 598"/>
                  <a:gd name="T16" fmla="*/ 234 w 517"/>
                  <a:gd name="T17" fmla="*/ 221 h 598"/>
                  <a:gd name="T18" fmla="*/ 74 w 517"/>
                  <a:gd name="T19" fmla="*/ 165 h 598"/>
                  <a:gd name="T20" fmla="*/ 97 w 517"/>
                  <a:gd name="T21" fmla="*/ 117 h 598"/>
                  <a:gd name="T22" fmla="*/ 10 w 517"/>
                  <a:gd name="T23" fmla="*/ 94 h 598"/>
                  <a:gd name="T24" fmla="*/ 93 w 517"/>
                  <a:gd name="T25" fmla="*/ 43 h 598"/>
                  <a:gd name="T26" fmla="*/ 0 w 517"/>
                  <a:gd name="T27" fmla="*/ 0 h 598"/>
                  <a:gd name="T28" fmla="*/ 0 w 517"/>
                  <a:gd name="T29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7" h="598">
                    <a:moveTo>
                      <a:pt x="0" y="0"/>
                    </a:moveTo>
                    <a:lnTo>
                      <a:pt x="517" y="21"/>
                    </a:lnTo>
                    <a:lnTo>
                      <a:pt x="372" y="598"/>
                    </a:lnTo>
                    <a:lnTo>
                      <a:pt x="330" y="529"/>
                    </a:lnTo>
                    <a:lnTo>
                      <a:pt x="352" y="425"/>
                    </a:lnTo>
                    <a:lnTo>
                      <a:pt x="275" y="398"/>
                    </a:lnTo>
                    <a:lnTo>
                      <a:pt x="310" y="335"/>
                    </a:lnTo>
                    <a:lnTo>
                      <a:pt x="175" y="267"/>
                    </a:lnTo>
                    <a:lnTo>
                      <a:pt x="234" y="221"/>
                    </a:lnTo>
                    <a:lnTo>
                      <a:pt x="74" y="165"/>
                    </a:lnTo>
                    <a:lnTo>
                      <a:pt x="97" y="117"/>
                    </a:lnTo>
                    <a:lnTo>
                      <a:pt x="10" y="94"/>
                    </a:lnTo>
                    <a:lnTo>
                      <a:pt x="93" y="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2" name="Freeform 471"/>
              <p:cNvSpPr>
                <a:spLocks/>
              </p:cNvSpPr>
              <p:nvPr/>
            </p:nvSpPr>
            <p:spPr bwMode="auto">
              <a:xfrm>
                <a:off x="1423" y="2267"/>
                <a:ext cx="99" cy="126"/>
              </a:xfrm>
              <a:custGeom>
                <a:avLst/>
                <a:gdLst>
                  <a:gd name="T0" fmla="*/ 0 w 593"/>
                  <a:gd name="T1" fmla="*/ 0 h 756"/>
                  <a:gd name="T2" fmla="*/ 345 w 593"/>
                  <a:gd name="T3" fmla="*/ 756 h 756"/>
                  <a:gd name="T4" fmla="*/ 593 w 593"/>
                  <a:gd name="T5" fmla="*/ 715 h 756"/>
                  <a:gd name="T6" fmla="*/ 544 w 593"/>
                  <a:gd name="T7" fmla="*/ 603 h 756"/>
                  <a:gd name="T8" fmla="*/ 472 w 593"/>
                  <a:gd name="T9" fmla="*/ 688 h 756"/>
                  <a:gd name="T10" fmla="*/ 197 w 593"/>
                  <a:gd name="T11" fmla="*/ 230 h 756"/>
                  <a:gd name="T12" fmla="*/ 299 w 593"/>
                  <a:gd name="T13" fmla="*/ 265 h 756"/>
                  <a:gd name="T14" fmla="*/ 108 w 593"/>
                  <a:gd name="T15" fmla="*/ 9 h 756"/>
                  <a:gd name="T16" fmla="*/ 0 w 593"/>
                  <a:gd name="T17" fmla="*/ 0 h 756"/>
                  <a:gd name="T18" fmla="*/ 0 w 593"/>
                  <a:gd name="T19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3" h="756">
                    <a:moveTo>
                      <a:pt x="0" y="0"/>
                    </a:moveTo>
                    <a:lnTo>
                      <a:pt x="345" y="756"/>
                    </a:lnTo>
                    <a:lnTo>
                      <a:pt x="593" y="715"/>
                    </a:lnTo>
                    <a:lnTo>
                      <a:pt x="544" y="603"/>
                    </a:lnTo>
                    <a:lnTo>
                      <a:pt x="472" y="688"/>
                    </a:lnTo>
                    <a:lnTo>
                      <a:pt x="197" y="230"/>
                    </a:lnTo>
                    <a:lnTo>
                      <a:pt x="299" y="265"/>
                    </a:lnTo>
                    <a:lnTo>
                      <a:pt x="108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3" name="Freeform 472"/>
              <p:cNvSpPr>
                <a:spLocks/>
              </p:cNvSpPr>
              <p:nvPr/>
            </p:nvSpPr>
            <p:spPr bwMode="auto">
              <a:xfrm>
                <a:off x="1514" y="2302"/>
                <a:ext cx="220" cy="84"/>
              </a:xfrm>
              <a:custGeom>
                <a:avLst/>
                <a:gdLst>
                  <a:gd name="T0" fmla="*/ 681 w 1322"/>
                  <a:gd name="T1" fmla="*/ 189 h 504"/>
                  <a:gd name="T2" fmla="*/ 129 w 1322"/>
                  <a:gd name="T3" fmla="*/ 450 h 504"/>
                  <a:gd name="T4" fmla="*/ 0 w 1322"/>
                  <a:gd name="T5" fmla="*/ 465 h 504"/>
                  <a:gd name="T6" fmla="*/ 25 w 1322"/>
                  <a:gd name="T7" fmla="*/ 504 h 504"/>
                  <a:gd name="T8" fmla="*/ 626 w 1322"/>
                  <a:gd name="T9" fmla="*/ 430 h 504"/>
                  <a:gd name="T10" fmla="*/ 1322 w 1322"/>
                  <a:gd name="T11" fmla="*/ 394 h 504"/>
                  <a:gd name="T12" fmla="*/ 1308 w 1322"/>
                  <a:gd name="T13" fmla="*/ 292 h 504"/>
                  <a:gd name="T14" fmla="*/ 1147 w 1322"/>
                  <a:gd name="T15" fmla="*/ 318 h 504"/>
                  <a:gd name="T16" fmla="*/ 833 w 1322"/>
                  <a:gd name="T17" fmla="*/ 370 h 504"/>
                  <a:gd name="T18" fmla="*/ 511 w 1322"/>
                  <a:gd name="T19" fmla="*/ 365 h 504"/>
                  <a:gd name="T20" fmla="*/ 541 w 1322"/>
                  <a:gd name="T21" fmla="*/ 318 h 504"/>
                  <a:gd name="T22" fmla="*/ 808 w 1322"/>
                  <a:gd name="T23" fmla="*/ 265 h 504"/>
                  <a:gd name="T24" fmla="*/ 674 w 1322"/>
                  <a:gd name="T25" fmla="*/ 226 h 504"/>
                  <a:gd name="T26" fmla="*/ 1030 w 1322"/>
                  <a:gd name="T27" fmla="*/ 97 h 504"/>
                  <a:gd name="T28" fmla="*/ 1198 w 1322"/>
                  <a:gd name="T29" fmla="*/ 65 h 504"/>
                  <a:gd name="T30" fmla="*/ 1196 w 1322"/>
                  <a:gd name="T31" fmla="*/ 0 h 504"/>
                  <a:gd name="T32" fmla="*/ 835 w 1322"/>
                  <a:gd name="T33" fmla="*/ 119 h 504"/>
                  <a:gd name="T34" fmla="*/ 681 w 1322"/>
                  <a:gd name="T35" fmla="*/ 189 h 504"/>
                  <a:gd name="T36" fmla="*/ 681 w 1322"/>
                  <a:gd name="T37" fmla="*/ 189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22" h="504">
                    <a:moveTo>
                      <a:pt x="681" y="189"/>
                    </a:moveTo>
                    <a:lnTo>
                      <a:pt x="129" y="450"/>
                    </a:lnTo>
                    <a:lnTo>
                      <a:pt x="0" y="465"/>
                    </a:lnTo>
                    <a:lnTo>
                      <a:pt x="25" y="504"/>
                    </a:lnTo>
                    <a:lnTo>
                      <a:pt x="626" y="430"/>
                    </a:lnTo>
                    <a:lnTo>
                      <a:pt x="1322" y="394"/>
                    </a:lnTo>
                    <a:lnTo>
                      <a:pt x="1308" y="292"/>
                    </a:lnTo>
                    <a:lnTo>
                      <a:pt x="1147" y="318"/>
                    </a:lnTo>
                    <a:lnTo>
                      <a:pt x="833" y="370"/>
                    </a:lnTo>
                    <a:lnTo>
                      <a:pt x="511" y="365"/>
                    </a:lnTo>
                    <a:lnTo>
                      <a:pt x="541" y="318"/>
                    </a:lnTo>
                    <a:lnTo>
                      <a:pt x="808" y="265"/>
                    </a:lnTo>
                    <a:lnTo>
                      <a:pt x="674" y="226"/>
                    </a:lnTo>
                    <a:lnTo>
                      <a:pt x="1030" y="97"/>
                    </a:lnTo>
                    <a:lnTo>
                      <a:pt x="1198" y="65"/>
                    </a:lnTo>
                    <a:lnTo>
                      <a:pt x="1196" y="0"/>
                    </a:lnTo>
                    <a:lnTo>
                      <a:pt x="835" y="119"/>
                    </a:lnTo>
                    <a:lnTo>
                      <a:pt x="681" y="189"/>
                    </a:lnTo>
                    <a:lnTo>
                      <a:pt x="681" y="189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4" name="Freeform 473"/>
              <p:cNvSpPr>
                <a:spLocks/>
              </p:cNvSpPr>
              <p:nvPr/>
            </p:nvSpPr>
            <p:spPr bwMode="auto">
              <a:xfrm>
                <a:off x="1648" y="2311"/>
                <a:ext cx="86" cy="47"/>
              </a:xfrm>
              <a:custGeom>
                <a:avLst/>
                <a:gdLst>
                  <a:gd name="T0" fmla="*/ 48 w 516"/>
                  <a:gd name="T1" fmla="*/ 182 h 282"/>
                  <a:gd name="T2" fmla="*/ 330 w 516"/>
                  <a:gd name="T3" fmla="*/ 158 h 282"/>
                  <a:gd name="T4" fmla="*/ 302 w 516"/>
                  <a:gd name="T5" fmla="*/ 66 h 282"/>
                  <a:gd name="T6" fmla="*/ 325 w 516"/>
                  <a:gd name="T7" fmla="*/ 9 h 282"/>
                  <a:gd name="T8" fmla="*/ 385 w 516"/>
                  <a:gd name="T9" fmla="*/ 0 h 282"/>
                  <a:gd name="T10" fmla="*/ 516 w 516"/>
                  <a:gd name="T11" fmla="*/ 260 h 282"/>
                  <a:gd name="T12" fmla="*/ 337 w 516"/>
                  <a:gd name="T13" fmla="*/ 282 h 282"/>
                  <a:gd name="T14" fmla="*/ 361 w 516"/>
                  <a:gd name="T15" fmla="*/ 209 h 282"/>
                  <a:gd name="T16" fmla="*/ 0 w 516"/>
                  <a:gd name="T17" fmla="*/ 214 h 282"/>
                  <a:gd name="T18" fmla="*/ 48 w 516"/>
                  <a:gd name="T19" fmla="*/ 182 h 282"/>
                  <a:gd name="T20" fmla="*/ 48 w 516"/>
                  <a:gd name="T21" fmla="*/ 1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6" h="282">
                    <a:moveTo>
                      <a:pt x="48" y="182"/>
                    </a:moveTo>
                    <a:lnTo>
                      <a:pt x="330" y="158"/>
                    </a:lnTo>
                    <a:lnTo>
                      <a:pt x="302" y="66"/>
                    </a:lnTo>
                    <a:lnTo>
                      <a:pt x="325" y="9"/>
                    </a:lnTo>
                    <a:lnTo>
                      <a:pt x="385" y="0"/>
                    </a:lnTo>
                    <a:lnTo>
                      <a:pt x="516" y="260"/>
                    </a:lnTo>
                    <a:lnTo>
                      <a:pt x="337" y="282"/>
                    </a:lnTo>
                    <a:lnTo>
                      <a:pt x="361" y="209"/>
                    </a:lnTo>
                    <a:lnTo>
                      <a:pt x="0" y="214"/>
                    </a:lnTo>
                    <a:lnTo>
                      <a:pt x="48" y="182"/>
                    </a:lnTo>
                    <a:lnTo>
                      <a:pt x="48" y="182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5" name="Freeform 474"/>
              <p:cNvSpPr>
                <a:spLocks/>
              </p:cNvSpPr>
              <p:nvPr/>
            </p:nvSpPr>
            <p:spPr bwMode="auto">
              <a:xfrm>
                <a:off x="1430" y="2271"/>
                <a:ext cx="67" cy="115"/>
              </a:xfrm>
              <a:custGeom>
                <a:avLst/>
                <a:gdLst>
                  <a:gd name="T0" fmla="*/ 0 w 405"/>
                  <a:gd name="T1" fmla="*/ 0 h 696"/>
                  <a:gd name="T2" fmla="*/ 317 w 405"/>
                  <a:gd name="T3" fmla="*/ 696 h 696"/>
                  <a:gd name="T4" fmla="*/ 405 w 405"/>
                  <a:gd name="T5" fmla="*/ 684 h 696"/>
                  <a:gd name="T6" fmla="*/ 156 w 405"/>
                  <a:gd name="T7" fmla="*/ 280 h 696"/>
                  <a:gd name="T8" fmla="*/ 120 w 405"/>
                  <a:gd name="T9" fmla="*/ 166 h 696"/>
                  <a:gd name="T10" fmla="*/ 161 w 405"/>
                  <a:gd name="T11" fmla="*/ 177 h 696"/>
                  <a:gd name="T12" fmla="*/ 35 w 405"/>
                  <a:gd name="T13" fmla="*/ 2 h 696"/>
                  <a:gd name="T14" fmla="*/ 0 w 405"/>
                  <a:gd name="T15" fmla="*/ 0 h 696"/>
                  <a:gd name="T16" fmla="*/ 0 w 405"/>
                  <a:gd name="T17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696">
                    <a:moveTo>
                      <a:pt x="0" y="0"/>
                    </a:moveTo>
                    <a:lnTo>
                      <a:pt x="317" y="696"/>
                    </a:lnTo>
                    <a:lnTo>
                      <a:pt x="405" y="684"/>
                    </a:lnTo>
                    <a:lnTo>
                      <a:pt x="156" y="280"/>
                    </a:lnTo>
                    <a:lnTo>
                      <a:pt x="120" y="166"/>
                    </a:lnTo>
                    <a:lnTo>
                      <a:pt x="161" y="177"/>
                    </a:lnTo>
                    <a:lnTo>
                      <a:pt x="35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6" name="Freeform 475"/>
              <p:cNvSpPr>
                <a:spLocks/>
              </p:cNvSpPr>
              <p:nvPr/>
            </p:nvSpPr>
            <p:spPr bwMode="auto">
              <a:xfrm>
                <a:off x="1545" y="2353"/>
                <a:ext cx="58" cy="23"/>
              </a:xfrm>
              <a:custGeom>
                <a:avLst/>
                <a:gdLst>
                  <a:gd name="T0" fmla="*/ 323 w 346"/>
                  <a:gd name="T1" fmla="*/ 0 h 144"/>
                  <a:gd name="T2" fmla="*/ 0 w 346"/>
                  <a:gd name="T3" fmla="*/ 144 h 144"/>
                  <a:gd name="T4" fmla="*/ 346 w 346"/>
                  <a:gd name="T5" fmla="*/ 90 h 144"/>
                  <a:gd name="T6" fmla="*/ 265 w 346"/>
                  <a:gd name="T7" fmla="*/ 71 h 144"/>
                  <a:gd name="T8" fmla="*/ 323 w 346"/>
                  <a:gd name="T9" fmla="*/ 0 h 144"/>
                  <a:gd name="T10" fmla="*/ 323 w 346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144">
                    <a:moveTo>
                      <a:pt x="323" y="0"/>
                    </a:moveTo>
                    <a:lnTo>
                      <a:pt x="0" y="144"/>
                    </a:lnTo>
                    <a:lnTo>
                      <a:pt x="346" y="90"/>
                    </a:lnTo>
                    <a:lnTo>
                      <a:pt x="265" y="71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7" name="Freeform 476"/>
              <p:cNvSpPr>
                <a:spLocks/>
              </p:cNvSpPr>
              <p:nvPr/>
            </p:nvSpPr>
            <p:spPr bwMode="auto">
              <a:xfrm>
                <a:off x="1702" y="2311"/>
                <a:ext cx="28" cy="52"/>
              </a:xfrm>
              <a:custGeom>
                <a:avLst/>
                <a:gdLst>
                  <a:gd name="T0" fmla="*/ 49 w 170"/>
                  <a:gd name="T1" fmla="*/ 41 h 314"/>
                  <a:gd name="T2" fmla="*/ 170 w 170"/>
                  <a:gd name="T3" fmla="*/ 306 h 314"/>
                  <a:gd name="T4" fmla="*/ 95 w 170"/>
                  <a:gd name="T5" fmla="*/ 314 h 314"/>
                  <a:gd name="T6" fmla="*/ 0 w 170"/>
                  <a:gd name="T7" fmla="*/ 0 h 314"/>
                  <a:gd name="T8" fmla="*/ 49 w 170"/>
                  <a:gd name="T9" fmla="*/ 41 h 314"/>
                  <a:gd name="T10" fmla="*/ 49 w 170"/>
                  <a:gd name="T11" fmla="*/ 41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14">
                    <a:moveTo>
                      <a:pt x="49" y="41"/>
                    </a:moveTo>
                    <a:lnTo>
                      <a:pt x="170" y="306"/>
                    </a:lnTo>
                    <a:lnTo>
                      <a:pt x="95" y="314"/>
                    </a:lnTo>
                    <a:lnTo>
                      <a:pt x="0" y="0"/>
                    </a:lnTo>
                    <a:lnTo>
                      <a:pt x="49" y="41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8" name="Freeform 477"/>
              <p:cNvSpPr>
                <a:spLocks/>
              </p:cNvSpPr>
              <p:nvPr/>
            </p:nvSpPr>
            <p:spPr bwMode="auto">
              <a:xfrm>
                <a:off x="1472" y="2403"/>
                <a:ext cx="40" cy="14"/>
              </a:xfrm>
              <a:custGeom>
                <a:avLst/>
                <a:gdLst>
                  <a:gd name="T0" fmla="*/ 0 w 245"/>
                  <a:gd name="T1" fmla="*/ 54 h 82"/>
                  <a:gd name="T2" fmla="*/ 226 w 245"/>
                  <a:gd name="T3" fmla="*/ 0 h 82"/>
                  <a:gd name="T4" fmla="*/ 245 w 245"/>
                  <a:gd name="T5" fmla="*/ 32 h 82"/>
                  <a:gd name="T6" fmla="*/ 7 w 245"/>
                  <a:gd name="T7" fmla="*/ 82 h 82"/>
                  <a:gd name="T8" fmla="*/ 0 w 245"/>
                  <a:gd name="T9" fmla="*/ 54 h 82"/>
                  <a:gd name="T10" fmla="*/ 0 w 245"/>
                  <a:gd name="T11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5" h="82">
                    <a:moveTo>
                      <a:pt x="0" y="54"/>
                    </a:moveTo>
                    <a:lnTo>
                      <a:pt x="226" y="0"/>
                    </a:lnTo>
                    <a:lnTo>
                      <a:pt x="245" y="32"/>
                    </a:lnTo>
                    <a:lnTo>
                      <a:pt x="7" y="82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9" name="Freeform 478"/>
              <p:cNvSpPr>
                <a:spLocks/>
              </p:cNvSpPr>
              <p:nvPr/>
            </p:nvSpPr>
            <p:spPr bwMode="auto">
              <a:xfrm>
                <a:off x="1648" y="2384"/>
                <a:ext cx="28" cy="9"/>
              </a:xfrm>
              <a:custGeom>
                <a:avLst/>
                <a:gdLst>
                  <a:gd name="T0" fmla="*/ 0 w 165"/>
                  <a:gd name="T1" fmla="*/ 10 h 56"/>
                  <a:gd name="T2" fmla="*/ 160 w 165"/>
                  <a:gd name="T3" fmla="*/ 0 h 56"/>
                  <a:gd name="T4" fmla="*/ 165 w 165"/>
                  <a:gd name="T5" fmla="*/ 53 h 56"/>
                  <a:gd name="T6" fmla="*/ 4 w 165"/>
                  <a:gd name="T7" fmla="*/ 56 h 56"/>
                  <a:gd name="T8" fmla="*/ 41 w 165"/>
                  <a:gd name="T9" fmla="*/ 33 h 56"/>
                  <a:gd name="T10" fmla="*/ 0 w 165"/>
                  <a:gd name="T11" fmla="*/ 10 h 56"/>
                  <a:gd name="T12" fmla="*/ 0 w 165"/>
                  <a:gd name="T13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56">
                    <a:moveTo>
                      <a:pt x="0" y="10"/>
                    </a:moveTo>
                    <a:lnTo>
                      <a:pt x="160" y="0"/>
                    </a:lnTo>
                    <a:lnTo>
                      <a:pt x="165" y="53"/>
                    </a:lnTo>
                    <a:lnTo>
                      <a:pt x="4" y="56"/>
                    </a:lnTo>
                    <a:lnTo>
                      <a:pt x="41" y="33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0" name="Freeform 479"/>
              <p:cNvSpPr>
                <a:spLocks/>
              </p:cNvSpPr>
              <p:nvPr/>
            </p:nvSpPr>
            <p:spPr bwMode="auto">
              <a:xfrm>
                <a:off x="1726" y="2293"/>
                <a:ext cx="19" cy="39"/>
              </a:xfrm>
              <a:custGeom>
                <a:avLst/>
                <a:gdLst>
                  <a:gd name="T0" fmla="*/ 0 w 112"/>
                  <a:gd name="T1" fmla="*/ 17 h 236"/>
                  <a:gd name="T2" fmla="*/ 76 w 112"/>
                  <a:gd name="T3" fmla="*/ 236 h 236"/>
                  <a:gd name="T4" fmla="*/ 112 w 112"/>
                  <a:gd name="T5" fmla="*/ 204 h 236"/>
                  <a:gd name="T6" fmla="*/ 48 w 112"/>
                  <a:gd name="T7" fmla="*/ 0 h 236"/>
                  <a:gd name="T8" fmla="*/ 0 w 112"/>
                  <a:gd name="T9" fmla="*/ 17 h 236"/>
                  <a:gd name="T10" fmla="*/ 0 w 112"/>
                  <a:gd name="T11" fmla="*/ 17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36">
                    <a:moveTo>
                      <a:pt x="0" y="17"/>
                    </a:moveTo>
                    <a:lnTo>
                      <a:pt x="76" y="236"/>
                    </a:lnTo>
                    <a:lnTo>
                      <a:pt x="112" y="204"/>
                    </a:lnTo>
                    <a:lnTo>
                      <a:pt x="48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1" name="Freeform 480"/>
              <p:cNvSpPr>
                <a:spLocks/>
              </p:cNvSpPr>
              <p:nvPr/>
            </p:nvSpPr>
            <p:spPr bwMode="auto">
              <a:xfrm>
                <a:off x="1393" y="2251"/>
                <a:ext cx="24" cy="36"/>
              </a:xfrm>
              <a:custGeom>
                <a:avLst/>
                <a:gdLst>
                  <a:gd name="T0" fmla="*/ 0 w 149"/>
                  <a:gd name="T1" fmla="*/ 0 h 217"/>
                  <a:gd name="T2" fmla="*/ 117 w 149"/>
                  <a:gd name="T3" fmla="*/ 217 h 217"/>
                  <a:gd name="T4" fmla="*/ 149 w 149"/>
                  <a:gd name="T5" fmla="*/ 217 h 217"/>
                  <a:gd name="T6" fmla="*/ 46 w 149"/>
                  <a:gd name="T7" fmla="*/ 4 h 217"/>
                  <a:gd name="T8" fmla="*/ 0 w 149"/>
                  <a:gd name="T9" fmla="*/ 0 h 217"/>
                  <a:gd name="T10" fmla="*/ 0 w 149"/>
                  <a:gd name="T1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217">
                    <a:moveTo>
                      <a:pt x="0" y="0"/>
                    </a:moveTo>
                    <a:lnTo>
                      <a:pt x="117" y="217"/>
                    </a:lnTo>
                    <a:lnTo>
                      <a:pt x="149" y="217"/>
                    </a:lnTo>
                    <a:lnTo>
                      <a:pt x="46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82" name="Group 481"/>
            <p:cNvGrpSpPr>
              <a:grpSpLocks/>
            </p:cNvGrpSpPr>
            <p:nvPr/>
          </p:nvGrpSpPr>
          <p:grpSpPr bwMode="auto">
            <a:xfrm>
              <a:off x="1371600" y="3352800"/>
              <a:ext cx="522288" cy="552450"/>
              <a:chOff x="2329" y="2528"/>
              <a:chExt cx="329" cy="348"/>
            </a:xfrm>
          </p:grpSpPr>
          <p:sp>
            <p:nvSpPr>
              <p:cNvPr id="483" name="Freeform 482"/>
              <p:cNvSpPr>
                <a:spLocks/>
              </p:cNvSpPr>
              <p:nvPr/>
            </p:nvSpPr>
            <p:spPr bwMode="auto">
              <a:xfrm>
                <a:off x="2344" y="2602"/>
                <a:ext cx="314" cy="274"/>
              </a:xfrm>
              <a:custGeom>
                <a:avLst/>
                <a:gdLst>
                  <a:gd name="T0" fmla="*/ 0 w 942"/>
                  <a:gd name="T1" fmla="*/ 645 h 820"/>
                  <a:gd name="T2" fmla="*/ 0 w 942"/>
                  <a:gd name="T3" fmla="*/ 0 h 820"/>
                  <a:gd name="T4" fmla="*/ 942 w 942"/>
                  <a:gd name="T5" fmla="*/ 0 h 820"/>
                  <a:gd name="T6" fmla="*/ 942 w 942"/>
                  <a:gd name="T7" fmla="*/ 748 h 820"/>
                  <a:gd name="T8" fmla="*/ 911 w 942"/>
                  <a:gd name="T9" fmla="*/ 748 h 820"/>
                  <a:gd name="T10" fmla="*/ 911 w 942"/>
                  <a:gd name="T11" fmla="*/ 820 h 820"/>
                  <a:gd name="T12" fmla="*/ 33 w 942"/>
                  <a:gd name="T13" fmla="*/ 820 h 820"/>
                  <a:gd name="T14" fmla="*/ 33 w 942"/>
                  <a:gd name="T15" fmla="*/ 748 h 820"/>
                  <a:gd name="T16" fmla="*/ 0 w 942"/>
                  <a:gd name="T17" fmla="*/ 748 h 820"/>
                  <a:gd name="T18" fmla="*/ 0 w 942"/>
                  <a:gd name="T19" fmla="*/ 645 h 820"/>
                  <a:gd name="T20" fmla="*/ 33 w 942"/>
                  <a:gd name="T21" fmla="*/ 660 h 820"/>
                  <a:gd name="T22" fmla="*/ 33 w 942"/>
                  <a:gd name="T23" fmla="*/ 715 h 820"/>
                  <a:gd name="T24" fmla="*/ 911 w 942"/>
                  <a:gd name="T25" fmla="*/ 715 h 820"/>
                  <a:gd name="T26" fmla="*/ 911 w 942"/>
                  <a:gd name="T27" fmla="*/ 33 h 820"/>
                  <a:gd name="T28" fmla="*/ 33 w 942"/>
                  <a:gd name="T29" fmla="*/ 33 h 820"/>
                  <a:gd name="T30" fmla="*/ 33 w 942"/>
                  <a:gd name="T31" fmla="*/ 660 h 820"/>
                  <a:gd name="T32" fmla="*/ 0 w 942"/>
                  <a:gd name="T33" fmla="*/ 64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2" h="820">
                    <a:moveTo>
                      <a:pt x="0" y="645"/>
                    </a:moveTo>
                    <a:lnTo>
                      <a:pt x="0" y="0"/>
                    </a:lnTo>
                    <a:lnTo>
                      <a:pt x="942" y="0"/>
                    </a:lnTo>
                    <a:lnTo>
                      <a:pt x="942" y="748"/>
                    </a:lnTo>
                    <a:lnTo>
                      <a:pt x="911" y="748"/>
                    </a:lnTo>
                    <a:lnTo>
                      <a:pt x="911" y="820"/>
                    </a:lnTo>
                    <a:lnTo>
                      <a:pt x="33" y="820"/>
                    </a:lnTo>
                    <a:lnTo>
                      <a:pt x="33" y="748"/>
                    </a:lnTo>
                    <a:lnTo>
                      <a:pt x="0" y="748"/>
                    </a:lnTo>
                    <a:lnTo>
                      <a:pt x="0" y="645"/>
                    </a:lnTo>
                    <a:lnTo>
                      <a:pt x="33" y="660"/>
                    </a:lnTo>
                    <a:lnTo>
                      <a:pt x="33" y="715"/>
                    </a:lnTo>
                    <a:lnTo>
                      <a:pt x="911" y="715"/>
                    </a:lnTo>
                    <a:lnTo>
                      <a:pt x="911" y="33"/>
                    </a:lnTo>
                    <a:lnTo>
                      <a:pt x="33" y="33"/>
                    </a:lnTo>
                    <a:lnTo>
                      <a:pt x="33" y="660"/>
                    </a:lnTo>
                    <a:lnTo>
                      <a:pt x="0" y="6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4" name="Rectangle 483"/>
              <p:cNvSpPr>
                <a:spLocks noChangeArrowheads="1"/>
              </p:cNvSpPr>
              <p:nvPr/>
            </p:nvSpPr>
            <p:spPr bwMode="auto">
              <a:xfrm>
                <a:off x="2355" y="2613"/>
                <a:ext cx="293" cy="228"/>
              </a:xfrm>
              <a:prstGeom prst="rect">
                <a:avLst/>
              </a:prstGeom>
              <a:solidFill>
                <a:srgbClr val="66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5" name="Freeform 484"/>
              <p:cNvSpPr>
                <a:spLocks/>
              </p:cNvSpPr>
              <p:nvPr/>
            </p:nvSpPr>
            <p:spPr bwMode="auto">
              <a:xfrm>
                <a:off x="2646" y="2612"/>
                <a:ext cx="3" cy="229"/>
              </a:xfrm>
              <a:custGeom>
                <a:avLst/>
                <a:gdLst>
                  <a:gd name="T0" fmla="*/ 5 w 10"/>
                  <a:gd name="T1" fmla="*/ 10 h 688"/>
                  <a:gd name="T2" fmla="*/ 0 w 10"/>
                  <a:gd name="T3" fmla="*/ 5 h 688"/>
                  <a:gd name="T4" fmla="*/ 0 w 10"/>
                  <a:gd name="T5" fmla="*/ 688 h 688"/>
                  <a:gd name="T6" fmla="*/ 10 w 10"/>
                  <a:gd name="T7" fmla="*/ 688 h 688"/>
                  <a:gd name="T8" fmla="*/ 10 w 10"/>
                  <a:gd name="T9" fmla="*/ 5 h 688"/>
                  <a:gd name="T10" fmla="*/ 5 w 10"/>
                  <a:gd name="T11" fmla="*/ 0 h 688"/>
                  <a:gd name="T12" fmla="*/ 10 w 10"/>
                  <a:gd name="T13" fmla="*/ 5 h 688"/>
                  <a:gd name="T14" fmla="*/ 10 w 10"/>
                  <a:gd name="T15" fmla="*/ 0 h 688"/>
                  <a:gd name="T16" fmla="*/ 5 w 10"/>
                  <a:gd name="T17" fmla="*/ 0 h 688"/>
                  <a:gd name="T18" fmla="*/ 5 w 10"/>
                  <a:gd name="T19" fmla="*/ 1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88">
                    <a:moveTo>
                      <a:pt x="5" y="10"/>
                    </a:moveTo>
                    <a:lnTo>
                      <a:pt x="0" y="5"/>
                    </a:lnTo>
                    <a:lnTo>
                      <a:pt x="0" y="688"/>
                    </a:lnTo>
                    <a:lnTo>
                      <a:pt x="10" y="688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6" name="Freeform 485"/>
              <p:cNvSpPr>
                <a:spLocks/>
              </p:cNvSpPr>
              <p:nvPr/>
            </p:nvSpPr>
            <p:spPr bwMode="auto">
              <a:xfrm>
                <a:off x="2354" y="2612"/>
                <a:ext cx="294" cy="3"/>
              </a:xfrm>
              <a:custGeom>
                <a:avLst/>
                <a:gdLst>
                  <a:gd name="T0" fmla="*/ 10 w 882"/>
                  <a:gd name="T1" fmla="*/ 5 h 10"/>
                  <a:gd name="T2" fmla="*/ 5 w 882"/>
                  <a:gd name="T3" fmla="*/ 10 h 10"/>
                  <a:gd name="T4" fmla="*/ 882 w 882"/>
                  <a:gd name="T5" fmla="*/ 10 h 10"/>
                  <a:gd name="T6" fmla="*/ 882 w 882"/>
                  <a:gd name="T7" fmla="*/ 0 h 10"/>
                  <a:gd name="T8" fmla="*/ 5 w 882"/>
                  <a:gd name="T9" fmla="*/ 0 h 10"/>
                  <a:gd name="T10" fmla="*/ 0 w 882"/>
                  <a:gd name="T11" fmla="*/ 5 h 10"/>
                  <a:gd name="T12" fmla="*/ 5 w 882"/>
                  <a:gd name="T13" fmla="*/ 0 h 10"/>
                  <a:gd name="T14" fmla="*/ 0 w 882"/>
                  <a:gd name="T15" fmla="*/ 0 h 10"/>
                  <a:gd name="T16" fmla="*/ 0 w 882"/>
                  <a:gd name="T17" fmla="*/ 5 h 10"/>
                  <a:gd name="T18" fmla="*/ 10 w 882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2" h="10">
                    <a:moveTo>
                      <a:pt x="10" y="5"/>
                    </a:moveTo>
                    <a:lnTo>
                      <a:pt x="5" y="10"/>
                    </a:lnTo>
                    <a:lnTo>
                      <a:pt x="882" y="10"/>
                    </a:lnTo>
                    <a:lnTo>
                      <a:pt x="882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7" name="Freeform 486"/>
              <p:cNvSpPr>
                <a:spLocks/>
              </p:cNvSpPr>
              <p:nvPr/>
            </p:nvSpPr>
            <p:spPr bwMode="auto">
              <a:xfrm>
                <a:off x="2354" y="2613"/>
                <a:ext cx="3" cy="230"/>
              </a:xfrm>
              <a:custGeom>
                <a:avLst/>
                <a:gdLst>
                  <a:gd name="T0" fmla="*/ 5 w 10"/>
                  <a:gd name="T1" fmla="*/ 678 h 688"/>
                  <a:gd name="T2" fmla="*/ 10 w 10"/>
                  <a:gd name="T3" fmla="*/ 683 h 688"/>
                  <a:gd name="T4" fmla="*/ 10 w 10"/>
                  <a:gd name="T5" fmla="*/ 0 h 688"/>
                  <a:gd name="T6" fmla="*/ 0 w 10"/>
                  <a:gd name="T7" fmla="*/ 0 h 688"/>
                  <a:gd name="T8" fmla="*/ 0 w 10"/>
                  <a:gd name="T9" fmla="*/ 683 h 688"/>
                  <a:gd name="T10" fmla="*/ 5 w 10"/>
                  <a:gd name="T11" fmla="*/ 688 h 688"/>
                  <a:gd name="T12" fmla="*/ 0 w 10"/>
                  <a:gd name="T13" fmla="*/ 683 h 688"/>
                  <a:gd name="T14" fmla="*/ 0 w 10"/>
                  <a:gd name="T15" fmla="*/ 688 h 688"/>
                  <a:gd name="T16" fmla="*/ 5 w 10"/>
                  <a:gd name="T17" fmla="*/ 688 h 688"/>
                  <a:gd name="T18" fmla="*/ 5 w 10"/>
                  <a:gd name="T19" fmla="*/ 67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88">
                    <a:moveTo>
                      <a:pt x="5" y="678"/>
                    </a:moveTo>
                    <a:lnTo>
                      <a:pt x="10" y="683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83"/>
                    </a:lnTo>
                    <a:lnTo>
                      <a:pt x="5" y="688"/>
                    </a:lnTo>
                    <a:lnTo>
                      <a:pt x="0" y="683"/>
                    </a:lnTo>
                    <a:lnTo>
                      <a:pt x="0" y="688"/>
                    </a:lnTo>
                    <a:lnTo>
                      <a:pt x="5" y="688"/>
                    </a:lnTo>
                    <a:lnTo>
                      <a:pt x="5" y="6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8" name="Freeform 487"/>
              <p:cNvSpPr>
                <a:spLocks/>
              </p:cNvSpPr>
              <p:nvPr/>
            </p:nvSpPr>
            <p:spPr bwMode="auto">
              <a:xfrm>
                <a:off x="2355" y="2839"/>
                <a:ext cx="294" cy="4"/>
              </a:xfrm>
              <a:custGeom>
                <a:avLst/>
                <a:gdLst>
                  <a:gd name="T0" fmla="*/ 872 w 882"/>
                  <a:gd name="T1" fmla="*/ 5 h 10"/>
                  <a:gd name="T2" fmla="*/ 877 w 882"/>
                  <a:gd name="T3" fmla="*/ 0 h 10"/>
                  <a:gd name="T4" fmla="*/ 0 w 882"/>
                  <a:gd name="T5" fmla="*/ 0 h 10"/>
                  <a:gd name="T6" fmla="*/ 0 w 882"/>
                  <a:gd name="T7" fmla="*/ 10 h 10"/>
                  <a:gd name="T8" fmla="*/ 877 w 882"/>
                  <a:gd name="T9" fmla="*/ 10 h 10"/>
                  <a:gd name="T10" fmla="*/ 882 w 882"/>
                  <a:gd name="T11" fmla="*/ 5 h 10"/>
                  <a:gd name="T12" fmla="*/ 877 w 882"/>
                  <a:gd name="T13" fmla="*/ 10 h 10"/>
                  <a:gd name="T14" fmla="*/ 882 w 882"/>
                  <a:gd name="T15" fmla="*/ 10 h 10"/>
                  <a:gd name="T16" fmla="*/ 882 w 882"/>
                  <a:gd name="T17" fmla="*/ 5 h 10"/>
                  <a:gd name="T18" fmla="*/ 872 w 882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2" h="10">
                    <a:moveTo>
                      <a:pt x="872" y="5"/>
                    </a:moveTo>
                    <a:lnTo>
                      <a:pt x="877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877" y="10"/>
                    </a:lnTo>
                    <a:lnTo>
                      <a:pt x="882" y="5"/>
                    </a:lnTo>
                    <a:lnTo>
                      <a:pt x="877" y="10"/>
                    </a:lnTo>
                    <a:lnTo>
                      <a:pt x="882" y="10"/>
                    </a:lnTo>
                    <a:lnTo>
                      <a:pt x="882" y="5"/>
                    </a:lnTo>
                    <a:lnTo>
                      <a:pt x="87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9" name="Freeform 488"/>
              <p:cNvSpPr>
                <a:spLocks/>
              </p:cNvSpPr>
              <p:nvPr/>
            </p:nvSpPr>
            <p:spPr bwMode="auto">
              <a:xfrm>
                <a:off x="2364" y="2620"/>
                <a:ext cx="275" cy="214"/>
              </a:xfrm>
              <a:custGeom>
                <a:avLst/>
                <a:gdLst>
                  <a:gd name="T0" fmla="*/ 99 w 825"/>
                  <a:gd name="T1" fmla="*/ 623 h 642"/>
                  <a:gd name="T2" fmla="*/ 124 w 825"/>
                  <a:gd name="T3" fmla="*/ 629 h 642"/>
                  <a:gd name="T4" fmla="*/ 155 w 825"/>
                  <a:gd name="T5" fmla="*/ 634 h 642"/>
                  <a:gd name="T6" fmla="*/ 190 w 825"/>
                  <a:gd name="T7" fmla="*/ 637 h 642"/>
                  <a:gd name="T8" fmla="*/ 231 w 825"/>
                  <a:gd name="T9" fmla="*/ 639 h 642"/>
                  <a:gd name="T10" fmla="*/ 275 w 825"/>
                  <a:gd name="T11" fmla="*/ 640 h 642"/>
                  <a:gd name="T12" fmla="*/ 325 w 825"/>
                  <a:gd name="T13" fmla="*/ 642 h 642"/>
                  <a:gd name="T14" fmla="*/ 382 w 825"/>
                  <a:gd name="T15" fmla="*/ 642 h 642"/>
                  <a:gd name="T16" fmla="*/ 485 w 825"/>
                  <a:gd name="T17" fmla="*/ 642 h 642"/>
                  <a:gd name="T18" fmla="*/ 601 w 825"/>
                  <a:gd name="T19" fmla="*/ 640 h 642"/>
                  <a:gd name="T20" fmla="*/ 689 w 825"/>
                  <a:gd name="T21" fmla="*/ 634 h 642"/>
                  <a:gd name="T22" fmla="*/ 749 w 825"/>
                  <a:gd name="T23" fmla="*/ 618 h 642"/>
                  <a:gd name="T24" fmla="*/ 789 w 825"/>
                  <a:gd name="T25" fmla="*/ 588 h 642"/>
                  <a:gd name="T26" fmla="*/ 811 w 825"/>
                  <a:gd name="T27" fmla="*/ 541 h 642"/>
                  <a:gd name="T28" fmla="*/ 821 w 825"/>
                  <a:gd name="T29" fmla="*/ 473 h 642"/>
                  <a:gd name="T30" fmla="*/ 825 w 825"/>
                  <a:gd name="T31" fmla="*/ 379 h 642"/>
                  <a:gd name="T32" fmla="*/ 825 w 825"/>
                  <a:gd name="T33" fmla="*/ 264 h 642"/>
                  <a:gd name="T34" fmla="*/ 823 w 825"/>
                  <a:gd name="T35" fmla="*/ 171 h 642"/>
                  <a:gd name="T36" fmla="*/ 813 w 825"/>
                  <a:gd name="T37" fmla="*/ 103 h 642"/>
                  <a:gd name="T38" fmla="*/ 791 w 825"/>
                  <a:gd name="T39" fmla="*/ 56 h 642"/>
                  <a:gd name="T40" fmla="*/ 752 w 825"/>
                  <a:gd name="T41" fmla="*/ 27 h 642"/>
                  <a:gd name="T42" fmla="*/ 692 w 825"/>
                  <a:gd name="T43" fmla="*/ 9 h 642"/>
                  <a:gd name="T44" fmla="*/ 605 w 825"/>
                  <a:gd name="T45" fmla="*/ 2 h 642"/>
                  <a:gd name="T46" fmla="*/ 486 w 825"/>
                  <a:gd name="T47" fmla="*/ 0 h 642"/>
                  <a:gd name="T48" fmla="*/ 339 w 825"/>
                  <a:gd name="T49" fmla="*/ 0 h 642"/>
                  <a:gd name="T50" fmla="*/ 220 w 825"/>
                  <a:gd name="T51" fmla="*/ 3 h 642"/>
                  <a:gd name="T52" fmla="*/ 133 w 825"/>
                  <a:gd name="T53" fmla="*/ 12 h 642"/>
                  <a:gd name="T54" fmla="*/ 72 w 825"/>
                  <a:gd name="T55" fmla="*/ 28 h 642"/>
                  <a:gd name="T56" fmla="*/ 34 w 825"/>
                  <a:gd name="T57" fmla="*/ 60 h 642"/>
                  <a:gd name="T58" fmla="*/ 13 w 825"/>
                  <a:gd name="T59" fmla="*/ 107 h 642"/>
                  <a:gd name="T60" fmla="*/ 3 w 825"/>
                  <a:gd name="T61" fmla="*/ 174 h 642"/>
                  <a:gd name="T62" fmla="*/ 0 w 825"/>
                  <a:gd name="T63" fmla="*/ 265 h 642"/>
                  <a:gd name="T64" fmla="*/ 0 w 825"/>
                  <a:gd name="T65" fmla="*/ 387 h 642"/>
                  <a:gd name="T66" fmla="*/ 4 w 825"/>
                  <a:gd name="T67" fmla="*/ 490 h 642"/>
                  <a:gd name="T68" fmla="*/ 21 w 825"/>
                  <a:gd name="T69" fmla="*/ 561 h 642"/>
                  <a:gd name="T70" fmla="*/ 59 w 825"/>
                  <a:gd name="T71" fmla="*/ 605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5" h="642">
                    <a:moveTo>
                      <a:pt x="88" y="619"/>
                    </a:moveTo>
                    <a:lnTo>
                      <a:pt x="99" y="623"/>
                    </a:lnTo>
                    <a:lnTo>
                      <a:pt x="112" y="626"/>
                    </a:lnTo>
                    <a:lnTo>
                      <a:pt x="124" y="629"/>
                    </a:lnTo>
                    <a:lnTo>
                      <a:pt x="139" y="631"/>
                    </a:lnTo>
                    <a:lnTo>
                      <a:pt x="155" y="634"/>
                    </a:lnTo>
                    <a:lnTo>
                      <a:pt x="172" y="635"/>
                    </a:lnTo>
                    <a:lnTo>
                      <a:pt x="190" y="637"/>
                    </a:lnTo>
                    <a:lnTo>
                      <a:pt x="209" y="638"/>
                    </a:lnTo>
                    <a:lnTo>
                      <a:pt x="231" y="639"/>
                    </a:lnTo>
                    <a:lnTo>
                      <a:pt x="252" y="640"/>
                    </a:lnTo>
                    <a:lnTo>
                      <a:pt x="275" y="640"/>
                    </a:lnTo>
                    <a:lnTo>
                      <a:pt x="300" y="642"/>
                    </a:lnTo>
                    <a:lnTo>
                      <a:pt x="325" y="642"/>
                    </a:lnTo>
                    <a:lnTo>
                      <a:pt x="353" y="642"/>
                    </a:lnTo>
                    <a:lnTo>
                      <a:pt x="382" y="642"/>
                    </a:lnTo>
                    <a:lnTo>
                      <a:pt x="413" y="642"/>
                    </a:lnTo>
                    <a:lnTo>
                      <a:pt x="485" y="642"/>
                    </a:lnTo>
                    <a:lnTo>
                      <a:pt x="547" y="642"/>
                    </a:lnTo>
                    <a:lnTo>
                      <a:pt x="601" y="640"/>
                    </a:lnTo>
                    <a:lnTo>
                      <a:pt x="648" y="638"/>
                    </a:lnTo>
                    <a:lnTo>
                      <a:pt x="689" y="634"/>
                    </a:lnTo>
                    <a:lnTo>
                      <a:pt x="722" y="628"/>
                    </a:lnTo>
                    <a:lnTo>
                      <a:pt x="749" y="618"/>
                    </a:lnTo>
                    <a:lnTo>
                      <a:pt x="771" y="605"/>
                    </a:lnTo>
                    <a:lnTo>
                      <a:pt x="789" y="588"/>
                    </a:lnTo>
                    <a:lnTo>
                      <a:pt x="801" y="567"/>
                    </a:lnTo>
                    <a:lnTo>
                      <a:pt x="811" y="541"/>
                    </a:lnTo>
                    <a:lnTo>
                      <a:pt x="818" y="510"/>
                    </a:lnTo>
                    <a:lnTo>
                      <a:pt x="821" y="473"/>
                    </a:lnTo>
                    <a:lnTo>
                      <a:pt x="824" y="430"/>
                    </a:lnTo>
                    <a:lnTo>
                      <a:pt x="825" y="379"/>
                    </a:lnTo>
                    <a:lnTo>
                      <a:pt x="825" y="321"/>
                    </a:lnTo>
                    <a:lnTo>
                      <a:pt x="825" y="264"/>
                    </a:lnTo>
                    <a:lnTo>
                      <a:pt x="824" y="215"/>
                    </a:lnTo>
                    <a:lnTo>
                      <a:pt x="823" y="171"/>
                    </a:lnTo>
                    <a:lnTo>
                      <a:pt x="819" y="135"/>
                    </a:lnTo>
                    <a:lnTo>
                      <a:pt x="813" y="103"/>
                    </a:lnTo>
                    <a:lnTo>
                      <a:pt x="804" y="78"/>
                    </a:lnTo>
                    <a:lnTo>
                      <a:pt x="791" y="56"/>
                    </a:lnTo>
                    <a:lnTo>
                      <a:pt x="775" y="40"/>
                    </a:lnTo>
                    <a:lnTo>
                      <a:pt x="752" y="27"/>
                    </a:lnTo>
                    <a:lnTo>
                      <a:pt x="725" y="17"/>
                    </a:lnTo>
                    <a:lnTo>
                      <a:pt x="692" y="9"/>
                    </a:lnTo>
                    <a:lnTo>
                      <a:pt x="652" y="5"/>
                    </a:lnTo>
                    <a:lnTo>
                      <a:pt x="605" y="2"/>
                    </a:lnTo>
                    <a:lnTo>
                      <a:pt x="549" y="0"/>
                    </a:lnTo>
                    <a:lnTo>
                      <a:pt x="486" y="0"/>
                    </a:lnTo>
                    <a:lnTo>
                      <a:pt x="413" y="0"/>
                    </a:lnTo>
                    <a:lnTo>
                      <a:pt x="339" y="0"/>
                    </a:lnTo>
                    <a:lnTo>
                      <a:pt x="276" y="2"/>
                    </a:lnTo>
                    <a:lnTo>
                      <a:pt x="220" y="3"/>
                    </a:lnTo>
                    <a:lnTo>
                      <a:pt x="174" y="7"/>
                    </a:lnTo>
                    <a:lnTo>
                      <a:pt x="133" y="12"/>
                    </a:lnTo>
                    <a:lnTo>
                      <a:pt x="100" y="18"/>
                    </a:lnTo>
                    <a:lnTo>
                      <a:pt x="72" y="28"/>
                    </a:lnTo>
                    <a:lnTo>
                      <a:pt x="51" y="42"/>
                    </a:lnTo>
                    <a:lnTo>
                      <a:pt x="34" y="60"/>
                    </a:lnTo>
                    <a:lnTo>
                      <a:pt x="22" y="81"/>
                    </a:lnTo>
                    <a:lnTo>
                      <a:pt x="13" y="107"/>
                    </a:lnTo>
                    <a:lnTo>
                      <a:pt x="7" y="137"/>
                    </a:lnTo>
                    <a:lnTo>
                      <a:pt x="3" y="174"/>
                    </a:lnTo>
                    <a:lnTo>
                      <a:pt x="2" y="217"/>
                    </a:lnTo>
                    <a:lnTo>
                      <a:pt x="0" y="265"/>
                    </a:lnTo>
                    <a:lnTo>
                      <a:pt x="0" y="321"/>
                    </a:lnTo>
                    <a:lnTo>
                      <a:pt x="0" y="387"/>
                    </a:lnTo>
                    <a:lnTo>
                      <a:pt x="2" y="443"/>
                    </a:lnTo>
                    <a:lnTo>
                      <a:pt x="4" y="490"/>
                    </a:lnTo>
                    <a:lnTo>
                      <a:pt x="10" y="529"/>
                    </a:lnTo>
                    <a:lnTo>
                      <a:pt x="21" y="561"/>
                    </a:lnTo>
                    <a:lnTo>
                      <a:pt x="37" y="586"/>
                    </a:lnTo>
                    <a:lnTo>
                      <a:pt x="59" y="605"/>
                    </a:lnTo>
                    <a:lnTo>
                      <a:pt x="88" y="6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0" name="Freeform 489"/>
              <p:cNvSpPr>
                <a:spLocks/>
              </p:cNvSpPr>
              <p:nvPr/>
            </p:nvSpPr>
            <p:spPr bwMode="auto">
              <a:xfrm>
                <a:off x="2392" y="2825"/>
                <a:ext cx="109" cy="11"/>
              </a:xfrm>
              <a:custGeom>
                <a:avLst/>
                <a:gdLst>
                  <a:gd name="T0" fmla="*/ 327 w 327"/>
                  <a:gd name="T1" fmla="*/ 22 h 32"/>
                  <a:gd name="T2" fmla="*/ 327 w 327"/>
                  <a:gd name="T3" fmla="*/ 22 h 32"/>
                  <a:gd name="T4" fmla="*/ 296 w 327"/>
                  <a:gd name="T5" fmla="*/ 22 h 32"/>
                  <a:gd name="T6" fmla="*/ 267 w 327"/>
                  <a:gd name="T7" fmla="*/ 22 h 32"/>
                  <a:gd name="T8" fmla="*/ 239 w 327"/>
                  <a:gd name="T9" fmla="*/ 22 h 32"/>
                  <a:gd name="T10" fmla="*/ 214 w 327"/>
                  <a:gd name="T11" fmla="*/ 22 h 32"/>
                  <a:gd name="T12" fmla="*/ 189 w 327"/>
                  <a:gd name="T13" fmla="*/ 20 h 32"/>
                  <a:gd name="T14" fmla="*/ 166 w 327"/>
                  <a:gd name="T15" fmla="*/ 20 h 32"/>
                  <a:gd name="T16" fmla="*/ 145 w 327"/>
                  <a:gd name="T17" fmla="*/ 20 h 32"/>
                  <a:gd name="T18" fmla="*/ 123 w 327"/>
                  <a:gd name="T19" fmla="*/ 19 h 32"/>
                  <a:gd name="T20" fmla="*/ 104 w 327"/>
                  <a:gd name="T21" fmla="*/ 18 h 32"/>
                  <a:gd name="T22" fmla="*/ 86 w 327"/>
                  <a:gd name="T23" fmla="*/ 16 h 32"/>
                  <a:gd name="T24" fmla="*/ 69 w 327"/>
                  <a:gd name="T25" fmla="*/ 15 h 32"/>
                  <a:gd name="T26" fmla="*/ 53 w 327"/>
                  <a:gd name="T27" fmla="*/ 13 h 32"/>
                  <a:gd name="T28" fmla="*/ 38 w 327"/>
                  <a:gd name="T29" fmla="*/ 10 h 32"/>
                  <a:gd name="T30" fmla="*/ 26 w 327"/>
                  <a:gd name="T31" fmla="*/ 8 h 32"/>
                  <a:gd name="T32" fmla="*/ 14 w 327"/>
                  <a:gd name="T33" fmla="*/ 4 h 32"/>
                  <a:gd name="T34" fmla="*/ 3 w 327"/>
                  <a:gd name="T35" fmla="*/ 0 h 32"/>
                  <a:gd name="T36" fmla="*/ 0 w 327"/>
                  <a:gd name="T37" fmla="*/ 8 h 32"/>
                  <a:gd name="T38" fmla="*/ 12 w 327"/>
                  <a:gd name="T39" fmla="*/ 11 h 32"/>
                  <a:gd name="T40" fmla="*/ 26 w 327"/>
                  <a:gd name="T41" fmla="*/ 15 h 32"/>
                  <a:gd name="T42" fmla="*/ 38 w 327"/>
                  <a:gd name="T43" fmla="*/ 18 h 32"/>
                  <a:gd name="T44" fmla="*/ 53 w 327"/>
                  <a:gd name="T45" fmla="*/ 20 h 32"/>
                  <a:gd name="T46" fmla="*/ 69 w 327"/>
                  <a:gd name="T47" fmla="*/ 23 h 32"/>
                  <a:gd name="T48" fmla="*/ 86 w 327"/>
                  <a:gd name="T49" fmla="*/ 24 h 32"/>
                  <a:gd name="T50" fmla="*/ 104 w 327"/>
                  <a:gd name="T51" fmla="*/ 25 h 32"/>
                  <a:gd name="T52" fmla="*/ 123 w 327"/>
                  <a:gd name="T53" fmla="*/ 27 h 32"/>
                  <a:gd name="T54" fmla="*/ 145 w 327"/>
                  <a:gd name="T55" fmla="*/ 28 h 32"/>
                  <a:gd name="T56" fmla="*/ 166 w 327"/>
                  <a:gd name="T57" fmla="*/ 30 h 32"/>
                  <a:gd name="T58" fmla="*/ 189 w 327"/>
                  <a:gd name="T59" fmla="*/ 30 h 32"/>
                  <a:gd name="T60" fmla="*/ 214 w 327"/>
                  <a:gd name="T61" fmla="*/ 32 h 32"/>
                  <a:gd name="T62" fmla="*/ 239 w 327"/>
                  <a:gd name="T63" fmla="*/ 32 h 32"/>
                  <a:gd name="T64" fmla="*/ 267 w 327"/>
                  <a:gd name="T65" fmla="*/ 32 h 32"/>
                  <a:gd name="T66" fmla="*/ 296 w 327"/>
                  <a:gd name="T67" fmla="*/ 32 h 32"/>
                  <a:gd name="T68" fmla="*/ 327 w 327"/>
                  <a:gd name="T69" fmla="*/ 32 h 32"/>
                  <a:gd name="T70" fmla="*/ 327 w 327"/>
                  <a:gd name="T71" fmla="*/ 32 h 32"/>
                  <a:gd name="T72" fmla="*/ 327 w 327"/>
                  <a:gd name="T73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7" h="32">
                    <a:moveTo>
                      <a:pt x="327" y="22"/>
                    </a:moveTo>
                    <a:lnTo>
                      <a:pt x="327" y="22"/>
                    </a:lnTo>
                    <a:lnTo>
                      <a:pt x="296" y="22"/>
                    </a:lnTo>
                    <a:lnTo>
                      <a:pt x="267" y="22"/>
                    </a:lnTo>
                    <a:lnTo>
                      <a:pt x="239" y="22"/>
                    </a:lnTo>
                    <a:lnTo>
                      <a:pt x="214" y="22"/>
                    </a:lnTo>
                    <a:lnTo>
                      <a:pt x="189" y="20"/>
                    </a:lnTo>
                    <a:lnTo>
                      <a:pt x="166" y="20"/>
                    </a:lnTo>
                    <a:lnTo>
                      <a:pt x="145" y="20"/>
                    </a:lnTo>
                    <a:lnTo>
                      <a:pt x="123" y="19"/>
                    </a:lnTo>
                    <a:lnTo>
                      <a:pt x="104" y="18"/>
                    </a:lnTo>
                    <a:lnTo>
                      <a:pt x="86" y="16"/>
                    </a:lnTo>
                    <a:lnTo>
                      <a:pt x="69" y="15"/>
                    </a:lnTo>
                    <a:lnTo>
                      <a:pt x="53" y="13"/>
                    </a:lnTo>
                    <a:lnTo>
                      <a:pt x="38" y="10"/>
                    </a:lnTo>
                    <a:lnTo>
                      <a:pt x="26" y="8"/>
                    </a:lnTo>
                    <a:lnTo>
                      <a:pt x="14" y="4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12" y="11"/>
                    </a:lnTo>
                    <a:lnTo>
                      <a:pt x="26" y="15"/>
                    </a:lnTo>
                    <a:lnTo>
                      <a:pt x="38" y="18"/>
                    </a:lnTo>
                    <a:lnTo>
                      <a:pt x="53" y="20"/>
                    </a:lnTo>
                    <a:lnTo>
                      <a:pt x="69" y="23"/>
                    </a:lnTo>
                    <a:lnTo>
                      <a:pt x="86" y="24"/>
                    </a:lnTo>
                    <a:lnTo>
                      <a:pt x="104" y="25"/>
                    </a:lnTo>
                    <a:lnTo>
                      <a:pt x="123" y="27"/>
                    </a:lnTo>
                    <a:lnTo>
                      <a:pt x="145" y="28"/>
                    </a:lnTo>
                    <a:lnTo>
                      <a:pt x="166" y="30"/>
                    </a:lnTo>
                    <a:lnTo>
                      <a:pt x="189" y="30"/>
                    </a:lnTo>
                    <a:lnTo>
                      <a:pt x="214" y="32"/>
                    </a:lnTo>
                    <a:lnTo>
                      <a:pt x="239" y="32"/>
                    </a:lnTo>
                    <a:lnTo>
                      <a:pt x="267" y="32"/>
                    </a:lnTo>
                    <a:lnTo>
                      <a:pt x="296" y="32"/>
                    </a:lnTo>
                    <a:lnTo>
                      <a:pt x="327" y="32"/>
                    </a:lnTo>
                    <a:lnTo>
                      <a:pt x="327" y="32"/>
                    </a:lnTo>
                    <a:lnTo>
                      <a:pt x="32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1" name="Freeform 490"/>
              <p:cNvSpPr>
                <a:spLocks/>
              </p:cNvSpPr>
              <p:nvPr/>
            </p:nvSpPr>
            <p:spPr bwMode="auto">
              <a:xfrm>
                <a:off x="2501" y="2727"/>
                <a:ext cx="139" cy="109"/>
              </a:xfrm>
              <a:custGeom>
                <a:avLst/>
                <a:gdLst>
                  <a:gd name="T0" fmla="*/ 407 w 417"/>
                  <a:gd name="T1" fmla="*/ 0 h 326"/>
                  <a:gd name="T2" fmla="*/ 407 w 417"/>
                  <a:gd name="T3" fmla="*/ 0 h 326"/>
                  <a:gd name="T4" fmla="*/ 407 w 417"/>
                  <a:gd name="T5" fmla="*/ 58 h 326"/>
                  <a:gd name="T6" fmla="*/ 407 w 417"/>
                  <a:gd name="T7" fmla="*/ 109 h 326"/>
                  <a:gd name="T8" fmla="*/ 405 w 417"/>
                  <a:gd name="T9" fmla="*/ 152 h 326"/>
                  <a:gd name="T10" fmla="*/ 401 w 417"/>
                  <a:gd name="T11" fmla="*/ 189 h 326"/>
                  <a:gd name="T12" fmla="*/ 395 w 417"/>
                  <a:gd name="T13" fmla="*/ 219 h 326"/>
                  <a:gd name="T14" fmla="*/ 384 w 417"/>
                  <a:gd name="T15" fmla="*/ 245 h 326"/>
                  <a:gd name="T16" fmla="*/ 372 w 417"/>
                  <a:gd name="T17" fmla="*/ 265 h 326"/>
                  <a:gd name="T18" fmla="*/ 355 w 417"/>
                  <a:gd name="T19" fmla="*/ 280 h 326"/>
                  <a:gd name="T20" fmla="*/ 335 w 417"/>
                  <a:gd name="T21" fmla="*/ 293 h 326"/>
                  <a:gd name="T22" fmla="*/ 307 w 417"/>
                  <a:gd name="T23" fmla="*/ 303 h 326"/>
                  <a:gd name="T24" fmla="*/ 276 w 417"/>
                  <a:gd name="T25" fmla="*/ 309 h 326"/>
                  <a:gd name="T26" fmla="*/ 235 w 417"/>
                  <a:gd name="T27" fmla="*/ 313 h 326"/>
                  <a:gd name="T28" fmla="*/ 188 w 417"/>
                  <a:gd name="T29" fmla="*/ 316 h 326"/>
                  <a:gd name="T30" fmla="*/ 134 w 417"/>
                  <a:gd name="T31" fmla="*/ 316 h 326"/>
                  <a:gd name="T32" fmla="*/ 72 w 417"/>
                  <a:gd name="T33" fmla="*/ 316 h 326"/>
                  <a:gd name="T34" fmla="*/ 0 w 417"/>
                  <a:gd name="T35" fmla="*/ 316 h 326"/>
                  <a:gd name="T36" fmla="*/ 0 w 417"/>
                  <a:gd name="T37" fmla="*/ 326 h 326"/>
                  <a:gd name="T38" fmla="*/ 72 w 417"/>
                  <a:gd name="T39" fmla="*/ 326 h 326"/>
                  <a:gd name="T40" fmla="*/ 134 w 417"/>
                  <a:gd name="T41" fmla="*/ 326 h 326"/>
                  <a:gd name="T42" fmla="*/ 188 w 417"/>
                  <a:gd name="T43" fmla="*/ 323 h 326"/>
                  <a:gd name="T44" fmla="*/ 235 w 417"/>
                  <a:gd name="T45" fmla="*/ 321 h 326"/>
                  <a:gd name="T46" fmla="*/ 276 w 417"/>
                  <a:gd name="T47" fmla="*/ 317 h 326"/>
                  <a:gd name="T48" fmla="*/ 310 w 417"/>
                  <a:gd name="T49" fmla="*/ 310 h 326"/>
                  <a:gd name="T50" fmla="*/ 338 w 417"/>
                  <a:gd name="T51" fmla="*/ 300 h 326"/>
                  <a:gd name="T52" fmla="*/ 360 w 417"/>
                  <a:gd name="T53" fmla="*/ 288 h 326"/>
                  <a:gd name="T54" fmla="*/ 379 w 417"/>
                  <a:gd name="T55" fmla="*/ 270 h 326"/>
                  <a:gd name="T56" fmla="*/ 392 w 417"/>
                  <a:gd name="T57" fmla="*/ 247 h 326"/>
                  <a:gd name="T58" fmla="*/ 402 w 417"/>
                  <a:gd name="T59" fmla="*/ 222 h 326"/>
                  <a:gd name="T60" fmla="*/ 408 w 417"/>
                  <a:gd name="T61" fmla="*/ 189 h 326"/>
                  <a:gd name="T62" fmla="*/ 412 w 417"/>
                  <a:gd name="T63" fmla="*/ 152 h 326"/>
                  <a:gd name="T64" fmla="*/ 415 w 417"/>
                  <a:gd name="T65" fmla="*/ 109 h 326"/>
                  <a:gd name="T66" fmla="*/ 417 w 417"/>
                  <a:gd name="T67" fmla="*/ 58 h 326"/>
                  <a:gd name="T68" fmla="*/ 417 w 417"/>
                  <a:gd name="T69" fmla="*/ 0 h 326"/>
                  <a:gd name="T70" fmla="*/ 417 w 417"/>
                  <a:gd name="T71" fmla="*/ 0 h 326"/>
                  <a:gd name="T72" fmla="*/ 407 w 417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326">
                    <a:moveTo>
                      <a:pt x="407" y="0"/>
                    </a:moveTo>
                    <a:lnTo>
                      <a:pt x="407" y="0"/>
                    </a:lnTo>
                    <a:lnTo>
                      <a:pt x="407" y="58"/>
                    </a:lnTo>
                    <a:lnTo>
                      <a:pt x="407" y="109"/>
                    </a:lnTo>
                    <a:lnTo>
                      <a:pt x="405" y="152"/>
                    </a:lnTo>
                    <a:lnTo>
                      <a:pt x="401" y="189"/>
                    </a:lnTo>
                    <a:lnTo>
                      <a:pt x="395" y="219"/>
                    </a:lnTo>
                    <a:lnTo>
                      <a:pt x="384" y="245"/>
                    </a:lnTo>
                    <a:lnTo>
                      <a:pt x="372" y="265"/>
                    </a:lnTo>
                    <a:lnTo>
                      <a:pt x="355" y="280"/>
                    </a:lnTo>
                    <a:lnTo>
                      <a:pt x="335" y="293"/>
                    </a:lnTo>
                    <a:lnTo>
                      <a:pt x="307" y="303"/>
                    </a:lnTo>
                    <a:lnTo>
                      <a:pt x="276" y="309"/>
                    </a:lnTo>
                    <a:lnTo>
                      <a:pt x="235" y="313"/>
                    </a:lnTo>
                    <a:lnTo>
                      <a:pt x="188" y="316"/>
                    </a:lnTo>
                    <a:lnTo>
                      <a:pt x="134" y="316"/>
                    </a:lnTo>
                    <a:lnTo>
                      <a:pt x="72" y="316"/>
                    </a:lnTo>
                    <a:lnTo>
                      <a:pt x="0" y="316"/>
                    </a:lnTo>
                    <a:lnTo>
                      <a:pt x="0" y="326"/>
                    </a:lnTo>
                    <a:lnTo>
                      <a:pt x="72" y="326"/>
                    </a:lnTo>
                    <a:lnTo>
                      <a:pt x="134" y="326"/>
                    </a:lnTo>
                    <a:lnTo>
                      <a:pt x="188" y="323"/>
                    </a:lnTo>
                    <a:lnTo>
                      <a:pt x="235" y="321"/>
                    </a:lnTo>
                    <a:lnTo>
                      <a:pt x="276" y="317"/>
                    </a:lnTo>
                    <a:lnTo>
                      <a:pt x="310" y="310"/>
                    </a:lnTo>
                    <a:lnTo>
                      <a:pt x="338" y="300"/>
                    </a:lnTo>
                    <a:lnTo>
                      <a:pt x="360" y="288"/>
                    </a:lnTo>
                    <a:lnTo>
                      <a:pt x="379" y="270"/>
                    </a:lnTo>
                    <a:lnTo>
                      <a:pt x="392" y="247"/>
                    </a:lnTo>
                    <a:lnTo>
                      <a:pt x="402" y="222"/>
                    </a:lnTo>
                    <a:lnTo>
                      <a:pt x="408" y="189"/>
                    </a:lnTo>
                    <a:lnTo>
                      <a:pt x="412" y="152"/>
                    </a:lnTo>
                    <a:lnTo>
                      <a:pt x="415" y="109"/>
                    </a:lnTo>
                    <a:lnTo>
                      <a:pt x="417" y="58"/>
                    </a:lnTo>
                    <a:lnTo>
                      <a:pt x="417" y="0"/>
                    </a:lnTo>
                    <a:lnTo>
                      <a:pt x="417" y="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2" name="Freeform 491"/>
              <p:cNvSpPr>
                <a:spLocks/>
              </p:cNvSpPr>
              <p:nvPr/>
            </p:nvSpPr>
            <p:spPr bwMode="auto">
              <a:xfrm>
                <a:off x="2501" y="2618"/>
                <a:ext cx="139" cy="109"/>
              </a:xfrm>
              <a:custGeom>
                <a:avLst/>
                <a:gdLst>
                  <a:gd name="T0" fmla="*/ 0 w 417"/>
                  <a:gd name="T1" fmla="*/ 10 h 326"/>
                  <a:gd name="T2" fmla="*/ 0 w 417"/>
                  <a:gd name="T3" fmla="*/ 10 h 326"/>
                  <a:gd name="T4" fmla="*/ 73 w 417"/>
                  <a:gd name="T5" fmla="*/ 10 h 326"/>
                  <a:gd name="T6" fmla="*/ 136 w 417"/>
                  <a:gd name="T7" fmla="*/ 10 h 326"/>
                  <a:gd name="T8" fmla="*/ 192 w 417"/>
                  <a:gd name="T9" fmla="*/ 10 h 326"/>
                  <a:gd name="T10" fmla="*/ 239 w 417"/>
                  <a:gd name="T11" fmla="*/ 14 h 326"/>
                  <a:gd name="T12" fmla="*/ 279 w 417"/>
                  <a:gd name="T13" fmla="*/ 18 h 326"/>
                  <a:gd name="T14" fmla="*/ 311 w 417"/>
                  <a:gd name="T15" fmla="*/ 26 h 326"/>
                  <a:gd name="T16" fmla="*/ 338 w 417"/>
                  <a:gd name="T17" fmla="*/ 36 h 326"/>
                  <a:gd name="T18" fmla="*/ 359 w 417"/>
                  <a:gd name="T19" fmla="*/ 48 h 326"/>
                  <a:gd name="T20" fmla="*/ 374 w 417"/>
                  <a:gd name="T21" fmla="*/ 64 h 326"/>
                  <a:gd name="T22" fmla="*/ 387 w 417"/>
                  <a:gd name="T23" fmla="*/ 84 h 326"/>
                  <a:gd name="T24" fmla="*/ 396 w 417"/>
                  <a:gd name="T25" fmla="*/ 109 h 326"/>
                  <a:gd name="T26" fmla="*/ 402 w 417"/>
                  <a:gd name="T27" fmla="*/ 140 h 326"/>
                  <a:gd name="T28" fmla="*/ 406 w 417"/>
                  <a:gd name="T29" fmla="*/ 176 h 326"/>
                  <a:gd name="T30" fmla="*/ 406 w 417"/>
                  <a:gd name="T31" fmla="*/ 220 h 326"/>
                  <a:gd name="T32" fmla="*/ 407 w 417"/>
                  <a:gd name="T33" fmla="*/ 269 h 326"/>
                  <a:gd name="T34" fmla="*/ 407 w 417"/>
                  <a:gd name="T35" fmla="*/ 326 h 326"/>
                  <a:gd name="T36" fmla="*/ 417 w 417"/>
                  <a:gd name="T37" fmla="*/ 326 h 326"/>
                  <a:gd name="T38" fmla="*/ 417 w 417"/>
                  <a:gd name="T39" fmla="*/ 269 h 326"/>
                  <a:gd name="T40" fmla="*/ 416 w 417"/>
                  <a:gd name="T41" fmla="*/ 220 h 326"/>
                  <a:gd name="T42" fmla="*/ 414 w 417"/>
                  <a:gd name="T43" fmla="*/ 176 h 326"/>
                  <a:gd name="T44" fmla="*/ 410 w 417"/>
                  <a:gd name="T45" fmla="*/ 140 h 326"/>
                  <a:gd name="T46" fmla="*/ 403 w 417"/>
                  <a:gd name="T47" fmla="*/ 107 h 326"/>
                  <a:gd name="T48" fmla="*/ 395 w 417"/>
                  <a:gd name="T49" fmla="*/ 81 h 326"/>
                  <a:gd name="T50" fmla="*/ 382 w 417"/>
                  <a:gd name="T51" fmla="*/ 59 h 326"/>
                  <a:gd name="T52" fmla="*/ 364 w 417"/>
                  <a:gd name="T53" fmla="*/ 41 h 326"/>
                  <a:gd name="T54" fmla="*/ 340 w 417"/>
                  <a:gd name="T55" fmla="*/ 28 h 326"/>
                  <a:gd name="T56" fmla="*/ 314 w 417"/>
                  <a:gd name="T57" fmla="*/ 18 h 326"/>
                  <a:gd name="T58" fmla="*/ 279 w 417"/>
                  <a:gd name="T59" fmla="*/ 10 h 326"/>
                  <a:gd name="T60" fmla="*/ 239 w 417"/>
                  <a:gd name="T61" fmla="*/ 7 h 326"/>
                  <a:gd name="T62" fmla="*/ 192 w 417"/>
                  <a:gd name="T63" fmla="*/ 3 h 326"/>
                  <a:gd name="T64" fmla="*/ 136 w 417"/>
                  <a:gd name="T65" fmla="*/ 0 h 326"/>
                  <a:gd name="T66" fmla="*/ 73 w 417"/>
                  <a:gd name="T67" fmla="*/ 0 h 326"/>
                  <a:gd name="T68" fmla="*/ 0 w 417"/>
                  <a:gd name="T69" fmla="*/ 0 h 326"/>
                  <a:gd name="T70" fmla="*/ 0 w 417"/>
                  <a:gd name="T71" fmla="*/ 0 h 326"/>
                  <a:gd name="T72" fmla="*/ 0 w 417"/>
                  <a:gd name="T73" fmla="*/ 1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326">
                    <a:moveTo>
                      <a:pt x="0" y="10"/>
                    </a:moveTo>
                    <a:lnTo>
                      <a:pt x="0" y="10"/>
                    </a:lnTo>
                    <a:lnTo>
                      <a:pt x="73" y="10"/>
                    </a:lnTo>
                    <a:lnTo>
                      <a:pt x="136" y="10"/>
                    </a:lnTo>
                    <a:lnTo>
                      <a:pt x="192" y="10"/>
                    </a:lnTo>
                    <a:lnTo>
                      <a:pt x="239" y="14"/>
                    </a:lnTo>
                    <a:lnTo>
                      <a:pt x="279" y="18"/>
                    </a:lnTo>
                    <a:lnTo>
                      <a:pt x="311" y="26"/>
                    </a:lnTo>
                    <a:lnTo>
                      <a:pt x="338" y="36"/>
                    </a:lnTo>
                    <a:lnTo>
                      <a:pt x="359" y="48"/>
                    </a:lnTo>
                    <a:lnTo>
                      <a:pt x="374" y="64"/>
                    </a:lnTo>
                    <a:lnTo>
                      <a:pt x="387" y="84"/>
                    </a:lnTo>
                    <a:lnTo>
                      <a:pt x="396" y="109"/>
                    </a:lnTo>
                    <a:lnTo>
                      <a:pt x="402" y="140"/>
                    </a:lnTo>
                    <a:lnTo>
                      <a:pt x="406" y="176"/>
                    </a:lnTo>
                    <a:lnTo>
                      <a:pt x="406" y="220"/>
                    </a:lnTo>
                    <a:lnTo>
                      <a:pt x="407" y="269"/>
                    </a:lnTo>
                    <a:lnTo>
                      <a:pt x="407" y="326"/>
                    </a:lnTo>
                    <a:lnTo>
                      <a:pt x="417" y="326"/>
                    </a:lnTo>
                    <a:lnTo>
                      <a:pt x="417" y="269"/>
                    </a:lnTo>
                    <a:lnTo>
                      <a:pt x="416" y="220"/>
                    </a:lnTo>
                    <a:lnTo>
                      <a:pt x="414" y="176"/>
                    </a:lnTo>
                    <a:lnTo>
                      <a:pt x="410" y="140"/>
                    </a:lnTo>
                    <a:lnTo>
                      <a:pt x="403" y="107"/>
                    </a:lnTo>
                    <a:lnTo>
                      <a:pt x="395" y="81"/>
                    </a:lnTo>
                    <a:lnTo>
                      <a:pt x="382" y="59"/>
                    </a:lnTo>
                    <a:lnTo>
                      <a:pt x="364" y="41"/>
                    </a:lnTo>
                    <a:lnTo>
                      <a:pt x="340" y="28"/>
                    </a:lnTo>
                    <a:lnTo>
                      <a:pt x="314" y="18"/>
                    </a:lnTo>
                    <a:lnTo>
                      <a:pt x="279" y="10"/>
                    </a:lnTo>
                    <a:lnTo>
                      <a:pt x="239" y="7"/>
                    </a:lnTo>
                    <a:lnTo>
                      <a:pt x="192" y="3"/>
                    </a:lnTo>
                    <a:lnTo>
                      <a:pt x="136" y="0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3" name="Freeform 492"/>
              <p:cNvSpPr>
                <a:spLocks/>
              </p:cNvSpPr>
              <p:nvPr/>
            </p:nvSpPr>
            <p:spPr bwMode="auto">
              <a:xfrm>
                <a:off x="2362" y="2618"/>
                <a:ext cx="139" cy="109"/>
              </a:xfrm>
              <a:custGeom>
                <a:avLst/>
                <a:gdLst>
                  <a:gd name="T0" fmla="*/ 10 w 418"/>
                  <a:gd name="T1" fmla="*/ 326 h 326"/>
                  <a:gd name="T2" fmla="*/ 10 w 418"/>
                  <a:gd name="T3" fmla="*/ 326 h 326"/>
                  <a:gd name="T4" fmla="*/ 10 w 418"/>
                  <a:gd name="T5" fmla="*/ 270 h 326"/>
                  <a:gd name="T6" fmla="*/ 12 w 418"/>
                  <a:gd name="T7" fmla="*/ 222 h 326"/>
                  <a:gd name="T8" fmla="*/ 12 w 418"/>
                  <a:gd name="T9" fmla="*/ 179 h 326"/>
                  <a:gd name="T10" fmla="*/ 15 w 418"/>
                  <a:gd name="T11" fmla="*/ 142 h 326"/>
                  <a:gd name="T12" fmla="*/ 22 w 418"/>
                  <a:gd name="T13" fmla="*/ 113 h 326"/>
                  <a:gd name="T14" fmla="*/ 31 w 418"/>
                  <a:gd name="T15" fmla="*/ 88 h 326"/>
                  <a:gd name="T16" fmla="*/ 43 w 418"/>
                  <a:gd name="T17" fmla="*/ 67 h 326"/>
                  <a:gd name="T18" fmla="*/ 58 w 418"/>
                  <a:gd name="T19" fmla="*/ 51 h 326"/>
                  <a:gd name="T20" fmla="*/ 79 w 418"/>
                  <a:gd name="T21" fmla="*/ 37 h 326"/>
                  <a:gd name="T22" fmla="*/ 107 w 418"/>
                  <a:gd name="T23" fmla="*/ 27 h 326"/>
                  <a:gd name="T24" fmla="*/ 138 w 418"/>
                  <a:gd name="T25" fmla="*/ 21 h 326"/>
                  <a:gd name="T26" fmla="*/ 179 w 418"/>
                  <a:gd name="T27" fmla="*/ 15 h 326"/>
                  <a:gd name="T28" fmla="*/ 225 w 418"/>
                  <a:gd name="T29" fmla="*/ 12 h 326"/>
                  <a:gd name="T30" fmla="*/ 281 w 418"/>
                  <a:gd name="T31" fmla="*/ 12 h 326"/>
                  <a:gd name="T32" fmla="*/ 344 w 418"/>
                  <a:gd name="T33" fmla="*/ 10 h 326"/>
                  <a:gd name="T34" fmla="*/ 418 w 418"/>
                  <a:gd name="T35" fmla="*/ 10 h 326"/>
                  <a:gd name="T36" fmla="*/ 418 w 418"/>
                  <a:gd name="T37" fmla="*/ 0 h 326"/>
                  <a:gd name="T38" fmla="*/ 344 w 418"/>
                  <a:gd name="T39" fmla="*/ 0 h 326"/>
                  <a:gd name="T40" fmla="*/ 281 w 418"/>
                  <a:gd name="T41" fmla="*/ 2 h 326"/>
                  <a:gd name="T42" fmla="*/ 225 w 418"/>
                  <a:gd name="T43" fmla="*/ 4 h 326"/>
                  <a:gd name="T44" fmla="*/ 179 w 418"/>
                  <a:gd name="T45" fmla="*/ 8 h 326"/>
                  <a:gd name="T46" fmla="*/ 138 w 418"/>
                  <a:gd name="T47" fmla="*/ 13 h 326"/>
                  <a:gd name="T48" fmla="*/ 104 w 418"/>
                  <a:gd name="T49" fmla="*/ 19 h 326"/>
                  <a:gd name="T50" fmla="*/ 76 w 418"/>
                  <a:gd name="T51" fmla="*/ 29 h 326"/>
                  <a:gd name="T52" fmla="*/ 53 w 418"/>
                  <a:gd name="T53" fmla="*/ 43 h 326"/>
                  <a:gd name="T54" fmla="*/ 36 w 418"/>
                  <a:gd name="T55" fmla="*/ 62 h 326"/>
                  <a:gd name="T56" fmla="*/ 23 w 418"/>
                  <a:gd name="T57" fmla="*/ 85 h 326"/>
                  <a:gd name="T58" fmla="*/ 14 w 418"/>
                  <a:gd name="T59" fmla="*/ 111 h 326"/>
                  <a:gd name="T60" fmla="*/ 8 w 418"/>
                  <a:gd name="T61" fmla="*/ 142 h 326"/>
                  <a:gd name="T62" fmla="*/ 4 w 418"/>
                  <a:gd name="T63" fmla="*/ 179 h 326"/>
                  <a:gd name="T64" fmla="*/ 2 w 418"/>
                  <a:gd name="T65" fmla="*/ 222 h 326"/>
                  <a:gd name="T66" fmla="*/ 0 w 418"/>
                  <a:gd name="T67" fmla="*/ 270 h 326"/>
                  <a:gd name="T68" fmla="*/ 0 w 418"/>
                  <a:gd name="T69" fmla="*/ 326 h 326"/>
                  <a:gd name="T70" fmla="*/ 0 w 418"/>
                  <a:gd name="T71" fmla="*/ 326 h 326"/>
                  <a:gd name="T72" fmla="*/ 10 w 418"/>
                  <a:gd name="T7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8" h="326">
                    <a:moveTo>
                      <a:pt x="10" y="326"/>
                    </a:moveTo>
                    <a:lnTo>
                      <a:pt x="10" y="326"/>
                    </a:lnTo>
                    <a:lnTo>
                      <a:pt x="10" y="270"/>
                    </a:lnTo>
                    <a:lnTo>
                      <a:pt x="12" y="222"/>
                    </a:lnTo>
                    <a:lnTo>
                      <a:pt x="12" y="179"/>
                    </a:lnTo>
                    <a:lnTo>
                      <a:pt x="15" y="142"/>
                    </a:lnTo>
                    <a:lnTo>
                      <a:pt x="22" y="113"/>
                    </a:lnTo>
                    <a:lnTo>
                      <a:pt x="31" y="88"/>
                    </a:lnTo>
                    <a:lnTo>
                      <a:pt x="43" y="67"/>
                    </a:lnTo>
                    <a:lnTo>
                      <a:pt x="58" y="51"/>
                    </a:lnTo>
                    <a:lnTo>
                      <a:pt x="79" y="37"/>
                    </a:lnTo>
                    <a:lnTo>
                      <a:pt x="107" y="27"/>
                    </a:lnTo>
                    <a:lnTo>
                      <a:pt x="138" y="21"/>
                    </a:lnTo>
                    <a:lnTo>
                      <a:pt x="179" y="15"/>
                    </a:lnTo>
                    <a:lnTo>
                      <a:pt x="225" y="12"/>
                    </a:lnTo>
                    <a:lnTo>
                      <a:pt x="281" y="12"/>
                    </a:lnTo>
                    <a:lnTo>
                      <a:pt x="344" y="10"/>
                    </a:lnTo>
                    <a:lnTo>
                      <a:pt x="418" y="10"/>
                    </a:lnTo>
                    <a:lnTo>
                      <a:pt x="418" y="0"/>
                    </a:lnTo>
                    <a:lnTo>
                      <a:pt x="344" y="0"/>
                    </a:lnTo>
                    <a:lnTo>
                      <a:pt x="281" y="2"/>
                    </a:lnTo>
                    <a:lnTo>
                      <a:pt x="225" y="4"/>
                    </a:lnTo>
                    <a:lnTo>
                      <a:pt x="179" y="8"/>
                    </a:lnTo>
                    <a:lnTo>
                      <a:pt x="138" y="13"/>
                    </a:lnTo>
                    <a:lnTo>
                      <a:pt x="104" y="19"/>
                    </a:lnTo>
                    <a:lnTo>
                      <a:pt x="76" y="29"/>
                    </a:lnTo>
                    <a:lnTo>
                      <a:pt x="53" y="43"/>
                    </a:lnTo>
                    <a:lnTo>
                      <a:pt x="36" y="62"/>
                    </a:lnTo>
                    <a:lnTo>
                      <a:pt x="23" y="85"/>
                    </a:lnTo>
                    <a:lnTo>
                      <a:pt x="14" y="111"/>
                    </a:lnTo>
                    <a:lnTo>
                      <a:pt x="8" y="142"/>
                    </a:lnTo>
                    <a:lnTo>
                      <a:pt x="4" y="179"/>
                    </a:lnTo>
                    <a:lnTo>
                      <a:pt x="2" y="222"/>
                    </a:lnTo>
                    <a:lnTo>
                      <a:pt x="0" y="270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10" y="3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4" name="Freeform 493"/>
              <p:cNvSpPr>
                <a:spLocks/>
              </p:cNvSpPr>
              <p:nvPr/>
            </p:nvSpPr>
            <p:spPr bwMode="auto">
              <a:xfrm>
                <a:off x="2362" y="2727"/>
                <a:ext cx="31" cy="101"/>
              </a:xfrm>
              <a:custGeom>
                <a:avLst/>
                <a:gdLst>
                  <a:gd name="T0" fmla="*/ 94 w 94"/>
                  <a:gd name="T1" fmla="*/ 294 h 302"/>
                  <a:gd name="T2" fmla="*/ 94 w 94"/>
                  <a:gd name="T3" fmla="*/ 294 h 302"/>
                  <a:gd name="T4" fmla="*/ 66 w 94"/>
                  <a:gd name="T5" fmla="*/ 280 h 302"/>
                  <a:gd name="T6" fmla="*/ 46 w 94"/>
                  <a:gd name="T7" fmla="*/ 262 h 302"/>
                  <a:gd name="T8" fmla="*/ 29 w 94"/>
                  <a:gd name="T9" fmla="*/ 238 h 302"/>
                  <a:gd name="T10" fmla="*/ 19 w 94"/>
                  <a:gd name="T11" fmla="*/ 208 h 302"/>
                  <a:gd name="T12" fmla="*/ 13 w 94"/>
                  <a:gd name="T13" fmla="*/ 169 h 302"/>
                  <a:gd name="T14" fmla="*/ 10 w 94"/>
                  <a:gd name="T15" fmla="*/ 122 h 302"/>
                  <a:gd name="T16" fmla="*/ 10 w 94"/>
                  <a:gd name="T17" fmla="*/ 66 h 302"/>
                  <a:gd name="T18" fmla="*/ 10 w 94"/>
                  <a:gd name="T19" fmla="*/ 0 h 302"/>
                  <a:gd name="T20" fmla="*/ 0 w 94"/>
                  <a:gd name="T21" fmla="*/ 0 h 302"/>
                  <a:gd name="T22" fmla="*/ 0 w 94"/>
                  <a:gd name="T23" fmla="*/ 66 h 302"/>
                  <a:gd name="T24" fmla="*/ 3 w 94"/>
                  <a:gd name="T25" fmla="*/ 122 h 302"/>
                  <a:gd name="T26" fmla="*/ 5 w 94"/>
                  <a:gd name="T27" fmla="*/ 169 h 302"/>
                  <a:gd name="T28" fmla="*/ 12 w 94"/>
                  <a:gd name="T29" fmla="*/ 208 h 302"/>
                  <a:gd name="T30" fmla="*/ 22 w 94"/>
                  <a:gd name="T31" fmla="*/ 241 h 302"/>
                  <a:gd name="T32" fmla="*/ 38 w 94"/>
                  <a:gd name="T33" fmla="*/ 267 h 302"/>
                  <a:gd name="T34" fmla="*/ 61 w 94"/>
                  <a:gd name="T35" fmla="*/ 288 h 302"/>
                  <a:gd name="T36" fmla="*/ 91 w 94"/>
                  <a:gd name="T37" fmla="*/ 302 h 302"/>
                  <a:gd name="T38" fmla="*/ 91 w 94"/>
                  <a:gd name="T39" fmla="*/ 302 h 302"/>
                  <a:gd name="T40" fmla="*/ 94 w 94"/>
                  <a:gd name="T41" fmla="*/ 294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302">
                    <a:moveTo>
                      <a:pt x="94" y="294"/>
                    </a:moveTo>
                    <a:lnTo>
                      <a:pt x="94" y="294"/>
                    </a:lnTo>
                    <a:lnTo>
                      <a:pt x="66" y="280"/>
                    </a:lnTo>
                    <a:lnTo>
                      <a:pt x="46" y="262"/>
                    </a:lnTo>
                    <a:lnTo>
                      <a:pt x="29" y="238"/>
                    </a:lnTo>
                    <a:lnTo>
                      <a:pt x="19" y="208"/>
                    </a:lnTo>
                    <a:lnTo>
                      <a:pt x="13" y="169"/>
                    </a:lnTo>
                    <a:lnTo>
                      <a:pt x="10" y="122"/>
                    </a:lnTo>
                    <a:lnTo>
                      <a:pt x="10" y="6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3" y="122"/>
                    </a:lnTo>
                    <a:lnTo>
                      <a:pt x="5" y="169"/>
                    </a:lnTo>
                    <a:lnTo>
                      <a:pt x="12" y="208"/>
                    </a:lnTo>
                    <a:lnTo>
                      <a:pt x="22" y="241"/>
                    </a:lnTo>
                    <a:lnTo>
                      <a:pt x="38" y="267"/>
                    </a:lnTo>
                    <a:lnTo>
                      <a:pt x="61" y="288"/>
                    </a:lnTo>
                    <a:lnTo>
                      <a:pt x="91" y="302"/>
                    </a:lnTo>
                    <a:lnTo>
                      <a:pt x="91" y="302"/>
                    </a:lnTo>
                    <a:lnTo>
                      <a:pt x="94" y="2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5" name="Rectangle 494"/>
              <p:cNvSpPr>
                <a:spLocks noChangeArrowheads="1"/>
              </p:cNvSpPr>
              <p:nvPr/>
            </p:nvSpPr>
            <p:spPr bwMode="auto">
              <a:xfrm>
                <a:off x="2571" y="2852"/>
                <a:ext cx="18" cy="15"/>
              </a:xfrm>
              <a:prstGeom prst="rect">
                <a:avLst/>
              </a:prstGeom>
              <a:solidFill>
                <a:srgbClr val="E50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6" name="Rectangle 495"/>
              <p:cNvSpPr>
                <a:spLocks noChangeArrowheads="1"/>
              </p:cNvSpPr>
              <p:nvPr/>
            </p:nvSpPr>
            <p:spPr bwMode="auto">
              <a:xfrm>
                <a:off x="2597" y="2852"/>
                <a:ext cx="18" cy="15"/>
              </a:xfrm>
              <a:prstGeom prst="rect">
                <a:avLst/>
              </a:prstGeom>
              <a:solidFill>
                <a:srgbClr val="E50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7" name="Freeform 496"/>
              <p:cNvSpPr>
                <a:spLocks/>
              </p:cNvSpPr>
              <p:nvPr/>
            </p:nvSpPr>
            <p:spPr bwMode="auto">
              <a:xfrm>
                <a:off x="2548" y="2851"/>
                <a:ext cx="16" cy="16"/>
              </a:xfrm>
              <a:custGeom>
                <a:avLst/>
                <a:gdLst>
                  <a:gd name="T0" fmla="*/ 23 w 47"/>
                  <a:gd name="T1" fmla="*/ 46 h 46"/>
                  <a:gd name="T2" fmla="*/ 32 w 47"/>
                  <a:gd name="T3" fmla="*/ 45 h 46"/>
                  <a:gd name="T4" fmla="*/ 40 w 47"/>
                  <a:gd name="T5" fmla="*/ 40 h 46"/>
                  <a:gd name="T6" fmla="*/ 45 w 47"/>
                  <a:gd name="T7" fmla="*/ 33 h 46"/>
                  <a:gd name="T8" fmla="*/ 47 w 47"/>
                  <a:gd name="T9" fmla="*/ 24 h 46"/>
                  <a:gd name="T10" fmla="*/ 45 w 47"/>
                  <a:gd name="T11" fmla="*/ 15 h 46"/>
                  <a:gd name="T12" fmla="*/ 40 w 47"/>
                  <a:gd name="T13" fmla="*/ 7 h 46"/>
                  <a:gd name="T14" fmla="*/ 32 w 47"/>
                  <a:gd name="T15" fmla="*/ 2 h 46"/>
                  <a:gd name="T16" fmla="*/ 23 w 47"/>
                  <a:gd name="T17" fmla="*/ 0 h 46"/>
                  <a:gd name="T18" fmla="*/ 14 w 47"/>
                  <a:gd name="T19" fmla="*/ 2 h 46"/>
                  <a:gd name="T20" fmla="*/ 7 w 47"/>
                  <a:gd name="T21" fmla="*/ 7 h 46"/>
                  <a:gd name="T22" fmla="*/ 2 w 47"/>
                  <a:gd name="T23" fmla="*/ 15 h 46"/>
                  <a:gd name="T24" fmla="*/ 0 w 47"/>
                  <a:gd name="T25" fmla="*/ 24 h 46"/>
                  <a:gd name="T26" fmla="*/ 2 w 47"/>
                  <a:gd name="T27" fmla="*/ 33 h 46"/>
                  <a:gd name="T28" fmla="*/ 7 w 47"/>
                  <a:gd name="T29" fmla="*/ 40 h 46"/>
                  <a:gd name="T30" fmla="*/ 14 w 47"/>
                  <a:gd name="T31" fmla="*/ 45 h 46"/>
                  <a:gd name="T32" fmla="*/ 23 w 47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46">
                    <a:moveTo>
                      <a:pt x="23" y="46"/>
                    </a:moveTo>
                    <a:lnTo>
                      <a:pt x="32" y="45"/>
                    </a:lnTo>
                    <a:lnTo>
                      <a:pt x="40" y="40"/>
                    </a:lnTo>
                    <a:lnTo>
                      <a:pt x="45" y="33"/>
                    </a:lnTo>
                    <a:lnTo>
                      <a:pt x="47" y="24"/>
                    </a:lnTo>
                    <a:lnTo>
                      <a:pt x="45" y="15"/>
                    </a:lnTo>
                    <a:lnTo>
                      <a:pt x="40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7" y="40"/>
                    </a:lnTo>
                    <a:lnTo>
                      <a:pt x="14" y="45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E50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8" name="Freeform 497"/>
              <p:cNvSpPr>
                <a:spLocks/>
              </p:cNvSpPr>
              <p:nvPr/>
            </p:nvSpPr>
            <p:spPr bwMode="auto">
              <a:xfrm>
                <a:off x="2524" y="2851"/>
                <a:ext cx="16" cy="16"/>
              </a:xfrm>
              <a:custGeom>
                <a:avLst/>
                <a:gdLst>
                  <a:gd name="T0" fmla="*/ 23 w 47"/>
                  <a:gd name="T1" fmla="*/ 46 h 46"/>
                  <a:gd name="T2" fmla="*/ 33 w 47"/>
                  <a:gd name="T3" fmla="*/ 45 h 46"/>
                  <a:gd name="T4" fmla="*/ 41 w 47"/>
                  <a:gd name="T5" fmla="*/ 40 h 46"/>
                  <a:gd name="T6" fmla="*/ 46 w 47"/>
                  <a:gd name="T7" fmla="*/ 33 h 46"/>
                  <a:gd name="T8" fmla="*/ 47 w 47"/>
                  <a:gd name="T9" fmla="*/ 24 h 46"/>
                  <a:gd name="T10" fmla="*/ 46 w 47"/>
                  <a:gd name="T11" fmla="*/ 15 h 46"/>
                  <a:gd name="T12" fmla="*/ 41 w 47"/>
                  <a:gd name="T13" fmla="*/ 7 h 46"/>
                  <a:gd name="T14" fmla="*/ 33 w 47"/>
                  <a:gd name="T15" fmla="*/ 2 h 46"/>
                  <a:gd name="T16" fmla="*/ 23 w 47"/>
                  <a:gd name="T17" fmla="*/ 0 h 46"/>
                  <a:gd name="T18" fmla="*/ 14 w 47"/>
                  <a:gd name="T19" fmla="*/ 2 h 46"/>
                  <a:gd name="T20" fmla="*/ 7 w 47"/>
                  <a:gd name="T21" fmla="*/ 7 h 46"/>
                  <a:gd name="T22" fmla="*/ 2 w 47"/>
                  <a:gd name="T23" fmla="*/ 15 h 46"/>
                  <a:gd name="T24" fmla="*/ 0 w 47"/>
                  <a:gd name="T25" fmla="*/ 24 h 46"/>
                  <a:gd name="T26" fmla="*/ 2 w 47"/>
                  <a:gd name="T27" fmla="*/ 33 h 46"/>
                  <a:gd name="T28" fmla="*/ 7 w 47"/>
                  <a:gd name="T29" fmla="*/ 40 h 46"/>
                  <a:gd name="T30" fmla="*/ 14 w 47"/>
                  <a:gd name="T31" fmla="*/ 45 h 46"/>
                  <a:gd name="T32" fmla="*/ 23 w 47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46">
                    <a:moveTo>
                      <a:pt x="23" y="46"/>
                    </a:moveTo>
                    <a:lnTo>
                      <a:pt x="33" y="45"/>
                    </a:lnTo>
                    <a:lnTo>
                      <a:pt x="41" y="40"/>
                    </a:lnTo>
                    <a:lnTo>
                      <a:pt x="46" y="33"/>
                    </a:lnTo>
                    <a:lnTo>
                      <a:pt x="47" y="24"/>
                    </a:lnTo>
                    <a:lnTo>
                      <a:pt x="46" y="15"/>
                    </a:lnTo>
                    <a:lnTo>
                      <a:pt x="41" y="7"/>
                    </a:lnTo>
                    <a:lnTo>
                      <a:pt x="33" y="2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7" y="40"/>
                    </a:lnTo>
                    <a:lnTo>
                      <a:pt x="14" y="45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9" name="Freeform 498"/>
              <p:cNvSpPr>
                <a:spLocks/>
              </p:cNvSpPr>
              <p:nvPr/>
            </p:nvSpPr>
            <p:spPr bwMode="auto">
              <a:xfrm>
                <a:off x="2521" y="2611"/>
                <a:ext cx="63" cy="61"/>
              </a:xfrm>
              <a:custGeom>
                <a:avLst/>
                <a:gdLst>
                  <a:gd name="T0" fmla="*/ 189 w 189"/>
                  <a:gd name="T1" fmla="*/ 88 h 183"/>
                  <a:gd name="T2" fmla="*/ 169 w 189"/>
                  <a:gd name="T3" fmla="*/ 86 h 183"/>
                  <a:gd name="T4" fmla="*/ 148 w 189"/>
                  <a:gd name="T5" fmla="*/ 80 h 183"/>
                  <a:gd name="T6" fmla="*/ 129 w 189"/>
                  <a:gd name="T7" fmla="*/ 71 h 183"/>
                  <a:gd name="T8" fmla="*/ 112 w 189"/>
                  <a:gd name="T9" fmla="*/ 59 h 183"/>
                  <a:gd name="T10" fmla="*/ 96 w 189"/>
                  <a:gd name="T11" fmla="*/ 47 h 183"/>
                  <a:gd name="T12" fmla="*/ 81 w 189"/>
                  <a:gd name="T13" fmla="*/ 33 h 183"/>
                  <a:gd name="T14" fmla="*/ 70 w 189"/>
                  <a:gd name="T15" fmla="*/ 16 h 183"/>
                  <a:gd name="T16" fmla="*/ 61 w 189"/>
                  <a:gd name="T17" fmla="*/ 0 h 183"/>
                  <a:gd name="T18" fmla="*/ 0 w 189"/>
                  <a:gd name="T19" fmla="*/ 112 h 183"/>
                  <a:gd name="T20" fmla="*/ 9 w 189"/>
                  <a:gd name="T21" fmla="*/ 129 h 183"/>
                  <a:gd name="T22" fmla="*/ 18 w 189"/>
                  <a:gd name="T23" fmla="*/ 143 h 183"/>
                  <a:gd name="T24" fmla="*/ 28 w 189"/>
                  <a:gd name="T25" fmla="*/ 154 h 183"/>
                  <a:gd name="T26" fmla="*/ 39 w 189"/>
                  <a:gd name="T27" fmla="*/ 163 h 183"/>
                  <a:gd name="T28" fmla="*/ 52 w 189"/>
                  <a:gd name="T29" fmla="*/ 171 h 183"/>
                  <a:gd name="T30" fmla="*/ 66 w 189"/>
                  <a:gd name="T31" fmla="*/ 176 h 183"/>
                  <a:gd name="T32" fmla="*/ 81 w 189"/>
                  <a:gd name="T33" fmla="*/ 181 h 183"/>
                  <a:gd name="T34" fmla="*/ 99 w 189"/>
                  <a:gd name="T35" fmla="*/ 183 h 183"/>
                  <a:gd name="T36" fmla="*/ 189 w 189"/>
                  <a:gd name="T37" fmla="*/ 8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9" h="183">
                    <a:moveTo>
                      <a:pt x="189" y="88"/>
                    </a:moveTo>
                    <a:lnTo>
                      <a:pt x="169" y="86"/>
                    </a:lnTo>
                    <a:lnTo>
                      <a:pt x="148" y="80"/>
                    </a:lnTo>
                    <a:lnTo>
                      <a:pt x="129" y="71"/>
                    </a:lnTo>
                    <a:lnTo>
                      <a:pt x="112" y="59"/>
                    </a:lnTo>
                    <a:lnTo>
                      <a:pt x="96" y="47"/>
                    </a:lnTo>
                    <a:lnTo>
                      <a:pt x="81" y="33"/>
                    </a:lnTo>
                    <a:lnTo>
                      <a:pt x="70" y="16"/>
                    </a:lnTo>
                    <a:lnTo>
                      <a:pt x="61" y="0"/>
                    </a:lnTo>
                    <a:lnTo>
                      <a:pt x="0" y="112"/>
                    </a:lnTo>
                    <a:lnTo>
                      <a:pt x="9" y="129"/>
                    </a:lnTo>
                    <a:lnTo>
                      <a:pt x="18" y="143"/>
                    </a:lnTo>
                    <a:lnTo>
                      <a:pt x="28" y="154"/>
                    </a:lnTo>
                    <a:lnTo>
                      <a:pt x="39" y="163"/>
                    </a:lnTo>
                    <a:lnTo>
                      <a:pt x="52" y="171"/>
                    </a:lnTo>
                    <a:lnTo>
                      <a:pt x="66" y="176"/>
                    </a:lnTo>
                    <a:lnTo>
                      <a:pt x="81" y="181"/>
                    </a:lnTo>
                    <a:lnTo>
                      <a:pt x="99" y="183"/>
                    </a:lnTo>
                    <a:lnTo>
                      <a:pt x="189" y="8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0" name="Freeform 499"/>
              <p:cNvSpPr>
                <a:spLocks/>
              </p:cNvSpPr>
              <p:nvPr/>
            </p:nvSpPr>
            <p:spPr bwMode="auto">
              <a:xfrm>
                <a:off x="2540" y="2610"/>
                <a:ext cx="44" cy="32"/>
              </a:xfrm>
              <a:custGeom>
                <a:avLst/>
                <a:gdLst>
                  <a:gd name="T0" fmla="*/ 8 w 132"/>
                  <a:gd name="T1" fmla="*/ 5 h 96"/>
                  <a:gd name="T2" fmla="*/ 0 w 132"/>
                  <a:gd name="T3" fmla="*/ 5 h 96"/>
                  <a:gd name="T4" fmla="*/ 9 w 132"/>
                  <a:gd name="T5" fmla="*/ 23 h 96"/>
                  <a:gd name="T6" fmla="*/ 20 w 132"/>
                  <a:gd name="T7" fmla="*/ 39 h 96"/>
                  <a:gd name="T8" fmla="*/ 37 w 132"/>
                  <a:gd name="T9" fmla="*/ 54 h 96"/>
                  <a:gd name="T10" fmla="*/ 52 w 132"/>
                  <a:gd name="T11" fmla="*/ 67 h 96"/>
                  <a:gd name="T12" fmla="*/ 71 w 132"/>
                  <a:gd name="T13" fmla="*/ 78 h 96"/>
                  <a:gd name="T14" fmla="*/ 90 w 132"/>
                  <a:gd name="T15" fmla="*/ 87 h 96"/>
                  <a:gd name="T16" fmla="*/ 112 w 132"/>
                  <a:gd name="T17" fmla="*/ 94 h 96"/>
                  <a:gd name="T18" fmla="*/ 132 w 132"/>
                  <a:gd name="T19" fmla="*/ 96 h 96"/>
                  <a:gd name="T20" fmla="*/ 132 w 132"/>
                  <a:gd name="T21" fmla="*/ 89 h 96"/>
                  <a:gd name="T22" fmla="*/ 112 w 132"/>
                  <a:gd name="T23" fmla="*/ 86 h 96"/>
                  <a:gd name="T24" fmla="*/ 93 w 132"/>
                  <a:gd name="T25" fmla="*/ 80 h 96"/>
                  <a:gd name="T26" fmla="*/ 74 w 132"/>
                  <a:gd name="T27" fmla="*/ 71 h 96"/>
                  <a:gd name="T28" fmla="*/ 57 w 132"/>
                  <a:gd name="T29" fmla="*/ 59 h 96"/>
                  <a:gd name="T30" fmla="*/ 42 w 132"/>
                  <a:gd name="T31" fmla="*/ 47 h 96"/>
                  <a:gd name="T32" fmla="*/ 28 w 132"/>
                  <a:gd name="T33" fmla="*/ 34 h 96"/>
                  <a:gd name="T34" fmla="*/ 17 w 132"/>
                  <a:gd name="T35" fmla="*/ 18 h 96"/>
                  <a:gd name="T36" fmla="*/ 8 w 132"/>
                  <a:gd name="T37" fmla="*/ 2 h 96"/>
                  <a:gd name="T38" fmla="*/ 0 w 132"/>
                  <a:gd name="T39" fmla="*/ 2 h 96"/>
                  <a:gd name="T40" fmla="*/ 8 w 132"/>
                  <a:gd name="T41" fmla="*/ 2 h 96"/>
                  <a:gd name="T42" fmla="*/ 7 w 132"/>
                  <a:gd name="T43" fmla="*/ 0 h 96"/>
                  <a:gd name="T44" fmla="*/ 3 w 132"/>
                  <a:gd name="T45" fmla="*/ 0 h 96"/>
                  <a:gd name="T46" fmla="*/ 0 w 132"/>
                  <a:gd name="T47" fmla="*/ 1 h 96"/>
                  <a:gd name="T48" fmla="*/ 0 w 132"/>
                  <a:gd name="T49" fmla="*/ 5 h 96"/>
                  <a:gd name="T50" fmla="*/ 8 w 132"/>
                  <a:gd name="T51" fmla="*/ 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" h="96">
                    <a:moveTo>
                      <a:pt x="8" y="5"/>
                    </a:moveTo>
                    <a:lnTo>
                      <a:pt x="0" y="5"/>
                    </a:lnTo>
                    <a:lnTo>
                      <a:pt x="9" y="23"/>
                    </a:lnTo>
                    <a:lnTo>
                      <a:pt x="20" y="39"/>
                    </a:lnTo>
                    <a:lnTo>
                      <a:pt x="37" y="54"/>
                    </a:lnTo>
                    <a:lnTo>
                      <a:pt x="52" y="67"/>
                    </a:lnTo>
                    <a:lnTo>
                      <a:pt x="71" y="78"/>
                    </a:lnTo>
                    <a:lnTo>
                      <a:pt x="90" y="87"/>
                    </a:lnTo>
                    <a:lnTo>
                      <a:pt x="112" y="94"/>
                    </a:lnTo>
                    <a:lnTo>
                      <a:pt x="132" y="96"/>
                    </a:lnTo>
                    <a:lnTo>
                      <a:pt x="132" y="89"/>
                    </a:lnTo>
                    <a:lnTo>
                      <a:pt x="112" y="86"/>
                    </a:lnTo>
                    <a:lnTo>
                      <a:pt x="93" y="80"/>
                    </a:lnTo>
                    <a:lnTo>
                      <a:pt x="74" y="71"/>
                    </a:lnTo>
                    <a:lnTo>
                      <a:pt x="57" y="59"/>
                    </a:lnTo>
                    <a:lnTo>
                      <a:pt x="42" y="47"/>
                    </a:lnTo>
                    <a:lnTo>
                      <a:pt x="28" y="34"/>
                    </a:lnTo>
                    <a:lnTo>
                      <a:pt x="17" y="18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1" name="Freeform 500"/>
              <p:cNvSpPr>
                <a:spLocks/>
              </p:cNvSpPr>
              <p:nvPr/>
            </p:nvSpPr>
            <p:spPr bwMode="auto">
              <a:xfrm>
                <a:off x="2520" y="2611"/>
                <a:ext cx="23" cy="39"/>
              </a:xfrm>
              <a:custGeom>
                <a:avLst/>
                <a:gdLst>
                  <a:gd name="T0" fmla="*/ 8 w 69"/>
                  <a:gd name="T1" fmla="*/ 113 h 118"/>
                  <a:gd name="T2" fmla="*/ 8 w 69"/>
                  <a:gd name="T3" fmla="*/ 116 h 118"/>
                  <a:gd name="T4" fmla="*/ 69 w 69"/>
                  <a:gd name="T5" fmla="*/ 3 h 118"/>
                  <a:gd name="T6" fmla="*/ 61 w 69"/>
                  <a:gd name="T7" fmla="*/ 0 h 118"/>
                  <a:gd name="T8" fmla="*/ 0 w 69"/>
                  <a:gd name="T9" fmla="*/ 113 h 118"/>
                  <a:gd name="T10" fmla="*/ 0 w 69"/>
                  <a:gd name="T11" fmla="*/ 116 h 118"/>
                  <a:gd name="T12" fmla="*/ 0 w 69"/>
                  <a:gd name="T13" fmla="*/ 113 h 118"/>
                  <a:gd name="T14" fmla="*/ 0 w 69"/>
                  <a:gd name="T15" fmla="*/ 117 h 118"/>
                  <a:gd name="T16" fmla="*/ 3 w 69"/>
                  <a:gd name="T17" fmla="*/ 118 h 118"/>
                  <a:gd name="T18" fmla="*/ 7 w 69"/>
                  <a:gd name="T19" fmla="*/ 118 h 118"/>
                  <a:gd name="T20" fmla="*/ 8 w 69"/>
                  <a:gd name="T21" fmla="*/ 116 h 118"/>
                  <a:gd name="T22" fmla="*/ 8 w 69"/>
                  <a:gd name="T23" fmla="*/ 11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8">
                    <a:moveTo>
                      <a:pt x="8" y="113"/>
                    </a:moveTo>
                    <a:lnTo>
                      <a:pt x="8" y="116"/>
                    </a:lnTo>
                    <a:lnTo>
                      <a:pt x="69" y="3"/>
                    </a:lnTo>
                    <a:lnTo>
                      <a:pt x="61" y="0"/>
                    </a:lnTo>
                    <a:lnTo>
                      <a:pt x="0" y="113"/>
                    </a:lnTo>
                    <a:lnTo>
                      <a:pt x="0" y="116"/>
                    </a:lnTo>
                    <a:lnTo>
                      <a:pt x="0" y="113"/>
                    </a:lnTo>
                    <a:lnTo>
                      <a:pt x="0" y="117"/>
                    </a:lnTo>
                    <a:lnTo>
                      <a:pt x="3" y="118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8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2" name="Freeform 501"/>
              <p:cNvSpPr>
                <a:spLocks/>
              </p:cNvSpPr>
              <p:nvPr/>
            </p:nvSpPr>
            <p:spPr bwMode="auto">
              <a:xfrm>
                <a:off x="2520" y="2648"/>
                <a:ext cx="35" cy="26"/>
              </a:xfrm>
              <a:custGeom>
                <a:avLst/>
                <a:gdLst>
                  <a:gd name="T0" fmla="*/ 100 w 107"/>
                  <a:gd name="T1" fmla="*/ 70 h 76"/>
                  <a:gd name="T2" fmla="*/ 103 w 107"/>
                  <a:gd name="T3" fmla="*/ 69 h 76"/>
                  <a:gd name="T4" fmla="*/ 85 w 107"/>
                  <a:gd name="T5" fmla="*/ 66 h 76"/>
                  <a:gd name="T6" fmla="*/ 71 w 107"/>
                  <a:gd name="T7" fmla="*/ 61 h 76"/>
                  <a:gd name="T8" fmla="*/ 57 w 107"/>
                  <a:gd name="T9" fmla="*/ 56 h 76"/>
                  <a:gd name="T10" fmla="*/ 46 w 107"/>
                  <a:gd name="T11" fmla="*/ 48 h 76"/>
                  <a:gd name="T12" fmla="*/ 35 w 107"/>
                  <a:gd name="T13" fmla="*/ 41 h 76"/>
                  <a:gd name="T14" fmla="*/ 26 w 107"/>
                  <a:gd name="T15" fmla="*/ 29 h 76"/>
                  <a:gd name="T16" fmla="*/ 17 w 107"/>
                  <a:gd name="T17" fmla="*/ 15 h 76"/>
                  <a:gd name="T18" fmla="*/ 8 w 107"/>
                  <a:gd name="T19" fmla="*/ 0 h 76"/>
                  <a:gd name="T20" fmla="*/ 0 w 107"/>
                  <a:gd name="T21" fmla="*/ 3 h 76"/>
                  <a:gd name="T22" fmla="*/ 9 w 107"/>
                  <a:gd name="T23" fmla="*/ 21 h 76"/>
                  <a:gd name="T24" fmla="*/ 18 w 107"/>
                  <a:gd name="T25" fmla="*/ 34 h 76"/>
                  <a:gd name="T26" fmla="*/ 30 w 107"/>
                  <a:gd name="T27" fmla="*/ 46 h 76"/>
                  <a:gd name="T28" fmla="*/ 41 w 107"/>
                  <a:gd name="T29" fmla="*/ 56 h 76"/>
                  <a:gd name="T30" fmla="*/ 55 w 107"/>
                  <a:gd name="T31" fmla="*/ 64 h 76"/>
                  <a:gd name="T32" fmla="*/ 69 w 107"/>
                  <a:gd name="T33" fmla="*/ 69 h 76"/>
                  <a:gd name="T34" fmla="*/ 85 w 107"/>
                  <a:gd name="T35" fmla="*/ 74 h 76"/>
                  <a:gd name="T36" fmla="*/ 103 w 107"/>
                  <a:gd name="T37" fmla="*/ 76 h 76"/>
                  <a:gd name="T38" fmla="*/ 105 w 107"/>
                  <a:gd name="T39" fmla="*/ 75 h 76"/>
                  <a:gd name="T40" fmla="*/ 103 w 107"/>
                  <a:gd name="T41" fmla="*/ 76 h 76"/>
                  <a:gd name="T42" fmla="*/ 105 w 107"/>
                  <a:gd name="T43" fmla="*/ 75 h 76"/>
                  <a:gd name="T44" fmla="*/ 107 w 107"/>
                  <a:gd name="T45" fmla="*/ 72 h 76"/>
                  <a:gd name="T46" fmla="*/ 105 w 107"/>
                  <a:gd name="T47" fmla="*/ 70 h 76"/>
                  <a:gd name="T48" fmla="*/ 103 w 107"/>
                  <a:gd name="T49" fmla="*/ 69 h 76"/>
                  <a:gd name="T50" fmla="*/ 100 w 107"/>
                  <a:gd name="T51" fmla="*/ 7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76">
                    <a:moveTo>
                      <a:pt x="100" y="70"/>
                    </a:moveTo>
                    <a:lnTo>
                      <a:pt x="103" y="69"/>
                    </a:lnTo>
                    <a:lnTo>
                      <a:pt x="85" y="66"/>
                    </a:lnTo>
                    <a:lnTo>
                      <a:pt x="71" y="61"/>
                    </a:lnTo>
                    <a:lnTo>
                      <a:pt x="57" y="56"/>
                    </a:lnTo>
                    <a:lnTo>
                      <a:pt x="46" y="48"/>
                    </a:lnTo>
                    <a:lnTo>
                      <a:pt x="35" y="41"/>
                    </a:lnTo>
                    <a:lnTo>
                      <a:pt x="26" y="29"/>
                    </a:lnTo>
                    <a:lnTo>
                      <a:pt x="17" y="1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9" y="21"/>
                    </a:lnTo>
                    <a:lnTo>
                      <a:pt x="18" y="34"/>
                    </a:lnTo>
                    <a:lnTo>
                      <a:pt x="30" y="46"/>
                    </a:lnTo>
                    <a:lnTo>
                      <a:pt x="41" y="56"/>
                    </a:lnTo>
                    <a:lnTo>
                      <a:pt x="55" y="64"/>
                    </a:lnTo>
                    <a:lnTo>
                      <a:pt x="69" y="69"/>
                    </a:lnTo>
                    <a:lnTo>
                      <a:pt x="85" y="74"/>
                    </a:lnTo>
                    <a:lnTo>
                      <a:pt x="103" y="76"/>
                    </a:lnTo>
                    <a:lnTo>
                      <a:pt x="105" y="75"/>
                    </a:lnTo>
                    <a:lnTo>
                      <a:pt x="103" y="76"/>
                    </a:lnTo>
                    <a:lnTo>
                      <a:pt x="105" y="75"/>
                    </a:lnTo>
                    <a:lnTo>
                      <a:pt x="107" y="72"/>
                    </a:lnTo>
                    <a:lnTo>
                      <a:pt x="105" y="70"/>
                    </a:lnTo>
                    <a:lnTo>
                      <a:pt x="103" y="69"/>
                    </a:lnTo>
                    <a:lnTo>
                      <a:pt x="100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3" name="Freeform 502"/>
              <p:cNvSpPr>
                <a:spLocks/>
              </p:cNvSpPr>
              <p:nvPr/>
            </p:nvSpPr>
            <p:spPr bwMode="auto">
              <a:xfrm>
                <a:off x="2553" y="2640"/>
                <a:ext cx="32" cy="33"/>
              </a:xfrm>
              <a:custGeom>
                <a:avLst/>
                <a:gdLst>
                  <a:gd name="T0" fmla="*/ 93 w 97"/>
                  <a:gd name="T1" fmla="*/ 7 h 101"/>
                  <a:gd name="T2" fmla="*/ 90 w 97"/>
                  <a:gd name="T3" fmla="*/ 1 h 101"/>
                  <a:gd name="T4" fmla="*/ 0 w 97"/>
                  <a:gd name="T5" fmla="*/ 96 h 101"/>
                  <a:gd name="T6" fmla="*/ 5 w 97"/>
                  <a:gd name="T7" fmla="*/ 101 h 101"/>
                  <a:gd name="T8" fmla="*/ 95 w 97"/>
                  <a:gd name="T9" fmla="*/ 6 h 101"/>
                  <a:gd name="T10" fmla="*/ 93 w 97"/>
                  <a:gd name="T11" fmla="*/ 0 h 101"/>
                  <a:gd name="T12" fmla="*/ 95 w 97"/>
                  <a:gd name="T13" fmla="*/ 6 h 101"/>
                  <a:gd name="T14" fmla="*/ 97 w 97"/>
                  <a:gd name="T15" fmla="*/ 3 h 101"/>
                  <a:gd name="T16" fmla="*/ 95 w 97"/>
                  <a:gd name="T17" fmla="*/ 1 h 101"/>
                  <a:gd name="T18" fmla="*/ 93 w 97"/>
                  <a:gd name="T19" fmla="*/ 0 h 101"/>
                  <a:gd name="T20" fmla="*/ 90 w 97"/>
                  <a:gd name="T21" fmla="*/ 1 h 101"/>
                  <a:gd name="T22" fmla="*/ 93 w 97"/>
                  <a:gd name="T23" fmla="*/ 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101">
                    <a:moveTo>
                      <a:pt x="93" y="7"/>
                    </a:moveTo>
                    <a:lnTo>
                      <a:pt x="90" y="1"/>
                    </a:lnTo>
                    <a:lnTo>
                      <a:pt x="0" y="96"/>
                    </a:lnTo>
                    <a:lnTo>
                      <a:pt x="5" y="101"/>
                    </a:lnTo>
                    <a:lnTo>
                      <a:pt x="95" y="6"/>
                    </a:lnTo>
                    <a:lnTo>
                      <a:pt x="93" y="0"/>
                    </a:lnTo>
                    <a:lnTo>
                      <a:pt x="95" y="6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3" y="0"/>
                    </a:lnTo>
                    <a:lnTo>
                      <a:pt x="90" y="1"/>
                    </a:lnTo>
                    <a:lnTo>
                      <a:pt x="9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4" name="Freeform 503"/>
              <p:cNvSpPr>
                <a:spLocks/>
              </p:cNvSpPr>
              <p:nvPr/>
            </p:nvSpPr>
            <p:spPr bwMode="auto">
              <a:xfrm>
                <a:off x="2535" y="2530"/>
                <a:ext cx="109" cy="102"/>
              </a:xfrm>
              <a:custGeom>
                <a:avLst/>
                <a:gdLst>
                  <a:gd name="T0" fmla="*/ 57 w 327"/>
                  <a:gd name="T1" fmla="*/ 292 h 306"/>
                  <a:gd name="T2" fmla="*/ 30 w 327"/>
                  <a:gd name="T3" fmla="*/ 262 h 306"/>
                  <a:gd name="T4" fmla="*/ 11 w 327"/>
                  <a:gd name="T5" fmla="*/ 227 h 306"/>
                  <a:gd name="T6" fmla="*/ 1 w 327"/>
                  <a:gd name="T7" fmla="*/ 188 h 306"/>
                  <a:gd name="T8" fmla="*/ 4 w 327"/>
                  <a:gd name="T9" fmla="*/ 133 h 306"/>
                  <a:gd name="T10" fmla="*/ 28 w 327"/>
                  <a:gd name="T11" fmla="*/ 74 h 306"/>
                  <a:gd name="T12" fmla="*/ 72 w 327"/>
                  <a:gd name="T13" fmla="*/ 28 h 306"/>
                  <a:gd name="T14" fmla="*/ 131 w 327"/>
                  <a:gd name="T15" fmla="*/ 4 h 306"/>
                  <a:gd name="T16" fmla="*/ 195 w 327"/>
                  <a:gd name="T17" fmla="*/ 3 h 306"/>
                  <a:gd name="T18" fmla="*/ 250 w 327"/>
                  <a:gd name="T19" fmla="*/ 24 h 306"/>
                  <a:gd name="T20" fmla="*/ 293 w 327"/>
                  <a:gd name="T21" fmla="*/ 63 h 306"/>
                  <a:gd name="T22" fmla="*/ 321 w 327"/>
                  <a:gd name="T23" fmla="*/ 115 h 306"/>
                  <a:gd name="T24" fmla="*/ 316 w 327"/>
                  <a:gd name="T25" fmla="*/ 146 h 306"/>
                  <a:gd name="T26" fmla="*/ 293 w 327"/>
                  <a:gd name="T27" fmla="*/ 145 h 306"/>
                  <a:gd name="T28" fmla="*/ 276 w 327"/>
                  <a:gd name="T29" fmla="*/ 143 h 306"/>
                  <a:gd name="T30" fmla="*/ 264 w 327"/>
                  <a:gd name="T31" fmla="*/ 142 h 306"/>
                  <a:gd name="T32" fmla="*/ 260 w 327"/>
                  <a:gd name="T33" fmla="*/ 159 h 306"/>
                  <a:gd name="T34" fmla="*/ 248 w 327"/>
                  <a:gd name="T35" fmla="*/ 194 h 306"/>
                  <a:gd name="T36" fmla="*/ 220 w 327"/>
                  <a:gd name="T37" fmla="*/ 224 h 306"/>
                  <a:gd name="T38" fmla="*/ 172 w 327"/>
                  <a:gd name="T39" fmla="*/ 237 h 306"/>
                  <a:gd name="T40" fmla="*/ 121 w 327"/>
                  <a:gd name="T41" fmla="*/ 231 h 306"/>
                  <a:gd name="T42" fmla="*/ 95 w 327"/>
                  <a:gd name="T43" fmla="*/ 218 h 306"/>
                  <a:gd name="T44" fmla="*/ 77 w 327"/>
                  <a:gd name="T45" fmla="*/ 197 h 306"/>
                  <a:gd name="T46" fmla="*/ 63 w 327"/>
                  <a:gd name="T47" fmla="*/ 160 h 306"/>
                  <a:gd name="T48" fmla="*/ 52 w 327"/>
                  <a:gd name="T49" fmla="*/ 161 h 306"/>
                  <a:gd name="T50" fmla="*/ 53 w 327"/>
                  <a:gd name="T51" fmla="*/ 204 h 306"/>
                  <a:gd name="T52" fmla="*/ 67 w 327"/>
                  <a:gd name="T53" fmla="*/ 238 h 306"/>
                  <a:gd name="T54" fmla="*/ 95 w 327"/>
                  <a:gd name="T55" fmla="*/ 269 h 306"/>
                  <a:gd name="T56" fmla="*/ 126 w 327"/>
                  <a:gd name="T57" fmla="*/ 294 h 306"/>
                  <a:gd name="T58" fmla="*/ 122 w 327"/>
                  <a:gd name="T59" fmla="*/ 304 h 306"/>
                  <a:gd name="T60" fmla="*/ 98 w 327"/>
                  <a:gd name="T61" fmla="*/ 306 h 306"/>
                  <a:gd name="T62" fmla="*/ 77 w 327"/>
                  <a:gd name="T63" fmla="*/ 3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06">
                    <a:moveTo>
                      <a:pt x="73" y="303"/>
                    </a:moveTo>
                    <a:lnTo>
                      <a:pt x="57" y="292"/>
                    </a:lnTo>
                    <a:lnTo>
                      <a:pt x="43" y="278"/>
                    </a:lnTo>
                    <a:lnTo>
                      <a:pt x="30" y="262"/>
                    </a:lnTo>
                    <a:lnTo>
                      <a:pt x="20" y="245"/>
                    </a:lnTo>
                    <a:lnTo>
                      <a:pt x="11" y="227"/>
                    </a:lnTo>
                    <a:lnTo>
                      <a:pt x="5" y="208"/>
                    </a:lnTo>
                    <a:lnTo>
                      <a:pt x="1" y="188"/>
                    </a:lnTo>
                    <a:lnTo>
                      <a:pt x="0" y="166"/>
                    </a:lnTo>
                    <a:lnTo>
                      <a:pt x="4" y="133"/>
                    </a:lnTo>
                    <a:lnTo>
                      <a:pt x="12" y="101"/>
                    </a:lnTo>
                    <a:lnTo>
                      <a:pt x="28" y="74"/>
                    </a:lnTo>
                    <a:lnTo>
                      <a:pt x="48" y="48"/>
                    </a:lnTo>
                    <a:lnTo>
                      <a:pt x="72" y="28"/>
                    </a:lnTo>
                    <a:lnTo>
                      <a:pt x="100" y="13"/>
                    </a:lnTo>
                    <a:lnTo>
                      <a:pt x="131" y="4"/>
                    </a:lnTo>
                    <a:lnTo>
                      <a:pt x="164" y="0"/>
                    </a:lnTo>
                    <a:lnTo>
                      <a:pt x="195" y="3"/>
                    </a:lnTo>
                    <a:lnTo>
                      <a:pt x="224" y="11"/>
                    </a:lnTo>
                    <a:lnTo>
                      <a:pt x="250" y="24"/>
                    </a:lnTo>
                    <a:lnTo>
                      <a:pt x="273" y="42"/>
                    </a:lnTo>
                    <a:lnTo>
                      <a:pt x="293" y="63"/>
                    </a:lnTo>
                    <a:lnTo>
                      <a:pt x="310" y="89"/>
                    </a:lnTo>
                    <a:lnTo>
                      <a:pt x="321" y="115"/>
                    </a:lnTo>
                    <a:lnTo>
                      <a:pt x="327" y="146"/>
                    </a:lnTo>
                    <a:lnTo>
                      <a:pt x="316" y="146"/>
                    </a:lnTo>
                    <a:lnTo>
                      <a:pt x="303" y="146"/>
                    </a:lnTo>
                    <a:lnTo>
                      <a:pt x="293" y="145"/>
                    </a:lnTo>
                    <a:lnTo>
                      <a:pt x="283" y="143"/>
                    </a:lnTo>
                    <a:lnTo>
                      <a:pt x="276" y="143"/>
                    </a:lnTo>
                    <a:lnTo>
                      <a:pt x="268" y="142"/>
                    </a:lnTo>
                    <a:lnTo>
                      <a:pt x="264" y="142"/>
                    </a:lnTo>
                    <a:lnTo>
                      <a:pt x="263" y="142"/>
                    </a:lnTo>
                    <a:lnTo>
                      <a:pt x="260" y="159"/>
                    </a:lnTo>
                    <a:lnTo>
                      <a:pt x="255" y="176"/>
                    </a:lnTo>
                    <a:lnTo>
                      <a:pt x="248" y="194"/>
                    </a:lnTo>
                    <a:lnTo>
                      <a:pt x="236" y="210"/>
                    </a:lnTo>
                    <a:lnTo>
                      <a:pt x="220" y="224"/>
                    </a:lnTo>
                    <a:lnTo>
                      <a:pt x="198" y="233"/>
                    </a:lnTo>
                    <a:lnTo>
                      <a:pt x="172" y="237"/>
                    </a:lnTo>
                    <a:lnTo>
                      <a:pt x="138" y="235"/>
                    </a:lnTo>
                    <a:lnTo>
                      <a:pt x="121" y="231"/>
                    </a:lnTo>
                    <a:lnTo>
                      <a:pt x="107" y="224"/>
                    </a:lnTo>
                    <a:lnTo>
                      <a:pt x="95" y="218"/>
                    </a:lnTo>
                    <a:lnTo>
                      <a:pt x="86" y="208"/>
                    </a:lnTo>
                    <a:lnTo>
                      <a:pt x="77" y="197"/>
                    </a:lnTo>
                    <a:lnTo>
                      <a:pt x="69" y="180"/>
                    </a:lnTo>
                    <a:lnTo>
                      <a:pt x="63" y="160"/>
                    </a:lnTo>
                    <a:lnTo>
                      <a:pt x="57" y="136"/>
                    </a:lnTo>
                    <a:lnTo>
                      <a:pt x="52" y="161"/>
                    </a:lnTo>
                    <a:lnTo>
                      <a:pt x="50" y="184"/>
                    </a:lnTo>
                    <a:lnTo>
                      <a:pt x="53" y="204"/>
                    </a:lnTo>
                    <a:lnTo>
                      <a:pt x="58" y="222"/>
                    </a:lnTo>
                    <a:lnTo>
                      <a:pt x="67" y="238"/>
                    </a:lnTo>
                    <a:lnTo>
                      <a:pt x="79" y="255"/>
                    </a:lnTo>
                    <a:lnTo>
                      <a:pt x="95" y="269"/>
                    </a:lnTo>
                    <a:lnTo>
                      <a:pt x="115" y="284"/>
                    </a:lnTo>
                    <a:lnTo>
                      <a:pt x="126" y="294"/>
                    </a:lnTo>
                    <a:lnTo>
                      <a:pt x="129" y="300"/>
                    </a:lnTo>
                    <a:lnTo>
                      <a:pt x="122" y="304"/>
                    </a:lnTo>
                    <a:lnTo>
                      <a:pt x="112" y="306"/>
                    </a:lnTo>
                    <a:lnTo>
                      <a:pt x="98" y="306"/>
                    </a:lnTo>
                    <a:lnTo>
                      <a:pt x="87" y="304"/>
                    </a:lnTo>
                    <a:lnTo>
                      <a:pt x="77" y="303"/>
                    </a:lnTo>
                    <a:lnTo>
                      <a:pt x="73" y="303"/>
                    </a:lnTo>
                    <a:close/>
                  </a:path>
                </a:pathLst>
              </a:custGeom>
              <a:solidFill>
                <a:srgbClr val="168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5" name="Freeform 504"/>
              <p:cNvSpPr>
                <a:spLocks/>
              </p:cNvSpPr>
              <p:nvPr/>
            </p:nvSpPr>
            <p:spPr bwMode="auto">
              <a:xfrm>
                <a:off x="2533" y="2585"/>
                <a:ext cx="27" cy="47"/>
              </a:xfrm>
              <a:custGeom>
                <a:avLst/>
                <a:gdLst>
                  <a:gd name="T0" fmla="*/ 0 w 81"/>
                  <a:gd name="T1" fmla="*/ 0 h 141"/>
                  <a:gd name="T2" fmla="*/ 0 w 81"/>
                  <a:gd name="T3" fmla="*/ 0 h 141"/>
                  <a:gd name="T4" fmla="*/ 2 w 81"/>
                  <a:gd name="T5" fmla="*/ 22 h 141"/>
                  <a:gd name="T6" fmla="*/ 6 w 81"/>
                  <a:gd name="T7" fmla="*/ 43 h 141"/>
                  <a:gd name="T8" fmla="*/ 12 w 81"/>
                  <a:gd name="T9" fmla="*/ 62 h 141"/>
                  <a:gd name="T10" fmla="*/ 21 w 81"/>
                  <a:gd name="T11" fmla="*/ 80 h 141"/>
                  <a:gd name="T12" fmla="*/ 31 w 81"/>
                  <a:gd name="T13" fmla="*/ 99 h 141"/>
                  <a:gd name="T14" fmla="*/ 45 w 81"/>
                  <a:gd name="T15" fmla="*/ 114 h 141"/>
                  <a:gd name="T16" fmla="*/ 59 w 81"/>
                  <a:gd name="T17" fmla="*/ 129 h 141"/>
                  <a:gd name="T18" fmla="*/ 76 w 81"/>
                  <a:gd name="T19" fmla="*/ 141 h 141"/>
                  <a:gd name="T20" fmla="*/ 81 w 81"/>
                  <a:gd name="T21" fmla="*/ 133 h 141"/>
                  <a:gd name="T22" fmla="*/ 64 w 81"/>
                  <a:gd name="T23" fmla="*/ 122 h 141"/>
                  <a:gd name="T24" fmla="*/ 50 w 81"/>
                  <a:gd name="T25" fmla="*/ 109 h 141"/>
                  <a:gd name="T26" fmla="*/ 39 w 81"/>
                  <a:gd name="T27" fmla="*/ 94 h 141"/>
                  <a:gd name="T28" fmla="*/ 29 w 81"/>
                  <a:gd name="T29" fmla="*/ 77 h 141"/>
                  <a:gd name="T30" fmla="*/ 20 w 81"/>
                  <a:gd name="T31" fmla="*/ 60 h 141"/>
                  <a:gd name="T32" fmla="*/ 14 w 81"/>
                  <a:gd name="T33" fmla="*/ 41 h 141"/>
                  <a:gd name="T34" fmla="*/ 10 w 81"/>
                  <a:gd name="T35" fmla="*/ 22 h 141"/>
                  <a:gd name="T36" fmla="*/ 10 w 81"/>
                  <a:gd name="T37" fmla="*/ 0 h 141"/>
                  <a:gd name="T38" fmla="*/ 10 w 81"/>
                  <a:gd name="T39" fmla="*/ 0 h 141"/>
                  <a:gd name="T40" fmla="*/ 0 w 81"/>
                  <a:gd name="T4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141">
                    <a:moveTo>
                      <a:pt x="0" y="0"/>
                    </a:moveTo>
                    <a:lnTo>
                      <a:pt x="0" y="0"/>
                    </a:lnTo>
                    <a:lnTo>
                      <a:pt x="2" y="22"/>
                    </a:lnTo>
                    <a:lnTo>
                      <a:pt x="6" y="43"/>
                    </a:lnTo>
                    <a:lnTo>
                      <a:pt x="12" y="62"/>
                    </a:lnTo>
                    <a:lnTo>
                      <a:pt x="21" y="80"/>
                    </a:lnTo>
                    <a:lnTo>
                      <a:pt x="31" y="99"/>
                    </a:lnTo>
                    <a:lnTo>
                      <a:pt x="45" y="114"/>
                    </a:lnTo>
                    <a:lnTo>
                      <a:pt x="59" y="129"/>
                    </a:lnTo>
                    <a:lnTo>
                      <a:pt x="76" y="141"/>
                    </a:lnTo>
                    <a:lnTo>
                      <a:pt x="81" y="133"/>
                    </a:lnTo>
                    <a:lnTo>
                      <a:pt x="64" y="122"/>
                    </a:lnTo>
                    <a:lnTo>
                      <a:pt x="50" y="109"/>
                    </a:lnTo>
                    <a:lnTo>
                      <a:pt x="39" y="94"/>
                    </a:lnTo>
                    <a:lnTo>
                      <a:pt x="29" y="77"/>
                    </a:lnTo>
                    <a:lnTo>
                      <a:pt x="20" y="60"/>
                    </a:lnTo>
                    <a:lnTo>
                      <a:pt x="14" y="41"/>
                    </a:lnTo>
                    <a:lnTo>
                      <a:pt x="10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6" name="Freeform 505"/>
              <p:cNvSpPr>
                <a:spLocks/>
              </p:cNvSpPr>
              <p:nvPr/>
            </p:nvSpPr>
            <p:spPr bwMode="auto">
              <a:xfrm>
                <a:off x="2533" y="2528"/>
                <a:ext cx="56" cy="57"/>
              </a:xfrm>
              <a:custGeom>
                <a:avLst/>
                <a:gdLst>
                  <a:gd name="T0" fmla="*/ 169 w 169"/>
                  <a:gd name="T1" fmla="*/ 0 h 171"/>
                  <a:gd name="T2" fmla="*/ 169 w 169"/>
                  <a:gd name="T3" fmla="*/ 0 h 171"/>
                  <a:gd name="T4" fmla="*/ 136 w 169"/>
                  <a:gd name="T5" fmla="*/ 5 h 171"/>
                  <a:gd name="T6" fmla="*/ 103 w 169"/>
                  <a:gd name="T7" fmla="*/ 14 h 171"/>
                  <a:gd name="T8" fmla="*/ 74 w 169"/>
                  <a:gd name="T9" fmla="*/ 29 h 171"/>
                  <a:gd name="T10" fmla="*/ 50 w 169"/>
                  <a:gd name="T11" fmla="*/ 51 h 171"/>
                  <a:gd name="T12" fmla="*/ 29 w 169"/>
                  <a:gd name="T13" fmla="*/ 76 h 171"/>
                  <a:gd name="T14" fmla="*/ 14 w 169"/>
                  <a:gd name="T15" fmla="*/ 105 h 171"/>
                  <a:gd name="T16" fmla="*/ 5 w 169"/>
                  <a:gd name="T17" fmla="*/ 138 h 171"/>
                  <a:gd name="T18" fmla="*/ 0 w 169"/>
                  <a:gd name="T19" fmla="*/ 171 h 171"/>
                  <a:gd name="T20" fmla="*/ 10 w 169"/>
                  <a:gd name="T21" fmla="*/ 171 h 171"/>
                  <a:gd name="T22" fmla="*/ 12 w 169"/>
                  <a:gd name="T23" fmla="*/ 138 h 171"/>
                  <a:gd name="T24" fmla="*/ 21 w 169"/>
                  <a:gd name="T25" fmla="*/ 108 h 171"/>
                  <a:gd name="T26" fmla="*/ 36 w 169"/>
                  <a:gd name="T27" fmla="*/ 81 h 171"/>
                  <a:gd name="T28" fmla="*/ 55 w 169"/>
                  <a:gd name="T29" fmla="*/ 56 h 171"/>
                  <a:gd name="T30" fmla="*/ 79 w 169"/>
                  <a:gd name="T31" fmla="*/ 37 h 171"/>
                  <a:gd name="T32" fmla="*/ 106 w 169"/>
                  <a:gd name="T33" fmla="*/ 22 h 171"/>
                  <a:gd name="T34" fmla="*/ 136 w 169"/>
                  <a:gd name="T35" fmla="*/ 13 h 171"/>
                  <a:gd name="T36" fmla="*/ 169 w 169"/>
                  <a:gd name="T37" fmla="*/ 10 h 171"/>
                  <a:gd name="T38" fmla="*/ 169 w 169"/>
                  <a:gd name="T39" fmla="*/ 10 h 171"/>
                  <a:gd name="T40" fmla="*/ 169 w 169"/>
                  <a:gd name="T4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9" h="171">
                    <a:moveTo>
                      <a:pt x="169" y="0"/>
                    </a:moveTo>
                    <a:lnTo>
                      <a:pt x="169" y="0"/>
                    </a:lnTo>
                    <a:lnTo>
                      <a:pt x="136" y="5"/>
                    </a:lnTo>
                    <a:lnTo>
                      <a:pt x="103" y="14"/>
                    </a:lnTo>
                    <a:lnTo>
                      <a:pt x="74" y="29"/>
                    </a:lnTo>
                    <a:lnTo>
                      <a:pt x="50" y="51"/>
                    </a:lnTo>
                    <a:lnTo>
                      <a:pt x="29" y="76"/>
                    </a:lnTo>
                    <a:lnTo>
                      <a:pt x="14" y="105"/>
                    </a:lnTo>
                    <a:lnTo>
                      <a:pt x="5" y="138"/>
                    </a:lnTo>
                    <a:lnTo>
                      <a:pt x="0" y="171"/>
                    </a:lnTo>
                    <a:lnTo>
                      <a:pt x="10" y="171"/>
                    </a:lnTo>
                    <a:lnTo>
                      <a:pt x="12" y="138"/>
                    </a:lnTo>
                    <a:lnTo>
                      <a:pt x="21" y="108"/>
                    </a:lnTo>
                    <a:lnTo>
                      <a:pt x="36" y="81"/>
                    </a:lnTo>
                    <a:lnTo>
                      <a:pt x="55" y="56"/>
                    </a:lnTo>
                    <a:lnTo>
                      <a:pt x="79" y="37"/>
                    </a:lnTo>
                    <a:lnTo>
                      <a:pt x="106" y="22"/>
                    </a:lnTo>
                    <a:lnTo>
                      <a:pt x="136" y="13"/>
                    </a:lnTo>
                    <a:lnTo>
                      <a:pt x="169" y="10"/>
                    </a:lnTo>
                    <a:lnTo>
                      <a:pt x="169" y="10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7" name="Freeform 506"/>
              <p:cNvSpPr>
                <a:spLocks/>
              </p:cNvSpPr>
              <p:nvPr/>
            </p:nvSpPr>
            <p:spPr bwMode="auto">
              <a:xfrm>
                <a:off x="2589" y="2528"/>
                <a:ext cx="56" cy="52"/>
              </a:xfrm>
              <a:custGeom>
                <a:avLst/>
                <a:gdLst>
                  <a:gd name="T0" fmla="*/ 163 w 167"/>
                  <a:gd name="T1" fmla="*/ 156 h 156"/>
                  <a:gd name="T2" fmla="*/ 167 w 167"/>
                  <a:gd name="T3" fmla="*/ 151 h 156"/>
                  <a:gd name="T4" fmla="*/ 161 w 167"/>
                  <a:gd name="T5" fmla="*/ 119 h 156"/>
                  <a:gd name="T6" fmla="*/ 150 w 167"/>
                  <a:gd name="T7" fmla="*/ 93 h 156"/>
                  <a:gd name="T8" fmla="*/ 133 w 167"/>
                  <a:gd name="T9" fmla="*/ 66 h 156"/>
                  <a:gd name="T10" fmla="*/ 112 w 167"/>
                  <a:gd name="T11" fmla="*/ 44 h 156"/>
                  <a:gd name="T12" fmla="*/ 89 w 167"/>
                  <a:gd name="T13" fmla="*/ 25 h 156"/>
                  <a:gd name="T14" fmla="*/ 61 w 167"/>
                  <a:gd name="T15" fmla="*/ 13 h 156"/>
                  <a:gd name="T16" fmla="*/ 31 w 167"/>
                  <a:gd name="T17" fmla="*/ 4 h 156"/>
                  <a:gd name="T18" fmla="*/ 0 w 167"/>
                  <a:gd name="T19" fmla="*/ 0 h 156"/>
                  <a:gd name="T20" fmla="*/ 0 w 167"/>
                  <a:gd name="T21" fmla="*/ 10 h 156"/>
                  <a:gd name="T22" fmla="*/ 31 w 167"/>
                  <a:gd name="T23" fmla="*/ 11 h 156"/>
                  <a:gd name="T24" fmla="*/ 58 w 167"/>
                  <a:gd name="T25" fmla="*/ 20 h 156"/>
                  <a:gd name="T26" fmla="*/ 84 w 167"/>
                  <a:gd name="T27" fmla="*/ 33 h 156"/>
                  <a:gd name="T28" fmla="*/ 107 w 167"/>
                  <a:gd name="T29" fmla="*/ 49 h 156"/>
                  <a:gd name="T30" fmla="*/ 125 w 167"/>
                  <a:gd name="T31" fmla="*/ 71 h 156"/>
                  <a:gd name="T32" fmla="*/ 142 w 167"/>
                  <a:gd name="T33" fmla="*/ 95 h 156"/>
                  <a:gd name="T34" fmla="*/ 153 w 167"/>
                  <a:gd name="T35" fmla="*/ 122 h 156"/>
                  <a:gd name="T36" fmla="*/ 160 w 167"/>
                  <a:gd name="T37" fmla="*/ 151 h 156"/>
                  <a:gd name="T38" fmla="*/ 163 w 167"/>
                  <a:gd name="T39" fmla="*/ 146 h 156"/>
                  <a:gd name="T40" fmla="*/ 160 w 167"/>
                  <a:gd name="T41" fmla="*/ 151 h 156"/>
                  <a:gd name="T42" fmla="*/ 161 w 167"/>
                  <a:gd name="T43" fmla="*/ 153 h 156"/>
                  <a:gd name="T44" fmla="*/ 163 w 167"/>
                  <a:gd name="T45" fmla="*/ 155 h 156"/>
                  <a:gd name="T46" fmla="*/ 166 w 167"/>
                  <a:gd name="T47" fmla="*/ 153 h 156"/>
                  <a:gd name="T48" fmla="*/ 167 w 167"/>
                  <a:gd name="T49" fmla="*/ 151 h 156"/>
                  <a:gd name="T50" fmla="*/ 163 w 167"/>
                  <a:gd name="T51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7" h="156">
                    <a:moveTo>
                      <a:pt x="163" y="156"/>
                    </a:moveTo>
                    <a:lnTo>
                      <a:pt x="167" y="151"/>
                    </a:lnTo>
                    <a:lnTo>
                      <a:pt x="161" y="119"/>
                    </a:lnTo>
                    <a:lnTo>
                      <a:pt x="150" y="93"/>
                    </a:lnTo>
                    <a:lnTo>
                      <a:pt x="133" y="66"/>
                    </a:lnTo>
                    <a:lnTo>
                      <a:pt x="112" y="44"/>
                    </a:lnTo>
                    <a:lnTo>
                      <a:pt x="89" y="25"/>
                    </a:lnTo>
                    <a:lnTo>
                      <a:pt x="61" y="13"/>
                    </a:lnTo>
                    <a:lnTo>
                      <a:pt x="31" y="4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31" y="11"/>
                    </a:lnTo>
                    <a:lnTo>
                      <a:pt x="58" y="20"/>
                    </a:lnTo>
                    <a:lnTo>
                      <a:pt x="84" y="33"/>
                    </a:lnTo>
                    <a:lnTo>
                      <a:pt x="107" y="49"/>
                    </a:lnTo>
                    <a:lnTo>
                      <a:pt x="125" y="71"/>
                    </a:lnTo>
                    <a:lnTo>
                      <a:pt x="142" y="95"/>
                    </a:lnTo>
                    <a:lnTo>
                      <a:pt x="153" y="122"/>
                    </a:lnTo>
                    <a:lnTo>
                      <a:pt x="160" y="151"/>
                    </a:lnTo>
                    <a:lnTo>
                      <a:pt x="163" y="146"/>
                    </a:lnTo>
                    <a:lnTo>
                      <a:pt x="160" y="151"/>
                    </a:lnTo>
                    <a:lnTo>
                      <a:pt x="161" y="153"/>
                    </a:lnTo>
                    <a:lnTo>
                      <a:pt x="163" y="155"/>
                    </a:lnTo>
                    <a:lnTo>
                      <a:pt x="166" y="153"/>
                    </a:lnTo>
                    <a:lnTo>
                      <a:pt x="167" y="151"/>
                    </a:lnTo>
                    <a:lnTo>
                      <a:pt x="163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8" name="Freeform 507"/>
              <p:cNvSpPr>
                <a:spLocks/>
              </p:cNvSpPr>
              <p:nvPr/>
            </p:nvSpPr>
            <p:spPr bwMode="auto">
              <a:xfrm>
                <a:off x="2621" y="2575"/>
                <a:ext cx="23" cy="5"/>
              </a:xfrm>
              <a:custGeom>
                <a:avLst/>
                <a:gdLst>
                  <a:gd name="T0" fmla="*/ 8 w 68"/>
                  <a:gd name="T1" fmla="*/ 5 h 14"/>
                  <a:gd name="T2" fmla="*/ 4 w 68"/>
                  <a:gd name="T3" fmla="*/ 9 h 14"/>
                  <a:gd name="T4" fmla="*/ 5 w 68"/>
                  <a:gd name="T5" fmla="*/ 10 h 14"/>
                  <a:gd name="T6" fmla="*/ 9 w 68"/>
                  <a:gd name="T7" fmla="*/ 9 h 14"/>
                  <a:gd name="T8" fmla="*/ 17 w 68"/>
                  <a:gd name="T9" fmla="*/ 10 h 14"/>
                  <a:gd name="T10" fmla="*/ 24 w 68"/>
                  <a:gd name="T11" fmla="*/ 10 h 14"/>
                  <a:gd name="T12" fmla="*/ 34 w 68"/>
                  <a:gd name="T13" fmla="*/ 11 h 14"/>
                  <a:gd name="T14" fmla="*/ 44 w 68"/>
                  <a:gd name="T15" fmla="*/ 14 h 14"/>
                  <a:gd name="T16" fmla="*/ 57 w 68"/>
                  <a:gd name="T17" fmla="*/ 14 h 14"/>
                  <a:gd name="T18" fmla="*/ 68 w 68"/>
                  <a:gd name="T19" fmla="*/ 14 h 14"/>
                  <a:gd name="T20" fmla="*/ 68 w 68"/>
                  <a:gd name="T21" fmla="*/ 4 h 14"/>
                  <a:gd name="T22" fmla="*/ 57 w 68"/>
                  <a:gd name="T23" fmla="*/ 4 h 14"/>
                  <a:gd name="T24" fmla="*/ 44 w 68"/>
                  <a:gd name="T25" fmla="*/ 4 h 14"/>
                  <a:gd name="T26" fmla="*/ 34 w 68"/>
                  <a:gd name="T27" fmla="*/ 4 h 14"/>
                  <a:gd name="T28" fmla="*/ 24 w 68"/>
                  <a:gd name="T29" fmla="*/ 3 h 14"/>
                  <a:gd name="T30" fmla="*/ 17 w 68"/>
                  <a:gd name="T31" fmla="*/ 3 h 14"/>
                  <a:gd name="T32" fmla="*/ 9 w 68"/>
                  <a:gd name="T33" fmla="*/ 1 h 14"/>
                  <a:gd name="T34" fmla="*/ 5 w 68"/>
                  <a:gd name="T35" fmla="*/ 0 h 14"/>
                  <a:gd name="T36" fmla="*/ 4 w 68"/>
                  <a:gd name="T37" fmla="*/ 1 h 14"/>
                  <a:gd name="T38" fmla="*/ 0 w 68"/>
                  <a:gd name="T39" fmla="*/ 5 h 14"/>
                  <a:gd name="T40" fmla="*/ 4 w 68"/>
                  <a:gd name="T41" fmla="*/ 1 h 14"/>
                  <a:gd name="T42" fmla="*/ 1 w 68"/>
                  <a:gd name="T43" fmla="*/ 3 h 14"/>
                  <a:gd name="T44" fmla="*/ 0 w 68"/>
                  <a:gd name="T45" fmla="*/ 5 h 14"/>
                  <a:gd name="T46" fmla="*/ 1 w 68"/>
                  <a:gd name="T47" fmla="*/ 8 h 14"/>
                  <a:gd name="T48" fmla="*/ 4 w 68"/>
                  <a:gd name="T49" fmla="*/ 9 h 14"/>
                  <a:gd name="T50" fmla="*/ 8 w 68"/>
                  <a:gd name="T5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14">
                    <a:moveTo>
                      <a:pt x="8" y="5"/>
                    </a:moveTo>
                    <a:lnTo>
                      <a:pt x="4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7" y="10"/>
                    </a:lnTo>
                    <a:lnTo>
                      <a:pt x="24" y="10"/>
                    </a:lnTo>
                    <a:lnTo>
                      <a:pt x="34" y="11"/>
                    </a:lnTo>
                    <a:lnTo>
                      <a:pt x="44" y="14"/>
                    </a:lnTo>
                    <a:lnTo>
                      <a:pt x="57" y="14"/>
                    </a:lnTo>
                    <a:lnTo>
                      <a:pt x="68" y="14"/>
                    </a:lnTo>
                    <a:lnTo>
                      <a:pt x="68" y="4"/>
                    </a:lnTo>
                    <a:lnTo>
                      <a:pt x="57" y="4"/>
                    </a:lnTo>
                    <a:lnTo>
                      <a:pt x="44" y="4"/>
                    </a:lnTo>
                    <a:lnTo>
                      <a:pt x="34" y="4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0" y="5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9" name="Freeform 508"/>
              <p:cNvSpPr>
                <a:spLocks/>
              </p:cNvSpPr>
              <p:nvPr/>
            </p:nvSpPr>
            <p:spPr bwMode="auto">
              <a:xfrm>
                <a:off x="2581" y="2577"/>
                <a:ext cx="43" cy="33"/>
              </a:xfrm>
              <a:custGeom>
                <a:avLst/>
                <a:gdLst>
                  <a:gd name="T0" fmla="*/ 0 w 129"/>
                  <a:gd name="T1" fmla="*/ 96 h 100"/>
                  <a:gd name="T2" fmla="*/ 0 w 129"/>
                  <a:gd name="T3" fmla="*/ 96 h 100"/>
                  <a:gd name="T4" fmla="*/ 34 w 129"/>
                  <a:gd name="T5" fmla="*/ 100 h 100"/>
                  <a:gd name="T6" fmla="*/ 62 w 129"/>
                  <a:gd name="T7" fmla="*/ 95 h 100"/>
                  <a:gd name="T8" fmla="*/ 84 w 129"/>
                  <a:gd name="T9" fmla="*/ 86 h 100"/>
                  <a:gd name="T10" fmla="*/ 101 w 129"/>
                  <a:gd name="T11" fmla="*/ 71 h 100"/>
                  <a:gd name="T12" fmla="*/ 114 w 129"/>
                  <a:gd name="T13" fmla="*/ 53 h 100"/>
                  <a:gd name="T14" fmla="*/ 121 w 129"/>
                  <a:gd name="T15" fmla="*/ 36 h 100"/>
                  <a:gd name="T16" fmla="*/ 126 w 129"/>
                  <a:gd name="T17" fmla="*/ 17 h 100"/>
                  <a:gd name="T18" fmla="*/ 129 w 129"/>
                  <a:gd name="T19" fmla="*/ 0 h 100"/>
                  <a:gd name="T20" fmla="*/ 121 w 129"/>
                  <a:gd name="T21" fmla="*/ 0 h 100"/>
                  <a:gd name="T22" fmla="*/ 119 w 129"/>
                  <a:gd name="T23" fmla="*/ 17 h 100"/>
                  <a:gd name="T24" fmla="*/ 114 w 129"/>
                  <a:gd name="T25" fmla="*/ 33 h 100"/>
                  <a:gd name="T26" fmla="*/ 106 w 129"/>
                  <a:gd name="T27" fmla="*/ 51 h 100"/>
                  <a:gd name="T28" fmla="*/ 96 w 129"/>
                  <a:gd name="T29" fmla="*/ 66 h 100"/>
                  <a:gd name="T30" fmla="*/ 79 w 129"/>
                  <a:gd name="T31" fmla="*/ 79 h 100"/>
                  <a:gd name="T32" fmla="*/ 59 w 129"/>
                  <a:gd name="T33" fmla="*/ 87 h 100"/>
                  <a:gd name="T34" fmla="*/ 34 w 129"/>
                  <a:gd name="T35" fmla="*/ 90 h 100"/>
                  <a:gd name="T36" fmla="*/ 0 w 129"/>
                  <a:gd name="T37" fmla="*/ 89 h 100"/>
                  <a:gd name="T38" fmla="*/ 0 w 129"/>
                  <a:gd name="T39" fmla="*/ 89 h 100"/>
                  <a:gd name="T40" fmla="*/ 0 w 129"/>
                  <a:gd name="T41" fmla="*/ 9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9" h="100">
                    <a:moveTo>
                      <a:pt x="0" y="96"/>
                    </a:moveTo>
                    <a:lnTo>
                      <a:pt x="0" y="96"/>
                    </a:lnTo>
                    <a:lnTo>
                      <a:pt x="34" y="100"/>
                    </a:lnTo>
                    <a:lnTo>
                      <a:pt x="62" y="95"/>
                    </a:lnTo>
                    <a:lnTo>
                      <a:pt x="84" y="86"/>
                    </a:lnTo>
                    <a:lnTo>
                      <a:pt x="101" y="71"/>
                    </a:lnTo>
                    <a:lnTo>
                      <a:pt x="114" y="53"/>
                    </a:lnTo>
                    <a:lnTo>
                      <a:pt x="121" y="36"/>
                    </a:lnTo>
                    <a:lnTo>
                      <a:pt x="126" y="17"/>
                    </a:lnTo>
                    <a:lnTo>
                      <a:pt x="129" y="0"/>
                    </a:lnTo>
                    <a:lnTo>
                      <a:pt x="121" y="0"/>
                    </a:lnTo>
                    <a:lnTo>
                      <a:pt x="119" y="17"/>
                    </a:lnTo>
                    <a:lnTo>
                      <a:pt x="114" y="33"/>
                    </a:lnTo>
                    <a:lnTo>
                      <a:pt x="106" y="51"/>
                    </a:lnTo>
                    <a:lnTo>
                      <a:pt x="96" y="66"/>
                    </a:lnTo>
                    <a:lnTo>
                      <a:pt x="79" y="79"/>
                    </a:lnTo>
                    <a:lnTo>
                      <a:pt x="59" y="87"/>
                    </a:lnTo>
                    <a:lnTo>
                      <a:pt x="34" y="90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0" name="Freeform 509"/>
              <p:cNvSpPr>
                <a:spLocks/>
              </p:cNvSpPr>
              <p:nvPr/>
            </p:nvSpPr>
            <p:spPr bwMode="auto">
              <a:xfrm>
                <a:off x="2552" y="2574"/>
                <a:ext cx="29" cy="35"/>
              </a:xfrm>
              <a:custGeom>
                <a:avLst/>
                <a:gdLst>
                  <a:gd name="T0" fmla="*/ 7 w 85"/>
                  <a:gd name="T1" fmla="*/ 4 h 106"/>
                  <a:gd name="T2" fmla="*/ 0 w 85"/>
                  <a:gd name="T3" fmla="*/ 4 h 106"/>
                  <a:gd name="T4" fmla="*/ 6 w 85"/>
                  <a:gd name="T5" fmla="*/ 29 h 106"/>
                  <a:gd name="T6" fmla="*/ 13 w 85"/>
                  <a:gd name="T7" fmla="*/ 49 h 106"/>
                  <a:gd name="T8" fmla="*/ 20 w 85"/>
                  <a:gd name="T9" fmla="*/ 67 h 106"/>
                  <a:gd name="T10" fmla="*/ 29 w 85"/>
                  <a:gd name="T11" fmla="*/ 78 h 106"/>
                  <a:gd name="T12" fmla="*/ 39 w 85"/>
                  <a:gd name="T13" fmla="*/ 90 h 106"/>
                  <a:gd name="T14" fmla="*/ 53 w 85"/>
                  <a:gd name="T15" fmla="*/ 96 h 106"/>
                  <a:gd name="T16" fmla="*/ 67 w 85"/>
                  <a:gd name="T17" fmla="*/ 103 h 106"/>
                  <a:gd name="T18" fmla="*/ 85 w 85"/>
                  <a:gd name="T19" fmla="*/ 106 h 106"/>
                  <a:gd name="T20" fmla="*/ 85 w 85"/>
                  <a:gd name="T21" fmla="*/ 99 h 106"/>
                  <a:gd name="T22" fmla="*/ 69 w 85"/>
                  <a:gd name="T23" fmla="*/ 95 h 106"/>
                  <a:gd name="T24" fmla="*/ 56 w 85"/>
                  <a:gd name="T25" fmla="*/ 89 h 106"/>
                  <a:gd name="T26" fmla="*/ 44 w 85"/>
                  <a:gd name="T27" fmla="*/ 82 h 106"/>
                  <a:gd name="T28" fmla="*/ 37 w 85"/>
                  <a:gd name="T29" fmla="*/ 73 h 106"/>
                  <a:gd name="T30" fmla="*/ 28 w 85"/>
                  <a:gd name="T31" fmla="*/ 62 h 106"/>
                  <a:gd name="T32" fmla="*/ 20 w 85"/>
                  <a:gd name="T33" fmla="*/ 47 h 106"/>
                  <a:gd name="T34" fmla="*/ 14 w 85"/>
                  <a:gd name="T35" fmla="*/ 27 h 106"/>
                  <a:gd name="T36" fmla="*/ 7 w 85"/>
                  <a:gd name="T37" fmla="*/ 4 h 106"/>
                  <a:gd name="T38" fmla="*/ 0 w 85"/>
                  <a:gd name="T39" fmla="*/ 4 h 106"/>
                  <a:gd name="T40" fmla="*/ 7 w 85"/>
                  <a:gd name="T41" fmla="*/ 4 h 106"/>
                  <a:gd name="T42" fmla="*/ 6 w 85"/>
                  <a:gd name="T43" fmla="*/ 1 h 106"/>
                  <a:gd name="T44" fmla="*/ 4 w 85"/>
                  <a:gd name="T45" fmla="*/ 0 h 106"/>
                  <a:gd name="T46" fmla="*/ 1 w 85"/>
                  <a:gd name="T47" fmla="*/ 1 h 106"/>
                  <a:gd name="T48" fmla="*/ 0 w 85"/>
                  <a:gd name="T49" fmla="*/ 4 h 106"/>
                  <a:gd name="T50" fmla="*/ 7 w 85"/>
                  <a:gd name="T51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5" h="106">
                    <a:moveTo>
                      <a:pt x="7" y="4"/>
                    </a:moveTo>
                    <a:lnTo>
                      <a:pt x="0" y="4"/>
                    </a:lnTo>
                    <a:lnTo>
                      <a:pt x="6" y="29"/>
                    </a:lnTo>
                    <a:lnTo>
                      <a:pt x="13" y="49"/>
                    </a:lnTo>
                    <a:lnTo>
                      <a:pt x="20" y="67"/>
                    </a:lnTo>
                    <a:lnTo>
                      <a:pt x="29" y="78"/>
                    </a:lnTo>
                    <a:lnTo>
                      <a:pt x="39" y="90"/>
                    </a:lnTo>
                    <a:lnTo>
                      <a:pt x="53" y="96"/>
                    </a:lnTo>
                    <a:lnTo>
                      <a:pt x="67" y="103"/>
                    </a:lnTo>
                    <a:lnTo>
                      <a:pt x="85" y="106"/>
                    </a:lnTo>
                    <a:lnTo>
                      <a:pt x="85" y="99"/>
                    </a:lnTo>
                    <a:lnTo>
                      <a:pt x="69" y="95"/>
                    </a:lnTo>
                    <a:lnTo>
                      <a:pt x="56" y="89"/>
                    </a:lnTo>
                    <a:lnTo>
                      <a:pt x="44" y="82"/>
                    </a:lnTo>
                    <a:lnTo>
                      <a:pt x="37" y="73"/>
                    </a:lnTo>
                    <a:lnTo>
                      <a:pt x="28" y="62"/>
                    </a:lnTo>
                    <a:lnTo>
                      <a:pt x="20" y="47"/>
                    </a:lnTo>
                    <a:lnTo>
                      <a:pt x="14" y="27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1" name="Freeform 510"/>
              <p:cNvSpPr>
                <a:spLocks/>
              </p:cNvSpPr>
              <p:nvPr/>
            </p:nvSpPr>
            <p:spPr bwMode="auto">
              <a:xfrm>
                <a:off x="2550" y="2575"/>
                <a:ext cx="24" cy="51"/>
              </a:xfrm>
              <a:custGeom>
                <a:avLst/>
                <a:gdLst>
                  <a:gd name="T0" fmla="*/ 72 w 72"/>
                  <a:gd name="T1" fmla="*/ 144 h 152"/>
                  <a:gd name="T2" fmla="*/ 72 w 72"/>
                  <a:gd name="T3" fmla="*/ 144 h 152"/>
                  <a:gd name="T4" fmla="*/ 52 w 72"/>
                  <a:gd name="T5" fmla="*/ 129 h 152"/>
                  <a:gd name="T6" fmla="*/ 37 w 72"/>
                  <a:gd name="T7" fmla="*/ 116 h 152"/>
                  <a:gd name="T8" fmla="*/ 26 w 72"/>
                  <a:gd name="T9" fmla="*/ 100 h 152"/>
                  <a:gd name="T10" fmla="*/ 17 w 72"/>
                  <a:gd name="T11" fmla="*/ 85 h 152"/>
                  <a:gd name="T12" fmla="*/ 12 w 72"/>
                  <a:gd name="T13" fmla="*/ 68 h 152"/>
                  <a:gd name="T14" fmla="*/ 10 w 72"/>
                  <a:gd name="T15" fmla="*/ 48 h 152"/>
                  <a:gd name="T16" fmla="*/ 10 w 72"/>
                  <a:gd name="T17" fmla="*/ 25 h 152"/>
                  <a:gd name="T18" fmla="*/ 15 w 72"/>
                  <a:gd name="T19" fmla="*/ 0 h 152"/>
                  <a:gd name="T20" fmla="*/ 8 w 72"/>
                  <a:gd name="T21" fmla="*/ 0 h 152"/>
                  <a:gd name="T22" fmla="*/ 3 w 72"/>
                  <a:gd name="T23" fmla="*/ 25 h 152"/>
                  <a:gd name="T24" fmla="*/ 0 w 72"/>
                  <a:gd name="T25" fmla="*/ 48 h 152"/>
                  <a:gd name="T26" fmla="*/ 4 w 72"/>
                  <a:gd name="T27" fmla="*/ 68 h 152"/>
                  <a:gd name="T28" fmla="*/ 9 w 72"/>
                  <a:gd name="T29" fmla="*/ 87 h 152"/>
                  <a:gd name="T30" fmla="*/ 18 w 72"/>
                  <a:gd name="T31" fmla="*/ 105 h 152"/>
                  <a:gd name="T32" fmla="*/ 32 w 72"/>
                  <a:gd name="T33" fmla="*/ 121 h 152"/>
                  <a:gd name="T34" fmla="*/ 47 w 72"/>
                  <a:gd name="T35" fmla="*/ 137 h 152"/>
                  <a:gd name="T36" fmla="*/ 67 w 72"/>
                  <a:gd name="T37" fmla="*/ 152 h 152"/>
                  <a:gd name="T38" fmla="*/ 67 w 72"/>
                  <a:gd name="T39" fmla="*/ 152 h 152"/>
                  <a:gd name="T40" fmla="*/ 72 w 72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152">
                    <a:moveTo>
                      <a:pt x="72" y="144"/>
                    </a:moveTo>
                    <a:lnTo>
                      <a:pt x="72" y="144"/>
                    </a:lnTo>
                    <a:lnTo>
                      <a:pt x="52" y="129"/>
                    </a:lnTo>
                    <a:lnTo>
                      <a:pt x="37" y="116"/>
                    </a:lnTo>
                    <a:lnTo>
                      <a:pt x="26" y="100"/>
                    </a:lnTo>
                    <a:lnTo>
                      <a:pt x="17" y="85"/>
                    </a:lnTo>
                    <a:lnTo>
                      <a:pt x="12" y="68"/>
                    </a:lnTo>
                    <a:lnTo>
                      <a:pt x="10" y="48"/>
                    </a:lnTo>
                    <a:lnTo>
                      <a:pt x="10" y="25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3" y="25"/>
                    </a:lnTo>
                    <a:lnTo>
                      <a:pt x="0" y="48"/>
                    </a:lnTo>
                    <a:lnTo>
                      <a:pt x="4" y="68"/>
                    </a:lnTo>
                    <a:lnTo>
                      <a:pt x="9" y="87"/>
                    </a:lnTo>
                    <a:lnTo>
                      <a:pt x="18" y="105"/>
                    </a:lnTo>
                    <a:lnTo>
                      <a:pt x="32" y="121"/>
                    </a:lnTo>
                    <a:lnTo>
                      <a:pt x="47" y="137"/>
                    </a:lnTo>
                    <a:lnTo>
                      <a:pt x="67" y="152"/>
                    </a:lnTo>
                    <a:lnTo>
                      <a:pt x="67" y="152"/>
                    </a:lnTo>
                    <a:lnTo>
                      <a:pt x="72" y="1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2" name="Freeform 511"/>
              <p:cNvSpPr>
                <a:spLocks/>
              </p:cNvSpPr>
              <p:nvPr/>
            </p:nvSpPr>
            <p:spPr bwMode="auto">
              <a:xfrm>
                <a:off x="2558" y="2623"/>
                <a:ext cx="21" cy="10"/>
              </a:xfrm>
              <a:custGeom>
                <a:avLst/>
                <a:gdLst>
                  <a:gd name="T0" fmla="*/ 2 w 64"/>
                  <a:gd name="T1" fmla="*/ 27 h 31"/>
                  <a:gd name="T2" fmla="*/ 4 w 64"/>
                  <a:gd name="T3" fmla="*/ 27 h 31"/>
                  <a:gd name="T4" fmla="*/ 8 w 64"/>
                  <a:gd name="T5" fmla="*/ 27 h 31"/>
                  <a:gd name="T6" fmla="*/ 18 w 64"/>
                  <a:gd name="T7" fmla="*/ 28 h 31"/>
                  <a:gd name="T8" fmla="*/ 29 w 64"/>
                  <a:gd name="T9" fmla="*/ 31 h 31"/>
                  <a:gd name="T10" fmla="*/ 43 w 64"/>
                  <a:gd name="T11" fmla="*/ 31 h 31"/>
                  <a:gd name="T12" fmla="*/ 55 w 64"/>
                  <a:gd name="T13" fmla="*/ 28 h 31"/>
                  <a:gd name="T14" fmla="*/ 64 w 64"/>
                  <a:gd name="T15" fmla="*/ 22 h 31"/>
                  <a:gd name="T16" fmla="*/ 61 w 64"/>
                  <a:gd name="T17" fmla="*/ 12 h 31"/>
                  <a:gd name="T18" fmla="*/ 48 w 64"/>
                  <a:gd name="T19" fmla="*/ 0 h 31"/>
                  <a:gd name="T20" fmla="*/ 43 w 64"/>
                  <a:gd name="T21" fmla="*/ 8 h 31"/>
                  <a:gd name="T22" fmla="*/ 53 w 64"/>
                  <a:gd name="T23" fmla="*/ 17 h 31"/>
                  <a:gd name="T24" fmla="*/ 56 w 64"/>
                  <a:gd name="T25" fmla="*/ 19 h 31"/>
                  <a:gd name="T26" fmla="*/ 52 w 64"/>
                  <a:gd name="T27" fmla="*/ 20 h 31"/>
                  <a:gd name="T28" fmla="*/ 43 w 64"/>
                  <a:gd name="T29" fmla="*/ 20 h 31"/>
                  <a:gd name="T30" fmla="*/ 29 w 64"/>
                  <a:gd name="T31" fmla="*/ 20 h 31"/>
                  <a:gd name="T32" fmla="*/ 18 w 64"/>
                  <a:gd name="T33" fmla="*/ 20 h 31"/>
                  <a:gd name="T34" fmla="*/ 8 w 64"/>
                  <a:gd name="T35" fmla="*/ 19 h 31"/>
                  <a:gd name="T36" fmla="*/ 4 w 64"/>
                  <a:gd name="T37" fmla="*/ 19 h 31"/>
                  <a:gd name="T38" fmla="*/ 7 w 64"/>
                  <a:gd name="T39" fmla="*/ 19 h 31"/>
                  <a:gd name="T40" fmla="*/ 4 w 64"/>
                  <a:gd name="T41" fmla="*/ 19 h 31"/>
                  <a:gd name="T42" fmla="*/ 2 w 64"/>
                  <a:gd name="T43" fmla="*/ 20 h 31"/>
                  <a:gd name="T44" fmla="*/ 0 w 64"/>
                  <a:gd name="T45" fmla="*/ 23 h 31"/>
                  <a:gd name="T46" fmla="*/ 2 w 64"/>
                  <a:gd name="T47" fmla="*/ 26 h 31"/>
                  <a:gd name="T48" fmla="*/ 4 w 64"/>
                  <a:gd name="T49" fmla="*/ 27 h 31"/>
                  <a:gd name="T50" fmla="*/ 2 w 64"/>
                  <a:gd name="T51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" h="31">
                    <a:moveTo>
                      <a:pt x="2" y="27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8" y="28"/>
                    </a:lnTo>
                    <a:lnTo>
                      <a:pt x="29" y="31"/>
                    </a:lnTo>
                    <a:lnTo>
                      <a:pt x="43" y="31"/>
                    </a:lnTo>
                    <a:lnTo>
                      <a:pt x="55" y="28"/>
                    </a:lnTo>
                    <a:lnTo>
                      <a:pt x="64" y="22"/>
                    </a:lnTo>
                    <a:lnTo>
                      <a:pt x="61" y="12"/>
                    </a:lnTo>
                    <a:lnTo>
                      <a:pt x="48" y="0"/>
                    </a:lnTo>
                    <a:lnTo>
                      <a:pt x="43" y="8"/>
                    </a:lnTo>
                    <a:lnTo>
                      <a:pt x="53" y="17"/>
                    </a:lnTo>
                    <a:lnTo>
                      <a:pt x="56" y="19"/>
                    </a:lnTo>
                    <a:lnTo>
                      <a:pt x="52" y="20"/>
                    </a:lnTo>
                    <a:lnTo>
                      <a:pt x="43" y="20"/>
                    </a:lnTo>
                    <a:lnTo>
                      <a:pt x="29" y="20"/>
                    </a:lnTo>
                    <a:lnTo>
                      <a:pt x="18" y="20"/>
                    </a:lnTo>
                    <a:lnTo>
                      <a:pt x="8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4" y="19"/>
                    </a:lnTo>
                    <a:lnTo>
                      <a:pt x="2" y="20"/>
                    </a:lnTo>
                    <a:lnTo>
                      <a:pt x="0" y="23"/>
                    </a:lnTo>
                    <a:lnTo>
                      <a:pt x="2" y="26"/>
                    </a:lnTo>
                    <a:lnTo>
                      <a:pt x="4" y="27"/>
                    </a:lnTo>
                    <a:lnTo>
                      <a:pt x="2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3" name="Freeform 512"/>
              <p:cNvSpPr>
                <a:spLocks/>
              </p:cNvSpPr>
              <p:nvPr/>
            </p:nvSpPr>
            <p:spPr bwMode="auto">
              <a:xfrm>
                <a:off x="2551" y="2575"/>
                <a:ext cx="93" cy="66"/>
              </a:xfrm>
              <a:custGeom>
                <a:avLst/>
                <a:gdLst>
                  <a:gd name="T0" fmla="*/ 23 w 279"/>
                  <a:gd name="T1" fmla="*/ 167 h 197"/>
                  <a:gd name="T2" fmla="*/ 27 w 279"/>
                  <a:gd name="T3" fmla="*/ 167 h 197"/>
                  <a:gd name="T4" fmla="*/ 37 w 279"/>
                  <a:gd name="T5" fmla="*/ 168 h 197"/>
                  <a:gd name="T6" fmla="*/ 48 w 279"/>
                  <a:gd name="T7" fmla="*/ 170 h 197"/>
                  <a:gd name="T8" fmla="*/ 62 w 279"/>
                  <a:gd name="T9" fmla="*/ 170 h 197"/>
                  <a:gd name="T10" fmla="*/ 72 w 279"/>
                  <a:gd name="T11" fmla="*/ 168 h 197"/>
                  <a:gd name="T12" fmla="*/ 79 w 279"/>
                  <a:gd name="T13" fmla="*/ 164 h 197"/>
                  <a:gd name="T14" fmla="*/ 76 w 279"/>
                  <a:gd name="T15" fmla="*/ 158 h 197"/>
                  <a:gd name="T16" fmla="*/ 65 w 279"/>
                  <a:gd name="T17" fmla="*/ 148 h 197"/>
                  <a:gd name="T18" fmla="*/ 45 w 279"/>
                  <a:gd name="T19" fmla="*/ 133 h 197"/>
                  <a:gd name="T20" fmla="*/ 29 w 279"/>
                  <a:gd name="T21" fmla="*/ 119 h 197"/>
                  <a:gd name="T22" fmla="*/ 17 w 279"/>
                  <a:gd name="T23" fmla="*/ 102 h 197"/>
                  <a:gd name="T24" fmla="*/ 8 w 279"/>
                  <a:gd name="T25" fmla="*/ 86 h 197"/>
                  <a:gd name="T26" fmla="*/ 3 w 279"/>
                  <a:gd name="T27" fmla="*/ 68 h 197"/>
                  <a:gd name="T28" fmla="*/ 0 w 279"/>
                  <a:gd name="T29" fmla="*/ 48 h 197"/>
                  <a:gd name="T30" fmla="*/ 2 w 279"/>
                  <a:gd name="T31" fmla="*/ 25 h 197"/>
                  <a:gd name="T32" fmla="*/ 7 w 279"/>
                  <a:gd name="T33" fmla="*/ 0 h 197"/>
                  <a:gd name="T34" fmla="*/ 13 w 279"/>
                  <a:gd name="T35" fmla="*/ 24 h 197"/>
                  <a:gd name="T36" fmla="*/ 19 w 279"/>
                  <a:gd name="T37" fmla="*/ 44 h 197"/>
                  <a:gd name="T38" fmla="*/ 27 w 279"/>
                  <a:gd name="T39" fmla="*/ 61 h 197"/>
                  <a:gd name="T40" fmla="*/ 36 w 279"/>
                  <a:gd name="T41" fmla="*/ 72 h 197"/>
                  <a:gd name="T42" fmla="*/ 45 w 279"/>
                  <a:gd name="T43" fmla="*/ 82 h 197"/>
                  <a:gd name="T44" fmla="*/ 57 w 279"/>
                  <a:gd name="T45" fmla="*/ 88 h 197"/>
                  <a:gd name="T46" fmla="*/ 71 w 279"/>
                  <a:gd name="T47" fmla="*/ 95 h 197"/>
                  <a:gd name="T48" fmla="*/ 88 w 279"/>
                  <a:gd name="T49" fmla="*/ 99 h 197"/>
                  <a:gd name="T50" fmla="*/ 122 w 279"/>
                  <a:gd name="T51" fmla="*/ 101 h 197"/>
                  <a:gd name="T52" fmla="*/ 148 w 279"/>
                  <a:gd name="T53" fmla="*/ 97 h 197"/>
                  <a:gd name="T54" fmla="*/ 170 w 279"/>
                  <a:gd name="T55" fmla="*/ 88 h 197"/>
                  <a:gd name="T56" fmla="*/ 186 w 279"/>
                  <a:gd name="T57" fmla="*/ 74 h 197"/>
                  <a:gd name="T58" fmla="*/ 198 w 279"/>
                  <a:gd name="T59" fmla="*/ 58 h 197"/>
                  <a:gd name="T60" fmla="*/ 205 w 279"/>
                  <a:gd name="T61" fmla="*/ 40 h 197"/>
                  <a:gd name="T62" fmla="*/ 210 w 279"/>
                  <a:gd name="T63" fmla="*/ 23 h 197"/>
                  <a:gd name="T64" fmla="*/ 213 w 279"/>
                  <a:gd name="T65" fmla="*/ 6 h 197"/>
                  <a:gd name="T66" fmla="*/ 214 w 279"/>
                  <a:gd name="T67" fmla="*/ 6 h 197"/>
                  <a:gd name="T68" fmla="*/ 218 w 279"/>
                  <a:gd name="T69" fmla="*/ 6 h 197"/>
                  <a:gd name="T70" fmla="*/ 226 w 279"/>
                  <a:gd name="T71" fmla="*/ 7 h 197"/>
                  <a:gd name="T72" fmla="*/ 233 w 279"/>
                  <a:gd name="T73" fmla="*/ 7 h 197"/>
                  <a:gd name="T74" fmla="*/ 243 w 279"/>
                  <a:gd name="T75" fmla="*/ 9 h 197"/>
                  <a:gd name="T76" fmla="*/ 253 w 279"/>
                  <a:gd name="T77" fmla="*/ 10 h 197"/>
                  <a:gd name="T78" fmla="*/ 266 w 279"/>
                  <a:gd name="T79" fmla="*/ 10 h 197"/>
                  <a:gd name="T80" fmla="*/ 277 w 279"/>
                  <a:gd name="T81" fmla="*/ 10 h 197"/>
                  <a:gd name="T82" fmla="*/ 277 w 279"/>
                  <a:gd name="T83" fmla="*/ 12 h 197"/>
                  <a:gd name="T84" fmla="*/ 277 w 279"/>
                  <a:gd name="T85" fmla="*/ 17 h 197"/>
                  <a:gd name="T86" fmla="*/ 279 w 279"/>
                  <a:gd name="T87" fmla="*/ 23 h 197"/>
                  <a:gd name="T88" fmla="*/ 279 w 279"/>
                  <a:gd name="T89" fmla="*/ 28 h 197"/>
                  <a:gd name="T90" fmla="*/ 279 w 279"/>
                  <a:gd name="T91" fmla="*/ 33 h 197"/>
                  <a:gd name="T92" fmla="*/ 275 w 279"/>
                  <a:gd name="T93" fmla="*/ 66 h 197"/>
                  <a:gd name="T94" fmla="*/ 266 w 279"/>
                  <a:gd name="T95" fmla="*/ 97 h 197"/>
                  <a:gd name="T96" fmla="*/ 251 w 279"/>
                  <a:gd name="T97" fmla="*/ 125 h 197"/>
                  <a:gd name="T98" fmla="*/ 231 w 279"/>
                  <a:gd name="T99" fmla="*/ 149 h 197"/>
                  <a:gd name="T100" fmla="*/ 207 w 279"/>
                  <a:gd name="T101" fmla="*/ 170 h 197"/>
                  <a:gd name="T102" fmla="*/ 179 w 279"/>
                  <a:gd name="T103" fmla="*/ 185 h 197"/>
                  <a:gd name="T104" fmla="*/ 147 w 279"/>
                  <a:gd name="T105" fmla="*/ 194 h 197"/>
                  <a:gd name="T106" fmla="*/ 114 w 279"/>
                  <a:gd name="T107" fmla="*/ 197 h 197"/>
                  <a:gd name="T108" fmla="*/ 102 w 279"/>
                  <a:gd name="T109" fmla="*/ 197 h 197"/>
                  <a:gd name="T110" fmla="*/ 89 w 279"/>
                  <a:gd name="T111" fmla="*/ 196 h 197"/>
                  <a:gd name="T112" fmla="*/ 78 w 279"/>
                  <a:gd name="T113" fmla="*/ 194 h 197"/>
                  <a:gd name="T114" fmla="*/ 65 w 279"/>
                  <a:gd name="T115" fmla="*/ 190 h 197"/>
                  <a:gd name="T116" fmla="*/ 53 w 279"/>
                  <a:gd name="T117" fmla="*/ 186 h 197"/>
                  <a:gd name="T118" fmla="*/ 43 w 279"/>
                  <a:gd name="T119" fmla="*/ 182 h 197"/>
                  <a:gd name="T120" fmla="*/ 33 w 279"/>
                  <a:gd name="T121" fmla="*/ 177 h 197"/>
                  <a:gd name="T122" fmla="*/ 23 w 279"/>
                  <a:gd name="T123" fmla="*/ 171 h 197"/>
                  <a:gd name="T124" fmla="*/ 23 w 279"/>
                  <a:gd name="T125" fmla="*/ 16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9" h="197">
                    <a:moveTo>
                      <a:pt x="23" y="167"/>
                    </a:moveTo>
                    <a:lnTo>
                      <a:pt x="27" y="167"/>
                    </a:lnTo>
                    <a:lnTo>
                      <a:pt x="37" y="168"/>
                    </a:lnTo>
                    <a:lnTo>
                      <a:pt x="48" y="170"/>
                    </a:lnTo>
                    <a:lnTo>
                      <a:pt x="62" y="170"/>
                    </a:lnTo>
                    <a:lnTo>
                      <a:pt x="72" y="168"/>
                    </a:lnTo>
                    <a:lnTo>
                      <a:pt x="79" y="164"/>
                    </a:lnTo>
                    <a:lnTo>
                      <a:pt x="76" y="158"/>
                    </a:lnTo>
                    <a:lnTo>
                      <a:pt x="65" y="148"/>
                    </a:lnTo>
                    <a:lnTo>
                      <a:pt x="45" y="133"/>
                    </a:lnTo>
                    <a:lnTo>
                      <a:pt x="29" y="119"/>
                    </a:lnTo>
                    <a:lnTo>
                      <a:pt x="17" y="102"/>
                    </a:lnTo>
                    <a:lnTo>
                      <a:pt x="8" y="86"/>
                    </a:lnTo>
                    <a:lnTo>
                      <a:pt x="3" y="68"/>
                    </a:lnTo>
                    <a:lnTo>
                      <a:pt x="0" y="48"/>
                    </a:lnTo>
                    <a:lnTo>
                      <a:pt x="2" y="25"/>
                    </a:lnTo>
                    <a:lnTo>
                      <a:pt x="7" y="0"/>
                    </a:lnTo>
                    <a:lnTo>
                      <a:pt x="13" y="24"/>
                    </a:lnTo>
                    <a:lnTo>
                      <a:pt x="19" y="44"/>
                    </a:lnTo>
                    <a:lnTo>
                      <a:pt x="27" y="61"/>
                    </a:lnTo>
                    <a:lnTo>
                      <a:pt x="36" y="72"/>
                    </a:lnTo>
                    <a:lnTo>
                      <a:pt x="45" y="82"/>
                    </a:lnTo>
                    <a:lnTo>
                      <a:pt x="57" y="88"/>
                    </a:lnTo>
                    <a:lnTo>
                      <a:pt x="71" y="95"/>
                    </a:lnTo>
                    <a:lnTo>
                      <a:pt x="88" y="99"/>
                    </a:lnTo>
                    <a:lnTo>
                      <a:pt x="122" y="101"/>
                    </a:lnTo>
                    <a:lnTo>
                      <a:pt x="148" y="97"/>
                    </a:lnTo>
                    <a:lnTo>
                      <a:pt x="170" y="88"/>
                    </a:lnTo>
                    <a:lnTo>
                      <a:pt x="186" y="74"/>
                    </a:lnTo>
                    <a:lnTo>
                      <a:pt x="198" y="58"/>
                    </a:lnTo>
                    <a:lnTo>
                      <a:pt x="205" y="40"/>
                    </a:lnTo>
                    <a:lnTo>
                      <a:pt x="210" y="23"/>
                    </a:lnTo>
                    <a:lnTo>
                      <a:pt x="213" y="6"/>
                    </a:lnTo>
                    <a:lnTo>
                      <a:pt x="214" y="6"/>
                    </a:lnTo>
                    <a:lnTo>
                      <a:pt x="218" y="6"/>
                    </a:lnTo>
                    <a:lnTo>
                      <a:pt x="226" y="7"/>
                    </a:lnTo>
                    <a:lnTo>
                      <a:pt x="233" y="7"/>
                    </a:lnTo>
                    <a:lnTo>
                      <a:pt x="243" y="9"/>
                    </a:lnTo>
                    <a:lnTo>
                      <a:pt x="253" y="10"/>
                    </a:lnTo>
                    <a:lnTo>
                      <a:pt x="266" y="10"/>
                    </a:lnTo>
                    <a:lnTo>
                      <a:pt x="277" y="10"/>
                    </a:lnTo>
                    <a:lnTo>
                      <a:pt x="277" y="12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9" y="28"/>
                    </a:lnTo>
                    <a:lnTo>
                      <a:pt x="279" y="33"/>
                    </a:lnTo>
                    <a:lnTo>
                      <a:pt x="275" y="66"/>
                    </a:lnTo>
                    <a:lnTo>
                      <a:pt x="266" y="97"/>
                    </a:lnTo>
                    <a:lnTo>
                      <a:pt x="251" y="125"/>
                    </a:lnTo>
                    <a:lnTo>
                      <a:pt x="231" y="149"/>
                    </a:lnTo>
                    <a:lnTo>
                      <a:pt x="207" y="170"/>
                    </a:lnTo>
                    <a:lnTo>
                      <a:pt x="179" y="185"/>
                    </a:lnTo>
                    <a:lnTo>
                      <a:pt x="147" y="194"/>
                    </a:lnTo>
                    <a:lnTo>
                      <a:pt x="114" y="197"/>
                    </a:lnTo>
                    <a:lnTo>
                      <a:pt x="102" y="197"/>
                    </a:lnTo>
                    <a:lnTo>
                      <a:pt x="89" y="196"/>
                    </a:lnTo>
                    <a:lnTo>
                      <a:pt x="78" y="194"/>
                    </a:lnTo>
                    <a:lnTo>
                      <a:pt x="65" y="190"/>
                    </a:lnTo>
                    <a:lnTo>
                      <a:pt x="53" y="186"/>
                    </a:lnTo>
                    <a:lnTo>
                      <a:pt x="43" y="182"/>
                    </a:lnTo>
                    <a:lnTo>
                      <a:pt x="33" y="177"/>
                    </a:lnTo>
                    <a:lnTo>
                      <a:pt x="23" y="171"/>
                    </a:lnTo>
                    <a:lnTo>
                      <a:pt x="23" y="167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4" name="Freeform 513"/>
              <p:cNvSpPr>
                <a:spLocks/>
              </p:cNvSpPr>
              <p:nvPr/>
            </p:nvSpPr>
            <p:spPr bwMode="auto">
              <a:xfrm>
                <a:off x="2559" y="2623"/>
                <a:ext cx="20" cy="10"/>
              </a:xfrm>
              <a:custGeom>
                <a:avLst/>
                <a:gdLst>
                  <a:gd name="T0" fmla="*/ 39 w 60"/>
                  <a:gd name="T1" fmla="*/ 8 h 31"/>
                  <a:gd name="T2" fmla="*/ 39 w 60"/>
                  <a:gd name="T3" fmla="*/ 8 h 31"/>
                  <a:gd name="T4" fmla="*/ 49 w 60"/>
                  <a:gd name="T5" fmla="*/ 17 h 31"/>
                  <a:gd name="T6" fmla="*/ 52 w 60"/>
                  <a:gd name="T7" fmla="*/ 19 h 31"/>
                  <a:gd name="T8" fmla="*/ 48 w 60"/>
                  <a:gd name="T9" fmla="*/ 20 h 31"/>
                  <a:gd name="T10" fmla="*/ 39 w 60"/>
                  <a:gd name="T11" fmla="*/ 20 h 31"/>
                  <a:gd name="T12" fmla="*/ 25 w 60"/>
                  <a:gd name="T13" fmla="*/ 20 h 31"/>
                  <a:gd name="T14" fmla="*/ 14 w 60"/>
                  <a:gd name="T15" fmla="*/ 20 h 31"/>
                  <a:gd name="T16" fmla="*/ 4 w 60"/>
                  <a:gd name="T17" fmla="*/ 19 h 31"/>
                  <a:gd name="T18" fmla="*/ 0 w 60"/>
                  <a:gd name="T19" fmla="*/ 19 h 31"/>
                  <a:gd name="T20" fmla="*/ 0 w 60"/>
                  <a:gd name="T21" fmla="*/ 27 h 31"/>
                  <a:gd name="T22" fmla="*/ 4 w 60"/>
                  <a:gd name="T23" fmla="*/ 27 h 31"/>
                  <a:gd name="T24" fmla="*/ 14 w 60"/>
                  <a:gd name="T25" fmla="*/ 28 h 31"/>
                  <a:gd name="T26" fmla="*/ 25 w 60"/>
                  <a:gd name="T27" fmla="*/ 31 h 31"/>
                  <a:gd name="T28" fmla="*/ 39 w 60"/>
                  <a:gd name="T29" fmla="*/ 31 h 31"/>
                  <a:gd name="T30" fmla="*/ 51 w 60"/>
                  <a:gd name="T31" fmla="*/ 28 h 31"/>
                  <a:gd name="T32" fmla="*/ 60 w 60"/>
                  <a:gd name="T33" fmla="*/ 22 h 31"/>
                  <a:gd name="T34" fmla="*/ 57 w 60"/>
                  <a:gd name="T35" fmla="*/ 12 h 31"/>
                  <a:gd name="T36" fmla="*/ 44 w 60"/>
                  <a:gd name="T37" fmla="*/ 0 h 31"/>
                  <a:gd name="T38" fmla="*/ 44 w 60"/>
                  <a:gd name="T39" fmla="*/ 0 h 31"/>
                  <a:gd name="T40" fmla="*/ 39 w 60"/>
                  <a:gd name="T41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31">
                    <a:moveTo>
                      <a:pt x="39" y="8"/>
                    </a:moveTo>
                    <a:lnTo>
                      <a:pt x="39" y="8"/>
                    </a:lnTo>
                    <a:lnTo>
                      <a:pt x="49" y="17"/>
                    </a:lnTo>
                    <a:lnTo>
                      <a:pt x="52" y="19"/>
                    </a:lnTo>
                    <a:lnTo>
                      <a:pt x="48" y="20"/>
                    </a:lnTo>
                    <a:lnTo>
                      <a:pt x="39" y="20"/>
                    </a:lnTo>
                    <a:lnTo>
                      <a:pt x="25" y="20"/>
                    </a:lnTo>
                    <a:lnTo>
                      <a:pt x="14" y="20"/>
                    </a:lnTo>
                    <a:lnTo>
                      <a:pt x="4" y="19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14" y="28"/>
                    </a:lnTo>
                    <a:lnTo>
                      <a:pt x="25" y="31"/>
                    </a:lnTo>
                    <a:lnTo>
                      <a:pt x="39" y="31"/>
                    </a:lnTo>
                    <a:lnTo>
                      <a:pt x="51" y="28"/>
                    </a:lnTo>
                    <a:lnTo>
                      <a:pt x="60" y="22"/>
                    </a:lnTo>
                    <a:lnTo>
                      <a:pt x="57" y="1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5" name="Freeform 514"/>
              <p:cNvSpPr>
                <a:spLocks/>
              </p:cNvSpPr>
              <p:nvPr/>
            </p:nvSpPr>
            <p:spPr bwMode="auto">
              <a:xfrm>
                <a:off x="2550" y="2574"/>
                <a:ext cx="24" cy="52"/>
              </a:xfrm>
              <a:custGeom>
                <a:avLst/>
                <a:gdLst>
                  <a:gd name="T0" fmla="*/ 15 w 72"/>
                  <a:gd name="T1" fmla="*/ 4 h 156"/>
                  <a:gd name="T2" fmla="*/ 8 w 72"/>
                  <a:gd name="T3" fmla="*/ 4 h 156"/>
                  <a:gd name="T4" fmla="*/ 3 w 72"/>
                  <a:gd name="T5" fmla="*/ 29 h 156"/>
                  <a:gd name="T6" fmla="*/ 0 w 72"/>
                  <a:gd name="T7" fmla="*/ 52 h 156"/>
                  <a:gd name="T8" fmla="*/ 4 w 72"/>
                  <a:gd name="T9" fmla="*/ 72 h 156"/>
                  <a:gd name="T10" fmla="*/ 9 w 72"/>
                  <a:gd name="T11" fmla="*/ 91 h 156"/>
                  <a:gd name="T12" fmla="*/ 18 w 72"/>
                  <a:gd name="T13" fmla="*/ 109 h 156"/>
                  <a:gd name="T14" fmla="*/ 32 w 72"/>
                  <a:gd name="T15" fmla="*/ 125 h 156"/>
                  <a:gd name="T16" fmla="*/ 47 w 72"/>
                  <a:gd name="T17" fmla="*/ 141 h 156"/>
                  <a:gd name="T18" fmla="*/ 67 w 72"/>
                  <a:gd name="T19" fmla="*/ 156 h 156"/>
                  <a:gd name="T20" fmla="*/ 72 w 72"/>
                  <a:gd name="T21" fmla="*/ 148 h 156"/>
                  <a:gd name="T22" fmla="*/ 52 w 72"/>
                  <a:gd name="T23" fmla="*/ 133 h 156"/>
                  <a:gd name="T24" fmla="*/ 37 w 72"/>
                  <a:gd name="T25" fmla="*/ 120 h 156"/>
                  <a:gd name="T26" fmla="*/ 26 w 72"/>
                  <a:gd name="T27" fmla="*/ 104 h 156"/>
                  <a:gd name="T28" fmla="*/ 17 w 72"/>
                  <a:gd name="T29" fmla="*/ 89 h 156"/>
                  <a:gd name="T30" fmla="*/ 12 w 72"/>
                  <a:gd name="T31" fmla="*/ 72 h 156"/>
                  <a:gd name="T32" fmla="*/ 10 w 72"/>
                  <a:gd name="T33" fmla="*/ 52 h 156"/>
                  <a:gd name="T34" fmla="*/ 10 w 72"/>
                  <a:gd name="T35" fmla="*/ 29 h 156"/>
                  <a:gd name="T36" fmla="*/ 15 w 72"/>
                  <a:gd name="T37" fmla="*/ 4 h 156"/>
                  <a:gd name="T38" fmla="*/ 8 w 72"/>
                  <a:gd name="T39" fmla="*/ 4 h 156"/>
                  <a:gd name="T40" fmla="*/ 15 w 72"/>
                  <a:gd name="T41" fmla="*/ 4 h 156"/>
                  <a:gd name="T42" fmla="*/ 14 w 72"/>
                  <a:gd name="T43" fmla="*/ 1 h 156"/>
                  <a:gd name="T44" fmla="*/ 12 w 72"/>
                  <a:gd name="T45" fmla="*/ 0 h 156"/>
                  <a:gd name="T46" fmla="*/ 9 w 72"/>
                  <a:gd name="T47" fmla="*/ 1 h 156"/>
                  <a:gd name="T48" fmla="*/ 8 w 72"/>
                  <a:gd name="T49" fmla="*/ 4 h 156"/>
                  <a:gd name="T50" fmla="*/ 15 w 72"/>
                  <a:gd name="T51" fmla="*/ 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56">
                    <a:moveTo>
                      <a:pt x="15" y="4"/>
                    </a:moveTo>
                    <a:lnTo>
                      <a:pt x="8" y="4"/>
                    </a:lnTo>
                    <a:lnTo>
                      <a:pt x="3" y="29"/>
                    </a:lnTo>
                    <a:lnTo>
                      <a:pt x="0" y="52"/>
                    </a:lnTo>
                    <a:lnTo>
                      <a:pt x="4" y="72"/>
                    </a:lnTo>
                    <a:lnTo>
                      <a:pt x="9" y="91"/>
                    </a:lnTo>
                    <a:lnTo>
                      <a:pt x="18" y="109"/>
                    </a:lnTo>
                    <a:lnTo>
                      <a:pt x="32" y="125"/>
                    </a:lnTo>
                    <a:lnTo>
                      <a:pt x="47" y="141"/>
                    </a:lnTo>
                    <a:lnTo>
                      <a:pt x="67" y="156"/>
                    </a:lnTo>
                    <a:lnTo>
                      <a:pt x="72" y="148"/>
                    </a:lnTo>
                    <a:lnTo>
                      <a:pt x="52" y="133"/>
                    </a:lnTo>
                    <a:lnTo>
                      <a:pt x="37" y="120"/>
                    </a:lnTo>
                    <a:lnTo>
                      <a:pt x="26" y="104"/>
                    </a:lnTo>
                    <a:lnTo>
                      <a:pt x="17" y="89"/>
                    </a:lnTo>
                    <a:lnTo>
                      <a:pt x="12" y="72"/>
                    </a:lnTo>
                    <a:lnTo>
                      <a:pt x="10" y="52"/>
                    </a:lnTo>
                    <a:lnTo>
                      <a:pt x="10" y="29"/>
                    </a:lnTo>
                    <a:lnTo>
                      <a:pt x="15" y="4"/>
                    </a:lnTo>
                    <a:lnTo>
                      <a:pt x="8" y="4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8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6" name="Freeform 515"/>
              <p:cNvSpPr>
                <a:spLocks/>
              </p:cNvSpPr>
              <p:nvPr/>
            </p:nvSpPr>
            <p:spPr bwMode="auto">
              <a:xfrm>
                <a:off x="2552" y="2575"/>
                <a:ext cx="29" cy="34"/>
              </a:xfrm>
              <a:custGeom>
                <a:avLst/>
                <a:gdLst>
                  <a:gd name="T0" fmla="*/ 85 w 85"/>
                  <a:gd name="T1" fmla="*/ 95 h 102"/>
                  <a:gd name="T2" fmla="*/ 85 w 85"/>
                  <a:gd name="T3" fmla="*/ 95 h 102"/>
                  <a:gd name="T4" fmla="*/ 69 w 85"/>
                  <a:gd name="T5" fmla="*/ 91 h 102"/>
                  <a:gd name="T6" fmla="*/ 56 w 85"/>
                  <a:gd name="T7" fmla="*/ 85 h 102"/>
                  <a:gd name="T8" fmla="*/ 44 w 85"/>
                  <a:gd name="T9" fmla="*/ 78 h 102"/>
                  <a:gd name="T10" fmla="*/ 37 w 85"/>
                  <a:gd name="T11" fmla="*/ 69 h 102"/>
                  <a:gd name="T12" fmla="*/ 28 w 85"/>
                  <a:gd name="T13" fmla="*/ 58 h 102"/>
                  <a:gd name="T14" fmla="*/ 20 w 85"/>
                  <a:gd name="T15" fmla="*/ 43 h 102"/>
                  <a:gd name="T16" fmla="*/ 14 w 85"/>
                  <a:gd name="T17" fmla="*/ 23 h 102"/>
                  <a:gd name="T18" fmla="*/ 7 w 85"/>
                  <a:gd name="T19" fmla="*/ 0 h 102"/>
                  <a:gd name="T20" fmla="*/ 0 w 85"/>
                  <a:gd name="T21" fmla="*/ 0 h 102"/>
                  <a:gd name="T22" fmla="*/ 6 w 85"/>
                  <a:gd name="T23" fmla="*/ 25 h 102"/>
                  <a:gd name="T24" fmla="*/ 13 w 85"/>
                  <a:gd name="T25" fmla="*/ 45 h 102"/>
                  <a:gd name="T26" fmla="*/ 20 w 85"/>
                  <a:gd name="T27" fmla="*/ 63 h 102"/>
                  <a:gd name="T28" fmla="*/ 29 w 85"/>
                  <a:gd name="T29" fmla="*/ 74 h 102"/>
                  <a:gd name="T30" fmla="*/ 39 w 85"/>
                  <a:gd name="T31" fmla="*/ 86 h 102"/>
                  <a:gd name="T32" fmla="*/ 53 w 85"/>
                  <a:gd name="T33" fmla="*/ 92 h 102"/>
                  <a:gd name="T34" fmla="*/ 67 w 85"/>
                  <a:gd name="T35" fmla="*/ 99 h 102"/>
                  <a:gd name="T36" fmla="*/ 85 w 85"/>
                  <a:gd name="T37" fmla="*/ 102 h 102"/>
                  <a:gd name="T38" fmla="*/ 85 w 85"/>
                  <a:gd name="T39" fmla="*/ 102 h 102"/>
                  <a:gd name="T40" fmla="*/ 85 w 85"/>
                  <a:gd name="T41" fmla="*/ 9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5" h="102">
                    <a:moveTo>
                      <a:pt x="85" y="95"/>
                    </a:moveTo>
                    <a:lnTo>
                      <a:pt x="85" y="95"/>
                    </a:lnTo>
                    <a:lnTo>
                      <a:pt x="69" y="91"/>
                    </a:lnTo>
                    <a:lnTo>
                      <a:pt x="56" y="85"/>
                    </a:lnTo>
                    <a:lnTo>
                      <a:pt x="44" y="78"/>
                    </a:lnTo>
                    <a:lnTo>
                      <a:pt x="37" y="69"/>
                    </a:lnTo>
                    <a:lnTo>
                      <a:pt x="28" y="58"/>
                    </a:lnTo>
                    <a:lnTo>
                      <a:pt x="20" y="43"/>
                    </a:lnTo>
                    <a:lnTo>
                      <a:pt x="14" y="2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6" y="25"/>
                    </a:lnTo>
                    <a:lnTo>
                      <a:pt x="13" y="45"/>
                    </a:lnTo>
                    <a:lnTo>
                      <a:pt x="20" y="63"/>
                    </a:lnTo>
                    <a:lnTo>
                      <a:pt x="29" y="74"/>
                    </a:lnTo>
                    <a:lnTo>
                      <a:pt x="39" y="86"/>
                    </a:lnTo>
                    <a:lnTo>
                      <a:pt x="53" y="92"/>
                    </a:lnTo>
                    <a:lnTo>
                      <a:pt x="67" y="99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5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7" name="Freeform 516"/>
              <p:cNvSpPr>
                <a:spLocks/>
              </p:cNvSpPr>
              <p:nvPr/>
            </p:nvSpPr>
            <p:spPr bwMode="auto">
              <a:xfrm>
                <a:off x="2581" y="2576"/>
                <a:ext cx="43" cy="34"/>
              </a:xfrm>
              <a:custGeom>
                <a:avLst/>
                <a:gdLst>
                  <a:gd name="T0" fmla="*/ 125 w 129"/>
                  <a:gd name="T1" fmla="*/ 0 h 104"/>
                  <a:gd name="T2" fmla="*/ 121 w 129"/>
                  <a:gd name="T3" fmla="*/ 4 h 104"/>
                  <a:gd name="T4" fmla="*/ 119 w 129"/>
                  <a:gd name="T5" fmla="*/ 21 h 104"/>
                  <a:gd name="T6" fmla="*/ 114 w 129"/>
                  <a:gd name="T7" fmla="*/ 37 h 104"/>
                  <a:gd name="T8" fmla="*/ 106 w 129"/>
                  <a:gd name="T9" fmla="*/ 55 h 104"/>
                  <a:gd name="T10" fmla="*/ 96 w 129"/>
                  <a:gd name="T11" fmla="*/ 70 h 104"/>
                  <a:gd name="T12" fmla="*/ 79 w 129"/>
                  <a:gd name="T13" fmla="*/ 83 h 104"/>
                  <a:gd name="T14" fmla="*/ 59 w 129"/>
                  <a:gd name="T15" fmla="*/ 91 h 104"/>
                  <a:gd name="T16" fmla="*/ 34 w 129"/>
                  <a:gd name="T17" fmla="*/ 94 h 104"/>
                  <a:gd name="T18" fmla="*/ 0 w 129"/>
                  <a:gd name="T19" fmla="*/ 93 h 104"/>
                  <a:gd name="T20" fmla="*/ 0 w 129"/>
                  <a:gd name="T21" fmla="*/ 100 h 104"/>
                  <a:gd name="T22" fmla="*/ 34 w 129"/>
                  <a:gd name="T23" fmla="*/ 104 h 104"/>
                  <a:gd name="T24" fmla="*/ 62 w 129"/>
                  <a:gd name="T25" fmla="*/ 99 h 104"/>
                  <a:gd name="T26" fmla="*/ 84 w 129"/>
                  <a:gd name="T27" fmla="*/ 90 h 104"/>
                  <a:gd name="T28" fmla="*/ 101 w 129"/>
                  <a:gd name="T29" fmla="*/ 75 h 104"/>
                  <a:gd name="T30" fmla="*/ 114 w 129"/>
                  <a:gd name="T31" fmla="*/ 57 h 104"/>
                  <a:gd name="T32" fmla="*/ 121 w 129"/>
                  <a:gd name="T33" fmla="*/ 40 h 104"/>
                  <a:gd name="T34" fmla="*/ 126 w 129"/>
                  <a:gd name="T35" fmla="*/ 21 h 104"/>
                  <a:gd name="T36" fmla="*/ 129 w 129"/>
                  <a:gd name="T37" fmla="*/ 4 h 104"/>
                  <a:gd name="T38" fmla="*/ 125 w 129"/>
                  <a:gd name="T39" fmla="*/ 8 h 104"/>
                  <a:gd name="T40" fmla="*/ 125 w 129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9" h="104">
                    <a:moveTo>
                      <a:pt x="125" y="0"/>
                    </a:moveTo>
                    <a:lnTo>
                      <a:pt x="121" y="4"/>
                    </a:lnTo>
                    <a:lnTo>
                      <a:pt x="119" y="21"/>
                    </a:lnTo>
                    <a:lnTo>
                      <a:pt x="114" y="37"/>
                    </a:lnTo>
                    <a:lnTo>
                      <a:pt x="106" y="55"/>
                    </a:lnTo>
                    <a:lnTo>
                      <a:pt x="96" y="70"/>
                    </a:lnTo>
                    <a:lnTo>
                      <a:pt x="79" y="83"/>
                    </a:lnTo>
                    <a:lnTo>
                      <a:pt x="59" y="91"/>
                    </a:lnTo>
                    <a:lnTo>
                      <a:pt x="34" y="94"/>
                    </a:lnTo>
                    <a:lnTo>
                      <a:pt x="0" y="93"/>
                    </a:lnTo>
                    <a:lnTo>
                      <a:pt x="0" y="100"/>
                    </a:lnTo>
                    <a:lnTo>
                      <a:pt x="34" y="104"/>
                    </a:lnTo>
                    <a:lnTo>
                      <a:pt x="62" y="99"/>
                    </a:lnTo>
                    <a:lnTo>
                      <a:pt x="84" y="90"/>
                    </a:lnTo>
                    <a:lnTo>
                      <a:pt x="101" y="75"/>
                    </a:lnTo>
                    <a:lnTo>
                      <a:pt x="114" y="57"/>
                    </a:lnTo>
                    <a:lnTo>
                      <a:pt x="121" y="40"/>
                    </a:lnTo>
                    <a:lnTo>
                      <a:pt x="126" y="21"/>
                    </a:lnTo>
                    <a:lnTo>
                      <a:pt x="129" y="4"/>
                    </a:lnTo>
                    <a:lnTo>
                      <a:pt x="125" y="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8" name="Freeform 517"/>
              <p:cNvSpPr>
                <a:spLocks/>
              </p:cNvSpPr>
              <p:nvPr/>
            </p:nvSpPr>
            <p:spPr bwMode="auto">
              <a:xfrm>
                <a:off x="2622" y="2575"/>
                <a:ext cx="23" cy="5"/>
              </a:xfrm>
              <a:custGeom>
                <a:avLst/>
                <a:gdLst>
                  <a:gd name="T0" fmla="*/ 69 w 69"/>
                  <a:gd name="T1" fmla="*/ 9 h 14"/>
                  <a:gd name="T2" fmla="*/ 64 w 69"/>
                  <a:gd name="T3" fmla="*/ 4 h 14"/>
                  <a:gd name="T4" fmla="*/ 53 w 69"/>
                  <a:gd name="T5" fmla="*/ 4 h 14"/>
                  <a:gd name="T6" fmla="*/ 40 w 69"/>
                  <a:gd name="T7" fmla="*/ 4 h 14"/>
                  <a:gd name="T8" fmla="*/ 30 w 69"/>
                  <a:gd name="T9" fmla="*/ 4 h 14"/>
                  <a:gd name="T10" fmla="*/ 20 w 69"/>
                  <a:gd name="T11" fmla="*/ 3 h 14"/>
                  <a:gd name="T12" fmla="*/ 13 w 69"/>
                  <a:gd name="T13" fmla="*/ 3 h 14"/>
                  <a:gd name="T14" fmla="*/ 5 w 69"/>
                  <a:gd name="T15" fmla="*/ 1 h 14"/>
                  <a:gd name="T16" fmla="*/ 1 w 69"/>
                  <a:gd name="T17" fmla="*/ 0 h 14"/>
                  <a:gd name="T18" fmla="*/ 0 w 69"/>
                  <a:gd name="T19" fmla="*/ 1 h 14"/>
                  <a:gd name="T20" fmla="*/ 0 w 69"/>
                  <a:gd name="T21" fmla="*/ 9 h 14"/>
                  <a:gd name="T22" fmla="*/ 1 w 69"/>
                  <a:gd name="T23" fmla="*/ 10 h 14"/>
                  <a:gd name="T24" fmla="*/ 5 w 69"/>
                  <a:gd name="T25" fmla="*/ 9 h 14"/>
                  <a:gd name="T26" fmla="*/ 13 w 69"/>
                  <a:gd name="T27" fmla="*/ 10 h 14"/>
                  <a:gd name="T28" fmla="*/ 20 w 69"/>
                  <a:gd name="T29" fmla="*/ 10 h 14"/>
                  <a:gd name="T30" fmla="*/ 30 w 69"/>
                  <a:gd name="T31" fmla="*/ 11 h 14"/>
                  <a:gd name="T32" fmla="*/ 40 w 69"/>
                  <a:gd name="T33" fmla="*/ 14 h 14"/>
                  <a:gd name="T34" fmla="*/ 53 w 69"/>
                  <a:gd name="T35" fmla="*/ 14 h 14"/>
                  <a:gd name="T36" fmla="*/ 64 w 69"/>
                  <a:gd name="T37" fmla="*/ 14 h 14"/>
                  <a:gd name="T38" fmla="*/ 59 w 69"/>
                  <a:gd name="T39" fmla="*/ 9 h 14"/>
                  <a:gd name="T40" fmla="*/ 64 w 69"/>
                  <a:gd name="T41" fmla="*/ 14 h 14"/>
                  <a:gd name="T42" fmla="*/ 68 w 69"/>
                  <a:gd name="T43" fmla="*/ 13 h 14"/>
                  <a:gd name="T44" fmla="*/ 69 w 69"/>
                  <a:gd name="T45" fmla="*/ 9 h 14"/>
                  <a:gd name="T46" fmla="*/ 68 w 69"/>
                  <a:gd name="T47" fmla="*/ 5 h 14"/>
                  <a:gd name="T48" fmla="*/ 64 w 69"/>
                  <a:gd name="T49" fmla="*/ 4 h 14"/>
                  <a:gd name="T50" fmla="*/ 69 w 69"/>
                  <a:gd name="T51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9" h="14">
                    <a:moveTo>
                      <a:pt x="69" y="9"/>
                    </a:moveTo>
                    <a:lnTo>
                      <a:pt x="64" y="4"/>
                    </a:lnTo>
                    <a:lnTo>
                      <a:pt x="53" y="4"/>
                    </a:lnTo>
                    <a:lnTo>
                      <a:pt x="40" y="4"/>
                    </a:lnTo>
                    <a:lnTo>
                      <a:pt x="30" y="4"/>
                    </a:lnTo>
                    <a:lnTo>
                      <a:pt x="20" y="3"/>
                    </a:lnTo>
                    <a:lnTo>
                      <a:pt x="13" y="3"/>
                    </a:lnTo>
                    <a:lnTo>
                      <a:pt x="5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13" y="10"/>
                    </a:lnTo>
                    <a:lnTo>
                      <a:pt x="20" y="10"/>
                    </a:lnTo>
                    <a:lnTo>
                      <a:pt x="30" y="11"/>
                    </a:lnTo>
                    <a:lnTo>
                      <a:pt x="40" y="14"/>
                    </a:lnTo>
                    <a:lnTo>
                      <a:pt x="53" y="14"/>
                    </a:lnTo>
                    <a:lnTo>
                      <a:pt x="64" y="14"/>
                    </a:lnTo>
                    <a:lnTo>
                      <a:pt x="59" y="9"/>
                    </a:lnTo>
                    <a:lnTo>
                      <a:pt x="64" y="14"/>
                    </a:lnTo>
                    <a:lnTo>
                      <a:pt x="68" y="13"/>
                    </a:lnTo>
                    <a:lnTo>
                      <a:pt x="69" y="9"/>
                    </a:lnTo>
                    <a:lnTo>
                      <a:pt x="68" y="5"/>
                    </a:lnTo>
                    <a:lnTo>
                      <a:pt x="64" y="4"/>
                    </a:lnTo>
                    <a:lnTo>
                      <a:pt x="6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9" name="Freeform 518"/>
              <p:cNvSpPr>
                <a:spLocks/>
              </p:cNvSpPr>
              <p:nvPr/>
            </p:nvSpPr>
            <p:spPr bwMode="auto">
              <a:xfrm>
                <a:off x="2642" y="2578"/>
                <a:ext cx="3" cy="3"/>
              </a:xfrm>
              <a:custGeom>
                <a:avLst/>
                <a:gdLst>
                  <a:gd name="T0" fmla="*/ 10 w 10"/>
                  <a:gd name="T1" fmla="*/ 2 h 7"/>
                  <a:gd name="T2" fmla="*/ 10 w 10"/>
                  <a:gd name="T3" fmla="*/ 2 h 7"/>
                  <a:gd name="T4" fmla="*/ 10 w 10"/>
                  <a:gd name="T5" fmla="*/ 0 h 7"/>
                  <a:gd name="T6" fmla="*/ 0 w 10"/>
                  <a:gd name="T7" fmla="*/ 0 h 7"/>
                  <a:gd name="T8" fmla="*/ 0 w 10"/>
                  <a:gd name="T9" fmla="*/ 2 h 7"/>
                  <a:gd name="T10" fmla="*/ 0 w 10"/>
                  <a:gd name="T11" fmla="*/ 2 h 7"/>
                  <a:gd name="T12" fmla="*/ 0 w 10"/>
                  <a:gd name="T13" fmla="*/ 2 h 7"/>
                  <a:gd name="T14" fmla="*/ 2 w 10"/>
                  <a:gd name="T15" fmla="*/ 6 h 7"/>
                  <a:gd name="T16" fmla="*/ 5 w 10"/>
                  <a:gd name="T17" fmla="*/ 7 h 7"/>
                  <a:gd name="T18" fmla="*/ 9 w 10"/>
                  <a:gd name="T19" fmla="*/ 6 h 7"/>
                  <a:gd name="T20" fmla="*/ 10 w 10"/>
                  <a:gd name="T2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7">
                    <a:moveTo>
                      <a:pt x="10" y="2"/>
                    </a:moveTo>
                    <a:lnTo>
                      <a:pt x="10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0" name="Freeform 519"/>
              <p:cNvSpPr>
                <a:spLocks/>
              </p:cNvSpPr>
              <p:nvPr/>
            </p:nvSpPr>
            <p:spPr bwMode="auto">
              <a:xfrm>
                <a:off x="2642" y="2579"/>
                <a:ext cx="4" cy="7"/>
              </a:xfrm>
              <a:custGeom>
                <a:avLst/>
                <a:gdLst>
                  <a:gd name="T0" fmla="*/ 12 w 12"/>
                  <a:gd name="T1" fmla="*/ 21 h 21"/>
                  <a:gd name="T2" fmla="*/ 12 w 12"/>
                  <a:gd name="T3" fmla="*/ 21 h 21"/>
                  <a:gd name="T4" fmla="*/ 12 w 12"/>
                  <a:gd name="T5" fmla="*/ 16 h 21"/>
                  <a:gd name="T6" fmla="*/ 10 w 12"/>
                  <a:gd name="T7" fmla="*/ 11 h 21"/>
                  <a:gd name="T8" fmla="*/ 9 w 12"/>
                  <a:gd name="T9" fmla="*/ 5 h 21"/>
                  <a:gd name="T10" fmla="*/ 10 w 12"/>
                  <a:gd name="T11" fmla="*/ 0 h 21"/>
                  <a:gd name="T12" fmla="*/ 0 w 12"/>
                  <a:gd name="T13" fmla="*/ 0 h 21"/>
                  <a:gd name="T14" fmla="*/ 2 w 12"/>
                  <a:gd name="T15" fmla="*/ 5 h 21"/>
                  <a:gd name="T16" fmla="*/ 3 w 12"/>
                  <a:gd name="T17" fmla="*/ 11 h 21"/>
                  <a:gd name="T18" fmla="*/ 2 w 12"/>
                  <a:gd name="T19" fmla="*/ 16 h 21"/>
                  <a:gd name="T20" fmla="*/ 2 w 12"/>
                  <a:gd name="T21" fmla="*/ 21 h 21"/>
                  <a:gd name="T22" fmla="*/ 2 w 12"/>
                  <a:gd name="T23" fmla="*/ 21 h 21"/>
                  <a:gd name="T24" fmla="*/ 12 w 12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1">
                    <a:moveTo>
                      <a:pt x="12" y="21"/>
                    </a:moveTo>
                    <a:lnTo>
                      <a:pt x="12" y="21"/>
                    </a:lnTo>
                    <a:lnTo>
                      <a:pt x="12" y="16"/>
                    </a:lnTo>
                    <a:lnTo>
                      <a:pt x="10" y="11"/>
                    </a:lnTo>
                    <a:lnTo>
                      <a:pt x="9" y="5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3" y="11"/>
                    </a:lnTo>
                    <a:lnTo>
                      <a:pt x="2" y="1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1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1" name="Freeform 520"/>
              <p:cNvSpPr>
                <a:spLocks/>
              </p:cNvSpPr>
              <p:nvPr/>
            </p:nvSpPr>
            <p:spPr bwMode="auto">
              <a:xfrm>
                <a:off x="2589" y="2586"/>
                <a:ext cx="57" cy="56"/>
              </a:xfrm>
              <a:custGeom>
                <a:avLst/>
                <a:gdLst>
                  <a:gd name="T0" fmla="*/ 0 w 170"/>
                  <a:gd name="T1" fmla="*/ 169 h 169"/>
                  <a:gd name="T2" fmla="*/ 0 w 170"/>
                  <a:gd name="T3" fmla="*/ 169 h 169"/>
                  <a:gd name="T4" fmla="*/ 33 w 170"/>
                  <a:gd name="T5" fmla="*/ 164 h 169"/>
                  <a:gd name="T6" fmla="*/ 66 w 170"/>
                  <a:gd name="T7" fmla="*/ 156 h 169"/>
                  <a:gd name="T8" fmla="*/ 95 w 170"/>
                  <a:gd name="T9" fmla="*/ 140 h 169"/>
                  <a:gd name="T10" fmla="*/ 119 w 170"/>
                  <a:gd name="T11" fmla="*/ 119 h 169"/>
                  <a:gd name="T12" fmla="*/ 141 w 170"/>
                  <a:gd name="T13" fmla="*/ 95 h 169"/>
                  <a:gd name="T14" fmla="*/ 156 w 170"/>
                  <a:gd name="T15" fmla="*/ 66 h 169"/>
                  <a:gd name="T16" fmla="*/ 165 w 170"/>
                  <a:gd name="T17" fmla="*/ 33 h 169"/>
                  <a:gd name="T18" fmla="*/ 170 w 170"/>
                  <a:gd name="T19" fmla="*/ 0 h 169"/>
                  <a:gd name="T20" fmla="*/ 160 w 170"/>
                  <a:gd name="T21" fmla="*/ 0 h 169"/>
                  <a:gd name="T22" fmla="*/ 157 w 170"/>
                  <a:gd name="T23" fmla="*/ 33 h 169"/>
                  <a:gd name="T24" fmla="*/ 148 w 170"/>
                  <a:gd name="T25" fmla="*/ 63 h 169"/>
                  <a:gd name="T26" fmla="*/ 133 w 170"/>
                  <a:gd name="T27" fmla="*/ 90 h 169"/>
                  <a:gd name="T28" fmla="*/ 114 w 170"/>
                  <a:gd name="T29" fmla="*/ 114 h 169"/>
                  <a:gd name="T30" fmla="*/ 90 w 170"/>
                  <a:gd name="T31" fmla="*/ 133 h 169"/>
                  <a:gd name="T32" fmla="*/ 63 w 170"/>
                  <a:gd name="T33" fmla="*/ 148 h 169"/>
                  <a:gd name="T34" fmla="*/ 33 w 170"/>
                  <a:gd name="T35" fmla="*/ 157 h 169"/>
                  <a:gd name="T36" fmla="*/ 0 w 170"/>
                  <a:gd name="T37" fmla="*/ 159 h 169"/>
                  <a:gd name="T38" fmla="*/ 0 w 170"/>
                  <a:gd name="T39" fmla="*/ 159 h 169"/>
                  <a:gd name="T40" fmla="*/ 0 w 170"/>
                  <a:gd name="T41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0" y="169"/>
                    </a:moveTo>
                    <a:lnTo>
                      <a:pt x="0" y="169"/>
                    </a:lnTo>
                    <a:lnTo>
                      <a:pt x="33" y="164"/>
                    </a:lnTo>
                    <a:lnTo>
                      <a:pt x="66" y="156"/>
                    </a:lnTo>
                    <a:lnTo>
                      <a:pt x="95" y="140"/>
                    </a:lnTo>
                    <a:lnTo>
                      <a:pt x="119" y="119"/>
                    </a:lnTo>
                    <a:lnTo>
                      <a:pt x="141" y="95"/>
                    </a:lnTo>
                    <a:lnTo>
                      <a:pt x="156" y="66"/>
                    </a:lnTo>
                    <a:lnTo>
                      <a:pt x="165" y="33"/>
                    </a:lnTo>
                    <a:lnTo>
                      <a:pt x="170" y="0"/>
                    </a:lnTo>
                    <a:lnTo>
                      <a:pt x="160" y="0"/>
                    </a:lnTo>
                    <a:lnTo>
                      <a:pt x="157" y="33"/>
                    </a:lnTo>
                    <a:lnTo>
                      <a:pt x="148" y="63"/>
                    </a:lnTo>
                    <a:lnTo>
                      <a:pt x="133" y="90"/>
                    </a:lnTo>
                    <a:lnTo>
                      <a:pt x="114" y="114"/>
                    </a:lnTo>
                    <a:lnTo>
                      <a:pt x="90" y="133"/>
                    </a:lnTo>
                    <a:lnTo>
                      <a:pt x="63" y="148"/>
                    </a:lnTo>
                    <a:lnTo>
                      <a:pt x="33" y="15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2" name="Freeform 521"/>
              <p:cNvSpPr>
                <a:spLocks/>
              </p:cNvSpPr>
              <p:nvPr/>
            </p:nvSpPr>
            <p:spPr bwMode="auto">
              <a:xfrm>
                <a:off x="2557" y="2631"/>
                <a:ext cx="32" cy="11"/>
              </a:xfrm>
              <a:custGeom>
                <a:avLst/>
                <a:gdLst>
                  <a:gd name="T0" fmla="*/ 0 w 96"/>
                  <a:gd name="T1" fmla="*/ 4 h 35"/>
                  <a:gd name="T2" fmla="*/ 3 w 96"/>
                  <a:gd name="T3" fmla="*/ 8 h 35"/>
                  <a:gd name="T4" fmla="*/ 14 w 96"/>
                  <a:gd name="T5" fmla="*/ 14 h 35"/>
                  <a:gd name="T6" fmla="*/ 24 w 96"/>
                  <a:gd name="T7" fmla="*/ 19 h 35"/>
                  <a:gd name="T8" fmla="*/ 34 w 96"/>
                  <a:gd name="T9" fmla="*/ 23 h 35"/>
                  <a:gd name="T10" fmla="*/ 46 w 96"/>
                  <a:gd name="T11" fmla="*/ 27 h 35"/>
                  <a:gd name="T12" fmla="*/ 58 w 96"/>
                  <a:gd name="T13" fmla="*/ 30 h 35"/>
                  <a:gd name="T14" fmla="*/ 71 w 96"/>
                  <a:gd name="T15" fmla="*/ 33 h 35"/>
                  <a:gd name="T16" fmla="*/ 84 w 96"/>
                  <a:gd name="T17" fmla="*/ 35 h 35"/>
                  <a:gd name="T18" fmla="*/ 96 w 96"/>
                  <a:gd name="T19" fmla="*/ 35 h 35"/>
                  <a:gd name="T20" fmla="*/ 96 w 96"/>
                  <a:gd name="T21" fmla="*/ 25 h 35"/>
                  <a:gd name="T22" fmla="*/ 84 w 96"/>
                  <a:gd name="T23" fmla="*/ 25 h 35"/>
                  <a:gd name="T24" fmla="*/ 71 w 96"/>
                  <a:gd name="T25" fmla="*/ 25 h 35"/>
                  <a:gd name="T26" fmla="*/ 61 w 96"/>
                  <a:gd name="T27" fmla="*/ 23 h 35"/>
                  <a:gd name="T28" fmla="*/ 48 w 96"/>
                  <a:gd name="T29" fmla="*/ 19 h 35"/>
                  <a:gd name="T30" fmla="*/ 37 w 96"/>
                  <a:gd name="T31" fmla="*/ 15 h 35"/>
                  <a:gd name="T32" fmla="*/ 27 w 96"/>
                  <a:gd name="T33" fmla="*/ 11 h 35"/>
                  <a:gd name="T34" fmla="*/ 17 w 96"/>
                  <a:gd name="T35" fmla="*/ 6 h 35"/>
                  <a:gd name="T36" fmla="*/ 8 w 96"/>
                  <a:gd name="T37" fmla="*/ 0 h 35"/>
                  <a:gd name="T38" fmla="*/ 10 w 96"/>
                  <a:gd name="T39" fmla="*/ 4 h 35"/>
                  <a:gd name="T40" fmla="*/ 8 w 96"/>
                  <a:gd name="T41" fmla="*/ 0 h 35"/>
                  <a:gd name="T42" fmla="*/ 4 w 96"/>
                  <a:gd name="T43" fmla="*/ 0 h 35"/>
                  <a:gd name="T44" fmla="*/ 1 w 96"/>
                  <a:gd name="T45" fmla="*/ 1 h 35"/>
                  <a:gd name="T46" fmla="*/ 0 w 96"/>
                  <a:gd name="T47" fmla="*/ 5 h 35"/>
                  <a:gd name="T48" fmla="*/ 3 w 96"/>
                  <a:gd name="T49" fmla="*/ 8 h 35"/>
                  <a:gd name="T50" fmla="*/ 0 w 96"/>
                  <a:gd name="T5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5">
                    <a:moveTo>
                      <a:pt x="0" y="4"/>
                    </a:moveTo>
                    <a:lnTo>
                      <a:pt x="3" y="8"/>
                    </a:lnTo>
                    <a:lnTo>
                      <a:pt x="14" y="14"/>
                    </a:lnTo>
                    <a:lnTo>
                      <a:pt x="24" y="19"/>
                    </a:lnTo>
                    <a:lnTo>
                      <a:pt x="34" y="23"/>
                    </a:lnTo>
                    <a:lnTo>
                      <a:pt x="46" y="27"/>
                    </a:lnTo>
                    <a:lnTo>
                      <a:pt x="58" y="30"/>
                    </a:lnTo>
                    <a:lnTo>
                      <a:pt x="71" y="33"/>
                    </a:lnTo>
                    <a:lnTo>
                      <a:pt x="84" y="35"/>
                    </a:lnTo>
                    <a:lnTo>
                      <a:pt x="96" y="35"/>
                    </a:lnTo>
                    <a:lnTo>
                      <a:pt x="96" y="25"/>
                    </a:lnTo>
                    <a:lnTo>
                      <a:pt x="84" y="25"/>
                    </a:lnTo>
                    <a:lnTo>
                      <a:pt x="71" y="25"/>
                    </a:lnTo>
                    <a:lnTo>
                      <a:pt x="61" y="23"/>
                    </a:lnTo>
                    <a:lnTo>
                      <a:pt x="48" y="19"/>
                    </a:lnTo>
                    <a:lnTo>
                      <a:pt x="37" y="15"/>
                    </a:lnTo>
                    <a:lnTo>
                      <a:pt x="27" y="11"/>
                    </a:lnTo>
                    <a:lnTo>
                      <a:pt x="17" y="6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3" name="Freeform 522"/>
              <p:cNvSpPr>
                <a:spLocks/>
              </p:cNvSpPr>
              <p:nvPr/>
            </p:nvSpPr>
            <p:spPr bwMode="auto">
              <a:xfrm>
                <a:off x="2557" y="2629"/>
                <a:ext cx="4" cy="3"/>
              </a:xfrm>
              <a:custGeom>
                <a:avLst/>
                <a:gdLst>
                  <a:gd name="T0" fmla="*/ 5 w 10"/>
                  <a:gd name="T1" fmla="*/ 1 h 9"/>
                  <a:gd name="T2" fmla="*/ 0 w 10"/>
                  <a:gd name="T3" fmla="*/ 5 h 9"/>
                  <a:gd name="T4" fmla="*/ 0 w 10"/>
                  <a:gd name="T5" fmla="*/ 9 h 9"/>
                  <a:gd name="T6" fmla="*/ 10 w 10"/>
                  <a:gd name="T7" fmla="*/ 9 h 9"/>
                  <a:gd name="T8" fmla="*/ 10 w 10"/>
                  <a:gd name="T9" fmla="*/ 5 h 9"/>
                  <a:gd name="T10" fmla="*/ 5 w 10"/>
                  <a:gd name="T11" fmla="*/ 9 h 9"/>
                  <a:gd name="T12" fmla="*/ 10 w 10"/>
                  <a:gd name="T13" fmla="*/ 5 h 9"/>
                  <a:gd name="T14" fmla="*/ 9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  <a:gd name="T20" fmla="*/ 0 w 10"/>
                  <a:gd name="T21" fmla="*/ 5 h 9"/>
                  <a:gd name="T22" fmla="*/ 5 w 10"/>
                  <a:gd name="T2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9">
                    <a:moveTo>
                      <a:pt x="5" y="1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5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4" name="Freeform 523"/>
              <p:cNvSpPr>
                <a:spLocks/>
              </p:cNvSpPr>
              <p:nvPr/>
            </p:nvSpPr>
            <p:spPr bwMode="auto">
              <a:xfrm>
                <a:off x="2473" y="2649"/>
                <a:ext cx="81" cy="97"/>
              </a:xfrm>
              <a:custGeom>
                <a:avLst/>
                <a:gdLst>
                  <a:gd name="T0" fmla="*/ 37 w 243"/>
                  <a:gd name="T1" fmla="*/ 293 h 293"/>
                  <a:gd name="T2" fmla="*/ 243 w 243"/>
                  <a:gd name="T3" fmla="*/ 71 h 293"/>
                  <a:gd name="T4" fmla="*/ 225 w 243"/>
                  <a:gd name="T5" fmla="*/ 69 h 293"/>
                  <a:gd name="T6" fmla="*/ 210 w 243"/>
                  <a:gd name="T7" fmla="*/ 64 h 293"/>
                  <a:gd name="T8" fmla="*/ 196 w 243"/>
                  <a:gd name="T9" fmla="*/ 59 h 293"/>
                  <a:gd name="T10" fmla="*/ 183 w 243"/>
                  <a:gd name="T11" fmla="*/ 51 h 293"/>
                  <a:gd name="T12" fmla="*/ 172 w 243"/>
                  <a:gd name="T13" fmla="*/ 42 h 293"/>
                  <a:gd name="T14" fmla="*/ 162 w 243"/>
                  <a:gd name="T15" fmla="*/ 31 h 293"/>
                  <a:gd name="T16" fmla="*/ 153 w 243"/>
                  <a:gd name="T17" fmla="*/ 17 h 293"/>
                  <a:gd name="T18" fmla="*/ 144 w 243"/>
                  <a:gd name="T19" fmla="*/ 0 h 293"/>
                  <a:gd name="T20" fmla="*/ 0 w 243"/>
                  <a:gd name="T21" fmla="*/ 264 h 293"/>
                  <a:gd name="T22" fmla="*/ 5 w 243"/>
                  <a:gd name="T23" fmla="*/ 278 h 293"/>
                  <a:gd name="T24" fmla="*/ 13 w 243"/>
                  <a:gd name="T25" fmla="*/ 286 h 293"/>
                  <a:gd name="T26" fmla="*/ 23 w 243"/>
                  <a:gd name="T27" fmla="*/ 291 h 293"/>
                  <a:gd name="T28" fmla="*/ 37 w 243"/>
                  <a:gd name="T29" fmla="*/ 29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93">
                    <a:moveTo>
                      <a:pt x="37" y="293"/>
                    </a:moveTo>
                    <a:lnTo>
                      <a:pt x="243" y="71"/>
                    </a:lnTo>
                    <a:lnTo>
                      <a:pt x="225" y="69"/>
                    </a:lnTo>
                    <a:lnTo>
                      <a:pt x="210" y="64"/>
                    </a:lnTo>
                    <a:lnTo>
                      <a:pt x="196" y="59"/>
                    </a:lnTo>
                    <a:lnTo>
                      <a:pt x="183" y="51"/>
                    </a:lnTo>
                    <a:lnTo>
                      <a:pt x="172" y="42"/>
                    </a:lnTo>
                    <a:lnTo>
                      <a:pt x="162" y="31"/>
                    </a:lnTo>
                    <a:lnTo>
                      <a:pt x="153" y="17"/>
                    </a:lnTo>
                    <a:lnTo>
                      <a:pt x="144" y="0"/>
                    </a:lnTo>
                    <a:lnTo>
                      <a:pt x="0" y="264"/>
                    </a:lnTo>
                    <a:lnTo>
                      <a:pt x="5" y="278"/>
                    </a:lnTo>
                    <a:lnTo>
                      <a:pt x="13" y="286"/>
                    </a:lnTo>
                    <a:lnTo>
                      <a:pt x="23" y="291"/>
                    </a:lnTo>
                    <a:lnTo>
                      <a:pt x="37" y="2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5" name="Freeform 524"/>
              <p:cNvSpPr>
                <a:spLocks/>
              </p:cNvSpPr>
              <p:nvPr/>
            </p:nvSpPr>
            <p:spPr bwMode="auto">
              <a:xfrm>
                <a:off x="2484" y="2671"/>
                <a:ext cx="71" cy="76"/>
              </a:xfrm>
              <a:custGeom>
                <a:avLst/>
                <a:gdLst>
                  <a:gd name="T0" fmla="*/ 209 w 213"/>
                  <a:gd name="T1" fmla="*/ 7 h 228"/>
                  <a:gd name="T2" fmla="*/ 206 w 213"/>
                  <a:gd name="T3" fmla="*/ 1 h 228"/>
                  <a:gd name="T4" fmla="*/ 0 w 213"/>
                  <a:gd name="T5" fmla="*/ 223 h 228"/>
                  <a:gd name="T6" fmla="*/ 5 w 213"/>
                  <a:gd name="T7" fmla="*/ 228 h 228"/>
                  <a:gd name="T8" fmla="*/ 211 w 213"/>
                  <a:gd name="T9" fmla="*/ 6 h 228"/>
                  <a:gd name="T10" fmla="*/ 209 w 213"/>
                  <a:gd name="T11" fmla="*/ 0 h 228"/>
                  <a:gd name="T12" fmla="*/ 211 w 213"/>
                  <a:gd name="T13" fmla="*/ 6 h 228"/>
                  <a:gd name="T14" fmla="*/ 213 w 213"/>
                  <a:gd name="T15" fmla="*/ 3 h 228"/>
                  <a:gd name="T16" fmla="*/ 211 w 213"/>
                  <a:gd name="T17" fmla="*/ 1 h 228"/>
                  <a:gd name="T18" fmla="*/ 209 w 213"/>
                  <a:gd name="T19" fmla="*/ 0 h 228"/>
                  <a:gd name="T20" fmla="*/ 206 w 213"/>
                  <a:gd name="T21" fmla="*/ 1 h 228"/>
                  <a:gd name="T22" fmla="*/ 209 w 213"/>
                  <a:gd name="T23" fmla="*/ 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" h="228">
                    <a:moveTo>
                      <a:pt x="209" y="7"/>
                    </a:moveTo>
                    <a:lnTo>
                      <a:pt x="206" y="1"/>
                    </a:lnTo>
                    <a:lnTo>
                      <a:pt x="0" y="223"/>
                    </a:lnTo>
                    <a:lnTo>
                      <a:pt x="5" y="228"/>
                    </a:lnTo>
                    <a:lnTo>
                      <a:pt x="211" y="6"/>
                    </a:lnTo>
                    <a:lnTo>
                      <a:pt x="209" y="0"/>
                    </a:lnTo>
                    <a:lnTo>
                      <a:pt x="211" y="6"/>
                    </a:lnTo>
                    <a:lnTo>
                      <a:pt x="213" y="3"/>
                    </a:lnTo>
                    <a:lnTo>
                      <a:pt x="211" y="1"/>
                    </a:lnTo>
                    <a:lnTo>
                      <a:pt x="209" y="0"/>
                    </a:lnTo>
                    <a:lnTo>
                      <a:pt x="206" y="1"/>
                    </a:lnTo>
                    <a:lnTo>
                      <a:pt x="20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6" name="Freeform 525"/>
              <p:cNvSpPr>
                <a:spLocks/>
              </p:cNvSpPr>
              <p:nvPr/>
            </p:nvSpPr>
            <p:spPr bwMode="auto">
              <a:xfrm>
                <a:off x="2520" y="2648"/>
                <a:ext cx="34" cy="26"/>
              </a:xfrm>
              <a:custGeom>
                <a:avLst/>
                <a:gdLst>
                  <a:gd name="T0" fmla="*/ 8 w 103"/>
                  <a:gd name="T1" fmla="*/ 5 h 78"/>
                  <a:gd name="T2" fmla="*/ 0 w 103"/>
                  <a:gd name="T3" fmla="*/ 5 h 78"/>
                  <a:gd name="T4" fmla="*/ 9 w 103"/>
                  <a:gd name="T5" fmla="*/ 23 h 78"/>
                  <a:gd name="T6" fmla="*/ 18 w 103"/>
                  <a:gd name="T7" fmla="*/ 36 h 78"/>
                  <a:gd name="T8" fmla="*/ 30 w 103"/>
                  <a:gd name="T9" fmla="*/ 48 h 78"/>
                  <a:gd name="T10" fmla="*/ 41 w 103"/>
                  <a:gd name="T11" fmla="*/ 58 h 78"/>
                  <a:gd name="T12" fmla="*/ 55 w 103"/>
                  <a:gd name="T13" fmla="*/ 66 h 78"/>
                  <a:gd name="T14" fmla="*/ 69 w 103"/>
                  <a:gd name="T15" fmla="*/ 71 h 78"/>
                  <a:gd name="T16" fmla="*/ 85 w 103"/>
                  <a:gd name="T17" fmla="*/ 76 h 78"/>
                  <a:gd name="T18" fmla="*/ 103 w 103"/>
                  <a:gd name="T19" fmla="*/ 78 h 78"/>
                  <a:gd name="T20" fmla="*/ 103 w 103"/>
                  <a:gd name="T21" fmla="*/ 71 h 78"/>
                  <a:gd name="T22" fmla="*/ 85 w 103"/>
                  <a:gd name="T23" fmla="*/ 68 h 78"/>
                  <a:gd name="T24" fmla="*/ 71 w 103"/>
                  <a:gd name="T25" fmla="*/ 63 h 78"/>
                  <a:gd name="T26" fmla="*/ 57 w 103"/>
                  <a:gd name="T27" fmla="*/ 58 h 78"/>
                  <a:gd name="T28" fmla="*/ 46 w 103"/>
                  <a:gd name="T29" fmla="*/ 50 h 78"/>
                  <a:gd name="T30" fmla="*/ 35 w 103"/>
                  <a:gd name="T31" fmla="*/ 43 h 78"/>
                  <a:gd name="T32" fmla="*/ 26 w 103"/>
                  <a:gd name="T33" fmla="*/ 31 h 78"/>
                  <a:gd name="T34" fmla="*/ 17 w 103"/>
                  <a:gd name="T35" fmla="*/ 17 h 78"/>
                  <a:gd name="T36" fmla="*/ 8 w 103"/>
                  <a:gd name="T37" fmla="*/ 2 h 78"/>
                  <a:gd name="T38" fmla="*/ 0 w 103"/>
                  <a:gd name="T39" fmla="*/ 2 h 78"/>
                  <a:gd name="T40" fmla="*/ 8 w 103"/>
                  <a:gd name="T41" fmla="*/ 2 h 78"/>
                  <a:gd name="T42" fmla="*/ 7 w 103"/>
                  <a:gd name="T43" fmla="*/ 0 h 78"/>
                  <a:gd name="T44" fmla="*/ 3 w 103"/>
                  <a:gd name="T45" fmla="*/ 0 h 78"/>
                  <a:gd name="T46" fmla="*/ 0 w 103"/>
                  <a:gd name="T47" fmla="*/ 1 h 78"/>
                  <a:gd name="T48" fmla="*/ 0 w 103"/>
                  <a:gd name="T49" fmla="*/ 5 h 78"/>
                  <a:gd name="T50" fmla="*/ 8 w 103"/>
                  <a:gd name="T51" fmla="*/ 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3" h="78">
                    <a:moveTo>
                      <a:pt x="8" y="5"/>
                    </a:moveTo>
                    <a:lnTo>
                      <a:pt x="0" y="5"/>
                    </a:lnTo>
                    <a:lnTo>
                      <a:pt x="9" y="23"/>
                    </a:lnTo>
                    <a:lnTo>
                      <a:pt x="18" y="36"/>
                    </a:lnTo>
                    <a:lnTo>
                      <a:pt x="30" y="48"/>
                    </a:lnTo>
                    <a:lnTo>
                      <a:pt x="41" y="58"/>
                    </a:lnTo>
                    <a:lnTo>
                      <a:pt x="55" y="66"/>
                    </a:lnTo>
                    <a:lnTo>
                      <a:pt x="69" y="71"/>
                    </a:lnTo>
                    <a:lnTo>
                      <a:pt x="85" y="76"/>
                    </a:lnTo>
                    <a:lnTo>
                      <a:pt x="103" y="78"/>
                    </a:lnTo>
                    <a:lnTo>
                      <a:pt x="103" y="71"/>
                    </a:lnTo>
                    <a:lnTo>
                      <a:pt x="85" y="68"/>
                    </a:lnTo>
                    <a:lnTo>
                      <a:pt x="71" y="63"/>
                    </a:lnTo>
                    <a:lnTo>
                      <a:pt x="57" y="58"/>
                    </a:lnTo>
                    <a:lnTo>
                      <a:pt x="46" y="50"/>
                    </a:lnTo>
                    <a:lnTo>
                      <a:pt x="35" y="43"/>
                    </a:lnTo>
                    <a:lnTo>
                      <a:pt x="26" y="31"/>
                    </a:lnTo>
                    <a:lnTo>
                      <a:pt x="17" y="17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7" name="Freeform 526"/>
              <p:cNvSpPr>
                <a:spLocks/>
              </p:cNvSpPr>
              <p:nvPr/>
            </p:nvSpPr>
            <p:spPr bwMode="auto">
              <a:xfrm>
                <a:off x="2472" y="2648"/>
                <a:ext cx="50" cy="90"/>
              </a:xfrm>
              <a:custGeom>
                <a:avLst/>
                <a:gdLst>
                  <a:gd name="T0" fmla="*/ 8 w 152"/>
                  <a:gd name="T1" fmla="*/ 265 h 269"/>
                  <a:gd name="T2" fmla="*/ 8 w 152"/>
                  <a:gd name="T3" fmla="*/ 266 h 269"/>
                  <a:gd name="T4" fmla="*/ 152 w 152"/>
                  <a:gd name="T5" fmla="*/ 3 h 269"/>
                  <a:gd name="T6" fmla="*/ 144 w 152"/>
                  <a:gd name="T7" fmla="*/ 0 h 269"/>
                  <a:gd name="T8" fmla="*/ 0 w 152"/>
                  <a:gd name="T9" fmla="*/ 264 h 269"/>
                  <a:gd name="T10" fmla="*/ 0 w 152"/>
                  <a:gd name="T11" fmla="*/ 265 h 269"/>
                  <a:gd name="T12" fmla="*/ 0 w 152"/>
                  <a:gd name="T13" fmla="*/ 264 h 269"/>
                  <a:gd name="T14" fmla="*/ 0 w 152"/>
                  <a:gd name="T15" fmla="*/ 268 h 269"/>
                  <a:gd name="T16" fmla="*/ 3 w 152"/>
                  <a:gd name="T17" fmla="*/ 269 h 269"/>
                  <a:gd name="T18" fmla="*/ 7 w 152"/>
                  <a:gd name="T19" fmla="*/ 269 h 269"/>
                  <a:gd name="T20" fmla="*/ 8 w 152"/>
                  <a:gd name="T21" fmla="*/ 266 h 269"/>
                  <a:gd name="T22" fmla="*/ 8 w 152"/>
                  <a:gd name="T23" fmla="*/ 26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2" h="269">
                    <a:moveTo>
                      <a:pt x="8" y="265"/>
                    </a:moveTo>
                    <a:lnTo>
                      <a:pt x="8" y="266"/>
                    </a:lnTo>
                    <a:lnTo>
                      <a:pt x="152" y="3"/>
                    </a:lnTo>
                    <a:lnTo>
                      <a:pt x="144" y="0"/>
                    </a:lnTo>
                    <a:lnTo>
                      <a:pt x="0" y="264"/>
                    </a:lnTo>
                    <a:lnTo>
                      <a:pt x="0" y="265"/>
                    </a:lnTo>
                    <a:lnTo>
                      <a:pt x="0" y="264"/>
                    </a:lnTo>
                    <a:lnTo>
                      <a:pt x="0" y="268"/>
                    </a:lnTo>
                    <a:lnTo>
                      <a:pt x="3" y="269"/>
                    </a:lnTo>
                    <a:lnTo>
                      <a:pt x="7" y="269"/>
                    </a:lnTo>
                    <a:lnTo>
                      <a:pt x="8" y="266"/>
                    </a:lnTo>
                    <a:lnTo>
                      <a:pt x="8" y="2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8" name="Freeform 527"/>
              <p:cNvSpPr>
                <a:spLocks/>
              </p:cNvSpPr>
              <p:nvPr/>
            </p:nvSpPr>
            <p:spPr bwMode="auto">
              <a:xfrm>
                <a:off x="2472" y="2737"/>
                <a:ext cx="15" cy="11"/>
              </a:xfrm>
              <a:custGeom>
                <a:avLst/>
                <a:gdLst>
                  <a:gd name="T0" fmla="*/ 38 w 45"/>
                  <a:gd name="T1" fmla="*/ 27 h 33"/>
                  <a:gd name="T2" fmla="*/ 41 w 45"/>
                  <a:gd name="T3" fmla="*/ 25 h 33"/>
                  <a:gd name="T4" fmla="*/ 28 w 45"/>
                  <a:gd name="T5" fmla="*/ 23 h 33"/>
                  <a:gd name="T6" fmla="*/ 19 w 45"/>
                  <a:gd name="T7" fmla="*/ 18 h 33"/>
                  <a:gd name="T8" fmla="*/ 13 w 45"/>
                  <a:gd name="T9" fmla="*/ 12 h 33"/>
                  <a:gd name="T10" fmla="*/ 8 w 45"/>
                  <a:gd name="T11" fmla="*/ 0 h 33"/>
                  <a:gd name="T12" fmla="*/ 0 w 45"/>
                  <a:gd name="T13" fmla="*/ 0 h 33"/>
                  <a:gd name="T14" fmla="*/ 5 w 45"/>
                  <a:gd name="T15" fmla="*/ 17 h 33"/>
                  <a:gd name="T16" fmla="*/ 14 w 45"/>
                  <a:gd name="T17" fmla="*/ 25 h 33"/>
                  <a:gd name="T18" fmla="*/ 26 w 45"/>
                  <a:gd name="T19" fmla="*/ 31 h 33"/>
                  <a:gd name="T20" fmla="*/ 41 w 45"/>
                  <a:gd name="T21" fmla="*/ 33 h 33"/>
                  <a:gd name="T22" fmla="*/ 43 w 45"/>
                  <a:gd name="T23" fmla="*/ 32 h 33"/>
                  <a:gd name="T24" fmla="*/ 41 w 45"/>
                  <a:gd name="T25" fmla="*/ 33 h 33"/>
                  <a:gd name="T26" fmla="*/ 43 w 45"/>
                  <a:gd name="T27" fmla="*/ 32 h 33"/>
                  <a:gd name="T28" fmla="*/ 45 w 45"/>
                  <a:gd name="T29" fmla="*/ 29 h 33"/>
                  <a:gd name="T30" fmla="*/ 43 w 45"/>
                  <a:gd name="T31" fmla="*/ 27 h 33"/>
                  <a:gd name="T32" fmla="*/ 41 w 45"/>
                  <a:gd name="T33" fmla="*/ 25 h 33"/>
                  <a:gd name="T34" fmla="*/ 38 w 45"/>
                  <a:gd name="T35" fmla="*/ 2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" h="33">
                    <a:moveTo>
                      <a:pt x="38" y="27"/>
                    </a:moveTo>
                    <a:lnTo>
                      <a:pt x="41" y="25"/>
                    </a:lnTo>
                    <a:lnTo>
                      <a:pt x="28" y="23"/>
                    </a:lnTo>
                    <a:lnTo>
                      <a:pt x="19" y="18"/>
                    </a:lnTo>
                    <a:lnTo>
                      <a:pt x="13" y="1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4" y="25"/>
                    </a:lnTo>
                    <a:lnTo>
                      <a:pt x="26" y="31"/>
                    </a:lnTo>
                    <a:lnTo>
                      <a:pt x="41" y="33"/>
                    </a:lnTo>
                    <a:lnTo>
                      <a:pt x="43" y="32"/>
                    </a:lnTo>
                    <a:lnTo>
                      <a:pt x="41" y="33"/>
                    </a:lnTo>
                    <a:lnTo>
                      <a:pt x="43" y="32"/>
                    </a:lnTo>
                    <a:lnTo>
                      <a:pt x="45" y="29"/>
                    </a:lnTo>
                    <a:lnTo>
                      <a:pt x="43" y="27"/>
                    </a:lnTo>
                    <a:lnTo>
                      <a:pt x="41" y="25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9" name="Freeform 528"/>
              <p:cNvSpPr>
                <a:spLocks/>
              </p:cNvSpPr>
              <p:nvPr/>
            </p:nvSpPr>
            <p:spPr bwMode="auto">
              <a:xfrm>
                <a:off x="2329" y="2689"/>
                <a:ext cx="301" cy="133"/>
              </a:xfrm>
              <a:custGeom>
                <a:avLst/>
                <a:gdLst>
                  <a:gd name="T0" fmla="*/ 5 w 904"/>
                  <a:gd name="T1" fmla="*/ 166 h 399"/>
                  <a:gd name="T2" fmla="*/ 0 w 904"/>
                  <a:gd name="T3" fmla="*/ 104 h 399"/>
                  <a:gd name="T4" fmla="*/ 19 w 904"/>
                  <a:gd name="T5" fmla="*/ 54 h 399"/>
                  <a:gd name="T6" fmla="*/ 53 w 904"/>
                  <a:gd name="T7" fmla="*/ 21 h 399"/>
                  <a:gd name="T8" fmla="*/ 99 w 904"/>
                  <a:gd name="T9" fmla="*/ 2 h 399"/>
                  <a:gd name="T10" fmla="*/ 148 w 904"/>
                  <a:gd name="T11" fmla="*/ 1 h 399"/>
                  <a:gd name="T12" fmla="*/ 195 w 904"/>
                  <a:gd name="T13" fmla="*/ 16 h 399"/>
                  <a:gd name="T14" fmla="*/ 233 w 904"/>
                  <a:gd name="T15" fmla="*/ 49 h 399"/>
                  <a:gd name="T16" fmla="*/ 260 w 904"/>
                  <a:gd name="T17" fmla="*/ 100 h 399"/>
                  <a:gd name="T18" fmla="*/ 284 w 904"/>
                  <a:gd name="T19" fmla="*/ 157 h 399"/>
                  <a:gd name="T20" fmla="*/ 313 w 904"/>
                  <a:gd name="T21" fmla="*/ 215 h 399"/>
                  <a:gd name="T22" fmla="*/ 350 w 904"/>
                  <a:gd name="T23" fmla="*/ 270 h 399"/>
                  <a:gd name="T24" fmla="*/ 401 w 904"/>
                  <a:gd name="T25" fmla="*/ 315 h 399"/>
                  <a:gd name="T26" fmla="*/ 470 w 904"/>
                  <a:gd name="T27" fmla="*/ 347 h 399"/>
                  <a:gd name="T28" fmla="*/ 562 w 904"/>
                  <a:gd name="T29" fmla="*/ 360 h 399"/>
                  <a:gd name="T30" fmla="*/ 682 w 904"/>
                  <a:gd name="T31" fmla="*/ 348 h 399"/>
                  <a:gd name="T32" fmla="*/ 813 w 904"/>
                  <a:gd name="T33" fmla="*/ 312 h 399"/>
                  <a:gd name="T34" fmla="*/ 864 w 904"/>
                  <a:gd name="T35" fmla="*/ 255 h 399"/>
                  <a:gd name="T36" fmla="*/ 848 w 904"/>
                  <a:gd name="T37" fmla="*/ 196 h 399"/>
                  <a:gd name="T38" fmla="*/ 792 w 904"/>
                  <a:gd name="T39" fmla="*/ 162 h 399"/>
                  <a:gd name="T40" fmla="*/ 765 w 904"/>
                  <a:gd name="T41" fmla="*/ 124 h 399"/>
                  <a:gd name="T42" fmla="*/ 870 w 904"/>
                  <a:gd name="T43" fmla="*/ 160 h 399"/>
                  <a:gd name="T44" fmla="*/ 904 w 904"/>
                  <a:gd name="T45" fmla="*/ 225 h 399"/>
                  <a:gd name="T46" fmla="*/ 890 w 904"/>
                  <a:gd name="T47" fmla="*/ 295 h 399"/>
                  <a:gd name="T48" fmla="*/ 854 w 904"/>
                  <a:gd name="T49" fmla="*/ 340 h 399"/>
                  <a:gd name="T50" fmla="*/ 825 w 904"/>
                  <a:gd name="T51" fmla="*/ 354 h 399"/>
                  <a:gd name="T52" fmla="*/ 786 w 904"/>
                  <a:gd name="T53" fmla="*/ 367 h 399"/>
                  <a:gd name="T54" fmla="*/ 739 w 904"/>
                  <a:gd name="T55" fmla="*/ 380 h 399"/>
                  <a:gd name="T56" fmla="*/ 686 w 904"/>
                  <a:gd name="T57" fmla="*/ 390 h 399"/>
                  <a:gd name="T58" fmla="*/ 629 w 904"/>
                  <a:gd name="T59" fmla="*/ 397 h 399"/>
                  <a:gd name="T60" fmla="*/ 570 w 904"/>
                  <a:gd name="T61" fmla="*/ 399 h 399"/>
                  <a:gd name="T62" fmla="*/ 511 w 904"/>
                  <a:gd name="T63" fmla="*/ 397 h 399"/>
                  <a:gd name="T64" fmla="*/ 455 w 904"/>
                  <a:gd name="T65" fmla="*/ 388 h 399"/>
                  <a:gd name="T66" fmla="*/ 404 w 904"/>
                  <a:gd name="T67" fmla="*/ 370 h 399"/>
                  <a:gd name="T68" fmla="*/ 361 w 904"/>
                  <a:gd name="T69" fmla="*/ 340 h 399"/>
                  <a:gd name="T70" fmla="*/ 324 w 904"/>
                  <a:gd name="T71" fmla="*/ 302 h 399"/>
                  <a:gd name="T72" fmla="*/ 294 w 904"/>
                  <a:gd name="T73" fmla="*/ 258 h 399"/>
                  <a:gd name="T74" fmla="*/ 269 w 904"/>
                  <a:gd name="T75" fmla="*/ 213 h 399"/>
                  <a:gd name="T76" fmla="*/ 246 w 904"/>
                  <a:gd name="T77" fmla="*/ 166 h 399"/>
                  <a:gd name="T78" fmla="*/ 227 w 904"/>
                  <a:gd name="T79" fmla="*/ 123 h 399"/>
                  <a:gd name="T80" fmla="*/ 208 w 904"/>
                  <a:gd name="T81" fmla="*/ 85 h 399"/>
                  <a:gd name="T82" fmla="*/ 180 w 904"/>
                  <a:gd name="T83" fmla="*/ 51 h 399"/>
                  <a:gd name="T84" fmla="*/ 148 w 904"/>
                  <a:gd name="T85" fmla="*/ 37 h 399"/>
                  <a:gd name="T86" fmla="*/ 113 w 904"/>
                  <a:gd name="T87" fmla="*/ 38 h 399"/>
                  <a:gd name="T88" fmla="*/ 81 w 904"/>
                  <a:gd name="T89" fmla="*/ 52 h 399"/>
                  <a:gd name="T90" fmla="*/ 53 w 904"/>
                  <a:gd name="T91" fmla="*/ 77 h 399"/>
                  <a:gd name="T92" fmla="*/ 36 w 904"/>
                  <a:gd name="T93" fmla="*/ 111 h 399"/>
                  <a:gd name="T94" fmla="*/ 32 w 904"/>
                  <a:gd name="T95" fmla="*/ 149 h 399"/>
                  <a:gd name="T96" fmla="*/ 45 w 904"/>
                  <a:gd name="T97" fmla="*/ 19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04" h="399">
                    <a:moveTo>
                      <a:pt x="18" y="203"/>
                    </a:moveTo>
                    <a:lnTo>
                      <a:pt x="5" y="166"/>
                    </a:lnTo>
                    <a:lnTo>
                      <a:pt x="0" y="133"/>
                    </a:lnTo>
                    <a:lnTo>
                      <a:pt x="0" y="104"/>
                    </a:lnTo>
                    <a:lnTo>
                      <a:pt x="8" y="77"/>
                    </a:lnTo>
                    <a:lnTo>
                      <a:pt x="19" y="54"/>
                    </a:lnTo>
                    <a:lnTo>
                      <a:pt x="34" y="37"/>
                    </a:lnTo>
                    <a:lnTo>
                      <a:pt x="53" y="21"/>
                    </a:lnTo>
                    <a:lnTo>
                      <a:pt x="76" y="10"/>
                    </a:lnTo>
                    <a:lnTo>
                      <a:pt x="99" y="2"/>
                    </a:lnTo>
                    <a:lnTo>
                      <a:pt x="123" y="0"/>
                    </a:lnTo>
                    <a:lnTo>
                      <a:pt x="148" y="1"/>
                    </a:lnTo>
                    <a:lnTo>
                      <a:pt x="172" y="6"/>
                    </a:lnTo>
                    <a:lnTo>
                      <a:pt x="195" y="16"/>
                    </a:lnTo>
                    <a:lnTo>
                      <a:pt x="215" y="30"/>
                    </a:lnTo>
                    <a:lnTo>
                      <a:pt x="233" y="49"/>
                    </a:lnTo>
                    <a:lnTo>
                      <a:pt x="247" y="72"/>
                    </a:lnTo>
                    <a:lnTo>
                      <a:pt x="260" y="100"/>
                    </a:lnTo>
                    <a:lnTo>
                      <a:pt x="271" y="128"/>
                    </a:lnTo>
                    <a:lnTo>
                      <a:pt x="284" y="157"/>
                    </a:lnTo>
                    <a:lnTo>
                      <a:pt x="298" y="187"/>
                    </a:lnTo>
                    <a:lnTo>
                      <a:pt x="313" y="215"/>
                    </a:lnTo>
                    <a:lnTo>
                      <a:pt x="331" y="245"/>
                    </a:lnTo>
                    <a:lnTo>
                      <a:pt x="350" y="270"/>
                    </a:lnTo>
                    <a:lnTo>
                      <a:pt x="374" y="294"/>
                    </a:lnTo>
                    <a:lnTo>
                      <a:pt x="401" y="315"/>
                    </a:lnTo>
                    <a:lnTo>
                      <a:pt x="433" y="333"/>
                    </a:lnTo>
                    <a:lnTo>
                      <a:pt x="470" y="347"/>
                    </a:lnTo>
                    <a:lnTo>
                      <a:pt x="513" y="356"/>
                    </a:lnTo>
                    <a:lnTo>
                      <a:pt x="562" y="360"/>
                    </a:lnTo>
                    <a:lnTo>
                      <a:pt x="619" y="357"/>
                    </a:lnTo>
                    <a:lnTo>
                      <a:pt x="682" y="348"/>
                    </a:lnTo>
                    <a:lnTo>
                      <a:pt x="754" y="333"/>
                    </a:lnTo>
                    <a:lnTo>
                      <a:pt x="813" y="312"/>
                    </a:lnTo>
                    <a:lnTo>
                      <a:pt x="848" y="284"/>
                    </a:lnTo>
                    <a:lnTo>
                      <a:pt x="864" y="255"/>
                    </a:lnTo>
                    <a:lnTo>
                      <a:pt x="863" y="224"/>
                    </a:lnTo>
                    <a:lnTo>
                      <a:pt x="848" y="196"/>
                    </a:lnTo>
                    <a:lnTo>
                      <a:pt x="824" y="175"/>
                    </a:lnTo>
                    <a:lnTo>
                      <a:pt x="792" y="162"/>
                    </a:lnTo>
                    <a:lnTo>
                      <a:pt x="758" y="160"/>
                    </a:lnTo>
                    <a:lnTo>
                      <a:pt x="765" y="124"/>
                    </a:lnTo>
                    <a:lnTo>
                      <a:pt x="828" y="136"/>
                    </a:lnTo>
                    <a:lnTo>
                      <a:pt x="870" y="160"/>
                    </a:lnTo>
                    <a:lnTo>
                      <a:pt x="894" y="190"/>
                    </a:lnTo>
                    <a:lnTo>
                      <a:pt x="904" y="225"/>
                    </a:lnTo>
                    <a:lnTo>
                      <a:pt x="901" y="262"/>
                    </a:lnTo>
                    <a:lnTo>
                      <a:pt x="890" y="295"/>
                    </a:lnTo>
                    <a:lnTo>
                      <a:pt x="873" y="322"/>
                    </a:lnTo>
                    <a:lnTo>
                      <a:pt x="854" y="340"/>
                    </a:lnTo>
                    <a:lnTo>
                      <a:pt x="842" y="347"/>
                    </a:lnTo>
                    <a:lnTo>
                      <a:pt x="825" y="354"/>
                    </a:lnTo>
                    <a:lnTo>
                      <a:pt x="808" y="361"/>
                    </a:lnTo>
                    <a:lnTo>
                      <a:pt x="786" y="367"/>
                    </a:lnTo>
                    <a:lnTo>
                      <a:pt x="763" y="374"/>
                    </a:lnTo>
                    <a:lnTo>
                      <a:pt x="739" y="380"/>
                    </a:lnTo>
                    <a:lnTo>
                      <a:pt x="714" y="385"/>
                    </a:lnTo>
                    <a:lnTo>
                      <a:pt x="686" y="390"/>
                    </a:lnTo>
                    <a:lnTo>
                      <a:pt x="658" y="394"/>
                    </a:lnTo>
                    <a:lnTo>
                      <a:pt x="629" y="397"/>
                    </a:lnTo>
                    <a:lnTo>
                      <a:pt x="600" y="398"/>
                    </a:lnTo>
                    <a:lnTo>
                      <a:pt x="570" y="399"/>
                    </a:lnTo>
                    <a:lnTo>
                      <a:pt x="541" y="398"/>
                    </a:lnTo>
                    <a:lnTo>
                      <a:pt x="511" y="397"/>
                    </a:lnTo>
                    <a:lnTo>
                      <a:pt x="482" y="393"/>
                    </a:lnTo>
                    <a:lnTo>
                      <a:pt x="455" y="388"/>
                    </a:lnTo>
                    <a:lnTo>
                      <a:pt x="428" y="380"/>
                    </a:lnTo>
                    <a:lnTo>
                      <a:pt x="404" y="370"/>
                    </a:lnTo>
                    <a:lnTo>
                      <a:pt x="381" y="356"/>
                    </a:lnTo>
                    <a:lnTo>
                      <a:pt x="361" y="340"/>
                    </a:lnTo>
                    <a:lnTo>
                      <a:pt x="342" y="322"/>
                    </a:lnTo>
                    <a:lnTo>
                      <a:pt x="324" y="302"/>
                    </a:lnTo>
                    <a:lnTo>
                      <a:pt x="309" y="281"/>
                    </a:lnTo>
                    <a:lnTo>
                      <a:pt x="294" y="258"/>
                    </a:lnTo>
                    <a:lnTo>
                      <a:pt x="281" y="236"/>
                    </a:lnTo>
                    <a:lnTo>
                      <a:pt x="269" y="213"/>
                    </a:lnTo>
                    <a:lnTo>
                      <a:pt x="257" y="189"/>
                    </a:lnTo>
                    <a:lnTo>
                      <a:pt x="246" y="166"/>
                    </a:lnTo>
                    <a:lnTo>
                      <a:pt x="236" y="144"/>
                    </a:lnTo>
                    <a:lnTo>
                      <a:pt x="227" y="123"/>
                    </a:lnTo>
                    <a:lnTo>
                      <a:pt x="217" y="103"/>
                    </a:lnTo>
                    <a:lnTo>
                      <a:pt x="208" y="85"/>
                    </a:lnTo>
                    <a:lnTo>
                      <a:pt x="195" y="66"/>
                    </a:lnTo>
                    <a:lnTo>
                      <a:pt x="180" y="51"/>
                    </a:lnTo>
                    <a:lnTo>
                      <a:pt x="165" y="42"/>
                    </a:lnTo>
                    <a:lnTo>
                      <a:pt x="148" y="37"/>
                    </a:lnTo>
                    <a:lnTo>
                      <a:pt x="131" y="35"/>
                    </a:lnTo>
                    <a:lnTo>
                      <a:pt x="113" y="38"/>
                    </a:lnTo>
                    <a:lnTo>
                      <a:pt x="96" y="43"/>
                    </a:lnTo>
                    <a:lnTo>
                      <a:pt x="81" y="52"/>
                    </a:lnTo>
                    <a:lnTo>
                      <a:pt x="66" y="63"/>
                    </a:lnTo>
                    <a:lnTo>
                      <a:pt x="53" y="77"/>
                    </a:lnTo>
                    <a:lnTo>
                      <a:pt x="43" y="94"/>
                    </a:lnTo>
                    <a:lnTo>
                      <a:pt x="36" y="111"/>
                    </a:lnTo>
                    <a:lnTo>
                      <a:pt x="32" y="129"/>
                    </a:lnTo>
                    <a:lnTo>
                      <a:pt x="32" y="149"/>
                    </a:lnTo>
                    <a:lnTo>
                      <a:pt x="36" y="170"/>
                    </a:lnTo>
                    <a:lnTo>
                      <a:pt x="45" y="190"/>
                    </a:lnTo>
                    <a:lnTo>
                      <a:pt x="18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0" name="Freeform 529"/>
              <p:cNvSpPr>
                <a:spLocks/>
              </p:cNvSpPr>
              <p:nvPr/>
            </p:nvSpPr>
            <p:spPr bwMode="auto">
              <a:xfrm>
                <a:off x="2335" y="2737"/>
                <a:ext cx="149" cy="58"/>
              </a:xfrm>
              <a:custGeom>
                <a:avLst/>
                <a:gdLst>
                  <a:gd name="T0" fmla="*/ 27 w 449"/>
                  <a:gd name="T1" fmla="*/ 46 h 175"/>
                  <a:gd name="T2" fmla="*/ 47 w 449"/>
                  <a:gd name="T3" fmla="*/ 78 h 175"/>
                  <a:gd name="T4" fmla="*/ 70 w 449"/>
                  <a:gd name="T5" fmla="*/ 102 h 175"/>
                  <a:gd name="T6" fmla="*/ 94 w 449"/>
                  <a:gd name="T7" fmla="*/ 120 h 175"/>
                  <a:gd name="T8" fmla="*/ 120 w 449"/>
                  <a:gd name="T9" fmla="*/ 131 h 175"/>
                  <a:gd name="T10" fmla="*/ 147 w 449"/>
                  <a:gd name="T11" fmla="*/ 137 h 175"/>
                  <a:gd name="T12" fmla="*/ 175 w 449"/>
                  <a:gd name="T13" fmla="*/ 139 h 175"/>
                  <a:gd name="T14" fmla="*/ 204 w 449"/>
                  <a:gd name="T15" fmla="*/ 135 h 175"/>
                  <a:gd name="T16" fmla="*/ 232 w 449"/>
                  <a:gd name="T17" fmla="*/ 128 h 175"/>
                  <a:gd name="T18" fmla="*/ 259 w 449"/>
                  <a:gd name="T19" fmla="*/ 118 h 175"/>
                  <a:gd name="T20" fmla="*/ 287 w 449"/>
                  <a:gd name="T21" fmla="*/ 106 h 175"/>
                  <a:gd name="T22" fmla="*/ 313 w 449"/>
                  <a:gd name="T23" fmla="*/ 90 h 175"/>
                  <a:gd name="T24" fmla="*/ 338 w 449"/>
                  <a:gd name="T25" fmla="*/ 74 h 175"/>
                  <a:gd name="T26" fmla="*/ 361 w 449"/>
                  <a:gd name="T27" fmla="*/ 55 h 175"/>
                  <a:gd name="T28" fmla="*/ 381 w 449"/>
                  <a:gd name="T29" fmla="*/ 37 h 175"/>
                  <a:gd name="T30" fmla="*/ 399 w 449"/>
                  <a:gd name="T31" fmla="*/ 18 h 175"/>
                  <a:gd name="T32" fmla="*/ 414 w 449"/>
                  <a:gd name="T33" fmla="*/ 0 h 175"/>
                  <a:gd name="T34" fmla="*/ 418 w 449"/>
                  <a:gd name="T35" fmla="*/ 11 h 175"/>
                  <a:gd name="T36" fmla="*/ 425 w 449"/>
                  <a:gd name="T37" fmla="*/ 19 h 175"/>
                  <a:gd name="T38" fmla="*/ 437 w 449"/>
                  <a:gd name="T39" fmla="*/ 26 h 175"/>
                  <a:gd name="T40" fmla="*/ 449 w 449"/>
                  <a:gd name="T41" fmla="*/ 28 h 175"/>
                  <a:gd name="T42" fmla="*/ 440 w 449"/>
                  <a:gd name="T43" fmla="*/ 41 h 175"/>
                  <a:gd name="T44" fmla="*/ 425 w 449"/>
                  <a:gd name="T45" fmla="*/ 56 h 175"/>
                  <a:gd name="T46" fmla="*/ 405 w 449"/>
                  <a:gd name="T47" fmla="*/ 74 h 175"/>
                  <a:gd name="T48" fmla="*/ 381 w 449"/>
                  <a:gd name="T49" fmla="*/ 93 h 175"/>
                  <a:gd name="T50" fmla="*/ 353 w 449"/>
                  <a:gd name="T51" fmla="*/ 112 h 175"/>
                  <a:gd name="T52" fmla="*/ 321 w 449"/>
                  <a:gd name="T53" fmla="*/ 130 h 175"/>
                  <a:gd name="T54" fmla="*/ 288 w 449"/>
                  <a:gd name="T55" fmla="*/ 146 h 175"/>
                  <a:gd name="T56" fmla="*/ 253 w 449"/>
                  <a:gd name="T57" fmla="*/ 159 h 175"/>
                  <a:gd name="T58" fmla="*/ 218 w 449"/>
                  <a:gd name="T59" fmla="*/ 169 h 175"/>
                  <a:gd name="T60" fmla="*/ 182 w 449"/>
                  <a:gd name="T61" fmla="*/ 175 h 175"/>
                  <a:gd name="T62" fmla="*/ 147 w 449"/>
                  <a:gd name="T63" fmla="*/ 175 h 175"/>
                  <a:gd name="T64" fmla="*/ 113 w 449"/>
                  <a:gd name="T65" fmla="*/ 169 h 175"/>
                  <a:gd name="T66" fmla="*/ 80 w 449"/>
                  <a:gd name="T67" fmla="*/ 155 h 175"/>
                  <a:gd name="T68" fmla="*/ 49 w 449"/>
                  <a:gd name="T69" fmla="*/ 132 h 175"/>
                  <a:gd name="T70" fmla="*/ 23 w 449"/>
                  <a:gd name="T71" fmla="*/ 101 h 175"/>
                  <a:gd name="T72" fmla="*/ 0 w 449"/>
                  <a:gd name="T73" fmla="*/ 59 h 175"/>
                  <a:gd name="T74" fmla="*/ 27 w 449"/>
                  <a:gd name="T75" fmla="*/ 46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9" h="175">
                    <a:moveTo>
                      <a:pt x="27" y="46"/>
                    </a:moveTo>
                    <a:lnTo>
                      <a:pt x="47" y="78"/>
                    </a:lnTo>
                    <a:lnTo>
                      <a:pt x="70" y="102"/>
                    </a:lnTo>
                    <a:lnTo>
                      <a:pt x="94" y="120"/>
                    </a:lnTo>
                    <a:lnTo>
                      <a:pt x="120" y="131"/>
                    </a:lnTo>
                    <a:lnTo>
                      <a:pt x="147" y="137"/>
                    </a:lnTo>
                    <a:lnTo>
                      <a:pt x="175" y="139"/>
                    </a:lnTo>
                    <a:lnTo>
                      <a:pt x="204" y="135"/>
                    </a:lnTo>
                    <a:lnTo>
                      <a:pt x="232" y="128"/>
                    </a:lnTo>
                    <a:lnTo>
                      <a:pt x="259" y="118"/>
                    </a:lnTo>
                    <a:lnTo>
                      <a:pt x="287" y="106"/>
                    </a:lnTo>
                    <a:lnTo>
                      <a:pt x="313" y="90"/>
                    </a:lnTo>
                    <a:lnTo>
                      <a:pt x="338" y="74"/>
                    </a:lnTo>
                    <a:lnTo>
                      <a:pt x="361" y="55"/>
                    </a:lnTo>
                    <a:lnTo>
                      <a:pt x="381" y="37"/>
                    </a:lnTo>
                    <a:lnTo>
                      <a:pt x="399" y="18"/>
                    </a:lnTo>
                    <a:lnTo>
                      <a:pt x="414" y="0"/>
                    </a:lnTo>
                    <a:lnTo>
                      <a:pt x="418" y="11"/>
                    </a:lnTo>
                    <a:lnTo>
                      <a:pt x="425" y="19"/>
                    </a:lnTo>
                    <a:lnTo>
                      <a:pt x="437" y="26"/>
                    </a:lnTo>
                    <a:lnTo>
                      <a:pt x="449" y="28"/>
                    </a:lnTo>
                    <a:lnTo>
                      <a:pt x="440" y="41"/>
                    </a:lnTo>
                    <a:lnTo>
                      <a:pt x="425" y="56"/>
                    </a:lnTo>
                    <a:lnTo>
                      <a:pt x="405" y="74"/>
                    </a:lnTo>
                    <a:lnTo>
                      <a:pt x="381" y="93"/>
                    </a:lnTo>
                    <a:lnTo>
                      <a:pt x="353" y="112"/>
                    </a:lnTo>
                    <a:lnTo>
                      <a:pt x="321" y="130"/>
                    </a:lnTo>
                    <a:lnTo>
                      <a:pt x="288" y="146"/>
                    </a:lnTo>
                    <a:lnTo>
                      <a:pt x="253" y="159"/>
                    </a:lnTo>
                    <a:lnTo>
                      <a:pt x="218" y="169"/>
                    </a:lnTo>
                    <a:lnTo>
                      <a:pt x="182" y="175"/>
                    </a:lnTo>
                    <a:lnTo>
                      <a:pt x="147" y="175"/>
                    </a:lnTo>
                    <a:lnTo>
                      <a:pt x="113" y="169"/>
                    </a:lnTo>
                    <a:lnTo>
                      <a:pt x="80" y="155"/>
                    </a:lnTo>
                    <a:lnTo>
                      <a:pt x="49" y="132"/>
                    </a:lnTo>
                    <a:lnTo>
                      <a:pt x="23" y="101"/>
                    </a:lnTo>
                    <a:lnTo>
                      <a:pt x="0" y="59"/>
                    </a:lnTo>
                    <a:lnTo>
                      <a:pt x="27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1" name="Freeform 530"/>
              <p:cNvSpPr>
                <a:spLocks/>
              </p:cNvSpPr>
              <p:nvPr/>
            </p:nvSpPr>
            <p:spPr bwMode="auto">
              <a:xfrm>
                <a:off x="2482" y="2730"/>
                <a:ext cx="102" cy="103"/>
              </a:xfrm>
              <a:custGeom>
                <a:avLst/>
                <a:gdLst>
                  <a:gd name="T0" fmla="*/ 298 w 305"/>
                  <a:gd name="T1" fmla="*/ 36 h 308"/>
                  <a:gd name="T2" fmla="*/ 265 w 305"/>
                  <a:gd name="T3" fmla="*/ 42 h 308"/>
                  <a:gd name="T4" fmla="*/ 235 w 305"/>
                  <a:gd name="T5" fmla="*/ 50 h 308"/>
                  <a:gd name="T6" fmla="*/ 207 w 305"/>
                  <a:gd name="T7" fmla="*/ 61 h 308"/>
                  <a:gd name="T8" fmla="*/ 181 w 305"/>
                  <a:gd name="T9" fmla="*/ 75 h 308"/>
                  <a:gd name="T10" fmla="*/ 156 w 305"/>
                  <a:gd name="T11" fmla="*/ 90 h 308"/>
                  <a:gd name="T12" fmla="*/ 135 w 305"/>
                  <a:gd name="T13" fmla="*/ 108 h 308"/>
                  <a:gd name="T14" fmla="*/ 115 w 305"/>
                  <a:gd name="T15" fmla="*/ 127 h 308"/>
                  <a:gd name="T16" fmla="*/ 97 w 305"/>
                  <a:gd name="T17" fmla="*/ 146 h 308"/>
                  <a:gd name="T18" fmla="*/ 82 w 305"/>
                  <a:gd name="T19" fmla="*/ 166 h 308"/>
                  <a:gd name="T20" fmla="*/ 68 w 305"/>
                  <a:gd name="T21" fmla="*/ 188 h 308"/>
                  <a:gd name="T22" fmla="*/ 57 w 305"/>
                  <a:gd name="T23" fmla="*/ 209 h 308"/>
                  <a:gd name="T24" fmla="*/ 48 w 305"/>
                  <a:gd name="T25" fmla="*/ 231 h 308"/>
                  <a:gd name="T26" fmla="*/ 40 w 305"/>
                  <a:gd name="T27" fmla="*/ 251 h 308"/>
                  <a:gd name="T28" fmla="*/ 35 w 305"/>
                  <a:gd name="T29" fmla="*/ 271 h 308"/>
                  <a:gd name="T30" fmla="*/ 32 w 305"/>
                  <a:gd name="T31" fmla="*/ 290 h 308"/>
                  <a:gd name="T32" fmla="*/ 31 w 305"/>
                  <a:gd name="T33" fmla="*/ 308 h 308"/>
                  <a:gd name="T34" fmla="*/ 0 w 305"/>
                  <a:gd name="T35" fmla="*/ 308 h 308"/>
                  <a:gd name="T36" fmla="*/ 2 w 305"/>
                  <a:gd name="T37" fmla="*/ 270 h 308"/>
                  <a:gd name="T38" fmla="*/ 8 w 305"/>
                  <a:gd name="T39" fmla="*/ 235 h 308"/>
                  <a:gd name="T40" fmla="*/ 19 w 305"/>
                  <a:gd name="T41" fmla="*/ 202 h 308"/>
                  <a:gd name="T42" fmla="*/ 30 w 305"/>
                  <a:gd name="T43" fmla="*/ 170 h 308"/>
                  <a:gd name="T44" fmla="*/ 45 w 305"/>
                  <a:gd name="T45" fmla="*/ 142 h 308"/>
                  <a:gd name="T46" fmla="*/ 62 w 305"/>
                  <a:gd name="T47" fmla="*/ 115 h 308"/>
                  <a:gd name="T48" fmla="*/ 81 w 305"/>
                  <a:gd name="T49" fmla="*/ 93 h 308"/>
                  <a:gd name="T50" fmla="*/ 101 w 305"/>
                  <a:gd name="T51" fmla="*/ 72 h 308"/>
                  <a:gd name="T52" fmla="*/ 124 w 305"/>
                  <a:gd name="T53" fmla="*/ 53 h 308"/>
                  <a:gd name="T54" fmla="*/ 148 w 305"/>
                  <a:gd name="T55" fmla="*/ 38 h 308"/>
                  <a:gd name="T56" fmla="*/ 172 w 305"/>
                  <a:gd name="T57" fmla="*/ 25 h 308"/>
                  <a:gd name="T58" fmla="*/ 198 w 305"/>
                  <a:gd name="T59" fmla="*/ 14 h 308"/>
                  <a:gd name="T60" fmla="*/ 224 w 305"/>
                  <a:gd name="T61" fmla="*/ 6 h 308"/>
                  <a:gd name="T62" fmla="*/ 250 w 305"/>
                  <a:gd name="T63" fmla="*/ 1 h 308"/>
                  <a:gd name="T64" fmla="*/ 278 w 305"/>
                  <a:gd name="T65" fmla="*/ 0 h 308"/>
                  <a:gd name="T66" fmla="*/ 305 w 305"/>
                  <a:gd name="T67" fmla="*/ 0 h 308"/>
                  <a:gd name="T68" fmla="*/ 298 w 305"/>
                  <a:gd name="T69" fmla="*/ 3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5" h="308">
                    <a:moveTo>
                      <a:pt x="298" y="36"/>
                    </a:moveTo>
                    <a:lnTo>
                      <a:pt x="265" y="42"/>
                    </a:lnTo>
                    <a:lnTo>
                      <a:pt x="235" y="50"/>
                    </a:lnTo>
                    <a:lnTo>
                      <a:pt x="207" y="61"/>
                    </a:lnTo>
                    <a:lnTo>
                      <a:pt x="181" y="75"/>
                    </a:lnTo>
                    <a:lnTo>
                      <a:pt x="156" y="90"/>
                    </a:lnTo>
                    <a:lnTo>
                      <a:pt x="135" y="108"/>
                    </a:lnTo>
                    <a:lnTo>
                      <a:pt x="115" y="127"/>
                    </a:lnTo>
                    <a:lnTo>
                      <a:pt x="97" y="146"/>
                    </a:lnTo>
                    <a:lnTo>
                      <a:pt x="82" y="166"/>
                    </a:lnTo>
                    <a:lnTo>
                      <a:pt x="68" y="188"/>
                    </a:lnTo>
                    <a:lnTo>
                      <a:pt x="57" y="209"/>
                    </a:lnTo>
                    <a:lnTo>
                      <a:pt x="48" y="231"/>
                    </a:lnTo>
                    <a:lnTo>
                      <a:pt x="40" y="251"/>
                    </a:lnTo>
                    <a:lnTo>
                      <a:pt x="35" y="271"/>
                    </a:lnTo>
                    <a:lnTo>
                      <a:pt x="32" y="290"/>
                    </a:lnTo>
                    <a:lnTo>
                      <a:pt x="31" y="308"/>
                    </a:lnTo>
                    <a:lnTo>
                      <a:pt x="0" y="308"/>
                    </a:lnTo>
                    <a:lnTo>
                      <a:pt x="2" y="270"/>
                    </a:lnTo>
                    <a:lnTo>
                      <a:pt x="8" y="235"/>
                    </a:lnTo>
                    <a:lnTo>
                      <a:pt x="19" y="202"/>
                    </a:lnTo>
                    <a:lnTo>
                      <a:pt x="30" y="170"/>
                    </a:lnTo>
                    <a:lnTo>
                      <a:pt x="45" y="142"/>
                    </a:lnTo>
                    <a:lnTo>
                      <a:pt x="62" y="115"/>
                    </a:lnTo>
                    <a:lnTo>
                      <a:pt x="81" y="93"/>
                    </a:lnTo>
                    <a:lnTo>
                      <a:pt x="101" y="72"/>
                    </a:lnTo>
                    <a:lnTo>
                      <a:pt x="124" y="53"/>
                    </a:lnTo>
                    <a:lnTo>
                      <a:pt x="148" y="38"/>
                    </a:lnTo>
                    <a:lnTo>
                      <a:pt x="172" y="25"/>
                    </a:lnTo>
                    <a:lnTo>
                      <a:pt x="198" y="14"/>
                    </a:lnTo>
                    <a:lnTo>
                      <a:pt x="224" y="6"/>
                    </a:lnTo>
                    <a:lnTo>
                      <a:pt x="250" y="1"/>
                    </a:lnTo>
                    <a:lnTo>
                      <a:pt x="278" y="0"/>
                    </a:lnTo>
                    <a:lnTo>
                      <a:pt x="305" y="0"/>
                    </a:lnTo>
                    <a:lnTo>
                      <a:pt x="298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532" name="Group 531"/>
            <p:cNvGrpSpPr>
              <a:grpSpLocks/>
            </p:cNvGrpSpPr>
            <p:nvPr/>
          </p:nvGrpSpPr>
          <p:grpSpPr bwMode="auto">
            <a:xfrm>
              <a:off x="1447800" y="1371600"/>
              <a:ext cx="787400" cy="711200"/>
              <a:chOff x="2139" y="1276"/>
              <a:chExt cx="496" cy="448"/>
            </a:xfrm>
          </p:grpSpPr>
          <p:grpSp>
            <p:nvGrpSpPr>
              <p:cNvPr id="533" name="Group 532"/>
              <p:cNvGrpSpPr>
                <a:grpSpLocks/>
              </p:cNvGrpSpPr>
              <p:nvPr/>
            </p:nvGrpSpPr>
            <p:grpSpPr bwMode="auto">
              <a:xfrm>
                <a:off x="2239" y="1340"/>
                <a:ext cx="315" cy="383"/>
                <a:chOff x="2239" y="1340"/>
                <a:chExt cx="315" cy="383"/>
              </a:xfrm>
            </p:grpSpPr>
            <p:sp>
              <p:nvSpPr>
                <p:cNvPr id="769" name="Freeform 533"/>
                <p:cNvSpPr>
                  <a:spLocks/>
                </p:cNvSpPr>
                <p:nvPr/>
              </p:nvSpPr>
              <p:spPr bwMode="auto">
                <a:xfrm>
                  <a:off x="2279" y="1672"/>
                  <a:ext cx="142" cy="50"/>
                </a:xfrm>
                <a:custGeom>
                  <a:avLst/>
                  <a:gdLst>
                    <a:gd name="T0" fmla="*/ 568 w 569"/>
                    <a:gd name="T1" fmla="*/ 138 h 201"/>
                    <a:gd name="T2" fmla="*/ 568 w 569"/>
                    <a:gd name="T3" fmla="*/ 159 h 201"/>
                    <a:gd name="T4" fmla="*/ 556 w 569"/>
                    <a:gd name="T5" fmla="*/ 177 h 201"/>
                    <a:gd name="T6" fmla="*/ 531 w 569"/>
                    <a:gd name="T7" fmla="*/ 188 h 201"/>
                    <a:gd name="T8" fmla="*/ 495 w 569"/>
                    <a:gd name="T9" fmla="*/ 191 h 201"/>
                    <a:gd name="T10" fmla="*/ 451 w 569"/>
                    <a:gd name="T11" fmla="*/ 195 h 201"/>
                    <a:gd name="T12" fmla="*/ 401 w 569"/>
                    <a:gd name="T13" fmla="*/ 198 h 201"/>
                    <a:gd name="T14" fmla="*/ 349 w 569"/>
                    <a:gd name="T15" fmla="*/ 200 h 201"/>
                    <a:gd name="T16" fmla="*/ 296 w 569"/>
                    <a:gd name="T17" fmla="*/ 201 h 201"/>
                    <a:gd name="T18" fmla="*/ 248 w 569"/>
                    <a:gd name="T19" fmla="*/ 197 h 201"/>
                    <a:gd name="T20" fmla="*/ 210 w 569"/>
                    <a:gd name="T21" fmla="*/ 187 h 201"/>
                    <a:gd name="T22" fmla="*/ 182 w 569"/>
                    <a:gd name="T23" fmla="*/ 172 h 201"/>
                    <a:gd name="T24" fmla="*/ 174 w 569"/>
                    <a:gd name="T25" fmla="*/ 170 h 201"/>
                    <a:gd name="T26" fmla="*/ 174 w 569"/>
                    <a:gd name="T27" fmla="*/ 185 h 201"/>
                    <a:gd name="T28" fmla="*/ 161 w 569"/>
                    <a:gd name="T29" fmla="*/ 188 h 201"/>
                    <a:gd name="T30" fmla="*/ 114 w 569"/>
                    <a:gd name="T31" fmla="*/ 190 h 201"/>
                    <a:gd name="T32" fmla="*/ 61 w 569"/>
                    <a:gd name="T33" fmla="*/ 192 h 201"/>
                    <a:gd name="T34" fmla="*/ 24 w 569"/>
                    <a:gd name="T35" fmla="*/ 193 h 201"/>
                    <a:gd name="T36" fmla="*/ 11 w 569"/>
                    <a:gd name="T37" fmla="*/ 176 h 201"/>
                    <a:gd name="T38" fmla="*/ 2 w 569"/>
                    <a:gd name="T39" fmla="*/ 142 h 201"/>
                    <a:gd name="T40" fmla="*/ 3 w 569"/>
                    <a:gd name="T41" fmla="*/ 95 h 201"/>
                    <a:gd name="T42" fmla="*/ 15 w 569"/>
                    <a:gd name="T43" fmla="*/ 55 h 201"/>
                    <a:gd name="T44" fmla="*/ 29 w 569"/>
                    <a:gd name="T45" fmla="*/ 31 h 201"/>
                    <a:gd name="T46" fmla="*/ 39 w 569"/>
                    <a:gd name="T47" fmla="*/ 20 h 201"/>
                    <a:gd name="T48" fmla="*/ 46 w 569"/>
                    <a:gd name="T49" fmla="*/ 18 h 201"/>
                    <a:gd name="T50" fmla="*/ 66 w 569"/>
                    <a:gd name="T51" fmla="*/ 16 h 201"/>
                    <a:gd name="T52" fmla="*/ 96 w 569"/>
                    <a:gd name="T53" fmla="*/ 15 h 201"/>
                    <a:gd name="T54" fmla="*/ 133 w 569"/>
                    <a:gd name="T55" fmla="*/ 14 h 201"/>
                    <a:gd name="T56" fmla="*/ 175 w 569"/>
                    <a:gd name="T57" fmla="*/ 13 h 201"/>
                    <a:gd name="T58" fmla="*/ 220 w 569"/>
                    <a:gd name="T59" fmla="*/ 10 h 201"/>
                    <a:gd name="T60" fmla="*/ 265 w 569"/>
                    <a:gd name="T61" fmla="*/ 7 h 201"/>
                    <a:gd name="T62" fmla="*/ 307 w 569"/>
                    <a:gd name="T63" fmla="*/ 3 h 201"/>
                    <a:gd name="T64" fmla="*/ 343 w 569"/>
                    <a:gd name="T65" fmla="*/ 16 h 201"/>
                    <a:gd name="T66" fmla="*/ 378 w 569"/>
                    <a:gd name="T67" fmla="*/ 41 h 201"/>
                    <a:gd name="T68" fmla="*/ 413 w 569"/>
                    <a:gd name="T69" fmla="*/ 61 h 201"/>
                    <a:gd name="T70" fmla="*/ 448 w 569"/>
                    <a:gd name="T71" fmla="*/ 75 h 201"/>
                    <a:gd name="T72" fmla="*/ 479 w 569"/>
                    <a:gd name="T73" fmla="*/ 86 h 201"/>
                    <a:gd name="T74" fmla="*/ 505 w 569"/>
                    <a:gd name="T75" fmla="*/ 92 h 201"/>
                    <a:gd name="T76" fmla="*/ 525 w 569"/>
                    <a:gd name="T77" fmla="*/ 95 h 201"/>
                    <a:gd name="T78" fmla="*/ 536 w 569"/>
                    <a:gd name="T79" fmla="*/ 97 h 201"/>
                    <a:gd name="T80" fmla="*/ 545 w 569"/>
                    <a:gd name="T81" fmla="*/ 100 h 201"/>
                    <a:gd name="T82" fmla="*/ 559 w 569"/>
                    <a:gd name="T83" fmla="*/ 11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69" h="201">
                      <a:moveTo>
                        <a:pt x="565" y="128"/>
                      </a:moveTo>
                      <a:lnTo>
                        <a:pt x="568" y="138"/>
                      </a:lnTo>
                      <a:lnTo>
                        <a:pt x="569" y="149"/>
                      </a:lnTo>
                      <a:lnTo>
                        <a:pt x="568" y="159"/>
                      </a:lnTo>
                      <a:lnTo>
                        <a:pt x="564" y="168"/>
                      </a:lnTo>
                      <a:lnTo>
                        <a:pt x="556" y="177"/>
                      </a:lnTo>
                      <a:lnTo>
                        <a:pt x="546" y="184"/>
                      </a:lnTo>
                      <a:lnTo>
                        <a:pt x="531" y="188"/>
                      </a:lnTo>
                      <a:lnTo>
                        <a:pt x="512" y="190"/>
                      </a:lnTo>
                      <a:lnTo>
                        <a:pt x="495" y="191"/>
                      </a:lnTo>
                      <a:lnTo>
                        <a:pt x="474" y="192"/>
                      </a:lnTo>
                      <a:lnTo>
                        <a:pt x="451" y="195"/>
                      </a:lnTo>
                      <a:lnTo>
                        <a:pt x="427" y="196"/>
                      </a:lnTo>
                      <a:lnTo>
                        <a:pt x="401" y="198"/>
                      </a:lnTo>
                      <a:lnTo>
                        <a:pt x="375" y="199"/>
                      </a:lnTo>
                      <a:lnTo>
                        <a:pt x="349" y="200"/>
                      </a:lnTo>
                      <a:lnTo>
                        <a:pt x="321" y="201"/>
                      </a:lnTo>
                      <a:lnTo>
                        <a:pt x="296" y="201"/>
                      </a:lnTo>
                      <a:lnTo>
                        <a:pt x="271" y="199"/>
                      </a:lnTo>
                      <a:lnTo>
                        <a:pt x="248" y="197"/>
                      </a:lnTo>
                      <a:lnTo>
                        <a:pt x="227" y="192"/>
                      </a:lnTo>
                      <a:lnTo>
                        <a:pt x="210" y="187"/>
                      </a:lnTo>
                      <a:lnTo>
                        <a:pt x="194" y="180"/>
                      </a:lnTo>
                      <a:lnTo>
                        <a:pt x="182" y="172"/>
                      </a:lnTo>
                      <a:lnTo>
                        <a:pt x="174" y="160"/>
                      </a:lnTo>
                      <a:lnTo>
                        <a:pt x="174" y="170"/>
                      </a:lnTo>
                      <a:lnTo>
                        <a:pt x="174" y="180"/>
                      </a:lnTo>
                      <a:lnTo>
                        <a:pt x="174" y="185"/>
                      </a:lnTo>
                      <a:lnTo>
                        <a:pt x="174" y="187"/>
                      </a:lnTo>
                      <a:lnTo>
                        <a:pt x="161" y="188"/>
                      </a:lnTo>
                      <a:lnTo>
                        <a:pt x="140" y="189"/>
                      </a:lnTo>
                      <a:lnTo>
                        <a:pt x="114" y="190"/>
                      </a:lnTo>
                      <a:lnTo>
                        <a:pt x="87" y="191"/>
                      </a:lnTo>
                      <a:lnTo>
                        <a:pt x="61" y="192"/>
                      </a:lnTo>
                      <a:lnTo>
                        <a:pt x="39" y="192"/>
                      </a:lnTo>
                      <a:lnTo>
                        <a:pt x="24" y="193"/>
                      </a:lnTo>
                      <a:lnTo>
                        <a:pt x="19" y="193"/>
                      </a:lnTo>
                      <a:lnTo>
                        <a:pt x="11" y="176"/>
                      </a:lnTo>
                      <a:lnTo>
                        <a:pt x="6" y="159"/>
                      </a:lnTo>
                      <a:lnTo>
                        <a:pt x="2" y="142"/>
                      </a:lnTo>
                      <a:lnTo>
                        <a:pt x="0" y="122"/>
                      </a:lnTo>
                      <a:lnTo>
                        <a:pt x="3" y="95"/>
                      </a:lnTo>
                      <a:lnTo>
                        <a:pt x="9" y="73"/>
                      </a:lnTo>
                      <a:lnTo>
                        <a:pt x="15" y="55"/>
                      </a:lnTo>
                      <a:lnTo>
                        <a:pt x="23" y="41"/>
                      </a:lnTo>
                      <a:lnTo>
                        <a:pt x="29" y="31"/>
                      </a:lnTo>
                      <a:lnTo>
                        <a:pt x="35" y="24"/>
                      </a:lnTo>
                      <a:lnTo>
                        <a:pt x="39" y="20"/>
                      </a:lnTo>
                      <a:lnTo>
                        <a:pt x="40" y="19"/>
                      </a:lnTo>
                      <a:lnTo>
                        <a:pt x="46" y="18"/>
                      </a:lnTo>
                      <a:lnTo>
                        <a:pt x="54" y="17"/>
                      </a:lnTo>
                      <a:lnTo>
                        <a:pt x="66" y="16"/>
                      </a:lnTo>
                      <a:lnTo>
                        <a:pt x="79" y="16"/>
                      </a:lnTo>
                      <a:lnTo>
                        <a:pt x="96" y="15"/>
                      </a:lnTo>
                      <a:lnTo>
                        <a:pt x="114" y="15"/>
                      </a:lnTo>
                      <a:lnTo>
                        <a:pt x="133" y="14"/>
                      </a:lnTo>
                      <a:lnTo>
                        <a:pt x="154" y="13"/>
                      </a:lnTo>
                      <a:lnTo>
                        <a:pt x="175" y="13"/>
                      </a:lnTo>
                      <a:lnTo>
                        <a:pt x="198" y="12"/>
                      </a:lnTo>
                      <a:lnTo>
                        <a:pt x="220" y="10"/>
                      </a:lnTo>
                      <a:lnTo>
                        <a:pt x="243" y="8"/>
                      </a:lnTo>
                      <a:lnTo>
                        <a:pt x="265" y="7"/>
                      </a:lnTo>
                      <a:lnTo>
                        <a:pt x="287" y="5"/>
                      </a:lnTo>
                      <a:lnTo>
                        <a:pt x="307" y="3"/>
                      </a:lnTo>
                      <a:lnTo>
                        <a:pt x="327" y="0"/>
                      </a:lnTo>
                      <a:lnTo>
                        <a:pt x="343" y="16"/>
                      </a:lnTo>
                      <a:lnTo>
                        <a:pt x="360" y="29"/>
                      </a:lnTo>
                      <a:lnTo>
                        <a:pt x="378" y="41"/>
                      </a:lnTo>
                      <a:lnTo>
                        <a:pt x="395" y="51"/>
                      </a:lnTo>
                      <a:lnTo>
                        <a:pt x="413" y="61"/>
                      </a:lnTo>
                      <a:lnTo>
                        <a:pt x="431" y="68"/>
                      </a:lnTo>
                      <a:lnTo>
                        <a:pt x="448" y="75"/>
                      </a:lnTo>
                      <a:lnTo>
                        <a:pt x="463" y="81"/>
                      </a:lnTo>
                      <a:lnTo>
                        <a:pt x="479" y="86"/>
                      </a:lnTo>
                      <a:lnTo>
                        <a:pt x="493" y="89"/>
                      </a:lnTo>
                      <a:lnTo>
                        <a:pt x="505" y="92"/>
                      </a:lnTo>
                      <a:lnTo>
                        <a:pt x="517" y="94"/>
                      </a:lnTo>
                      <a:lnTo>
                        <a:pt x="525" y="95"/>
                      </a:lnTo>
                      <a:lnTo>
                        <a:pt x="532" y="96"/>
                      </a:lnTo>
                      <a:lnTo>
                        <a:pt x="536" y="97"/>
                      </a:lnTo>
                      <a:lnTo>
                        <a:pt x="537" y="97"/>
                      </a:lnTo>
                      <a:lnTo>
                        <a:pt x="545" y="100"/>
                      </a:lnTo>
                      <a:lnTo>
                        <a:pt x="552" y="107"/>
                      </a:lnTo>
                      <a:lnTo>
                        <a:pt x="559" y="116"/>
                      </a:lnTo>
                      <a:lnTo>
                        <a:pt x="565" y="128"/>
                      </a:lnTo>
                      <a:close/>
                    </a:path>
                  </a:pathLst>
                </a:custGeom>
                <a:solidFill>
                  <a:srgbClr val="0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0" name="Freeform 534"/>
                <p:cNvSpPr>
                  <a:spLocks/>
                </p:cNvSpPr>
                <p:nvPr/>
              </p:nvSpPr>
              <p:spPr bwMode="auto">
                <a:xfrm>
                  <a:off x="2407" y="1703"/>
                  <a:ext cx="16" cy="17"/>
                </a:xfrm>
                <a:custGeom>
                  <a:avLst/>
                  <a:gdLst>
                    <a:gd name="T0" fmla="*/ 0 w 62"/>
                    <a:gd name="T1" fmla="*/ 68 h 68"/>
                    <a:gd name="T2" fmla="*/ 0 w 62"/>
                    <a:gd name="T3" fmla="*/ 68 h 68"/>
                    <a:gd name="T4" fmla="*/ 19 w 62"/>
                    <a:gd name="T5" fmla="*/ 65 h 68"/>
                    <a:gd name="T6" fmla="*/ 36 w 62"/>
                    <a:gd name="T7" fmla="*/ 61 h 68"/>
                    <a:gd name="T8" fmla="*/ 47 w 62"/>
                    <a:gd name="T9" fmla="*/ 53 h 68"/>
                    <a:gd name="T10" fmla="*/ 56 w 62"/>
                    <a:gd name="T11" fmla="*/ 43 h 68"/>
                    <a:gd name="T12" fmla="*/ 60 w 62"/>
                    <a:gd name="T13" fmla="*/ 33 h 68"/>
                    <a:gd name="T14" fmla="*/ 62 w 62"/>
                    <a:gd name="T15" fmla="*/ 22 h 68"/>
                    <a:gd name="T16" fmla="*/ 60 w 62"/>
                    <a:gd name="T17" fmla="*/ 11 h 68"/>
                    <a:gd name="T18" fmla="*/ 57 w 62"/>
                    <a:gd name="T19" fmla="*/ 0 h 68"/>
                    <a:gd name="T20" fmla="*/ 48 w 62"/>
                    <a:gd name="T21" fmla="*/ 2 h 68"/>
                    <a:gd name="T22" fmla="*/ 52 w 62"/>
                    <a:gd name="T23" fmla="*/ 11 h 68"/>
                    <a:gd name="T24" fmla="*/ 52 w 62"/>
                    <a:gd name="T25" fmla="*/ 22 h 68"/>
                    <a:gd name="T26" fmla="*/ 52 w 62"/>
                    <a:gd name="T27" fmla="*/ 31 h 68"/>
                    <a:gd name="T28" fmla="*/ 47 w 62"/>
                    <a:gd name="T29" fmla="*/ 39 h 68"/>
                    <a:gd name="T30" fmla="*/ 41 w 62"/>
                    <a:gd name="T31" fmla="*/ 47 h 68"/>
                    <a:gd name="T32" fmla="*/ 32 w 62"/>
                    <a:gd name="T33" fmla="*/ 53 h 68"/>
                    <a:gd name="T34" fmla="*/ 19 w 62"/>
                    <a:gd name="T35" fmla="*/ 57 h 68"/>
                    <a:gd name="T36" fmla="*/ 0 w 62"/>
                    <a:gd name="T37" fmla="*/ 59 h 68"/>
                    <a:gd name="T38" fmla="*/ 0 w 62"/>
                    <a:gd name="T39" fmla="*/ 59 h 68"/>
                    <a:gd name="T40" fmla="*/ 0 w 62"/>
                    <a:gd name="T4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2" h="68">
                      <a:moveTo>
                        <a:pt x="0" y="68"/>
                      </a:moveTo>
                      <a:lnTo>
                        <a:pt x="0" y="68"/>
                      </a:lnTo>
                      <a:lnTo>
                        <a:pt x="19" y="65"/>
                      </a:lnTo>
                      <a:lnTo>
                        <a:pt x="36" y="61"/>
                      </a:lnTo>
                      <a:lnTo>
                        <a:pt x="47" y="53"/>
                      </a:lnTo>
                      <a:lnTo>
                        <a:pt x="56" y="43"/>
                      </a:lnTo>
                      <a:lnTo>
                        <a:pt x="60" y="33"/>
                      </a:lnTo>
                      <a:lnTo>
                        <a:pt x="62" y="22"/>
                      </a:lnTo>
                      <a:lnTo>
                        <a:pt x="60" y="11"/>
                      </a:lnTo>
                      <a:lnTo>
                        <a:pt x="57" y="0"/>
                      </a:lnTo>
                      <a:lnTo>
                        <a:pt x="48" y="2"/>
                      </a:lnTo>
                      <a:lnTo>
                        <a:pt x="52" y="11"/>
                      </a:lnTo>
                      <a:lnTo>
                        <a:pt x="52" y="22"/>
                      </a:lnTo>
                      <a:lnTo>
                        <a:pt x="52" y="31"/>
                      </a:lnTo>
                      <a:lnTo>
                        <a:pt x="47" y="39"/>
                      </a:lnTo>
                      <a:lnTo>
                        <a:pt x="41" y="47"/>
                      </a:lnTo>
                      <a:lnTo>
                        <a:pt x="32" y="53"/>
                      </a:lnTo>
                      <a:lnTo>
                        <a:pt x="19" y="57"/>
                      </a:lnTo>
                      <a:lnTo>
                        <a:pt x="0" y="59"/>
                      </a:lnTo>
                      <a:lnTo>
                        <a:pt x="0" y="59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1" name="Freeform 535"/>
                <p:cNvSpPr>
                  <a:spLocks/>
                </p:cNvSpPr>
                <p:nvPr/>
              </p:nvSpPr>
              <p:spPr bwMode="auto">
                <a:xfrm>
                  <a:off x="2321" y="1711"/>
                  <a:ext cx="86" cy="12"/>
                </a:xfrm>
                <a:custGeom>
                  <a:avLst/>
                  <a:gdLst>
                    <a:gd name="T0" fmla="*/ 10 w 343"/>
                    <a:gd name="T1" fmla="*/ 4 h 50"/>
                    <a:gd name="T2" fmla="*/ 1 w 343"/>
                    <a:gd name="T3" fmla="*/ 6 h 50"/>
                    <a:gd name="T4" fmla="*/ 10 w 343"/>
                    <a:gd name="T5" fmla="*/ 19 h 50"/>
                    <a:gd name="T6" fmla="*/ 23 w 343"/>
                    <a:gd name="T7" fmla="*/ 28 h 50"/>
                    <a:gd name="T8" fmla="*/ 40 w 343"/>
                    <a:gd name="T9" fmla="*/ 35 h 50"/>
                    <a:gd name="T10" fmla="*/ 57 w 343"/>
                    <a:gd name="T11" fmla="*/ 41 h 50"/>
                    <a:gd name="T12" fmla="*/ 79 w 343"/>
                    <a:gd name="T13" fmla="*/ 45 h 50"/>
                    <a:gd name="T14" fmla="*/ 102 w 343"/>
                    <a:gd name="T15" fmla="*/ 47 h 50"/>
                    <a:gd name="T16" fmla="*/ 127 w 343"/>
                    <a:gd name="T17" fmla="*/ 49 h 50"/>
                    <a:gd name="T18" fmla="*/ 152 w 343"/>
                    <a:gd name="T19" fmla="*/ 50 h 50"/>
                    <a:gd name="T20" fmla="*/ 180 w 343"/>
                    <a:gd name="T21" fmla="*/ 48 h 50"/>
                    <a:gd name="T22" fmla="*/ 206 w 343"/>
                    <a:gd name="T23" fmla="*/ 47 h 50"/>
                    <a:gd name="T24" fmla="*/ 232 w 343"/>
                    <a:gd name="T25" fmla="*/ 46 h 50"/>
                    <a:gd name="T26" fmla="*/ 258 w 343"/>
                    <a:gd name="T27" fmla="*/ 44 h 50"/>
                    <a:gd name="T28" fmla="*/ 282 w 343"/>
                    <a:gd name="T29" fmla="*/ 43 h 50"/>
                    <a:gd name="T30" fmla="*/ 305 w 343"/>
                    <a:gd name="T31" fmla="*/ 41 h 50"/>
                    <a:gd name="T32" fmla="*/ 326 w 343"/>
                    <a:gd name="T33" fmla="*/ 40 h 50"/>
                    <a:gd name="T34" fmla="*/ 343 w 343"/>
                    <a:gd name="T35" fmla="*/ 39 h 50"/>
                    <a:gd name="T36" fmla="*/ 343 w 343"/>
                    <a:gd name="T37" fmla="*/ 30 h 50"/>
                    <a:gd name="T38" fmla="*/ 326 w 343"/>
                    <a:gd name="T39" fmla="*/ 31 h 50"/>
                    <a:gd name="T40" fmla="*/ 305 w 343"/>
                    <a:gd name="T41" fmla="*/ 32 h 50"/>
                    <a:gd name="T42" fmla="*/ 282 w 343"/>
                    <a:gd name="T43" fmla="*/ 34 h 50"/>
                    <a:gd name="T44" fmla="*/ 258 w 343"/>
                    <a:gd name="T45" fmla="*/ 35 h 50"/>
                    <a:gd name="T46" fmla="*/ 232 w 343"/>
                    <a:gd name="T47" fmla="*/ 37 h 50"/>
                    <a:gd name="T48" fmla="*/ 206 w 343"/>
                    <a:gd name="T49" fmla="*/ 39 h 50"/>
                    <a:gd name="T50" fmla="*/ 180 w 343"/>
                    <a:gd name="T51" fmla="*/ 40 h 50"/>
                    <a:gd name="T52" fmla="*/ 152 w 343"/>
                    <a:gd name="T53" fmla="*/ 40 h 50"/>
                    <a:gd name="T54" fmla="*/ 127 w 343"/>
                    <a:gd name="T55" fmla="*/ 41 h 50"/>
                    <a:gd name="T56" fmla="*/ 102 w 343"/>
                    <a:gd name="T57" fmla="*/ 39 h 50"/>
                    <a:gd name="T58" fmla="*/ 79 w 343"/>
                    <a:gd name="T59" fmla="*/ 36 h 50"/>
                    <a:gd name="T60" fmla="*/ 59 w 343"/>
                    <a:gd name="T61" fmla="*/ 32 h 50"/>
                    <a:gd name="T62" fmla="*/ 42 w 343"/>
                    <a:gd name="T63" fmla="*/ 27 h 50"/>
                    <a:gd name="T64" fmla="*/ 27 w 343"/>
                    <a:gd name="T65" fmla="*/ 20 h 50"/>
                    <a:gd name="T66" fmla="*/ 17 w 343"/>
                    <a:gd name="T67" fmla="*/ 12 h 50"/>
                    <a:gd name="T68" fmla="*/ 9 w 343"/>
                    <a:gd name="T69" fmla="*/ 2 h 50"/>
                    <a:gd name="T70" fmla="*/ 0 w 343"/>
                    <a:gd name="T71" fmla="*/ 4 h 50"/>
                    <a:gd name="T72" fmla="*/ 9 w 343"/>
                    <a:gd name="T73" fmla="*/ 2 h 50"/>
                    <a:gd name="T74" fmla="*/ 7 w 343"/>
                    <a:gd name="T75" fmla="*/ 0 h 50"/>
                    <a:gd name="T76" fmla="*/ 4 w 343"/>
                    <a:gd name="T77" fmla="*/ 0 h 50"/>
                    <a:gd name="T78" fmla="*/ 1 w 343"/>
                    <a:gd name="T79" fmla="*/ 3 h 50"/>
                    <a:gd name="T80" fmla="*/ 1 w 343"/>
                    <a:gd name="T81" fmla="*/ 6 h 50"/>
                    <a:gd name="T82" fmla="*/ 10 w 343"/>
                    <a:gd name="T83" fmla="*/ 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43" h="50">
                      <a:moveTo>
                        <a:pt x="10" y="4"/>
                      </a:moveTo>
                      <a:lnTo>
                        <a:pt x="1" y="6"/>
                      </a:lnTo>
                      <a:lnTo>
                        <a:pt x="10" y="19"/>
                      </a:lnTo>
                      <a:lnTo>
                        <a:pt x="23" y="28"/>
                      </a:lnTo>
                      <a:lnTo>
                        <a:pt x="40" y="35"/>
                      </a:lnTo>
                      <a:lnTo>
                        <a:pt x="57" y="41"/>
                      </a:lnTo>
                      <a:lnTo>
                        <a:pt x="79" y="45"/>
                      </a:lnTo>
                      <a:lnTo>
                        <a:pt x="102" y="47"/>
                      </a:lnTo>
                      <a:lnTo>
                        <a:pt x="127" y="49"/>
                      </a:lnTo>
                      <a:lnTo>
                        <a:pt x="152" y="50"/>
                      </a:lnTo>
                      <a:lnTo>
                        <a:pt x="180" y="48"/>
                      </a:lnTo>
                      <a:lnTo>
                        <a:pt x="206" y="47"/>
                      </a:lnTo>
                      <a:lnTo>
                        <a:pt x="232" y="46"/>
                      </a:lnTo>
                      <a:lnTo>
                        <a:pt x="258" y="44"/>
                      </a:lnTo>
                      <a:lnTo>
                        <a:pt x="282" y="43"/>
                      </a:lnTo>
                      <a:lnTo>
                        <a:pt x="305" y="41"/>
                      </a:lnTo>
                      <a:lnTo>
                        <a:pt x="326" y="40"/>
                      </a:lnTo>
                      <a:lnTo>
                        <a:pt x="343" y="39"/>
                      </a:lnTo>
                      <a:lnTo>
                        <a:pt x="343" y="30"/>
                      </a:lnTo>
                      <a:lnTo>
                        <a:pt x="326" y="31"/>
                      </a:lnTo>
                      <a:lnTo>
                        <a:pt x="305" y="32"/>
                      </a:lnTo>
                      <a:lnTo>
                        <a:pt x="282" y="34"/>
                      </a:lnTo>
                      <a:lnTo>
                        <a:pt x="258" y="35"/>
                      </a:lnTo>
                      <a:lnTo>
                        <a:pt x="232" y="37"/>
                      </a:lnTo>
                      <a:lnTo>
                        <a:pt x="206" y="39"/>
                      </a:lnTo>
                      <a:lnTo>
                        <a:pt x="180" y="40"/>
                      </a:lnTo>
                      <a:lnTo>
                        <a:pt x="152" y="40"/>
                      </a:lnTo>
                      <a:lnTo>
                        <a:pt x="127" y="41"/>
                      </a:lnTo>
                      <a:lnTo>
                        <a:pt x="102" y="39"/>
                      </a:lnTo>
                      <a:lnTo>
                        <a:pt x="79" y="36"/>
                      </a:lnTo>
                      <a:lnTo>
                        <a:pt x="59" y="32"/>
                      </a:lnTo>
                      <a:lnTo>
                        <a:pt x="42" y="27"/>
                      </a:lnTo>
                      <a:lnTo>
                        <a:pt x="27" y="20"/>
                      </a:lnTo>
                      <a:lnTo>
                        <a:pt x="17" y="12"/>
                      </a:lnTo>
                      <a:lnTo>
                        <a:pt x="9" y="2"/>
                      </a:lnTo>
                      <a:lnTo>
                        <a:pt x="0" y="4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6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2" name="Freeform 536"/>
                <p:cNvSpPr>
                  <a:spLocks/>
                </p:cNvSpPr>
                <p:nvPr/>
              </p:nvSpPr>
              <p:spPr bwMode="auto">
                <a:xfrm>
                  <a:off x="2321" y="1712"/>
                  <a:ext cx="3" cy="8"/>
                </a:xfrm>
                <a:custGeom>
                  <a:avLst/>
                  <a:gdLst>
                    <a:gd name="T0" fmla="*/ 5 w 10"/>
                    <a:gd name="T1" fmla="*/ 31 h 31"/>
                    <a:gd name="T2" fmla="*/ 10 w 10"/>
                    <a:gd name="T3" fmla="*/ 27 h 31"/>
                    <a:gd name="T4" fmla="*/ 10 w 10"/>
                    <a:gd name="T5" fmla="*/ 25 h 31"/>
                    <a:gd name="T6" fmla="*/ 10 w 10"/>
                    <a:gd name="T7" fmla="*/ 20 h 31"/>
                    <a:gd name="T8" fmla="*/ 10 w 10"/>
                    <a:gd name="T9" fmla="*/ 10 h 31"/>
                    <a:gd name="T10" fmla="*/ 10 w 10"/>
                    <a:gd name="T11" fmla="*/ 0 h 31"/>
                    <a:gd name="T12" fmla="*/ 0 w 10"/>
                    <a:gd name="T13" fmla="*/ 0 h 31"/>
                    <a:gd name="T14" fmla="*/ 0 w 10"/>
                    <a:gd name="T15" fmla="*/ 10 h 31"/>
                    <a:gd name="T16" fmla="*/ 0 w 10"/>
                    <a:gd name="T17" fmla="*/ 20 h 31"/>
                    <a:gd name="T18" fmla="*/ 0 w 10"/>
                    <a:gd name="T19" fmla="*/ 25 h 31"/>
                    <a:gd name="T20" fmla="*/ 0 w 10"/>
                    <a:gd name="T21" fmla="*/ 27 h 31"/>
                    <a:gd name="T22" fmla="*/ 5 w 10"/>
                    <a:gd name="T23" fmla="*/ 23 h 31"/>
                    <a:gd name="T24" fmla="*/ 0 w 10"/>
                    <a:gd name="T25" fmla="*/ 27 h 31"/>
                    <a:gd name="T26" fmla="*/ 2 w 10"/>
                    <a:gd name="T27" fmla="*/ 30 h 31"/>
                    <a:gd name="T28" fmla="*/ 5 w 10"/>
                    <a:gd name="T29" fmla="*/ 31 h 31"/>
                    <a:gd name="T30" fmla="*/ 8 w 10"/>
                    <a:gd name="T31" fmla="*/ 30 h 31"/>
                    <a:gd name="T32" fmla="*/ 10 w 10"/>
                    <a:gd name="T33" fmla="*/ 27 h 31"/>
                    <a:gd name="T34" fmla="*/ 5 w 10"/>
                    <a:gd name="T35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" h="31">
                      <a:moveTo>
                        <a:pt x="5" y="31"/>
                      </a:moveTo>
                      <a:lnTo>
                        <a:pt x="10" y="27"/>
                      </a:lnTo>
                      <a:lnTo>
                        <a:pt x="10" y="25"/>
                      </a:lnTo>
                      <a:lnTo>
                        <a:pt x="10" y="20"/>
                      </a:lnTo>
                      <a:lnTo>
                        <a:pt x="10" y="1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5" y="23"/>
                      </a:lnTo>
                      <a:lnTo>
                        <a:pt x="0" y="27"/>
                      </a:lnTo>
                      <a:lnTo>
                        <a:pt x="2" y="30"/>
                      </a:lnTo>
                      <a:lnTo>
                        <a:pt x="5" y="31"/>
                      </a:lnTo>
                      <a:lnTo>
                        <a:pt x="8" y="30"/>
                      </a:lnTo>
                      <a:lnTo>
                        <a:pt x="10" y="27"/>
                      </a:lnTo>
                      <a:lnTo>
                        <a:pt x="5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3" name="Freeform 537"/>
                <p:cNvSpPr>
                  <a:spLocks/>
                </p:cNvSpPr>
                <p:nvPr/>
              </p:nvSpPr>
              <p:spPr bwMode="auto">
                <a:xfrm>
                  <a:off x="2283" y="1718"/>
                  <a:ext cx="40" cy="3"/>
                </a:xfrm>
                <a:custGeom>
                  <a:avLst/>
                  <a:gdLst>
                    <a:gd name="T0" fmla="*/ 0 w 160"/>
                    <a:gd name="T1" fmla="*/ 12 h 16"/>
                    <a:gd name="T2" fmla="*/ 5 w 160"/>
                    <a:gd name="T3" fmla="*/ 15 h 16"/>
                    <a:gd name="T4" fmla="*/ 10 w 160"/>
                    <a:gd name="T5" fmla="*/ 16 h 16"/>
                    <a:gd name="T6" fmla="*/ 25 w 160"/>
                    <a:gd name="T7" fmla="*/ 15 h 16"/>
                    <a:gd name="T8" fmla="*/ 47 w 160"/>
                    <a:gd name="T9" fmla="*/ 15 h 16"/>
                    <a:gd name="T10" fmla="*/ 73 w 160"/>
                    <a:gd name="T11" fmla="*/ 13 h 16"/>
                    <a:gd name="T12" fmla="*/ 100 w 160"/>
                    <a:gd name="T13" fmla="*/ 12 h 16"/>
                    <a:gd name="T14" fmla="*/ 126 w 160"/>
                    <a:gd name="T15" fmla="*/ 10 h 16"/>
                    <a:gd name="T16" fmla="*/ 147 w 160"/>
                    <a:gd name="T17" fmla="*/ 9 h 16"/>
                    <a:gd name="T18" fmla="*/ 160 w 160"/>
                    <a:gd name="T19" fmla="*/ 8 h 16"/>
                    <a:gd name="T20" fmla="*/ 160 w 160"/>
                    <a:gd name="T21" fmla="*/ 0 h 16"/>
                    <a:gd name="T22" fmla="*/ 147 w 160"/>
                    <a:gd name="T23" fmla="*/ 1 h 16"/>
                    <a:gd name="T24" fmla="*/ 126 w 160"/>
                    <a:gd name="T25" fmla="*/ 2 h 16"/>
                    <a:gd name="T26" fmla="*/ 100 w 160"/>
                    <a:gd name="T27" fmla="*/ 3 h 16"/>
                    <a:gd name="T28" fmla="*/ 73 w 160"/>
                    <a:gd name="T29" fmla="*/ 4 h 16"/>
                    <a:gd name="T30" fmla="*/ 47 w 160"/>
                    <a:gd name="T31" fmla="*/ 4 h 16"/>
                    <a:gd name="T32" fmla="*/ 25 w 160"/>
                    <a:gd name="T33" fmla="*/ 4 h 16"/>
                    <a:gd name="T34" fmla="*/ 10 w 160"/>
                    <a:gd name="T35" fmla="*/ 5 h 16"/>
                    <a:gd name="T36" fmla="*/ 5 w 160"/>
                    <a:gd name="T37" fmla="*/ 6 h 16"/>
                    <a:gd name="T38" fmla="*/ 9 w 160"/>
                    <a:gd name="T39" fmla="*/ 9 h 16"/>
                    <a:gd name="T40" fmla="*/ 5 w 160"/>
                    <a:gd name="T41" fmla="*/ 6 h 16"/>
                    <a:gd name="T42" fmla="*/ 1 w 160"/>
                    <a:gd name="T43" fmla="*/ 7 h 16"/>
                    <a:gd name="T44" fmla="*/ 0 w 160"/>
                    <a:gd name="T45" fmla="*/ 10 h 16"/>
                    <a:gd name="T46" fmla="*/ 1 w 160"/>
                    <a:gd name="T47" fmla="*/ 14 h 16"/>
                    <a:gd name="T48" fmla="*/ 5 w 160"/>
                    <a:gd name="T49" fmla="*/ 15 h 16"/>
                    <a:gd name="T50" fmla="*/ 0 w 160"/>
                    <a:gd name="T5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0" h="16">
                      <a:moveTo>
                        <a:pt x="0" y="12"/>
                      </a:moveTo>
                      <a:lnTo>
                        <a:pt x="5" y="15"/>
                      </a:lnTo>
                      <a:lnTo>
                        <a:pt x="10" y="16"/>
                      </a:lnTo>
                      <a:lnTo>
                        <a:pt x="25" y="15"/>
                      </a:lnTo>
                      <a:lnTo>
                        <a:pt x="47" y="15"/>
                      </a:lnTo>
                      <a:lnTo>
                        <a:pt x="73" y="13"/>
                      </a:lnTo>
                      <a:lnTo>
                        <a:pt x="100" y="12"/>
                      </a:lnTo>
                      <a:lnTo>
                        <a:pt x="126" y="10"/>
                      </a:lnTo>
                      <a:lnTo>
                        <a:pt x="147" y="9"/>
                      </a:lnTo>
                      <a:lnTo>
                        <a:pt x="160" y="8"/>
                      </a:lnTo>
                      <a:lnTo>
                        <a:pt x="160" y="0"/>
                      </a:lnTo>
                      <a:lnTo>
                        <a:pt x="147" y="1"/>
                      </a:lnTo>
                      <a:lnTo>
                        <a:pt x="126" y="2"/>
                      </a:lnTo>
                      <a:lnTo>
                        <a:pt x="100" y="3"/>
                      </a:lnTo>
                      <a:lnTo>
                        <a:pt x="73" y="4"/>
                      </a:lnTo>
                      <a:lnTo>
                        <a:pt x="47" y="4"/>
                      </a:lnTo>
                      <a:lnTo>
                        <a:pt x="25" y="4"/>
                      </a:lnTo>
                      <a:lnTo>
                        <a:pt x="10" y="5"/>
                      </a:lnTo>
                      <a:lnTo>
                        <a:pt x="5" y="6"/>
                      </a:lnTo>
                      <a:lnTo>
                        <a:pt x="9" y="9"/>
                      </a:lnTo>
                      <a:lnTo>
                        <a:pt x="5" y="6"/>
                      </a:lnTo>
                      <a:lnTo>
                        <a:pt x="1" y="7"/>
                      </a:lnTo>
                      <a:lnTo>
                        <a:pt x="0" y="10"/>
                      </a:lnTo>
                      <a:lnTo>
                        <a:pt x="1" y="14"/>
                      </a:lnTo>
                      <a:lnTo>
                        <a:pt x="5" y="15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4" name="Freeform 538"/>
                <p:cNvSpPr>
                  <a:spLocks/>
                </p:cNvSpPr>
                <p:nvPr/>
              </p:nvSpPr>
              <p:spPr bwMode="auto">
                <a:xfrm>
                  <a:off x="2278" y="1701"/>
                  <a:ext cx="7" cy="19"/>
                </a:xfrm>
                <a:custGeom>
                  <a:avLst/>
                  <a:gdLst>
                    <a:gd name="T0" fmla="*/ 1 w 28"/>
                    <a:gd name="T1" fmla="*/ 5 h 78"/>
                    <a:gd name="T2" fmla="*/ 0 w 28"/>
                    <a:gd name="T3" fmla="*/ 5 h 78"/>
                    <a:gd name="T4" fmla="*/ 3 w 28"/>
                    <a:gd name="T5" fmla="*/ 25 h 78"/>
                    <a:gd name="T6" fmla="*/ 7 w 28"/>
                    <a:gd name="T7" fmla="*/ 43 h 78"/>
                    <a:gd name="T8" fmla="*/ 12 w 28"/>
                    <a:gd name="T9" fmla="*/ 60 h 78"/>
                    <a:gd name="T10" fmla="*/ 19 w 28"/>
                    <a:gd name="T11" fmla="*/ 78 h 78"/>
                    <a:gd name="T12" fmla="*/ 28 w 28"/>
                    <a:gd name="T13" fmla="*/ 75 h 78"/>
                    <a:gd name="T14" fmla="*/ 20 w 28"/>
                    <a:gd name="T15" fmla="*/ 58 h 78"/>
                    <a:gd name="T16" fmla="*/ 15 w 28"/>
                    <a:gd name="T17" fmla="*/ 41 h 78"/>
                    <a:gd name="T18" fmla="*/ 11 w 28"/>
                    <a:gd name="T19" fmla="*/ 25 h 78"/>
                    <a:gd name="T20" fmla="*/ 10 w 28"/>
                    <a:gd name="T21" fmla="*/ 5 h 78"/>
                    <a:gd name="T22" fmla="*/ 9 w 28"/>
                    <a:gd name="T23" fmla="*/ 5 h 78"/>
                    <a:gd name="T24" fmla="*/ 10 w 28"/>
                    <a:gd name="T25" fmla="*/ 5 h 78"/>
                    <a:gd name="T26" fmla="*/ 8 w 28"/>
                    <a:gd name="T27" fmla="*/ 2 h 78"/>
                    <a:gd name="T28" fmla="*/ 5 w 28"/>
                    <a:gd name="T29" fmla="*/ 0 h 78"/>
                    <a:gd name="T30" fmla="*/ 2 w 28"/>
                    <a:gd name="T31" fmla="*/ 2 h 78"/>
                    <a:gd name="T32" fmla="*/ 0 w 28"/>
                    <a:gd name="T33" fmla="*/ 5 h 78"/>
                    <a:gd name="T34" fmla="*/ 1 w 28"/>
                    <a:gd name="T35" fmla="*/ 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78">
                      <a:moveTo>
                        <a:pt x="1" y="5"/>
                      </a:moveTo>
                      <a:lnTo>
                        <a:pt x="0" y="5"/>
                      </a:lnTo>
                      <a:lnTo>
                        <a:pt x="3" y="25"/>
                      </a:lnTo>
                      <a:lnTo>
                        <a:pt x="7" y="43"/>
                      </a:lnTo>
                      <a:lnTo>
                        <a:pt x="12" y="60"/>
                      </a:lnTo>
                      <a:lnTo>
                        <a:pt x="19" y="78"/>
                      </a:lnTo>
                      <a:lnTo>
                        <a:pt x="28" y="75"/>
                      </a:lnTo>
                      <a:lnTo>
                        <a:pt x="20" y="58"/>
                      </a:lnTo>
                      <a:lnTo>
                        <a:pt x="15" y="41"/>
                      </a:lnTo>
                      <a:lnTo>
                        <a:pt x="11" y="25"/>
                      </a:lnTo>
                      <a:lnTo>
                        <a:pt x="10" y="5"/>
                      </a:lnTo>
                      <a:lnTo>
                        <a:pt x="9" y="5"/>
                      </a:lnTo>
                      <a:lnTo>
                        <a:pt x="10" y="5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5" name="Freeform 539"/>
                <p:cNvSpPr>
                  <a:spLocks/>
                </p:cNvSpPr>
                <p:nvPr/>
              </p:nvSpPr>
              <p:spPr bwMode="auto">
                <a:xfrm>
                  <a:off x="2278" y="1675"/>
                  <a:ext cx="12" cy="27"/>
                </a:xfrm>
                <a:custGeom>
                  <a:avLst/>
                  <a:gdLst>
                    <a:gd name="T0" fmla="*/ 43 w 49"/>
                    <a:gd name="T1" fmla="*/ 0 h 107"/>
                    <a:gd name="T2" fmla="*/ 42 w 49"/>
                    <a:gd name="T3" fmla="*/ 0 h 107"/>
                    <a:gd name="T4" fmla="*/ 40 w 49"/>
                    <a:gd name="T5" fmla="*/ 2 h 107"/>
                    <a:gd name="T6" fmla="*/ 36 w 49"/>
                    <a:gd name="T7" fmla="*/ 6 h 107"/>
                    <a:gd name="T8" fmla="*/ 30 w 49"/>
                    <a:gd name="T9" fmla="*/ 14 h 107"/>
                    <a:gd name="T10" fmla="*/ 23 w 49"/>
                    <a:gd name="T11" fmla="*/ 24 h 107"/>
                    <a:gd name="T12" fmla="*/ 15 w 49"/>
                    <a:gd name="T13" fmla="*/ 39 h 107"/>
                    <a:gd name="T14" fmla="*/ 9 w 49"/>
                    <a:gd name="T15" fmla="*/ 57 h 107"/>
                    <a:gd name="T16" fmla="*/ 3 w 49"/>
                    <a:gd name="T17" fmla="*/ 80 h 107"/>
                    <a:gd name="T18" fmla="*/ 0 w 49"/>
                    <a:gd name="T19" fmla="*/ 107 h 107"/>
                    <a:gd name="T20" fmla="*/ 8 w 49"/>
                    <a:gd name="T21" fmla="*/ 107 h 107"/>
                    <a:gd name="T22" fmla="*/ 11 w 49"/>
                    <a:gd name="T23" fmla="*/ 80 h 107"/>
                    <a:gd name="T24" fmla="*/ 17 w 49"/>
                    <a:gd name="T25" fmla="*/ 59 h 107"/>
                    <a:gd name="T26" fmla="*/ 24 w 49"/>
                    <a:gd name="T27" fmla="*/ 42 h 107"/>
                    <a:gd name="T28" fmla="*/ 31 w 49"/>
                    <a:gd name="T29" fmla="*/ 28 h 107"/>
                    <a:gd name="T30" fmla="*/ 36 w 49"/>
                    <a:gd name="T31" fmla="*/ 18 h 107"/>
                    <a:gd name="T32" fmla="*/ 42 w 49"/>
                    <a:gd name="T33" fmla="*/ 12 h 107"/>
                    <a:gd name="T34" fmla="*/ 47 w 49"/>
                    <a:gd name="T35" fmla="*/ 8 h 107"/>
                    <a:gd name="T36" fmla="*/ 47 w 49"/>
                    <a:gd name="T37" fmla="*/ 8 h 107"/>
                    <a:gd name="T38" fmla="*/ 46 w 49"/>
                    <a:gd name="T39" fmla="*/ 8 h 107"/>
                    <a:gd name="T40" fmla="*/ 47 w 49"/>
                    <a:gd name="T41" fmla="*/ 8 h 107"/>
                    <a:gd name="T42" fmla="*/ 49 w 49"/>
                    <a:gd name="T43" fmla="*/ 6 h 107"/>
                    <a:gd name="T44" fmla="*/ 49 w 49"/>
                    <a:gd name="T45" fmla="*/ 2 h 107"/>
                    <a:gd name="T46" fmla="*/ 46 w 49"/>
                    <a:gd name="T47" fmla="*/ 0 h 107"/>
                    <a:gd name="T48" fmla="*/ 42 w 49"/>
                    <a:gd name="T49" fmla="*/ 0 h 107"/>
                    <a:gd name="T50" fmla="*/ 43 w 49"/>
                    <a:gd name="T51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107">
                      <a:moveTo>
                        <a:pt x="43" y="0"/>
                      </a:moveTo>
                      <a:lnTo>
                        <a:pt x="42" y="0"/>
                      </a:lnTo>
                      <a:lnTo>
                        <a:pt x="40" y="2"/>
                      </a:lnTo>
                      <a:lnTo>
                        <a:pt x="36" y="6"/>
                      </a:lnTo>
                      <a:lnTo>
                        <a:pt x="30" y="14"/>
                      </a:lnTo>
                      <a:lnTo>
                        <a:pt x="23" y="24"/>
                      </a:lnTo>
                      <a:lnTo>
                        <a:pt x="15" y="39"/>
                      </a:lnTo>
                      <a:lnTo>
                        <a:pt x="9" y="57"/>
                      </a:lnTo>
                      <a:lnTo>
                        <a:pt x="3" y="80"/>
                      </a:lnTo>
                      <a:lnTo>
                        <a:pt x="0" y="107"/>
                      </a:lnTo>
                      <a:lnTo>
                        <a:pt x="8" y="107"/>
                      </a:lnTo>
                      <a:lnTo>
                        <a:pt x="11" y="80"/>
                      </a:lnTo>
                      <a:lnTo>
                        <a:pt x="17" y="59"/>
                      </a:lnTo>
                      <a:lnTo>
                        <a:pt x="24" y="42"/>
                      </a:lnTo>
                      <a:lnTo>
                        <a:pt x="31" y="28"/>
                      </a:lnTo>
                      <a:lnTo>
                        <a:pt x="36" y="18"/>
                      </a:lnTo>
                      <a:lnTo>
                        <a:pt x="42" y="12"/>
                      </a:lnTo>
                      <a:lnTo>
                        <a:pt x="47" y="8"/>
                      </a:lnTo>
                      <a:lnTo>
                        <a:pt x="47" y="8"/>
                      </a:lnTo>
                      <a:lnTo>
                        <a:pt x="46" y="8"/>
                      </a:lnTo>
                      <a:lnTo>
                        <a:pt x="47" y="8"/>
                      </a:lnTo>
                      <a:lnTo>
                        <a:pt x="49" y="6"/>
                      </a:lnTo>
                      <a:lnTo>
                        <a:pt x="49" y="2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6" name="Freeform 540"/>
                <p:cNvSpPr>
                  <a:spLocks/>
                </p:cNvSpPr>
                <p:nvPr/>
              </p:nvSpPr>
              <p:spPr bwMode="auto">
                <a:xfrm>
                  <a:off x="2289" y="1671"/>
                  <a:ext cx="73" cy="7"/>
                </a:xfrm>
                <a:custGeom>
                  <a:avLst/>
                  <a:gdLst>
                    <a:gd name="T0" fmla="*/ 291 w 292"/>
                    <a:gd name="T1" fmla="*/ 1 h 27"/>
                    <a:gd name="T2" fmla="*/ 288 w 292"/>
                    <a:gd name="T3" fmla="*/ 0 h 27"/>
                    <a:gd name="T4" fmla="*/ 268 w 292"/>
                    <a:gd name="T5" fmla="*/ 3 h 27"/>
                    <a:gd name="T6" fmla="*/ 248 w 292"/>
                    <a:gd name="T7" fmla="*/ 5 h 27"/>
                    <a:gd name="T8" fmla="*/ 226 w 292"/>
                    <a:gd name="T9" fmla="*/ 7 h 27"/>
                    <a:gd name="T10" fmla="*/ 204 w 292"/>
                    <a:gd name="T11" fmla="*/ 8 h 27"/>
                    <a:gd name="T12" fmla="*/ 181 w 292"/>
                    <a:gd name="T13" fmla="*/ 10 h 27"/>
                    <a:gd name="T14" fmla="*/ 159 w 292"/>
                    <a:gd name="T15" fmla="*/ 11 h 27"/>
                    <a:gd name="T16" fmla="*/ 136 w 292"/>
                    <a:gd name="T17" fmla="*/ 11 h 27"/>
                    <a:gd name="T18" fmla="*/ 115 w 292"/>
                    <a:gd name="T19" fmla="*/ 11 h 27"/>
                    <a:gd name="T20" fmla="*/ 94 w 292"/>
                    <a:gd name="T21" fmla="*/ 13 h 27"/>
                    <a:gd name="T22" fmla="*/ 75 w 292"/>
                    <a:gd name="T23" fmla="*/ 13 h 27"/>
                    <a:gd name="T24" fmla="*/ 57 w 292"/>
                    <a:gd name="T25" fmla="*/ 13 h 27"/>
                    <a:gd name="T26" fmla="*/ 40 w 292"/>
                    <a:gd name="T27" fmla="*/ 14 h 27"/>
                    <a:gd name="T28" fmla="*/ 27 w 292"/>
                    <a:gd name="T29" fmla="*/ 14 h 27"/>
                    <a:gd name="T30" fmla="*/ 15 w 292"/>
                    <a:gd name="T31" fmla="*/ 17 h 27"/>
                    <a:gd name="T32" fmla="*/ 7 w 292"/>
                    <a:gd name="T33" fmla="*/ 18 h 27"/>
                    <a:gd name="T34" fmla="*/ 0 w 292"/>
                    <a:gd name="T35" fmla="*/ 19 h 27"/>
                    <a:gd name="T36" fmla="*/ 3 w 292"/>
                    <a:gd name="T37" fmla="*/ 27 h 27"/>
                    <a:gd name="T38" fmla="*/ 7 w 292"/>
                    <a:gd name="T39" fmla="*/ 26 h 27"/>
                    <a:gd name="T40" fmla="*/ 15 w 292"/>
                    <a:gd name="T41" fmla="*/ 25 h 27"/>
                    <a:gd name="T42" fmla="*/ 27 w 292"/>
                    <a:gd name="T43" fmla="*/ 25 h 27"/>
                    <a:gd name="T44" fmla="*/ 40 w 292"/>
                    <a:gd name="T45" fmla="*/ 25 h 27"/>
                    <a:gd name="T46" fmla="*/ 57 w 292"/>
                    <a:gd name="T47" fmla="*/ 24 h 27"/>
                    <a:gd name="T48" fmla="*/ 75 w 292"/>
                    <a:gd name="T49" fmla="*/ 24 h 27"/>
                    <a:gd name="T50" fmla="*/ 94 w 292"/>
                    <a:gd name="T51" fmla="*/ 22 h 27"/>
                    <a:gd name="T52" fmla="*/ 115 w 292"/>
                    <a:gd name="T53" fmla="*/ 22 h 27"/>
                    <a:gd name="T54" fmla="*/ 136 w 292"/>
                    <a:gd name="T55" fmla="*/ 22 h 27"/>
                    <a:gd name="T56" fmla="*/ 159 w 292"/>
                    <a:gd name="T57" fmla="*/ 20 h 27"/>
                    <a:gd name="T58" fmla="*/ 181 w 292"/>
                    <a:gd name="T59" fmla="*/ 19 h 27"/>
                    <a:gd name="T60" fmla="*/ 204 w 292"/>
                    <a:gd name="T61" fmla="*/ 17 h 27"/>
                    <a:gd name="T62" fmla="*/ 226 w 292"/>
                    <a:gd name="T63" fmla="*/ 16 h 27"/>
                    <a:gd name="T64" fmla="*/ 248 w 292"/>
                    <a:gd name="T65" fmla="*/ 13 h 27"/>
                    <a:gd name="T66" fmla="*/ 268 w 292"/>
                    <a:gd name="T67" fmla="*/ 11 h 27"/>
                    <a:gd name="T68" fmla="*/ 288 w 292"/>
                    <a:gd name="T69" fmla="*/ 8 h 27"/>
                    <a:gd name="T70" fmla="*/ 284 w 292"/>
                    <a:gd name="T71" fmla="*/ 7 h 27"/>
                    <a:gd name="T72" fmla="*/ 288 w 292"/>
                    <a:gd name="T73" fmla="*/ 8 h 27"/>
                    <a:gd name="T74" fmla="*/ 291 w 292"/>
                    <a:gd name="T75" fmla="*/ 7 h 27"/>
                    <a:gd name="T76" fmla="*/ 292 w 292"/>
                    <a:gd name="T77" fmla="*/ 4 h 27"/>
                    <a:gd name="T78" fmla="*/ 291 w 292"/>
                    <a:gd name="T79" fmla="*/ 1 h 27"/>
                    <a:gd name="T80" fmla="*/ 288 w 292"/>
                    <a:gd name="T81" fmla="*/ 0 h 27"/>
                    <a:gd name="T82" fmla="*/ 291 w 292"/>
                    <a:gd name="T83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2" h="27">
                      <a:moveTo>
                        <a:pt x="291" y="1"/>
                      </a:moveTo>
                      <a:lnTo>
                        <a:pt x="288" y="0"/>
                      </a:lnTo>
                      <a:lnTo>
                        <a:pt x="268" y="3"/>
                      </a:lnTo>
                      <a:lnTo>
                        <a:pt x="248" y="5"/>
                      </a:lnTo>
                      <a:lnTo>
                        <a:pt x="226" y="7"/>
                      </a:lnTo>
                      <a:lnTo>
                        <a:pt x="204" y="8"/>
                      </a:lnTo>
                      <a:lnTo>
                        <a:pt x="181" y="10"/>
                      </a:lnTo>
                      <a:lnTo>
                        <a:pt x="159" y="11"/>
                      </a:lnTo>
                      <a:lnTo>
                        <a:pt x="136" y="11"/>
                      </a:lnTo>
                      <a:lnTo>
                        <a:pt x="115" y="11"/>
                      </a:lnTo>
                      <a:lnTo>
                        <a:pt x="94" y="13"/>
                      </a:lnTo>
                      <a:lnTo>
                        <a:pt x="75" y="13"/>
                      </a:lnTo>
                      <a:lnTo>
                        <a:pt x="57" y="13"/>
                      </a:lnTo>
                      <a:lnTo>
                        <a:pt x="40" y="14"/>
                      </a:lnTo>
                      <a:lnTo>
                        <a:pt x="27" y="14"/>
                      </a:lnTo>
                      <a:lnTo>
                        <a:pt x="15" y="17"/>
                      </a:lnTo>
                      <a:lnTo>
                        <a:pt x="7" y="18"/>
                      </a:lnTo>
                      <a:lnTo>
                        <a:pt x="0" y="19"/>
                      </a:lnTo>
                      <a:lnTo>
                        <a:pt x="3" y="27"/>
                      </a:lnTo>
                      <a:lnTo>
                        <a:pt x="7" y="26"/>
                      </a:lnTo>
                      <a:lnTo>
                        <a:pt x="15" y="25"/>
                      </a:lnTo>
                      <a:lnTo>
                        <a:pt x="27" y="25"/>
                      </a:lnTo>
                      <a:lnTo>
                        <a:pt x="40" y="25"/>
                      </a:lnTo>
                      <a:lnTo>
                        <a:pt x="57" y="24"/>
                      </a:lnTo>
                      <a:lnTo>
                        <a:pt x="75" y="24"/>
                      </a:lnTo>
                      <a:lnTo>
                        <a:pt x="94" y="22"/>
                      </a:lnTo>
                      <a:lnTo>
                        <a:pt x="115" y="22"/>
                      </a:lnTo>
                      <a:lnTo>
                        <a:pt x="136" y="22"/>
                      </a:lnTo>
                      <a:lnTo>
                        <a:pt x="159" y="20"/>
                      </a:lnTo>
                      <a:lnTo>
                        <a:pt x="181" y="19"/>
                      </a:lnTo>
                      <a:lnTo>
                        <a:pt x="204" y="17"/>
                      </a:lnTo>
                      <a:lnTo>
                        <a:pt x="226" y="16"/>
                      </a:lnTo>
                      <a:lnTo>
                        <a:pt x="248" y="13"/>
                      </a:lnTo>
                      <a:lnTo>
                        <a:pt x="268" y="11"/>
                      </a:lnTo>
                      <a:lnTo>
                        <a:pt x="288" y="8"/>
                      </a:lnTo>
                      <a:lnTo>
                        <a:pt x="284" y="7"/>
                      </a:lnTo>
                      <a:lnTo>
                        <a:pt x="288" y="8"/>
                      </a:lnTo>
                      <a:lnTo>
                        <a:pt x="291" y="7"/>
                      </a:lnTo>
                      <a:lnTo>
                        <a:pt x="292" y="4"/>
                      </a:lnTo>
                      <a:lnTo>
                        <a:pt x="291" y="1"/>
                      </a:lnTo>
                      <a:lnTo>
                        <a:pt x="288" y="0"/>
                      </a:lnTo>
                      <a:lnTo>
                        <a:pt x="29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7" name="Freeform 541"/>
                <p:cNvSpPr>
                  <a:spLocks/>
                </p:cNvSpPr>
                <p:nvPr/>
              </p:nvSpPr>
              <p:spPr bwMode="auto">
                <a:xfrm>
                  <a:off x="2360" y="1671"/>
                  <a:ext cx="54" cy="26"/>
                </a:xfrm>
                <a:custGeom>
                  <a:avLst/>
                  <a:gdLst>
                    <a:gd name="T0" fmla="*/ 214 w 219"/>
                    <a:gd name="T1" fmla="*/ 96 h 104"/>
                    <a:gd name="T2" fmla="*/ 214 w 219"/>
                    <a:gd name="T3" fmla="*/ 96 h 104"/>
                    <a:gd name="T4" fmla="*/ 213 w 219"/>
                    <a:gd name="T5" fmla="*/ 96 h 104"/>
                    <a:gd name="T6" fmla="*/ 209 w 219"/>
                    <a:gd name="T7" fmla="*/ 95 h 104"/>
                    <a:gd name="T8" fmla="*/ 202 w 219"/>
                    <a:gd name="T9" fmla="*/ 94 h 104"/>
                    <a:gd name="T10" fmla="*/ 194 w 219"/>
                    <a:gd name="T11" fmla="*/ 93 h 104"/>
                    <a:gd name="T12" fmla="*/ 183 w 219"/>
                    <a:gd name="T13" fmla="*/ 91 h 104"/>
                    <a:gd name="T14" fmla="*/ 171 w 219"/>
                    <a:gd name="T15" fmla="*/ 88 h 104"/>
                    <a:gd name="T16" fmla="*/ 157 w 219"/>
                    <a:gd name="T17" fmla="*/ 85 h 104"/>
                    <a:gd name="T18" fmla="*/ 141 w 219"/>
                    <a:gd name="T19" fmla="*/ 79 h 104"/>
                    <a:gd name="T20" fmla="*/ 126 w 219"/>
                    <a:gd name="T21" fmla="*/ 74 h 104"/>
                    <a:gd name="T22" fmla="*/ 109 w 219"/>
                    <a:gd name="T23" fmla="*/ 67 h 104"/>
                    <a:gd name="T24" fmla="*/ 92 w 219"/>
                    <a:gd name="T25" fmla="*/ 60 h 104"/>
                    <a:gd name="T26" fmla="*/ 75 w 219"/>
                    <a:gd name="T27" fmla="*/ 50 h 104"/>
                    <a:gd name="T28" fmla="*/ 57 w 219"/>
                    <a:gd name="T29" fmla="*/ 40 h 104"/>
                    <a:gd name="T30" fmla="*/ 39 w 219"/>
                    <a:gd name="T31" fmla="*/ 28 h 104"/>
                    <a:gd name="T32" fmla="*/ 23 w 219"/>
                    <a:gd name="T33" fmla="*/ 16 h 104"/>
                    <a:gd name="T34" fmla="*/ 7 w 219"/>
                    <a:gd name="T35" fmla="*/ 0 h 104"/>
                    <a:gd name="T36" fmla="*/ 0 w 219"/>
                    <a:gd name="T37" fmla="*/ 6 h 104"/>
                    <a:gd name="T38" fmla="*/ 17 w 219"/>
                    <a:gd name="T39" fmla="*/ 22 h 104"/>
                    <a:gd name="T40" fmla="*/ 35 w 219"/>
                    <a:gd name="T41" fmla="*/ 36 h 104"/>
                    <a:gd name="T42" fmla="*/ 53 w 219"/>
                    <a:gd name="T43" fmla="*/ 48 h 104"/>
                    <a:gd name="T44" fmla="*/ 70 w 219"/>
                    <a:gd name="T45" fmla="*/ 58 h 104"/>
                    <a:gd name="T46" fmla="*/ 88 w 219"/>
                    <a:gd name="T47" fmla="*/ 68 h 104"/>
                    <a:gd name="T48" fmla="*/ 107 w 219"/>
                    <a:gd name="T49" fmla="*/ 75 h 104"/>
                    <a:gd name="T50" fmla="*/ 124 w 219"/>
                    <a:gd name="T51" fmla="*/ 83 h 104"/>
                    <a:gd name="T52" fmla="*/ 139 w 219"/>
                    <a:gd name="T53" fmla="*/ 88 h 104"/>
                    <a:gd name="T54" fmla="*/ 155 w 219"/>
                    <a:gd name="T55" fmla="*/ 93 h 104"/>
                    <a:gd name="T56" fmla="*/ 169 w 219"/>
                    <a:gd name="T57" fmla="*/ 96 h 104"/>
                    <a:gd name="T58" fmla="*/ 181 w 219"/>
                    <a:gd name="T59" fmla="*/ 99 h 104"/>
                    <a:gd name="T60" fmla="*/ 194 w 219"/>
                    <a:gd name="T61" fmla="*/ 101 h 104"/>
                    <a:gd name="T62" fmla="*/ 202 w 219"/>
                    <a:gd name="T63" fmla="*/ 102 h 104"/>
                    <a:gd name="T64" fmla="*/ 209 w 219"/>
                    <a:gd name="T65" fmla="*/ 103 h 104"/>
                    <a:gd name="T66" fmla="*/ 213 w 219"/>
                    <a:gd name="T67" fmla="*/ 104 h 104"/>
                    <a:gd name="T68" fmla="*/ 214 w 219"/>
                    <a:gd name="T69" fmla="*/ 104 h 104"/>
                    <a:gd name="T70" fmla="*/ 214 w 219"/>
                    <a:gd name="T71" fmla="*/ 104 h 104"/>
                    <a:gd name="T72" fmla="*/ 214 w 219"/>
                    <a:gd name="T73" fmla="*/ 104 h 104"/>
                    <a:gd name="T74" fmla="*/ 218 w 219"/>
                    <a:gd name="T75" fmla="*/ 103 h 104"/>
                    <a:gd name="T76" fmla="*/ 219 w 219"/>
                    <a:gd name="T77" fmla="*/ 100 h 104"/>
                    <a:gd name="T78" fmla="*/ 218 w 219"/>
                    <a:gd name="T79" fmla="*/ 97 h 104"/>
                    <a:gd name="T80" fmla="*/ 214 w 219"/>
                    <a:gd name="T81" fmla="*/ 9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19" h="104">
                      <a:moveTo>
                        <a:pt x="214" y="96"/>
                      </a:moveTo>
                      <a:lnTo>
                        <a:pt x="214" y="96"/>
                      </a:lnTo>
                      <a:lnTo>
                        <a:pt x="213" y="96"/>
                      </a:lnTo>
                      <a:lnTo>
                        <a:pt x="209" y="95"/>
                      </a:lnTo>
                      <a:lnTo>
                        <a:pt x="202" y="94"/>
                      </a:lnTo>
                      <a:lnTo>
                        <a:pt x="194" y="93"/>
                      </a:lnTo>
                      <a:lnTo>
                        <a:pt x="183" y="91"/>
                      </a:lnTo>
                      <a:lnTo>
                        <a:pt x="171" y="88"/>
                      </a:lnTo>
                      <a:lnTo>
                        <a:pt x="157" y="85"/>
                      </a:lnTo>
                      <a:lnTo>
                        <a:pt x="141" y="79"/>
                      </a:lnTo>
                      <a:lnTo>
                        <a:pt x="126" y="74"/>
                      </a:lnTo>
                      <a:lnTo>
                        <a:pt x="109" y="67"/>
                      </a:lnTo>
                      <a:lnTo>
                        <a:pt x="92" y="60"/>
                      </a:lnTo>
                      <a:lnTo>
                        <a:pt x="75" y="50"/>
                      </a:lnTo>
                      <a:lnTo>
                        <a:pt x="57" y="40"/>
                      </a:lnTo>
                      <a:lnTo>
                        <a:pt x="39" y="28"/>
                      </a:lnTo>
                      <a:lnTo>
                        <a:pt x="23" y="16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17" y="22"/>
                      </a:lnTo>
                      <a:lnTo>
                        <a:pt x="35" y="36"/>
                      </a:lnTo>
                      <a:lnTo>
                        <a:pt x="53" y="48"/>
                      </a:lnTo>
                      <a:lnTo>
                        <a:pt x="70" y="58"/>
                      </a:lnTo>
                      <a:lnTo>
                        <a:pt x="88" y="68"/>
                      </a:lnTo>
                      <a:lnTo>
                        <a:pt x="107" y="75"/>
                      </a:lnTo>
                      <a:lnTo>
                        <a:pt x="124" y="83"/>
                      </a:lnTo>
                      <a:lnTo>
                        <a:pt x="139" y="88"/>
                      </a:lnTo>
                      <a:lnTo>
                        <a:pt x="155" y="93"/>
                      </a:lnTo>
                      <a:lnTo>
                        <a:pt x="169" y="96"/>
                      </a:lnTo>
                      <a:lnTo>
                        <a:pt x="181" y="99"/>
                      </a:lnTo>
                      <a:lnTo>
                        <a:pt x="194" y="101"/>
                      </a:lnTo>
                      <a:lnTo>
                        <a:pt x="202" y="102"/>
                      </a:lnTo>
                      <a:lnTo>
                        <a:pt x="209" y="103"/>
                      </a:lnTo>
                      <a:lnTo>
                        <a:pt x="213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8" y="103"/>
                      </a:lnTo>
                      <a:lnTo>
                        <a:pt x="219" y="100"/>
                      </a:lnTo>
                      <a:lnTo>
                        <a:pt x="218" y="97"/>
                      </a:lnTo>
                      <a:lnTo>
                        <a:pt x="214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8" name="Freeform 542"/>
                <p:cNvSpPr>
                  <a:spLocks/>
                </p:cNvSpPr>
                <p:nvPr/>
              </p:nvSpPr>
              <p:spPr bwMode="auto">
                <a:xfrm>
                  <a:off x="2413" y="1695"/>
                  <a:ext cx="8" cy="9"/>
                </a:xfrm>
                <a:custGeom>
                  <a:avLst/>
                  <a:gdLst>
                    <a:gd name="T0" fmla="*/ 32 w 32"/>
                    <a:gd name="T1" fmla="*/ 34 h 36"/>
                    <a:gd name="T2" fmla="*/ 32 w 32"/>
                    <a:gd name="T3" fmla="*/ 34 h 36"/>
                    <a:gd name="T4" fmla="*/ 27 w 32"/>
                    <a:gd name="T5" fmla="*/ 21 h 36"/>
                    <a:gd name="T6" fmla="*/ 18 w 32"/>
                    <a:gd name="T7" fmla="*/ 11 h 36"/>
                    <a:gd name="T8" fmla="*/ 10 w 32"/>
                    <a:gd name="T9" fmla="*/ 3 h 36"/>
                    <a:gd name="T10" fmla="*/ 0 w 32"/>
                    <a:gd name="T11" fmla="*/ 0 h 36"/>
                    <a:gd name="T12" fmla="*/ 0 w 32"/>
                    <a:gd name="T13" fmla="*/ 8 h 36"/>
                    <a:gd name="T14" fmla="*/ 6 w 32"/>
                    <a:gd name="T15" fmla="*/ 12 h 36"/>
                    <a:gd name="T16" fmla="*/ 12 w 32"/>
                    <a:gd name="T17" fmla="*/ 17 h 36"/>
                    <a:gd name="T18" fmla="*/ 18 w 32"/>
                    <a:gd name="T19" fmla="*/ 25 h 36"/>
                    <a:gd name="T20" fmla="*/ 23 w 32"/>
                    <a:gd name="T21" fmla="*/ 36 h 36"/>
                    <a:gd name="T22" fmla="*/ 23 w 32"/>
                    <a:gd name="T23" fmla="*/ 36 h 36"/>
                    <a:gd name="T24" fmla="*/ 32 w 32"/>
                    <a:gd name="T25" fmla="*/ 3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36">
                      <a:moveTo>
                        <a:pt x="32" y="34"/>
                      </a:moveTo>
                      <a:lnTo>
                        <a:pt x="32" y="34"/>
                      </a:lnTo>
                      <a:lnTo>
                        <a:pt x="27" y="21"/>
                      </a:lnTo>
                      <a:lnTo>
                        <a:pt x="18" y="11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12"/>
                      </a:lnTo>
                      <a:lnTo>
                        <a:pt x="12" y="17"/>
                      </a:lnTo>
                      <a:lnTo>
                        <a:pt x="18" y="25"/>
                      </a:lnTo>
                      <a:lnTo>
                        <a:pt x="23" y="36"/>
                      </a:lnTo>
                      <a:lnTo>
                        <a:pt x="23" y="36"/>
                      </a:lnTo>
                      <a:lnTo>
                        <a:pt x="32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9" name="Freeform 543"/>
                <p:cNvSpPr>
                  <a:spLocks/>
                </p:cNvSpPr>
                <p:nvPr/>
              </p:nvSpPr>
              <p:spPr bwMode="auto">
                <a:xfrm>
                  <a:off x="2240" y="1533"/>
                  <a:ext cx="148" cy="143"/>
                </a:xfrm>
                <a:custGeom>
                  <a:avLst/>
                  <a:gdLst>
                    <a:gd name="T0" fmla="*/ 238 w 590"/>
                    <a:gd name="T1" fmla="*/ 397 h 575"/>
                    <a:gd name="T2" fmla="*/ 264 w 590"/>
                    <a:gd name="T3" fmla="*/ 346 h 575"/>
                    <a:gd name="T4" fmla="*/ 291 w 590"/>
                    <a:gd name="T5" fmla="*/ 303 h 575"/>
                    <a:gd name="T6" fmla="*/ 310 w 590"/>
                    <a:gd name="T7" fmla="*/ 273 h 575"/>
                    <a:gd name="T8" fmla="*/ 307 w 590"/>
                    <a:gd name="T9" fmla="*/ 261 h 575"/>
                    <a:gd name="T10" fmla="*/ 300 w 590"/>
                    <a:gd name="T11" fmla="*/ 247 h 575"/>
                    <a:gd name="T12" fmla="*/ 299 w 590"/>
                    <a:gd name="T13" fmla="*/ 239 h 575"/>
                    <a:gd name="T14" fmla="*/ 284 w 590"/>
                    <a:gd name="T15" fmla="*/ 241 h 575"/>
                    <a:gd name="T16" fmla="*/ 262 w 590"/>
                    <a:gd name="T17" fmla="*/ 244 h 575"/>
                    <a:gd name="T18" fmla="*/ 242 w 590"/>
                    <a:gd name="T19" fmla="*/ 247 h 575"/>
                    <a:gd name="T20" fmla="*/ 226 w 590"/>
                    <a:gd name="T21" fmla="*/ 249 h 575"/>
                    <a:gd name="T22" fmla="*/ 198 w 590"/>
                    <a:gd name="T23" fmla="*/ 252 h 575"/>
                    <a:gd name="T24" fmla="*/ 164 w 590"/>
                    <a:gd name="T25" fmla="*/ 255 h 575"/>
                    <a:gd name="T26" fmla="*/ 134 w 590"/>
                    <a:gd name="T27" fmla="*/ 257 h 575"/>
                    <a:gd name="T28" fmla="*/ 114 w 590"/>
                    <a:gd name="T29" fmla="*/ 257 h 575"/>
                    <a:gd name="T30" fmla="*/ 91 w 590"/>
                    <a:gd name="T31" fmla="*/ 254 h 575"/>
                    <a:gd name="T32" fmla="*/ 66 w 590"/>
                    <a:gd name="T33" fmla="*/ 244 h 575"/>
                    <a:gd name="T34" fmla="*/ 41 w 590"/>
                    <a:gd name="T35" fmla="*/ 228 h 575"/>
                    <a:gd name="T36" fmla="*/ 20 w 590"/>
                    <a:gd name="T37" fmla="*/ 203 h 575"/>
                    <a:gd name="T38" fmla="*/ 5 w 590"/>
                    <a:gd name="T39" fmla="*/ 168 h 575"/>
                    <a:gd name="T40" fmla="*/ 0 w 590"/>
                    <a:gd name="T41" fmla="*/ 123 h 575"/>
                    <a:gd name="T42" fmla="*/ 8 w 590"/>
                    <a:gd name="T43" fmla="*/ 66 h 575"/>
                    <a:gd name="T44" fmla="*/ 28 w 590"/>
                    <a:gd name="T45" fmla="*/ 29 h 575"/>
                    <a:gd name="T46" fmla="*/ 60 w 590"/>
                    <a:gd name="T47" fmla="*/ 24 h 575"/>
                    <a:gd name="T48" fmla="*/ 95 w 590"/>
                    <a:gd name="T49" fmla="*/ 17 h 575"/>
                    <a:gd name="T50" fmla="*/ 126 w 590"/>
                    <a:gd name="T51" fmla="*/ 12 h 575"/>
                    <a:gd name="T52" fmla="*/ 145 w 590"/>
                    <a:gd name="T53" fmla="*/ 9 h 575"/>
                    <a:gd name="T54" fmla="*/ 168 w 590"/>
                    <a:gd name="T55" fmla="*/ 7 h 575"/>
                    <a:gd name="T56" fmla="*/ 199 w 590"/>
                    <a:gd name="T57" fmla="*/ 4 h 575"/>
                    <a:gd name="T58" fmla="*/ 236 w 590"/>
                    <a:gd name="T59" fmla="*/ 2 h 575"/>
                    <a:gd name="T60" fmla="*/ 278 w 590"/>
                    <a:gd name="T61" fmla="*/ 0 h 575"/>
                    <a:gd name="T62" fmla="*/ 322 w 590"/>
                    <a:gd name="T63" fmla="*/ 0 h 575"/>
                    <a:gd name="T64" fmla="*/ 368 w 590"/>
                    <a:gd name="T65" fmla="*/ 2 h 575"/>
                    <a:gd name="T66" fmla="*/ 413 w 590"/>
                    <a:gd name="T67" fmla="*/ 7 h 575"/>
                    <a:gd name="T68" fmla="*/ 447 w 590"/>
                    <a:gd name="T69" fmla="*/ 11 h 575"/>
                    <a:gd name="T70" fmla="*/ 479 w 590"/>
                    <a:gd name="T71" fmla="*/ 15 h 575"/>
                    <a:gd name="T72" fmla="*/ 516 w 590"/>
                    <a:gd name="T73" fmla="*/ 25 h 575"/>
                    <a:gd name="T74" fmla="*/ 549 w 590"/>
                    <a:gd name="T75" fmla="*/ 44 h 575"/>
                    <a:gd name="T76" fmla="*/ 575 w 590"/>
                    <a:gd name="T77" fmla="*/ 72 h 575"/>
                    <a:gd name="T78" fmla="*/ 588 w 590"/>
                    <a:gd name="T79" fmla="*/ 97 h 575"/>
                    <a:gd name="T80" fmla="*/ 589 w 590"/>
                    <a:gd name="T81" fmla="*/ 121 h 575"/>
                    <a:gd name="T82" fmla="*/ 579 w 590"/>
                    <a:gd name="T83" fmla="*/ 148 h 575"/>
                    <a:gd name="T84" fmla="*/ 558 w 590"/>
                    <a:gd name="T85" fmla="*/ 190 h 575"/>
                    <a:gd name="T86" fmla="*/ 532 w 590"/>
                    <a:gd name="T87" fmla="*/ 257 h 575"/>
                    <a:gd name="T88" fmla="*/ 506 w 590"/>
                    <a:gd name="T89" fmla="*/ 333 h 575"/>
                    <a:gd name="T90" fmla="*/ 487 w 590"/>
                    <a:gd name="T91" fmla="*/ 396 h 575"/>
                    <a:gd name="T92" fmla="*/ 479 w 590"/>
                    <a:gd name="T93" fmla="*/ 450 h 575"/>
                    <a:gd name="T94" fmla="*/ 486 w 590"/>
                    <a:gd name="T95" fmla="*/ 530 h 575"/>
                    <a:gd name="T96" fmla="*/ 464 w 590"/>
                    <a:gd name="T97" fmla="*/ 559 h 575"/>
                    <a:gd name="T98" fmla="*/ 423 w 590"/>
                    <a:gd name="T99" fmla="*/ 563 h 575"/>
                    <a:gd name="T100" fmla="*/ 379 w 590"/>
                    <a:gd name="T101" fmla="*/ 566 h 575"/>
                    <a:gd name="T102" fmla="*/ 334 w 590"/>
                    <a:gd name="T103" fmla="*/ 569 h 575"/>
                    <a:gd name="T104" fmla="*/ 292 w 590"/>
                    <a:gd name="T105" fmla="*/ 570 h 575"/>
                    <a:gd name="T106" fmla="*/ 253 w 590"/>
                    <a:gd name="T107" fmla="*/ 571 h 575"/>
                    <a:gd name="T108" fmla="*/ 222 w 590"/>
                    <a:gd name="T109" fmla="*/ 572 h 575"/>
                    <a:gd name="T110" fmla="*/ 201 w 590"/>
                    <a:gd name="T111" fmla="*/ 574 h 575"/>
                    <a:gd name="T112" fmla="*/ 184 w 590"/>
                    <a:gd name="T113" fmla="*/ 575 h 575"/>
                    <a:gd name="T114" fmla="*/ 178 w 590"/>
                    <a:gd name="T115" fmla="*/ 554 h 575"/>
                    <a:gd name="T116" fmla="*/ 188 w 590"/>
                    <a:gd name="T117" fmla="*/ 511 h 575"/>
                    <a:gd name="T118" fmla="*/ 211 w 590"/>
                    <a:gd name="T119" fmla="*/ 454 h 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0" h="575">
                      <a:moveTo>
                        <a:pt x="225" y="423"/>
                      </a:moveTo>
                      <a:lnTo>
                        <a:pt x="238" y="397"/>
                      </a:lnTo>
                      <a:lnTo>
                        <a:pt x="252" y="371"/>
                      </a:lnTo>
                      <a:lnTo>
                        <a:pt x="264" y="346"/>
                      </a:lnTo>
                      <a:lnTo>
                        <a:pt x="278" y="323"/>
                      </a:lnTo>
                      <a:lnTo>
                        <a:pt x="291" y="303"/>
                      </a:lnTo>
                      <a:lnTo>
                        <a:pt x="301" y="286"/>
                      </a:lnTo>
                      <a:lnTo>
                        <a:pt x="310" y="273"/>
                      </a:lnTo>
                      <a:lnTo>
                        <a:pt x="318" y="264"/>
                      </a:lnTo>
                      <a:lnTo>
                        <a:pt x="307" y="261"/>
                      </a:lnTo>
                      <a:lnTo>
                        <a:pt x="302" y="255"/>
                      </a:lnTo>
                      <a:lnTo>
                        <a:pt x="300" y="247"/>
                      </a:lnTo>
                      <a:lnTo>
                        <a:pt x="301" y="239"/>
                      </a:lnTo>
                      <a:lnTo>
                        <a:pt x="299" y="239"/>
                      </a:lnTo>
                      <a:lnTo>
                        <a:pt x="293" y="240"/>
                      </a:lnTo>
                      <a:lnTo>
                        <a:pt x="284" y="241"/>
                      </a:lnTo>
                      <a:lnTo>
                        <a:pt x="274" y="243"/>
                      </a:lnTo>
                      <a:lnTo>
                        <a:pt x="262" y="244"/>
                      </a:lnTo>
                      <a:lnTo>
                        <a:pt x="252" y="246"/>
                      </a:lnTo>
                      <a:lnTo>
                        <a:pt x="242" y="247"/>
                      </a:lnTo>
                      <a:lnTo>
                        <a:pt x="236" y="248"/>
                      </a:lnTo>
                      <a:lnTo>
                        <a:pt x="226" y="249"/>
                      </a:lnTo>
                      <a:lnTo>
                        <a:pt x="213" y="250"/>
                      </a:lnTo>
                      <a:lnTo>
                        <a:pt x="198" y="252"/>
                      </a:lnTo>
                      <a:lnTo>
                        <a:pt x="181" y="253"/>
                      </a:lnTo>
                      <a:lnTo>
                        <a:pt x="164" y="255"/>
                      </a:lnTo>
                      <a:lnTo>
                        <a:pt x="149" y="256"/>
                      </a:lnTo>
                      <a:lnTo>
                        <a:pt x="134" y="257"/>
                      </a:lnTo>
                      <a:lnTo>
                        <a:pt x="123" y="257"/>
                      </a:lnTo>
                      <a:lnTo>
                        <a:pt x="114" y="257"/>
                      </a:lnTo>
                      <a:lnTo>
                        <a:pt x="104" y="256"/>
                      </a:lnTo>
                      <a:lnTo>
                        <a:pt x="91" y="254"/>
                      </a:lnTo>
                      <a:lnTo>
                        <a:pt x="79" y="250"/>
                      </a:lnTo>
                      <a:lnTo>
                        <a:pt x="66" y="244"/>
                      </a:lnTo>
                      <a:lnTo>
                        <a:pt x="53" y="237"/>
                      </a:lnTo>
                      <a:lnTo>
                        <a:pt x="41" y="228"/>
                      </a:lnTo>
                      <a:lnTo>
                        <a:pt x="29" y="216"/>
                      </a:lnTo>
                      <a:lnTo>
                        <a:pt x="20" y="203"/>
                      </a:lnTo>
                      <a:lnTo>
                        <a:pt x="12" y="187"/>
                      </a:lnTo>
                      <a:lnTo>
                        <a:pt x="5" y="168"/>
                      </a:lnTo>
                      <a:lnTo>
                        <a:pt x="1" y="147"/>
                      </a:lnTo>
                      <a:lnTo>
                        <a:pt x="0" y="123"/>
                      </a:lnTo>
                      <a:lnTo>
                        <a:pt x="2" y="96"/>
                      </a:lnTo>
                      <a:lnTo>
                        <a:pt x="8" y="66"/>
                      </a:lnTo>
                      <a:lnTo>
                        <a:pt x="17" y="32"/>
                      </a:lnTo>
                      <a:lnTo>
                        <a:pt x="28" y="29"/>
                      </a:lnTo>
                      <a:lnTo>
                        <a:pt x="43" y="27"/>
                      </a:lnTo>
                      <a:lnTo>
                        <a:pt x="60" y="24"/>
                      </a:lnTo>
                      <a:lnTo>
                        <a:pt x="78" y="20"/>
                      </a:lnTo>
                      <a:lnTo>
                        <a:pt x="95" y="17"/>
                      </a:lnTo>
                      <a:lnTo>
                        <a:pt x="112" y="14"/>
                      </a:lnTo>
                      <a:lnTo>
                        <a:pt x="126" y="12"/>
                      </a:lnTo>
                      <a:lnTo>
                        <a:pt x="137" y="10"/>
                      </a:lnTo>
                      <a:lnTo>
                        <a:pt x="145" y="9"/>
                      </a:lnTo>
                      <a:lnTo>
                        <a:pt x="156" y="8"/>
                      </a:lnTo>
                      <a:lnTo>
                        <a:pt x="168" y="7"/>
                      </a:lnTo>
                      <a:lnTo>
                        <a:pt x="183" y="6"/>
                      </a:lnTo>
                      <a:lnTo>
                        <a:pt x="199" y="4"/>
                      </a:lnTo>
                      <a:lnTo>
                        <a:pt x="217" y="3"/>
                      </a:lnTo>
                      <a:lnTo>
                        <a:pt x="236" y="2"/>
                      </a:lnTo>
                      <a:lnTo>
                        <a:pt x="256" y="1"/>
                      </a:lnTo>
                      <a:lnTo>
                        <a:pt x="278" y="0"/>
                      </a:lnTo>
                      <a:lnTo>
                        <a:pt x="300" y="0"/>
                      </a:lnTo>
                      <a:lnTo>
                        <a:pt x="322" y="0"/>
                      </a:lnTo>
                      <a:lnTo>
                        <a:pt x="345" y="1"/>
                      </a:lnTo>
                      <a:lnTo>
                        <a:pt x="368" y="2"/>
                      </a:lnTo>
                      <a:lnTo>
                        <a:pt x="391" y="4"/>
                      </a:lnTo>
                      <a:lnTo>
                        <a:pt x="413" y="7"/>
                      </a:lnTo>
                      <a:lnTo>
                        <a:pt x="435" y="10"/>
                      </a:lnTo>
                      <a:lnTo>
                        <a:pt x="447" y="11"/>
                      </a:lnTo>
                      <a:lnTo>
                        <a:pt x="462" y="13"/>
                      </a:lnTo>
                      <a:lnTo>
                        <a:pt x="479" y="15"/>
                      </a:lnTo>
                      <a:lnTo>
                        <a:pt x="497" y="20"/>
                      </a:lnTo>
                      <a:lnTo>
                        <a:pt x="516" y="25"/>
                      </a:lnTo>
                      <a:lnTo>
                        <a:pt x="534" y="33"/>
                      </a:lnTo>
                      <a:lnTo>
                        <a:pt x="549" y="44"/>
                      </a:lnTo>
                      <a:lnTo>
                        <a:pt x="563" y="57"/>
                      </a:lnTo>
                      <a:lnTo>
                        <a:pt x="575" y="72"/>
                      </a:lnTo>
                      <a:lnTo>
                        <a:pt x="583" y="86"/>
                      </a:lnTo>
                      <a:lnTo>
                        <a:pt x="588" y="97"/>
                      </a:lnTo>
                      <a:lnTo>
                        <a:pt x="590" y="109"/>
                      </a:lnTo>
                      <a:lnTo>
                        <a:pt x="589" y="121"/>
                      </a:lnTo>
                      <a:lnTo>
                        <a:pt x="585" y="134"/>
                      </a:lnTo>
                      <a:lnTo>
                        <a:pt x="579" y="148"/>
                      </a:lnTo>
                      <a:lnTo>
                        <a:pt x="569" y="166"/>
                      </a:lnTo>
                      <a:lnTo>
                        <a:pt x="558" y="190"/>
                      </a:lnTo>
                      <a:lnTo>
                        <a:pt x="545" y="221"/>
                      </a:lnTo>
                      <a:lnTo>
                        <a:pt x="532" y="257"/>
                      </a:lnTo>
                      <a:lnTo>
                        <a:pt x="518" y="296"/>
                      </a:lnTo>
                      <a:lnTo>
                        <a:pt x="506" y="333"/>
                      </a:lnTo>
                      <a:lnTo>
                        <a:pt x="495" y="368"/>
                      </a:lnTo>
                      <a:lnTo>
                        <a:pt x="487" y="396"/>
                      </a:lnTo>
                      <a:lnTo>
                        <a:pt x="482" y="416"/>
                      </a:lnTo>
                      <a:lnTo>
                        <a:pt x="479" y="450"/>
                      </a:lnTo>
                      <a:lnTo>
                        <a:pt x="483" y="491"/>
                      </a:lnTo>
                      <a:lnTo>
                        <a:pt x="486" y="530"/>
                      </a:lnTo>
                      <a:lnTo>
                        <a:pt x="482" y="556"/>
                      </a:lnTo>
                      <a:lnTo>
                        <a:pt x="464" y="559"/>
                      </a:lnTo>
                      <a:lnTo>
                        <a:pt x="444" y="561"/>
                      </a:lnTo>
                      <a:lnTo>
                        <a:pt x="423" y="563"/>
                      </a:lnTo>
                      <a:lnTo>
                        <a:pt x="402" y="564"/>
                      </a:lnTo>
                      <a:lnTo>
                        <a:pt x="379" y="566"/>
                      </a:lnTo>
                      <a:lnTo>
                        <a:pt x="357" y="568"/>
                      </a:lnTo>
                      <a:lnTo>
                        <a:pt x="334" y="569"/>
                      </a:lnTo>
                      <a:lnTo>
                        <a:pt x="312" y="569"/>
                      </a:lnTo>
                      <a:lnTo>
                        <a:pt x="292" y="570"/>
                      </a:lnTo>
                      <a:lnTo>
                        <a:pt x="271" y="571"/>
                      </a:lnTo>
                      <a:lnTo>
                        <a:pt x="253" y="571"/>
                      </a:lnTo>
                      <a:lnTo>
                        <a:pt x="236" y="572"/>
                      </a:lnTo>
                      <a:lnTo>
                        <a:pt x="222" y="572"/>
                      </a:lnTo>
                      <a:lnTo>
                        <a:pt x="210" y="573"/>
                      </a:lnTo>
                      <a:lnTo>
                        <a:pt x="201" y="574"/>
                      </a:lnTo>
                      <a:lnTo>
                        <a:pt x="195" y="575"/>
                      </a:lnTo>
                      <a:lnTo>
                        <a:pt x="184" y="575"/>
                      </a:lnTo>
                      <a:lnTo>
                        <a:pt x="179" y="569"/>
                      </a:lnTo>
                      <a:lnTo>
                        <a:pt x="178" y="554"/>
                      </a:lnTo>
                      <a:lnTo>
                        <a:pt x="182" y="535"/>
                      </a:lnTo>
                      <a:lnTo>
                        <a:pt x="188" y="511"/>
                      </a:lnTo>
                      <a:lnTo>
                        <a:pt x="199" y="484"/>
                      </a:lnTo>
                      <a:lnTo>
                        <a:pt x="211" y="454"/>
                      </a:lnTo>
                      <a:lnTo>
                        <a:pt x="225" y="423"/>
                      </a:lnTo>
                      <a:close/>
                    </a:path>
                  </a:pathLst>
                </a:custGeom>
                <a:solidFill>
                  <a:srgbClr val="D184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0" name="Freeform 544"/>
                <p:cNvSpPr>
                  <a:spLocks/>
                </p:cNvSpPr>
                <p:nvPr/>
              </p:nvSpPr>
              <p:spPr bwMode="auto">
                <a:xfrm>
                  <a:off x="2295" y="1598"/>
                  <a:ext cx="26" cy="41"/>
                </a:xfrm>
                <a:custGeom>
                  <a:avLst/>
                  <a:gdLst>
                    <a:gd name="T0" fmla="*/ 97 w 101"/>
                    <a:gd name="T1" fmla="*/ 11 h 166"/>
                    <a:gd name="T2" fmla="*/ 94 w 101"/>
                    <a:gd name="T3" fmla="*/ 2 h 166"/>
                    <a:gd name="T4" fmla="*/ 86 w 101"/>
                    <a:gd name="T5" fmla="*/ 11 h 166"/>
                    <a:gd name="T6" fmla="*/ 76 w 101"/>
                    <a:gd name="T7" fmla="*/ 25 h 166"/>
                    <a:gd name="T8" fmla="*/ 65 w 101"/>
                    <a:gd name="T9" fmla="*/ 42 h 166"/>
                    <a:gd name="T10" fmla="*/ 53 w 101"/>
                    <a:gd name="T11" fmla="*/ 62 h 166"/>
                    <a:gd name="T12" fmla="*/ 39 w 101"/>
                    <a:gd name="T13" fmla="*/ 85 h 166"/>
                    <a:gd name="T14" fmla="*/ 27 w 101"/>
                    <a:gd name="T15" fmla="*/ 110 h 166"/>
                    <a:gd name="T16" fmla="*/ 13 w 101"/>
                    <a:gd name="T17" fmla="*/ 136 h 166"/>
                    <a:gd name="T18" fmla="*/ 0 w 101"/>
                    <a:gd name="T19" fmla="*/ 162 h 166"/>
                    <a:gd name="T20" fmla="*/ 8 w 101"/>
                    <a:gd name="T21" fmla="*/ 166 h 166"/>
                    <a:gd name="T22" fmla="*/ 21 w 101"/>
                    <a:gd name="T23" fmla="*/ 140 h 166"/>
                    <a:gd name="T24" fmla="*/ 35 w 101"/>
                    <a:gd name="T25" fmla="*/ 114 h 166"/>
                    <a:gd name="T26" fmla="*/ 48 w 101"/>
                    <a:gd name="T27" fmla="*/ 89 h 166"/>
                    <a:gd name="T28" fmla="*/ 61 w 101"/>
                    <a:gd name="T29" fmla="*/ 66 h 166"/>
                    <a:gd name="T30" fmla="*/ 74 w 101"/>
                    <a:gd name="T31" fmla="*/ 46 h 166"/>
                    <a:gd name="T32" fmla="*/ 84 w 101"/>
                    <a:gd name="T33" fmla="*/ 29 h 166"/>
                    <a:gd name="T34" fmla="*/ 92 w 101"/>
                    <a:gd name="T35" fmla="*/ 17 h 166"/>
                    <a:gd name="T36" fmla="*/ 100 w 101"/>
                    <a:gd name="T37" fmla="*/ 8 h 166"/>
                    <a:gd name="T38" fmla="*/ 97 w 101"/>
                    <a:gd name="T39" fmla="*/ 0 h 166"/>
                    <a:gd name="T40" fmla="*/ 100 w 101"/>
                    <a:gd name="T41" fmla="*/ 8 h 166"/>
                    <a:gd name="T42" fmla="*/ 101 w 101"/>
                    <a:gd name="T43" fmla="*/ 5 h 166"/>
                    <a:gd name="T44" fmla="*/ 100 w 101"/>
                    <a:gd name="T45" fmla="*/ 2 h 166"/>
                    <a:gd name="T46" fmla="*/ 97 w 101"/>
                    <a:gd name="T47" fmla="*/ 1 h 166"/>
                    <a:gd name="T48" fmla="*/ 94 w 101"/>
                    <a:gd name="T49" fmla="*/ 2 h 166"/>
                    <a:gd name="T50" fmla="*/ 97 w 101"/>
                    <a:gd name="T51" fmla="*/ 1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1" h="166">
                      <a:moveTo>
                        <a:pt x="97" y="11"/>
                      </a:moveTo>
                      <a:lnTo>
                        <a:pt x="94" y="2"/>
                      </a:lnTo>
                      <a:lnTo>
                        <a:pt x="86" y="11"/>
                      </a:lnTo>
                      <a:lnTo>
                        <a:pt x="76" y="25"/>
                      </a:lnTo>
                      <a:lnTo>
                        <a:pt x="65" y="42"/>
                      </a:lnTo>
                      <a:lnTo>
                        <a:pt x="53" y="62"/>
                      </a:lnTo>
                      <a:lnTo>
                        <a:pt x="39" y="85"/>
                      </a:lnTo>
                      <a:lnTo>
                        <a:pt x="27" y="110"/>
                      </a:lnTo>
                      <a:lnTo>
                        <a:pt x="13" y="136"/>
                      </a:lnTo>
                      <a:lnTo>
                        <a:pt x="0" y="162"/>
                      </a:lnTo>
                      <a:lnTo>
                        <a:pt x="8" y="166"/>
                      </a:lnTo>
                      <a:lnTo>
                        <a:pt x="21" y="140"/>
                      </a:lnTo>
                      <a:lnTo>
                        <a:pt x="35" y="114"/>
                      </a:lnTo>
                      <a:lnTo>
                        <a:pt x="48" y="89"/>
                      </a:lnTo>
                      <a:lnTo>
                        <a:pt x="61" y="66"/>
                      </a:lnTo>
                      <a:lnTo>
                        <a:pt x="74" y="46"/>
                      </a:lnTo>
                      <a:lnTo>
                        <a:pt x="84" y="29"/>
                      </a:lnTo>
                      <a:lnTo>
                        <a:pt x="92" y="17"/>
                      </a:lnTo>
                      <a:lnTo>
                        <a:pt x="100" y="8"/>
                      </a:lnTo>
                      <a:lnTo>
                        <a:pt x="97" y="0"/>
                      </a:lnTo>
                      <a:lnTo>
                        <a:pt x="100" y="8"/>
                      </a:lnTo>
                      <a:lnTo>
                        <a:pt x="101" y="5"/>
                      </a:lnTo>
                      <a:lnTo>
                        <a:pt x="100" y="2"/>
                      </a:lnTo>
                      <a:lnTo>
                        <a:pt x="97" y="1"/>
                      </a:lnTo>
                      <a:lnTo>
                        <a:pt x="94" y="2"/>
                      </a:lnTo>
                      <a:lnTo>
                        <a:pt x="9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1" name="Freeform 545"/>
                <p:cNvSpPr>
                  <a:spLocks/>
                </p:cNvSpPr>
                <p:nvPr/>
              </p:nvSpPr>
              <p:spPr bwMode="auto">
                <a:xfrm>
                  <a:off x="2314" y="1592"/>
                  <a:ext cx="6" cy="8"/>
                </a:xfrm>
                <a:custGeom>
                  <a:avLst/>
                  <a:gdLst>
                    <a:gd name="T0" fmla="*/ 5 w 22"/>
                    <a:gd name="T1" fmla="*/ 8 h 35"/>
                    <a:gd name="T2" fmla="*/ 1 w 22"/>
                    <a:gd name="T3" fmla="*/ 2 h 35"/>
                    <a:gd name="T4" fmla="*/ 0 w 22"/>
                    <a:gd name="T5" fmla="*/ 12 h 35"/>
                    <a:gd name="T6" fmla="*/ 2 w 22"/>
                    <a:gd name="T7" fmla="*/ 22 h 35"/>
                    <a:gd name="T8" fmla="*/ 9 w 22"/>
                    <a:gd name="T9" fmla="*/ 30 h 35"/>
                    <a:gd name="T10" fmla="*/ 22 w 22"/>
                    <a:gd name="T11" fmla="*/ 35 h 35"/>
                    <a:gd name="T12" fmla="*/ 22 w 22"/>
                    <a:gd name="T13" fmla="*/ 24 h 35"/>
                    <a:gd name="T14" fmla="*/ 13 w 22"/>
                    <a:gd name="T15" fmla="*/ 22 h 35"/>
                    <a:gd name="T16" fmla="*/ 10 w 22"/>
                    <a:gd name="T17" fmla="*/ 18 h 35"/>
                    <a:gd name="T18" fmla="*/ 8 w 22"/>
                    <a:gd name="T19" fmla="*/ 12 h 35"/>
                    <a:gd name="T20" fmla="*/ 9 w 22"/>
                    <a:gd name="T21" fmla="*/ 6 h 35"/>
                    <a:gd name="T22" fmla="*/ 5 w 22"/>
                    <a:gd name="T23" fmla="*/ 0 h 35"/>
                    <a:gd name="T24" fmla="*/ 9 w 22"/>
                    <a:gd name="T25" fmla="*/ 6 h 35"/>
                    <a:gd name="T26" fmla="*/ 9 w 22"/>
                    <a:gd name="T27" fmla="*/ 3 h 35"/>
                    <a:gd name="T28" fmla="*/ 7 w 22"/>
                    <a:gd name="T29" fmla="*/ 0 h 35"/>
                    <a:gd name="T30" fmla="*/ 3 w 22"/>
                    <a:gd name="T31" fmla="*/ 0 h 35"/>
                    <a:gd name="T32" fmla="*/ 1 w 22"/>
                    <a:gd name="T33" fmla="*/ 2 h 35"/>
                    <a:gd name="T34" fmla="*/ 5 w 22"/>
                    <a:gd name="T35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35">
                      <a:moveTo>
                        <a:pt x="5" y="8"/>
                      </a:moveTo>
                      <a:lnTo>
                        <a:pt x="1" y="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9" y="30"/>
                      </a:lnTo>
                      <a:lnTo>
                        <a:pt x="22" y="35"/>
                      </a:lnTo>
                      <a:lnTo>
                        <a:pt x="22" y="24"/>
                      </a:lnTo>
                      <a:lnTo>
                        <a:pt x="13" y="22"/>
                      </a:lnTo>
                      <a:lnTo>
                        <a:pt x="10" y="18"/>
                      </a:lnTo>
                      <a:lnTo>
                        <a:pt x="8" y="12"/>
                      </a:lnTo>
                      <a:lnTo>
                        <a:pt x="9" y="6"/>
                      </a:lnTo>
                      <a:lnTo>
                        <a:pt x="5" y="0"/>
                      </a:lnTo>
                      <a:lnTo>
                        <a:pt x="9" y="6"/>
                      </a:lnTo>
                      <a:lnTo>
                        <a:pt x="9" y="3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2" name="Freeform 546"/>
                <p:cNvSpPr>
                  <a:spLocks/>
                </p:cNvSpPr>
                <p:nvPr/>
              </p:nvSpPr>
              <p:spPr bwMode="auto">
                <a:xfrm>
                  <a:off x="2299" y="1592"/>
                  <a:ext cx="16" cy="4"/>
                </a:xfrm>
                <a:custGeom>
                  <a:avLst/>
                  <a:gdLst>
                    <a:gd name="T0" fmla="*/ 0 w 65"/>
                    <a:gd name="T1" fmla="*/ 17 h 17"/>
                    <a:gd name="T2" fmla="*/ 0 w 65"/>
                    <a:gd name="T3" fmla="*/ 17 h 17"/>
                    <a:gd name="T4" fmla="*/ 6 w 65"/>
                    <a:gd name="T5" fmla="*/ 16 h 17"/>
                    <a:gd name="T6" fmla="*/ 16 w 65"/>
                    <a:gd name="T7" fmla="*/ 15 h 17"/>
                    <a:gd name="T8" fmla="*/ 26 w 65"/>
                    <a:gd name="T9" fmla="*/ 14 h 17"/>
                    <a:gd name="T10" fmla="*/ 38 w 65"/>
                    <a:gd name="T11" fmla="*/ 13 h 17"/>
                    <a:gd name="T12" fmla="*/ 48 w 65"/>
                    <a:gd name="T13" fmla="*/ 11 h 17"/>
                    <a:gd name="T14" fmla="*/ 57 w 65"/>
                    <a:gd name="T15" fmla="*/ 9 h 17"/>
                    <a:gd name="T16" fmla="*/ 63 w 65"/>
                    <a:gd name="T17" fmla="*/ 8 h 17"/>
                    <a:gd name="T18" fmla="*/ 65 w 65"/>
                    <a:gd name="T19" fmla="*/ 8 h 17"/>
                    <a:gd name="T20" fmla="*/ 65 w 65"/>
                    <a:gd name="T21" fmla="*/ 0 h 17"/>
                    <a:gd name="T22" fmla="*/ 63 w 65"/>
                    <a:gd name="T23" fmla="*/ 0 h 17"/>
                    <a:gd name="T24" fmla="*/ 57 w 65"/>
                    <a:gd name="T25" fmla="*/ 1 h 17"/>
                    <a:gd name="T26" fmla="*/ 48 w 65"/>
                    <a:gd name="T27" fmla="*/ 2 h 17"/>
                    <a:gd name="T28" fmla="*/ 38 w 65"/>
                    <a:gd name="T29" fmla="*/ 4 h 17"/>
                    <a:gd name="T30" fmla="*/ 26 w 65"/>
                    <a:gd name="T31" fmla="*/ 5 h 17"/>
                    <a:gd name="T32" fmla="*/ 16 w 65"/>
                    <a:gd name="T33" fmla="*/ 6 h 17"/>
                    <a:gd name="T34" fmla="*/ 6 w 65"/>
                    <a:gd name="T35" fmla="*/ 7 h 17"/>
                    <a:gd name="T36" fmla="*/ 0 w 65"/>
                    <a:gd name="T37" fmla="*/ 8 h 17"/>
                    <a:gd name="T38" fmla="*/ 0 w 65"/>
                    <a:gd name="T39" fmla="*/ 8 h 17"/>
                    <a:gd name="T40" fmla="*/ 0 w 65"/>
                    <a:gd name="T4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" h="17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6" y="16"/>
                      </a:lnTo>
                      <a:lnTo>
                        <a:pt x="16" y="15"/>
                      </a:lnTo>
                      <a:lnTo>
                        <a:pt x="26" y="14"/>
                      </a:lnTo>
                      <a:lnTo>
                        <a:pt x="38" y="13"/>
                      </a:lnTo>
                      <a:lnTo>
                        <a:pt x="48" y="11"/>
                      </a:lnTo>
                      <a:lnTo>
                        <a:pt x="57" y="9"/>
                      </a:lnTo>
                      <a:lnTo>
                        <a:pt x="63" y="8"/>
                      </a:lnTo>
                      <a:lnTo>
                        <a:pt x="65" y="8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57" y="1"/>
                      </a:lnTo>
                      <a:lnTo>
                        <a:pt x="48" y="2"/>
                      </a:lnTo>
                      <a:lnTo>
                        <a:pt x="38" y="4"/>
                      </a:lnTo>
                      <a:lnTo>
                        <a:pt x="26" y="5"/>
                      </a:lnTo>
                      <a:lnTo>
                        <a:pt x="16" y="6"/>
                      </a:lnTo>
                      <a:lnTo>
                        <a:pt x="6" y="7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3" name="Freeform 547"/>
                <p:cNvSpPr>
                  <a:spLocks/>
                </p:cNvSpPr>
                <p:nvPr/>
              </p:nvSpPr>
              <p:spPr bwMode="auto">
                <a:xfrm>
                  <a:off x="2270" y="1594"/>
                  <a:ext cx="29" cy="4"/>
                </a:xfrm>
                <a:custGeom>
                  <a:avLst/>
                  <a:gdLst>
                    <a:gd name="T0" fmla="*/ 4 w 117"/>
                    <a:gd name="T1" fmla="*/ 18 h 19"/>
                    <a:gd name="T2" fmla="*/ 4 w 117"/>
                    <a:gd name="T3" fmla="*/ 18 h 19"/>
                    <a:gd name="T4" fmla="*/ 15 w 117"/>
                    <a:gd name="T5" fmla="*/ 19 h 19"/>
                    <a:gd name="T6" fmla="*/ 30 w 117"/>
                    <a:gd name="T7" fmla="*/ 17 h 19"/>
                    <a:gd name="T8" fmla="*/ 45 w 117"/>
                    <a:gd name="T9" fmla="*/ 16 h 19"/>
                    <a:gd name="T10" fmla="*/ 62 w 117"/>
                    <a:gd name="T11" fmla="*/ 14 h 19"/>
                    <a:gd name="T12" fmla="*/ 79 w 117"/>
                    <a:gd name="T13" fmla="*/ 13 h 19"/>
                    <a:gd name="T14" fmla="*/ 94 w 117"/>
                    <a:gd name="T15" fmla="*/ 11 h 19"/>
                    <a:gd name="T16" fmla="*/ 107 w 117"/>
                    <a:gd name="T17" fmla="*/ 10 h 19"/>
                    <a:gd name="T18" fmla="*/ 117 w 117"/>
                    <a:gd name="T19" fmla="*/ 9 h 19"/>
                    <a:gd name="T20" fmla="*/ 117 w 117"/>
                    <a:gd name="T21" fmla="*/ 0 h 19"/>
                    <a:gd name="T22" fmla="*/ 107 w 117"/>
                    <a:gd name="T23" fmla="*/ 1 h 19"/>
                    <a:gd name="T24" fmla="*/ 94 w 117"/>
                    <a:gd name="T25" fmla="*/ 3 h 19"/>
                    <a:gd name="T26" fmla="*/ 79 w 117"/>
                    <a:gd name="T27" fmla="*/ 5 h 19"/>
                    <a:gd name="T28" fmla="*/ 62 w 117"/>
                    <a:gd name="T29" fmla="*/ 6 h 19"/>
                    <a:gd name="T30" fmla="*/ 45 w 117"/>
                    <a:gd name="T31" fmla="*/ 8 h 19"/>
                    <a:gd name="T32" fmla="*/ 30 w 117"/>
                    <a:gd name="T33" fmla="*/ 9 h 19"/>
                    <a:gd name="T34" fmla="*/ 15 w 117"/>
                    <a:gd name="T35" fmla="*/ 9 h 19"/>
                    <a:gd name="T36" fmla="*/ 4 w 117"/>
                    <a:gd name="T37" fmla="*/ 10 h 19"/>
                    <a:gd name="T38" fmla="*/ 4 w 117"/>
                    <a:gd name="T39" fmla="*/ 10 h 19"/>
                    <a:gd name="T40" fmla="*/ 4 w 117"/>
                    <a:gd name="T41" fmla="*/ 9 h 19"/>
                    <a:gd name="T42" fmla="*/ 1 w 117"/>
                    <a:gd name="T43" fmla="*/ 11 h 19"/>
                    <a:gd name="T44" fmla="*/ 0 w 117"/>
                    <a:gd name="T45" fmla="*/ 14 h 19"/>
                    <a:gd name="T46" fmla="*/ 1 w 117"/>
                    <a:gd name="T47" fmla="*/ 17 h 19"/>
                    <a:gd name="T48" fmla="*/ 4 w 117"/>
                    <a:gd name="T49" fmla="*/ 19 h 19"/>
                    <a:gd name="T50" fmla="*/ 4 w 117"/>
                    <a:gd name="T51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7" h="19">
                      <a:moveTo>
                        <a:pt x="4" y="18"/>
                      </a:moveTo>
                      <a:lnTo>
                        <a:pt x="4" y="18"/>
                      </a:lnTo>
                      <a:lnTo>
                        <a:pt x="15" y="19"/>
                      </a:lnTo>
                      <a:lnTo>
                        <a:pt x="30" y="17"/>
                      </a:lnTo>
                      <a:lnTo>
                        <a:pt x="45" y="16"/>
                      </a:lnTo>
                      <a:lnTo>
                        <a:pt x="62" y="14"/>
                      </a:lnTo>
                      <a:lnTo>
                        <a:pt x="79" y="13"/>
                      </a:lnTo>
                      <a:lnTo>
                        <a:pt x="94" y="11"/>
                      </a:lnTo>
                      <a:lnTo>
                        <a:pt x="107" y="10"/>
                      </a:lnTo>
                      <a:lnTo>
                        <a:pt x="117" y="9"/>
                      </a:lnTo>
                      <a:lnTo>
                        <a:pt x="117" y="0"/>
                      </a:lnTo>
                      <a:lnTo>
                        <a:pt x="107" y="1"/>
                      </a:lnTo>
                      <a:lnTo>
                        <a:pt x="94" y="3"/>
                      </a:lnTo>
                      <a:lnTo>
                        <a:pt x="79" y="5"/>
                      </a:lnTo>
                      <a:lnTo>
                        <a:pt x="62" y="6"/>
                      </a:lnTo>
                      <a:lnTo>
                        <a:pt x="45" y="8"/>
                      </a:lnTo>
                      <a:lnTo>
                        <a:pt x="30" y="9"/>
                      </a:lnTo>
                      <a:lnTo>
                        <a:pt x="15" y="9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4" y="9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1" y="17"/>
                      </a:lnTo>
                      <a:lnTo>
                        <a:pt x="4" y="19"/>
                      </a:lnTo>
                      <a:lnTo>
                        <a:pt x="4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4" name="Freeform 548"/>
                <p:cNvSpPr>
                  <a:spLocks/>
                </p:cNvSpPr>
                <p:nvPr/>
              </p:nvSpPr>
              <p:spPr bwMode="auto">
                <a:xfrm>
                  <a:off x="2239" y="1540"/>
                  <a:ext cx="32" cy="58"/>
                </a:xfrm>
                <a:custGeom>
                  <a:avLst/>
                  <a:gdLst>
                    <a:gd name="T0" fmla="*/ 21 w 128"/>
                    <a:gd name="T1" fmla="*/ 0 h 234"/>
                    <a:gd name="T2" fmla="*/ 18 w 128"/>
                    <a:gd name="T3" fmla="*/ 3 h 234"/>
                    <a:gd name="T4" fmla="*/ 8 w 128"/>
                    <a:gd name="T5" fmla="*/ 37 h 234"/>
                    <a:gd name="T6" fmla="*/ 3 w 128"/>
                    <a:gd name="T7" fmla="*/ 68 h 234"/>
                    <a:gd name="T8" fmla="*/ 0 w 128"/>
                    <a:gd name="T9" fmla="*/ 95 h 234"/>
                    <a:gd name="T10" fmla="*/ 2 w 128"/>
                    <a:gd name="T11" fmla="*/ 119 h 234"/>
                    <a:gd name="T12" fmla="*/ 6 w 128"/>
                    <a:gd name="T13" fmla="*/ 141 h 234"/>
                    <a:gd name="T14" fmla="*/ 13 w 128"/>
                    <a:gd name="T15" fmla="*/ 160 h 234"/>
                    <a:gd name="T16" fmla="*/ 21 w 128"/>
                    <a:gd name="T17" fmla="*/ 177 h 234"/>
                    <a:gd name="T18" fmla="*/ 31 w 128"/>
                    <a:gd name="T19" fmla="*/ 191 h 234"/>
                    <a:gd name="T20" fmla="*/ 43 w 128"/>
                    <a:gd name="T21" fmla="*/ 203 h 234"/>
                    <a:gd name="T22" fmla="*/ 56 w 128"/>
                    <a:gd name="T23" fmla="*/ 213 h 234"/>
                    <a:gd name="T24" fmla="*/ 69 w 128"/>
                    <a:gd name="T25" fmla="*/ 221 h 234"/>
                    <a:gd name="T26" fmla="*/ 83 w 128"/>
                    <a:gd name="T27" fmla="*/ 226 h 234"/>
                    <a:gd name="T28" fmla="*/ 95 w 128"/>
                    <a:gd name="T29" fmla="*/ 230 h 234"/>
                    <a:gd name="T30" fmla="*/ 109 w 128"/>
                    <a:gd name="T31" fmla="*/ 232 h 234"/>
                    <a:gd name="T32" fmla="*/ 119 w 128"/>
                    <a:gd name="T33" fmla="*/ 234 h 234"/>
                    <a:gd name="T34" fmla="*/ 128 w 128"/>
                    <a:gd name="T35" fmla="*/ 233 h 234"/>
                    <a:gd name="T36" fmla="*/ 128 w 128"/>
                    <a:gd name="T37" fmla="*/ 225 h 234"/>
                    <a:gd name="T38" fmla="*/ 119 w 128"/>
                    <a:gd name="T39" fmla="*/ 224 h 234"/>
                    <a:gd name="T40" fmla="*/ 109 w 128"/>
                    <a:gd name="T41" fmla="*/ 224 h 234"/>
                    <a:gd name="T42" fmla="*/ 97 w 128"/>
                    <a:gd name="T43" fmla="*/ 222 h 234"/>
                    <a:gd name="T44" fmla="*/ 85 w 128"/>
                    <a:gd name="T45" fmla="*/ 218 h 234"/>
                    <a:gd name="T46" fmla="*/ 73 w 128"/>
                    <a:gd name="T47" fmla="*/ 212 h 234"/>
                    <a:gd name="T48" fmla="*/ 61 w 128"/>
                    <a:gd name="T49" fmla="*/ 205 h 234"/>
                    <a:gd name="T50" fmla="*/ 49 w 128"/>
                    <a:gd name="T51" fmla="*/ 197 h 234"/>
                    <a:gd name="T52" fmla="*/ 38 w 128"/>
                    <a:gd name="T53" fmla="*/ 185 h 234"/>
                    <a:gd name="T54" fmla="*/ 29 w 128"/>
                    <a:gd name="T55" fmla="*/ 173 h 234"/>
                    <a:gd name="T56" fmla="*/ 21 w 128"/>
                    <a:gd name="T57" fmla="*/ 158 h 234"/>
                    <a:gd name="T58" fmla="*/ 15 w 128"/>
                    <a:gd name="T59" fmla="*/ 139 h 234"/>
                    <a:gd name="T60" fmla="*/ 10 w 128"/>
                    <a:gd name="T61" fmla="*/ 119 h 234"/>
                    <a:gd name="T62" fmla="*/ 10 w 128"/>
                    <a:gd name="T63" fmla="*/ 95 h 234"/>
                    <a:gd name="T64" fmla="*/ 12 w 128"/>
                    <a:gd name="T65" fmla="*/ 68 h 234"/>
                    <a:gd name="T66" fmla="*/ 17 w 128"/>
                    <a:gd name="T67" fmla="*/ 39 h 234"/>
                    <a:gd name="T68" fmla="*/ 26 w 128"/>
                    <a:gd name="T69" fmla="*/ 5 h 234"/>
                    <a:gd name="T70" fmla="*/ 23 w 128"/>
                    <a:gd name="T71" fmla="*/ 8 h 234"/>
                    <a:gd name="T72" fmla="*/ 26 w 128"/>
                    <a:gd name="T73" fmla="*/ 5 h 234"/>
                    <a:gd name="T74" fmla="*/ 25 w 128"/>
                    <a:gd name="T75" fmla="*/ 2 h 234"/>
                    <a:gd name="T76" fmla="*/ 23 w 128"/>
                    <a:gd name="T77" fmla="*/ 0 h 234"/>
                    <a:gd name="T78" fmla="*/ 20 w 128"/>
                    <a:gd name="T79" fmla="*/ 0 h 234"/>
                    <a:gd name="T80" fmla="*/ 18 w 128"/>
                    <a:gd name="T81" fmla="*/ 3 h 234"/>
                    <a:gd name="T82" fmla="*/ 21 w 128"/>
                    <a:gd name="T83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8" h="234">
                      <a:moveTo>
                        <a:pt x="21" y="0"/>
                      </a:moveTo>
                      <a:lnTo>
                        <a:pt x="18" y="3"/>
                      </a:lnTo>
                      <a:lnTo>
                        <a:pt x="8" y="37"/>
                      </a:lnTo>
                      <a:lnTo>
                        <a:pt x="3" y="68"/>
                      </a:lnTo>
                      <a:lnTo>
                        <a:pt x="0" y="95"/>
                      </a:lnTo>
                      <a:lnTo>
                        <a:pt x="2" y="119"/>
                      </a:lnTo>
                      <a:lnTo>
                        <a:pt x="6" y="141"/>
                      </a:lnTo>
                      <a:lnTo>
                        <a:pt x="13" y="160"/>
                      </a:lnTo>
                      <a:lnTo>
                        <a:pt x="21" y="177"/>
                      </a:lnTo>
                      <a:lnTo>
                        <a:pt x="31" y="191"/>
                      </a:lnTo>
                      <a:lnTo>
                        <a:pt x="43" y="203"/>
                      </a:lnTo>
                      <a:lnTo>
                        <a:pt x="56" y="213"/>
                      </a:lnTo>
                      <a:lnTo>
                        <a:pt x="69" y="221"/>
                      </a:lnTo>
                      <a:lnTo>
                        <a:pt x="83" y="226"/>
                      </a:lnTo>
                      <a:lnTo>
                        <a:pt x="95" y="230"/>
                      </a:lnTo>
                      <a:lnTo>
                        <a:pt x="109" y="232"/>
                      </a:lnTo>
                      <a:lnTo>
                        <a:pt x="119" y="234"/>
                      </a:lnTo>
                      <a:lnTo>
                        <a:pt x="128" y="233"/>
                      </a:lnTo>
                      <a:lnTo>
                        <a:pt x="128" y="225"/>
                      </a:lnTo>
                      <a:lnTo>
                        <a:pt x="119" y="224"/>
                      </a:lnTo>
                      <a:lnTo>
                        <a:pt x="109" y="224"/>
                      </a:lnTo>
                      <a:lnTo>
                        <a:pt x="97" y="222"/>
                      </a:lnTo>
                      <a:lnTo>
                        <a:pt x="85" y="218"/>
                      </a:lnTo>
                      <a:lnTo>
                        <a:pt x="73" y="212"/>
                      </a:lnTo>
                      <a:lnTo>
                        <a:pt x="61" y="205"/>
                      </a:lnTo>
                      <a:lnTo>
                        <a:pt x="49" y="197"/>
                      </a:lnTo>
                      <a:lnTo>
                        <a:pt x="38" y="185"/>
                      </a:lnTo>
                      <a:lnTo>
                        <a:pt x="29" y="173"/>
                      </a:lnTo>
                      <a:lnTo>
                        <a:pt x="21" y="158"/>
                      </a:lnTo>
                      <a:lnTo>
                        <a:pt x="15" y="139"/>
                      </a:lnTo>
                      <a:lnTo>
                        <a:pt x="10" y="119"/>
                      </a:lnTo>
                      <a:lnTo>
                        <a:pt x="10" y="95"/>
                      </a:lnTo>
                      <a:lnTo>
                        <a:pt x="12" y="68"/>
                      </a:lnTo>
                      <a:lnTo>
                        <a:pt x="17" y="39"/>
                      </a:lnTo>
                      <a:lnTo>
                        <a:pt x="26" y="5"/>
                      </a:lnTo>
                      <a:lnTo>
                        <a:pt x="23" y="8"/>
                      </a:lnTo>
                      <a:lnTo>
                        <a:pt x="26" y="5"/>
                      </a:lnTo>
                      <a:lnTo>
                        <a:pt x="25" y="2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8" y="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5" name="Freeform 549"/>
                <p:cNvSpPr>
                  <a:spLocks/>
                </p:cNvSpPr>
                <p:nvPr/>
              </p:nvSpPr>
              <p:spPr bwMode="auto">
                <a:xfrm>
                  <a:off x="2244" y="1534"/>
                  <a:ext cx="32" cy="8"/>
                </a:xfrm>
                <a:custGeom>
                  <a:avLst/>
                  <a:gdLst>
                    <a:gd name="T0" fmla="*/ 121 w 125"/>
                    <a:gd name="T1" fmla="*/ 0 h 30"/>
                    <a:gd name="T2" fmla="*/ 121 w 125"/>
                    <a:gd name="T3" fmla="*/ 0 h 30"/>
                    <a:gd name="T4" fmla="*/ 110 w 125"/>
                    <a:gd name="T5" fmla="*/ 2 h 30"/>
                    <a:gd name="T6" fmla="*/ 96 w 125"/>
                    <a:gd name="T7" fmla="*/ 4 h 30"/>
                    <a:gd name="T8" fmla="*/ 79 w 125"/>
                    <a:gd name="T9" fmla="*/ 6 h 30"/>
                    <a:gd name="T10" fmla="*/ 62 w 125"/>
                    <a:gd name="T11" fmla="*/ 9 h 30"/>
                    <a:gd name="T12" fmla="*/ 43 w 125"/>
                    <a:gd name="T13" fmla="*/ 14 h 30"/>
                    <a:gd name="T14" fmla="*/ 27 w 125"/>
                    <a:gd name="T15" fmla="*/ 17 h 30"/>
                    <a:gd name="T16" fmla="*/ 12 w 125"/>
                    <a:gd name="T17" fmla="*/ 19 h 30"/>
                    <a:gd name="T18" fmla="*/ 0 w 125"/>
                    <a:gd name="T19" fmla="*/ 22 h 30"/>
                    <a:gd name="T20" fmla="*/ 2 w 125"/>
                    <a:gd name="T21" fmla="*/ 30 h 30"/>
                    <a:gd name="T22" fmla="*/ 12 w 125"/>
                    <a:gd name="T23" fmla="*/ 27 h 30"/>
                    <a:gd name="T24" fmla="*/ 27 w 125"/>
                    <a:gd name="T25" fmla="*/ 25 h 30"/>
                    <a:gd name="T26" fmla="*/ 45 w 125"/>
                    <a:gd name="T27" fmla="*/ 22 h 30"/>
                    <a:gd name="T28" fmla="*/ 62 w 125"/>
                    <a:gd name="T29" fmla="*/ 18 h 30"/>
                    <a:gd name="T30" fmla="*/ 79 w 125"/>
                    <a:gd name="T31" fmla="*/ 15 h 30"/>
                    <a:gd name="T32" fmla="*/ 96 w 125"/>
                    <a:gd name="T33" fmla="*/ 13 h 30"/>
                    <a:gd name="T34" fmla="*/ 110 w 125"/>
                    <a:gd name="T35" fmla="*/ 11 h 30"/>
                    <a:gd name="T36" fmla="*/ 121 w 125"/>
                    <a:gd name="T37" fmla="*/ 8 h 30"/>
                    <a:gd name="T38" fmla="*/ 121 w 125"/>
                    <a:gd name="T39" fmla="*/ 8 h 30"/>
                    <a:gd name="T40" fmla="*/ 121 w 125"/>
                    <a:gd name="T41" fmla="*/ 8 h 30"/>
                    <a:gd name="T42" fmla="*/ 124 w 125"/>
                    <a:gd name="T43" fmla="*/ 7 h 30"/>
                    <a:gd name="T44" fmla="*/ 125 w 125"/>
                    <a:gd name="T45" fmla="*/ 4 h 30"/>
                    <a:gd name="T46" fmla="*/ 124 w 125"/>
                    <a:gd name="T47" fmla="*/ 1 h 30"/>
                    <a:gd name="T48" fmla="*/ 121 w 125"/>
                    <a:gd name="T4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30">
                      <a:moveTo>
                        <a:pt x="121" y="0"/>
                      </a:moveTo>
                      <a:lnTo>
                        <a:pt x="121" y="0"/>
                      </a:lnTo>
                      <a:lnTo>
                        <a:pt x="110" y="2"/>
                      </a:lnTo>
                      <a:lnTo>
                        <a:pt x="96" y="4"/>
                      </a:lnTo>
                      <a:lnTo>
                        <a:pt x="79" y="6"/>
                      </a:lnTo>
                      <a:lnTo>
                        <a:pt x="62" y="9"/>
                      </a:lnTo>
                      <a:lnTo>
                        <a:pt x="43" y="14"/>
                      </a:lnTo>
                      <a:lnTo>
                        <a:pt x="27" y="17"/>
                      </a:lnTo>
                      <a:lnTo>
                        <a:pt x="12" y="19"/>
                      </a:lnTo>
                      <a:lnTo>
                        <a:pt x="0" y="22"/>
                      </a:lnTo>
                      <a:lnTo>
                        <a:pt x="2" y="30"/>
                      </a:lnTo>
                      <a:lnTo>
                        <a:pt x="12" y="27"/>
                      </a:lnTo>
                      <a:lnTo>
                        <a:pt x="27" y="25"/>
                      </a:lnTo>
                      <a:lnTo>
                        <a:pt x="45" y="22"/>
                      </a:lnTo>
                      <a:lnTo>
                        <a:pt x="62" y="18"/>
                      </a:lnTo>
                      <a:lnTo>
                        <a:pt x="79" y="15"/>
                      </a:lnTo>
                      <a:lnTo>
                        <a:pt x="96" y="13"/>
                      </a:lnTo>
                      <a:lnTo>
                        <a:pt x="110" y="11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4" y="7"/>
                      </a:lnTo>
                      <a:lnTo>
                        <a:pt x="125" y="4"/>
                      </a:lnTo>
                      <a:lnTo>
                        <a:pt x="124" y="1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6" name="Freeform 550"/>
                <p:cNvSpPr>
                  <a:spLocks/>
                </p:cNvSpPr>
                <p:nvPr/>
              </p:nvSpPr>
              <p:spPr bwMode="auto">
                <a:xfrm>
                  <a:off x="2275" y="1531"/>
                  <a:ext cx="75" cy="5"/>
                </a:xfrm>
                <a:custGeom>
                  <a:avLst/>
                  <a:gdLst>
                    <a:gd name="T0" fmla="*/ 298 w 302"/>
                    <a:gd name="T1" fmla="*/ 11 h 19"/>
                    <a:gd name="T2" fmla="*/ 298 w 302"/>
                    <a:gd name="T3" fmla="*/ 11 h 19"/>
                    <a:gd name="T4" fmla="*/ 276 w 302"/>
                    <a:gd name="T5" fmla="*/ 8 h 19"/>
                    <a:gd name="T6" fmla="*/ 254 w 302"/>
                    <a:gd name="T7" fmla="*/ 5 h 19"/>
                    <a:gd name="T8" fmla="*/ 231 w 302"/>
                    <a:gd name="T9" fmla="*/ 3 h 19"/>
                    <a:gd name="T10" fmla="*/ 208 w 302"/>
                    <a:gd name="T11" fmla="*/ 2 h 19"/>
                    <a:gd name="T12" fmla="*/ 185 w 302"/>
                    <a:gd name="T13" fmla="*/ 0 h 19"/>
                    <a:gd name="T14" fmla="*/ 163 w 302"/>
                    <a:gd name="T15" fmla="*/ 0 h 19"/>
                    <a:gd name="T16" fmla="*/ 141 w 302"/>
                    <a:gd name="T17" fmla="*/ 0 h 19"/>
                    <a:gd name="T18" fmla="*/ 119 w 302"/>
                    <a:gd name="T19" fmla="*/ 2 h 19"/>
                    <a:gd name="T20" fmla="*/ 99 w 302"/>
                    <a:gd name="T21" fmla="*/ 3 h 19"/>
                    <a:gd name="T22" fmla="*/ 80 w 302"/>
                    <a:gd name="T23" fmla="*/ 4 h 19"/>
                    <a:gd name="T24" fmla="*/ 62 w 302"/>
                    <a:gd name="T25" fmla="*/ 5 h 19"/>
                    <a:gd name="T26" fmla="*/ 46 w 302"/>
                    <a:gd name="T27" fmla="*/ 7 h 19"/>
                    <a:gd name="T28" fmla="*/ 31 w 302"/>
                    <a:gd name="T29" fmla="*/ 8 h 19"/>
                    <a:gd name="T30" fmla="*/ 19 w 302"/>
                    <a:gd name="T31" fmla="*/ 9 h 19"/>
                    <a:gd name="T32" fmla="*/ 8 w 302"/>
                    <a:gd name="T33" fmla="*/ 10 h 19"/>
                    <a:gd name="T34" fmla="*/ 0 w 302"/>
                    <a:gd name="T35" fmla="*/ 11 h 19"/>
                    <a:gd name="T36" fmla="*/ 0 w 302"/>
                    <a:gd name="T37" fmla="*/ 19 h 19"/>
                    <a:gd name="T38" fmla="*/ 8 w 302"/>
                    <a:gd name="T39" fmla="*/ 18 h 19"/>
                    <a:gd name="T40" fmla="*/ 19 w 302"/>
                    <a:gd name="T41" fmla="*/ 17 h 19"/>
                    <a:gd name="T42" fmla="*/ 31 w 302"/>
                    <a:gd name="T43" fmla="*/ 16 h 19"/>
                    <a:gd name="T44" fmla="*/ 46 w 302"/>
                    <a:gd name="T45" fmla="*/ 15 h 19"/>
                    <a:gd name="T46" fmla="*/ 62 w 302"/>
                    <a:gd name="T47" fmla="*/ 13 h 19"/>
                    <a:gd name="T48" fmla="*/ 80 w 302"/>
                    <a:gd name="T49" fmla="*/ 12 h 19"/>
                    <a:gd name="T50" fmla="*/ 99 w 302"/>
                    <a:gd name="T51" fmla="*/ 11 h 19"/>
                    <a:gd name="T52" fmla="*/ 119 w 302"/>
                    <a:gd name="T53" fmla="*/ 10 h 19"/>
                    <a:gd name="T54" fmla="*/ 141 w 302"/>
                    <a:gd name="T55" fmla="*/ 10 h 19"/>
                    <a:gd name="T56" fmla="*/ 163 w 302"/>
                    <a:gd name="T57" fmla="*/ 10 h 19"/>
                    <a:gd name="T58" fmla="*/ 185 w 302"/>
                    <a:gd name="T59" fmla="*/ 10 h 19"/>
                    <a:gd name="T60" fmla="*/ 208 w 302"/>
                    <a:gd name="T61" fmla="*/ 10 h 19"/>
                    <a:gd name="T62" fmla="*/ 231 w 302"/>
                    <a:gd name="T63" fmla="*/ 11 h 19"/>
                    <a:gd name="T64" fmla="*/ 254 w 302"/>
                    <a:gd name="T65" fmla="*/ 13 h 19"/>
                    <a:gd name="T66" fmla="*/ 276 w 302"/>
                    <a:gd name="T67" fmla="*/ 16 h 19"/>
                    <a:gd name="T68" fmla="*/ 298 w 302"/>
                    <a:gd name="T69" fmla="*/ 19 h 19"/>
                    <a:gd name="T70" fmla="*/ 298 w 302"/>
                    <a:gd name="T71" fmla="*/ 19 h 19"/>
                    <a:gd name="T72" fmla="*/ 298 w 302"/>
                    <a:gd name="T73" fmla="*/ 19 h 19"/>
                    <a:gd name="T74" fmla="*/ 301 w 302"/>
                    <a:gd name="T75" fmla="*/ 18 h 19"/>
                    <a:gd name="T76" fmla="*/ 302 w 302"/>
                    <a:gd name="T77" fmla="*/ 15 h 19"/>
                    <a:gd name="T78" fmla="*/ 301 w 302"/>
                    <a:gd name="T79" fmla="*/ 12 h 19"/>
                    <a:gd name="T80" fmla="*/ 298 w 302"/>
                    <a:gd name="T81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02" h="19">
                      <a:moveTo>
                        <a:pt x="298" y="11"/>
                      </a:moveTo>
                      <a:lnTo>
                        <a:pt x="298" y="11"/>
                      </a:lnTo>
                      <a:lnTo>
                        <a:pt x="276" y="8"/>
                      </a:lnTo>
                      <a:lnTo>
                        <a:pt x="254" y="5"/>
                      </a:lnTo>
                      <a:lnTo>
                        <a:pt x="231" y="3"/>
                      </a:lnTo>
                      <a:lnTo>
                        <a:pt x="208" y="2"/>
                      </a:lnTo>
                      <a:lnTo>
                        <a:pt x="185" y="0"/>
                      </a:lnTo>
                      <a:lnTo>
                        <a:pt x="163" y="0"/>
                      </a:lnTo>
                      <a:lnTo>
                        <a:pt x="141" y="0"/>
                      </a:lnTo>
                      <a:lnTo>
                        <a:pt x="119" y="2"/>
                      </a:lnTo>
                      <a:lnTo>
                        <a:pt x="99" y="3"/>
                      </a:lnTo>
                      <a:lnTo>
                        <a:pt x="80" y="4"/>
                      </a:lnTo>
                      <a:lnTo>
                        <a:pt x="62" y="5"/>
                      </a:lnTo>
                      <a:lnTo>
                        <a:pt x="46" y="7"/>
                      </a:lnTo>
                      <a:lnTo>
                        <a:pt x="31" y="8"/>
                      </a:lnTo>
                      <a:lnTo>
                        <a:pt x="19" y="9"/>
                      </a:lnTo>
                      <a:lnTo>
                        <a:pt x="8" y="10"/>
                      </a:lnTo>
                      <a:lnTo>
                        <a:pt x="0" y="11"/>
                      </a:lnTo>
                      <a:lnTo>
                        <a:pt x="0" y="19"/>
                      </a:lnTo>
                      <a:lnTo>
                        <a:pt x="8" y="18"/>
                      </a:lnTo>
                      <a:lnTo>
                        <a:pt x="19" y="17"/>
                      </a:lnTo>
                      <a:lnTo>
                        <a:pt x="31" y="16"/>
                      </a:lnTo>
                      <a:lnTo>
                        <a:pt x="46" y="15"/>
                      </a:lnTo>
                      <a:lnTo>
                        <a:pt x="62" y="13"/>
                      </a:lnTo>
                      <a:lnTo>
                        <a:pt x="80" y="12"/>
                      </a:lnTo>
                      <a:lnTo>
                        <a:pt x="99" y="11"/>
                      </a:lnTo>
                      <a:lnTo>
                        <a:pt x="119" y="10"/>
                      </a:lnTo>
                      <a:lnTo>
                        <a:pt x="141" y="10"/>
                      </a:lnTo>
                      <a:lnTo>
                        <a:pt x="163" y="10"/>
                      </a:lnTo>
                      <a:lnTo>
                        <a:pt x="185" y="10"/>
                      </a:lnTo>
                      <a:lnTo>
                        <a:pt x="208" y="10"/>
                      </a:lnTo>
                      <a:lnTo>
                        <a:pt x="231" y="11"/>
                      </a:lnTo>
                      <a:lnTo>
                        <a:pt x="254" y="13"/>
                      </a:lnTo>
                      <a:lnTo>
                        <a:pt x="276" y="16"/>
                      </a:lnTo>
                      <a:lnTo>
                        <a:pt x="298" y="19"/>
                      </a:lnTo>
                      <a:lnTo>
                        <a:pt x="298" y="19"/>
                      </a:lnTo>
                      <a:lnTo>
                        <a:pt x="298" y="19"/>
                      </a:lnTo>
                      <a:lnTo>
                        <a:pt x="301" y="18"/>
                      </a:lnTo>
                      <a:lnTo>
                        <a:pt x="302" y="15"/>
                      </a:lnTo>
                      <a:lnTo>
                        <a:pt x="301" y="12"/>
                      </a:lnTo>
                      <a:lnTo>
                        <a:pt x="29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7" name="Freeform 551"/>
                <p:cNvSpPr>
                  <a:spLocks/>
                </p:cNvSpPr>
                <p:nvPr/>
              </p:nvSpPr>
              <p:spPr bwMode="auto">
                <a:xfrm>
                  <a:off x="2349" y="1534"/>
                  <a:ext cx="33" cy="14"/>
                </a:xfrm>
                <a:custGeom>
                  <a:avLst/>
                  <a:gdLst>
                    <a:gd name="T0" fmla="*/ 131 w 131"/>
                    <a:gd name="T1" fmla="*/ 48 h 54"/>
                    <a:gd name="T2" fmla="*/ 131 w 131"/>
                    <a:gd name="T3" fmla="*/ 48 h 54"/>
                    <a:gd name="T4" fmla="*/ 118 w 131"/>
                    <a:gd name="T5" fmla="*/ 35 h 54"/>
                    <a:gd name="T6" fmla="*/ 101 w 131"/>
                    <a:gd name="T7" fmla="*/ 23 h 54"/>
                    <a:gd name="T8" fmla="*/ 82 w 131"/>
                    <a:gd name="T9" fmla="*/ 15 h 54"/>
                    <a:gd name="T10" fmla="*/ 63 w 131"/>
                    <a:gd name="T11" fmla="*/ 9 h 54"/>
                    <a:gd name="T12" fmla="*/ 44 w 131"/>
                    <a:gd name="T13" fmla="*/ 5 h 54"/>
                    <a:gd name="T14" fmla="*/ 27 w 131"/>
                    <a:gd name="T15" fmla="*/ 3 h 54"/>
                    <a:gd name="T16" fmla="*/ 12 w 131"/>
                    <a:gd name="T17" fmla="*/ 1 h 54"/>
                    <a:gd name="T18" fmla="*/ 0 w 131"/>
                    <a:gd name="T19" fmla="*/ 0 h 54"/>
                    <a:gd name="T20" fmla="*/ 0 w 131"/>
                    <a:gd name="T21" fmla="*/ 8 h 54"/>
                    <a:gd name="T22" fmla="*/ 12 w 131"/>
                    <a:gd name="T23" fmla="*/ 9 h 54"/>
                    <a:gd name="T24" fmla="*/ 27 w 131"/>
                    <a:gd name="T25" fmla="*/ 12 h 54"/>
                    <a:gd name="T26" fmla="*/ 44 w 131"/>
                    <a:gd name="T27" fmla="*/ 14 h 54"/>
                    <a:gd name="T28" fmla="*/ 61 w 131"/>
                    <a:gd name="T29" fmla="*/ 18 h 54"/>
                    <a:gd name="T30" fmla="*/ 80 w 131"/>
                    <a:gd name="T31" fmla="*/ 23 h 54"/>
                    <a:gd name="T32" fmla="*/ 97 w 131"/>
                    <a:gd name="T33" fmla="*/ 31 h 54"/>
                    <a:gd name="T34" fmla="*/ 111 w 131"/>
                    <a:gd name="T35" fmla="*/ 41 h 54"/>
                    <a:gd name="T36" fmla="*/ 125 w 131"/>
                    <a:gd name="T37" fmla="*/ 54 h 54"/>
                    <a:gd name="T38" fmla="*/ 125 w 131"/>
                    <a:gd name="T39" fmla="*/ 54 h 54"/>
                    <a:gd name="T40" fmla="*/ 131 w 131"/>
                    <a:gd name="T41" fmla="*/ 4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54">
                      <a:moveTo>
                        <a:pt x="131" y="48"/>
                      </a:moveTo>
                      <a:lnTo>
                        <a:pt x="131" y="48"/>
                      </a:lnTo>
                      <a:lnTo>
                        <a:pt x="118" y="35"/>
                      </a:lnTo>
                      <a:lnTo>
                        <a:pt x="101" y="23"/>
                      </a:lnTo>
                      <a:lnTo>
                        <a:pt x="82" y="15"/>
                      </a:lnTo>
                      <a:lnTo>
                        <a:pt x="63" y="9"/>
                      </a:lnTo>
                      <a:lnTo>
                        <a:pt x="44" y="5"/>
                      </a:lnTo>
                      <a:lnTo>
                        <a:pt x="27" y="3"/>
                      </a:lnTo>
                      <a:lnTo>
                        <a:pt x="12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2" y="9"/>
                      </a:lnTo>
                      <a:lnTo>
                        <a:pt x="27" y="12"/>
                      </a:lnTo>
                      <a:lnTo>
                        <a:pt x="44" y="14"/>
                      </a:lnTo>
                      <a:lnTo>
                        <a:pt x="61" y="18"/>
                      </a:lnTo>
                      <a:lnTo>
                        <a:pt x="80" y="23"/>
                      </a:lnTo>
                      <a:lnTo>
                        <a:pt x="97" y="31"/>
                      </a:lnTo>
                      <a:lnTo>
                        <a:pt x="111" y="41"/>
                      </a:lnTo>
                      <a:lnTo>
                        <a:pt x="125" y="54"/>
                      </a:lnTo>
                      <a:lnTo>
                        <a:pt x="125" y="54"/>
                      </a:lnTo>
                      <a:lnTo>
                        <a:pt x="13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8" name="Freeform 552"/>
                <p:cNvSpPr>
                  <a:spLocks/>
                </p:cNvSpPr>
                <p:nvPr/>
              </p:nvSpPr>
              <p:spPr bwMode="auto">
                <a:xfrm>
                  <a:off x="2380" y="1546"/>
                  <a:ext cx="9" cy="29"/>
                </a:xfrm>
                <a:custGeom>
                  <a:avLst/>
                  <a:gdLst>
                    <a:gd name="T0" fmla="*/ 13 w 35"/>
                    <a:gd name="T1" fmla="*/ 114 h 114"/>
                    <a:gd name="T2" fmla="*/ 13 w 35"/>
                    <a:gd name="T3" fmla="*/ 114 h 114"/>
                    <a:gd name="T4" fmla="*/ 23 w 35"/>
                    <a:gd name="T5" fmla="*/ 96 h 114"/>
                    <a:gd name="T6" fmla="*/ 29 w 35"/>
                    <a:gd name="T7" fmla="*/ 81 h 114"/>
                    <a:gd name="T8" fmla="*/ 33 w 35"/>
                    <a:gd name="T9" fmla="*/ 68 h 114"/>
                    <a:gd name="T10" fmla="*/ 35 w 35"/>
                    <a:gd name="T11" fmla="*/ 55 h 114"/>
                    <a:gd name="T12" fmla="*/ 32 w 35"/>
                    <a:gd name="T13" fmla="*/ 42 h 114"/>
                    <a:gd name="T14" fmla="*/ 27 w 35"/>
                    <a:gd name="T15" fmla="*/ 29 h 114"/>
                    <a:gd name="T16" fmla="*/ 19 w 35"/>
                    <a:gd name="T17" fmla="*/ 16 h 114"/>
                    <a:gd name="T18" fmla="*/ 6 w 35"/>
                    <a:gd name="T19" fmla="*/ 0 h 114"/>
                    <a:gd name="T20" fmla="*/ 0 w 35"/>
                    <a:gd name="T21" fmla="*/ 6 h 114"/>
                    <a:gd name="T22" fmla="*/ 10 w 35"/>
                    <a:gd name="T23" fmla="*/ 20 h 114"/>
                    <a:gd name="T24" fmla="*/ 19 w 35"/>
                    <a:gd name="T25" fmla="*/ 34 h 114"/>
                    <a:gd name="T26" fmla="*/ 24 w 35"/>
                    <a:gd name="T27" fmla="*/ 44 h 114"/>
                    <a:gd name="T28" fmla="*/ 25 w 35"/>
                    <a:gd name="T29" fmla="*/ 55 h 114"/>
                    <a:gd name="T30" fmla="*/ 25 w 35"/>
                    <a:gd name="T31" fmla="*/ 66 h 114"/>
                    <a:gd name="T32" fmla="*/ 21 w 35"/>
                    <a:gd name="T33" fmla="*/ 79 h 114"/>
                    <a:gd name="T34" fmla="*/ 15 w 35"/>
                    <a:gd name="T35" fmla="*/ 92 h 114"/>
                    <a:gd name="T36" fmla="*/ 5 w 35"/>
                    <a:gd name="T37" fmla="*/ 110 h 114"/>
                    <a:gd name="T38" fmla="*/ 5 w 35"/>
                    <a:gd name="T39" fmla="*/ 110 h 114"/>
                    <a:gd name="T40" fmla="*/ 13 w 35"/>
                    <a:gd name="T4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114">
                      <a:moveTo>
                        <a:pt x="13" y="114"/>
                      </a:moveTo>
                      <a:lnTo>
                        <a:pt x="13" y="114"/>
                      </a:lnTo>
                      <a:lnTo>
                        <a:pt x="23" y="96"/>
                      </a:lnTo>
                      <a:lnTo>
                        <a:pt x="29" y="81"/>
                      </a:lnTo>
                      <a:lnTo>
                        <a:pt x="33" y="68"/>
                      </a:lnTo>
                      <a:lnTo>
                        <a:pt x="35" y="55"/>
                      </a:lnTo>
                      <a:lnTo>
                        <a:pt x="32" y="42"/>
                      </a:lnTo>
                      <a:lnTo>
                        <a:pt x="27" y="29"/>
                      </a:lnTo>
                      <a:lnTo>
                        <a:pt x="19" y="1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0" y="20"/>
                      </a:lnTo>
                      <a:lnTo>
                        <a:pt x="19" y="34"/>
                      </a:lnTo>
                      <a:lnTo>
                        <a:pt x="24" y="44"/>
                      </a:lnTo>
                      <a:lnTo>
                        <a:pt x="25" y="55"/>
                      </a:lnTo>
                      <a:lnTo>
                        <a:pt x="25" y="66"/>
                      </a:lnTo>
                      <a:lnTo>
                        <a:pt x="21" y="79"/>
                      </a:lnTo>
                      <a:lnTo>
                        <a:pt x="15" y="92"/>
                      </a:lnTo>
                      <a:lnTo>
                        <a:pt x="5" y="110"/>
                      </a:lnTo>
                      <a:lnTo>
                        <a:pt x="5" y="110"/>
                      </a:lnTo>
                      <a:lnTo>
                        <a:pt x="13" y="1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9" name="Freeform 553"/>
                <p:cNvSpPr>
                  <a:spLocks/>
                </p:cNvSpPr>
                <p:nvPr/>
              </p:nvSpPr>
              <p:spPr bwMode="auto">
                <a:xfrm>
                  <a:off x="2360" y="1574"/>
                  <a:ext cx="24" cy="63"/>
                </a:xfrm>
                <a:custGeom>
                  <a:avLst/>
                  <a:gdLst>
                    <a:gd name="T0" fmla="*/ 9 w 96"/>
                    <a:gd name="T1" fmla="*/ 253 h 253"/>
                    <a:gd name="T2" fmla="*/ 9 w 96"/>
                    <a:gd name="T3" fmla="*/ 253 h 253"/>
                    <a:gd name="T4" fmla="*/ 14 w 96"/>
                    <a:gd name="T5" fmla="*/ 233 h 253"/>
                    <a:gd name="T6" fmla="*/ 22 w 96"/>
                    <a:gd name="T7" fmla="*/ 205 h 253"/>
                    <a:gd name="T8" fmla="*/ 33 w 96"/>
                    <a:gd name="T9" fmla="*/ 170 h 253"/>
                    <a:gd name="T10" fmla="*/ 45 w 96"/>
                    <a:gd name="T11" fmla="*/ 133 h 253"/>
                    <a:gd name="T12" fmla="*/ 59 w 96"/>
                    <a:gd name="T13" fmla="*/ 94 h 253"/>
                    <a:gd name="T14" fmla="*/ 72 w 96"/>
                    <a:gd name="T15" fmla="*/ 58 h 253"/>
                    <a:gd name="T16" fmla="*/ 85 w 96"/>
                    <a:gd name="T17" fmla="*/ 27 h 253"/>
                    <a:gd name="T18" fmla="*/ 96 w 96"/>
                    <a:gd name="T19" fmla="*/ 4 h 253"/>
                    <a:gd name="T20" fmla="*/ 88 w 96"/>
                    <a:gd name="T21" fmla="*/ 0 h 253"/>
                    <a:gd name="T22" fmla="*/ 77 w 96"/>
                    <a:gd name="T23" fmla="*/ 25 h 253"/>
                    <a:gd name="T24" fmla="*/ 64 w 96"/>
                    <a:gd name="T25" fmla="*/ 56 h 253"/>
                    <a:gd name="T26" fmla="*/ 51 w 96"/>
                    <a:gd name="T27" fmla="*/ 92 h 253"/>
                    <a:gd name="T28" fmla="*/ 37 w 96"/>
                    <a:gd name="T29" fmla="*/ 131 h 253"/>
                    <a:gd name="T30" fmla="*/ 24 w 96"/>
                    <a:gd name="T31" fmla="*/ 168 h 253"/>
                    <a:gd name="T32" fmla="*/ 14 w 96"/>
                    <a:gd name="T33" fmla="*/ 203 h 253"/>
                    <a:gd name="T34" fmla="*/ 6 w 96"/>
                    <a:gd name="T35" fmla="*/ 231 h 253"/>
                    <a:gd name="T36" fmla="*/ 0 w 96"/>
                    <a:gd name="T37" fmla="*/ 251 h 253"/>
                    <a:gd name="T38" fmla="*/ 0 w 96"/>
                    <a:gd name="T39" fmla="*/ 251 h 253"/>
                    <a:gd name="T40" fmla="*/ 9 w 96"/>
                    <a:gd name="T41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" h="253">
                      <a:moveTo>
                        <a:pt x="9" y="253"/>
                      </a:moveTo>
                      <a:lnTo>
                        <a:pt x="9" y="253"/>
                      </a:lnTo>
                      <a:lnTo>
                        <a:pt x="14" y="233"/>
                      </a:lnTo>
                      <a:lnTo>
                        <a:pt x="22" y="205"/>
                      </a:lnTo>
                      <a:lnTo>
                        <a:pt x="33" y="170"/>
                      </a:lnTo>
                      <a:lnTo>
                        <a:pt x="45" y="133"/>
                      </a:lnTo>
                      <a:lnTo>
                        <a:pt x="59" y="94"/>
                      </a:lnTo>
                      <a:lnTo>
                        <a:pt x="72" y="58"/>
                      </a:lnTo>
                      <a:lnTo>
                        <a:pt x="85" y="27"/>
                      </a:lnTo>
                      <a:lnTo>
                        <a:pt x="96" y="4"/>
                      </a:lnTo>
                      <a:lnTo>
                        <a:pt x="88" y="0"/>
                      </a:lnTo>
                      <a:lnTo>
                        <a:pt x="77" y="25"/>
                      </a:lnTo>
                      <a:lnTo>
                        <a:pt x="64" y="56"/>
                      </a:lnTo>
                      <a:lnTo>
                        <a:pt x="51" y="92"/>
                      </a:lnTo>
                      <a:lnTo>
                        <a:pt x="37" y="131"/>
                      </a:lnTo>
                      <a:lnTo>
                        <a:pt x="24" y="168"/>
                      </a:lnTo>
                      <a:lnTo>
                        <a:pt x="14" y="203"/>
                      </a:lnTo>
                      <a:lnTo>
                        <a:pt x="6" y="231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9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0" name="Freeform 554"/>
                <p:cNvSpPr>
                  <a:spLocks/>
                </p:cNvSpPr>
                <p:nvPr/>
              </p:nvSpPr>
              <p:spPr bwMode="auto">
                <a:xfrm>
                  <a:off x="2359" y="1636"/>
                  <a:ext cx="4" cy="37"/>
                </a:xfrm>
                <a:custGeom>
                  <a:avLst/>
                  <a:gdLst>
                    <a:gd name="T0" fmla="*/ 8 w 17"/>
                    <a:gd name="T1" fmla="*/ 145 h 145"/>
                    <a:gd name="T2" fmla="*/ 12 w 17"/>
                    <a:gd name="T3" fmla="*/ 143 h 145"/>
                    <a:gd name="T4" fmla="*/ 17 w 17"/>
                    <a:gd name="T5" fmla="*/ 115 h 145"/>
                    <a:gd name="T6" fmla="*/ 13 w 17"/>
                    <a:gd name="T7" fmla="*/ 76 h 145"/>
                    <a:gd name="T8" fmla="*/ 11 w 17"/>
                    <a:gd name="T9" fmla="*/ 35 h 145"/>
                    <a:gd name="T10" fmla="*/ 12 w 17"/>
                    <a:gd name="T11" fmla="*/ 2 h 145"/>
                    <a:gd name="T12" fmla="*/ 3 w 17"/>
                    <a:gd name="T13" fmla="*/ 0 h 145"/>
                    <a:gd name="T14" fmla="*/ 0 w 17"/>
                    <a:gd name="T15" fmla="*/ 35 h 145"/>
                    <a:gd name="T16" fmla="*/ 4 w 17"/>
                    <a:gd name="T17" fmla="*/ 76 h 145"/>
                    <a:gd name="T18" fmla="*/ 7 w 17"/>
                    <a:gd name="T19" fmla="*/ 115 h 145"/>
                    <a:gd name="T20" fmla="*/ 3 w 17"/>
                    <a:gd name="T21" fmla="*/ 139 h 145"/>
                    <a:gd name="T22" fmla="*/ 8 w 17"/>
                    <a:gd name="T23" fmla="*/ 137 h 145"/>
                    <a:gd name="T24" fmla="*/ 3 w 17"/>
                    <a:gd name="T25" fmla="*/ 139 h 145"/>
                    <a:gd name="T26" fmla="*/ 3 w 17"/>
                    <a:gd name="T27" fmla="*/ 142 h 145"/>
                    <a:gd name="T28" fmla="*/ 7 w 17"/>
                    <a:gd name="T29" fmla="*/ 145 h 145"/>
                    <a:gd name="T30" fmla="*/ 10 w 17"/>
                    <a:gd name="T31" fmla="*/ 145 h 145"/>
                    <a:gd name="T32" fmla="*/ 12 w 17"/>
                    <a:gd name="T33" fmla="*/ 143 h 145"/>
                    <a:gd name="T34" fmla="*/ 8 w 17"/>
                    <a:gd name="T35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45">
                      <a:moveTo>
                        <a:pt x="8" y="145"/>
                      </a:moveTo>
                      <a:lnTo>
                        <a:pt x="12" y="143"/>
                      </a:lnTo>
                      <a:lnTo>
                        <a:pt x="17" y="115"/>
                      </a:lnTo>
                      <a:lnTo>
                        <a:pt x="13" y="76"/>
                      </a:lnTo>
                      <a:lnTo>
                        <a:pt x="11" y="35"/>
                      </a:lnTo>
                      <a:lnTo>
                        <a:pt x="12" y="2"/>
                      </a:lnTo>
                      <a:lnTo>
                        <a:pt x="3" y="0"/>
                      </a:lnTo>
                      <a:lnTo>
                        <a:pt x="0" y="35"/>
                      </a:lnTo>
                      <a:lnTo>
                        <a:pt x="4" y="76"/>
                      </a:lnTo>
                      <a:lnTo>
                        <a:pt x="7" y="115"/>
                      </a:lnTo>
                      <a:lnTo>
                        <a:pt x="3" y="139"/>
                      </a:lnTo>
                      <a:lnTo>
                        <a:pt x="8" y="137"/>
                      </a:lnTo>
                      <a:lnTo>
                        <a:pt x="3" y="139"/>
                      </a:lnTo>
                      <a:lnTo>
                        <a:pt x="3" y="142"/>
                      </a:lnTo>
                      <a:lnTo>
                        <a:pt x="7" y="145"/>
                      </a:lnTo>
                      <a:lnTo>
                        <a:pt x="10" y="145"/>
                      </a:lnTo>
                      <a:lnTo>
                        <a:pt x="12" y="143"/>
                      </a:lnTo>
                      <a:lnTo>
                        <a:pt x="8" y="1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1" name="Freeform 555"/>
                <p:cNvSpPr>
                  <a:spLocks/>
                </p:cNvSpPr>
                <p:nvPr/>
              </p:nvSpPr>
              <p:spPr bwMode="auto">
                <a:xfrm>
                  <a:off x="2288" y="1671"/>
                  <a:ext cx="73" cy="7"/>
                </a:xfrm>
                <a:custGeom>
                  <a:avLst/>
                  <a:gdLst>
                    <a:gd name="T0" fmla="*/ 6 w 291"/>
                    <a:gd name="T1" fmla="*/ 27 h 27"/>
                    <a:gd name="T2" fmla="*/ 6 w 291"/>
                    <a:gd name="T3" fmla="*/ 27 h 27"/>
                    <a:gd name="T4" fmla="*/ 10 w 291"/>
                    <a:gd name="T5" fmla="*/ 26 h 27"/>
                    <a:gd name="T6" fmla="*/ 19 w 291"/>
                    <a:gd name="T7" fmla="*/ 25 h 27"/>
                    <a:gd name="T8" fmla="*/ 31 w 291"/>
                    <a:gd name="T9" fmla="*/ 25 h 27"/>
                    <a:gd name="T10" fmla="*/ 45 w 291"/>
                    <a:gd name="T11" fmla="*/ 25 h 27"/>
                    <a:gd name="T12" fmla="*/ 62 w 291"/>
                    <a:gd name="T13" fmla="*/ 24 h 27"/>
                    <a:gd name="T14" fmla="*/ 80 w 291"/>
                    <a:gd name="T15" fmla="*/ 24 h 27"/>
                    <a:gd name="T16" fmla="*/ 101 w 291"/>
                    <a:gd name="T17" fmla="*/ 22 h 27"/>
                    <a:gd name="T18" fmla="*/ 121 w 291"/>
                    <a:gd name="T19" fmla="*/ 22 h 27"/>
                    <a:gd name="T20" fmla="*/ 143 w 291"/>
                    <a:gd name="T21" fmla="*/ 22 h 27"/>
                    <a:gd name="T22" fmla="*/ 166 w 291"/>
                    <a:gd name="T23" fmla="*/ 20 h 27"/>
                    <a:gd name="T24" fmla="*/ 188 w 291"/>
                    <a:gd name="T25" fmla="*/ 19 h 27"/>
                    <a:gd name="T26" fmla="*/ 211 w 291"/>
                    <a:gd name="T27" fmla="*/ 17 h 27"/>
                    <a:gd name="T28" fmla="*/ 232 w 291"/>
                    <a:gd name="T29" fmla="*/ 16 h 27"/>
                    <a:gd name="T30" fmla="*/ 253 w 291"/>
                    <a:gd name="T31" fmla="*/ 13 h 27"/>
                    <a:gd name="T32" fmla="*/ 273 w 291"/>
                    <a:gd name="T33" fmla="*/ 11 h 27"/>
                    <a:gd name="T34" fmla="*/ 291 w 291"/>
                    <a:gd name="T35" fmla="*/ 8 h 27"/>
                    <a:gd name="T36" fmla="*/ 291 w 291"/>
                    <a:gd name="T37" fmla="*/ 0 h 27"/>
                    <a:gd name="T38" fmla="*/ 273 w 291"/>
                    <a:gd name="T39" fmla="*/ 3 h 27"/>
                    <a:gd name="T40" fmla="*/ 253 w 291"/>
                    <a:gd name="T41" fmla="*/ 5 h 27"/>
                    <a:gd name="T42" fmla="*/ 232 w 291"/>
                    <a:gd name="T43" fmla="*/ 7 h 27"/>
                    <a:gd name="T44" fmla="*/ 211 w 291"/>
                    <a:gd name="T45" fmla="*/ 8 h 27"/>
                    <a:gd name="T46" fmla="*/ 188 w 291"/>
                    <a:gd name="T47" fmla="*/ 10 h 27"/>
                    <a:gd name="T48" fmla="*/ 166 w 291"/>
                    <a:gd name="T49" fmla="*/ 11 h 27"/>
                    <a:gd name="T50" fmla="*/ 143 w 291"/>
                    <a:gd name="T51" fmla="*/ 11 h 27"/>
                    <a:gd name="T52" fmla="*/ 121 w 291"/>
                    <a:gd name="T53" fmla="*/ 11 h 27"/>
                    <a:gd name="T54" fmla="*/ 101 w 291"/>
                    <a:gd name="T55" fmla="*/ 13 h 27"/>
                    <a:gd name="T56" fmla="*/ 80 w 291"/>
                    <a:gd name="T57" fmla="*/ 13 h 27"/>
                    <a:gd name="T58" fmla="*/ 62 w 291"/>
                    <a:gd name="T59" fmla="*/ 13 h 27"/>
                    <a:gd name="T60" fmla="*/ 45 w 291"/>
                    <a:gd name="T61" fmla="*/ 14 h 27"/>
                    <a:gd name="T62" fmla="*/ 31 w 291"/>
                    <a:gd name="T63" fmla="*/ 14 h 27"/>
                    <a:gd name="T64" fmla="*/ 19 w 291"/>
                    <a:gd name="T65" fmla="*/ 17 h 27"/>
                    <a:gd name="T66" fmla="*/ 10 w 291"/>
                    <a:gd name="T67" fmla="*/ 18 h 27"/>
                    <a:gd name="T68" fmla="*/ 3 w 291"/>
                    <a:gd name="T69" fmla="*/ 19 h 27"/>
                    <a:gd name="T70" fmla="*/ 3 w 291"/>
                    <a:gd name="T71" fmla="*/ 19 h 27"/>
                    <a:gd name="T72" fmla="*/ 3 w 291"/>
                    <a:gd name="T73" fmla="*/ 19 h 27"/>
                    <a:gd name="T74" fmla="*/ 1 w 291"/>
                    <a:gd name="T75" fmla="*/ 21 h 27"/>
                    <a:gd name="T76" fmla="*/ 0 w 291"/>
                    <a:gd name="T77" fmla="*/ 24 h 27"/>
                    <a:gd name="T78" fmla="*/ 2 w 291"/>
                    <a:gd name="T79" fmla="*/ 26 h 27"/>
                    <a:gd name="T80" fmla="*/ 6 w 291"/>
                    <a:gd name="T8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1" h="27">
                      <a:moveTo>
                        <a:pt x="6" y="27"/>
                      </a:moveTo>
                      <a:lnTo>
                        <a:pt x="6" y="27"/>
                      </a:lnTo>
                      <a:lnTo>
                        <a:pt x="10" y="26"/>
                      </a:lnTo>
                      <a:lnTo>
                        <a:pt x="19" y="25"/>
                      </a:lnTo>
                      <a:lnTo>
                        <a:pt x="31" y="25"/>
                      </a:lnTo>
                      <a:lnTo>
                        <a:pt x="45" y="25"/>
                      </a:lnTo>
                      <a:lnTo>
                        <a:pt x="62" y="24"/>
                      </a:lnTo>
                      <a:lnTo>
                        <a:pt x="80" y="24"/>
                      </a:lnTo>
                      <a:lnTo>
                        <a:pt x="101" y="22"/>
                      </a:lnTo>
                      <a:lnTo>
                        <a:pt x="121" y="22"/>
                      </a:lnTo>
                      <a:lnTo>
                        <a:pt x="143" y="22"/>
                      </a:lnTo>
                      <a:lnTo>
                        <a:pt x="166" y="20"/>
                      </a:lnTo>
                      <a:lnTo>
                        <a:pt x="188" y="19"/>
                      </a:lnTo>
                      <a:lnTo>
                        <a:pt x="211" y="17"/>
                      </a:lnTo>
                      <a:lnTo>
                        <a:pt x="232" y="16"/>
                      </a:lnTo>
                      <a:lnTo>
                        <a:pt x="253" y="13"/>
                      </a:lnTo>
                      <a:lnTo>
                        <a:pt x="273" y="11"/>
                      </a:lnTo>
                      <a:lnTo>
                        <a:pt x="291" y="8"/>
                      </a:lnTo>
                      <a:lnTo>
                        <a:pt x="291" y="0"/>
                      </a:lnTo>
                      <a:lnTo>
                        <a:pt x="273" y="3"/>
                      </a:lnTo>
                      <a:lnTo>
                        <a:pt x="253" y="5"/>
                      </a:lnTo>
                      <a:lnTo>
                        <a:pt x="232" y="7"/>
                      </a:lnTo>
                      <a:lnTo>
                        <a:pt x="211" y="8"/>
                      </a:lnTo>
                      <a:lnTo>
                        <a:pt x="188" y="10"/>
                      </a:lnTo>
                      <a:lnTo>
                        <a:pt x="166" y="11"/>
                      </a:lnTo>
                      <a:lnTo>
                        <a:pt x="143" y="11"/>
                      </a:lnTo>
                      <a:lnTo>
                        <a:pt x="121" y="11"/>
                      </a:lnTo>
                      <a:lnTo>
                        <a:pt x="101" y="13"/>
                      </a:lnTo>
                      <a:lnTo>
                        <a:pt x="80" y="13"/>
                      </a:lnTo>
                      <a:lnTo>
                        <a:pt x="62" y="13"/>
                      </a:lnTo>
                      <a:lnTo>
                        <a:pt x="45" y="14"/>
                      </a:lnTo>
                      <a:lnTo>
                        <a:pt x="31" y="14"/>
                      </a:lnTo>
                      <a:lnTo>
                        <a:pt x="19" y="17"/>
                      </a:lnTo>
                      <a:lnTo>
                        <a:pt x="10" y="18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1" y="21"/>
                      </a:lnTo>
                      <a:lnTo>
                        <a:pt x="0" y="24"/>
                      </a:lnTo>
                      <a:lnTo>
                        <a:pt x="2" y="26"/>
                      </a:lnTo>
                      <a:lnTo>
                        <a:pt x="6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2" name="Freeform 556"/>
                <p:cNvSpPr>
                  <a:spLocks/>
                </p:cNvSpPr>
                <p:nvPr/>
              </p:nvSpPr>
              <p:spPr bwMode="auto">
                <a:xfrm>
                  <a:off x="2284" y="1638"/>
                  <a:ext cx="13" cy="40"/>
                </a:xfrm>
                <a:custGeom>
                  <a:avLst/>
                  <a:gdLst>
                    <a:gd name="T0" fmla="*/ 47 w 55"/>
                    <a:gd name="T1" fmla="*/ 2 h 160"/>
                    <a:gd name="T2" fmla="*/ 47 w 55"/>
                    <a:gd name="T3" fmla="*/ 2 h 160"/>
                    <a:gd name="T4" fmla="*/ 33 w 55"/>
                    <a:gd name="T5" fmla="*/ 34 h 160"/>
                    <a:gd name="T6" fmla="*/ 20 w 55"/>
                    <a:gd name="T7" fmla="*/ 64 h 160"/>
                    <a:gd name="T8" fmla="*/ 10 w 55"/>
                    <a:gd name="T9" fmla="*/ 91 h 160"/>
                    <a:gd name="T10" fmla="*/ 4 w 55"/>
                    <a:gd name="T11" fmla="*/ 115 h 160"/>
                    <a:gd name="T12" fmla="*/ 0 w 55"/>
                    <a:gd name="T13" fmla="*/ 135 h 160"/>
                    <a:gd name="T14" fmla="*/ 1 w 55"/>
                    <a:gd name="T15" fmla="*/ 151 h 160"/>
                    <a:gd name="T16" fmla="*/ 9 w 55"/>
                    <a:gd name="T17" fmla="*/ 160 h 160"/>
                    <a:gd name="T18" fmla="*/ 23 w 55"/>
                    <a:gd name="T19" fmla="*/ 160 h 160"/>
                    <a:gd name="T20" fmla="*/ 20 w 55"/>
                    <a:gd name="T21" fmla="*/ 152 h 160"/>
                    <a:gd name="T22" fmla="*/ 11 w 55"/>
                    <a:gd name="T23" fmla="*/ 152 h 160"/>
                    <a:gd name="T24" fmla="*/ 9 w 55"/>
                    <a:gd name="T25" fmla="*/ 149 h 160"/>
                    <a:gd name="T26" fmla="*/ 8 w 55"/>
                    <a:gd name="T27" fmla="*/ 135 h 160"/>
                    <a:gd name="T28" fmla="*/ 12 w 55"/>
                    <a:gd name="T29" fmla="*/ 117 h 160"/>
                    <a:gd name="T30" fmla="*/ 18 w 55"/>
                    <a:gd name="T31" fmla="*/ 93 h 160"/>
                    <a:gd name="T32" fmla="*/ 29 w 55"/>
                    <a:gd name="T33" fmla="*/ 66 h 160"/>
                    <a:gd name="T34" fmla="*/ 41 w 55"/>
                    <a:gd name="T35" fmla="*/ 36 h 160"/>
                    <a:gd name="T36" fmla="*/ 55 w 55"/>
                    <a:gd name="T37" fmla="*/ 6 h 160"/>
                    <a:gd name="T38" fmla="*/ 55 w 55"/>
                    <a:gd name="T39" fmla="*/ 6 h 160"/>
                    <a:gd name="T40" fmla="*/ 55 w 55"/>
                    <a:gd name="T41" fmla="*/ 6 h 160"/>
                    <a:gd name="T42" fmla="*/ 55 w 55"/>
                    <a:gd name="T43" fmla="*/ 3 h 160"/>
                    <a:gd name="T44" fmla="*/ 53 w 55"/>
                    <a:gd name="T45" fmla="*/ 0 h 160"/>
                    <a:gd name="T46" fmla="*/ 49 w 55"/>
                    <a:gd name="T47" fmla="*/ 0 h 160"/>
                    <a:gd name="T48" fmla="*/ 47 w 55"/>
                    <a:gd name="T49" fmla="*/ 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160">
                      <a:moveTo>
                        <a:pt x="47" y="2"/>
                      </a:moveTo>
                      <a:lnTo>
                        <a:pt x="47" y="2"/>
                      </a:lnTo>
                      <a:lnTo>
                        <a:pt x="33" y="34"/>
                      </a:lnTo>
                      <a:lnTo>
                        <a:pt x="20" y="64"/>
                      </a:lnTo>
                      <a:lnTo>
                        <a:pt x="10" y="91"/>
                      </a:lnTo>
                      <a:lnTo>
                        <a:pt x="4" y="115"/>
                      </a:lnTo>
                      <a:lnTo>
                        <a:pt x="0" y="135"/>
                      </a:lnTo>
                      <a:lnTo>
                        <a:pt x="1" y="151"/>
                      </a:lnTo>
                      <a:lnTo>
                        <a:pt x="9" y="160"/>
                      </a:lnTo>
                      <a:lnTo>
                        <a:pt x="23" y="160"/>
                      </a:lnTo>
                      <a:lnTo>
                        <a:pt x="20" y="152"/>
                      </a:lnTo>
                      <a:lnTo>
                        <a:pt x="11" y="152"/>
                      </a:lnTo>
                      <a:lnTo>
                        <a:pt x="9" y="149"/>
                      </a:lnTo>
                      <a:lnTo>
                        <a:pt x="8" y="135"/>
                      </a:lnTo>
                      <a:lnTo>
                        <a:pt x="12" y="117"/>
                      </a:lnTo>
                      <a:lnTo>
                        <a:pt x="18" y="93"/>
                      </a:lnTo>
                      <a:lnTo>
                        <a:pt x="29" y="66"/>
                      </a:lnTo>
                      <a:lnTo>
                        <a:pt x="41" y="36"/>
                      </a:lnTo>
                      <a:lnTo>
                        <a:pt x="55" y="6"/>
                      </a:lnTo>
                      <a:lnTo>
                        <a:pt x="55" y="6"/>
                      </a:lnTo>
                      <a:lnTo>
                        <a:pt x="55" y="6"/>
                      </a:lnTo>
                      <a:lnTo>
                        <a:pt x="55" y="3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3" name="Freeform 557"/>
                <p:cNvSpPr>
                  <a:spLocks/>
                </p:cNvSpPr>
                <p:nvPr/>
              </p:nvSpPr>
              <p:spPr bwMode="auto">
                <a:xfrm>
                  <a:off x="2300" y="1411"/>
                  <a:ext cx="21" cy="23"/>
                </a:xfrm>
                <a:custGeom>
                  <a:avLst/>
                  <a:gdLst>
                    <a:gd name="T0" fmla="*/ 63 w 84"/>
                    <a:gd name="T1" fmla="*/ 2 h 91"/>
                    <a:gd name="T2" fmla="*/ 55 w 84"/>
                    <a:gd name="T3" fmla="*/ 0 h 91"/>
                    <a:gd name="T4" fmla="*/ 47 w 84"/>
                    <a:gd name="T5" fmla="*/ 1 h 91"/>
                    <a:gd name="T6" fmla="*/ 39 w 84"/>
                    <a:gd name="T7" fmla="*/ 5 h 91"/>
                    <a:gd name="T8" fmla="*/ 32 w 84"/>
                    <a:gd name="T9" fmla="*/ 10 h 91"/>
                    <a:gd name="T10" fmla="*/ 25 w 84"/>
                    <a:gd name="T11" fmla="*/ 15 h 91"/>
                    <a:gd name="T12" fmla="*/ 19 w 84"/>
                    <a:gd name="T13" fmla="*/ 22 h 91"/>
                    <a:gd name="T14" fmla="*/ 15 w 84"/>
                    <a:gd name="T15" fmla="*/ 27 h 91"/>
                    <a:gd name="T16" fmla="*/ 13 w 84"/>
                    <a:gd name="T17" fmla="*/ 31 h 91"/>
                    <a:gd name="T18" fmla="*/ 8 w 84"/>
                    <a:gd name="T19" fmla="*/ 40 h 91"/>
                    <a:gd name="T20" fmla="*/ 2 w 84"/>
                    <a:gd name="T21" fmla="*/ 54 h 91"/>
                    <a:gd name="T22" fmla="*/ 0 w 84"/>
                    <a:gd name="T23" fmla="*/ 69 h 91"/>
                    <a:gd name="T24" fmla="*/ 7 w 84"/>
                    <a:gd name="T25" fmla="*/ 81 h 91"/>
                    <a:gd name="T26" fmla="*/ 13 w 84"/>
                    <a:gd name="T27" fmla="*/ 85 h 91"/>
                    <a:gd name="T28" fmla="*/ 20 w 84"/>
                    <a:gd name="T29" fmla="*/ 89 h 91"/>
                    <a:gd name="T30" fmla="*/ 30 w 84"/>
                    <a:gd name="T31" fmla="*/ 91 h 91"/>
                    <a:gd name="T32" fmla="*/ 39 w 84"/>
                    <a:gd name="T33" fmla="*/ 91 h 91"/>
                    <a:gd name="T34" fmla="*/ 48 w 84"/>
                    <a:gd name="T35" fmla="*/ 89 h 91"/>
                    <a:gd name="T36" fmla="*/ 59 w 84"/>
                    <a:gd name="T37" fmla="*/ 83 h 91"/>
                    <a:gd name="T38" fmla="*/ 67 w 84"/>
                    <a:gd name="T39" fmla="*/ 76 h 91"/>
                    <a:gd name="T40" fmla="*/ 75 w 84"/>
                    <a:gd name="T41" fmla="*/ 67 h 91"/>
                    <a:gd name="T42" fmla="*/ 84 w 84"/>
                    <a:gd name="T43" fmla="*/ 46 h 91"/>
                    <a:gd name="T44" fmla="*/ 84 w 84"/>
                    <a:gd name="T45" fmla="*/ 27 h 91"/>
                    <a:gd name="T46" fmla="*/ 77 w 84"/>
                    <a:gd name="T47" fmla="*/ 12 h 91"/>
                    <a:gd name="T48" fmla="*/ 63 w 84"/>
                    <a:gd name="T4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91">
                      <a:moveTo>
                        <a:pt x="63" y="2"/>
                      </a:moveTo>
                      <a:lnTo>
                        <a:pt x="55" y="0"/>
                      </a:lnTo>
                      <a:lnTo>
                        <a:pt x="47" y="1"/>
                      </a:lnTo>
                      <a:lnTo>
                        <a:pt x="39" y="5"/>
                      </a:lnTo>
                      <a:lnTo>
                        <a:pt x="32" y="10"/>
                      </a:lnTo>
                      <a:lnTo>
                        <a:pt x="25" y="15"/>
                      </a:lnTo>
                      <a:lnTo>
                        <a:pt x="19" y="22"/>
                      </a:lnTo>
                      <a:lnTo>
                        <a:pt x="15" y="27"/>
                      </a:lnTo>
                      <a:lnTo>
                        <a:pt x="13" y="31"/>
                      </a:lnTo>
                      <a:lnTo>
                        <a:pt x="8" y="40"/>
                      </a:lnTo>
                      <a:lnTo>
                        <a:pt x="2" y="54"/>
                      </a:lnTo>
                      <a:lnTo>
                        <a:pt x="0" y="69"/>
                      </a:lnTo>
                      <a:lnTo>
                        <a:pt x="7" y="81"/>
                      </a:lnTo>
                      <a:lnTo>
                        <a:pt x="13" y="85"/>
                      </a:lnTo>
                      <a:lnTo>
                        <a:pt x="20" y="89"/>
                      </a:lnTo>
                      <a:lnTo>
                        <a:pt x="30" y="91"/>
                      </a:lnTo>
                      <a:lnTo>
                        <a:pt x="39" y="91"/>
                      </a:lnTo>
                      <a:lnTo>
                        <a:pt x="48" y="89"/>
                      </a:lnTo>
                      <a:lnTo>
                        <a:pt x="59" y="83"/>
                      </a:lnTo>
                      <a:lnTo>
                        <a:pt x="67" y="76"/>
                      </a:lnTo>
                      <a:lnTo>
                        <a:pt x="75" y="67"/>
                      </a:lnTo>
                      <a:lnTo>
                        <a:pt x="84" y="46"/>
                      </a:lnTo>
                      <a:lnTo>
                        <a:pt x="84" y="27"/>
                      </a:lnTo>
                      <a:lnTo>
                        <a:pt x="77" y="12"/>
                      </a:lnTo>
                      <a:lnTo>
                        <a:pt x="63" y="2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4" name="Freeform 558"/>
                <p:cNvSpPr>
                  <a:spLocks/>
                </p:cNvSpPr>
                <p:nvPr/>
              </p:nvSpPr>
              <p:spPr bwMode="auto">
                <a:xfrm>
                  <a:off x="2302" y="1410"/>
                  <a:ext cx="15" cy="10"/>
                </a:xfrm>
                <a:custGeom>
                  <a:avLst/>
                  <a:gdLst>
                    <a:gd name="T0" fmla="*/ 8 w 56"/>
                    <a:gd name="T1" fmla="*/ 38 h 38"/>
                    <a:gd name="T2" fmla="*/ 8 w 56"/>
                    <a:gd name="T3" fmla="*/ 38 h 38"/>
                    <a:gd name="T4" fmla="*/ 10 w 56"/>
                    <a:gd name="T5" fmla="*/ 34 h 38"/>
                    <a:gd name="T6" fmla="*/ 13 w 56"/>
                    <a:gd name="T7" fmla="*/ 30 h 38"/>
                    <a:gd name="T8" fmla="*/ 20 w 56"/>
                    <a:gd name="T9" fmla="*/ 23 h 38"/>
                    <a:gd name="T10" fmla="*/ 26 w 56"/>
                    <a:gd name="T11" fmla="*/ 18 h 38"/>
                    <a:gd name="T12" fmla="*/ 32 w 56"/>
                    <a:gd name="T13" fmla="*/ 14 h 38"/>
                    <a:gd name="T14" fmla="*/ 39 w 56"/>
                    <a:gd name="T15" fmla="*/ 10 h 38"/>
                    <a:gd name="T16" fmla="*/ 46 w 56"/>
                    <a:gd name="T17" fmla="*/ 9 h 38"/>
                    <a:gd name="T18" fmla="*/ 52 w 56"/>
                    <a:gd name="T19" fmla="*/ 11 h 38"/>
                    <a:gd name="T20" fmla="*/ 56 w 56"/>
                    <a:gd name="T21" fmla="*/ 3 h 38"/>
                    <a:gd name="T22" fmla="*/ 46 w 56"/>
                    <a:gd name="T23" fmla="*/ 0 h 38"/>
                    <a:gd name="T24" fmla="*/ 37 w 56"/>
                    <a:gd name="T25" fmla="*/ 1 h 38"/>
                    <a:gd name="T26" fmla="*/ 28 w 56"/>
                    <a:gd name="T27" fmla="*/ 6 h 38"/>
                    <a:gd name="T28" fmla="*/ 20 w 56"/>
                    <a:gd name="T29" fmla="*/ 12 h 38"/>
                    <a:gd name="T30" fmla="*/ 13 w 56"/>
                    <a:gd name="T31" fmla="*/ 17 h 38"/>
                    <a:gd name="T32" fmla="*/ 7 w 56"/>
                    <a:gd name="T33" fmla="*/ 23 h 38"/>
                    <a:gd name="T34" fmla="*/ 2 w 56"/>
                    <a:gd name="T35" fmla="*/ 30 h 38"/>
                    <a:gd name="T36" fmla="*/ 0 w 56"/>
                    <a:gd name="T37" fmla="*/ 34 h 38"/>
                    <a:gd name="T38" fmla="*/ 0 w 56"/>
                    <a:gd name="T39" fmla="*/ 34 h 38"/>
                    <a:gd name="T40" fmla="*/ 8 w 56"/>
                    <a:gd name="T41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38">
                      <a:moveTo>
                        <a:pt x="8" y="38"/>
                      </a:moveTo>
                      <a:lnTo>
                        <a:pt x="8" y="38"/>
                      </a:lnTo>
                      <a:lnTo>
                        <a:pt x="10" y="34"/>
                      </a:lnTo>
                      <a:lnTo>
                        <a:pt x="13" y="30"/>
                      </a:lnTo>
                      <a:lnTo>
                        <a:pt x="20" y="23"/>
                      </a:lnTo>
                      <a:lnTo>
                        <a:pt x="26" y="18"/>
                      </a:lnTo>
                      <a:lnTo>
                        <a:pt x="32" y="14"/>
                      </a:lnTo>
                      <a:lnTo>
                        <a:pt x="39" y="10"/>
                      </a:lnTo>
                      <a:lnTo>
                        <a:pt x="46" y="9"/>
                      </a:lnTo>
                      <a:lnTo>
                        <a:pt x="52" y="11"/>
                      </a:lnTo>
                      <a:lnTo>
                        <a:pt x="56" y="3"/>
                      </a:lnTo>
                      <a:lnTo>
                        <a:pt x="46" y="0"/>
                      </a:lnTo>
                      <a:lnTo>
                        <a:pt x="37" y="1"/>
                      </a:lnTo>
                      <a:lnTo>
                        <a:pt x="28" y="6"/>
                      </a:lnTo>
                      <a:lnTo>
                        <a:pt x="20" y="12"/>
                      </a:lnTo>
                      <a:lnTo>
                        <a:pt x="13" y="17"/>
                      </a:lnTo>
                      <a:lnTo>
                        <a:pt x="7" y="23"/>
                      </a:lnTo>
                      <a:lnTo>
                        <a:pt x="2" y="3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5" name="Freeform 559"/>
                <p:cNvSpPr>
                  <a:spLocks/>
                </p:cNvSpPr>
                <p:nvPr/>
              </p:nvSpPr>
              <p:spPr bwMode="auto">
                <a:xfrm>
                  <a:off x="2299" y="1419"/>
                  <a:ext cx="6" cy="14"/>
                </a:xfrm>
                <a:custGeom>
                  <a:avLst/>
                  <a:gdLst>
                    <a:gd name="T0" fmla="*/ 14 w 21"/>
                    <a:gd name="T1" fmla="*/ 49 h 55"/>
                    <a:gd name="T2" fmla="*/ 14 w 21"/>
                    <a:gd name="T3" fmla="*/ 49 h 55"/>
                    <a:gd name="T4" fmla="*/ 9 w 21"/>
                    <a:gd name="T5" fmla="*/ 40 h 55"/>
                    <a:gd name="T6" fmla="*/ 11 w 21"/>
                    <a:gd name="T7" fmla="*/ 26 h 55"/>
                    <a:gd name="T8" fmla="*/ 16 w 21"/>
                    <a:gd name="T9" fmla="*/ 14 h 55"/>
                    <a:gd name="T10" fmla="*/ 21 w 21"/>
                    <a:gd name="T11" fmla="*/ 4 h 55"/>
                    <a:gd name="T12" fmla="*/ 13 w 21"/>
                    <a:gd name="T13" fmla="*/ 0 h 55"/>
                    <a:gd name="T14" fmla="*/ 8 w 21"/>
                    <a:gd name="T15" fmla="*/ 9 h 55"/>
                    <a:gd name="T16" fmla="*/ 2 w 21"/>
                    <a:gd name="T17" fmla="*/ 24 h 55"/>
                    <a:gd name="T18" fmla="*/ 0 w 21"/>
                    <a:gd name="T19" fmla="*/ 40 h 55"/>
                    <a:gd name="T20" fmla="*/ 8 w 21"/>
                    <a:gd name="T21" fmla="*/ 55 h 55"/>
                    <a:gd name="T22" fmla="*/ 8 w 21"/>
                    <a:gd name="T23" fmla="*/ 55 h 55"/>
                    <a:gd name="T24" fmla="*/ 14 w 21"/>
                    <a:gd name="T25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55">
                      <a:moveTo>
                        <a:pt x="14" y="49"/>
                      </a:moveTo>
                      <a:lnTo>
                        <a:pt x="14" y="49"/>
                      </a:lnTo>
                      <a:lnTo>
                        <a:pt x="9" y="40"/>
                      </a:lnTo>
                      <a:lnTo>
                        <a:pt x="11" y="26"/>
                      </a:lnTo>
                      <a:lnTo>
                        <a:pt x="16" y="14"/>
                      </a:lnTo>
                      <a:lnTo>
                        <a:pt x="21" y="4"/>
                      </a:lnTo>
                      <a:lnTo>
                        <a:pt x="13" y="0"/>
                      </a:lnTo>
                      <a:lnTo>
                        <a:pt x="8" y="9"/>
                      </a:lnTo>
                      <a:lnTo>
                        <a:pt x="2" y="24"/>
                      </a:lnTo>
                      <a:lnTo>
                        <a:pt x="0" y="40"/>
                      </a:lnTo>
                      <a:lnTo>
                        <a:pt x="8" y="55"/>
                      </a:lnTo>
                      <a:lnTo>
                        <a:pt x="8" y="55"/>
                      </a:lnTo>
                      <a:lnTo>
                        <a:pt x="14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6" name="Freeform 560"/>
                <p:cNvSpPr>
                  <a:spLocks/>
                </p:cNvSpPr>
                <p:nvPr/>
              </p:nvSpPr>
              <p:spPr bwMode="auto">
                <a:xfrm>
                  <a:off x="2301" y="1428"/>
                  <a:ext cx="19" cy="7"/>
                </a:xfrm>
                <a:custGeom>
                  <a:avLst/>
                  <a:gdLst>
                    <a:gd name="T0" fmla="*/ 66 w 75"/>
                    <a:gd name="T1" fmla="*/ 0 h 31"/>
                    <a:gd name="T2" fmla="*/ 66 w 75"/>
                    <a:gd name="T3" fmla="*/ 0 h 31"/>
                    <a:gd name="T4" fmla="*/ 60 w 75"/>
                    <a:gd name="T5" fmla="*/ 9 h 31"/>
                    <a:gd name="T6" fmla="*/ 53 w 75"/>
                    <a:gd name="T7" fmla="*/ 15 h 31"/>
                    <a:gd name="T8" fmla="*/ 43 w 75"/>
                    <a:gd name="T9" fmla="*/ 20 h 31"/>
                    <a:gd name="T10" fmla="*/ 35 w 75"/>
                    <a:gd name="T11" fmla="*/ 22 h 31"/>
                    <a:gd name="T12" fmla="*/ 26 w 75"/>
                    <a:gd name="T13" fmla="*/ 22 h 31"/>
                    <a:gd name="T14" fmla="*/ 17 w 75"/>
                    <a:gd name="T15" fmla="*/ 20 h 31"/>
                    <a:gd name="T16" fmla="*/ 11 w 75"/>
                    <a:gd name="T17" fmla="*/ 17 h 31"/>
                    <a:gd name="T18" fmla="*/ 6 w 75"/>
                    <a:gd name="T19" fmla="*/ 14 h 31"/>
                    <a:gd name="T20" fmla="*/ 0 w 75"/>
                    <a:gd name="T21" fmla="*/ 20 h 31"/>
                    <a:gd name="T22" fmla="*/ 7 w 75"/>
                    <a:gd name="T23" fmla="*/ 26 h 31"/>
                    <a:gd name="T24" fmla="*/ 15 w 75"/>
                    <a:gd name="T25" fmla="*/ 29 h 31"/>
                    <a:gd name="T26" fmla="*/ 26 w 75"/>
                    <a:gd name="T27" fmla="*/ 31 h 31"/>
                    <a:gd name="T28" fmla="*/ 35 w 75"/>
                    <a:gd name="T29" fmla="*/ 31 h 31"/>
                    <a:gd name="T30" fmla="*/ 45 w 75"/>
                    <a:gd name="T31" fmla="*/ 29 h 31"/>
                    <a:gd name="T32" fmla="*/ 57 w 75"/>
                    <a:gd name="T33" fmla="*/ 23 h 31"/>
                    <a:gd name="T34" fmla="*/ 66 w 75"/>
                    <a:gd name="T35" fmla="*/ 15 h 31"/>
                    <a:gd name="T36" fmla="*/ 75 w 75"/>
                    <a:gd name="T37" fmla="*/ 5 h 31"/>
                    <a:gd name="T38" fmla="*/ 75 w 75"/>
                    <a:gd name="T39" fmla="*/ 5 h 31"/>
                    <a:gd name="T40" fmla="*/ 66 w 75"/>
                    <a:gd name="T4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5" h="31">
                      <a:moveTo>
                        <a:pt x="66" y="0"/>
                      </a:moveTo>
                      <a:lnTo>
                        <a:pt x="66" y="0"/>
                      </a:lnTo>
                      <a:lnTo>
                        <a:pt x="60" y="9"/>
                      </a:lnTo>
                      <a:lnTo>
                        <a:pt x="53" y="15"/>
                      </a:lnTo>
                      <a:lnTo>
                        <a:pt x="43" y="20"/>
                      </a:lnTo>
                      <a:lnTo>
                        <a:pt x="35" y="22"/>
                      </a:lnTo>
                      <a:lnTo>
                        <a:pt x="26" y="22"/>
                      </a:lnTo>
                      <a:lnTo>
                        <a:pt x="17" y="20"/>
                      </a:lnTo>
                      <a:lnTo>
                        <a:pt x="11" y="17"/>
                      </a:lnTo>
                      <a:lnTo>
                        <a:pt x="6" y="14"/>
                      </a:lnTo>
                      <a:lnTo>
                        <a:pt x="0" y="20"/>
                      </a:lnTo>
                      <a:lnTo>
                        <a:pt x="7" y="26"/>
                      </a:lnTo>
                      <a:lnTo>
                        <a:pt x="15" y="29"/>
                      </a:lnTo>
                      <a:lnTo>
                        <a:pt x="26" y="31"/>
                      </a:lnTo>
                      <a:lnTo>
                        <a:pt x="35" y="31"/>
                      </a:lnTo>
                      <a:lnTo>
                        <a:pt x="45" y="29"/>
                      </a:lnTo>
                      <a:lnTo>
                        <a:pt x="57" y="23"/>
                      </a:lnTo>
                      <a:lnTo>
                        <a:pt x="66" y="15"/>
                      </a:lnTo>
                      <a:lnTo>
                        <a:pt x="75" y="5"/>
                      </a:lnTo>
                      <a:lnTo>
                        <a:pt x="75" y="5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7" name="Freeform 561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7" cy="18"/>
                </a:xfrm>
                <a:custGeom>
                  <a:avLst/>
                  <a:gdLst>
                    <a:gd name="T0" fmla="*/ 0 w 27"/>
                    <a:gd name="T1" fmla="*/ 8 h 71"/>
                    <a:gd name="T2" fmla="*/ 0 w 27"/>
                    <a:gd name="T3" fmla="*/ 8 h 71"/>
                    <a:gd name="T4" fmla="*/ 12 w 27"/>
                    <a:gd name="T5" fmla="*/ 17 h 71"/>
                    <a:gd name="T6" fmla="*/ 19 w 27"/>
                    <a:gd name="T7" fmla="*/ 30 h 71"/>
                    <a:gd name="T8" fmla="*/ 19 w 27"/>
                    <a:gd name="T9" fmla="*/ 47 h 71"/>
                    <a:gd name="T10" fmla="*/ 9 w 27"/>
                    <a:gd name="T11" fmla="*/ 66 h 71"/>
                    <a:gd name="T12" fmla="*/ 18 w 27"/>
                    <a:gd name="T13" fmla="*/ 71 h 71"/>
                    <a:gd name="T14" fmla="*/ 27 w 27"/>
                    <a:gd name="T15" fmla="*/ 49 h 71"/>
                    <a:gd name="T16" fmla="*/ 27 w 27"/>
                    <a:gd name="T17" fmla="*/ 28 h 71"/>
                    <a:gd name="T18" fmla="*/ 19 w 27"/>
                    <a:gd name="T19" fmla="*/ 11 h 71"/>
                    <a:gd name="T20" fmla="*/ 4 w 27"/>
                    <a:gd name="T21" fmla="*/ 0 h 71"/>
                    <a:gd name="T22" fmla="*/ 4 w 27"/>
                    <a:gd name="T23" fmla="*/ 0 h 71"/>
                    <a:gd name="T24" fmla="*/ 0 w 27"/>
                    <a:gd name="T25" fmla="*/ 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71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12" y="17"/>
                      </a:lnTo>
                      <a:lnTo>
                        <a:pt x="19" y="30"/>
                      </a:lnTo>
                      <a:lnTo>
                        <a:pt x="19" y="47"/>
                      </a:lnTo>
                      <a:lnTo>
                        <a:pt x="9" y="66"/>
                      </a:lnTo>
                      <a:lnTo>
                        <a:pt x="18" y="71"/>
                      </a:lnTo>
                      <a:lnTo>
                        <a:pt x="27" y="49"/>
                      </a:lnTo>
                      <a:lnTo>
                        <a:pt x="27" y="28"/>
                      </a:lnTo>
                      <a:lnTo>
                        <a:pt x="19" y="1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8" name="Freeform 562"/>
                <p:cNvSpPr>
                  <a:spLocks/>
                </p:cNvSpPr>
                <p:nvPr/>
              </p:nvSpPr>
              <p:spPr bwMode="auto">
                <a:xfrm>
                  <a:off x="2302" y="1412"/>
                  <a:ext cx="26" cy="28"/>
                </a:xfrm>
                <a:custGeom>
                  <a:avLst/>
                  <a:gdLst>
                    <a:gd name="T0" fmla="*/ 11 w 103"/>
                    <a:gd name="T1" fmla="*/ 104 h 112"/>
                    <a:gd name="T2" fmla="*/ 15 w 103"/>
                    <a:gd name="T3" fmla="*/ 106 h 112"/>
                    <a:gd name="T4" fmla="*/ 19 w 103"/>
                    <a:gd name="T5" fmla="*/ 108 h 112"/>
                    <a:gd name="T6" fmla="*/ 24 w 103"/>
                    <a:gd name="T7" fmla="*/ 110 h 112"/>
                    <a:gd name="T8" fmla="*/ 29 w 103"/>
                    <a:gd name="T9" fmla="*/ 111 h 112"/>
                    <a:gd name="T10" fmla="*/ 34 w 103"/>
                    <a:gd name="T11" fmla="*/ 112 h 112"/>
                    <a:gd name="T12" fmla="*/ 39 w 103"/>
                    <a:gd name="T13" fmla="*/ 112 h 112"/>
                    <a:gd name="T14" fmla="*/ 46 w 103"/>
                    <a:gd name="T15" fmla="*/ 112 h 112"/>
                    <a:gd name="T16" fmla="*/ 53 w 103"/>
                    <a:gd name="T17" fmla="*/ 111 h 112"/>
                    <a:gd name="T18" fmla="*/ 61 w 103"/>
                    <a:gd name="T19" fmla="*/ 108 h 112"/>
                    <a:gd name="T20" fmla="*/ 70 w 103"/>
                    <a:gd name="T21" fmla="*/ 104 h 112"/>
                    <a:gd name="T22" fmla="*/ 77 w 103"/>
                    <a:gd name="T23" fmla="*/ 99 h 112"/>
                    <a:gd name="T24" fmla="*/ 84 w 103"/>
                    <a:gd name="T25" fmla="*/ 93 h 112"/>
                    <a:gd name="T26" fmla="*/ 89 w 103"/>
                    <a:gd name="T27" fmla="*/ 85 h 112"/>
                    <a:gd name="T28" fmla="*/ 95 w 103"/>
                    <a:gd name="T29" fmla="*/ 78 h 112"/>
                    <a:gd name="T30" fmla="*/ 99 w 103"/>
                    <a:gd name="T31" fmla="*/ 72 h 112"/>
                    <a:gd name="T32" fmla="*/ 101 w 103"/>
                    <a:gd name="T33" fmla="*/ 65 h 112"/>
                    <a:gd name="T34" fmla="*/ 102 w 103"/>
                    <a:gd name="T35" fmla="*/ 57 h 112"/>
                    <a:gd name="T36" fmla="*/ 103 w 103"/>
                    <a:gd name="T37" fmla="*/ 47 h 112"/>
                    <a:gd name="T38" fmla="*/ 102 w 103"/>
                    <a:gd name="T39" fmla="*/ 35 h 112"/>
                    <a:gd name="T40" fmla="*/ 99 w 103"/>
                    <a:gd name="T41" fmla="*/ 24 h 112"/>
                    <a:gd name="T42" fmla="*/ 94 w 103"/>
                    <a:gd name="T43" fmla="*/ 13 h 112"/>
                    <a:gd name="T44" fmla="*/ 85 w 103"/>
                    <a:gd name="T45" fmla="*/ 5 h 112"/>
                    <a:gd name="T46" fmla="*/ 73 w 103"/>
                    <a:gd name="T47" fmla="*/ 0 h 112"/>
                    <a:gd name="T48" fmla="*/ 56 w 103"/>
                    <a:gd name="T49" fmla="*/ 0 h 112"/>
                    <a:gd name="T50" fmla="*/ 70 w 103"/>
                    <a:gd name="T51" fmla="*/ 10 h 112"/>
                    <a:gd name="T52" fmla="*/ 77 w 103"/>
                    <a:gd name="T53" fmla="*/ 25 h 112"/>
                    <a:gd name="T54" fmla="*/ 77 w 103"/>
                    <a:gd name="T55" fmla="*/ 44 h 112"/>
                    <a:gd name="T56" fmla="*/ 68 w 103"/>
                    <a:gd name="T57" fmla="*/ 65 h 112"/>
                    <a:gd name="T58" fmla="*/ 60 w 103"/>
                    <a:gd name="T59" fmla="*/ 74 h 112"/>
                    <a:gd name="T60" fmla="*/ 52 w 103"/>
                    <a:gd name="T61" fmla="*/ 81 h 112"/>
                    <a:gd name="T62" fmla="*/ 41 w 103"/>
                    <a:gd name="T63" fmla="*/ 87 h 112"/>
                    <a:gd name="T64" fmla="*/ 32 w 103"/>
                    <a:gd name="T65" fmla="*/ 89 h 112"/>
                    <a:gd name="T66" fmla="*/ 23 w 103"/>
                    <a:gd name="T67" fmla="*/ 89 h 112"/>
                    <a:gd name="T68" fmla="*/ 13 w 103"/>
                    <a:gd name="T69" fmla="*/ 87 h 112"/>
                    <a:gd name="T70" fmla="*/ 6 w 103"/>
                    <a:gd name="T71" fmla="*/ 83 h 112"/>
                    <a:gd name="T72" fmla="*/ 0 w 103"/>
                    <a:gd name="T73" fmla="*/ 79 h 112"/>
                    <a:gd name="T74" fmla="*/ 0 w 103"/>
                    <a:gd name="T75" fmla="*/ 87 h 112"/>
                    <a:gd name="T76" fmla="*/ 1 w 103"/>
                    <a:gd name="T77" fmla="*/ 94 h 112"/>
                    <a:gd name="T78" fmla="*/ 5 w 103"/>
                    <a:gd name="T79" fmla="*/ 100 h 112"/>
                    <a:gd name="T80" fmla="*/ 11 w 103"/>
                    <a:gd name="T81" fmla="*/ 10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3" h="112">
                      <a:moveTo>
                        <a:pt x="11" y="104"/>
                      </a:moveTo>
                      <a:lnTo>
                        <a:pt x="15" y="106"/>
                      </a:lnTo>
                      <a:lnTo>
                        <a:pt x="19" y="108"/>
                      </a:lnTo>
                      <a:lnTo>
                        <a:pt x="24" y="110"/>
                      </a:lnTo>
                      <a:lnTo>
                        <a:pt x="29" y="111"/>
                      </a:lnTo>
                      <a:lnTo>
                        <a:pt x="34" y="112"/>
                      </a:lnTo>
                      <a:lnTo>
                        <a:pt x="39" y="112"/>
                      </a:lnTo>
                      <a:lnTo>
                        <a:pt x="46" y="112"/>
                      </a:lnTo>
                      <a:lnTo>
                        <a:pt x="53" y="111"/>
                      </a:lnTo>
                      <a:lnTo>
                        <a:pt x="61" y="108"/>
                      </a:lnTo>
                      <a:lnTo>
                        <a:pt x="70" y="104"/>
                      </a:lnTo>
                      <a:lnTo>
                        <a:pt x="77" y="99"/>
                      </a:lnTo>
                      <a:lnTo>
                        <a:pt x="84" y="93"/>
                      </a:lnTo>
                      <a:lnTo>
                        <a:pt x="89" y="85"/>
                      </a:lnTo>
                      <a:lnTo>
                        <a:pt x="95" y="78"/>
                      </a:lnTo>
                      <a:lnTo>
                        <a:pt x="99" y="72"/>
                      </a:lnTo>
                      <a:lnTo>
                        <a:pt x="101" y="65"/>
                      </a:lnTo>
                      <a:lnTo>
                        <a:pt x="102" y="57"/>
                      </a:lnTo>
                      <a:lnTo>
                        <a:pt x="103" y="47"/>
                      </a:lnTo>
                      <a:lnTo>
                        <a:pt x="102" y="35"/>
                      </a:lnTo>
                      <a:lnTo>
                        <a:pt x="99" y="24"/>
                      </a:lnTo>
                      <a:lnTo>
                        <a:pt x="94" y="13"/>
                      </a:lnTo>
                      <a:lnTo>
                        <a:pt x="85" y="5"/>
                      </a:lnTo>
                      <a:lnTo>
                        <a:pt x="73" y="0"/>
                      </a:lnTo>
                      <a:lnTo>
                        <a:pt x="56" y="0"/>
                      </a:lnTo>
                      <a:lnTo>
                        <a:pt x="70" y="10"/>
                      </a:lnTo>
                      <a:lnTo>
                        <a:pt x="77" y="25"/>
                      </a:lnTo>
                      <a:lnTo>
                        <a:pt x="77" y="44"/>
                      </a:lnTo>
                      <a:lnTo>
                        <a:pt x="68" y="65"/>
                      </a:lnTo>
                      <a:lnTo>
                        <a:pt x="60" y="74"/>
                      </a:lnTo>
                      <a:lnTo>
                        <a:pt x="52" y="81"/>
                      </a:lnTo>
                      <a:lnTo>
                        <a:pt x="41" y="87"/>
                      </a:lnTo>
                      <a:lnTo>
                        <a:pt x="32" y="89"/>
                      </a:lnTo>
                      <a:lnTo>
                        <a:pt x="23" y="89"/>
                      </a:lnTo>
                      <a:lnTo>
                        <a:pt x="13" y="87"/>
                      </a:lnTo>
                      <a:lnTo>
                        <a:pt x="6" y="83"/>
                      </a:lnTo>
                      <a:lnTo>
                        <a:pt x="0" y="79"/>
                      </a:lnTo>
                      <a:lnTo>
                        <a:pt x="0" y="87"/>
                      </a:lnTo>
                      <a:lnTo>
                        <a:pt x="1" y="94"/>
                      </a:lnTo>
                      <a:lnTo>
                        <a:pt x="5" y="100"/>
                      </a:lnTo>
                      <a:lnTo>
                        <a:pt x="11" y="104"/>
                      </a:lnTo>
                      <a:close/>
                    </a:path>
                  </a:pathLst>
                </a:custGeom>
                <a:solidFill>
                  <a:srgbClr val="BCA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9" name="Freeform 563"/>
                <p:cNvSpPr>
                  <a:spLocks/>
                </p:cNvSpPr>
                <p:nvPr/>
              </p:nvSpPr>
              <p:spPr bwMode="auto">
                <a:xfrm>
                  <a:off x="2304" y="1437"/>
                  <a:ext cx="11" cy="4"/>
                </a:xfrm>
                <a:custGeom>
                  <a:avLst/>
                  <a:gdLst>
                    <a:gd name="T0" fmla="*/ 44 w 44"/>
                    <a:gd name="T1" fmla="*/ 6 h 17"/>
                    <a:gd name="T2" fmla="*/ 44 w 44"/>
                    <a:gd name="T3" fmla="*/ 6 h 17"/>
                    <a:gd name="T4" fmla="*/ 37 w 44"/>
                    <a:gd name="T5" fmla="*/ 7 h 17"/>
                    <a:gd name="T6" fmla="*/ 30 w 44"/>
                    <a:gd name="T7" fmla="*/ 6 h 17"/>
                    <a:gd name="T8" fmla="*/ 25 w 44"/>
                    <a:gd name="T9" fmla="*/ 7 h 17"/>
                    <a:gd name="T10" fmla="*/ 20 w 44"/>
                    <a:gd name="T11" fmla="*/ 6 h 17"/>
                    <a:gd name="T12" fmla="*/ 16 w 44"/>
                    <a:gd name="T13" fmla="*/ 5 h 17"/>
                    <a:gd name="T14" fmla="*/ 12 w 44"/>
                    <a:gd name="T15" fmla="*/ 4 h 17"/>
                    <a:gd name="T16" fmla="*/ 8 w 44"/>
                    <a:gd name="T17" fmla="*/ 2 h 17"/>
                    <a:gd name="T18" fmla="*/ 4 w 44"/>
                    <a:gd name="T19" fmla="*/ 0 h 17"/>
                    <a:gd name="T20" fmla="*/ 0 w 44"/>
                    <a:gd name="T21" fmla="*/ 8 h 17"/>
                    <a:gd name="T22" fmla="*/ 4 w 44"/>
                    <a:gd name="T23" fmla="*/ 11 h 17"/>
                    <a:gd name="T24" fmla="*/ 9 w 44"/>
                    <a:gd name="T25" fmla="*/ 13 h 17"/>
                    <a:gd name="T26" fmla="*/ 14 w 44"/>
                    <a:gd name="T27" fmla="*/ 14 h 17"/>
                    <a:gd name="T28" fmla="*/ 20 w 44"/>
                    <a:gd name="T29" fmla="*/ 15 h 17"/>
                    <a:gd name="T30" fmla="*/ 25 w 44"/>
                    <a:gd name="T31" fmla="*/ 16 h 17"/>
                    <a:gd name="T32" fmla="*/ 30 w 44"/>
                    <a:gd name="T33" fmla="*/ 17 h 17"/>
                    <a:gd name="T34" fmla="*/ 37 w 44"/>
                    <a:gd name="T35" fmla="*/ 16 h 17"/>
                    <a:gd name="T36" fmla="*/ 44 w 44"/>
                    <a:gd name="T37" fmla="*/ 15 h 17"/>
                    <a:gd name="T38" fmla="*/ 44 w 44"/>
                    <a:gd name="T39" fmla="*/ 15 h 17"/>
                    <a:gd name="T40" fmla="*/ 44 w 44"/>
                    <a:gd name="T41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" h="17">
                      <a:moveTo>
                        <a:pt x="44" y="6"/>
                      </a:moveTo>
                      <a:lnTo>
                        <a:pt x="44" y="6"/>
                      </a:lnTo>
                      <a:lnTo>
                        <a:pt x="37" y="7"/>
                      </a:lnTo>
                      <a:lnTo>
                        <a:pt x="30" y="6"/>
                      </a:lnTo>
                      <a:lnTo>
                        <a:pt x="25" y="7"/>
                      </a:lnTo>
                      <a:lnTo>
                        <a:pt x="20" y="6"/>
                      </a:lnTo>
                      <a:lnTo>
                        <a:pt x="16" y="5"/>
                      </a:lnTo>
                      <a:lnTo>
                        <a:pt x="12" y="4"/>
                      </a:lnTo>
                      <a:lnTo>
                        <a:pt x="8" y="2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4" y="11"/>
                      </a:lnTo>
                      <a:lnTo>
                        <a:pt x="9" y="13"/>
                      </a:lnTo>
                      <a:lnTo>
                        <a:pt x="14" y="14"/>
                      </a:lnTo>
                      <a:lnTo>
                        <a:pt x="20" y="15"/>
                      </a:lnTo>
                      <a:lnTo>
                        <a:pt x="25" y="16"/>
                      </a:lnTo>
                      <a:lnTo>
                        <a:pt x="30" y="17"/>
                      </a:lnTo>
                      <a:lnTo>
                        <a:pt x="37" y="16"/>
                      </a:lnTo>
                      <a:lnTo>
                        <a:pt x="44" y="15"/>
                      </a:lnTo>
                      <a:lnTo>
                        <a:pt x="44" y="15"/>
                      </a:lnTo>
                      <a:lnTo>
                        <a:pt x="4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0" name="Freeform 564"/>
                <p:cNvSpPr>
                  <a:spLocks/>
                </p:cNvSpPr>
                <p:nvPr/>
              </p:nvSpPr>
              <p:spPr bwMode="auto">
                <a:xfrm>
                  <a:off x="2315" y="1428"/>
                  <a:ext cx="13" cy="13"/>
                </a:xfrm>
                <a:custGeom>
                  <a:avLst/>
                  <a:gdLst>
                    <a:gd name="T0" fmla="*/ 44 w 52"/>
                    <a:gd name="T1" fmla="*/ 0 h 51"/>
                    <a:gd name="T2" fmla="*/ 44 w 52"/>
                    <a:gd name="T3" fmla="*/ 0 h 51"/>
                    <a:gd name="T4" fmla="*/ 42 w 52"/>
                    <a:gd name="T5" fmla="*/ 6 h 51"/>
                    <a:gd name="T6" fmla="*/ 37 w 52"/>
                    <a:gd name="T7" fmla="*/ 12 h 51"/>
                    <a:gd name="T8" fmla="*/ 32 w 52"/>
                    <a:gd name="T9" fmla="*/ 19 h 51"/>
                    <a:gd name="T10" fmla="*/ 28 w 52"/>
                    <a:gd name="T11" fmla="*/ 26 h 51"/>
                    <a:gd name="T12" fmla="*/ 21 w 52"/>
                    <a:gd name="T13" fmla="*/ 32 h 51"/>
                    <a:gd name="T14" fmla="*/ 15 w 52"/>
                    <a:gd name="T15" fmla="*/ 36 h 51"/>
                    <a:gd name="T16" fmla="*/ 7 w 52"/>
                    <a:gd name="T17" fmla="*/ 40 h 51"/>
                    <a:gd name="T18" fmla="*/ 0 w 52"/>
                    <a:gd name="T19" fmla="*/ 42 h 51"/>
                    <a:gd name="T20" fmla="*/ 0 w 52"/>
                    <a:gd name="T21" fmla="*/ 51 h 51"/>
                    <a:gd name="T22" fmla="*/ 9 w 52"/>
                    <a:gd name="T23" fmla="*/ 49 h 51"/>
                    <a:gd name="T24" fmla="*/ 19 w 52"/>
                    <a:gd name="T25" fmla="*/ 44 h 51"/>
                    <a:gd name="T26" fmla="*/ 27 w 52"/>
                    <a:gd name="T27" fmla="*/ 38 h 51"/>
                    <a:gd name="T28" fmla="*/ 34 w 52"/>
                    <a:gd name="T29" fmla="*/ 32 h 51"/>
                    <a:gd name="T30" fmla="*/ 41 w 52"/>
                    <a:gd name="T31" fmla="*/ 24 h 51"/>
                    <a:gd name="T32" fmla="*/ 46 w 52"/>
                    <a:gd name="T33" fmla="*/ 16 h 51"/>
                    <a:gd name="T34" fmla="*/ 50 w 52"/>
                    <a:gd name="T35" fmla="*/ 10 h 51"/>
                    <a:gd name="T36" fmla="*/ 52 w 52"/>
                    <a:gd name="T37" fmla="*/ 2 h 51"/>
                    <a:gd name="T38" fmla="*/ 52 w 52"/>
                    <a:gd name="T39" fmla="*/ 2 h 51"/>
                    <a:gd name="T40" fmla="*/ 44 w 52"/>
                    <a:gd name="T41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1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42" y="6"/>
                      </a:lnTo>
                      <a:lnTo>
                        <a:pt x="37" y="12"/>
                      </a:lnTo>
                      <a:lnTo>
                        <a:pt x="32" y="19"/>
                      </a:lnTo>
                      <a:lnTo>
                        <a:pt x="28" y="26"/>
                      </a:lnTo>
                      <a:lnTo>
                        <a:pt x="21" y="32"/>
                      </a:lnTo>
                      <a:lnTo>
                        <a:pt x="15" y="36"/>
                      </a:lnTo>
                      <a:lnTo>
                        <a:pt x="7" y="40"/>
                      </a:lnTo>
                      <a:lnTo>
                        <a:pt x="0" y="42"/>
                      </a:lnTo>
                      <a:lnTo>
                        <a:pt x="0" y="51"/>
                      </a:lnTo>
                      <a:lnTo>
                        <a:pt x="9" y="49"/>
                      </a:lnTo>
                      <a:lnTo>
                        <a:pt x="19" y="44"/>
                      </a:lnTo>
                      <a:lnTo>
                        <a:pt x="27" y="38"/>
                      </a:lnTo>
                      <a:lnTo>
                        <a:pt x="34" y="32"/>
                      </a:lnTo>
                      <a:lnTo>
                        <a:pt x="41" y="24"/>
                      </a:lnTo>
                      <a:lnTo>
                        <a:pt x="46" y="16"/>
                      </a:lnTo>
                      <a:lnTo>
                        <a:pt x="50" y="10"/>
                      </a:lnTo>
                      <a:lnTo>
                        <a:pt x="52" y="2"/>
                      </a:lnTo>
                      <a:lnTo>
                        <a:pt x="52" y="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1" name="Freeform 565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14" cy="17"/>
                </a:xfrm>
                <a:custGeom>
                  <a:avLst/>
                  <a:gdLst>
                    <a:gd name="T0" fmla="*/ 6 w 56"/>
                    <a:gd name="T1" fmla="*/ 0 h 70"/>
                    <a:gd name="T2" fmla="*/ 4 w 56"/>
                    <a:gd name="T3" fmla="*/ 8 h 70"/>
                    <a:gd name="T4" fmla="*/ 21 w 56"/>
                    <a:gd name="T5" fmla="*/ 8 h 70"/>
                    <a:gd name="T6" fmla="*/ 31 w 56"/>
                    <a:gd name="T7" fmla="*/ 13 h 70"/>
                    <a:gd name="T8" fmla="*/ 37 w 56"/>
                    <a:gd name="T9" fmla="*/ 19 h 70"/>
                    <a:gd name="T10" fmla="*/ 43 w 56"/>
                    <a:gd name="T11" fmla="*/ 29 h 70"/>
                    <a:gd name="T12" fmla="*/ 46 w 56"/>
                    <a:gd name="T13" fmla="*/ 39 h 70"/>
                    <a:gd name="T14" fmla="*/ 46 w 56"/>
                    <a:gd name="T15" fmla="*/ 51 h 70"/>
                    <a:gd name="T16" fmla="*/ 46 w 56"/>
                    <a:gd name="T17" fmla="*/ 61 h 70"/>
                    <a:gd name="T18" fmla="*/ 45 w 56"/>
                    <a:gd name="T19" fmla="*/ 68 h 70"/>
                    <a:gd name="T20" fmla="*/ 53 w 56"/>
                    <a:gd name="T21" fmla="*/ 70 h 70"/>
                    <a:gd name="T22" fmla="*/ 54 w 56"/>
                    <a:gd name="T23" fmla="*/ 61 h 70"/>
                    <a:gd name="T24" fmla="*/ 56 w 56"/>
                    <a:gd name="T25" fmla="*/ 51 h 70"/>
                    <a:gd name="T26" fmla="*/ 54 w 56"/>
                    <a:gd name="T27" fmla="*/ 39 h 70"/>
                    <a:gd name="T28" fmla="*/ 51 w 56"/>
                    <a:gd name="T29" fmla="*/ 27 h 70"/>
                    <a:gd name="T30" fmla="*/ 46 w 56"/>
                    <a:gd name="T31" fmla="*/ 15 h 70"/>
                    <a:gd name="T32" fmla="*/ 35 w 56"/>
                    <a:gd name="T33" fmla="*/ 5 h 70"/>
                    <a:gd name="T34" fmla="*/ 21 w 56"/>
                    <a:gd name="T35" fmla="*/ 0 h 70"/>
                    <a:gd name="T36" fmla="*/ 4 w 56"/>
                    <a:gd name="T37" fmla="*/ 0 h 70"/>
                    <a:gd name="T38" fmla="*/ 2 w 56"/>
                    <a:gd name="T39" fmla="*/ 8 h 70"/>
                    <a:gd name="T40" fmla="*/ 4 w 56"/>
                    <a:gd name="T41" fmla="*/ 0 h 70"/>
                    <a:gd name="T42" fmla="*/ 1 w 56"/>
                    <a:gd name="T43" fmla="*/ 1 h 70"/>
                    <a:gd name="T44" fmla="*/ 0 w 56"/>
                    <a:gd name="T45" fmla="*/ 4 h 70"/>
                    <a:gd name="T46" fmla="*/ 1 w 56"/>
                    <a:gd name="T47" fmla="*/ 7 h 70"/>
                    <a:gd name="T48" fmla="*/ 4 w 56"/>
                    <a:gd name="T49" fmla="*/ 8 h 70"/>
                    <a:gd name="T50" fmla="*/ 6 w 56"/>
                    <a:gd name="T5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6" h="70">
                      <a:moveTo>
                        <a:pt x="6" y="0"/>
                      </a:moveTo>
                      <a:lnTo>
                        <a:pt x="4" y="8"/>
                      </a:lnTo>
                      <a:lnTo>
                        <a:pt x="21" y="8"/>
                      </a:lnTo>
                      <a:lnTo>
                        <a:pt x="31" y="13"/>
                      </a:lnTo>
                      <a:lnTo>
                        <a:pt x="37" y="19"/>
                      </a:lnTo>
                      <a:lnTo>
                        <a:pt x="43" y="29"/>
                      </a:lnTo>
                      <a:lnTo>
                        <a:pt x="46" y="39"/>
                      </a:lnTo>
                      <a:lnTo>
                        <a:pt x="46" y="51"/>
                      </a:lnTo>
                      <a:lnTo>
                        <a:pt x="46" y="61"/>
                      </a:lnTo>
                      <a:lnTo>
                        <a:pt x="45" y="68"/>
                      </a:lnTo>
                      <a:lnTo>
                        <a:pt x="53" y="70"/>
                      </a:lnTo>
                      <a:lnTo>
                        <a:pt x="54" y="61"/>
                      </a:lnTo>
                      <a:lnTo>
                        <a:pt x="56" y="51"/>
                      </a:lnTo>
                      <a:lnTo>
                        <a:pt x="54" y="39"/>
                      </a:lnTo>
                      <a:lnTo>
                        <a:pt x="51" y="27"/>
                      </a:lnTo>
                      <a:lnTo>
                        <a:pt x="46" y="15"/>
                      </a:lnTo>
                      <a:lnTo>
                        <a:pt x="35" y="5"/>
                      </a:lnTo>
                      <a:lnTo>
                        <a:pt x="21" y="0"/>
                      </a:lnTo>
                      <a:lnTo>
                        <a:pt x="4" y="0"/>
                      </a:lnTo>
                      <a:lnTo>
                        <a:pt x="2" y="8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2" name="Freeform 566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7" cy="18"/>
                </a:xfrm>
                <a:custGeom>
                  <a:avLst/>
                  <a:gdLst>
                    <a:gd name="T0" fmla="*/ 18 w 27"/>
                    <a:gd name="T1" fmla="*/ 71 h 71"/>
                    <a:gd name="T2" fmla="*/ 18 w 27"/>
                    <a:gd name="T3" fmla="*/ 71 h 71"/>
                    <a:gd name="T4" fmla="*/ 27 w 27"/>
                    <a:gd name="T5" fmla="*/ 49 h 71"/>
                    <a:gd name="T6" fmla="*/ 27 w 27"/>
                    <a:gd name="T7" fmla="*/ 28 h 71"/>
                    <a:gd name="T8" fmla="*/ 19 w 27"/>
                    <a:gd name="T9" fmla="*/ 11 h 71"/>
                    <a:gd name="T10" fmla="*/ 4 w 27"/>
                    <a:gd name="T11" fmla="*/ 0 h 71"/>
                    <a:gd name="T12" fmla="*/ 0 w 27"/>
                    <a:gd name="T13" fmla="*/ 8 h 71"/>
                    <a:gd name="T14" fmla="*/ 12 w 27"/>
                    <a:gd name="T15" fmla="*/ 17 h 71"/>
                    <a:gd name="T16" fmla="*/ 19 w 27"/>
                    <a:gd name="T17" fmla="*/ 30 h 71"/>
                    <a:gd name="T18" fmla="*/ 19 w 27"/>
                    <a:gd name="T19" fmla="*/ 47 h 71"/>
                    <a:gd name="T20" fmla="*/ 9 w 27"/>
                    <a:gd name="T21" fmla="*/ 66 h 71"/>
                    <a:gd name="T22" fmla="*/ 9 w 27"/>
                    <a:gd name="T23" fmla="*/ 66 h 71"/>
                    <a:gd name="T24" fmla="*/ 18 w 27"/>
                    <a:gd name="T25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71">
                      <a:moveTo>
                        <a:pt x="18" y="71"/>
                      </a:moveTo>
                      <a:lnTo>
                        <a:pt x="18" y="71"/>
                      </a:lnTo>
                      <a:lnTo>
                        <a:pt x="27" y="49"/>
                      </a:lnTo>
                      <a:lnTo>
                        <a:pt x="27" y="28"/>
                      </a:lnTo>
                      <a:lnTo>
                        <a:pt x="19" y="11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12" y="17"/>
                      </a:lnTo>
                      <a:lnTo>
                        <a:pt x="19" y="30"/>
                      </a:lnTo>
                      <a:lnTo>
                        <a:pt x="19" y="47"/>
                      </a:lnTo>
                      <a:lnTo>
                        <a:pt x="9" y="66"/>
                      </a:lnTo>
                      <a:lnTo>
                        <a:pt x="9" y="66"/>
                      </a:lnTo>
                      <a:lnTo>
                        <a:pt x="18" y="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3" name="Freeform 567"/>
                <p:cNvSpPr>
                  <a:spLocks/>
                </p:cNvSpPr>
                <p:nvPr/>
              </p:nvSpPr>
              <p:spPr bwMode="auto">
                <a:xfrm>
                  <a:off x="2301" y="1428"/>
                  <a:ext cx="19" cy="7"/>
                </a:xfrm>
                <a:custGeom>
                  <a:avLst/>
                  <a:gdLst>
                    <a:gd name="T0" fmla="*/ 9 w 77"/>
                    <a:gd name="T1" fmla="*/ 17 h 31"/>
                    <a:gd name="T2" fmla="*/ 2 w 77"/>
                    <a:gd name="T3" fmla="*/ 20 h 31"/>
                    <a:gd name="T4" fmla="*/ 9 w 77"/>
                    <a:gd name="T5" fmla="*/ 26 h 31"/>
                    <a:gd name="T6" fmla="*/ 17 w 77"/>
                    <a:gd name="T7" fmla="*/ 29 h 31"/>
                    <a:gd name="T8" fmla="*/ 28 w 77"/>
                    <a:gd name="T9" fmla="*/ 31 h 31"/>
                    <a:gd name="T10" fmla="*/ 37 w 77"/>
                    <a:gd name="T11" fmla="*/ 31 h 31"/>
                    <a:gd name="T12" fmla="*/ 47 w 77"/>
                    <a:gd name="T13" fmla="*/ 29 h 31"/>
                    <a:gd name="T14" fmla="*/ 59 w 77"/>
                    <a:gd name="T15" fmla="*/ 23 h 31"/>
                    <a:gd name="T16" fmla="*/ 68 w 77"/>
                    <a:gd name="T17" fmla="*/ 15 h 31"/>
                    <a:gd name="T18" fmla="*/ 77 w 77"/>
                    <a:gd name="T19" fmla="*/ 5 h 31"/>
                    <a:gd name="T20" fmla="*/ 68 w 77"/>
                    <a:gd name="T21" fmla="*/ 0 h 31"/>
                    <a:gd name="T22" fmla="*/ 62 w 77"/>
                    <a:gd name="T23" fmla="*/ 9 h 31"/>
                    <a:gd name="T24" fmla="*/ 55 w 77"/>
                    <a:gd name="T25" fmla="*/ 15 h 31"/>
                    <a:gd name="T26" fmla="*/ 45 w 77"/>
                    <a:gd name="T27" fmla="*/ 20 h 31"/>
                    <a:gd name="T28" fmla="*/ 37 w 77"/>
                    <a:gd name="T29" fmla="*/ 22 h 31"/>
                    <a:gd name="T30" fmla="*/ 28 w 77"/>
                    <a:gd name="T31" fmla="*/ 22 h 31"/>
                    <a:gd name="T32" fmla="*/ 19 w 77"/>
                    <a:gd name="T33" fmla="*/ 20 h 31"/>
                    <a:gd name="T34" fmla="*/ 13 w 77"/>
                    <a:gd name="T35" fmla="*/ 17 h 31"/>
                    <a:gd name="T36" fmla="*/ 8 w 77"/>
                    <a:gd name="T37" fmla="*/ 14 h 31"/>
                    <a:gd name="T38" fmla="*/ 0 w 77"/>
                    <a:gd name="T39" fmla="*/ 17 h 31"/>
                    <a:gd name="T40" fmla="*/ 8 w 77"/>
                    <a:gd name="T41" fmla="*/ 14 h 31"/>
                    <a:gd name="T42" fmla="*/ 5 w 77"/>
                    <a:gd name="T43" fmla="*/ 13 h 31"/>
                    <a:gd name="T44" fmla="*/ 2 w 77"/>
                    <a:gd name="T45" fmla="*/ 14 h 31"/>
                    <a:gd name="T46" fmla="*/ 0 w 77"/>
                    <a:gd name="T47" fmla="*/ 17 h 31"/>
                    <a:gd name="T48" fmla="*/ 2 w 77"/>
                    <a:gd name="T49" fmla="*/ 20 h 31"/>
                    <a:gd name="T50" fmla="*/ 9 w 77"/>
                    <a:gd name="T5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31">
                      <a:moveTo>
                        <a:pt x="9" y="17"/>
                      </a:moveTo>
                      <a:lnTo>
                        <a:pt x="2" y="20"/>
                      </a:lnTo>
                      <a:lnTo>
                        <a:pt x="9" y="26"/>
                      </a:lnTo>
                      <a:lnTo>
                        <a:pt x="17" y="29"/>
                      </a:lnTo>
                      <a:lnTo>
                        <a:pt x="28" y="31"/>
                      </a:lnTo>
                      <a:lnTo>
                        <a:pt x="37" y="31"/>
                      </a:lnTo>
                      <a:lnTo>
                        <a:pt x="47" y="29"/>
                      </a:lnTo>
                      <a:lnTo>
                        <a:pt x="59" y="23"/>
                      </a:lnTo>
                      <a:lnTo>
                        <a:pt x="68" y="15"/>
                      </a:lnTo>
                      <a:lnTo>
                        <a:pt x="77" y="5"/>
                      </a:lnTo>
                      <a:lnTo>
                        <a:pt x="68" y="0"/>
                      </a:lnTo>
                      <a:lnTo>
                        <a:pt x="62" y="9"/>
                      </a:lnTo>
                      <a:lnTo>
                        <a:pt x="55" y="15"/>
                      </a:lnTo>
                      <a:lnTo>
                        <a:pt x="45" y="20"/>
                      </a:lnTo>
                      <a:lnTo>
                        <a:pt x="37" y="22"/>
                      </a:lnTo>
                      <a:lnTo>
                        <a:pt x="28" y="22"/>
                      </a:lnTo>
                      <a:lnTo>
                        <a:pt x="19" y="20"/>
                      </a:lnTo>
                      <a:lnTo>
                        <a:pt x="13" y="17"/>
                      </a:lnTo>
                      <a:lnTo>
                        <a:pt x="8" y="14"/>
                      </a:lnTo>
                      <a:lnTo>
                        <a:pt x="0" y="17"/>
                      </a:lnTo>
                      <a:lnTo>
                        <a:pt x="8" y="14"/>
                      </a:lnTo>
                      <a:lnTo>
                        <a:pt x="5" y="13"/>
                      </a:lnTo>
                      <a:lnTo>
                        <a:pt x="2" y="14"/>
                      </a:lnTo>
                      <a:lnTo>
                        <a:pt x="0" y="17"/>
                      </a:lnTo>
                      <a:lnTo>
                        <a:pt x="2" y="20"/>
                      </a:lnTo>
                      <a:lnTo>
                        <a:pt x="9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4" name="Freeform 568"/>
                <p:cNvSpPr>
                  <a:spLocks/>
                </p:cNvSpPr>
                <p:nvPr/>
              </p:nvSpPr>
              <p:spPr bwMode="auto">
                <a:xfrm>
                  <a:off x="2301" y="1432"/>
                  <a:ext cx="4" cy="7"/>
                </a:xfrm>
                <a:custGeom>
                  <a:avLst/>
                  <a:gdLst>
                    <a:gd name="T0" fmla="*/ 18 w 18"/>
                    <a:gd name="T1" fmla="*/ 21 h 29"/>
                    <a:gd name="T2" fmla="*/ 18 w 18"/>
                    <a:gd name="T3" fmla="*/ 21 h 29"/>
                    <a:gd name="T4" fmla="*/ 13 w 18"/>
                    <a:gd name="T5" fmla="*/ 18 h 29"/>
                    <a:gd name="T6" fmla="*/ 10 w 18"/>
                    <a:gd name="T7" fmla="*/ 14 h 29"/>
                    <a:gd name="T8" fmla="*/ 9 w 18"/>
                    <a:gd name="T9" fmla="*/ 8 h 29"/>
                    <a:gd name="T10" fmla="*/ 9 w 18"/>
                    <a:gd name="T11" fmla="*/ 0 h 29"/>
                    <a:gd name="T12" fmla="*/ 0 w 18"/>
                    <a:gd name="T13" fmla="*/ 0 h 29"/>
                    <a:gd name="T14" fmla="*/ 0 w 18"/>
                    <a:gd name="T15" fmla="*/ 8 h 29"/>
                    <a:gd name="T16" fmla="*/ 2 w 18"/>
                    <a:gd name="T17" fmla="*/ 16 h 29"/>
                    <a:gd name="T18" fmla="*/ 7 w 18"/>
                    <a:gd name="T19" fmla="*/ 24 h 29"/>
                    <a:gd name="T20" fmla="*/ 14 w 18"/>
                    <a:gd name="T21" fmla="*/ 29 h 29"/>
                    <a:gd name="T22" fmla="*/ 14 w 18"/>
                    <a:gd name="T23" fmla="*/ 29 h 29"/>
                    <a:gd name="T24" fmla="*/ 18 w 18"/>
                    <a:gd name="T25" fmla="*/ 2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9">
                      <a:moveTo>
                        <a:pt x="18" y="21"/>
                      </a:moveTo>
                      <a:lnTo>
                        <a:pt x="18" y="21"/>
                      </a:lnTo>
                      <a:lnTo>
                        <a:pt x="13" y="18"/>
                      </a:lnTo>
                      <a:lnTo>
                        <a:pt x="10" y="14"/>
                      </a:lnTo>
                      <a:lnTo>
                        <a:pt x="9" y="8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2" y="16"/>
                      </a:lnTo>
                      <a:lnTo>
                        <a:pt x="7" y="24"/>
                      </a:lnTo>
                      <a:lnTo>
                        <a:pt x="14" y="29"/>
                      </a:lnTo>
                      <a:lnTo>
                        <a:pt x="14" y="29"/>
                      </a:lnTo>
                      <a:lnTo>
                        <a:pt x="18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5" name="Freeform 569"/>
                <p:cNvSpPr>
                  <a:spLocks/>
                </p:cNvSpPr>
                <p:nvPr/>
              </p:nvSpPr>
              <p:spPr bwMode="auto">
                <a:xfrm>
                  <a:off x="2315" y="1428"/>
                  <a:ext cx="28" cy="23"/>
                </a:xfrm>
                <a:custGeom>
                  <a:avLst/>
                  <a:gdLst>
                    <a:gd name="T0" fmla="*/ 48 w 111"/>
                    <a:gd name="T1" fmla="*/ 0 h 91"/>
                    <a:gd name="T2" fmla="*/ 46 w 111"/>
                    <a:gd name="T3" fmla="*/ 7 h 91"/>
                    <a:gd name="T4" fmla="*/ 42 w 111"/>
                    <a:gd name="T5" fmla="*/ 13 h 91"/>
                    <a:gd name="T6" fmla="*/ 36 w 111"/>
                    <a:gd name="T7" fmla="*/ 20 h 91"/>
                    <a:gd name="T8" fmla="*/ 31 w 111"/>
                    <a:gd name="T9" fmla="*/ 28 h 91"/>
                    <a:gd name="T10" fmla="*/ 24 w 111"/>
                    <a:gd name="T11" fmla="*/ 34 h 91"/>
                    <a:gd name="T12" fmla="*/ 17 w 111"/>
                    <a:gd name="T13" fmla="*/ 39 h 91"/>
                    <a:gd name="T14" fmla="*/ 8 w 111"/>
                    <a:gd name="T15" fmla="*/ 43 h 91"/>
                    <a:gd name="T16" fmla="*/ 0 w 111"/>
                    <a:gd name="T17" fmla="*/ 46 h 91"/>
                    <a:gd name="T18" fmla="*/ 2 w 111"/>
                    <a:gd name="T19" fmla="*/ 56 h 91"/>
                    <a:gd name="T20" fmla="*/ 6 w 111"/>
                    <a:gd name="T21" fmla="*/ 64 h 91"/>
                    <a:gd name="T22" fmla="*/ 12 w 111"/>
                    <a:gd name="T23" fmla="*/ 72 h 91"/>
                    <a:gd name="T24" fmla="*/ 21 w 111"/>
                    <a:gd name="T25" fmla="*/ 78 h 91"/>
                    <a:gd name="T26" fmla="*/ 29 w 111"/>
                    <a:gd name="T27" fmla="*/ 83 h 91"/>
                    <a:gd name="T28" fmla="*/ 37 w 111"/>
                    <a:gd name="T29" fmla="*/ 87 h 91"/>
                    <a:gd name="T30" fmla="*/ 45 w 111"/>
                    <a:gd name="T31" fmla="*/ 89 h 91"/>
                    <a:gd name="T32" fmla="*/ 51 w 111"/>
                    <a:gd name="T33" fmla="*/ 91 h 91"/>
                    <a:gd name="T34" fmla="*/ 62 w 111"/>
                    <a:gd name="T35" fmla="*/ 88 h 91"/>
                    <a:gd name="T36" fmla="*/ 72 w 111"/>
                    <a:gd name="T37" fmla="*/ 83 h 91"/>
                    <a:gd name="T38" fmla="*/ 82 w 111"/>
                    <a:gd name="T39" fmla="*/ 76 h 91"/>
                    <a:gd name="T40" fmla="*/ 92 w 111"/>
                    <a:gd name="T41" fmla="*/ 68 h 91"/>
                    <a:gd name="T42" fmla="*/ 100 w 111"/>
                    <a:gd name="T43" fmla="*/ 58 h 91"/>
                    <a:gd name="T44" fmla="*/ 106 w 111"/>
                    <a:gd name="T45" fmla="*/ 49 h 91"/>
                    <a:gd name="T46" fmla="*/ 111 w 111"/>
                    <a:gd name="T47" fmla="*/ 40 h 91"/>
                    <a:gd name="T48" fmla="*/ 111 w 111"/>
                    <a:gd name="T49" fmla="*/ 34 h 91"/>
                    <a:gd name="T50" fmla="*/ 102 w 111"/>
                    <a:gd name="T51" fmla="*/ 34 h 91"/>
                    <a:gd name="T52" fmla="*/ 92 w 111"/>
                    <a:gd name="T53" fmla="*/ 31 h 91"/>
                    <a:gd name="T54" fmla="*/ 82 w 111"/>
                    <a:gd name="T55" fmla="*/ 27 h 91"/>
                    <a:gd name="T56" fmla="*/ 72 w 111"/>
                    <a:gd name="T57" fmla="*/ 22 h 91"/>
                    <a:gd name="T58" fmla="*/ 64 w 111"/>
                    <a:gd name="T59" fmla="*/ 15 h 91"/>
                    <a:gd name="T60" fmla="*/ 56 w 111"/>
                    <a:gd name="T61" fmla="*/ 9 h 91"/>
                    <a:gd name="T62" fmla="*/ 51 w 111"/>
                    <a:gd name="T63" fmla="*/ 4 h 91"/>
                    <a:gd name="T64" fmla="*/ 48 w 111"/>
                    <a:gd name="T6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1" h="91">
                      <a:moveTo>
                        <a:pt x="48" y="0"/>
                      </a:moveTo>
                      <a:lnTo>
                        <a:pt x="46" y="7"/>
                      </a:lnTo>
                      <a:lnTo>
                        <a:pt x="42" y="13"/>
                      </a:lnTo>
                      <a:lnTo>
                        <a:pt x="36" y="20"/>
                      </a:lnTo>
                      <a:lnTo>
                        <a:pt x="31" y="28"/>
                      </a:lnTo>
                      <a:lnTo>
                        <a:pt x="24" y="34"/>
                      </a:lnTo>
                      <a:lnTo>
                        <a:pt x="17" y="39"/>
                      </a:lnTo>
                      <a:lnTo>
                        <a:pt x="8" y="43"/>
                      </a:lnTo>
                      <a:lnTo>
                        <a:pt x="0" y="46"/>
                      </a:lnTo>
                      <a:lnTo>
                        <a:pt x="2" y="56"/>
                      </a:lnTo>
                      <a:lnTo>
                        <a:pt x="6" y="64"/>
                      </a:lnTo>
                      <a:lnTo>
                        <a:pt x="12" y="72"/>
                      </a:lnTo>
                      <a:lnTo>
                        <a:pt x="21" y="78"/>
                      </a:lnTo>
                      <a:lnTo>
                        <a:pt x="29" y="83"/>
                      </a:lnTo>
                      <a:lnTo>
                        <a:pt x="37" y="87"/>
                      </a:lnTo>
                      <a:lnTo>
                        <a:pt x="45" y="89"/>
                      </a:lnTo>
                      <a:lnTo>
                        <a:pt x="51" y="91"/>
                      </a:lnTo>
                      <a:lnTo>
                        <a:pt x="62" y="88"/>
                      </a:lnTo>
                      <a:lnTo>
                        <a:pt x="72" y="83"/>
                      </a:lnTo>
                      <a:lnTo>
                        <a:pt x="82" y="76"/>
                      </a:lnTo>
                      <a:lnTo>
                        <a:pt x="92" y="68"/>
                      </a:lnTo>
                      <a:lnTo>
                        <a:pt x="100" y="58"/>
                      </a:lnTo>
                      <a:lnTo>
                        <a:pt x="106" y="49"/>
                      </a:lnTo>
                      <a:lnTo>
                        <a:pt x="111" y="40"/>
                      </a:lnTo>
                      <a:lnTo>
                        <a:pt x="111" y="34"/>
                      </a:lnTo>
                      <a:lnTo>
                        <a:pt x="102" y="34"/>
                      </a:lnTo>
                      <a:lnTo>
                        <a:pt x="92" y="31"/>
                      </a:lnTo>
                      <a:lnTo>
                        <a:pt x="82" y="27"/>
                      </a:lnTo>
                      <a:lnTo>
                        <a:pt x="72" y="22"/>
                      </a:lnTo>
                      <a:lnTo>
                        <a:pt x="64" y="15"/>
                      </a:lnTo>
                      <a:lnTo>
                        <a:pt x="56" y="9"/>
                      </a:lnTo>
                      <a:lnTo>
                        <a:pt x="51" y="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BCA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6" name="Freeform 570"/>
                <p:cNvSpPr>
                  <a:spLocks/>
                </p:cNvSpPr>
                <p:nvPr/>
              </p:nvSpPr>
              <p:spPr bwMode="auto">
                <a:xfrm>
                  <a:off x="2314" y="1428"/>
                  <a:ext cx="14" cy="13"/>
                </a:xfrm>
                <a:custGeom>
                  <a:avLst/>
                  <a:gdLst>
                    <a:gd name="T0" fmla="*/ 10 w 57"/>
                    <a:gd name="T1" fmla="*/ 47 h 51"/>
                    <a:gd name="T2" fmla="*/ 5 w 57"/>
                    <a:gd name="T3" fmla="*/ 51 h 51"/>
                    <a:gd name="T4" fmla="*/ 14 w 57"/>
                    <a:gd name="T5" fmla="*/ 49 h 51"/>
                    <a:gd name="T6" fmla="*/ 24 w 57"/>
                    <a:gd name="T7" fmla="*/ 44 h 51"/>
                    <a:gd name="T8" fmla="*/ 32 w 57"/>
                    <a:gd name="T9" fmla="*/ 38 h 51"/>
                    <a:gd name="T10" fmla="*/ 39 w 57"/>
                    <a:gd name="T11" fmla="*/ 32 h 51"/>
                    <a:gd name="T12" fmla="*/ 46 w 57"/>
                    <a:gd name="T13" fmla="*/ 24 h 51"/>
                    <a:gd name="T14" fmla="*/ 51 w 57"/>
                    <a:gd name="T15" fmla="*/ 16 h 51"/>
                    <a:gd name="T16" fmla="*/ 55 w 57"/>
                    <a:gd name="T17" fmla="*/ 10 h 51"/>
                    <a:gd name="T18" fmla="*/ 57 w 57"/>
                    <a:gd name="T19" fmla="*/ 2 h 51"/>
                    <a:gd name="T20" fmla="*/ 49 w 57"/>
                    <a:gd name="T21" fmla="*/ 0 h 51"/>
                    <a:gd name="T22" fmla="*/ 47 w 57"/>
                    <a:gd name="T23" fmla="*/ 6 h 51"/>
                    <a:gd name="T24" fmla="*/ 42 w 57"/>
                    <a:gd name="T25" fmla="*/ 12 h 51"/>
                    <a:gd name="T26" fmla="*/ 37 w 57"/>
                    <a:gd name="T27" fmla="*/ 19 h 51"/>
                    <a:gd name="T28" fmla="*/ 33 w 57"/>
                    <a:gd name="T29" fmla="*/ 26 h 51"/>
                    <a:gd name="T30" fmla="*/ 26 w 57"/>
                    <a:gd name="T31" fmla="*/ 32 h 51"/>
                    <a:gd name="T32" fmla="*/ 20 w 57"/>
                    <a:gd name="T33" fmla="*/ 36 h 51"/>
                    <a:gd name="T34" fmla="*/ 12 w 57"/>
                    <a:gd name="T35" fmla="*/ 40 h 51"/>
                    <a:gd name="T36" fmla="*/ 5 w 57"/>
                    <a:gd name="T37" fmla="*/ 42 h 51"/>
                    <a:gd name="T38" fmla="*/ 0 w 57"/>
                    <a:gd name="T39" fmla="*/ 47 h 51"/>
                    <a:gd name="T40" fmla="*/ 5 w 57"/>
                    <a:gd name="T41" fmla="*/ 42 h 51"/>
                    <a:gd name="T42" fmla="*/ 2 w 57"/>
                    <a:gd name="T43" fmla="*/ 43 h 51"/>
                    <a:gd name="T44" fmla="*/ 1 w 57"/>
                    <a:gd name="T45" fmla="*/ 47 h 51"/>
                    <a:gd name="T46" fmla="*/ 2 w 57"/>
                    <a:gd name="T47" fmla="*/ 50 h 51"/>
                    <a:gd name="T48" fmla="*/ 5 w 57"/>
                    <a:gd name="T49" fmla="*/ 51 h 51"/>
                    <a:gd name="T50" fmla="*/ 10 w 57"/>
                    <a:gd name="T51" fmla="*/ 4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51">
                      <a:moveTo>
                        <a:pt x="10" y="47"/>
                      </a:moveTo>
                      <a:lnTo>
                        <a:pt x="5" y="51"/>
                      </a:lnTo>
                      <a:lnTo>
                        <a:pt x="14" y="49"/>
                      </a:lnTo>
                      <a:lnTo>
                        <a:pt x="24" y="44"/>
                      </a:lnTo>
                      <a:lnTo>
                        <a:pt x="32" y="38"/>
                      </a:lnTo>
                      <a:lnTo>
                        <a:pt x="39" y="32"/>
                      </a:lnTo>
                      <a:lnTo>
                        <a:pt x="46" y="24"/>
                      </a:lnTo>
                      <a:lnTo>
                        <a:pt x="51" y="16"/>
                      </a:lnTo>
                      <a:lnTo>
                        <a:pt x="55" y="10"/>
                      </a:lnTo>
                      <a:lnTo>
                        <a:pt x="57" y="2"/>
                      </a:lnTo>
                      <a:lnTo>
                        <a:pt x="49" y="0"/>
                      </a:lnTo>
                      <a:lnTo>
                        <a:pt x="47" y="6"/>
                      </a:lnTo>
                      <a:lnTo>
                        <a:pt x="42" y="12"/>
                      </a:lnTo>
                      <a:lnTo>
                        <a:pt x="37" y="19"/>
                      </a:lnTo>
                      <a:lnTo>
                        <a:pt x="33" y="26"/>
                      </a:lnTo>
                      <a:lnTo>
                        <a:pt x="26" y="32"/>
                      </a:lnTo>
                      <a:lnTo>
                        <a:pt x="20" y="36"/>
                      </a:lnTo>
                      <a:lnTo>
                        <a:pt x="12" y="40"/>
                      </a:lnTo>
                      <a:lnTo>
                        <a:pt x="5" y="42"/>
                      </a:lnTo>
                      <a:lnTo>
                        <a:pt x="0" y="47"/>
                      </a:lnTo>
                      <a:lnTo>
                        <a:pt x="5" y="42"/>
                      </a:lnTo>
                      <a:lnTo>
                        <a:pt x="2" y="43"/>
                      </a:lnTo>
                      <a:lnTo>
                        <a:pt x="1" y="47"/>
                      </a:lnTo>
                      <a:lnTo>
                        <a:pt x="2" y="50"/>
                      </a:lnTo>
                      <a:lnTo>
                        <a:pt x="5" y="51"/>
                      </a:lnTo>
                      <a:lnTo>
                        <a:pt x="1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7" name="Freeform 571"/>
                <p:cNvSpPr>
                  <a:spLocks/>
                </p:cNvSpPr>
                <p:nvPr/>
              </p:nvSpPr>
              <p:spPr bwMode="auto">
                <a:xfrm>
                  <a:off x="2314" y="1440"/>
                  <a:ext cx="15" cy="12"/>
                </a:xfrm>
                <a:custGeom>
                  <a:avLst/>
                  <a:gdLst>
                    <a:gd name="T0" fmla="*/ 56 w 60"/>
                    <a:gd name="T1" fmla="*/ 40 h 49"/>
                    <a:gd name="T2" fmla="*/ 56 w 60"/>
                    <a:gd name="T3" fmla="*/ 40 h 49"/>
                    <a:gd name="T4" fmla="*/ 51 w 60"/>
                    <a:gd name="T5" fmla="*/ 39 h 49"/>
                    <a:gd name="T6" fmla="*/ 44 w 60"/>
                    <a:gd name="T7" fmla="*/ 37 h 49"/>
                    <a:gd name="T8" fmla="*/ 36 w 60"/>
                    <a:gd name="T9" fmla="*/ 33 h 49"/>
                    <a:gd name="T10" fmla="*/ 28 w 60"/>
                    <a:gd name="T11" fmla="*/ 28 h 49"/>
                    <a:gd name="T12" fmla="*/ 21 w 60"/>
                    <a:gd name="T13" fmla="*/ 23 h 49"/>
                    <a:gd name="T14" fmla="*/ 15 w 60"/>
                    <a:gd name="T15" fmla="*/ 16 h 49"/>
                    <a:gd name="T16" fmla="*/ 11 w 60"/>
                    <a:gd name="T17" fmla="*/ 9 h 49"/>
                    <a:gd name="T18" fmla="*/ 10 w 60"/>
                    <a:gd name="T19" fmla="*/ 0 h 49"/>
                    <a:gd name="T20" fmla="*/ 0 w 60"/>
                    <a:gd name="T21" fmla="*/ 0 h 49"/>
                    <a:gd name="T22" fmla="*/ 3 w 60"/>
                    <a:gd name="T23" fmla="*/ 11 h 49"/>
                    <a:gd name="T24" fmla="*/ 7 w 60"/>
                    <a:gd name="T25" fmla="*/ 20 h 49"/>
                    <a:gd name="T26" fmla="*/ 14 w 60"/>
                    <a:gd name="T27" fmla="*/ 29 h 49"/>
                    <a:gd name="T28" fmla="*/ 24 w 60"/>
                    <a:gd name="T29" fmla="*/ 36 h 49"/>
                    <a:gd name="T30" fmla="*/ 32 w 60"/>
                    <a:gd name="T31" fmla="*/ 41 h 49"/>
                    <a:gd name="T32" fmla="*/ 41 w 60"/>
                    <a:gd name="T33" fmla="*/ 46 h 49"/>
                    <a:gd name="T34" fmla="*/ 49 w 60"/>
                    <a:gd name="T35" fmla="*/ 48 h 49"/>
                    <a:gd name="T36" fmla="*/ 56 w 60"/>
                    <a:gd name="T37" fmla="*/ 49 h 49"/>
                    <a:gd name="T38" fmla="*/ 56 w 60"/>
                    <a:gd name="T39" fmla="*/ 49 h 49"/>
                    <a:gd name="T40" fmla="*/ 56 w 60"/>
                    <a:gd name="T41" fmla="*/ 49 h 49"/>
                    <a:gd name="T42" fmla="*/ 59 w 60"/>
                    <a:gd name="T43" fmla="*/ 48 h 49"/>
                    <a:gd name="T44" fmla="*/ 60 w 60"/>
                    <a:gd name="T45" fmla="*/ 45 h 49"/>
                    <a:gd name="T46" fmla="*/ 59 w 60"/>
                    <a:gd name="T47" fmla="*/ 41 h 49"/>
                    <a:gd name="T48" fmla="*/ 56 w 60"/>
                    <a:gd name="T49" fmla="*/ 4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0" h="49">
                      <a:moveTo>
                        <a:pt x="56" y="40"/>
                      </a:moveTo>
                      <a:lnTo>
                        <a:pt x="56" y="40"/>
                      </a:lnTo>
                      <a:lnTo>
                        <a:pt x="51" y="39"/>
                      </a:lnTo>
                      <a:lnTo>
                        <a:pt x="44" y="37"/>
                      </a:lnTo>
                      <a:lnTo>
                        <a:pt x="36" y="33"/>
                      </a:lnTo>
                      <a:lnTo>
                        <a:pt x="28" y="28"/>
                      </a:lnTo>
                      <a:lnTo>
                        <a:pt x="21" y="23"/>
                      </a:lnTo>
                      <a:lnTo>
                        <a:pt x="15" y="16"/>
                      </a:lnTo>
                      <a:lnTo>
                        <a:pt x="11" y="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7" y="20"/>
                      </a:lnTo>
                      <a:lnTo>
                        <a:pt x="14" y="29"/>
                      </a:lnTo>
                      <a:lnTo>
                        <a:pt x="24" y="36"/>
                      </a:lnTo>
                      <a:lnTo>
                        <a:pt x="32" y="41"/>
                      </a:lnTo>
                      <a:lnTo>
                        <a:pt x="41" y="46"/>
                      </a:lnTo>
                      <a:lnTo>
                        <a:pt x="49" y="48"/>
                      </a:lnTo>
                      <a:lnTo>
                        <a:pt x="56" y="49"/>
                      </a:lnTo>
                      <a:lnTo>
                        <a:pt x="56" y="49"/>
                      </a:lnTo>
                      <a:lnTo>
                        <a:pt x="56" y="49"/>
                      </a:lnTo>
                      <a:lnTo>
                        <a:pt x="59" y="48"/>
                      </a:lnTo>
                      <a:lnTo>
                        <a:pt x="60" y="45"/>
                      </a:lnTo>
                      <a:lnTo>
                        <a:pt x="59" y="41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8" name="Freeform 572"/>
                <p:cNvSpPr>
                  <a:spLocks/>
                </p:cNvSpPr>
                <p:nvPr/>
              </p:nvSpPr>
              <p:spPr bwMode="auto">
                <a:xfrm>
                  <a:off x="2328" y="1436"/>
                  <a:ext cx="16" cy="16"/>
                </a:xfrm>
                <a:custGeom>
                  <a:avLst/>
                  <a:gdLst>
                    <a:gd name="T0" fmla="*/ 60 w 64"/>
                    <a:gd name="T1" fmla="*/ 8 h 65"/>
                    <a:gd name="T2" fmla="*/ 55 w 64"/>
                    <a:gd name="T3" fmla="*/ 5 h 65"/>
                    <a:gd name="T4" fmla="*/ 55 w 64"/>
                    <a:gd name="T5" fmla="*/ 9 h 65"/>
                    <a:gd name="T6" fmla="*/ 51 w 64"/>
                    <a:gd name="T7" fmla="*/ 17 h 65"/>
                    <a:gd name="T8" fmla="*/ 46 w 64"/>
                    <a:gd name="T9" fmla="*/ 25 h 65"/>
                    <a:gd name="T10" fmla="*/ 38 w 64"/>
                    <a:gd name="T11" fmla="*/ 34 h 65"/>
                    <a:gd name="T12" fmla="*/ 28 w 64"/>
                    <a:gd name="T13" fmla="*/ 43 h 65"/>
                    <a:gd name="T14" fmla="*/ 19 w 64"/>
                    <a:gd name="T15" fmla="*/ 49 h 65"/>
                    <a:gd name="T16" fmla="*/ 9 w 64"/>
                    <a:gd name="T17" fmla="*/ 54 h 65"/>
                    <a:gd name="T18" fmla="*/ 0 w 64"/>
                    <a:gd name="T19" fmla="*/ 56 h 65"/>
                    <a:gd name="T20" fmla="*/ 0 w 64"/>
                    <a:gd name="T21" fmla="*/ 65 h 65"/>
                    <a:gd name="T22" fmla="*/ 12 w 64"/>
                    <a:gd name="T23" fmla="*/ 63 h 65"/>
                    <a:gd name="T24" fmla="*/ 23 w 64"/>
                    <a:gd name="T25" fmla="*/ 57 h 65"/>
                    <a:gd name="T26" fmla="*/ 35 w 64"/>
                    <a:gd name="T27" fmla="*/ 49 h 65"/>
                    <a:gd name="T28" fmla="*/ 44 w 64"/>
                    <a:gd name="T29" fmla="*/ 41 h 65"/>
                    <a:gd name="T30" fmla="*/ 52 w 64"/>
                    <a:gd name="T31" fmla="*/ 31 h 65"/>
                    <a:gd name="T32" fmla="*/ 60 w 64"/>
                    <a:gd name="T33" fmla="*/ 21 h 65"/>
                    <a:gd name="T34" fmla="*/ 64 w 64"/>
                    <a:gd name="T35" fmla="*/ 11 h 65"/>
                    <a:gd name="T36" fmla="*/ 64 w 64"/>
                    <a:gd name="T37" fmla="*/ 3 h 65"/>
                    <a:gd name="T38" fmla="*/ 60 w 64"/>
                    <a:gd name="T39" fmla="*/ 0 h 65"/>
                    <a:gd name="T40" fmla="*/ 64 w 64"/>
                    <a:gd name="T41" fmla="*/ 3 h 65"/>
                    <a:gd name="T42" fmla="*/ 62 w 64"/>
                    <a:gd name="T43" fmla="*/ 0 h 65"/>
                    <a:gd name="T44" fmla="*/ 59 w 64"/>
                    <a:gd name="T45" fmla="*/ 0 h 65"/>
                    <a:gd name="T46" fmla="*/ 56 w 64"/>
                    <a:gd name="T47" fmla="*/ 2 h 65"/>
                    <a:gd name="T48" fmla="*/ 55 w 64"/>
                    <a:gd name="T49" fmla="*/ 5 h 65"/>
                    <a:gd name="T50" fmla="*/ 60 w 64"/>
                    <a:gd name="T5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4" h="65">
                      <a:moveTo>
                        <a:pt x="60" y="8"/>
                      </a:moveTo>
                      <a:lnTo>
                        <a:pt x="55" y="5"/>
                      </a:lnTo>
                      <a:lnTo>
                        <a:pt x="55" y="9"/>
                      </a:lnTo>
                      <a:lnTo>
                        <a:pt x="51" y="17"/>
                      </a:lnTo>
                      <a:lnTo>
                        <a:pt x="46" y="25"/>
                      </a:lnTo>
                      <a:lnTo>
                        <a:pt x="38" y="34"/>
                      </a:lnTo>
                      <a:lnTo>
                        <a:pt x="28" y="43"/>
                      </a:lnTo>
                      <a:lnTo>
                        <a:pt x="19" y="49"/>
                      </a:lnTo>
                      <a:lnTo>
                        <a:pt x="9" y="54"/>
                      </a:lnTo>
                      <a:lnTo>
                        <a:pt x="0" y="56"/>
                      </a:lnTo>
                      <a:lnTo>
                        <a:pt x="0" y="65"/>
                      </a:lnTo>
                      <a:lnTo>
                        <a:pt x="12" y="63"/>
                      </a:lnTo>
                      <a:lnTo>
                        <a:pt x="23" y="57"/>
                      </a:lnTo>
                      <a:lnTo>
                        <a:pt x="35" y="49"/>
                      </a:lnTo>
                      <a:lnTo>
                        <a:pt x="44" y="41"/>
                      </a:lnTo>
                      <a:lnTo>
                        <a:pt x="52" y="31"/>
                      </a:lnTo>
                      <a:lnTo>
                        <a:pt x="60" y="21"/>
                      </a:lnTo>
                      <a:lnTo>
                        <a:pt x="64" y="11"/>
                      </a:lnTo>
                      <a:lnTo>
                        <a:pt x="64" y="3"/>
                      </a:lnTo>
                      <a:lnTo>
                        <a:pt x="60" y="0"/>
                      </a:lnTo>
                      <a:lnTo>
                        <a:pt x="64" y="3"/>
                      </a:lnTo>
                      <a:lnTo>
                        <a:pt x="62" y="0"/>
                      </a:lnTo>
                      <a:lnTo>
                        <a:pt x="59" y="0"/>
                      </a:lnTo>
                      <a:lnTo>
                        <a:pt x="56" y="2"/>
                      </a:lnTo>
                      <a:lnTo>
                        <a:pt x="55" y="5"/>
                      </a:lnTo>
                      <a:lnTo>
                        <a:pt x="6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9" name="Freeform 573"/>
                <p:cNvSpPr>
                  <a:spLocks/>
                </p:cNvSpPr>
                <p:nvPr/>
              </p:nvSpPr>
              <p:spPr bwMode="auto">
                <a:xfrm>
                  <a:off x="2326" y="1427"/>
                  <a:ext cx="17" cy="11"/>
                </a:xfrm>
                <a:custGeom>
                  <a:avLst/>
                  <a:gdLst>
                    <a:gd name="T0" fmla="*/ 8 w 67"/>
                    <a:gd name="T1" fmla="*/ 6 h 43"/>
                    <a:gd name="T2" fmla="*/ 0 w 67"/>
                    <a:gd name="T3" fmla="*/ 6 h 43"/>
                    <a:gd name="T4" fmla="*/ 4 w 67"/>
                    <a:gd name="T5" fmla="*/ 12 h 43"/>
                    <a:gd name="T6" fmla="*/ 9 w 67"/>
                    <a:gd name="T7" fmla="*/ 17 h 43"/>
                    <a:gd name="T8" fmla="*/ 16 w 67"/>
                    <a:gd name="T9" fmla="*/ 23 h 43"/>
                    <a:gd name="T10" fmla="*/ 26 w 67"/>
                    <a:gd name="T11" fmla="*/ 31 h 43"/>
                    <a:gd name="T12" fmla="*/ 36 w 67"/>
                    <a:gd name="T13" fmla="*/ 36 h 43"/>
                    <a:gd name="T14" fmla="*/ 47 w 67"/>
                    <a:gd name="T15" fmla="*/ 40 h 43"/>
                    <a:gd name="T16" fmla="*/ 58 w 67"/>
                    <a:gd name="T17" fmla="*/ 43 h 43"/>
                    <a:gd name="T18" fmla="*/ 67 w 67"/>
                    <a:gd name="T19" fmla="*/ 43 h 43"/>
                    <a:gd name="T20" fmla="*/ 67 w 67"/>
                    <a:gd name="T21" fmla="*/ 35 h 43"/>
                    <a:gd name="T22" fmla="*/ 58 w 67"/>
                    <a:gd name="T23" fmla="*/ 35 h 43"/>
                    <a:gd name="T24" fmla="*/ 49 w 67"/>
                    <a:gd name="T25" fmla="*/ 32 h 43"/>
                    <a:gd name="T26" fmla="*/ 40 w 67"/>
                    <a:gd name="T27" fmla="*/ 28 h 43"/>
                    <a:gd name="T28" fmla="*/ 30 w 67"/>
                    <a:gd name="T29" fmla="*/ 22 h 43"/>
                    <a:gd name="T30" fmla="*/ 23 w 67"/>
                    <a:gd name="T31" fmla="*/ 17 h 43"/>
                    <a:gd name="T32" fmla="*/ 15 w 67"/>
                    <a:gd name="T33" fmla="*/ 11 h 43"/>
                    <a:gd name="T34" fmla="*/ 10 w 67"/>
                    <a:gd name="T35" fmla="*/ 6 h 43"/>
                    <a:gd name="T36" fmla="*/ 8 w 67"/>
                    <a:gd name="T37" fmla="*/ 4 h 43"/>
                    <a:gd name="T38" fmla="*/ 0 w 67"/>
                    <a:gd name="T39" fmla="*/ 4 h 43"/>
                    <a:gd name="T40" fmla="*/ 8 w 67"/>
                    <a:gd name="T41" fmla="*/ 4 h 43"/>
                    <a:gd name="T42" fmla="*/ 6 w 67"/>
                    <a:gd name="T43" fmla="*/ 0 h 43"/>
                    <a:gd name="T44" fmla="*/ 3 w 67"/>
                    <a:gd name="T45" fmla="*/ 0 h 43"/>
                    <a:gd name="T46" fmla="*/ 1 w 67"/>
                    <a:gd name="T47" fmla="*/ 2 h 43"/>
                    <a:gd name="T48" fmla="*/ 0 w 67"/>
                    <a:gd name="T49" fmla="*/ 6 h 43"/>
                    <a:gd name="T50" fmla="*/ 8 w 67"/>
                    <a:gd name="T51" fmla="*/ 6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" h="43">
                      <a:moveTo>
                        <a:pt x="8" y="6"/>
                      </a:moveTo>
                      <a:lnTo>
                        <a:pt x="0" y="6"/>
                      </a:lnTo>
                      <a:lnTo>
                        <a:pt x="4" y="12"/>
                      </a:lnTo>
                      <a:lnTo>
                        <a:pt x="9" y="17"/>
                      </a:lnTo>
                      <a:lnTo>
                        <a:pt x="16" y="23"/>
                      </a:lnTo>
                      <a:lnTo>
                        <a:pt x="26" y="31"/>
                      </a:lnTo>
                      <a:lnTo>
                        <a:pt x="36" y="36"/>
                      </a:lnTo>
                      <a:lnTo>
                        <a:pt x="47" y="40"/>
                      </a:lnTo>
                      <a:lnTo>
                        <a:pt x="58" y="43"/>
                      </a:lnTo>
                      <a:lnTo>
                        <a:pt x="67" y="43"/>
                      </a:lnTo>
                      <a:lnTo>
                        <a:pt x="67" y="35"/>
                      </a:lnTo>
                      <a:lnTo>
                        <a:pt x="58" y="35"/>
                      </a:lnTo>
                      <a:lnTo>
                        <a:pt x="49" y="32"/>
                      </a:lnTo>
                      <a:lnTo>
                        <a:pt x="40" y="28"/>
                      </a:lnTo>
                      <a:lnTo>
                        <a:pt x="30" y="22"/>
                      </a:lnTo>
                      <a:lnTo>
                        <a:pt x="23" y="17"/>
                      </a:lnTo>
                      <a:lnTo>
                        <a:pt x="15" y="11"/>
                      </a:lnTo>
                      <a:lnTo>
                        <a:pt x="10" y="6"/>
                      </a:lnTo>
                      <a:lnTo>
                        <a:pt x="8" y="4"/>
                      </a:lnTo>
                      <a:lnTo>
                        <a:pt x="0" y="4"/>
                      </a:lnTo>
                      <a:lnTo>
                        <a:pt x="8" y="4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0" name="Freeform 574"/>
                <p:cNvSpPr>
                  <a:spLocks/>
                </p:cNvSpPr>
                <p:nvPr/>
              </p:nvSpPr>
              <p:spPr bwMode="auto">
                <a:xfrm>
                  <a:off x="2442" y="1341"/>
                  <a:ext cx="83" cy="117"/>
                </a:xfrm>
                <a:custGeom>
                  <a:avLst/>
                  <a:gdLst>
                    <a:gd name="T0" fmla="*/ 332 w 335"/>
                    <a:gd name="T1" fmla="*/ 67 h 470"/>
                    <a:gd name="T2" fmla="*/ 335 w 335"/>
                    <a:gd name="T3" fmla="*/ 112 h 470"/>
                    <a:gd name="T4" fmla="*/ 323 w 335"/>
                    <a:gd name="T5" fmla="*/ 137 h 470"/>
                    <a:gd name="T6" fmla="*/ 306 w 335"/>
                    <a:gd name="T7" fmla="*/ 148 h 470"/>
                    <a:gd name="T8" fmla="*/ 293 w 335"/>
                    <a:gd name="T9" fmla="*/ 156 h 470"/>
                    <a:gd name="T10" fmla="*/ 282 w 335"/>
                    <a:gd name="T11" fmla="*/ 164 h 470"/>
                    <a:gd name="T12" fmla="*/ 268 w 335"/>
                    <a:gd name="T13" fmla="*/ 180 h 470"/>
                    <a:gd name="T14" fmla="*/ 262 w 335"/>
                    <a:gd name="T15" fmla="*/ 208 h 470"/>
                    <a:gd name="T16" fmla="*/ 271 w 335"/>
                    <a:gd name="T17" fmla="*/ 221 h 470"/>
                    <a:gd name="T18" fmla="*/ 259 w 335"/>
                    <a:gd name="T19" fmla="*/ 232 h 470"/>
                    <a:gd name="T20" fmla="*/ 253 w 335"/>
                    <a:gd name="T21" fmla="*/ 249 h 470"/>
                    <a:gd name="T22" fmla="*/ 257 w 335"/>
                    <a:gd name="T23" fmla="*/ 264 h 470"/>
                    <a:gd name="T24" fmla="*/ 254 w 335"/>
                    <a:gd name="T25" fmla="*/ 276 h 470"/>
                    <a:gd name="T26" fmla="*/ 246 w 335"/>
                    <a:gd name="T27" fmla="*/ 307 h 470"/>
                    <a:gd name="T28" fmla="*/ 250 w 335"/>
                    <a:gd name="T29" fmla="*/ 320 h 470"/>
                    <a:gd name="T30" fmla="*/ 241 w 335"/>
                    <a:gd name="T31" fmla="*/ 339 h 470"/>
                    <a:gd name="T32" fmla="*/ 245 w 335"/>
                    <a:gd name="T33" fmla="*/ 358 h 470"/>
                    <a:gd name="T34" fmla="*/ 268 w 335"/>
                    <a:gd name="T35" fmla="*/ 367 h 470"/>
                    <a:gd name="T36" fmla="*/ 285 w 335"/>
                    <a:gd name="T37" fmla="*/ 374 h 470"/>
                    <a:gd name="T38" fmla="*/ 272 w 335"/>
                    <a:gd name="T39" fmla="*/ 403 h 470"/>
                    <a:gd name="T40" fmla="*/ 255 w 335"/>
                    <a:gd name="T41" fmla="*/ 436 h 470"/>
                    <a:gd name="T42" fmla="*/ 241 w 335"/>
                    <a:gd name="T43" fmla="*/ 461 h 470"/>
                    <a:gd name="T44" fmla="*/ 233 w 335"/>
                    <a:gd name="T45" fmla="*/ 468 h 470"/>
                    <a:gd name="T46" fmla="*/ 218 w 335"/>
                    <a:gd name="T47" fmla="*/ 469 h 470"/>
                    <a:gd name="T48" fmla="*/ 198 w 335"/>
                    <a:gd name="T49" fmla="*/ 470 h 470"/>
                    <a:gd name="T50" fmla="*/ 173 w 335"/>
                    <a:gd name="T51" fmla="*/ 470 h 470"/>
                    <a:gd name="T52" fmla="*/ 135 w 335"/>
                    <a:gd name="T53" fmla="*/ 470 h 470"/>
                    <a:gd name="T54" fmla="*/ 85 w 335"/>
                    <a:gd name="T55" fmla="*/ 470 h 470"/>
                    <a:gd name="T56" fmla="*/ 40 w 335"/>
                    <a:gd name="T57" fmla="*/ 469 h 470"/>
                    <a:gd name="T58" fmla="*/ 9 w 335"/>
                    <a:gd name="T59" fmla="*/ 466 h 470"/>
                    <a:gd name="T60" fmla="*/ 22 w 335"/>
                    <a:gd name="T61" fmla="*/ 438 h 470"/>
                    <a:gd name="T62" fmla="*/ 65 w 335"/>
                    <a:gd name="T63" fmla="*/ 340 h 470"/>
                    <a:gd name="T64" fmla="*/ 94 w 335"/>
                    <a:gd name="T65" fmla="*/ 204 h 470"/>
                    <a:gd name="T66" fmla="*/ 93 w 335"/>
                    <a:gd name="T67" fmla="*/ 63 h 470"/>
                    <a:gd name="T68" fmla="*/ 84 w 335"/>
                    <a:gd name="T69" fmla="*/ 0 h 470"/>
                    <a:gd name="T70" fmla="*/ 103 w 335"/>
                    <a:gd name="T71" fmla="*/ 2 h 470"/>
                    <a:gd name="T72" fmla="*/ 129 w 335"/>
                    <a:gd name="T73" fmla="*/ 3 h 470"/>
                    <a:gd name="T74" fmla="*/ 161 w 335"/>
                    <a:gd name="T75" fmla="*/ 6 h 470"/>
                    <a:gd name="T76" fmla="*/ 192 w 335"/>
                    <a:gd name="T77" fmla="*/ 8 h 470"/>
                    <a:gd name="T78" fmla="*/ 221 w 335"/>
                    <a:gd name="T79" fmla="*/ 10 h 470"/>
                    <a:gd name="T80" fmla="*/ 248 w 335"/>
                    <a:gd name="T81" fmla="*/ 13 h 470"/>
                    <a:gd name="T82" fmla="*/ 272 w 335"/>
                    <a:gd name="T83" fmla="*/ 15 h 470"/>
                    <a:gd name="T84" fmla="*/ 289 w 335"/>
                    <a:gd name="T85" fmla="*/ 17 h 470"/>
                    <a:gd name="T86" fmla="*/ 300 w 335"/>
                    <a:gd name="T87" fmla="*/ 18 h 470"/>
                    <a:gd name="T88" fmla="*/ 309 w 335"/>
                    <a:gd name="T89" fmla="*/ 20 h 470"/>
                    <a:gd name="T90" fmla="*/ 316 w 335"/>
                    <a:gd name="T91" fmla="*/ 21 h 470"/>
                    <a:gd name="T92" fmla="*/ 321 w 335"/>
                    <a:gd name="T93" fmla="*/ 26 h 470"/>
                    <a:gd name="T94" fmla="*/ 326 w 335"/>
                    <a:gd name="T95" fmla="*/ 39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35" h="470">
                      <a:moveTo>
                        <a:pt x="328" y="46"/>
                      </a:moveTo>
                      <a:lnTo>
                        <a:pt x="332" y="67"/>
                      </a:lnTo>
                      <a:lnTo>
                        <a:pt x="335" y="90"/>
                      </a:lnTo>
                      <a:lnTo>
                        <a:pt x="335" y="112"/>
                      </a:lnTo>
                      <a:lnTo>
                        <a:pt x="333" y="131"/>
                      </a:lnTo>
                      <a:lnTo>
                        <a:pt x="323" y="137"/>
                      </a:lnTo>
                      <a:lnTo>
                        <a:pt x="315" y="144"/>
                      </a:lnTo>
                      <a:lnTo>
                        <a:pt x="306" y="148"/>
                      </a:lnTo>
                      <a:lnTo>
                        <a:pt x="299" y="152"/>
                      </a:lnTo>
                      <a:lnTo>
                        <a:pt x="293" y="156"/>
                      </a:lnTo>
                      <a:lnTo>
                        <a:pt x="287" y="160"/>
                      </a:lnTo>
                      <a:lnTo>
                        <a:pt x="282" y="164"/>
                      </a:lnTo>
                      <a:lnTo>
                        <a:pt x="277" y="169"/>
                      </a:lnTo>
                      <a:lnTo>
                        <a:pt x="268" y="180"/>
                      </a:lnTo>
                      <a:lnTo>
                        <a:pt x="261" y="195"/>
                      </a:lnTo>
                      <a:lnTo>
                        <a:pt x="262" y="208"/>
                      </a:lnTo>
                      <a:lnTo>
                        <a:pt x="277" y="219"/>
                      </a:lnTo>
                      <a:lnTo>
                        <a:pt x="271" y="221"/>
                      </a:lnTo>
                      <a:lnTo>
                        <a:pt x="264" y="225"/>
                      </a:lnTo>
                      <a:lnTo>
                        <a:pt x="259" y="232"/>
                      </a:lnTo>
                      <a:lnTo>
                        <a:pt x="255" y="241"/>
                      </a:lnTo>
                      <a:lnTo>
                        <a:pt x="253" y="249"/>
                      </a:lnTo>
                      <a:lnTo>
                        <a:pt x="253" y="257"/>
                      </a:lnTo>
                      <a:lnTo>
                        <a:pt x="257" y="264"/>
                      </a:lnTo>
                      <a:lnTo>
                        <a:pt x="264" y="268"/>
                      </a:lnTo>
                      <a:lnTo>
                        <a:pt x="254" y="276"/>
                      </a:lnTo>
                      <a:lnTo>
                        <a:pt x="247" y="291"/>
                      </a:lnTo>
                      <a:lnTo>
                        <a:pt x="246" y="307"/>
                      </a:lnTo>
                      <a:lnTo>
                        <a:pt x="255" y="315"/>
                      </a:lnTo>
                      <a:lnTo>
                        <a:pt x="250" y="320"/>
                      </a:lnTo>
                      <a:lnTo>
                        <a:pt x="245" y="329"/>
                      </a:lnTo>
                      <a:lnTo>
                        <a:pt x="241" y="339"/>
                      </a:lnTo>
                      <a:lnTo>
                        <a:pt x="241" y="348"/>
                      </a:lnTo>
                      <a:lnTo>
                        <a:pt x="245" y="358"/>
                      </a:lnTo>
                      <a:lnTo>
                        <a:pt x="253" y="364"/>
                      </a:lnTo>
                      <a:lnTo>
                        <a:pt x="268" y="367"/>
                      </a:lnTo>
                      <a:lnTo>
                        <a:pt x="289" y="364"/>
                      </a:lnTo>
                      <a:lnTo>
                        <a:pt x="285" y="374"/>
                      </a:lnTo>
                      <a:lnTo>
                        <a:pt x="279" y="386"/>
                      </a:lnTo>
                      <a:lnTo>
                        <a:pt x="272" y="403"/>
                      </a:lnTo>
                      <a:lnTo>
                        <a:pt x="263" y="420"/>
                      </a:lnTo>
                      <a:lnTo>
                        <a:pt x="255" y="436"/>
                      </a:lnTo>
                      <a:lnTo>
                        <a:pt x="248" y="451"/>
                      </a:lnTo>
                      <a:lnTo>
                        <a:pt x="241" y="461"/>
                      </a:lnTo>
                      <a:lnTo>
                        <a:pt x="238" y="468"/>
                      </a:lnTo>
                      <a:lnTo>
                        <a:pt x="233" y="468"/>
                      </a:lnTo>
                      <a:lnTo>
                        <a:pt x="227" y="469"/>
                      </a:lnTo>
                      <a:lnTo>
                        <a:pt x="218" y="469"/>
                      </a:lnTo>
                      <a:lnTo>
                        <a:pt x="208" y="469"/>
                      </a:lnTo>
                      <a:lnTo>
                        <a:pt x="198" y="470"/>
                      </a:lnTo>
                      <a:lnTo>
                        <a:pt x="185" y="470"/>
                      </a:lnTo>
                      <a:lnTo>
                        <a:pt x="173" y="470"/>
                      </a:lnTo>
                      <a:lnTo>
                        <a:pt x="159" y="470"/>
                      </a:lnTo>
                      <a:lnTo>
                        <a:pt x="135" y="470"/>
                      </a:lnTo>
                      <a:lnTo>
                        <a:pt x="109" y="470"/>
                      </a:lnTo>
                      <a:lnTo>
                        <a:pt x="85" y="470"/>
                      </a:lnTo>
                      <a:lnTo>
                        <a:pt x="61" y="469"/>
                      </a:lnTo>
                      <a:lnTo>
                        <a:pt x="40" y="469"/>
                      </a:lnTo>
                      <a:lnTo>
                        <a:pt x="22" y="467"/>
                      </a:lnTo>
                      <a:lnTo>
                        <a:pt x="9" y="466"/>
                      </a:lnTo>
                      <a:lnTo>
                        <a:pt x="0" y="463"/>
                      </a:lnTo>
                      <a:lnTo>
                        <a:pt x="22" y="438"/>
                      </a:lnTo>
                      <a:lnTo>
                        <a:pt x="45" y="396"/>
                      </a:lnTo>
                      <a:lnTo>
                        <a:pt x="65" y="340"/>
                      </a:lnTo>
                      <a:lnTo>
                        <a:pt x="83" y="274"/>
                      </a:lnTo>
                      <a:lnTo>
                        <a:pt x="94" y="204"/>
                      </a:lnTo>
                      <a:lnTo>
                        <a:pt x="98" y="132"/>
                      </a:lnTo>
                      <a:lnTo>
                        <a:pt x="93" y="63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92" y="1"/>
                      </a:lnTo>
                      <a:lnTo>
                        <a:pt x="103" y="2"/>
                      </a:lnTo>
                      <a:lnTo>
                        <a:pt x="115" y="2"/>
                      </a:lnTo>
                      <a:lnTo>
                        <a:pt x="129" y="3"/>
                      </a:lnTo>
                      <a:lnTo>
                        <a:pt x="144" y="4"/>
                      </a:lnTo>
                      <a:lnTo>
                        <a:pt x="161" y="6"/>
                      </a:lnTo>
                      <a:lnTo>
                        <a:pt x="178" y="7"/>
                      </a:lnTo>
                      <a:lnTo>
                        <a:pt x="192" y="8"/>
                      </a:lnTo>
                      <a:lnTo>
                        <a:pt x="206" y="9"/>
                      </a:lnTo>
                      <a:lnTo>
                        <a:pt x="221" y="10"/>
                      </a:lnTo>
                      <a:lnTo>
                        <a:pt x="234" y="11"/>
                      </a:lnTo>
                      <a:lnTo>
                        <a:pt x="248" y="13"/>
                      </a:lnTo>
                      <a:lnTo>
                        <a:pt x="260" y="14"/>
                      </a:lnTo>
                      <a:lnTo>
                        <a:pt x="272" y="15"/>
                      </a:lnTo>
                      <a:lnTo>
                        <a:pt x="283" y="16"/>
                      </a:lnTo>
                      <a:lnTo>
                        <a:pt x="289" y="17"/>
                      </a:lnTo>
                      <a:lnTo>
                        <a:pt x="295" y="17"/>
                      </a:lnTo>
                      <a:lnTo>
                        <a:pt x="300" y="18"/>
                      </a:lnTo>
                      <a:lnTo>
                        <a:pt x="305" y="19"/>
                      </a:lnTo>
                      <a:lnTo>
                        <a:pt x="309" y="20"/>
                      </a:lnTo>
                      <a:lnTo>
                        <a:pt x="312" y="20"/>
                      </a:lnTo>
                      <a:lnTo>
                        <a:pt x="316" y="21"/>
                      </a:lnTo>
                      <a:lnTo>
                        <a:pt x="318" y="21"/>
                      </a:lnTo>
                      <a:lnTo>
                        <a:pt x="321" y="26"/>
                      </a:lnTo>
                      <a:lnTo>
                        <a:pt x="324" y="32"/>
                      </a:lnTo>
                      <a:lnTo>
                        <a:pt x="326" y="39"/>
                      </a:lnTo>
                      <a:lnTo>
                        <a:pt x="328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1" name="Freeform 575"/>
                <p:cNvSpPr>
                  <a:spLocks/>
                </p:cNvSpPr>
                <p:nvPr/>
              </p:nvSpPr>
              <p:spPr bwMode="auto">
                <a:xfrm>
                  <a:off x="2522" y="1352"/>
                  <a:ext cx="4" cy="22"/>
                </a:xfrm>
                <a:custGeom>
                  <a:avLst/>
                  <a:gdLst>
                    <a:gd name="T0" fmla="*/ 11 w 16"/>
                    <a:gd name="T1" fmla="*/ 90 h 90"/>
                    <a:gd name="T2" fmla="*/ 14 w 16"/>
                    <a:gd name="T3" fmla="*/ 86 h 90"/>
                    <a:gd name="T4" fmla="*/ 16 w 16"/>
                    <a:gd name="T5" fmla="*/ 67 h 90"/>
                    <a:gd name="T6" fmla="*/ 16 w 16"/>
                    <a:gd name="T7" fmla="*/ 45 h 90"/>
                    <a:gd name="T8" fmla="*/ 12 w 16"/>
                    <a:gd name="T9" fmla="*/ 22 h 90"/>
                    <a:gd name="T10" fmla="*/ 8 w 16"/>
                    <a:gd name="T11" fmla="*/ 0 h 90"/>
                    <a:gd name="T12" fmla="*/ 0 w 16"/>
                    <a:gd name="T13" fmla="*/ 2 h 90"/>
                    <a:gd name="T14" fmla="*/ 4 w 16"/>
                    <a:gd name="T15" fmla="*/ 22 h 90"/>
                    <a:gd name="T16" fmla="*/ 7 w 16"/>
                    <a:gd name="T17" fmla="*/ 45 h 90"/>
                    <a:gd name="T18" fmla="*/ 7 w 16"/>
                    <a:gd name="T19" fmla="*/ 67 h 90"/>
                    <a:gd name="T20" fmla="*/ 5 w 16"/>
                    <a:gd name="T21" fmla="*/ 86 h 90"/>
                    <a:gd name="T22" fmla="*/ 7 w 16"/>
                    <a:gd name="T23" fmla="*/ 82 h 90"/>
                    <a:gd name="T24" fmla="*/ 5 w 16"/>
                    <a:gd name="T25" fmla="*/ 86 h 90"/>
                    <a:gd name="T26" fmla="*/ 6 w 16"/>
                    <a:gd name="T27" fmla="*/ 89 h 90"/>
                    <a:gd name="T28" fmla="*/ 9 w 16"/>
                    <a:gd name="T29" fmla="*/ 90 h 90"/>
                    <a:gd name="T30" fmla="*/ 12 w 16"/>
                    <a:gd name="T31" fmla="*/ 89 h 90"/>
                    <a:gd name="T32" fmla="*/ 14 w 16"/>
                    <a:gd name="T33" fmla="*/ 86 h 90"/>
                    <a:gd name="T34" fmla="*/ 11 w 16"/>
                    <a:gd name="T3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90">
                      <a:moveTo>
                        <a:pt x="11" y="90"/>
                      </a:moveTo>
                      <a:lnTo>
                        <a:pt x="14" y="86"/>
                      </a:lnTo>
                      <a:lnTo>
                        <a:pt x="16" y="67"/>
                      </a:lnTo>
                      <a:lnTo>
                        <a:pt x="16" y="45"/>
                      </a:lnTo>
                      <a:lnTo>
                        <a:pt x="12" y="22"/>
                      </a:lnTo>
                      <a:lnTo>
                        <a:pt x="8" y="0"/>
                      </a:lnTo>
                      <a:lnTo>
                        <a:pt x="0" y="2"/>
                      </a:lnTo>
                      <a:lnTo>
                        <a:pt x="4" y="22"/>
                      </a:lnTo>
                      <a:lnTo>
                        <a:pt x="7" y="45"/>
                      </a:lnTo>
                      <a:lnTo>
                        <a:pt x="7" y="67"/>
                      </a:lnTo>
                      <a:lnTo>
                        <a:pt x="5" y="86"/>
                      </a:lnTo>
                      <a:lnTo>
                        <a:pt x="7" y="82"/>
                      </a:lnTo>
                      <a:lnTo>
                        <a:pt x="5" y="86"/>
                      </a:lnTo>
                      <a:lnTo>
                        <a:pt x="6" y="89"/>
                      </a:lnTo>
                      <a:lnTo>
                        <a:pt x="9" y="90"/>
                      </a:lnTo>
                      <a:lnTo>
                        <a:pt x="12" y="89"/>
                      </a:lnTo>
                      <a:lnTo>
                        <a:pt x="14" y="86"/>
                      </a:lnTo>
                      <a:lnTo>
                        <a:pt x="11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2" name="Freeform 576"/>
                <p:cNvSpPr>
                  <a:spLocks/>
                </p:cNvSpPr>
                <p:nvPr/>
              </p:nvSpPr>
              <p:spPr bwMode="auto">
                <a:xfrm>
                  <a:off x="2510" y="1372"/>
                  <a:ext cx="15" cy="11"/>
                </a:xfrm>
                <a:custGeom>
                  <a:avLst/>
                  <a:gdLst>
                    <a:gd name="T0" fmla="*/ 6 w 61"/>
                    <a:gd name="T1" fmla="*/ 45 h 45"/>
                    <a:gd name="T2" fmla="*/ 6 w 61"/>
                    <a:gd name="T3" fmla="*/ 45 h 45"/>
                    <a:gd name="T4" fmla="*/ 11 w 61"/>
                    <a:gd name="T5" fmla="*/ 41 h 45"/>
                    <a:gd name="T6" fmla="*/ 17 w 61"/>
                    <a:gd name="T7" fmla="*/ 36 h 45"/>
                    <a:gd name="T8" fmla="*/ 21 w 61"/>
                    <a:gd name="T9" fmla="*/ 33 h 45"/>
                    <a:gd name="T10" fmla="*/ 27 w 61"/>
                    <a:gd name="T11" fmla="*/ 29 h 45"/>
                    <a:gd name="T12" fmla="*/ 34 w 61"/>
                    <a:gd name="T13" fmla="*/ 25 h 45"/>
                    <a:gd name="T14" fmla="*/ 43 w 61"/>
                    <a:gd name="T15" fmla="*/ 21 h 45"/>
                    <a:gd name="T16" fmla="*/ 51 w 61"/>
                    <a:gd name="T17" fmla="*/ 14 h 45"/>
                    <a:gd name="T18" fmla="*/ 61 w 61"/>
                    <a:gd name="T19" fmla="*/ 8 h 45"/>
                    <a:gd name="T20" fmla="*/ 57 w 61"/>
                    <a:gd name="T21" fmla="*/ 0 h 45"/>
                    <a:gd name="T22" fmla="*/ 47 w 61"/>
                    <a:gd name="T23" fmla="*/ 6 h 45"/>
                    <a:gd name="T24" fmla="*/ 38 w 61"/>
                    <a:gd name="T25" fmla="*/ 12 h 45"/>
                    <a:gd name="T26" fmla="*/ 30 w 61"/>
                    <a:gd name="T27" fmla="*/ 17 h 45"/>
                    <a:gd name="T28" fmla="*/ 23 w 61"/>
                    <a:gd name="T29" fmla="*/ 21 h 45"/>
                    <a:gd name="T30" fmla="*/ 17 w 61"/>
                    <a:gd name="T31" fmla="*/ 25 h 45"/>
                    <a:gd name="T32" fmla="*/ 10 w 61"/>
                    <a:gd name="T33" fmla="*/ 30 h 45"/>
                    <a:gd name="T34" fmla="*/ 5 w 61"/>
                    <a:gd name="T35" fmla="*/ 34 h 45"/>
                    <a:gd name="T36" fmla="*/ 0 w 61"/>
                    <a:gd name="T37" fmla="*/ 38 h 45"/>
                    <a:gd name="T38" fmla="*/ 0 w 61"/>
                    <a:gd name="T39" fmla="*/ 38 h 45"/>
                    <a:gd name="T40" fmla="*/ 6 w 61"/>
                    <a:gd name="T41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1" h="45">
                      <a:moveTo>
                        <a:pt x="6" y="45"/>
                      </a:moveTo>
                      <a:lnTo>
                        <a:pt x="6" y="45"/>
                      </a:lnTo>
                      <a:lnTo>
                        <a:pt x="11" y="41"/>
                      </a:lnTo>
                      <a:lnTo>
                        <a:pt x="17" y="36"/>
                      </a:lnTo>
                      <a:lnTo>
                        <a:pt x="21" y="33"/>
                      </a:lnTo>
                      <a:lnTo>
                        <a:pt x="27" y="29"/>
                      </a:lnTo>
                      <a:lnTo>
                        <a:pt x="34" y="25"/>
                      </a:lnTo>
                      <a:lnTo>
                        <a:pt x="43" y="21"/>
                      </a:lnTo>
                      <a:lnTo>
                        <a:pt x="51" y="14"/>
                      </a:lnTo>
                      <a:lnTo>
                        <a:pt x="61" y="8"/>
                      </a:lnTo>
                      <a:lnTo>
                        <a:pt x="57" y="0"/>
                      </a:lnTo>
                      <a:lnTo>
                        <a:pt x="47" y="6"/>
                      </a:lnTo>
                      <a:lnTo>
                        <a:pt x="38" y="12"/>
                      </a:lnTo>
                      <a:lnTo>
                        <a:pt x="30" y="17"/>
                      </a:lnTo>
                      <a:lnTo>
                        <a:pt x="23" y="21"/>
                      </a:lnTo>
                      <a:lnTo>
                        <a:pt x="17" y="25"/>
                      </a:lnTo>
                      <a:lnTo>
                        <a:pt x="10" y="30"/>
                      </a:lnTo>
                      <a:lnTo>
                        <a:pt x="5" y="34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6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3" name="Freeform 577"/>
                <p:cNvSpPr>
                  <a:spLocks/>
                </p:cNvSpPr>
                <p:nvPr/>
              </p:nvSpPr>
              <p:spPr bwMode="auto">
                <a:xfrm>
                  <a:off x="2506" y="1382"/>
                  <a:ext cx="6" cy="15"/>
                </a:xfrm>
                <a:custGeom>
                  <a:avLst/>
                  <a:gdLst>
                    <a:gd name="T0" fmla="*/ 20 w 24"/>
                    <a:gd name="T1" fmla="*/ 59 h 59"/>
                    <a:gd name="T2" fmla="*/ 21 w 24"/>
                    <a:gd name="T3" fmla="*/ 50 h 59"/>
                    <a:gd name="T4" fmla="*/ 10 w 24"/>
                    <a:gd name="T5" fmla="*/ 41 h 59"/>
                    <a:gd name="T6" fmla="*/ 8 w 24"/>
                    <a:gd name="T7" fmla="*/ 30 h 59"/>
                    <a:gd name="T8" fmla="*/ 15 w 24"/>
                    <a:gd name="T9" fmla="*/ 17 h 59"/>
                    <a:gd name="T10" fmla="*/ 23 w 24"/>
                    <a:gd name="T11" fmla="*/ 7 h 59"/>
                    <a:gd name="T12" fmla="*/ 17 w 24"/>
                    <a:gd name="T13" fmla="*/ 0 h 59"/>
                    <a:gd name="T14" fmla="*/ 6 w 24"/>
                    <a:gd name="T15" fmla="*/ 13 h 59"/>
                    <a:gd name="T16" fmla="*/ 0 w 24"/>
                    <a:gd name="T17" fmla="*/ 30 h 59"/>
                    <a:gd name="T18" fmla="*/ 1 w 24"/>
                    <a:gd name="T19" fmla="*/ 45 h 59"/>
                    <a:gd name="T20" fmla="*/ 19 w 24"/>
                    <a:gd name="T21" fmla="*/ 58 h 59"/>
                    <a:gd name="T22" fmla="*/ 20 w 24"/>
                    <a:gd name="T23" fmla="*/ 49 h 59"/>
                    <a:gd name="T24" fmla="*/ 19 w 24"/>
                    <a:gd name="T25" fmla="*/ 58 h 59"/>
                    <a:gd name="T26" fmla="*/ 22 w 24"/>
                    <a:gd name="T27" fmla="*/ 57 h 59"/>
                    <a:gd name="T28" fmla="*/ 24 w 24"/>
                    <a:gd name="T29" fmla="*/ 55 h 59"/>
                    <a:gd name="T30" fmla="*/ 24 w 24"/>
                    <a:gd name="T31" fmla="*/ 52 h 59"/>
                    <a:gd name="T32" fmla="*/ 21 w 24"/>
                    <a:gd name="T33" fmla="*/ 50 h 59"/>
                    <a:gd name="T34" fmla="*/ 20 w 24"/>
                    <a:gd name="T3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59">
                      <a:moveTo>
                        <a:pt x="20" y="59"/>
                      </a:moveTo>
                      <a:lnTo>
                        <a:pt x="21" y="50"/>
                      </a:lnTo>
                      <a:lnTo>
                        <a:pt x="10" y="41"/>
                      </a:lnTo>
                      <a:lnTo>
                        <a:pt x="8" y="30"/>
                      </a:lnTo>
                      <a:lnTo>
                        <a:pt x="15" y="17"/>
                      </a:lnTo>
                      <a:lnTo>
                        <a:pt x="23" y="7"/>
                      </a:lnTo>
                      <a:lnTo>
                        <a:pt x="17" y="0"/>
                      </a:lnTo>
                      <a:lnTo>
                        <a:pt x="6" y="13"/>
                      </a:lnTo>
                      <a:lnTo>
                        <a:pt x="0" y="30"/>
                      </a:lnTo>
                      <a:lnTo>
                        <a:pt x="1" y="45"/>
                      </a:lnTo>
                      <a:lnTo>
                        <a:pt x="19" y="58"/>
                      </a:lnTo>
                      <a:lnTo>
                        <a:pt x="20" y="49"/>
                      </a:lnTo>
                      <a:lnTo>
                        <a:pt x="19" y="58"/>
                      </a:lnTo>
                      <a:lnTo>
                        <a:pt x="22" y="57"/>
                      </a:lnTo>
                      <a:lnTo>
                        <a:pt x="24" y="55"/>
                      </a:lnTo>
                      <a:lnTo>
                        <a:pt x="24" y="52"/>
                      </a:lnTo>
                      <a:lnTo>
                        <a:pt x="21" y="50"/>
                      </a:lnTo>
                      <a:lnTo>
                        <a:pt x="20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4" name="Freeform 578"/>
                <p:cNvSpPr>
                  <a:spLocks/>
                </p:cNvSpPr>
                <p:nvPr/>
              </p:nvSpPr>
              <p:spPr bwMode="auto">
                <a:xfrm>
                  <a:off x="2504" y="1394"/>
                  <a:ext cx="7" cy="15"/>
                </a:xfrm>
                <a:custGeom>
                  <a:avLst/>
                  <a:gdLst>
                    <a:gd name="T0" fmla="*/ 16 w 28"/>
                    <a:gd name="T1" fmla="*/ 58 h 58"/>
                    <a:gd name="T2" fmla="*/ 16 w 28"/>
                    <a:gd name="T3" fmla="*/ 50 h 58"/>
                    <a:gd name="T4" fmla="*/ 11 w 28"/>
                    <a:gd name="T5" fmla="*/ 47 h 58"/>
                    <a:gd name="T6" fmla="*/ 8 w 28"/>
                    <a:gd name="T7" fmla="*/ 42 h 58"/>
                    <a:gd name="T8" fmla="*/ 8 w 28"/>
                    <a:gd name="T9" fmla="*/ 35 h 58"/>
                    <a:gd name="T10" fmla="*/ 10 w 28"/>
                    <a:gd name="T11" fmla="*/ 28 h 58"/>
                    <a:gd name="T12" fmla="*/ 14 w 28"/>
                    <a:gd name="T13" fmla="*/ 20 h 58"/>
                    <a:gd name="T14" fmla="*/ 19 w 28"/>
                    <a:gd name="T15" fmla="*/ 14 h 58"/>
                    <a:gd name="T16" fmla="*/ 24 w 28"/>
                    <a:gd name="T17" fmla="*/ 11 h 58"/>
                    <a:gd name="T18" fmla="*/ 28 w 28"/>
                    <a:gd name="T19" fmla="*/ 10 h 58"/>
                    <a:gd name="T20" fmla="*/ 28 w 28"/>
                    <a:gd name="T21" fmla="*/ 0 h 58"/>
                    <a:gd name="T22" fmla="*/ 20 w 28"/>
                    <a:gd name="T23" fmla="*/ 3 h 58"/>
                    <a:gd name="T24" fmla="*/ 12 w 28"/>
                    <a:gd name="T25" fmla="*/ 8 h 58"/>
                    <a:gd name="T26" fmla="*/ 6 w 28"/>
                    <a:gd name="T27" fmla="*/ 16 h 58"/>
                    <a:gd name="T28" fmla="*/ 2 w 28"/>
                    <a:gd name="T29" fmla="*/ 26 h 58"/>
                    <a:gd name="T30" fmla="*/ 0 w 28"/>
                    <a:gd name="T31" fmla="*/ 35 h 58"/>
                    <a:gd name="T32" fmla="*/ 0 w 28"/>
                    <a:gd name="T33" fmla="*/ 45 h 58"/>
                    <a:gd name="T34" fmla="*/ 5 w 28"/>
                    <a:gd name="T35" fmla="*/ 53 h 58"/>
                    <a:gd name="T36" fmla="*/ 14 w 28"/>
                    <a:gd name="T37" fmla="*/ 58 h 58"/>
                    <a:gd name="T38" fmla="*/ 14 w 28"/>
                    <a:gd name="T39" fmla="*/ 50 h 58"/>
                    <a:gd name="T40" fmla="*/ 14 w 28"/>
                    <a:gd name="T41" fmla="*/ 58 h 58"/>
                    <a:gd name="T42" fmla="*/ 18 w 28"/>
                    <a:gd name="T43" fmla="*/ 57 h 58"/>
                    <a:gd name="T44" fmla="*/ 20 w 28"/>
                    <a:gd name="T45" fmla="*/ 55 h 58"/>
                    <a:gd name="T46" fmla="*/ 20 w 28"/>
                    <a:gd name="T47" fmla="*/ 52 h 58"/>
                    <a:gd name="T48" fmla="*/ 16 w 28"/>
                    <a:gd name="T49" fmla="*/ 50 h 58"/>
                    <a:gd name="T50" fmla="*/ 16 w 28"/>
                    <a:gd name="T51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" h="58">
                      <a:moveTo>
                        <a:pt x="16" y="58"/>
                      </a:moveTo>
                      <a:lnTo>
                        <a:pt x="16" y="50"/>
                      </a:lnTo>
                      <a:lnTo>
                        <a:pt x="11" y="47"/>
                      </a:lnTo>
                      <a:lnTo>
                        <a:pt x="8" y="42"/>
                      </a:lnTo>
                      <a:lnTo>
                        <a:pt x="8" y="35"/>
                      </a:lnTo>
                      <a:lnTo>
                        <a:pt x="10" y="28"/>
                      </a:lnTo>
                      <a:lnTo>
                        <a:pt x="14" y="20"/>
                      </a:lnTo>
                      <a:lnTo>
                        <a:pt x="19" y="14"/>
                      </a:lnTo>
                      <a:lnTo>
                        <a:pt x="24" y="11"/>
                      </a:lnTo>
                      <a:lnTo>
                        <a:pt x="28" y="10"/>
                      </a:lnTo>
                      <a:lnTo>
                        <a:pt x="28" y="0"/>
                      </a:lnTo>
                      <a:lnTo>
                        <a:pt x="20" y="3"/>
                      </a:lnTo>
                      <a:lnTo>
                        <a:pt x="12" y="8"/>
                      </a:lnTo>
                      <a:lnTo>
                        <a:pt x="6" y="16"/>
                      </a:lnTo>
                      <a:lnTo>
                        <a:pt x="2" y="26"/>
                      </a:ln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5" y="53"/>
                      </a:lnTo>
                      <a:lnTo>
                        <a:pt x="14" y="58"/>
                      </a:lnTo>
                      <a:lnTo>
                        <a:pt x="14" y="50"/>
                      </a:lnTo>
                      <a:lnTo>
                        <a:pt x="14" y="58"/>
                      </a:lnTo>
                      <a:lnTo>
                        <a:pt x="18" y="57"/>
                      </a:lnTo>
                      <a:lnTo>
                        <a:pt x="20" y="55"/>
                      </a:lnTo>
                      <a:lnTo>
                        <a:pt x="20" y="52"/>
                      </a:lnTo>
                      <a:lnTo>
                        <a:pt x="16" y="50"/>
                      </a:lnTo>
                      <a:lnTo>
                        <a:pt x="16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5" name="Freeform 579"/>
                <p:cNvSpPr>
                  <a:spLocks/>
                </p:cNvSpPr>
                <p:nvPr/>
              </p:nvSpPr>
              <p:spPr bwMode="auto">
                <a:xfrm>
                  <a:off x="2502" y="1406"/>
                  <a:ext cx="6" cy="14"/>
                </a:xfrm>
                <a:custGeom>
                  <a:avLst/>
                  <a:gdLst>
                    <a:gd name="T0" fmla="*/ 16 w 24"/>
                    <a:gd name="T1" fmla="*/ 55 h 55"/>
                    <a:gd name="T2" fmla="*/ 14 w 24"/>
                    <a:gd name="T3" fmla="*/ 47 h 55"/>
                    <a:gd name="T4" fmla="*/ 9 w 24"/>
                    <a:gd name="T5" fmla="*/ 42 h 55"/>
                    <a:gd name="T6" fmla="*/ 10 w 24"/>
                    <a:gd name="T7" fmla="*/ 28 h 55"/>
                    <a:gd name="T8" fmla="*/ 16 w 24"/>
                    <a:gd name="T9" fmla="*/ 15 h 55"/>
                    <a:gd name="T10" fmla="*/ 24 w 24"/>
                    <a:gd name="T11" fmla="*/ 8 h 55"/>
                    <a:gd name="T12" fmla="*/ 22 w 24"/>
                    <a:gd name="T13" fmla="*/ 0 h 55"/>
                    <a:gd name="T14" fmla="*/ 10 w 24"/>
                    <a:gd name="T15" fmla="*/ 9 h 55"/>
                    <a:gd name="T16" fmla="*/ 1 w 24"/>
                    <a:gd name="T17" fmla="*/ 26 h 55"/>
                    <a:gd name="T18" fmla="*/ 0 w 24"/>
                    <a:gd name="T19" fmla="*/ 44 h 55"/>
                    <a:gd name="T20" fmla="*/ 14 w 24"/>
                    <a:gd name="T21" fmla="*/ 55 h 55"/>
                    <a:gd name="T22" fmla="*/ 12 w 24"/>
                    <a:gd name="T23" fmla="*/ 47 h 55"/>
                    <a:gd name="T24" fmla="*/ 14 w 24"/>
                    <a:gd name="T25" fmla="*/ 55 h 55"/>
                    <a:gd name="T26" fmla="*/ 17 w 24"/>
                    <a:gd name="T27" fmla="*/ 54 h 55"/>
                    <a:gd name="T28" fmla="*/ 18 w 24"/>
                    <a:gd name="T29" fmla="*/ 51 h 55"/>
                    <a:gd name="T30" fmla="*/ 17 w 24"/>
                    <a:gd name="T31" fmla="*/ 48 h 55"/>
                    <a:gd name="T32" fmla="*/ 14 w 24"/>
                    <a:gd name="T33" fmla="*/ 47 h 55"/>
                    <a:gd name="T34" fmla="*/ 16 w 24"/>
                    <a:gd name="T35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55">
                      <a:moveTo>
                        <a:pt x="16" y="55"/>
                      </a:moveTo>
                      <a:lnTo>
                        <a:pt x="14" y="47"/>
                      </a:lnTo>
                      <a:lnTo>
                        <a:pt x="9" y="42"/>
                      </a:lnTo>
                      <a:lnTo>
                        <a:pt x="10" y="28"/>
                      </a:lnTo>
                      <a:lnTo>
                        <a:pt x="16" y="15"/>
                      </a:lnTo>
                      <a:lnTo>
                        <a:pt x="24" y="8"/>
                      </a:lnTo>
                      <a:lnTo>
                        <a:pt x="22" y="0"/>
                      </a:lnTo>
                      <a:lnTo>
                        <a:pt x="10" y="9"/>
                      </a:lnTo>
                      <a:lnTo>
                        <a:pt x="1" y="26"/>
                      </a:lnTo>
                      <a:lnTo>
                        <a:pt x="0" y="44"/>
                      </a:lnTo>
                      <a:lnTo>
                        <a:pt x="14" y="55"/>
                      </a:lnTo>
                      <a:lnTo>
                        <a:pt x="12" y="47"/>
                      </a:lnTo>
                      <a:lnTo>
                        <a:pt x="14" y="55"/>
                      </a:lnTo>
                      <a:lnTo>
                        <a:pt x="17" y="54"/>
                      </a:lnTo>
                      <a:lnTo>
                        <a:pt x="18" y="51"/>
                      </a:lnTo>
                      <a:lnTo>
                        <a:pt x="17" y="48"/>
                      </a:lnTo>
                      <a:lnTo>
                        <a:pt x="14" y="47"/>
                      </a:lnTo>
                      <a:lnTo>
                        <a:pt x="16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6" name="Freeform 580"/>
                <p:cNvSpPr>
                  <a:spLocks/>
                </p:cNvSpPr>
                <p:nvPr/>
              </p:nvSpPr>
              <p:spPr bwMode="auto">
                <a:xfrm>
                  <a:off x="2501" y="1418"/>
                  <a:ext cx="14" cy="16"/>
                </a:xfrm>
                <a:custGeom>
                  <a:avLst/>
                  <a:gdLst>
                    <a:gd name="T0" fmla="*/ 57 w 57"/>
                    <a:gd name="T1" fmla="*/ 54 h 62"/>
                    <a:gd name="T2" fmla="*/ 51 w 57"/>
                    <a:gd name="T3" fmla="*/ 49 h 62"/>
                    <a:gd name="T4" fmla="*/ 31 w 57"/>
                    <a:gd name="T5" fmla="*/ 51 h 62"/>
                    <a:gd name="T6" fmla="*/ 17 w 57"/>
                    <a:gd name="T7" fmla="*/ 49 h 62"/>
                    <a:gd name="T8" fmla="*/ 12 w 57"/>
                    <a:gd name="T9" fmla="*/ 45 h 62"/>
                    <a:gd name="T10" fmla="*/ 9 w 57"/>
                    <a:gd name="T11" fmla="*/ 37 h 62"/>
                    <a:gd name="T12" fmla="*/ 9 w 57"/>
                    <a:gd name="T13" fmla="*/ 28 h 62"/>
                    <a:gd name="T14" fmla="*/ 12 w 57"/>
                    <a:gd name="T15" fmla="*/ 20 h 62"/>
                    <a:gd name="T16" fmla="*/ 16 w 57"/>
                    <a:gd name="T17" fmla="*/ 12 h 62"/>
                    <a:gd name="T18" fmla="*/ 20 w 57"/>
                    <a:gd name="T19" fmla="*/ 8 h 62"/>
                    <a:gd name="T20" fmla="*/ 16 w 57"/>
                    <a:gd name="T21" fmla="*/ 0 h 62"/>
                    <a:gd name="T22" fmla="*/ 10 w 57"/>
                    <a:gd name="T23" fmla="*/ 6 h 62"/>
                    <a:gd name="T24" fmla="*/ 3 w 57"/>
                    <a:gd name="T25" fmla="*/ 16 h 62"/>
                    <a:gd name="T26" fmla="*/ 0 w 57"/>
                    <a:gd name="T27" fmla="*/ 28 h 62"/>
                    <a:gd name="T28" fmla="*/ 0 w 57"/>
                    <a:gd name="T29" fmla="*/ 37 h 62"/>
                    <a:gd name="T30" fmla="*/ 3 w 57"/>
                    <a:gd name="T31" fmla="*/ 49 h 62"/>
                    <a:gd name="T32" fmla="*/ 15 w 57"/>
                    <a:gd name="T33" fmla="*/ 57 h 62"/>
                    <a:gd name="T34" fmla="*/ 31 w 57"/>
                    <a:gd name="T35" fmla="*/ 62 h 62"/>
                    <a:gd name="T36" fmla="*/ 54 w 57"/>
                    <a:gd name="T37" fmla="*/ 57 h 62"/>
                    <a:gd name="T38" fmla="*/ 48 w 57"/>
                    <a:gd name="T39" fmla="*/ 52 h 62"/>
                    <a:gd name="T40" fmla="*/ 54 w 57"/>
                    <a:gd name="T41" fmla="*/ 57 h 62"/>
                    <a:gd name="T42" fmla="*/ 57 w 57"/>
                    <a:gd name="T43" fmla="*/ 55 h 62"/>
                    <a:gd name="T44" fmla="*/ 57 w 57"/>
                    <a:gd name="T45" fmla="*/ 52 h 62"/>
                    <a:gd name="T46" fmla="*/ 55 w 57"/>
                    <a:gd name="T47" fmla="*/ 50 h 62"/>
                    <a:gd name="T48" fmla="*/ 51 w 57"/>
                    <a:gd name="T49" fmla="*/ 49 h 62"/>
                    <a:gd name="T50" fmla="*/ 57 w 57"/>
                    <a:gd name="T51" fmla="*/ 5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62">
                      <a:moveTo>
                        <a:pt x="57" y="54"/>
                      </a:moveTo>
                      <a:lnTo>
                        <a:pt x="51" y="49"/>
                      </a:lnTo>
                      <a:lnTo>
                        <a:pt x="31" y="51"/>
                      </a:lnTo>
                      <a:lnTo>
                        <a:pt x="17" y="49"/>
                      </a:lnTo>
                      <a:lnTo>
                        <a:pt x="12" y="45"/>
                      </a:lnTo>
                      <a:lnTo>
                        <a:pt x="9" y="37"/>
                      </a:lnTo>
                      <a:lnTo>
                        <a:pt x="9" y="28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0" y="8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3" y="16"/>
                      </a:lnTo>
                      <a:lnTo>
                        <a:pt x="0" y="28"/>
                      </a:lnTo>
                      <a:lnTo>
                        <a:pt x="0" y="37"/>
                      </a:lnTo>
                      <a:lnTo>
                        <a:pt x="3" y="49"/>
                      </a:lnTo>
                      <a:lnTo>
                        <a:pt x="15" y="57"/>
                      </a:lnTo>
                      <a:lnTo>
                        <a:pt x="31" y="62"/>
                      </a:lnTo>
                      <a:lnTo>
                        <a:pt x="54" y="57"/>
                      </a:lnTo>
                      <a:lnTo>
                        <a:pt x="48" y="52"/>
                      </a:lnTo>
                      <a:lnTo>
                        <a:pt x="54" y="57"/>
                      </a:lnTo>
                      <a:lnTo>
                        <a:pt x="57" y="55"/>
                      </a:lnTo>
                      <a:lnTo>
                        <a:pt x="57" y="52"/>
                      </a:lnTo>
                      <a:lnTo>
                        <a:pt x="55" y="50"/>
                      </a:lnTo>
                      <a:lnTo>
                        <a:pt x="51" y="49"/>
                      </a:lnTo>
                      <a:lnTo>
                        <a:pt x="5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7" name="Freeform 581"/>
                <p:cNvSpPr>
                  <a:spLocks/>
                </p:cNvSpPr>
                <p:nvPr/>
              </p:nvSpPr>
              <p:spPr bwMode="auto">
                <a:xfrm>
                  <a:off x="2500" y="1431"/>
                  <a:ext cx="15" cy="27"/>
                </a:xfrm>
                <a:custGeom>
                  <a:avLst/>
                  <a:gdLst>
                    <a:gd name="T0" fmla="*/ 4 w 60"/>
                    <a:gd name="T1" fmla="*/ 109 h 109"/>
                    <a:gd name="T2" fmla="*/ 8 w 60"/>
                    <a:gd name="T3" fmla="*/ 107 h 109"/>
                    <a:gd name="T4" fmla="*/ 12 w 60"/>
                    <a:gd name="T5" fmla="*/ 100 h 109"/>
                    <a:gd name="T6" fmla="*/ 18 w 60"/>
                    <a:gd name="T7" fmla="*/ 90 h 109"/>
                    <a:gd name="T8" fmla="*/ 25 w 60"/>
                    <a:gd name="T9" fmla="*/ 75 h 109"/>
                    <a:gd name="T10" fmla="*/ 34 w 60"/>
                    <a:gd name="T11" fmla="*/ 59 h 109"/>
                    <a:gd name="T12" fmla="*/ 42 w 60"/>
                    <a:gd name="T13" fmla="*/ 42 h 109"/>
                    <a:gd name="T14" fmla="*/ 49 w 60"/>
                    <a:gd name="T15" fmla="*/ 25 h 109"/>
                    <a:gd name="T16" fmla="*/ 55 w 60"/>
                    <a:gd name="T17" fmla="*/ 13 h 109"/>
                    <a:gd name="T18" fmla="*/ 60 w 60"/>
                    <a:gd name="T19" fmla="*/ 2 h 109"/>
                    <a:gd name="T20" fmla="*/ 51 w 60"/>
                    <a:gd name="T21" fmla="*/ 0 h 109"/>
                    <a:gd name="T22" fmla="*/ 47 w 60"/>
                    <a:gd name="T23" fmla="*/ 8 h 109"/>
                    <a:gd name="T24" fmla="*/ 41 w 60"/>
                    <a:gd name="T25" fmla="*/ 21 h 109"/>
                    <a:gd name="T26" fmla="*/ 34 w 60"/>
                    <a:gd name="T27" fmla="*/ 38 h 109"/>
                    <a:gd name="T28" fmla="*/ 25 w 60"/>
                    <a:gd name="T29" fmla="*/ 54 h 109"/>
                    <a:gd name="T30" fmla="*/ 17 w 60"/>
                    <a:gd name="T31" fmla="*/ 71 h 109"/>
                    <a:gd name="T32" fmla="*/ 10 w 60"/>
                    <a:gd name="T33" fmla="*/ 86 h 109"/>
                    <a:gd name="T34" fmla="*/ 3 w 60"/>
                    <a:gd name="T35" fmla="*/ 96 h 109"/>
                    <a:gd name="T36" fmla="*/ 0 w 60"/>
                    <a:gd name="T37" fmla="*/ 103 h 109"/>
                    <a:gd name="T38" fmla="*/ 4 w 60"/>
                    <a:gd name="T39" fmla="*/ 100 h 109"/>
                    <a:gd name="T40" fmla="*/ 0 w 60"/>
                    <a:gd name="T41" fmla="*/ 103 h 109"/>
                    <a:gd name="T42" fmla="*/ 0 w 60"/>
                    <a:gd name="T43" fmla="*/ 106 h 109"/>
                    <a:gd name="T44" fmla="*/ 3 w 60"/>
                    <a:gd name="T45" fmla="*/ 109 h 109"/>
                    <a:gd name="T46" fmla="*/ 6 w 60"/>
                    <a:gd name="T47" fmla="*/ 109 h 109"/>
                    <a:gd name="T48" fmla="*/ 8 w 60"/>
                    <a:gd name="T49" fmla="*/ 107 h 109"/>
                    <a:gd name="T50" fmla="*/ 4 w 60"/>
                    <a:gd name="T51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09">
                      <a:moveTo>
                        <a:pt x="4" y="109"/>
                      </a:moveTo>
                      <a:lnTo>
                        <a:pt x="8" y="107"/>
                      </a:lnTo>
                      <a:lnTo>
                        <a:pt x="12" y="100"/>
                      </a:lnTo>
                      <a:lnTo>
                        <a:pt x="18" y="90"/>
                      </a:lnTo>
                      <a:lnTo>
                        <a:pt x="25" y="75"/>
                      </a:lnTo>
                      <a:lnTo>
                        <a:pt x="34" y="59"/>
                      </a:lnTo>
                      <a:lnTo>
                        <a:pt x="42" y="42"/>
                      </a:lnTo>
                      <a:lnTo>
                        <a:pt x="49" y="25"/>
                      </a:lnTo>
                      <a:lnTo>
                        <a:pt x="55" y="13"/>
                      </a:lnTo>
                      <a:lnTo>
                        <a:pt x="60" y="2"/>
                      </a:lnTo>
                      <a:lnTo>
                        <a:pt x="51" y="0"/>
                      </a:lnTo>
                      <a:lnTo>
                        <a:pt x="47" y="8"/>
                      </a:lnTo>
                      <a:lnTo>
                        <a:pt x="41" y="21"/>
                      </a:lnTo>
                      <a:lnTo>
                        <a:pt x="34" y="38"/>
                      </a:lnTo>
                      <a:lnTo>
                        <a:pt x="25" y="54"/>
                      </a:lnTo>
                      <a:lnTo>
                        <a:pt x="17" y="71"/>
                      </a:lnTo>
                      <a:lnTo>
                        <a:pt x="10" y="86"/>
                      </a:lnTo>
                      <a:lnTo>
                        <a:pt x="3" y="96"/>
                      </a:lnTo>
                      <a:lnTo>
                        <a:pt x="0" y="103"/>
                      </a:lnTo>
                      <a:lnTo>
                        <a:pt x="4" y="100"/>
                      </a:lnTo>
                      <a:lnTo>
                        <a:pt x="0" y="103"/>
                      </a:lnTo>
                      <a:lnTo>
                        <a:pt x="0" y="106"/>
                      </a:lnTo>
                      <a:lnTo>
                        <a:pt x="3" y="109"/>
                      </a:lnTo>
                      <a:lnTo>
                        <a:pt x="6" y="109"/>
                      </a:lnTo>
                      <a:lnTo>
                        <a:pt x="8" y="107"/>
                      </a:lnTo>
                      <a:lnTo>
                        <a:pt x="4" y="1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8" name="Freeform 582"/>
                <p:cNvSpPr>
                  <a:spLocks/>
                </p:cNvSpPr>
                <p:nvPr/>
              </p:nvSpPr>
              <p:spPr bwMode="auto">
                <a:xfrm>
                  <a:off x="2480" y="1456"/>
                  <a:ext cx="21" cy="3"/>
                </a:xfrm>
                <a:custGeom>
                  <a:avLst/>
                  <a:gdLst>
                    <a:gd name="T0" fmla="*/ 4 w 83"/>
                    <a:gd name="T1" fmla="*/ 12 h 12"/>
                    <a:gd name="T2" fmla="*/ 4 w 83"/>
                    <a:gd name="T3" fmla="*/ 12 h 12"/>
                    <a:gd name="T4" fmla="*/ 18 w 83"/>
                    <a:gd name="T5" fmla="*/ 12 h 12"/>
                    <a:gd name="T6" fmla="*/ 30 w 83"/>
                    <a:gd name="T7" fmla="*/ 12 h 12"/>
                    <a:gd name="T8" fmla="*/ 43 w 83"/>
                    <a:gd name="T9" fmla="*/ 12 h 12"/>
                    <a:gd name="T10" fmla="*/ 53 w 83"/>
                    <a:gd name="T11" fmla="*/ 11 h 12"/>
                    <a:gd name="T12" fmla="*/ 63 w 83"/>
                    <a:gd name="T13" fmla="*/ 11 h 12"/>
                    <a:gd name="T14" fmla="*/ 72 w 83"/>
                    <a:gd name="T15" fmla="*/ 10 h 12"/>
                    <a:gd name="T16" fmla="*/ 78 w 83"/>
                    <a:gd name="T17" fmla="*/ 9 h 12"/>
                    <a:gd name="T18" fmla="*/ 83 w 83"/>
                    <a:gd name="T19" fmla="*/ 9 h 12"/>
                    <a:gd name="T20" fmla="*/ 83 w 83"/>
                    <a:gd name="T21" fmla="*/ 0 h 12"/>
                    <a:gd name="T22" fmla="*/ 78 w 83"/>
                    <a:gd name="T23" fmla="*/ 0 h 12"/>
                    <a:gd name="T24" fmla="*/ 72 w 83"/>
                    <a:gd name="T25" fmla="*/ 2 h 12"/>
                    <a:gd name="T26" fmla="*/ 63 w 83"/>
                    <a:gd name="T27" fmla="*/ 0 h 12"/>
                    <a:gd name="T28" fmla="*/ 53 w 83"/>
                    <a:gd name="T29" fmla="*/ 0 h 12"/>
                    <a:gd name="T30" fmla="*/ 43 w 83"/>
                    <a:gd name="T31" fmla="*/ 2 h 12"/>
                    <a:gd name="T32" fmla="*/ 30 w 83"/>
                    <a:gd name="T33" fmla="*/ 2 h 12"/>
                    <a:gd name="T34" fmla="*/ 18 w 83"/>
                    <a:gd name="T35" fmla="*/ 2 h 12"/>
                    <a:gd name="T36" fmla="*/ 4 w 83"/>
                    <a:gd name="T37" fmla="*/ 2 h 12"/>
                    <a:gd name="T38" fmla="*/ 4 w 83"/>
                    <a:gd name="T39" fmla="*/ 2 h 12"/>
                    <a:gd name="T40" fmla="*/ 4 w 83"/>
                    <a:gd name="T41" fmla="*/ 2 h 12"/>
                    <a:gd name="T42" fmla="*/ 1 w 83"/>
                    <a:gd name="T43" fmla="*/ 4 h 12"/>
                    <a:gd name="T44" fmla="*/ 0 w 83"/>
                    <a:gd name="T45" fmla="*/ 7 h 12"/>
                    <a:gd name="T46" fmla="*/ 1 w 83"/>
                    <a:gd name="T47" fmla="*/ 10 h 12"/>
                    <a:gd name="T48" fmla="*/ 4 w 83"/>
                    <a:gd name="T4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3" h="12">
                      <a:moveTo>
                        <a:pt x="4" y="12"/>
                      </a:moveTo>
                      <a:lnTo>
                        <a:pt x="4" y="12"/>
                      </a:lnTo>
                      <a:lnTo>
                        <a:pt x="18" y="12"/>
                      </a:lnTo>
                      <a:lnTo>
                        <a:pt x="30" y="12"/>
                      </a:lnTo>
                      <a:lnTo>
                        <a:pt x="43" y="12"/>
                      </a:lnTo>
                      <a:lnTo>
                        <a:pt x="53" y="11"/>
                      </a:lnTo>
                      <a:lnTo>
                        <a:pt x="63" y="11"/>
                      </a:lnTo>
                      <a:lnTo>
                        <a:pt x="72" y="10"/>
                      </a:lnTo>
                      <a:lnTo>
                        <a:pt x="78" y="9"/>
                      </a:lnTo>
                      <a:lnTo>
                        <a:pt x="83" y="9"/>
                      </a:lnTo>
                      <a:lnTo>
                        <a:pt x="83" y="0"/>
                      </a:lnTo>
                      <a:lnTo>
                        <a:pt x="78" y="0"/>
                      </a:lnTo>
                      <a:lnTo>
                        <a:pt x="72" y="2"/>
                      </a:lnTo>
                      <a:lnTo>
                        <a:pt x="63" y="0"/>
                      </a:lnTo>
                      <a:lnTo>
                        <a:pt x="53" y="0"/>
                      </a:lnTo>
                      <a:lnTo>
                        <a:pt x="43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9" name="Freeform 583"/>
                <p:cNvSpPr>
                  <a:spLocks/>
                </p:cNvSpPr>
                <p:nvPr/>
              </p:nvSpPr>
              <p:spPr bwMode="auto">
                <a:xfrm>
                  <a:off x="2441" y="1455"/>
                  <a:ext cx="40" cy="4"/>
                </a:xfrm>
                <a:custGeom>
                  <a:avLst/>
                  <a:gdLst>
                    <a:gd name="T0" fmla="*/ 2 w 163"/>
                    <a:gd name="T1" fmla="*/ 0 h 16"/>
                    <a:gd name="T2" fmla="*/ 3 w 163"/>
                    <a:gd name="T3" fmla="*/ 9 h 16"/>
                    <a:gd name="T4" fmla="*/ 13 w 163"/>
                    <a:gd name="T5" fmla="*/ 11 h 16"/>
                    <a:gd name="T6" fmla="*/ 26 w 163"/>
                    <a:gd name="T7" fmla="*/ 12 h 16"/>
                    <a:gd name="T8" fmla="*/ 44 w 163"/>
                    <a:gd name="T9" fmla="*/ 14 h 16"/>
                    <a:gd name="T10" fmla="*/ 65 w 163"/>
                    <a:gd name="T11" fmla="*/ 15 h 16"/>
                    <a:gd name="T12" fmla="*/ 89 w 163"/>
                    <a:gd name="T13" fmla="*/ 16 h 16"/>
                    <a:gd name="T14" fmla="*/ 113 w 163"/>
                    <a:gd name="T15" fmla="*/ 16 h 16"/>
                    <a:gd name="T16" fmla="*/ 139 w 163"/>
                    <a:gd name="T17" fmla="*/ 16 h 16"/>
                    <a:gd name="T18" fmla="*/ 163 w 163"/>
                    <a:gd name="T19" fmla="*/ 16 h 16"/>
                    <a:gd name="T20" fmla="*/ 163 w 163"/>
                    <a:gd name="T21" fmla="*/ 6 h 16"/>
                    <a:gd name="T22" fmla="*/ 139 w 163"/>
                    <a:gd name="T23" fmla="*/ 6 h 16"/>
                    <a:gd name="T24" fmla="*/ 113 w 163"/>
                    <a:gd name="T25" fmla="*/ 6 h 16"/>
                    <a:gd name="T26" fmla="*/ 89 w 163"/>
                    <a:gd name="T27" fmla="*/ 6 h 16"/>
                    <a:gd name="T28" fmla="*/ 65 w 163"/>
                    <a:gd name="T29" fmla="*/ 4 h 16"/>
                    <a:gd name="T30" fmla="*/ 44 w 163"/>
                    <a:gd name="T31" fmla="*/ 6 h 16"/>
                    <a:gd name="T32" fmla="*/ 26 w 163"/>
                    <a:gd name="T33" fmla="*/ 3 h 16"/>
                    <a:gd name="T34" fmla="*/ 13 w 163"/>
                    <a:gd name="T35" fmla="*/ 2 h 16"/>
                    <a:gd name="T36" fmla="*/ 5 w 163"/>
                    <a:gd name="T37" fmla="*/ 0 h 16"/>
                    <a:gd name="T38" fmla="*/ 6 w 163"/>
                    <a:gd name="T39" fmla="*/ 9 h 16"/>
                    <a:gd name="T40" fmla="*/ 5 w 163"/>
                    <a:gd name="T41" fmla="*/ 0 h 16"/>
                    <a:gd name="T42" fmla="*/ 2 w 163"/>
                    <a:gd name="T43" fmla="*/ 1 h 16"/>
                    <a:gd name="T44" fmla="*/ 0 w 163"/>
                    <a:gd name="T45" fmla="*/ 3 h 16"/>
                    <a:gd name="T46" fmla="*/ 1 w 163"/>
                    <a:gd name="T47" fmla="*/ 7 h 16"/>
                    <a:gd name="T48" fmla="*/ 3 w 163"/>
                    <a:gd name="T49" fmla="*/ 9 h 16"/>
                    <a:gd name="T50" fmla="*/ 2 w 163"/>
                    <a:gd name="T5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" h="16">
                      <a:moveTo>
                        <a:pt x="2" y="0"/>
                      </a:moveTo>
                      <a:lnTo>
                        <a:pt x="3" y="9"/>
                      </a:lnTo>
                      <a:lnTo>
                        <a:pt x="13" y="11"/>
                      </a:lnTo>
                      <a:lnTo>
                        <a:pt x="26" y="12"/>
                      </a:lnTo>
                      <a:lnTo>
                        <a:pt x="44" y="14"/>
                      </a:lnTo>
                      <a:lnTo>
                        <a:pt x="65" y="15"/>
                      </a:lnTo>
                      <a:lnTo>
                        <a:pt x="89" y="16"/>
                      </a:lnTo>
                      <a:lnTo>
                        <a:pt x="113" y="16"/>
                      </a:lnTo>
                      <a:lnTo>
                        <a:pt x="139" y="16"/>
                      </a:lnTo>
                      <a:lnTo>
                        <a:pt x="163" y="16"/>
                      </a:lnTo>
                      <a:lnTo>
                        <a:pt x="163" y="6"/>
                      </a:lnTo>
                      <a:lnTo>
                        <a:pt x="139" y="6"/>
                      </a:lnTo>
                      <a:lnTo>
                        <a:pt x="113" y="6"/>
                      </a:lnTo>
                      <a:lnTo>
                        <a:pt x="89" y="6"/>
                      </a:lnTo>
                      <a:lnTo>
                        <a:pt x="65" y="4"/>
                      </a:lnTo>
                      <a:lnTo>
                        <a:pt x="44" y="6"/>
                      </a:lnTo>
                      <a:lnTo>
                        <a:pt x="26" y="3"/>
                      </a:lnTo>
                      <a:lnTo>
                        <a:pt x="13" y="2"/>
                      </a:lnTo>
                      <a:lnTo>
                        <a:pt x="5" y="0"/>
                      </a:lnTo>
                      <a:lnTo>
                        <a:pt x="6" y="9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0" name="Freeform 584"/>
                <p:cNvSpPr>
                  <a:spLocks/>
                </p:cNvSpPr>
                <p:nvPr/>
              </p:nvSpPr>
              <p:spPr bwMode="auto">
                <a:xfrm>
                  <a:off x="2441" y="1340"/>
                  <a:ext cx="26" cy="117"/>
                </a:xfrm>
                <a:custGeom>
                  <a:avLst/>
                  <a:gdLst>
                    <a:gd name="T0" fmla="*/ 80 w 106"/>
                    <a:gd name="T1" fmla="*/ 0 h 472"/>
                    <a:gd name="T2" fmla="*/ 75 w 106"/>
                    <a:gd name="T3" fmla="*/ 5 h 472"/>
                    <a:gd name="T4" fmla="*/ 91 w 106"/>
                    <a:gd name="T5" fmla="*/ 67 h 472"/>
                    <a:gd name="T6" fmla="*/ 95 w 106"/>
                    <a:gd name="T7" fmla="*/ 136 h 472"/>
                    <a:gd name="T8" fmla="*/ 92 w 106"/>
                    <a:gd name="T9" fmla="*/ 208 h 472"/>
                    <a:gd name="T10" fmla="*/ 81 w 106"/>
                    <a:gd name="T11" fmla="*/ 277 h 472"/>
                    <a:gd name="T12" fmla="*/ 63 w 106"/>
                    <a:gd name="T13" fmla="*/ 343 h 472"/>
                    <a:gd name="T14" fmla="*/ 43 w 106"/>
                    <a:gd name="T15" fmla="*/ 398 h 472"/>
                    <a:gd name="T16" fmla="*/ 20 w 106"/>
                    <a:gd name="T17" fmla="*/ 440 h 472"/>
                    <a:gd name="T18" fmla="*/ 0 w 106"/>
                    <a:gd name="T19" fmla="*/ 463 h 472"/>
                    <a:gd name="T20" fmla="*/ 4 w 106"/>
                    <a:gd name="T21" fmla="*/ 472 h 472"/>
                    <a:gd name="T22" fmla="*/ 28 w 106"/>
                    <a:gd name="T23" fmla="*/ 444 h 472"/>
                    <a:gd name="T24" fmla="*/ 51 w 106"/>
                    <a:gd name="T25" fmla="*/ 401 h 472"/>
                    <a:gd name="T26" fmla="*/ 71 w 106"/>
                    <a:gd name="T27" fmla="*/ 345 h 472"/>
                    <a:gd name="T28" fmla="*/ 89 w 106"/>
                    <a:gd name="T29" fmla="*/ 279 h 472"/>
                    <a:gd name="T30" fmla="*/ 100 w 106"/>
                    <a:gd name="T31" fmla="*/ 208 h 472"/>
                    <a:gd name="T32" fmla="*/ 106 w 106"/>
                    <a:gd name="T33" fmla="*/ 136 h 472"/>
                    <a:gd name="T34" fmla="*/ 99 w 106"/>
                    <a:gd name="T35" fmla="*/ 67 h 472"/>
                    <a:gd name="T36" fmla="*/ 84 w 106"/>
                    <a:gd name="T37" fmla="*/ 3 h 472"/>
                    <a:gd name="T38" fmla="*/ 80 w 106"/>
                    <a:gd name="T39" fmla="*/ 8 h 472"/>
                    <a:gd name="T40" fmla="*/ 84 w 106"/>
                    <a:gd name="T41" fmla="*/ 3 h 472"/>
                    <a:gd name="T42" fmla="*/ 82 w 106"/>
                    <a:gd name="T43" fmla="*/ 0 h 472"/>
                    <a:gd name="T44" fmla="*/ 78 w 106"/>
                    <a:gd name="T45" fmla="*/ 0 h 472"/>
                    <a:gd name="T46" fmla="*/ 76 w 106"/>
                    <a:gd name="T47" fmla="*/ 2 h 472"/>
                    <a:gd name="T48" fmla="*/ 75 w 106"/>
                    <a:gd name="T49" fmla="*/ 5 h 472"/>
                    <a:gd name="T50" fmla="*/ 80 w 106"/>
                    <a:gd name="T51" fmla="*/ 0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6" h="472">
                      <a:moveTo>
                        <a:pt x="80" y="0"/>
                      </a:moveTo>
                      <a:lnTo>
                        <a:pt x="75" y="5"/>
                      </a:lnTo>
                      <a:lnTo>
                        <a:pt x="91" y="67"/>
                      </a:lnTo>
                      <a:lnTo>
                        <a:pt x="95" y="136"/>
                      </a:lnTo>
                      <a:lnTo>
                        <a:pt x="92" y="208"/>
                      </a:lnTo>
                      <a:lnTo>
                        <a:pt x="81" y="277"/>
                      </a:lnTo>
                      <a:lnTo>
                        <a:pt x="63" y="343"/>
                      </a:lnTo>
                      <a:lnTo>
                        <a:pt x="43" y="398"/>
                      </a:lnTo>
                      <a:lnTo>
                        <a:pt x="20" y="440"/>
                      </a:lnTo>
                      <a:lnTo>
                        <a:pt x="0" y="463"/>
                      </a:lnTo>
                      <a:lnTo>
                        <a:pt x="4" y="472"/>
                      </a:lnTo>
                      <a:lnTo>
                        <a:pt x="28" y="444"/>
                      </a:lnTo>
                      <a:lnTo>
                        <a:pt x="51" y="401"/>
                      </a:lnTo>
                      <a:lnTo>
                        <a:pt x="71" y="345"/>
                      </a:lnTo>
                      <a:lnTo>
                        <a:pt x="89" y="279"/>
                      </a:lnTo>
                      <a:lnTo>
                        <a:pt x="100" y="208"/>
                      </a:lnTo>
                      <a:lnTo>
                        <a:pt x="106" y="136"/>
                      </a:lnTo>
                      <a:lnTo>
                        <a:pt x="99" y="67"/>
                      </a:lnTo>
                      <a:lnTo>
                        <a:pt x="84" y="3"/>
                      </a:lnTo>
                      <a:lnTo>
                        <a:pt x="80" y="8"/>
                      </a:lnTo>
                      <a:lnTo>
                        <a:pt x="84" y="3"/>
                      </a:lnTo>
                      <a:lnTo>
                        <a:pt x="82" y="0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5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1" name="Freeform 585"/>
                <p:cNvSpPr>
                  <a:spLocks/>
                </p:cNvSpPr>
                <p:nvPr/>
              </p:nvSpPr>
              <p:spPr bwMode="auto">
                <a:xfrm>
                  <a:off x="2461" y="1340"/>
                  <a:ext cx="26" cy="3"/>
                </a:xfrm>
                <a:custGeom>
                  <a:avLst/>
                  <a:gdLst>
                    <a:gd name="T0" fmla="*/ 100 w 104"/>
                    <a:gd name="T1" fmla="*/ 6 h 15"/>
                    <a:gd name="T2" fmla="*/ 100 w 104"/>
                    <a:gd name="T3" fmla="*/ 6 h 15"/>
                    <a:gd name="T4" fmla="*/ 83 w 104"/>
                    <a:gd name="T5" fmla="*/ 5 h 15"/>
                    <a:gd name="T6" fmla="*/ 66 w 104"/>
                    <a:gd name="T7" fmla="*/ 4 h 15"/>
                    <a:gd name="T8" fmla="*/ 51 w 104"/>
                    <a:gd name="T9" fmla="*/ 3 h 15"/>
                    <a:gd name="T10" fmla="*/ 37 w 104"/>
                    <a:gd name="T11" fmla="*/ 1 h 15"/>
                    <a:gd name="T12" fmla="*/ 25 w 104"/>
                    <a:gd name="T13" fmla="*/ 1 h 15"/>
                    <a:gd name="T14" fmla="*/ 14 w 104"/>
                    <a:gd name="T15" fmla="*/ 1 h 15"/>
                    <a:gd name="T16" fmla="*/ 6 w 104"/>
                    <a:gd name="T17" fmla="*/ 0 h 15"/>
                    <a:gd name="T18" fmla="*/ 0 w 104"/>
                    <a:gd name="T19" fmla="*/ 0 h 15"/>
                    <a:gd name="T20" fmla="*/ 0 w 104"/>
                    <a:gd name="T21" fmla="*/ 8 h 15"/>
                    <a:gd name="T22" fmla="*/ 6 w 104"/>
                    <a:gd name="T23" fmla="*/ 8 h 15"/>
                    <a:gd name="T24" fmla="*/ 14 w 104"/>
                    <a:gd name="T25" fmla="*/ 10 h 15"/>
                    <a:gd name="T26" fmla="*/ 25 w 104"/>
                    <a:gd name="T27" fmla="*/ 12 h 15"/>
                    <a:gd name="T28" fmla="*/ 37 w 104"/>
                    <a:gd name="T29" fmla="*/ 12 h 15"/>
                    <a:gd name="T30" fmla="*/ 51 w 104"/>
                    <a:gd name="T31" fmla="*/ 12 h 15"/>
                    <a:gd name="T32" fmla="*/ 66 w 104"/>
                    <a:gd name="T33" fmla="*/ 13 h 15"/>
                    <a:gd name="T34" fmla="*/ 83 w 104"/>
                    <a:gd name="T35" fmla="*/ 14 h 15"/>
                    <a:gd name="T36" fmla="*/ 100 w 104"/>
                    <a:gd name="T37" fmla="*/ 15 h 15"/>
                    <a:gd name="T38" fmla="*/ 100 w 104"/>
                    <a:gd name="T39" fmla="*/ 15 h 15"/>
                    <a:gd name="T40" fmla="*/ 100 w 104"/>
                    <a:gd name="T41" fmla="*/ 15 h 15"/>
                    <a:gd name="T42" fmla="*/ 103 w 104"/>
                    <a:gd name="T43" fmla="*/ 14 h 15"/>
                    <a:gd name="T44" fmla="*/ 104 w 104"/>
                    <a:gd name="T45" fmla="*/ 11 h 15"/>
                    <a:gd name="T46" fmla="*/ 103 w 104"/>
                    <a:gd name="T47" fmla="*/ 7 h 15"/>
                    <a:gd name="T48" fmla="*/ 100 w 104"/>
                    <a:gd name="T49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15">
                      <a:moveTo>
                        <a:pt x="100" y="6"/>
                      </a:moveTo>
                      <a:lnTo>
                        <a:pt x="100" y="6"/>
                      </a:lnTo>
                      <a:lnTo>
                        <a:pt x="83" y="5"/>
                      </a:lnTo>
                      <a:lnTo>
                        <a:pt x="66" y="4"/>
                      </a:lnTo>
                      <a:lnTo>
                        <a:pt x="51" y="3"/>
                      </a:lnTo>
                      <a:lnTo>
                        <a:pt x="37" y="1"/>
                      </a:lnTo>
                      <a:lnTo>
                        <a:pt x="25" y="1"/>
                      </a:lnTo>
                      <a:lnTo>
                        <a:pt x="14" y="1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8"/>
                      </a:lnTo>
                      <a:lnTo>
                        <a:pt x="14" y="10"/>
                      </a:lnTo>
                      <a:lnTo>
                        <a:pt x="25" y="12"/>
                      </a:lnTo>
                      <a:lnTo>
                        <a:pt x="37" y="12"/>
                      </a:lnTo>
                      <a:lnTo>
                        <a:pt x="51" y="12"/>
                      </a:lnTo>
                      <a:lnTo>
                        <a:pt x="66" y="13"/>
                      </a:lnTo>
                      <a:lnTo>
                        <a:pt x="83" y="14"/>
                      </a:lnTo>
                      <a:lnTo>
                        <a:pt x="100" y="15"/>
                      </a:lnTo>
                      <a:lnTo>
                        <a:pt x="100" y="15"/>
                      </a:lnTo>
                      <a:lnTo>
                        <a:pt x="100" y="15"/>
                      </a:lnTo>
                      <a:lnTo>
                        <a:pt x="103" y="14"/>
                      </a:lnTo>
                      <a:lnTo>
                        <a:pt x="104" y="11"/>
                      </a:lnTo>
                      <a:lnTo>
                        <a:pt x="103" y="7"/>
                      </a:lnTo>
                      <a:lnTo>
                        <a:pt x="10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2" name="Freeform 586"/>
                <p:cNvSpPr>
                  <a:spLocks/>
                </p:cNvSpPr>
                <p:nvPr/>
              </p:nvSpPr>
              <p:spPr bwMode="auto">
                <a:xfrm>
                  <a:off x="2486" y="1341"/>
                  <a:ext cx="27" cy="5"/>
                </a:xfrm>
                <a:custGeom>
                  <a:avLst/>
                  <a:gdLst>
                    <a:gd name="T0" fmla="*/ 105 w 109"/>
                    <a:gd name="T1" fmla="*/ 10 h 18"/>
                    <a:gd name="T2" fmla="*/ 105 w 109"/>
                    <a:gd name="T3" fmla="*/ 10 h 18"/>
                    <a:gd name="T4" fmla="*/ 94 w 109"/>
                    <a:gd name="T5" fmla="*/ 9 h 18"/>
                    <a:gd name="T6" fmla="*/ 82 w 109"/>
                    <a:gd name="T7" fmla="*/ 8 h 18"/>
                    <a:gd name="T8" fmla="*/ 70 w 109"/>
                    <a:gd name="T9" fmla="*/ 7 h 18"/>
                    <a:gd name="T10" fmla="*/ 56 w 109"/>
                    <a:gd name="T11" fmla="*/ 5 h 18"/>
                    <a:gd name="T12" fmla="*/ 43 w 109"/>
                    <a:gd name="T13" fmla="*/ 4 h 18"/>
                    <a:gd name="T14" fmla="*/ 28 w 109"/>
                    <a:gd name="T15" fmla="*/ 2 h 18"/>
                    <a:gd name="T16" fmla="*/ 14 w 109"/>
                    <a:gd name="T17" fmla="*/ 1 h 18"/>
                    <a:gd name="T18" fmla="*/ 0 w 109"/>
                    <a:gd name="T19" fmla="*/ 0 h 18"/>
                    <a:gd name="T20" fmla="*/ 0 w 109"/>
                    <a:gd name="T21" fmla="*/ 9 h 18"/>
                    <a:gd name="T22" fmla="*/ 14 w 109"/>
                    <a:gd name="T23" fmla="*/ 10 h 18"/>
                    <a:gd name="T24" fmla="*/ 28 w 109"/>
                    <a:gd name="T25" fmla="*/ 11 h 18"/>
                    <a:gd name="T26" fmla="*/ 43 w 109"/>
                    <a:gd name="T27" fmla="*/ 12 h 18"/>
                    <a:gd name="T28" fmla="*/ 56 w 109"/>
                    <a:gd name="T29" fmla="*/ 13 h 18"/>
                    <a:gd name="T30" fmla="*/ 70 w 109"/>
                    <a:gd name="T31" fmla="*/ 15 h 18"/>
                    <a:gd name="T32" fmla="*/ 82 w 109"/>
                    <a:gd name="T33" fmla="*/ 16 h 18"/>
                    <a:gd name="T34" fmla="*/ 94 w 109"/>
                    <a:gd name="T35" fmla="*/ 17 h 18"/>
                    <a:gd name="T36" fmla="*/ 105 w 109"/>
                    <a:gd name="T37" fmla="*/ 18 h 18"/>
                    <a:gd name="T38" fmla="*/ 105 w 109"/>
                    <a:gd name="T39" fmla="*/ 18 h 18"/>
                    <a:gd name="T40" fmla="*/ 105 w 109"/>
                    <a:gd name="T41" fmla="*/ 18 h 18"/>
                    <a:gd name="T42" fmla="*/ 108 w 109"/>
                    <a:gd name="T43" fmla="*/ 17 h 18"/>
                    <a:gd name="T44" fmla="*/ 109 w 109"/>
                    <a:gd name="T45" fmla="*/ 14 h 18"/>
                    <a:gd name="T46" fmla="*/ 108 w 109"/>
                    <a:gd name="T47" fmla="*/ 11 h 18"/>
                    <a:gd name="T48" fmla="*/ 105 w 109"/>
                    <a:gd name="T4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8">
                      <a:moveTo>
                        <a:pt x="105" y="10"/>
                      </a:moveTo>
                      <a:lnTo>
                        <a:pt x="105" y="10"/>
                      </a:lnTo>
                      <a:lnTo>
                        <a:pt x="94" y="9"/>
                      </a:lnTo>
                      <a:lnTo>
                        <a:pt x="82" y="8"/>
                      </a:lnTo>
                      <a:lnTo>
                        <a:pt x="70" y="7"/>
                      </a:lnTo>
                      <a:lnTo>
                        <a:pt x="56" y="5"/>
                      </a:lnTo>
                      <a:lnTo>
                        <a:pt x="43" y="4"/>
                      </a:lnTo>
                      <a:lnTo>
                        <a:pt x="28" y="2"/>
                      </a:lnTo>
                      <a:lnTo>
                        <a:pt x="14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4" y="10"/>
                      </a:lnTo>
                      <a:lnTo>
                        <a:pt x="28" y="11"/>
                      </a:lnTo>
                      <a:lnTo>
                        <a:pt x="43" y="12"/>
                      </a:lnTo>
                      <a:lnTo>
                        <a:pt x="56" y="13"/>
                      </a:lnTo>
                      <a:lnTo>
                        <a:pt x="70" y="15"/>
                      </a:lnTo>
                      <a:lnTo>
                        <a:pt x="82" y="16"/>
                      </a:lnTo>
                      <a:lnTo>
                        <a:pt x="94" y="17"/>
                      </a:lnTo>
                      <a:lnTo>
                        <a:pt x="105" y="18"/>
                      </a:lnTo>
                      <a:lnTo>
                        <a:pt x="105" y="18"/>
                      </a:lnTo>
                      <a:lnTo>
                        <a:pt x="105" y="18"/>
                      </a:lnTo>
                      <a:lnTo>
                        <a:pt x="108" y="17"/>
                      </a:lnTo>
                      <a:lnTo>
                        <a:pt x="109" y="14"/>
                      </a:lnTo>
                      <a:lnTo>
                        <a:pt x="108" y="11"/>
                      </a:lnTo>
                      <a:lnTo>
                        <a:pt x="10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3" name="Freeform 587"/>
                <p:cNvSpPr>
                  <a:spLocks/>
                </p:cNvSpPr>
                <p:nvPr/>
              </p:nvSpPr>
              <p:spPr bwMode="auto">
                <a:xfrm>
                  <a:off x="2512" y="1343"/>
                  <a:ext cx="10" cy="4"/>
                </a:xfrm>
                <a:custGeom>
                  <a:avLst/>
                  <a:gdLst>
                    <a:gd name="T0" fmla="*/ 39 w 39"/>
                    <a:gd name="T1" fmla="*/ 7 h 13"/>
                    <a:gd name="T2" fmla="*/ 35 w 39"/>
                    <a:gd name="T3" fmla="*/ 5 h 13"/>
                    <a:gd name="T4" fmla="*/ 33 w 39"/>
                    <a:gd name="T5" fmla="*/ 5 h 13"/>
                    <a:gd name="T6" fmla="*/ 29 w 39"/>
                    <a:gd name="T7" fmla="*/ 4 h 13"/>
                    <a:gd name="T8" fmla="*/ 26 w 39"/>
                    <a:gd name="T9" fmla="*/ 4 h 13"/>
                    <a:gd name="T10" fmla="*/ 23 w 39"/>
                    <a:gd name="T11" fmla="*/ 3 h 13"/>
                    <a:gd name="T12" fmla="*/ 17 w 39"/>
                    <a:gd name="T13" fmla="*/ 2 h 13"/>
                    <a:gd name="T14" fmla="*/ 12 w 39"/>
                    <a:gd name="T15" fmla="*/ 1 h 13"/>
                    <a:gd name="T16" fmla="*/ 6 w 39"/>
                    <a:gd name="T17" fmla="*/ 1 h 13"/>
                    <a:gd name="T18" fmla="*/ 0 w 39"/>
                    <a:gd name="T19" fmla="*/ 0 h 13"/>
                    <a:gd name="T20" fmla="*/ 0 w 39"/>
                    <a:gd name="T21" fmla="*/ 8 h 13"/>
                    <a:gd name="T22" fmla="*/ 6 w 39"/>
                    <a:gd name="T23" fmla="*/ 9 h 13"/>
                    <a:gd name="T24" fmla="*/ 12 w 39"/>
                    <a:gd name="T25" fmla="*/ 9 h 13"/>
                    <a:gd name="T26" fmla="*/ 17 w 39"/>
                    <a:gd name="T27" fmla="*/ 10 h 13"/>
                    <a:gd name="T28" fmla="*/ 21 w 39"/>
                    <a:gd name="T29" fmla="*/ 11 h 13"/>
                    <a:gd name="T30" fmla="*/ 26 w 39"/>
                    <a:gd name="T31" fmla="*/ 12 h 13"/>
                    <a:gd name="T32" fmla="*/ 29 w 39"/>
                    <a:gd name="T33" fmla="*/ 12 h 13"/>
                    <a:gd name="T34" fmla="*/ 33 w 39"/>
                    <a:gd name="T35" fmla="*/ 13 h 13"/>
                    <a:gd name="T36" fmla="*/ 35 w 39"/>
                    <a:gd name="T37" fmla="*/ 13 h 13"/>
                    <a:gd name="T38" fmla="*/ 30 w 39"/>
                    <a:gd name="T39" fmla="*/ 11 h 13"/>
                    <a:gd name="T40" fmla="*/ 35 w 39"/>
                    <a:gd name="T41" fmla="*/ 13 h 13"/>
                    <a:gd name="T42" fmla="*/ 38 w 39"/>
                    <a:gd name="T43" fmla="*/ 12 h 13"/>
                    <a:gd name="T44" fmla="*/ 39 w 39"/>
                    <a:gd name="T45" fmla="*/ 9 h 13"/>
                    <a:gd name="T46" fmla="*/ 38 w 39"/>
                    <a:gd name="T47" fmla="*/ 6 h 13"/>
                    <a:gd name="T48" fmla="*/ 35 w 39"/>
                    <a:gd name="T49" fmla="*/ 5 h 13"/>
                    <a:gd name="T50" fmla="*/ 39 w 39"/>
                    <a:gd name="T5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3">
                      <a:moveTo>
                        <a:pt x="39" y="7"/>
                      </a:moveTo>
                      <a:lnTo>
                        <a:pt x="35" y="5"/>
                      </a:lnTo>
                      <a:lnTo>
                        <a:pt x="33" y="5"/>
                      </a:lnTo>
                      <a:lnTo>
                        <a:pt x="29" y="4"/>
                      </a:lnTo>
                      <a:lnTo>
                        <a:pt x="26" y="4"/>
                      </a:lnTo>
                      <a:lnTo>
                        <a:pt x="23" y="3"/>
                      </a:lnTo>
                      <a:lnTo>
                        <a:pt x="17" y="2"/>
                      </a:lnTo>
                      <a:lnTo>
                        <a:pt x="12" y="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9"/>
                      </a:lnTo>
                      <a:lnTo>
                        <a:pt x="12" y="9"/>
                      </a:lnTo>
                      <a:lnTo>
                        <a:pt x="17" y="10"/>
                      </a:lnTo>
                      <a:lnTo>
                        <a:pt x="21" y="11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3" y="13"/>
                      </a:lnTo>
                      <a:lnTo>
                        <a:pt x="35" y="13"/>
                      </a:lnTo>
                      <a:lnTo>
                        <a:pt x="30" y="11"/>
                      </a:lnTo>
                      <a:lnTo>
                        <a:pt x="35" y="13"/>
                      </a:lnTo>
                      <a:lnTo>
                        <a:pt x="38" y="12"/>
                      </a:lnTo>
                      <a:lnTo>
                        <a:pt x="39" y="9"/>
                      </a:lnTo>
                      <a:lnTo>
                        <a:pt x="38" y="6"/>
                      </a:lnTo>
                      <a:lnTo>
                        <a:pt x="35" y="5"/>
                      </a:lnTo>
                      <a:lnTo>
                        <a:pt x="3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4" name="Freeform 588"/>
                <p:cNvSpPr>
                  <a:spLocks/>
                </p:cNvSpPr>
                <p:nvPr/>
              </p:nvSpPr>
              <p:spPr bwMode="auto">
                <a:xfrm>
                  <a:off x="2520" y="1345"/>
                  <a:ext cx="5" cy="7"/>
                </a:xfrm>
                <a:custGeom>
                  <a:avLst/>
                  <a:gdLst>
                    <a:gd name="T0" fmla="*/ 19 w 19"/>
                    <a:gd name="T1" fmla="*/ 26 h 28"/>
                    <a:gd name="T2" fmla="*/ 19 w 19"/>
                    <a:gd name="T3" fmla="*/ 27 h 28"/>
                    <a:gd name="T4" fmla="*/ 17 w 19"/>
                    <a:gd name="T5" fmla="*/ 19 h 28"/>
                    <a:gd name="T6" fmla="*/ 15 w 19"/>
                    <a:gd name="T7" fmla="*/ 12 h 28"/>
                    <a:gd name="T8" fmla="*/ 12 w 19"/>
                    <a:gd name="T9" fmla="*/ 5 h 28"/>
                    <a:gd name="T10" fmla="*/ 9 w 19"/>
                    <a:gd name="T11" fmla="*/ 0 h 28"/>
                    <a:gd name="T12" fmla="*/ 0 w 19"/>
                    <a:gd name="T13" fmla="*/ 4 h 28"/>
                    <a:gd name="T14" fmla="*/ 4 w 19"/>
                    <a:gd name="T15" fmla="*/ 10 h 28"/>
                    <a:gd name="T16" fmla="*/ 7 w 19"/>
                    <a:gd name="T17" fmla="*/ 14 h 28"/>
                    <a:gd name="T18" fmla="*/ 9 w 19"/>
                    <a:gd name="T19" fmla="*/ 21 h 28"/>
                    <a:gd name="T20" fmla="*/ 11 w 19"/>
                    <a:gd name="T21" fmla="*/ 27 h 28"/>
                    <a:gd name="T22" fmla="*/ 11 w 19"/>
                    <a:gd name="T23" fmla="*/ 28 h 28"/>
                    <a:gd name="T24" fmla="*/ 19 w 19"/>
                    <a:gd name="T25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" h="28">
                      <a:moveTo>
                        <a:pt x="19" y="26"/>
                      </a:moveTo>
                      <a:lnTo>
                        <a:pt x="19" y="27"/>
                      </a:lnTo>
                      <a:lnTo>
                        <a:pt x="17" y="19"/>
                      </a:lnTo>
                      <a:lnTo>
                        <a:pt x="15" y="12"/>
                      </a:lnTo>
                      <a:lnTo>
                        <a:pt x="12" y="5"/>
                      </a:lnTo>
                      <a:lnTo>
                        <a:pt x="9" y="0"/>
                      </a:lnTo>
                      <a:lnTo>
                        <a:pt x="0" y="4"/>
                      </a:lnTo>
                      <a:lnTo>
                        <a:pt x="4" y="10"/>
                      </a:lnTo>
                      <a:lnTo>
                        <a:pt x="7" y="14"/>
                      </a:lnTo>
                      <a:lnTo>
                        <a:pt x="9" y="21"/>
                      </a:lnTo>
                      <a:lnTo>
                        <a:pt x="11" y="27"/>
                      </a:lnTo>
                      <a:lnTo>
                        <a:pt x="11" y="28"/>
                      </a:lnTo>
                      <a:lnTo>
                        <a:pt x="1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5" name="Freeform 589"/>
                <p:cNvSpPr>
                  <a:spLocks/>
                </p:cNvSpPr>
                <p:nvPr/>
              </p:nvSpPr>
              <p:spPr bwMode="auto">
                <a:xfrm>
                  <a:off x="2244" y="1432"/>
                  <a:ext cx="175" cy="109"/>
                </a:xfrm>
                <a:custGeom>
                  <a:avLst/>
                  <a:gdLst>
                    <a:gd name="T0" fmla="*/ 26 w 697"/>
                    <a:gd name="T1" fmla="*/ 432 h 437"/>
                    <a:gd name="T2" fmla="*/ 78 w 697"/>
                    <a:gd name="T3" fmla="*/ 422 h 437"/>
                    <a:gd name="T4" fmla="*/ 120 w 697"/>
                    <a:gd name="T5" fmla="*/ 415 h 437"/>
                    <a:gd name="T6" fmla="*/ 151 w 697"/>
                    <a:gd name="T7" fmla="*/ 412 h 437"/>
                    <a:gd name="T8" fmla="*/ 200 w 697"/>
                    <a:gd name="T9" fmla="*/ 408 h 437"/>
                    <a:gd name="T10" fmla="*/ 261 w 697"/>
                    <a:gd name="T11" fmla="*/ 405 h 437"/>
                    <a:gd name="T12" fmla="*/ 328 w 697"/>
                    <a:gd name="T13" fmla="*/ 406 h 437"/>
                    <a:gd name="T14" fmla="*/ 396 w 697"/>
                    <a:gd name="T15" fmla="*/ 412 h 437"/>
                    <a:gd name="T16" fmla="*/ 414 w 697"/>
                    <a:gd name="T17" fmla="*/ 391 h 437"/>
                    <a:gd name="T18" fmla="*/ 398 w 697"/>
                    <a:gd name="T19" fmla="*/ 390 h 437"/>
                    <a:gd name="T20" fmla="*/ 387 w 697"/>
                    <a:gd name="T21" fmla="*/ 390 h 437"/>
                    <a:gd name="T22" fmla="*/ 382 w 697"/>
                    <a:gd name="T23" fmla="*/ 359 h 437"/>
                    <a:gd name="T24" fmla="*/ 387 w 697"/>
                    <a:gd name="T25" fmla="*/ 314 h 437"/>
                    <a:gd name="T26" fmla="*/ 414 w 697"/>
                    <a:gd name="T27" fmla="*/ 315 h 437"/>
                    <a:gd name="T28" fmla="*/ 462 w 697"/>
                    <a:gd name="T29" fmla="*/ 317 h 437"/>
                    <a:gd name="T30" fmla="*/ 528 w 697"/>
                    <a:gd name="T31" fmla="*/ 317 h 437"/>
                    <a:gd name="T32" fmla="*/ 608 w 697"/>
                    <a:gd name="T33" fmla="*/ 317 h 437"/>
                    <a:gd name="T34" fmla="*/ 697 w 697"/>
                    <a:gd name="T35" fmla="*/ 317 h 437"/>
                    <a:gd name="T36" fmla="*/ 697 w 697"/>
                    <a:gd name="T37" fmla="*/ 289 h 437"/>
                    <a:gd name="T38" fmla="*/ 678 w 697"/>
                    <a:gd name="T39" fmla="*/ 287 h 437"/>
                    <a:gd name="T40" fmla="*/ 659 w 697"/>
                    <a:gd name="T41" fmla="*/ 282 h 437"/>
                    <a:gd name="T42" fmla="*/ 650 w 697"/>
                    <a:gd name="T43" fmla="*/ 264 h 437"/>
                    <a:gd name="T44" fmla="*/ 604 w 697"/>
                    <a:gd name="T45" fmla="*/ 260 h 437"/>
                    <a:gd name="T46" fmla="*/ 587 w 697"/>
                    <a:gd name="T47" fmla="*/ 239 h 437"/>
                    <a:gd name="T48" fmla="*/ 572 w 697"/>
                    <a:gd name="T49" fmla="*/ 220 h 437"/>
                    <a:gd name="T50" fmla="*/ 525 w 697"/>
                    <a:gd name="T51" fmla="*/ 205 h 437"/>
                    <a:gd name="T52" fmla="*/ 504 w 697"/>
                    <a:gd name="T53" fmla="*/ 172 h 437"/>
                    <a:gd name="T54" fmla="*/ 484 w 697"/>
                    <a:gd name="T55" fmla="*/ 147 h 437"/>
                    <a:gd name="T56" fmla="*/ 454 w 697"/>
                    <a:gd name="T57" fmla="*/ 110 h 437"/>
                    <a:gd name="T58" fmla="*/ 477 w 697"/>
                    <a:gd name="T59" fmla="*/ 45 h 437"/>
                    <a:gd name="T60" fmla="*/ 456 w 697"/>
                    <a:gd name="T61" fmla="*/ 33 h 437"/>
                    <a:gd name="T62" fmla="*/ 436 w 697"/>
                    <a:gd name="T63" fmla="*/ 14 h 437"/>
                    <a:gd name="T64" fmla="*/ 424 w 697"/>
                    <a:gd name="T65" fmla="*/ 4 h 437"/>
                    <a:gd name="T66" fmla="*/ 411 w 697"/>
                    <a:gd name="T67" fmla="*/ 14 h 437"/>
                    <a:gd name="T68" fmla="*/ 398 w 697"/>
                    <a:gd name="T69" fmla="*/ 20 h 437"/>
                    <a:gd name="T70" fmla="*/ 389 w 697"/>
                    <a:gd name="T71" fmla="*/ 36 h 437"/>
                    <a:gd name="T72" fmla="*/ 365 w 697"/>
                    <a:gd name="T73" fmla="*/ 63 h 437"/>
                    <a:gd name="T74" fmla="*/ 334 w 697"/>
                    <a:gd name="T75" fmla="*/ 78 h 437"/>
                    <a:gd name="T76" fmla="*/ 296 w 697"/>
                    <a:gd name="T77" fmla="*/ 125 h 437"/>
                    <a:gd name="T78" fmla="*/ 257 w 697"/>
                    <a:gd name="T79" fmla="*/ 188 h 437"/>
                    <a:gd name="T80" fmla="*/ 217 w 697"/>
                    <a:gd name="T81" fmla="*/ 255 h 437"/>
                    <a:gd name="T82" fmla="*/ 177 w 697"/>
                    <a:gd name="T83" fmla="*/ 314 h 437"/>
                    <a:gd name="T84" fmla="*/ 137 w 697"/>
                    <a:gd name="T85" fmla="*/ 348 h 437"/>
                    <a:gd name="T86" fmla="*/ 105 w 697"/>
                    <a:gd name="T87" fmla="*/ 355 h 437"/>
                    <a:gd name="T88" fmla="*/ 70 w 697"/>
                    <a:gd name="T89" fmla="*/ 359 h 437"/>
                    <a:gd name="T90" fmla="*/ 28 w 697"/>
                    <a:gd name="T91" fmla="*/ 362 h 437"/>
                    <a:gd name="T92" fmla="*/ 2 w 697"/>
                    <a:gd name="T93" fmla="*/ 418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97" h="437">
                      <a:moveTo>
                        <a:pt x="0" y="437"/>
                      </a:moveTo>
                      <a:lnTo>
                        <a:pt x="11" y="434"/>
                      </a:lnTo>
                      <a:lnTo>
                        <a:pt x="26" y="432"/>
                      </a:lnTo>
                      <a:lnTo>
                        <a:pt x="43" y="429"/>
                      </a:lnTo>
                      <a:lnTo>
                        <a:pt x="61" y="425"/>
                      </a:lnTo>
                      <a:lnTo>
                        <a:pt x="78" y="422"/>
                      </a:lnTo>
                      <a:lnTo>
                        <a:pt x="95" y="419"/>
                      </a:lnTo>
                      <a:lnTo>
                        <a:pt x="109" y="417"/>
                      </a:lnTo>
                      <a:lnTo>
                        <a:pt x="120" y="415"/>
                      </a:lnTo>
                      <a:lnTo>
                        <a:pt x="128" y="414"/>
                      </a:lnTo>
                      <a:lnTo>
                        <a:pt x="139" y="413"/>
                      </a:lnTo>
                      <a:lnTo>
                        <a:pt x="151" y="412"/>
                      </a:lnTo>
                      <a:lnTo>
                        <a:pt x="166" y="411"/>
                      </a:lnTo>
                      <a:lnTo>
                        <a:pt x="182" y="409"/>
                      </a:lnTo>
                      <a:lnTo>
                        <a:pt x="200" y="408"/>
                      </a:lnTo>
                      <a:lnTo>
                        <a:pt x="219" y="407"/>
                      </a:lnTo>
                      <a:lnTo>
                        <a:pt x="239" y="406"/>
                      </a:lnTo>
                      <a:lnTo>
                        <a:pt x="261" y="405"/>
                      </a:lnTo>
                      <a:lnTo>
                        <a:pt x="283" y="405"/>
                      </a:lnTo>
                      <a:lnTo>
                        <a:pt x="305" y="405"/>
                      </a:lnTo>
                      <a:lnTo>
                        <a:pt x="328" y="406"/>
                      </a:lnTo>
                      <a:lnTo>
                        <a:pt x="351" y="407"/>
                      </a:lnTo>
                      <a:lnTo>
                        <a:pt x="374" y="409"/>
                      </a:lnTo>
                      <a:lnTo>
                        <a:pt x="396" y="412"/>
                      </a:lnTo>
                      <a:lnTo>
                        <a:pt x="418" y="415"/>
                      </a:lnTo>
                      <a:lnTo>
                        <a:pt x="421" y="391"/>
                      </a:lnTo>
                      <a:lnTo>
                        <a:pt x="414" y="391"/>
                      </a:lnTo>
                      <a:lnTo>
                        <a:pt x="408" y="391"/>
                      </a:lnTo>
                      <a:lnTo>
                        <a:pt x="403" y="391"/>
                      </a:lnTo>
                      <a:lnTo>
                        <a:pt x="398" y="390"/>
                      </a:lnTo>
                      <a:lnTo>
                        <a:pt x="394" y="390"/>
                      </a:lnTo>
                      <a:lnTo>
                        <a:pt x="390" y="390"/>
                      </a:lnTo>
                      <a:lnTo>
                        <a:pt x="387" y="390"/>
                      </a:lnTo>
                      <a:lnTo>
                        <a:pt x="384" y="390"/>
                      </a:lnTo>
                      <a:lnTo>
                        <a:pt x="382" y="378"/>
                      </a:lnTo>
                      <a:lnTo>
                        <a:pt x="382" y="359"/>
                      </a:lnTo>
                      <a:lnTo>
                        <a:pt x="382" y="337"/>
                      </a:lnTo>
                      <a:lnTo>
                        <a:pt x="384" y="313"/>
                      </a:lnTo>
                      <a:lnTo>
                        <a:pt x="387" y="314"/>
                      </a:lnTo>
                      <a:lnTo>
                        <a:pt x="395" y="314"/>
                      </a:lnTo>
                      <a:lnTo>
                        <a:pt x="403" y="315"/>
                      </a:lnTo>
                      <a:lnTo>
                        <a:pt x="414" y="315"/>
                      </a:lnTo>
                      <a:lnTo>
                        <a:pt x="428" y="316"/>
                      </a:lnTo>
                      <a:lnTo>
                        <a:pt x="445" y="316"/>
                      </a:lnTo>
                      <a:lnTo>
                        <a:pt x="462" y="317"/>
                      </a:lnTo>
                      <a:lnTo>
                        <a:pt x="483" y="317"/>
                      </a:lnTo>
                      <a:lnTo>
                        <a:pt x="505" y="317"/>
                      </a:lnTo>
                      <a:lnTo>
                        <a:pt x="528" y="317"/>
                      </a:lnTo>
                      <a:lnTo>
                        <a:pt x="553" y="317"/>
                      </a:lnTo>
                      <a:lnTo>
                        <a:pt x="580" y="317"/>
                      </a:lnTo>
                      <a:lnTo>
                        <a:pt x="608" y="317"/>
                      </a:lnTo>
                      <a:lnTo>
                        <a:pt x="637" y="317"/>
                      </a:lnTo>
                      <a:lnTo>
                        <a:pt x="667" y="317"/>
                      </a:lnTo>
                      <a:lnTo>
                        <a:pt x="697" y="317"/>
                      </a:lnTo>
                      <a:lnTo>
                        <a:pt x="696" y="307"/>
                      </a:lnTo>
                      <a:lnTo>
                        <a:pt x="696" y="296"/>
                      </a:lnTo>
                      <a:lnTo>
                        <a:pt x="697" y="289"/>
                      </a:lnTo>
                      <a:lnTo>
                        <a:pt x="697" y="286"/>
                      </a:lnTo>
                      <a:lnTo>
                        <a:pt x="687" y="287"/>
                      </a:lnTo>
                      <a:lnTo>
                        <a:pt x="678" y="287"/>
                      </a:lnTo>
                      <a:lnTo>
                        <a:pt x="669" y="287"/>
                      </a:lnTo>
                      <a:lnTo>
                        <a:pt x="663" y="286"/>
                      </a:lnTo>
                      <a:lnTo>
                        <a:pt x="659" y="282"/>
                      </a:lnTo>
                      <a:lnTo>
                        <a:pt x="655" y="278"/>
                      </a:lnTo>
                      <a:lnTo>
                        <a:pt x="653" y="272"/>
                      </a:lnTo>
                      <a:lnTo>
                        <a:pt x="650" y="264"/>
                      </a:lnTo>
                      <a:lnTo>
                        <a:pt x="632" y="266"/>
                      </a:lnTo>
                      <a:lnTo>
                        <a:pt x="616" y="265"/>
                      </a:lnTo>
                      <a:lnTo>
                        <a:pt x="604" y="260"/>
                      </a:lnTo>
                      <a:lnTo>
                        <a:pt x="595" y="254"/>
                      </a:lnTo>
                      <a:lnTo>
                        <a:pt x="590" y="247"/>
                      </a:lnTo>
                      <a:lnTo>
                        <a:pt x="587" y="239"/>
                      </a:lnTo>
                      <a:lnTo>
                        <a:pt x="586" y="229"/>
                      </a:lnTo>
                      <a:lnTo>
                        <a:pt x="587" y="220"/>
                      </a:lnTo>
                      <a:lnTo>
                        <a:pt x="572" y="220"/>
                      </a:lnTo>
                      <a:lnTo>
                        <a:pt x="555" y="217"/>
                      </a:lnTo>
                      <a:lnTo>
                        <a:pt x="540" y="212"/>
                      </a:lnTo>
                      <a:lnTo>
                        <a:pt x="525" y="205"/>
                      </a:lnTo>
                      <a:lnTo>
                        <a:pt x="514" y="196"/>
                      </a:lnTo>
                      <a:lnTo>
                        <a:pt x="506" y="184"/>
                      </a:lnTo>
                      <a:lnTo>
                        <a:pt x="504" y="172"/>
                      </a:lnTo>
                      <a:lnTo>
                        <a:pt x="508" y="157"/>
                      </a:lnTo>
                      <a:lnTo>
                        <a:pt x="497" y="153"/>
                      </a:lnTo>
                      <a:lnTo>
                        <a:pt x="484" y="147"/>
                      </a:lnTo>
                      <a:lnTo>
                        <a:pt x="472" y="137"/>
                      </a:lnTo>
                      <a:lnTo>
                        <a:pt x="461" y="126"/>
                      </a:lnTo>
                      <a:lnTo>
                        <a:pt x="454" y="110"/>
                      </a:lnTo>
                      <a:lnTo>
                        <a:pt x="453" y="92"/>
                      </a:lnTo>
                      <a:lnTo>
                        <a:pt x="460" y="70"/>
                      </a:lnTo>
                      <a:lnTo>
                        <a:pt x="477" y="45"/>
                      </a:lnTo>
                      <a:lnTo>
                        <a:pt x="471" y="42"/>
                      </a:lnTo>
                      <a:lnTo>
                        <a:pt x="464" y="38"/>
                      </a:lnTo>
                      <a:lnTo>
                        <a:pt x="456" y="33"/>
                      </a:lnTo>
                      <a:lnTo>
                        <a:pt x="449" y="27"/>
                      </a:lnTo>
                      <a:lnTo>
                        <a:pt x="443" y="20"/>
                      </a:lnTo>
                      <a:lnTo>
                        <a:pt x="436" y="14"/>
                      </a:lnTo>
                      <a:lnTo>
                        <a:pt x="431" y="6"/>
                      </a:lnTo>
                      <a:lnTo>
                        <a:pt x="427" y="0"/>
                      </a:lnTo>
                      <a:lnTo>
                        <a:pt x="424" y="4"/>
                      </a:lnTo>
                      <a:lnTo>
                        <a:pt x="420" y="7"/>
                      </a:lnTo>
                      <a:lnTo>
                        <a:pt x="416" y="11"/>
                      </a:lnTo>
                      <a:lnTo>
                        <a:pt x="411" y="14"/>
                      </a:lnTo>
                      <a:lnTo>
                        <a:pt x="407" y="16"/>
                      </a:lnTo>
                      <a:lnTo>
                        <a:pt x="403" y="18"/>
                      </a:lnTo>
                      <a:lnTo>
                        <a:pt x="398" y="20"/>
                      </a:lnTo>
                      <a:lnTo>
                        <a:pt x="394" y="21"/>
                      </a:lnTo>
                      <a:lnTo>
                        <a:pt x="394" y="27"/>
                      </a:lnTo>
                      <a:lnTo>
                        <a:pt x="389" y="36"/>
                      </a:lnTo>
                      <a:lnTo>
                        <a:pt x="383" y="45"/>
                      </a:lnTo>
                      <a:lnTo>
                        <a:pt x="375" y="55"/>
                      </a:lnTo>
                      <a:lnTo>
                        <a:pt x="365" y="63"/>
                      </a:lnTo>
                      <a:lnTo>
                        <a:pt x="355" y="70"/>
                      </a:lnTo>
                      <a:lnTo>
                        <a:pt x="345" y="75"/>
                      </a:lnTo>
                      <a:lnTo>
                        <a:pt x="334" y="78"/>
                      </a:lnTo>
                      <a:lnTo>
                        <a:pt x="322" y="90"/>
                      </a:lnTo>
                      <a:lnTo>
                        <a:pt x="309" y="106"/>
                      </a:lnTo>
                      <a:lnTo>
                        <a:pt x="296" y="125"/>
                      </a:lnTo>
                      <a:lnTo>
                        <a:pt x="283" y="144"/>
                      </a:lnTo>
                      <a:lnTo>
                        <a:pt x="270" y="165"/>
                      </a:lnTo>
                      <a:lnTo>
                        <a:pt x="257" y="188"/>
                      </a:lnTo>
                      <a:lnTo>
                        <a:pt x="244" y="210"/>
                      </a:lnTo>
                      <a:lnTo>
                        <a:pt x="231" y="233"/>
                      </a:lnTo>
                      <a:lnTo>
                        <a:pt x="217" y="255"/>
                      </a:lnTo>
                      <a:lnTo>
                        <a:pt x="204" y="276"/>
                      </a:lnTo>
                      <a:lnTo>
                        <a:pt x="191" y="296"/>
                      </a:lnTo>
                      <a:lnTo>
                        <a:pt x="177" y="314"/>
                      </a:lnTo>
                      <a:lnTo>
                        <a:pt x="164" y="328"/>
                      </a:lnTo>
                      <a:lnTo>
                        <a:pt x="150" y="340"/>
                      </a:lnTo>
                      <a:lnTo>
                        <a:pt x="137" y="348"/>
                      </a:lnTo>
                      <a:lnTo>
                        <a:pt x="123" y="353"/>
                      </a:lnTo>
                      <a:lnTo>
                        <a:pt x="115" y="354"/>
                      </a:lnTo>
                      <a:lnTo>
                        <a:pt x="105" y="355"/>
                      </a:lnTo>
                      <a:lnTo>
                        <a:pt x="94" y="356"/>
                      </a:lnTo>
                      <a:lnTo>
                        <a:pt x="82" y="357"/>
                      </a:lnTo>
                      <a:lnTo>
                        <a:pt x="70" y="359"/>
                      </a:lnTo>
                      <a:lnTo>
                        <a:pt x="56" y="360"/>
                      </a:lnTo>
                      <a:lnTo>
                        <a:pt x="42" y="361"/>
                      </a:lnTo>
                      <a:lnTo>
                        <a:pt x="28" y="362"/>
                      </a:lnTo>
                      <a:lnTo>
                        <a:pt x="16" y="378"/>
                      </a:lnTo>
                      <a:lnTo>
                        <a:pt x="7" y="397"/>
                      </a:lnTo>
                      <a:lnTo>
                        <a:pt x="2" y="418"/>
                      </a:lnTo>
                      <a:lnTo>
                        <a:pt x="0" y="4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6" name="Freeform 590"/>
                <p:cNvSpPr>
                  <a:spLocks/>
                </p:cNvSpPr>
                <p:nvPr/>
              </p:nvSpPr>
              <p:spPr bwMode="auto">
                <a:xfrm>
                  <a:off x="2244" y="1534"/>
                  <a:ext cx="32" cy="8"/>
                </a:xfrm>
                <a:custGeom>
                  <a:avLst/>
                  <a:gdLst>
                    <a:gd name="T0" fmla="*/ 121 w 125"/>
                    <a:gd name="T1" fmla="*/ 0 h 30"/>
                    <a:gd name="T2" fmla="*/ 121 w 125"/>
                    <a:gd name="T3" fmla="*/ 0 h 30"/>
                    <a:gd name="T4" fmla="*/ 110 w 125"/>
                    <a:gd name="T5" fmla="*/ 2 h 30"/>
                    <a:gd name="T6" fmla="*/ 96 w 125"/>
                    <a:gd name="T7" fmla="*/ 4 h 30"/>
                    <a:gd name="T8" fmla="*/ 79 w 125"/>
                    <a:gd name="T9" fmla="*/ 6 h 30"/>
                    <a:gd name="T10" fmla="*/ 62 w 125"/>
                    <a:gd name="T11" fmla="*/ 9 h 30"/>
                    <a:gd name="T12" fmla="*/ 43 w 125"/>
                    <a:gd name="T13" fmla="*/ 14 h 30"/>
                    <a:gd name="T14" fmla="*/ 27 w 125"/>
                    <a:gd name="T15" fmla="*/ 17 h 30"/>
                    <a:gd name="T16" fmla="*/ 12 w 125"/>
                    <a:gd name="T17" fmla="*/ 19 h 30"/>
                    <a:gd name="T18" fmla="*/ 0 w 125"/>
                    <a:gd name="T19" fmla="*/ 22 h 30"/>
                    <a:gd name="T20" fmla="*/ 2 w 125"/>
                    <a:gd name="T21" fmla="*/ 30 h 30"/>
                    <a:gd name="T22" fmla="*/ 12 w 125"/>
                    <a:gd name="T23" fmla="*/ 27 h 30"/>
                    <a:gd name="T24" fmla="*/ 27 w 125"/>
                    <a:gd name="T25" fmla="*/ 25 h 30"/>
                    <a:gd name="T26" fmla="*/ 45 w 125"/>
                    <a:gd name="T27" fmla="*/ 22 h 30"/>
                    <a:gd name="T28" fmla="*/ 62 w 125"/>
                    <a:gd name="T29" fmla="*/ 18 h 30"/>
                    <a:gd name="T30" fmla="*/ 79 w 125"/>
                    <a:gd name="T31" fmla="*/ 15 h 30"/>
                    <a:gd name="T32" fmla="*/ 96 w 125"/>
                    <a:gd name="T33" fmla="*/ 13 h 30"/>
                    <a:gd name="T34" fmla="*/ 110 w 125"/>
                    <a:gd name="T35" fmla="*/ 11 h 30"/>
                    <a:gd name="T36" fmla="*/ 121 w 125"/>
                    <a:gd name="T37" fmla="*/ 8 h 30"/>
                    <a:gd name="T38" fmla="*/ 121 w 125"/>
                    <a:gd name="T39" fmla="*/ 8 h 30"/>
                    <a:gd name="T40" fmla="*/ 121 w 125"/>
                    <a:gd name="T41" fmla="*/ 8 h 30"/>
                    <a:gd name="T42" fmla="*/ 124 w 125"/>
                    <a:gd name="T43" fmla="*/ 7 h 30"/>
                    <a:gd name="T44" fmla="*/ 125 w 125"/>
                    <a:gd name="T45" fmla="*/ 4 h 30"/>
                    <a:gd name="T46" fmla="*/ 124 w 125"/>
                    <a:gd name="T47" fmla="*/ 1 h 30"/>
                    <a:gd name="T48" fmla="*/ 121 w 125"/>
                    <a:gd name="T4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30">
                      <a:moveTo>
                        <a:pt x="121" y="0"/>
                      </a:moveTo>
                      <a:lnTo>
                        <a:pt x="121" y="0"/>
                      </a:lnTo>
                      <a:lnTo>
                        <a:pt x="110" y="2"/>
                      </a:lnTo>
                      <a:lnTo>
                        <a:pt x="96" y="4"/>
                      </a:lnTo>
                      <a:lnTo>
                        <a:pt x="79" y="6"/>
                      </a:lnTo>
                      <a:lnTo>
                        <a:pt x="62" y="9"/>
                      </a:lnTo>
                      <a:lnTo>
                        <a:pt x="43" y="14"/>
                      </a:lnTo>
                      <a:lnTo>
                        <a:pt x="27" y="17"/>
                      </a:lnTo>
                      <a:lnTo>
                        <a:pt x="12" y="19"/>
                      </a:lnTo>
                      <a:lnTo>
                        <a:pt x="0" y="22"/>
                      </a:lnTo>
                      <a:lnTo>
                        <a:pt x="2" y="30"/>
                      </a:lnTo>
                      <a:lnTo>
                        <a:pt x="12" y="27"/>
                      </a:lnTo>
                      <a:lnTo>
                        <a:pt x="27" y="25"/>
                      </a:lnTo>
                      <a:lnTo>
                        <a:pt x="45" y="22"/>
                      </a:lnTo>
                      <a:lnTo>
                        <a:pt x="62" y="18"/>
                      </a:lnTo>
                      <a:lnTo>
                        <a:pt x="79" y="15"/>
                      </a:lnTo>
                      <a:lnTo>
                        <a:pt x="96" y="13"/>
                      </a:lnTo>
                      <a:lnTo>
                        <a:pt x="110" y="11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4" y="7"/>
                      </a:lnTo>
                      <a:lnTo>
                        <a:pt x="125" y="4"/>
                      </a:lnTo>
                      <a:lnTo>
                        <a:pt x="124" y="1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7" name="Freeform 591"/>
                <p:cNvSpPr>
                  <a:spLocks/>
                </p:cNvSpPr>
                <p:nvPr/>
              </p:nvSpPr>
              <p:spPr bwMode="auto">
                <a:xfrm>
                  <a:off x="2275" y="1531"/>
                  <a:ext cx="75" cy="5"/>
                </a:xfrm>
                <a:custGeom>
                  <a:avLst/>
                  <a:gdLst>
                    <a:gd name="T0" fmla="*/ 293 w 302"/>
                    <a:gd name="T1" fmla="*/ 15 h 19"/>
                    <a:gd name="T2" fmla="*/ 298 w 302"/>
                    <a:gd name="T3" fmla="*/ 11 h 19"/>
                    <a:gd name="T4" fmla="*/ 276 w 302"/>
                    <a:gd name="T5" fmla="*/ 8 h 19"/>
                    <a:gd name="T6" fmla="*/ 254 w 302"/>
                    <a:gd name="T7" fmla="*/ 5 h 19"/>
                    <a:gd name="T8" fmla="*/ 231 w 302"/>
                    <a:gd name="T9" fmla="*/ 3 h 19"/>
                    <a:gd name="T10" fmla="*/ 208 w 302"/>
                    <a:gd name="T11" fmla="*/ 2 h 19"/>
                    <a:gd name="T12" fmla="*/ 185 w 302"/>
                    <a:gd name="T13" fmla="*/ 0 h 19"/>
                    <a:gd name="T14" fmla="*/ 163 w 302"/>
                    <a:gd name="T15" fmla="*/ 0 h 19"/>
                    <a:gd name="T16" fmla="*/ 141 w 302"/>
                    <a:gd name="T17" fmla="*/ 0 h 19"/>
                    <a:gd name="T18" fmla="*/ 119 w 302"/>
                    <a:gd name="T19" fmla="*/ 2 h 19"/>
                    <a:gd name="T20" fmla="*/ 99 w 302"/>
                    <a:gd name="T21" fmla="*/ 3 h 19"/>
                    <a:gd name="T22" fmla="*/ 80 w 302"/>
                    <a:gd name="T23" fmla="*/ 4 h 19"/>
                    <a:gd name="T24" fmla="*/ 62 w 302"/>
                    <a:gd name="T25" fmla="*/ 5 h 19"/>
                    <a:gd name="T26" fmla="*/ 46 w 302"/>
                    <a:gd name="T27" fmla="*/ 7 h 19"/>
                    <a:gd name="T28" fmla="*/ 31 w 302"/>
                    <a:gd name="T29" fmla="*/ 8 h 19"/>
                    <a:gd name="T30" fmla="*/ 19 w 302"/>
                    <a:gd name="T31" fmla="*/ 9 h 19"/>
                    <a:gd name="T32" fmla="*/ 8 w 302"/>
                    <a:gd name="T33" fmla="*/ 10 h 19"/>
                    <a:gd name="T34" fmla="*/ 0 w 302"/>
                    <a:gd name="T35" fmla="*/ 11 h 19"/>
                    <a:gd name="T36" fmla="*/ 0 w 302"/>
                    <a:gd name="T37" fmla="*/ 19 h 19"/>
                    <a:gd name="T38" fmla="*/ 8 w 302"/>
                    <a:gd name="T39" fmla="*/ 18 h 19"/>
                    <a:gd name="T40" fmla="*/ 19 w 302"/>
                    <a:gd name="T41" fmla="*/ 17 h 19"/>
                    <a:gd name="T42" fmla="*/ 31 w 302"/>
                    <a:gd name="T43" fmla="*/ 16 h 19"/>
                    <a:gd name="T44" fmla="*/ 46 w 302"/>
                    <a:gd name="T45" fmla="*/ 15 h 19"/>
                    <a:gd name="T46" fmla="*/ 62 w 302"/>
                    <a:gd name="T47" fmla="*/ 13 h 19"/>
                    <a:gd name="T48" fmla="*/ 80 w 302"/>
                    <a:gd name="T49" fmla="*/ 12 h 19"/>
                    <a:gd name="T50" fmla="*/ 99 w 302"/>
                    <a:gd name="T51" fmla="*/ 11 h 19"/>
                    <a:gd name="T52" fmla="*/ 119 w 302"/>
                    <a:gd name="T53" fmla="*/ 10 h 19"/>
                    <a:gd name="T54" fmla="*/ 141 w 302"/>
                    <a:gd name="T55" fmla="*/ 10 h 19"/>
                    <a:gd name="T56" fmla="*/ 163 w 302"/>
                    <a:gd name="T57" fmla="*/ 10 h 19"/>
                    <a:gd name="T58" fmla="*/ 185 w 302"/>
                    <a:gd name="T59" fmla="*/ 10 h 19"/>
                    <a:gd name="T60" fmla="*/ 208 w 302"/>
                    <a:gd name="T61" fmla="*/ 10 h 19"/>
                    <a:gd name="T62" fmla="*/ 231 w 302"/>
                    <a:gd name="T63" fmla="*/ 11 h 19"/>
                    <a:gd name="T64" fmla="*/ 254 w 302"/>
                    <a:gd name="T65" fmla="*/ 13 h 19"/>
                    <a:gd name="T66" fmla="*/ 276 w 302"/>
                    <a:gd name="T67" fmla="*/ 16 h 19"/>
                    <a:gd name="T68" fmla="*/ 298 w 302"/>
                    <a:gd name="T69" fmla="*/ 19 h 19"/>
                    <a:gd name="T70" fmla="*/ 302 w 302"/>
                    <a:gd name="T71" fmla="*/ 15 h 19"/>
                    <a:gd name="T72" fmla="*/ 298 w 302"/>
                    <a:gd name="T73" fmla="*/ 19 h 19"/>
                    <a:gd name="T74" fmla="*/ 301 w 302"/>
                    <a:gd name="T75" fmla="*/ 18 h 19"/>
                    <a:gd name="T76" fmla="*/ 302 w 302"/>
                    <a:gd name="T77" fmla="*/ 15 h 19"/>
                    <a:gd name="T78" fmla="*/ 301 w 302"/>
                    <a:gd name="T79" fmla="*/ 12 h 19"/>
                    <a:gd name="T80" fmla="*/ 298 w 302"/>
                    <a:gd name="T81" fmla="*/ 11 h 19"/>
                    <a:gd name="T82" fmla="*/ 293 w 302"/>
                    <a:gd name="T83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2" h="19">
                      <a:moveTo>
                        <a:pt x="293" y="15"/>
                      </a:moveTo>
                      <a:lnTo>
                        <a:pt x="298" y="11"/>
                      </a:lnTo>
                      <a:lnTo>
                        <a:pt x="276" y="8"/>
                      </a:lnTo>
                      <a:lnTo>
                        <a:pt x="254" y="5"/>
                      </a:lnTo>
                      <a:lnTo>
                        <a:pt x="231" y="3"/>
                      </a:lnTo>
                      <a:lnTo>
                        <a:pt x="208" y="2"/>
                      </a:lnTo>
                      <a:lnTo>
                        <a:pt x="185" y="0"/>
                      </a:lnTo>
                      <a:lnTo>
                        <a:pt x="163" y="0"/>
                      </a:lnTo>
                      <a:lnTo>
                        <a:pt x="141" y="0"/>
                      </a:lnTo>
                      <a:lnTo>
                        <a:pt x="119" y="2"/>
                      </a:lnTo>
                      <a:lnTo>
                        <a:pt x="99" y="3"/>
                      </a:lnTo>
                      <a:lnTo>
                        <a:pt x="80" y="4"/>
                      </a:lnTo>
                      <a:lnTo>
                        <a:pt x="62" y="5"/>
                      </a:lnTo>
                      <a:lnTo>
                        <a:pt x="46" y="7"/>
                      </a:lnTo>
                      <a:lnTo>
                        <a:pt x="31" y="8"/>
                      </a:lnTo>
                      <a:lnTo>
                        <a:pt x="19" y="9"/>
                      </a:lnTo>
                      <a:lnTo>
                        <a:pt x="8" y="10"/>
                      </a:lnTo>
                      <a:lnTo>
                        <a:pt x="0" y="11"/>
                      </a:lnTo>
                      <a:lnTo>
                        <a:pt x="0" y="19"/>
                      </a:lnTo>
                      <a:lnTo>
                        <a:pt x="8" y="18"/>
                      </a:lnTo>
                      <a:lnTo>
                        <a:pt x="19" y="17"/>
                      </a:lnTo>
                      <a:lnTo>
                        <a:pt x="31" y="16"/>
                      </a:lnTo>
                      <a:lnTo>
                        <a:pt x="46" y="15"/>
                      </a:lnTo>
                      <a:lnTo>
                        <a:pt x="62" y="13"/>
                      </a:lnTo>
                      <a:lnTo>
                        <a:pt x="80" y="12"/>
                      </a:lnTo>
                      <a:lnTo>
                        <a:pt x="99" y="11"/>
                      </a:lnTo>
                      <a:lnTo>
                        <a:pt x="119" y="10"/>
                      </a:lnTo>
                      <a:lnTo>
                        <a:pt x="141" y="10"/>
                      </a:lnTo>
                      <a:lnTo>
                        <a:pt x="163" y="10"/>
                      </a:lnTo>
                      <a:lnTo>
                        <a:pt x="185" y="10"/>
                      </a:lnTo>
                      <a:lnTo>
                        <a:pt x="208" y="10"/>
                      </a:lnTo>
                      <a:lnTo>
                        <a:pt x="231" y="11"/>
                      </a:lnTo>
                      <a:lnTo>
                        <a:pt x="254" y="13"/>
                      </a:lnTo>
                      <a:lnTo>
                        <a:pt x="276" y="16"/>
                      </a:lnTo>
                      <a:lnTo>
                        <a:pt x="298" y="19"/>
                      </a:lnTo>
                      <a:lnTo>
                        <a:pt x="302" y="15"/>
                      </a:lnTo>
                      <a:lnTo>
                        <a:pt x="298" y="19"/>
                      </a:lnTo>
                      <a:lnTo>
                        <a:pt x="301" y="18"/>
                      </a:lnTo>
                      <a:lnTo>
                        <a:pt x="302" y="15"/>
                      </a:lnTo>
                      <a:lnTo>
                        <a:pt x="301" y="12"/>
                      </a:lnTo>
                      <a:lnTo>
                        <a:pt x="298" y="11"/>
                      </a:lnTo>
                      <a:lnTo>
                        <a:pt x="29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8" name="Freeform 592"/>
                <p:cNvSpPr>
                  <a:spLocks/>
                </p:cNvSpPr>
                <p:nvPr/>
              </p:nvSpPr>
              <p:spPr bwMode="auto">
                <a:xfrm>
                  <a:off x="2348" y="1528"/>
                  <a:ext cx="3" cy="7"/>
                </a:xfrm>
                <a:custGeom>
                  <a:avLst/>
                  <a:gdLst>
                    <a:gd name="T0" fmla="*/ 8 w 12"/>
                    <a:gd name="T1" fmla="*/ 10 h 29"/>
                    <a:gd name="T2" fmla="*/ 4 w 12"/>
                    <a:gd name="T3" fmla="*/ 5 h 29"/>
                    <a:gd name="T4" fmla="*/ 0 w 12"/>
                    <a:gd name="T5" fmla="*/ 29 h 29"/>
                    <a:gd name="T6" fmla="*/ 9 w 12"/>
                    <a:gd name="T7" fmla="*/ 29 h 29"/>
                    <a:gd name="T8" fmla="*/ 12 w 12"/>
                    <a:gd name="T9" fmla="*/ 5 h 29"/>
                    <a:gd name="T10" fmla="*/ 8 w 12"/>
                    <a:gd name="T11" fmla="*/ 0 h 29"/>
                    <a:gd name="T12" fmla="*/ 12 w 12"/>
                    <a:gd name="T13" fmla="*/ 5 h 29"/>
                    <a:gd name="T14" fmla="*/ 11 w 12"/>
                    <a:gd name="T15" fmla="*/ 2 h 29"/>
                    <a:gd name="T16" fmla="*/ 8 w 12"/>
                    <a:gd name="T17" fmla="*/ 1 h 29"/>
                    <a:gd name="T18" fmla="*/ 5 w 12"/>
                    <a:gd name="T19" fmla="*/ 2 h 29"/>
                    <a:gd name="T20" fmla="*/ 4 w 12"/>
                    <a:gd name="T21" fmla="*/ 5 h 29"/>
                    <a:gd name="T22" fmla="*/ 8 w 12"/>
                    <a:gd name="T23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29">
                      <a:moveTo>
                        <a:pt x="8" y="10"/>
                      </a:moveTo>
                      <a:lnTo>
                        <a:pt x="4" y="5"/>
                      </a:lnTo>
                      <a:lnTo>
                        <a:pt x="0" y="29"/>
                      </a:lnTo>
                      <a:lnTo>
                        <a:pt x="9" y="29"/>
                      </a:lnTo>
                      <a:lnTo>
                        <a:pt x="12" y="5"/>
                      </a:lnTo>
                      <a:lnTo>
                        <a:pt x="8" y="0"/>
                      </a:lnTo>
                      <a:lnTo>
                        <a:pt x="12" y="5"/>
                      </a:lnTo>
                      <a:lnTo>
                        <a:pt x="11" y="2"/>
                      </a:lnTo>
                      <a:lnTo>
                        <a:pt x="8" y="1"/>
                      </a:lnTo>
                      <a:lnTo>
                        <a:pt x="5" y="2"/>
                      </a:lnTo>
                      <a:lnTo>
                        <a:pt x="4" y="5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9" name="Freeform 593"/>
                <p:cNvSpPr>
                  <a:spLocks/>
                </p:cNvSpPr>
                <p:nvPr/>
              </p:nvSpPr>
              <p:spPr bwMode="auto">
                <a:xfrm>
                  <a:off x="2340" y="1528"/>
                  <a:ext cx="10" cy="3"/>
                </a:xfrm>
                <a:custGeom>
                  <a:avLst/>
                  <a:gdLst>
                    <a:gd name="T0" fmla="*/ 0 w 41"/>
                    <a:gd name="T1" fmla="*/ 6 h 11"/>
                    <a:gd name="T2" fmla="*/ 4 w 41"/>
                    <a:gd name="T3" fmla="*/ 10 h 11"/>
                    <a:gd name="T4" fmla="*/ 7 w 41"/>
                    <a:gd name="T5" fmla="*/ 10 h 11"/>
                    <a:gd name="T6" fmla="*/ 10 w 41"/>
                    <a:gd name="T7" fmla="*/ 10 h 11"/>
                    <a:gd name="T8" fmla="*/ 14 w 41"/>
                    <a:gd name="T9" fmla="*/ 10 h 11"/>
                    <a:gd name="T10" fmla="*/ 18 w 41"/>
                    <a:gd name="T11" fmla="*/ 9 h 11"/>
                    <a:gd name="T12" fmla="*/ 23 w 41"/>
                    <a:gd name="T13" fmla="*/ 10 h 11"/>
                    <a:gd name="T14" fmla="*/ 28 w 41"/>
                    <a:gd name="T15" fmla="*/ 11 h 11"/>
                    <a:gd name="T16" fmla="*/ 34 w 41"/>
                    <a:gd name="T17" fmla="*/ 11 h 11"/>
                    <a:gd name="T18" fmla="*/ 41 w 41"/>
                    <a:gd name="T19" fmla="*/ 11 h 11"/>
                    <a:gd name="T20" fmla="*/ 41 w 41"/>
                    <a:gd name="T21" fmla="*/ 1 h 11"/>
                    <a:gd name="T22" fmla="*/ 34 w 41"/>
                    <a:gd name="T23" fmla="*/ 1 h 11"/>
                    <a:gd name="T24" fmla="*/ 28 w 41"/>
                    <a:gd name="T25" fmla="*/ 1 h 11"/>
                    <a:gd name="T26" fmla="*/ 23 w 41"/>
                    <a:gd name="T27" fmla="*/ 2 h 11"/>
                    <a:gd name="T28" fmla="*/ 18 w 41"/>
                    <a:gd name="T29" fmla="*/ 1 h 11"/>
                    <a:gd name="T30" fmla="*/ 14 w 41"/>
                    <a:gd name="T31" fmla="*/ 0 h 11"/>
                    <a:gd name="T32" fmla="*/ 10 w 41"/>
                    <a:gd name="T33" fmla="*/ 0 h 11"/>
                    <a:gd name="T34" fmla="*/ 7 w 41"/>
                    <a:gd name="T35" fmla="*/ 0 h 11"/>
                    <a:gd name="T36" fmla="*/ 4 w 41"/>
                    <a:gd name="T37" fmla="*/ 0 h 11"/>
                    <a:gd name="T38" fmla="*/ 8 w 41"/>
                    <a:gd name="T39" fmla="*/ 4 h 11"/>
                    <a:gd name="T40" fmla="*/ 4 w 41"/>
                    <a:gd name="T41" fmla="*/ 0 h 11"/>
                    <a:gd name="T42" fmla="*/ 1 w 41"/>
                    <a:gd name="T43" fmla="*/ 2 h 11"/>
                    <a:gd name="T44" fmla="*/ 0 w 41"/>
                    <a:gd name="T45" fmla="*/ 5 h 11"/>
                    <a:gd name="T46" fmla="*/ 1 w 41"/>
                    <a:gd name="T47" fmla="*/ 8 h 11"/>
                    <a:gd name="T48" fmla="*/ 4 w 41"/>
                    <a:gd name="T49" fmla="*/ 10 h 11"/>
                    <a:gd name="T50" fmla="*/ 0 w 41"/>
                    <a:gd name="T51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11">
                      <a:moveTo>
                        <a:pt x="0" y="6"/>
                      </a:moveTo>
                      <a:lnTo>
                        <a:pt x="4" y="10"/>
                      </a:lnTo>
                      <a:lnTo>
                        <a:pt x="7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8" y="9"/>
                      </a:lnTo>
                      <a:lnTo>
                        <a:pt x="23" y="10"/>
                      </a:lnTo>
                      <a:lnTo>
                        <a:pt x="28" y="11"/>
                      </a:lnTo>
                      <a:lnTo>
                        <a:pt x="34" y="11"/>
                      </a:lnTo>
                      <a:lnTo>
                        <a:pt x="41" y="11"/>
                      </a:lnTo>
                      <a:lnTo>
                        <a:pt x="41" y="1"/>
                      </a:lnTo>
                      <a:lnTo>
                        <a:pt x="34" y="1"/>
                      </a:lnTo>
                      <a:lnTo>
                        <a:pt x="28" y="1"/>
                      </a:lnTo>
                      <a:lnTo>
                        <a:pt x="23" y="2"/>
                      </a:lnTo>
                      <a:lnTo>
                        <a:pt x="18" y="1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0" name="Freeform 594"/>
                <p:cNvSpPr>
                  <a:spLocks/>
                </p:cNvSpPr>
                <p:nvPr/>
              </p:nvSpPr>
              <p:spPr bwMode="auto">
                <a:xfrm>
                  <a:off x="2339" y="1509"/>
                  <a:ext cx="3" cy="20"/>
                </a:xfrm>
                <a:custGeom>
                  <a:avLst/>
                  <a:gdLst>
                    <a:gd name="T0" fmla="*/ 8 w 11"/>
                    <a:gd name="T1" fmla="*/ 0 h 82"/>
                    <a:gd name="T2" fmla="*/ 3 w 11"/>
                    <a:gd name="T3" fmla="*/ 4 h 82"/>
                    <a:gd name="T4" fmla="*/ 1 w 11"/>
                    <a:gd name="T5" fmla="*/ 28 h 82"/>
                    <a:gd name="T6" fmla="*/ 0 w 11"/>
                    <a:gd name="T7" fmla="*/ 50 h 82"/>
                    <a:gd name="T8" fmla="*/ 1 w 11"/>
                    <a:gd name="T9" fmla="*/ 69 h 82"/>
                    <a:gd name="T10" fmla="*/ 3 w 11"/>
                    <a:gd name="T11" fmla="*/ 82 h 82"/>
                    <a:gd name="T12" fmla="*/ 11 w 11"/>
                    <a:gd name="T13" fmla="*/ 80 h 82"/>
                    <a:gd name="T14" fmla="*/ 9 w 11"/>
                    <a:gd name="T15" fmla="*/ 69 h 82"/>
                    <a:gd name="T16" fmla="*/ 10 w 11"/>
                    <a:gd name="T17" fmla="*/ 50 h 82"/>
                    <a:gd name="T18" fmla="*/ 9 w 11"/>
                    <a:gd name="T19" fmla="*/ 28 h 82"/>
                    <a:gd name="T20" fmla="*/ 11 w 11"/>
                    <a:gd name="T21" fmla="*/ 4 h 82"/>
                    <a:gd name="T22" fmla="*/ 6 w 11"/>
                    <a:gd name="T23" fmla="*/ 8 h 82"/>
                    <a:gd name="T24" fmla="*/ 11 w 11"/>
                    <a:gd name="T25" fmla="*/ 4 h 82"/>
                    <a:gd name="T26" fmla="*/ 10 w 11"/>
                    <a:gd name="T27" fmla="*/ 1 h 82"/>
                    <a:gd name="T28" fmla="*/ 7 w 11"/>
                    <a:gd name="T29" fmla="*/ 0 h 82"/>
                    <a:gd name="T30" fmla="*/ 4 w 11"/>
                    <a:gd name="T31" fmla="*/ 1 h 82"/>
                    <a:gd name="T32" fmla="*/ 3 w 11"/>
                    <a:gd name="T33" fmla="*/ 4 h 82"/>
                    <a:gd name="T34" fmla="*/ 8 w 11"/>
                    <a:gd name="T35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82">
                      <a:moveTo>
                        <a:pt x="8" y="0"/>
                      </a:moveTo>
                      <a:lnTo>
                        <a:pt x="3" y="4"/>
                      </a:lnTo>
                      <a:lnTo>
                        <a:pt x="1" y="28"/>
                      </a:lnTo>
                      <a:lnTo>
                        <a:pt x="0" y="50"/>
                      </a:lnTo>
                      <a:lnTo>
                        <a:pt x="1" y="69"/>
                      </a:lnTo>
                      <a:lnTo>
                        <a:pt x="3" y="82"/>
                      </a:lnTo>
                      <a:lnTo>
                        <a:pt x="11" y="80"/>
                      </a:lnTo>
                      <a:lnTo>
                        <a:pt x="9" y="69"/>
                      </a:lnTo>
                      <a:lnTo>
                        <a:pt x="10" y="50"/>
                      </a:lnTo>
                      <a:lnTo>
                        <a:pt x="9" y="28"/>
                      </a:lnTo>
                      <a:lnTo>
                        <a:pt x="11" y="4"/>
                      </a:lnTo>
                      <a:lnTo>
                        <a:pt x="6" y="8"/>
                      </a:lnTo>
                      <a:lnTo>
                        <a:pt x="11" y="4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3" y="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1" name="Freeform 595"/>
                <p:cNvSpPr>
                  <a:spLocks/>
                </p:cNvSpPr>
                <p:nvPr/>
              </p:nvSpPr>
              <p:spPr bwMode="auto">
                <a:xfrm>
                  <a:off x="2340" y="1509"/>
                  <a:ext cx="80" cy="3"/>
                </a:xfrm>
                <a:custGeom>
                  <a:avLst/>
                  <a:gdLst>
                    <a:gd name="T0" fmla="*/ 310 w 320"/>
                    <a:gd name="T1" fmla="*/ 9 h 13"/>
                    <a:gd name="T2" fmla="*/ 314 w 320"/>
                    <a:gd name="T3" fmla="*/ 3 h 13"/>
                    <a:gd name="T4" fmla="*/ 284 w 320"/>
                    <a:gd name="T5" fmla="*/ 3 h 13"/>
                    <a:gd name="T6" fmla="*/ 254 w 320"/>
                    <a:gd name="T7" fmla="*/ 3 h 13"/>
                    <a:gd name="T8" fmla="*/ 225 w 320"/>
                    <a:gd name="T9" fmla="*/ 3 h 13"/>
                    <a:gd name="T10" fmla="*/ 197 w 320"/>
                    <a:gd name="T11" fmla="*/ 3 h 13"/>
                    <a:gd name="T12" fmla="*/ 170 w 320"/>
                    <a:gd name="T13" fmla="*/ 3 h 13"/>
                    <a:gd name="T14" fmla="*/ 145 w 320"/>
                    <a:gd name="T15" fmla="*/ 3 h 13"/>
                    <a:gd name="T16" fmla="*/ 122 w 320"/>
                    <a:gd name="T17" fmla="*/ 3 h 13"/>
                    <a:gd name="T18" fmla="*/ 100 w 320"/>
                    <a:gd name="T19" fmla="*/ 3 h 13"/>
                    <a:gd name="T20" fmla="*/ 79 w 320"/>
                    <a:gd name="T21" fmla="*/ 3 h 13"/>
                    <a:gd name="T22" fmla="*/ 62 w 320"/>
                    <a:gd name="T23" fmla="*/ 2 h 13"/>
                    <a:gd name="T24" fmla="*/ 45 w 320"/>
                    <a:gd name="T25" fmla="*/ 2 h 13"/>
                    <a:gd name="T26" fmla="*/ 31 w 320"/>
                    <a:gd name="T27" fmla="*/ 1 h 13"/>
                    <a:gd name="T28" fmla="*/ 20 w 320"/>
                    <a:gd name="T29" fmla="*/ 1 h 13"/>
                    <a:gd name="T30" fmla="*/ 12 w 320"/>
                    <a:gd name="T31" fmla="*/ 1 h 13"/>
                    <a:gd name="T32" fmla="*/ 4 w 320"/>
                    <a:gd name="T33" fmla="*/ 1 h 13"/>
                    <a:gd name="T34" fmla="*/ 2 w 320"/>
                    <a:gd name="T35" fmla="*/ 0 h 13"/>
                    <a:gd name="T36" fmla="*/ 0 w 320"/>
                    <a:gd name="T37" fmla="*/ 8 h 13"/>
                    <a:gd name="T38" fmla="*/ 4 w 320"/>
                    <a:gd name="T39" fmla="*/ 9 h 13"/>
                    <a:gd name="T40" fmla="*/ 12 w 320"/>
                    <a:gd name="T41" fmla="*/ 9 h 13"/>
                    <a:gd name="T42" fmla="*/ 20 w 320"/>
                    <a:gd name="T43" fmla="*/ 11 h 13"/>
                    <a:gd name="T44" fmla="*/ 31 w 320"/>
                    <a:gd name="T45" fmla="*/ 11 h 13"/>
                    <a:gd name="T46" fmla="*/ 45 w 320"/>
                    <a:gd name="T47" fmla="*/ 12 h 13"/>
                    <a:gd name="T48" fmla="*/ 62 w 320"/>
                    <a:gd name="T49" fmla="*/ 12 h 13"/>
                    <a:gd name="T50" fmla="*/ 79 w 320"/>
                    <a:gd name="T51" fmla="*/ 13 h 13"/>
                    <a:gd name="T52" fmla="*/ 100 w 320"/>
                    <a:gd name="T53" fmla="*/ 13 h 13"/>
                    <a:gd name="T54" fmla="*/ 122 w 320"/>
                    <a:gd name="T55" fmla="*/ 13 h 13"/>
                    <a:gd name="T56" fmla="*/ 145 w 320"/>
                    <a:gd name="T57" fmla="*/ 13 h 13"/>
                    <a:gd name="T58" fmla="*/ 170 w 320"/>
                    <a:gd name="T59" fmla="*/ 13 h 13"/>
                    <a:gd name="T60" fmla="*/ 197 w 320"/>
                    <a:gd name="T61" fmla="*/ 13 h 13"/>
                    <a:gd name="T62" fmla="*/ 225 w 320"/>
                    <a:gd name="T63" fmla="*/ 13 h 13"/>
                    <a:gd name="T64" fmla="*/ 254 w 320"/>
                    <a:gd name="T65" fmla="*/ 13 h 13"/>
                    <a:gd name="T66" fmla="*/ 284 w 320"/>
                    <a:gd name="T67" fmla="*/ 13 h 13"/>
                    <a:gd name="T68" fmla="*/ 314 w 320"/>
                    <a:gd name="T69" fmla="*/ 13 h 13"/>
                    <a:gd name="T70" fmla="*/ 319 w 320"/>
                    <a:gd name="T71" fmla="*/ 7 h 13"/>
                    <a:gd name="T72" fmla="*/ 314 w 320"/>
                    <a:gd name="T73" fmla="*/ 13 h 13"/>
                    <a:gd name="T74" fmla="*/ 318 w 320"/>
                    <a:gd name="T75" fmla="*/ 11 h 13"/>
                    <a:gd name="T76" fmla="*/ 320 w 320"/>
                    <a:gd name="T77" fmla="*/ 8 h 13"/>
                    <a:gd name="T78" fmla="*/ 318 w 320"/>
                    <a:gd name="T79" fmla="*/ 5 h 13"/>
                    <a:gd name="T80" fmla="*/ 314 w 320"/>
                    <a:gd name="T81" fmla="*/ 3 h 13"/>
                    <a:gd name="T82" fmla="*/ 310 w 320"/>
                    <a:gd name="T8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0" h="13">
                      <a:moveTo>
                        <a:pt x="310" y="9"/>
                      </a:moveTo>
                      <a:lnTo>
                        <a:pt x="314" y="3"/>
                      </a:lnTo>
                      <a:lnTo>
                        <a:pt x="284" y="3"/>
                      </a:lnTo>
                      <a:lnTo>
                        <a:pt x="254" y="3"/>
                      </a:lnTo>
                      <a:lnTo>
                        <a:pt x="225" y="3"/>
                      </a:lnTo>
                      <a:lnTo>
                        <a:pt x="197" y="3"/>
                      </a:lnTo>
                      <a:lnTo>
                        <a:pt x="170" y="3"/>
                      </a:lnTo>
                      <a:lnTo>
                        <a:pt x="145" y="3"/>
                      </a:lnTo>
                      <a:lnTo>
                        <a:pt x="122" y="3"/>
                      </a:lnTo>
                      <a:lnTo>
                        <a:pt x="100" y="3"/>
                      </a:lnTo>
                      <a:lnTo>
                        <a:pt x="79" y="3"/>
                      </a:lnTo>
                      <a:lnTo>
                        <a:pt x="62" y="2"/>
                      </a:lnTo>
                      <a:lnTo>
                        <a:pt x="45" y="2"/>
                      </a:lnTo>
                      <a:lnTo>
                        <a:pt x="31" y="1"/>
                      </a:lnTo>
                      <a:lnTo>
                        <a:pt x="20" y="1"/>
                      </a:lnTo>
                      <a:lnTo>
                        <a:pt x="12" y="1"/>
                      </a:lnTo>
                      <a:lnTo>
                        <a:pt x="4" y="1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4" y="9"/>
                      </a:lnTo>
                      <a:lnTo>
                        <a:pt x="12" y="9"/>
                      </a:lnTo>
                      <a:lnTo>
                        <a:pt x="20" y="11"/>
                      </a:lnTo>
                      <a:lnTo>
                        <a:pt x="31" y="11"/>
                      </a:lnTo>
                      <a:lnTo>
                        <a:pt x="45" y="12"/>
                      </a:lnTo>
                      <a:lnTo>
                        <a:pt x="62" y="12"/>
                      </a:lnTo>
                      <a:lnTo>
                        <a:pt x="79" y="13"/>
                      </a:lnTo>
                      <a:lnTo>
                        <a:pt x="100" y="13"/>
                      </a:lnTo>
                      <a:lnTo>
                        <a:pt x="122" y="13"/>
                      </a:lnTo>
                      <a:lnTo>
                        <a:pt x="145" y="13"/>
                      </a:lnTo>
                      <a:lnTo>
                        <a:pt x="170" y="13"/>
                      </a:lnTo>
                      <a:lnTo>
                        <a:pt x="197" y="13"/>
                      </a:lnTo>
                      <a:lnTo>
                        <a:pt x="225" y="13"/>
                      </a:lnTo>
                      <a:lnTo>
                        <a:pt x="254" y="13"/>
                      </a:lnTo>
                      <a:lnTo>
                        <a:pt x="284" y="13"/>
                      </a:lnTo>
                      <a:lnTo>
                        <a:pt x="314" y="13"/>
                      </a:lnTo>
                      <a:lnTo>
                        <a:pt x="319" y="7"/>
                      </a:lnTo>
                      <a:lnTo>
                        <a:pt x="314" y="13"/>
                      </a:lnTo>
                      <a:lnTo>
                        <a:pt x="318" y="11"/>
                      </a:lnTo>
                      <a:lnTo>
                        <a:pt x="320" y="8"/>
                      </a:lnTo>
                      <a:lnTo>
                        <a:pt x="318" y="5"/>
                      </a:lnTo>
                      <a:lnTo>
                        <a:pt x="314" y="3"/>
                      </a:lnTo>
                      <a:lnTo>
                        <a:pt x="31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2" name="Freeform 596"/>
                <p:cNvSpPr>
                  <a:spLocks/>
                </p:cNvSpPr>
                <p:nvPr/>
              </p:nvSpPr>
              <p:spPr bwMode="auto">
                <a:xfrm>
                  <a:off x="2417" y="1502"/>
                  <a:ext cx="3" cy="9"/>
                </a:xfrm>
                <a:custGeom>
                  <a:avLst/>
                  <a:gdLst>
                    <a:gd name="T0" fmla="*/ 6 w 11"/>
                    <a:gd name="T1" fmla="*/ 9 h 37"/>
                    <a:gd name="T2" fmla="*/ 2 w 11"/>
                    <a:gd name="T3" fmla="*/ 5 h 37"/>
                    <a:gd name="T4" fmla="*/ 2 w 11"/>
                    <a:gd name="T5" fmla="*/ 8 h 37"/>
                    <a:gd name="T6" fmla="*/ 0 w 11"/>
                    <a:gd name="T7" fmla="*/ 15 h 37"/>
                    <a:gd name="T8" fmla="*/ 0 w 11"/>
                    <a:gd name="T9" fmla="*/ 26 h 37"/>
                    <a:gd name="T10" fmla="*/ 2 w 11"/>
                    <a:gd name="T11" fmla="*/ 37 h 37"/>
                    <a:gd name="T12" fmla="*/ 11 w 11"/>
                    <a:gd name="T13" fmla="*/ 35 h 37"/>
                    <a:gd name="T14" fmla="*/ 11 w 11"/>
                    <a:gd name="T15" fmla="*/ 26 h 37"/>
                    <a:gd name="T16" fmla="*/ 11 w 11"/>
                    <a:gd name="T17" fmla="*/ 15 h 37"/>
                    <a:gd name="T18" fmla="*/ 11 w 11"/>
                    <a:gd name="T19" fmla="*/ 8 h 37"/>
                    <a:gd name="T20" fmla="*/ 11 w 11"/>
                    <a:gd name="T21" fmla="*/ 5 h 37"/>
                    <a:gd name="T22" fmla="*/ 6 w 11"/>
                    <a:gd name="T23" fmla="*/ 0 h 37"/>
                    <a:gd name="T24" fmla="*/ 11 w 11"/>
                    <a:gd name="T25" fmla="*/ 5 h 37"/>
                    <a:gd name="T26" fmla="*/ 10 w 11"/>
                    <a:gd name="T27" fmla="*/ 1 h 37"/>
                    <a:gd name="T28" fmla="*/ 6 w 11"/>
                    <a:gd name="T29" fmla="*/ 0 h 37"/>
                    <a:gd name="T30" fmla="*/ 3 w 11"/>
                    <a:gd name="T31" fmla="*/ 1 h 37"/>
                    <a:gd name="T32" fmla="*/ 2 w 11"/>
                    <a:gd name="T33" fmla="*/ 5 h 37"/>
                    <a:gd name="T34" fmla="*/ 6 w 11"/>
                    <a:gd name="T35" fmla="*/ 9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37">
                      <a:moveTo>
                        <a:pt x="6" y="9"/>
                      </a:move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15"/>
                      </a:lnTo>
                      <a:lnTo>
                        <a:pt x="0" y="26"/>
                      </a:lnTo>
                      <a:lnTo>
                        <a:pt x="2" y="37"/>
                      </a:lnTo>
                      <a:lnTo>
                        <a:pt x="11" y="35"/>
                      </a:lnTo>
                      <a:lnTo>
                        <a:pt x="11" y="26"/>
                      </a:lnTo>
                      <a:lnTo>
                        <a:pt x="11" y="15"/>
                      </a:lnTo>
                      <a:lnTo>
                        <a:pt x="11" y="8"/>
                      </a:lnTo>
                      <a:lnTo>
                        <a:pt x="11" y="5"/>
                      </a:lnTo>
                      <a:lnTo>
                        <a:pt x="6" y="0"/>
                      </a:lnTo>
                      <a:lnTo>
                        <a:pt x="11" y="5"/>
                      </a:lnTo>
                      <a:lnTo>
                        <a:pt x="10" y="1"/>
                      </a:lnTo>
                      <a:lnTo>
                        <a:pt x="6" y="0"/>
                      </a:lnTo>
                      <a:lnTo>
                        <a:pt x="3" y="1"/>
                      </a:lnTo>
                      <a:lnTo>
                        <a:pt x="2" y="5"/>
                      </a:lnTo>
                      <a:lnTo>
                        <a:pt x="6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3" name="Freeform 597"/>
                <p:cNvSpPr>
                  <a:spLocks/>
                </p:cNvSpPr>
                <p:nvPr/>
              </p:nvSpPr>
              <p:spPr bwMode="auto">
                <a:xfrm>
                  <a:off x="2406" y="1496"/>
                  <a:ext cx="13" cy="8"/>
                </a:xfrm>
                <a:custGeom>
                  <a:avLst/>
                  <a:gdLst>
                    <a:gd name="T0" fmla="*/ 4 w 51"/>
                    <a:gd name="T1" fmla="*/ 9 h 33"/>
                    <a:gd name="T2" fmla="*/ 0 w 51"/>
                    <a:gd name="T3" fmla="*/ 5 h 33"/>
                    <a:gd name="T4" fmla="*/ 2 w 51"/>
                    <a:gd name="T5" fmla="*/ 14 h 33"/>
                    <a:gd name="T6" fmla="*/ 4 w 51"/>
                    <a:gd name="T7" fmla="*/ 21 h 33"/>
                    <a:gd name="T8" fmla="*/ 10 w 51"/>
                    <a:gd name="T9" fmla="*/ 27 h 33"/>
                    <a:gd name="T10" fmla="*/ 16 w 51"/>
                    <a:gd name="T11" fmla="*/ 31 h 33"/>
                    <a:gd name="T12" fmla="*/ 23 w 51"/>
                    <a:gd name="T13" fmla="*/ 32 h 33"/>
                    <a:gd name="T14" fmla="*/ 32 w 51"/>
                    <a:gd name="T15" fmla="*/ 33 h 33"/>
                    <a:gd name="T16" fmla="*/ 41 w 51"/>
                    <a:gd name="T17" fmla="*/ 33 h 33"/>
                    <a:gd name="T18" fmla="*/ 51 w 51"/>
                    <a:gd name="T19" fmla="*/ 31 h 33"/>
                    <a:gd name="T20" fmla="*/ 51 w 51"/>
                    <a:gd name="T21" fmla="*/ 22 h 33"/>
                    <a:gd name="T22" fmla="*/ 41 w 51"/>
                    <a:gd name="T23" fmla="*/ 22 h 33"/>
                    <a:gd name="T24" fmla="*/ 32 w 51"/>
                    <a:gd name="T25" fmla="*/ 22 h 33"/>
                    <a:gd name="T26" fmla="*/ 23 w 51"/>
                    <a:gd name="T27" fmla="*/ 23 h 33"/>
                    <a:gd name="T28" fmla="*/ 18 w 51"/>
                    <a:gd name="T29" fmla="*/ 22 h 33"/>
                    <a:gd name="T30" fmla="*/ 16 w 51"/>
                    <a:gd name="T31" fmla="*/ 20 h 33"/>
                    <a:gd name="T32" fmla="*/ 13 w 51"/>
                    <a:gd name="T33" fmla="*/ 17 h 33"/>
                    <a:gd name="T34" fmla="*/ 11 w 51"/>
                    <a:gd name="T35" fmla="*/ 12 h 33"/>
                    <a:gd name="T36" fmla="*/ 9 w 51"/>
                    <a:gd name="T37" fmla="*/ 5 h 33"/>
                    <a:gd name="T38" fmla="*/ 4 w 51"/>
                    <a:gd name="T39" fmla="*/ 0 h 33"/>
                    <a:gd name="T40" fmla="*/ 9 w 51"/>
                    <a:gd name="T41" fmla="*/ 5 h 33"/>
                    <a:gd name="T42" fmla="*/ 8 w 51"/>
                    <a:gd name="T43" fmla="*/ 1 h 33"/>
                    <a:gd name="T44" fmla="*/ 4 w 51"/>
                    <a:gd name="T45" fmla="*/ 0 h 33"/>
                    <a:gd name="T46" fmla="*/ 1 w 51"/>
                    <a:gd name="T47" fmla="*/ 1 h 33"/>
                    <a:gd name="T48" fmla="*/ 0 w 51"/>
                    <a:gd name="T49" fmla="*/ 5 h 33"/>
                    <a:gd name="T50" fmla="*/ 4 w 51"/>
                    <a:gd name="T51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1" h="33">
                      <a:moveTo>
                        <a:pt x="4" y="9"/>
                      </a:moveTo>
                      <a:lnTo>
                        <a:pt x="0" y="5"/>
                      </a:lnTo>
                      <a:lnTo>
                        <a:pt x="2" y="14"/>
                      </a:lnTo>
                      <a:lnTo>
                        <a:pt x="4" y="21"/>
                      </a:lnTo>
                      <a:lnTo>
                        <a:pt x="10" y="27"/>
                      </a:lnTo>
                      <a:lnTo>
                        <a:pt x="16" y="31"/>
                      </a:lnTo>
                      <a:lnTo>
                        <a:pt x="23" y="32"/>
                      </a:lnTo>
                      <a:lnTo>
                        <a:pt x="32" y="33"/>
                      </a:lnTo>
                      <a:lnTo>
                        <a:pt x="41" y="33"/>
                      </a:lnTo>
                      <a:lnTo>
                        <a:pt x="51" y="31"/>
                      </a:lnTo>
                      <a:lnTo>
                        <a:pt x="51" y="22"/>
                      </a:lnTo>
                      <a:lnTo>
                        <a:pt x="41" y="22"/>
                      </a:lnTo>
                      <a:lnTo>
                        <a:pt x="32" y="22"/>
                      </a:lnTo>
                      <a:lnTo>
                        <a:pt x="23" y="23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3" y="17"/>
                      </a:lnTo>
                      <a:lnTo>
                        <a:pt x="11" y="12"/>
                      </a:lnTo>
                      <a:lnTo>
                        <a:pt x="9" y="5"/>
                      </a:lnTo>
                      <a:lnTo>
                        <a:pt x="4" y="0"/>
                      </a:lnTo>
                      <a:lnTo>
                        <a:pt x="9" y="5"/>
                      </a:lnTo>
                      <a:lnTo>
                        <a:pt x="8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4" name="Freeform 598"/>
                <p:cNvSpPr>
                  <a:spLocks/>
                </p:cNvSpPr>
                <p:nvPr/>
              </p:nvSpPr>
              <p:spPr bwMode="auto">
                <a:xfrm>
                  <a:off x="2390" y="1485"/>
                  <a:ext cx="17" cy="14"/>
                </a:xfrm>
                <a:custGeom>
                  <a:avLst/>
                  <a:gdLst>
                    <a:gd name="T0" fmla="*/ 7 w 70"/>
                    <a:gd name="T1" fmla="*/ 8 h 55"/>
                    <a:gd name="T2" fmla="*/ 3 w 70"/>
                    <a:gd name="T3" fmla="*/ 3 h 55"/>
                    <a:gd name="T4" fmla="*/ 0 w 70"/>
                    <a:gd name="T5" fmla="*/ 13 h 55"/>
                    <a:gd name="T6" fmla="*/ 3 w 70"/>
                    <a:gd name="T7" fmla="*/ 24 h 55"/>
                    <a:gd name="T8" fmla="*/ 6 w 70"/>
                    <a:gd name="T9" fmla="*/ 33 h 55"/>
                    <a:gd name="T10" fmla="*/ 12 w 70"/>
                    <a:gd name="T11" fmla="*/ 41 h 55"/>
                    <a:gd name="T12" fmla="*/ 22 w 70"/>
                    <a:gd name="T13" fmla="*/ 49 h 55"/>
                    <a:gd name="T14" fmla="*/ 36 w 70"/>
                    <a:gd name="T15" fmla="*/ 53 h 55"/>
                    <a:gd name="T16" fmla="*/ 52 w 70"/>
                    <a:gd name="T17" fmla="*/ 55 h 55"/>
                    <a:gd name="T18" fmla="*/ 70 w 70"/>
                    <a:gd name="T19" fmla="*/ 52 h 55"/>
                    <a:gd name="T20" fmla="*/ 70 w 70"/>
                    <a:gd name="T21" fmla="*/ 43 h 55"/>
                    <a:gd name="T22" fmla="*/ 52 w 70"/>
                    <a:gd name="T23" fmla="*/ 44 h 55"/>
                    <a:gd name="T24" fmla="*/ 36 w 70"/>
                    <a:gd name="T25" fmla="*/ 44 h 55"/>
                    <a:gd name="T26" fmla="*/ 27 w 70"/>
                    <a:gd name="T27" fmla="*/ 40 h 55"/>
                    <a:gd name="T28" fmla="*/ 18 w 70"/>
                    <a:gd name="T29" fmla="*/ 35 h 55"/>
                    <a:gd name="T30" fmla="*/ 14 w 70"/>
                    <a:gd name="T31" fmla="*/ 29 h 55"/>
                    <a:gd name="T32" fmla="*/ 11 w 70"/>
                    <a:gd name="T33" fmla="*/ 21 h 55"/>
                    <a:gd name="T34" fmla="*/ 11 w 70"/>
                    <a:gd name="T35" fmla="*/ 13 h 55"/>
                    <a:gd name="T36" fmla="*/ 11 w 70"/>
                    <a:gd name="T37" fmla="*/ 5 h 55"/>
                    <a:gd name="T38" fmla="*/ 7 w 70"/>
                    <a:gd name="T39" fmla="*/ 0 h 55"/>
                    <a:gd name="T40" fmla="*/ 11 w 70"/>
                    <a:gd name="T41" fmla="*/ 5 h 55"/>
                    <a:gd name="T42" fmla="*/ 10 w 70"/>
                    <a:gd name="T43" fmla="*/ 2 h 55"/>
                    <a:gd name="T44" fmla="*/ 8 w 70"/>
                    <a:gd name="T45" fmla="*/ 0 h 55"/>
                    <a:gd name="T46" fmla="*/ 5 w 70"/>
                    <a:gd name="T47" fmla="*/ 0 h 55"/>
                    <a:gd name="T48" fmla="*/ 3 w 70"/>
                    <a:gd name="T49" fmla="*/ 3 h 55"/>
                    <a:gd name="T50" fmla="*/ 7 w 70"/>
                    <a:gd name="T51" fmla="*/ 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0" h="55">
                      <a:moveTo>
                        <a:pt x="7" y="8"/>
                      </a:moveTo>
                      <a:lnTo>
                        <a:pt x="3" y="3"/>
                      </a:lnTo>
                      <a:lnTo>
                        <a:pt x="0" y="13"/>
                      </a:lnTo>
                      <a:lnTo>
                        <a:pt x="3" y="24"/>
                      </a:lnTo>
                      <a:lnTo>
                        <a:pt x="6" y="33"/>
                      </a:lnTo>
                      <a:lnTo>
                        <a:pt x="12" y="41"/>
                      </a:lnTo>
                      <a:lnTo>
                        <a:pt x="22" y="49"/>
                      </a:lnTo>
                      <a:lnTo>
                        <a:pt x="36" y="53"/>
                      </a:lnTo>
                      <a:lnTo>
                        <a:pt x="52" y="55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4"/>
                      </a:lnTo>
                      <a:lnTo>
                        <a:pt x="36" y="44"/>
                      </a:lnTo>
                      <a:lnTo>
                        <a:pt x="27" y="40"/>
                      </a:lnTo>
                      <a:lnTo>
                        <a:pt x="18" y="35"/>
                      </a:lnTo>
                      <a:lnTo>
                        <a:pt x="14" y="29"/>
                      </a:lnTo>
                      <a:lnTo>
                        <a:pt x="11" y="21"/>
                      </a:lnTo>
                      <a:lnTo>
                        <a:pt x="11" y="13"/>
                      </a:lnTo>
                      <a:lnTo>
                        <a:pt x="11" y="5"/>
                      </a:lnTo>
                      <a:lnTo>
                        <a:pt x="7" y="0"/>
                      </a:lnTo>
                      <a:lnTo>
                        <a:pt x="11" y="5"/>
                      </a:lnTo>
                      <a:lnTo>
                        <a:pt x="10" y="2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5" name="Freeform 599"/>
                <p:cNvSpPr>
                  <a:spLocks/>
                </p:cNvSpPr>
                <p:nvPr/>
              </p:nvSpPr>
              <p:spPr bwMode="auto">
                <a:xfrm>
                  <a:off x="2370" y="1470"/>
                  <a:ext cx="21" cy="17"/>
                </a:xfrm>
                <a:custGeom>
                  <a:avLst/>
                  <a:gdLst>
                    <a:gd name="T0" fmla="*/ 7 w 87"/>
                    <a:gd name="T1" fmla="*/ 8 h 71"/>
                    <a:gd name="T2" fmla="*/ 4 w 87"/>
                    <a:gd name="T3" fmla="*/ 2 h 71"/>
                    <a:gd name="T4" fmla="*/ 0 w 87"/>
                    <a:gd name="T5" fmla="*/ 19 h 71"/>
                    <a:gd name="T6" fmla="*/ 2 w 87"/>
                    <a:gd name="T7" fmla="*/ 32 h 71"/>
                    <a:gd name="T8" fmla="*/ 11 w 87"/>
                    <a:gd name="T9" fmla="*/ 46 h 71"/>
                    <a:gd name="T10" fmla="*/ 23 w 87"/>
                    <a:gd name="T11" fmla="*/ 56 h 71"/>
                    <a:gd name="T12" fmla="*/ 39 w 87"/>
                    <a:gd name="T13" fmla="*/ 64 h 71"/>
                    <a:gd name="T14" fmla="*/ 54 w 87"/>
                    <a:gd name="T15" fmla="*/ 68 h 71"/>
                    <a:gd name="T16" fmla="*/ 72 w 87"/>
                    <a:gd name="T17" fmla="*/ 71 h 71"/>
                    <a:gd name="T18" fmla="*/ 87 w 87"/>
                    <a:gd name="T19" fmla="*/ 71 h 71"/>
                    <a:gd name="T20" fmla="*/ 87 w 87"/>
                    <a:gd name="T21" fmla="*/ 63 h 71"/>
                    <a:gd name="T22" fmla="*/ 72 w 87"/>
                    <a:gd name="T23" fmla="*/ 63 h 71"/>
                    <a:gd name="T24" fmla="*/ 56 w 87"/>
                    <a:gd name="T25" fmla="*/ 59 h 71"/>
                    <a:gd name="T26" fmla="*/ 41 w 87"/>
                    <a:gd name="T27" fmla="*/ 55 h 71"/>
                    <a:gd name="T28" fmla="*/ 27 w 87"/>
                    <a:gd name="T29" fmla="*/ 48 h 71"/>
                    <a:gd name="T30" fmla="*/ 17 w 87"/>
                    <a:gd name="T31" fmla="*/ 40 h 71"/>
                    <a:gd name="T32" fmla="*/ 11 w 87"/>
                    <a:gd name="T33" fmla="*/ 30 h 71"/>
                    <a:gd name="T34" fmla="*/ 8 w 87"/>
                    <a:gd name="T35" fmla="*/ 19 h 71"/>
                    <a:gd name="T36" fmla="*/ 13 w 87"/>
                    <a:gd name="T37" fmla="*/ 6 h 71"/>
                    <a:gd name="T38" fmla="*/ 9 w 87"/>
                    <a:gd name="T39" fmla="*/ 0 h 71"/>
                    <a:gd name="T40" fmla="*/ 13 w 87"/>
                    <a:gd name="T41" fmla="*/ 6 h 71"/>
                    <a:gd name="T42" fmla="*/ 13 w 87"/>
                    <a:gd name="T43" fmla="*/ 3 h 71"/>
                    <a:gd name="T44" fmla="*/ 11 w 87"/>
                    <a:gd name="T45" fmla="*/ 0 h 71"/>
                    <a:gd name="T46" fmla="*/ 6 w 87"/>
                    <a:gd name="T47" fmla="*/ 0 h 71"/>
                    <a:gd name="T48" fmla="*/ 4 w 87"/>
                    <a:gd name="T49" fmla="*/ 2 h 71"/>
                    <a:gd name="T50" fmla="*/ 7 w 87"/>
                    <a:gd name="T51" fmla="*/ 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7" h="71">
                      <a:moveTo>
                        <a:pt x="7" y="8"/>
                      </a:moveTo>
                      <a:lnTo>
                        <a:pt x="4" y="2"/>
                      </a:lnTo>
                      <a:lnTo>
                        <a:pt x="0" y="19"/>
                      </a:lnTo>
                      <a:lnTo>
                        <a:pt x="2" y="32"/>
                      </a:lnTo>
                      <a:lnTo>
                        <a:pt x="11" y="46"/>
                      </a:lnTo>
                      <a:lnTo>
                        <a:pt x="23" y="56"/>
                      </a:lnTo>
                      <a:lnTo>
                        <a:pt x="39" y="64"/>
                      </a:lnTo>
                      <a:lnTo>
                        <a:pt x="54" y="68"/>
                      </a:lnTo>
                      <a:lnTo>
                        <a:pt x="72" y="71"/>
                      </a:lnTo>
                      <a:lnTo>
                        <a:pt x="87" y="71"/>
                      </a:lnTo>
                      <a:lnTo>
                        <a:pt x="87" y="63"/>
                      </a:lnTo>
                      <a:lnTo>
                        <a:pt x="72" y="63"/>
                      </a:lnTo>
                      <a:lnTo>
                        <a:pt x="56" y="59"/>
                      </a:lnTo>
                      <a:lnTo>
                        <a:pt x="41" y="55"/>
                      </a:lnTo>
                      <a:lnTo>
                        <a:pt x="27" y="48"/>
                      </a:lnTo>
                      <a:lnTo>
                        <a:pt x="17" y="40"/>
                      </a:lnTo>
                      <a:lnTo>
                        <a:pt x="11" y="30"/>
                      </a:lnTo>
                      <a:lnTo>
                        <a:pt x="8" y="19"/>
                      </a:lnTo>
                      <a:lnTo>
                        <a:pt x="13" y="6"/>
                      </a:lnTo>
                      <a:lnTo>
                        <a:pt x="9" y="0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6" name="Freeform 600"/>
                <p:cNvSpPr>
                  <a:spLocks/>
                </p:cNvSpPr>
                <p:nvPr/>
              </p:nvSpPr>
              <p:spPr bwMode="auto">
                <a:xfrm>
                  <a:off x="2357" y="1442"/>
                  <a:ext cx="15" cy="30"/>
                </a:xfrm>
                <a:custGeom>
                  <a:avLst/>
                  <a:gdLst>
                    <a:gd name="T0" fmla="*/ 27 w 60"/>
                    <a:gd name="T1" fmla="*/ 8 h 120"/>
                    <a:gd name="T2" fmla="*/ 25 w 60"/>
                    <a:gd name="T3" fmla="*/ 1 h 120"/>
                    <a:gd name="T4" fmla="*/ 7 w 60"/>
                    <a:gd name="T5" fmla="*/ 27 h 120"/>
                    <a:gd name="T6" fmla="*/ 0 w 60"/>
                    <a:gd name="T7" fmla="*/ 51 h 120"/>
                    <a:gd name="T8" fmla="*/ 1 w 60"/>
                    <a:gd name="T9" fmla="*/ 70 h 120"/>
                    <a:gd name="T10" fmla="*/ 8 w 60"/>
                    <a:gd name="T11" fmla="*/ 87 h 120"/>
                    <a:gd name="T12" fmla="*/ 20 w 60"/>
                    <a:gd name="T13" fmla="*/ 99 h 120"/>
                    <a:gd name="T14" fmla="*/ 33 w 60"/>
                    <a:gd name="T15" fmla="*/ 110 h 120"/>
                    <a:gd name="T16" fmla="*/ 47 w 60"/>
                    <a:gd name="T17" fmla="*/ 116 h 120"/>
                    <a:gd name="T18" fmla="*/ 58 w 60"/>
                    <a:gd name="T19" fmla="*/ 120 h 120"/>
                    <a:gd name="T20" fmla="*/ 60 w 60"/>
                    <a:gd name="T21" fmla="*/ 112 h 120"/>
                    <a:gd name="T22" fmla="*/ 49 w 60"/>
                    <a:gd name="T23" fmla="*/ 108 h 120"/>
                    <a:gd name="T24" fmla="*/ 38 w 60"/>
                    <a:gd name="T25" fmla="*/ 101 h 120"/>
                    <a:gd name="T26" fmla="*/ 26 w 60"/>
                    <a:gd name="T27" fmla="*/ 93 h 120"/>
                    <a:gd name="T28" fmla="*/ 17 w 60"/>
                    <a:gd name="T29" fmla="*/ 83 h 120"/>
                    <a:gd name="T30" fmla="*/ 9 w 60"/>
                    <a:gd name="T31" fmla="*/ 68 h 120"/>
                    <a:gd name="T32" fmla="*/ 8 w 60"/>
                    <a:gd name="T33" fmla="*/ 51 h 120"/>
                    <a:gd name="T34" fmla="*/ 16 w 60"/>
                    <a:gd name="T35" fmla="*/ 31 h 120"/>
                    <a:gd name="T36" fmla="*/ 31 w 60"/>
                    <a:gd name="T37" fmla="*/ 7 h 120"/>
                    <a:gd name="T38" fmla="*/ 29 w 60"/>
                    <a:gd name="T39" fmla="*/ 0 h 120"/>
                    <a:gd name="T40" fmla="*/ 31 w 60"/>
                    <a:gd name="T41" fmla="*/ 7 h 120"/>
                    <a:gd name="T42" fmla="*/ 32 w 60"/>
                    <a:gd name="T43" fmla="*/ 4 h 120"/>
                    <a:gd name="T44" fmla="*/ 31 w 60"/>
                    <a:gd name="T45" fmla="*/ 1 h 120"/>
                    <a:gd name="T46" fmla="*/ 28 w 60"/>
                    <a:gd name="T47" fmla="*/ 0 h 120"/>
                    <a:gd name="T48" fmla="*/ 25 w 60"/>
                    <a:gd name="T49" fmla="*/ 1 h 120"/>
                    <a:gd name="T50" fmla="*/ 27 w 60"/>
                    <a:gd name="T51" fmla="*/ 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20">
                      <a:moveTo>
                        <a:pt x="27" y="8"/>
                      </a:moveTo>
                      <a:lnTo>
                        <a:pt x="25" y="1"/>
                      </a:lnTo>
                      <a:lnTo>
                        <a:pt x="7" y="27"/>
                      </a:lnTo>
                      <a:lnTo>
                        <a:pt x="0" y="51"/>
                      </a:lnTo>
                      <a:lnTo>
                        <a:pt x="1" y="70"/>
                      </a:lnTo>
                      <a:lnTo>
                        <a:pt x="8" y="87"/>
                      </a:lnTo>
                      <a:lnTo>
                        <a:pt x="20" y="99"/>
                      </a:lnTo>
                      <a:lnTo>
                        <a:pt x="33" y="110"/>
                      </a:lnTo>
                      <a:lnTo>
                        <a:pt x="47" y="116"/>
                      </a:lnTo>
                      <a:lnTo>
                        <a:pt x="58" y="120"/>
                      </a:lnTo>
                      <a:lnTo>
                        <a:pt x="60" y="112"/>
                      </a:lnTo>
                      <a:lnTo>
                        <a:pt x="49" y="108"/>
                      </a:lnTo>
                      <a:lnTo>
                        <a:pt x="38" y="101"/>
                      </a:lnTo>
                      <a:lnTo>
                        <a:pt x="26" y="93"/>
                      </a:lnTo>
                      <a:lnTo>
                        <a:pt x="17" y="83"/>
                      </a:lnTo>
                      <a:lnTo>
                        <a:pt x="9" y="68"/>
                      </a:lnTo>
                      <a:lnTo>
                        <a:pt x="8" y="51"/>
                      </a:lnTo>
                      <a:lnTo>
                        <a:pt x="16" y="31"/>
                      </a:lnTo>
                      <a:lnTo>
                        <a:pt x="31" y="7"/>
                      </a:lnTo>
                      <a:lnTo>
                        <a:pt x="29" y="0"/>
                      </a:lnTo>
                      <a:lnTo>
                        <a:pt x="31" y="7"/>
                      </a:lnTo>
                      <a:lnTo>
                        <a:pt x="32" y="4"/>
                      </a:lnTo>
                      <a:lnTo>
                        <a:pt x="31" y="1"/>
                      </a:lnTo>
                      <a:lnTo>
                        <a:pt x="28" y="0"/>
                      </a:lnTo>
                      <a:lnTo>
                        <a:pt x="25" y="1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7" name="Freeform 601"/>
                <p:cNvSpPr>
                  <a:spLocks/>
                </p:cNvSpPr>
                <p:nvPr/>
              </p:nvSpPr>
              <p:spPr bwMode="auto">
                <a:xfrm>
                  <a:off x="2350" y="1430"/>
                  <a:ext cx="14" cy="14"/>
                </a:xfrm>
                <a:custGeom>
                  <a:avLst/>
                  <a:gdLst>
                    <a:gd name="T0" fmla="*/ 7 w 55"/>
                    <a:gd name="T1" fmla="*/ 7 h 53"/>
                    <a:gd name="T2" fmla="*/ 0 w 55"/>
                    <a:gd name="T3" fmla="*/ 6 h 53"/>
                    <a:gd name="T4" fmla="*/ 4 w 55"/>
                    <a:gd name="T5" fmla="*/ 13 h 53"/>
                    <a:gd name="T6" fmla="*/ 10 w 55"/>
                    <a:gd name="T7" fmla="*/ 21 h 53"/>
                    <a:gd name="T8" fmla="*/ 17 w 55"/>
                    <a:gd name="T9" fmla="*/ 27 h 53"/>
                    <a:gd name="T10" fmla="*/ 23 w 55"/>
                    <a:gd name="T11" fmla="*/ 34 h 53"/>
                    <a:gd name="T12" fmla="*/ 31 w 55"/>
                    <a:gd name="T13" fmla="*/ 41 h 53"/>
                    <a:gd name="T14" fmla="*/ 38 w 55"/>
                    <a:gd name="T15" fmla="*/ 46 h 53"/>
                    <a:gd name="T16" fmla="*/ 46 w 55"/>
                    <a:gd name="T17" fmla="*/ 50 h 53"/>
                    <a:gd name="T18" fmla="*/ 53 w 55"/>
                    <a:gd name="T19" fmla="*/ 53 h 53"/>
                    <a:gd name="T20" fmla="*/ 55 w 55"/>
                    <a:gd name="T21" fmla="*/ 45 h 53"/>
                    <a:gd name="T22" fmla="*/ 50 w 55"/>
                    <a:gd name="T23" fmla="*/ 42 h 53"/>
                    <a:gd name="T24" fmla="*/ 43 w 55"/>
                    <a:gd name="T25" fmla="*/ 38 h 53"/>
                    <a:gd name="T26" fmla="*/ 35 w 55"/>
                    <a:gd name="T27" fmla="*/ 32 h 53"/>
                    <a:gd name="T28" fmla="*/ 29 w 55"/>
                    <a:gd name="T29" fmla="*/ 28 h 53"/>
                    <a:gd name="T30" fmla="*/ 23 w 55"/>
                    <a:gd name="T31" fmla="*/ 21 h 53"/>
                    <a:gd name="T32" fmla="*/ 17 w 55"/>
                    <a:gd name="T33" fmla="*/ 15 h 53"/>
                    <a:gd name="T34" fmla="*/ 12 w 55"/>
                    <a:gd name="T35" fmla="*/ 8 h 53"/>
                    <a:gd name="T36" fmla="*/ 8 w 55"/>
                    <a:gd name="T37" fmla="*/ 2 h 53"/>
                    <a:gd name="T38" fmla="*/ 1 w 55"/>
                    <a:gd name="T39" fmla="*/ 1 h 53"/>
                    <a:gd name="T40" fmla="*/ 8 w 55"/>
                    <a:gd name="T41" fmla="*/ 2 h 53"/>
                    <a:gd name="T42" fmla="*/ 6 w 55"/>
                    <a:gd name="T43" fmla="*/ 0 h 53"/>
                    <a:gd name="T44" fmla="*/ 3 w 55"/>
                    <a:gd name="T45" fmla="*/ 0 h 53"/>
                    <a:gd name="T46" fmla="*/ 0 w 55"/>
                    <a:gd name="T47" fmla="*/ 3 h 53"/>
                    <a:gd name="T48" fmla="*/ 0 w 55"/>
                    <a:gd name="T49" fmla="*/ 6 h 53"/>
                    <a:gd name="T50" fmla="*/ 7 w 55"/>
                    <a:gd name="T51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5" h="53">
                      <a:moveTo>
                        <a:pt x="7" y="7"/>
                      </a:moveTo>
                      <a:lnTo>
                        <a:pt x="0" y="6"/>
                      </a:lnTo>
                      <a:lnTo>
                        <a:pt x="4" y="13"/>
                      </a:lnTo>
                      <a:lnTo>
                        <a:pt x="10" y="21"/>
                      </a:lnTo>
                      <a:lnTo>
                        <a:pt x="17" y="27"/>
                      </a:lnTo>
                      <a:lnTo>
                        <a:pt x="23" y="34"/>
                      </a:lnTo>
                      <a:lnTo>
                        <a:pt x="31" y="41"/>
                      </a:lnTo>
                      <a:lnTo>
                        <a:pt x="38" y="46"/>
                      </a:lnTo>
                      <a:lnTo>
                        <a:pt x="46" y="50"/>
                      </a:lnTo>
                      <a:lnTo>
                        <a:pt x="53" y="53"/>
                      </a:lnTo>
                      <a:lnTo>
                        <a:pt x="55" y="45"/>
                      </a:lnTo>
                      <a:lnTo>
                        <a:pt x="50" y="42"/>
                      </a:lnTo>
                      <a:lnTo>
                        <a:pt x="43" y="38"/>
                      </a:lnTo>
                      <a:lnTo>
                        <a:pt x="35" y="32"/>
                      </a:lnTo>
                      <a:lnTo>
                        <a:pt x="29" y="28"/>
                      </a:lnTo>
                      <a:lnTo>
                        <a:pt x="23" y="21"/>
                      </a:lnTo>
                      <a:lnTo>
                        <a:pt x="17" y="15"/>
                      </a:lnTo>
                      <a:lnTo>
                        <a:pt x="12" y="8"/>
                      </a:lnTo>
                      <a:lnTo>
                        <a:pt x="8" y="2"/>
                      </a:lnTo>
                      <a:lnTo>
                        <a:pt x="1" y="1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8" name="Freeform 602"/>
                <p:cNvSpPr>
                  <a:spLocks/>
                </p:cNvSpPr>
                <p:nvPr/>
              </p:nvSpPr>
              <p:spPr bwMode="auto">
                <a:xfrm>
                  <a:off x="2342" y="1431"/>
                  <a:ext cx="10" cy="7"/>
                </a:xfrm>
                <a:custGeom>
                  <a:avLst/>
                  <a:gdLst>
                    <a:gd name="T0" fmla="*/ 9 w 41"/>
                    <a:gd name="T1" fmla="*/ 23 h 28"/>
                    <a:gd name="T2" fmla="*/ 6 w 41"/>
                    <a:gd name="T3" fmla="*/ 28 h 28"/>
                    <a:gd name="T4" fmla="*/ 10 w 41"/>
                    <a:gd name="T5" fmla="*/ 27 h 28"/>
                    <a:gd name="T6" fmla="*/ 16 w 41"/>
                    <a:gd name="T7" fmla="*/ 25 h 28"/>
                    <a:gd name="T8" fmla="*/ 20 w 41"/>
                    <a:gd name="T9" fmla="*/ 23 h 28"/>
                    <a:gd name="T10" fmla="*/ 24 w 41"/>
                    <a:gd name="T11" fmla="*/ 21 h 28"/>
                    <a:gd name="T12" fmla="*/ 29 w 41"/>
                    <a:gd name="T13" fmla="*/ 17 h 28"/>
                    <a:gd name="T14" fmla="*/ 33 w 41"/>
                    <a:gd name="T15" fmla="*/ 14 h 28"/>
                    <a:gd name="T16" fmla="*/ 38 w 41"/>
                    <a:gd name="T17" fmla="*/ 10 h 28"/>
                    <a:gd name="T18" fmla="*/ 41 w 41"/>
                    <a:gd name="T19" fmla="*/ 6 h 28"/>
                    <a:gd name="T20" fmla="*/ 35 w 41"/>
                    <a:gd name="T21" fmla="*/ 0 h 28"/>
                    <a:gd name="T22" fmla="*/ 32 w 41"/>
                    <a:gd name="T23" fmla="*/ 4 h 28"/>
                    <a:gd name="T24" fmla="*/ 29 w 41"/>
                    <a:gd name="T25" fmla="*/ 7 h 28"/>
                    <a:gd name="T26" fmla="*/ 24 w 41"/>
                    <a:gd name="T27" fmla="*/ 10 h 28"/>
                    <a:gd name="T28" fmla="*/ 20 w 41"/>
                    <a:gd name="T29" fmla="*/ 13 h 28"/>
                    <a:gd name="T30" fmla="*/ 16 w 41"/>
                    <a:gd name="T31" fmla="*/ 15 h 28"/>
                    <a:gd name="T32" fmla="*/ 12 w 41"/>
                    <a:gd name="T33" fmla="*/ 17 h 28"/>
                    <a:gd name="T34" fmla="*/ 8 w 41"/>
                    <a:gd name="T35" fmla="*/ 19 h 28"/>
                    <a:gd name="T36" fmla="*/ 4 w 41"/>
                    <a:gd name="T37" fmla="*/ 20 h 28"/>
                    <a:gd name="T38" fmla="*/ 0 w 41"/>
                    <a:gd name="T39" fmla="*/ 25 h 28"/>
                    <a:gd name="T40" fmla="*/ 4 w 41"/>
                    <a:gd name="T41" fmla="*/ 20 h 28"/>
                    <a:gd name="T42" fmla="*/ 1 w 41"/>
                    <a:gd name="T43" fmla="*/ 22 h 28"/>
                    <a:gd name="T44" fmla="*/ 0 w 41"/>
                    <a:gd name="T45" fmla="*/ 25 h 28"/>
                    <a:gd name="T46" fmla="*/ 2 w 41"/>
                    <a:gd name="T47" fmla="*/ 27 h 28"/>
                    <a:gd name="T48" fmla="*/ 6 w 41"/>
                    <a:gd name="T49" fmla="*/ 28 h 28"/>
                    <a:gd name="T50" fmla="*/ 9 w 41"/>
                    <a:gd name="T51" fmla="*/ 2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28">
                      <a:moveTo>
                        <a:pt x="9" y="23"/>
                      </a:moveTo>
                      <a:lnTo>
                        <a:pt x="6" y="28"/>
                      </a:lnTo>
                      <a:lnTo>
                        <a:pt x="10" y="27"/>
                      </a:lnTo>
                      <a:lnTo>
                        <a:pt x="16" y="25"/>
                      </a:lnTo>
                      <a:lnTo>
                        <a:pt x="20" y="23"/>
                      </a:lnTo>
                      <a:lnTo>
                        <a:pt x="24" y="21"/>
                      </a:lnTo>
                      <a:lnTo>
                        <a:pt x="29" y="17"/>
                      </a:lnTo>
                      <a:lnTo>
                        <a:pt x="33" y="14"/>
                      </a:lnTo>
                      <a:lnTo>
                        <a:pt x="38" y="10"/>
                      </a:lnTo>
                      <a:lnTo>
                        <a:pt x="41" y="6"/>
                      </a:lnTo>
                      <a:lnTo>
                        <a:pt x="35" y="0"/>
                      </a:lnTo>
                      <a:lnTo>
                        <a:pt x="32" y="4"/>
                      </a:lnTo>
                      <a:lnTo>
                        <a:pt x="29" y="7"/>
                      </a:lnTo>
                      <a:lnTo>
                        <a:pt x="24" y="10"/>
                      </a:lnTo>
                      <a:lnTo>
                        <a:pt x="20" y="13"/>
                      </a:lnTo>
                      <a:lnTo>
                        <a:pt x="16" y="15"/>
                      </a:lnTo>
                      <a:lnTo>
                        <a:pt x="12" y="17"/>
                      </a:lnTo>
                      <a:lnTo>
                        <a:pt x="8" y="19"/>
                      </a:lnTo>
                      <a:lnTo>
                        <a:pt x="4" y="20"/>
                      </a:lnTo>
                      <a:lnTo>
                        <a:pt x="0" y="25"/>
                      </a:lnTo>
                      <a:lnTo>
                        <a:pt x="4" y="20"/>
                      </a:lnTo>
                      <a:lnTo>
                        <a:pt x="1" y="22"/>
                      </a:lnTo>
                      <a:lnTo>
                        <a:pt x="0" y="25"/>
                      </a:lnTo>
                      <a:lnTo>
                        <a:pt x="2" y="27"/>
                      </a:lnTo>
                      <a:lnTo>
                        <a:pt x="6" y="28"/>
                      </a:lnTo>
                      <a:lnTo>
                        <a:pt x="9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9" name="Freeform 603"/>
                <p:cNvSpPr>
                  <a:spLocks/>
                </p:cNvSpPr>
                <p:nvPr/>
              </p:nvSpPr>
              <p:spPr bwMode="auto">
                <a:xfrm>
                  <a:off x="2327" y="1437"/>
                  <a:ext cx="17" cy="15"/>
                </a:xfrm>
                <a:custGeom>
                  <a:avLst/>
                  <a:gdLst>
                    <a:gd name="T0" fmla="*/ 7 w 68"/>
                    <a:gd name="T1" fmla="*/ 61 h 63"/>
                    <a:gd name="T2" fmla="*/ 4 w 68"/>
                    <a:gd name="T3" fmla="*/ 62 h 63"/>
                    <a:gd name="T4" fmla="*/ 16 w 68"/>
                    <a:gd name="T5" fmla="*/ 60 h 63"/>
                    <a:gd name="T6" fmla="*/ 27 w 68"/>
                    <a:gd name="T7" fmla="*/ 54 h 63"/>
                    <a:gd name="T8" fmla="*/ 39 w 68"/>
                    <a:gd name="T9" fmla="*/ 46 h 63"/>
                    <a:gd name="T10" fmla="*/ 48 w 68"/>
                    <a:gd name="T11" fmla="*/ 38 h 63"/>
                    <a:gd name="T12" fmla="*/ 56 w 68"/>
                    <a:gd name="T13" fmla="*/ 28 h 63"/>
                    <a:gd name="T14" fmla="*/ 64 w 68"/>
                    <a:gd name="T15" fmla="*/ 18 h 63"/>
                    <a:gd name="T16" fmla="*/ 68 w 68"/>
                    <a:gd name="T17" fmla="*/ 8 h 63"/>
                    <a:gd name="T18" fmla="*/ 68 w 68"/>
                    <a:gd name="T19" fmla="*/ 0 h 63"/>
                    <a:gd name="T20" fmla="*/ 59 w 68"/>
                    <a:gd name="T21" fmla="*/ 2 h 63"/>
                    <a:gd name="T22" fmla="*/ 59 w 68"/>
                    <a:gd name="T23" fmla="*/ 6 h 63"/>
                    <a:gd name="T24" fmla="*/ 55 w 68"/>
                    <a:gd name="T25" fmla="*/ 14 h 63"/>
                    <a:gd name="T26" fmla="*/ 50 w 68"/>
                    <a:gd name="T27" fmla="*/ 22 h 63"/>
                    <a:gd name="T28" fmla="*/ 42 w 68"/>
                    <a:gd name="T29" fmla="*/ 31 h 63"/>
                    <a:gd name="T30" fmla="*/ 32 w 68"/>
                    <a:gd name="T31" fmla="*/ 40 h 63"/>
                    <a:gd name="T32" fmla="*/ 23 w 68"/>
                    <a:gd name="T33" fmla="*/ 46 h 63"/>
                    <a:gd name="T34" fmla="*/ 13 w 68"/>
                    <a:gd name="T35" fmla="*/ 51 h 63"/>
                    <a:gd name="T36" fmla="*/ 4 w 68"/>
                    <a:gd name="T37" fmla="*/ 53 h 63"/>
                    <a:gd name="T38" fmla="*/ 1 w 68"/>
                    <a:gd name="T39" fmla="*/ 54 h 63"/>
                    <a:gd name="T40" fmla="*/ 4 w 68"/>
                    <a:gd name="T41" fmla="*/ 52 h 63"/>
                    <a:gd name="T42" fmla="*/ 1 w 68"/>
                    <a:gd name="T43" fmla="*/ 54 h 63"/>
                    <a:gd name="T44" fmla="*/ 0 w 68"/>
                    <a:gd name="T45" fmla="*/ 58 h 63"/>
                    <a:gd name="T46" fmla="*/ 1 w 68"/>
                    <a:gd name="T47" fmla="*/ 61 h 63"/>
                    <a:gd name="T48" fmla="*/ 4 w 68"/>
                    <a:gd name="T49" fmla="*/ 63 h 63"/>
                    <a:gd name="T50" fmla="*/ 7 w 68"/>
                    <a:gd name="T51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8" h="63">
                      <a:moveTo>
                        <a:pt x="7" y="61"/>
                      </a:moveTo>
                      <a:lnTo>
                        <a:pt x="4" y="62"/>
                      </a:lnTo>
                      <a:lnTo>
                        <a:pt x="16" y="60"/>
                      </a:lnTo>
                      <a:lnTo>
                        <a:pt x="27" y="54"/>
                      </a:lnTo>
                      <a:lnTo>
                        <a:pt x="39" y="46"/>
                      </a:lnTo>
                      <a:lnTo>
                        <a:pt x="48" y="38"/>
                      </a:lnTo>
                      <a:lnTo>
                        <a:pt x="56" y="28"/>
                      </a:lnTo>
                      <a:lnTo>
                        <a:pt x="64" y="18"/>
                      </a:lnTo>
                      <a:lnTo>
                        <a:pt x="68" y="8"/>
                      </a:lnTo>
                      <a:lnTo>
                        <a:pt x="68" y="0"/>
                      </a:lnTo>
                      <a:lnTo>
                        <a:pt x="59" y="2"/>
                      </a:lnTo>
                      <a:lnTo>
                        <a:pt x="59" y="6"/>
                      </a:lnTo>
                      <a:lnTo>
                        <a:pt x="55" y="14"/>
                      </a:lnTo>
                      <a:lnTo>
                        <a:pt x="50" y="22"/>
                      </a:lnTo>
                      <a:lnTo>
                        <a:pt x="42" y="31"/>
                      </a:lnTo>
                      <a:lnTo>
                        <a:pt x="32" y="40"/>
                      </a:lnTo>
                      <a:lnTo>
                        <a:pt x="23" y="46"/>
                      </a:lnTo>
                      <a:lnTo>
                        <a:pt x="13" y="51"/>
                      </a:lnTo>
                      <a:lnTo>
                        <a:pt x="4" y="53"/>
                      </a:lnTo>
                      <a:lnTo>
                        <a:pt x="1" y="54"/>
                      </a:lnTo>
                      <a:lnTo>
                        <a:pt x="4" y="52"/>
                      </a:lnTo>
                      <a:lnTo>
                        <a:pt x="1" y="54"/>
                      </a:lnTo>
                      <a:lnTo>
                        <a:pt x="0" y="58"/>
                      </a:lnTo>
                      <a:lnTo>
                        <a:pt x="1" y="61"/>
                      </a:lnTo>
                      <a:lnTo>
                        <a:pt x="4" y="63"/>
                      </a:lnTo>
                      <a:lnTo>
                        <a:pt x="7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0" name="Freeform 604"/>
                <p:cNvSpPr>
                  <a:spLocks/>
                </p:cNvSpPr>
                <p:nvPr/>
              </p:nvSpPr>
              <p:spPr bwMode="auto">
                <a:xfrm>
                  <a:off x="2275" y="1450"/>
                  <a:ext cx="54" cy="71"/>
                </a:xfrm>
                <a:custGeom>
                  <a:avLst/>
                  <a:gdLst>
                    <a:gd name="T0" fmla="*/ 0 w 214"/>
                    <a:gd name="T1" fmla="*/ 283 h 283"/>
                    <a:gd name="T2" fmla="*/ 0 w 214"/>
                    <a:gd name="T3" fmla="*/ 283 h 283"/>
                    <a:gd name="T4" fmla="*/ 16 w 214"/>
                    <a:gd name="T5" fmla="*/ 279 h 283"/>
                    <a:gd name="T6" fmla="*/ 29 w 214"/>
                    <a:gd name="T7" fmla="*/ 270 h 283"/>
                    <a:gd name="T8" fmla="*/ 44 w 214"/>
                    <a:gd name="T9" fmla="*/ 258 h 283"/>
                    <a:gd name="T10" fmla="*/ 58 w 214"/>
                    <a:gd name="T11" fmla="*/ 243 h 283"/>
                    <a:gd name="T12" fmla="*/ 72 w 214"/>
                    <a:gd name="T13" fmla="*/ 224 h 283"/>
                    <a:gd name="T14" fmla="*/ 85 w 214"/>
                    <a:gd name="T15" fmla="*/ 204 h 283"/>
                    <a:gd name="T16" fmla="*/ 98 w 214"/>
                    <a:gd name="T17" fmla="*/ 183 h 283"/>
                    <a:gd name="T18" fmla="*/ 112 w 214"/>
                    <a:gd name="T19" fmla="*/ 161 h 283"/>
                    <a:gd name="T20" fmla="*/ 125 w 214"/>
                    <a:gd name="T21" fmla="*/ 138 h 283"/>
                    <a:gd name="T22" fmla="*/ 138 w 214"/>
                    <a:gd name="T23" fmla="*/ 116 h 283"/>
                    <a:gd name="T24" fmla="*/ 152 w 214"/>
                    <a:gd name="T25" fmla="*/ 93 h 283"/>
                    <a:gd name="T26" fmla="*/ 164 w 214"/>
                    <a:gd name="T27" fmla="*/ 73 h 283"/>
                    <a:gd name="T28" fmla="*/ 178 w 214"/>
                    <a:gd name="T29" fmla="*/ 53 h 283"/>
                    <a:gd name="T30" fmla="*/ 190 w 214"/>
                    <a:gd name="T31" fmla="*/ 34 h 283"/>
                    <a:gd name="T32" fmla="*/ 202 w 214"/>
                    <a:gd name="T33" fmla="*/ 19 h 283"/>
                    <a:gd name="T34" fmla="*/ 214 w 214"/>
                    <a:gd name="T35" fmla="*/ 7 h 283"/>
                    <a:gd name="T36" fmla="*/ 208 w 214"/>
                    <a:gd name="T37" fmla="*/ 0 h 283"/>
                    <a:gd name="T38" fmla="*/ 195 w 214"/>
                    <a:gd name="T39" fmla="*/ 13 h 283"/>
                    <a:gd name="T40" fmla="*/ 182 w 214"/>
                    <a:gd name="T41" fmla="*/ 30 h 283"/>
                    <a:gd name="T42" fmla="*/ 169 w 214"/>
                    <a:gd name="T43" fmla="*/ 48 h 283"/>
                    <a:gd name="T44" fmla="*/ 156 w 214"/>
                    <a:gd name="T45" fmla="*/ 68 h 283"/>
                    <a:gd name="T46" fmla="*/ 143 w 214"/>
                    <a:gd name="T47" fmla="*/ 89 h 283"/>
                    <a:gd name="T48" fmla="*/ 130 w 214"/>
                    <a:gd name="T49" fmla="*/ 112 h 283"/>
                    <a:gd name="T50" fmla="*/ 117 w 214"/>
                    <a:gd name="T51" fmla="*/ 134 h 283"/>
                    <a:gd name="T52" fmla="*/ 104 w 214"/>
                    <a:gd name="T53" fmla="*/ 157 h 283"/>
                    <a:gd name="T54" fmla="*/ 90 w 214"/>
                    <a:gd name="T55" fmla="*/ 179 h 283"/>
                    <a:gd name="T56" fmla="*/ 76 w 214"/>
                    <a:gd name="T57" fmla="*/ 200 h 283"/>
                    <a:gd name="T58" fmla="*/ 64 w 214"/>
                    <a:gd name="T59" fmla="*/ 220 h 283"/>
                    <a:gd name="T60" fmla="*/ 51 w 214"/>
                    <a:gd name="T61" fmla="*/ 237 h 283"/>
                    <a:gd name="T62" fmla="*/ 38 w 214"/>
                    <a:gd name="T63" fmla="*/ 251 h 283"/>
                    <a:gd name="T64" fmla="*/ 25 w 214"/>
                    <a:gd name="T65" fmla="*/ 262 h 283"/>
                    <a:gd name="T66" fmla="*/ 12 w 214"/>
                    <a:gd name="T67" fmla="*/ 270 h 283"/>
                    <a:gd name="T68" fmla="*/ 0 w 214"/>
                    <a:gd name="T69" fmla="*/ 274 h 283"/>
                    <a:gd name="T70" fmla="*/ 0 w 214"/>
                    <a:gd name="T71" fmla="*/ 274 h 283"/>
                    <a:gd name="T72" fmla="*/ 0 w 214"/>
                    <a:gd name="T73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4" h="283">
                      <a:moveTo>
                        <a:pt x="0" y="283"/>
                      </a:moveTo>
                      <a:lnTo>
                        <a:pt x="0" y="283"/>
                      </a:lnTo>
                      <a:lnTo>
                        <a:pt x="16" y="279"/>
                      </a:lnTo>
                      <a:lnTo>
                        <a:pt x="29" y="270"/>
                      </a:lnTo>
                      <a:lnTo>
                        <a:pt x="44" y="258"/>
                      </a:lnTo>
                      <a:lnTo>
                        <a:pt x="58" y="243"/>
                      </a:lnTo>
                      <a:lnTo>
                        <a:pt x="72" y="224"/>
                      </a:lnTo>
                      <a:lnTo>
                        <a:pt x="85" y="204"/>
                      </a:lnTo>
                      <a:lnTo>
                        <a:pt x="98" y="183"/>
                      </a:lnTo>
                      <a:lnTo>
                        <a:pt x="112" y="161"/>
                      </a:lnTo>
                      <a:lnTo>
                        <a:pt x="125" y="138"/>
                      </a:lnTo>
                      <a:lnTo>
                        <a:pt x="138" y="116"/>
                      </a:lnTo>
                      <a:lnTo>
                        <a:pt x="152" y="93"/>
                      </a:lnTo>
                      <a:lnTo>
                        <a:pt x="164" y="73"/>
                      </a:lnTo>
                      <a:lnTo>
                        <a:pt x="178" y="53"/>
                      </a:lnTo>
                      <a:lnTo>
                        <a:pt x="190" y="34"/>
                      </a:lnTo>
                      <a:lnTo>
                        <a:pt x="202" y="19"/>
                      </a:lnTo>
                      <a:lnTo>
                        <a:pt x="214" y="7"/>
                      </a:lnTo>
                      <a:lnTo>
                        <a:pt x="208" y="0"/>
                      </a:lnTo>
                      <a:lnTo>
                        <a:pt x="195" y="13"/>
                      </a:lnTo>
                      <a:lnTo>
                        <a:pt x="182" y="30"/>
                      </a:lnTo>
                      <a:lnTo>
                        <a:pt x="169" y="48"/>
                      </a:lnTo>
                      <a:lnTo>
                        <a:pt x="156" y="68"/>
                      </a:lnTo>
                      <a:lnTo>
                        <a:pt x="143" y="89"/>
                      </a:lnTo>
                      <a:lnTo>
                        <a:pt x="130" y="112"/>
                      </a:lnTo>
                      <a:lnTo>
                        <a:pt x="117" y="134"/>
                      </a:lnTo>
                      <a:lnTo>
                        <a:pt x="104" y="157"/>
                      </a:lnTo>
                      <a:lnTo>
                        <a:pt x="90" y="179"/>
                      </a:lnTo>
                      <a:lnTo>
                        <a:pt x="76" y="200"/>
                      </a:lnTo>
                      <a:lnTo>
                        <a:pt x="64" y="220"/>
                      </a:lnTo>
                      <a:lnTo>
                        <a:pt x="51" y="237"/>
                      </a:lnTo>
                      <a:lnTo>
                        <a:pt x="38" y="251"/>
                      </a:lnTo>
                      <a:lnTo>
                        <a:pt x="25" y="262"/>
                      </a:lnTo>
                      <a:lnTo>
                        <a:pt x="12" y="270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1" name="Freeform 605"/>
                <p:cNvSpPr>
                  <a:spLocks/>
                </p:cNvSpPr>
                <p:nvPr/>
              </p:nvSpPr>
              <p:spPr bwMode="auto">
                <a:xfrm>
                  <a:off x="2250" y="1519"/>
                  <a:ext cx="25" cy="4"/>
                </a:xfrm>
                <a:custGeom>
                  <a:avLst/>
                  <a:gdLst>
                    <a:gd name="T0" fmla="*/ 7 w 99"/>
                    <a:gd name="T1" fmla="*/ 17 h 18"/>
                    <a:gd name="T2" fmla="*/ 4 w 99"/>
                    <a:gd name="T3" fmla="*/ 18 h 18"/>
                    <a:gd name="T4" fmla="*/ 18 w 99"/>
                    <a:gd name="T5" fmla="*/ 17 h 18"/>
                    <a:gd name="T6" fmla="*/ 32 w 99"/>
                    <a:gd name="T7" fmla="*/ 16 h 18"/>
                    <a:gd name="T8" fmla="*/ 46 w 99"/>
                    <a:gd name="T9" fmla="*/ 15 h 18"/>
                    <a:gd name="T10" fmla="*/ 58 w 99"/>
                    <a:gd name="T11" fmla="*/ 13 h 18"/>
                    <a:gd name="T12" fmla="*/ 70 w 99"/>
                    <a:gd name="T13" fmla="*/ 12 h 18"/>
                    <a:gd name="T14" fmla="*/ 81 w 99"/>
                    <a:gd name="T15" fmla="*/ 11 h 18"/>
                    <a:gd name="T16" fmla="*/ 91 w 99"/>
                    <a:gd name="T17" fmla="*/ 10 h 18"/>
                    <a:gd name="T18" fmla="*/ 99 w 99"/>
                    <a:gd name="T19" fmla="*/ 9 h 18"/>
                    <a:gd name="T20" fmla="*/ 99 w 99"/>
                    <a:gd name="T21" fmla="*/ 0 h 18"/>
                    <a:gd name="T22" fmla="*/ 91 w 99"/>
                    <a:gd name="T23" fmla="*/ 1 h 18"/>
                    <a:gd name="T24" fmla="*/ 81 w 99"/>
                    <a:gd name="T25" fmla="*/ 2 h 18"/>
                    <a:gd name="T26" fmla="*/ 70 w 99"/>
                    <a:gd name="T27" fmla="*/ 3 h 18"/>
                    <a:gd name="T28" fmla="*/ 58 w 99"/>
                    <a:gd name="T29" fmla="*/ 5 h 18"/>
                    <a:gd name="T30" fmla="*/ 46 w 99"/>
                    <a:gd name="T31" fmla="*/ 7 h 18"/>
                    <a:gd name="T32" fmla="*/ 32 w 99"/>
                    <a:gd name="T33" fmla="*/ 8 h 18"/>
                    <a:gd name="T34" fmla="*/ 18 w 99"/>
                    <a:gd name="T35" fmla="*/ 9 h 18"/>
                    <a:gd name="T36" fmla="*/ 4 w 99"/>
                    <a:gd name="T37" fmla="*/ 10 h 18"/>
                    <a:gd name="T38" fmla="*/ 1 w 99"/>
                    <a:gd name="T39" fmla="*/ 11 h 18"/>
                    <a:gd name="T40" fmla="*/ 4 w 99"/>
                    <a:gd name="T41" fmla="*/ 10 h 18"/>
                    <a:gd name="T42" fmla="*/ 1 w 99"/>
                    <a:gd name="T43" fmla="*/ 11 h 18"/>
                    <a:gd name="T44" fmla="*/ 0 w 99"/>
                    <a:gd name="T45" fmla="*/ 14 h 18"/>
                    <a:gd name="T46" fmla="*/ 1 w 99"/>
                    <a:gd name="T47" fmla="*/ 17 h 18"/>
                    <a:gd name="T48" fmla="*/ 4 w 99"/>
                    <a:gd name="T49" fmla="*/ 18 h 18"/>
                    <a:gd name="T50" fmla="*/ 7 w 99"/>
                    <a:gd name="T51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9" h="18">
                      <a:moveTo>
                        <a:pt x="7" y="17"/>
                      </a:moveTo>
                      <a:lnTo>
                        <a:pt x="4" y="18"/>
                      </a:lnTo>
                      <a:lnTo>
                        <a:pt x="18" y="17"/>
                      </a:lnTo>
                      <a:lnTo>
                        <a:pt x="32" y="16"/>
                      </a:lnTo>
                      <a:lnTo>
                        <a:pt x="46" y="15"/>
                      </a:lnTo>
                      <a:lnTo>
                        <a:pt x="58" y="13"/>
                      </a:lnTo>
                      <a:lnTo>
                        <a:pt x="70" y="12"/>
                      </a:lnTo>
                      <a:lnTo>
                        <a:pt x="81" y="11"/>
                      </a:lnTo>
                      <a:lnTo>
                        <a:pt x="91" y="10"/>
                      </a:lnTo>
                      <a:lnTo>
                        <a:pt x="99" y="9"/>
                      </a:lnTo>
                      <a:lnTo>
                        <a:pt x="99" y="0"/>
                      </a:lnTo>
                      <a:lnTo>
                        <a:pt x="91" y="1"/>
                      </a:lnTo>
                      <a:lnTo>
                        <a:pt x="81" y="2"/>
                      </a:lnTo>
                      <a:lnTo>
                        <a:pt x="70" y="3"/>
                      </a:lnTo>
                      <a:lnTo>
                        <a:pt x="58" y="5"/>
                      </a:lnTo>
                      <a:lnTo>
                        <a:pt x="46" y="7"/>
                      </a:lnTo>
                      <a:lnTo>
                        <a:pt x="32" y="8"/>
                      </a:lnTo>
                      <a:lnTo>
                        <a:pt x="18" y="9"/>
                      </a:lnTo>
                      <a:lnTo>
                        <a:pt x="4" y="10"/>
                      </a:lnTo>
                      <a:lnTo>
                        <a:pt x="1" y="11"/>
                      </a:lnTo>
                      <a:lnTo>
                        <a:pt x="4" y="10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1" y="17"/>
                      </a:lnTo>
                      <a:lnTo>
                        <a:pt x="4" y="18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2" name="Freeform 606"/>
                <p:cNvSpPr>
                  <a:spLocks/>
                </p:cNvSpPr>
                <p:nvPr/>
              </p:nvSpPr>
              <p:spPr bwMode="auto">
                <a:xfrm>
                  <a:off x="2243" y="1521"/>
                  <a:ext cx="9" cy="21"/>
                </a:xfrm>
                <a:custGeom>
                  <a:avLst/>
                  <a:gdLst>
                    <a:gd name="T0" fmla="*/ 4 w 36"/>
                    <a:gd name="T1" fmla="*/ 74 h 82"/>
                    <a:gd name="T2" fmla="*/ 10 w 36"/>
                    <a:gd name="T3" fmla="*/ 78 h 82"/>
                    <a:gd name="T4" fmla="*/ 11 w 36"/>
                    <a:gd name="T5" fmla="*/ 59 h 82"/>
                    <a:gd name="T6" fmla="*/ 16 w 36"/>
                    <a:gd name="T7" fmla="*/ 40 h 82"/>
                    <a:gd name="T8" fmla="*/ 25 w 36"/>
                    <a:gd name="T9" fmla="*/ 21 h 82"/>
                    <a:gd name="T10" fmla="*/ 36 w 36"/>
                    <a:gd name="T11" fmla="*/ 6 h 82"/>
                    <a:gd name="T12" fmla="*/ 30 w 36"/>
                    <a:gd name="T13" fmla="*/ 0 h 82"/>
                    <a:gd name="T14" fmla="*/ 16 w 36"/>
                    <a:gd name="T15" fmla="*/ 17 h 82"/>
                    <a:gd name="T16" fmla="*/ 8 w 36"/>
                    <a:gd name="T17" fmla="*/ 37 h 82"/>
                    <a:gd name="T18" fmla="*/ 3 w 36"/>
                    <a:gd name="T19" fmla="*/ 59 h 82"/>
                    <a:gd name="T20" fmla="*/ 0 w 36"/>
                    <a:gd name="T21" fmla="*/ 78 h 82"/>
                    <a:gd name="T22" fmla="*/ 6 w 36"/>
                    <a:gd name="T23" fmla="*/ 82 h 82"/>
                    <a:gd name="T24" fmla="*/ 0 w 36"/>
                    <a:gd name="T25" fmla="*/ 78 h 82"/>
                    <a:gd name="T26" fmla="*/ 2 w 36"/>
                    <a:gd name="T27" fmla="*/ 81 h 82"/>
                    <a:gd name="T28" fmla="*/ 5 w 36"/>
                    <a:gd name="T29" fmla="*/ 82 h 82"/>
                    <a:gd name="T30" fmla="*/ 8 w 36"/>
                    <a:gd name="T31" fmla="*/ 81 h 82"/>
                    <a:gd name="T32" fmla="*/ 10 w 36"/>
                    <a:gd name="T33" fmla="*/ 78 h 82"/>
                    <a:gd name="T34" fmla="*/ 4 w 36"/>
                    <a:gd name="T35" fmla="*/ 7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" h="82">
                      <a:moveTo>
                        <a:pt x="4" y="74"/>
                      </a:moveTo>
                      <a:lnTo>
                        <a:pt x="10" y="78"/>
                      </a:lnTo>
                      <a:lnTo>
                        <a:pt x="11" y="59"/>
                      </a:lnTo>
                      <a:lnTo>
                        <a:pt x="16" y="40"/>
                      </a:lnTo>
                      <a:lnTo>
                        <a:pt x="25" y="21"/>
                      </a:lnTo>
                      <a:lnTo>
                        <a:pt x="36" y="6"/>
                      </a:lnTo>
                      <a:lnTo>
                        <a:pt x="30" y="0"/>
                      </a:lnTo>
                      <a:lnTo>
                        <a:pt x="16" y="17"/>
                      </a:lnTo>
                      <a:lnTo>
                        <a:pt x="8" y="37"/>
                      </a:lnTo>
                      <a:lnTo>
                        <a:pt x="3" y="59"/>
                      </a:lnTo>
                      <a:lnTo>
                        <a:pt x="0" y="78"/>
                      </a:lnTo>
                      <a:lnTo>
                        <a:pt x="6" y="82"/>
                      </a:lnTo>
                      <a:lnTo>
                        <a:pt x="0" y="78"/>
                      </a:lnTo>
                      <a:lnTo>
                        <a:pt x="2" y="81"/>
                      </a:lnTo>
                      <a:lnTo>
                        <a:pt x="5" y="82"/>
                      </a:lnTo>
                      <a:lnTo>
                        <a:pt x="8" y="81"/>
                      </a:lnTo>
                      <a:lnTo>
                        <a:pt x="10" y="78"/>
                      </a:lnTo>
                      <a:lnTo>
                        <a:pt x="4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3" name="Freeform 607"/>
                <p:cNvSpPr>
                  <a:spLocks/>
                </p:cNvSpPr>
                <p:nvPr/>
              </p:nvSpPr>
              <p:spPr bwMode="auto">
                <a:xfrm>
                  <a:off x="2243" y="1397"/>
                  <a:ext cx="80" cy="82"/>
                </a:xfrm>
                <a:custGeom>
                  <a:avLst/>
                  <a:gdLst>
                    <a:gd name="T0" fmla="*/ 23 w 321"/>
                    <a:gd name="T1" fmla="*/ 325 h 331"/>
                    <a:gd name="T2" fmla="*/ 32 w 321"/>
                    <a:gd name="T3" fmla="*/ 315 h 331"/>
                    <a:gd name="T4" fmla="*/ 42 w 321"/>
                    <a:gd name="T5" fmla="*/ 307 h 331"/>
                    <a:gd name="T6" fmla="*/ 53 w 321"/>
                    <a:gd name="T7" fmla="*/ 301 h 331"/>
                    <a:gd name="T8" fmla="*/ 63 w 321"/>
                    <a:gd name="T9" fmla="*/ 295 h 331"/>
                    <a:gd name="T10" fmla="*/ 80 w 321"/>
                    <a:gd name="T11" fmla="*/ 285 h 331"/>
                    <a:gd name="T12" fmla="*/ 103 w 321"/>
                    <a:gd name="T13" fmla="*/ 273 h 331"/>
                    <a:gd name="T14" fmla="*/ 128 w 321"/>
                    <a:gd name="T15" fmla="*/ 258 h 331"/>
                    <a:gd name="T16" fmla="*/ 156 w 321"/>
                    <a:gd name="T17" fmla="*/ 242 h 331"/>
                    <a:gd name="T18" fmla="*/ 186 w 321"/>
                    <a:gd name="T19" fmla="*/ 222 h 331"/>
                    <a:gd name="T20" fmla="*/ 213 w 321"/>
                    <a:gd name="T21" fmla="*/ 201 h 331"/>
                    <a:gd name="T22" fmla="*/ 237 w 321"/>
                    <a:gd name="T23" fmla="*/ 178 h 331"/>
                    <a:gd name="T24" fmla="*/ 241 w 321"/>
                    <a:gd name="T25" fmla="*/ 162 h 331"/>
                    <a:gd name="T26" fmla="*/ 236 w 321"/>
                    <a:gd name="T27" fmla="*/ 149 h 331"/>
                    <a:gd name="T28" fmla="*/ 229 w 321"/>
                    <a:gd name="T29" fmla="*/ 129 h 331"/>
                    <a:gd name="T30" fmla="*/ 237 w 321"/>
                    <a:gd name="T31" fmla="*/ 100 h 331"/>
                    <a:gd name="T32" fmla="*/ 244 w 321"/>
                    <a:gd name="T33" fmla="*/ 87 h 331"/>
                    <a:gd name="T34" fmla="*/ 254 w 321"/>
                    <a:gd name="T35" fmla="*/ 75 h 331"/>
                    <a:gd name="T36" fmla="*/ 268 w 321"/>
                    <a:gd name="T37" fmla="*/ 65 h 331"/>
                    <a:gd name="T38" fmla="*/ 284 w 321"/>
                    <a:gd name="T39" fmla="*/ 60 h 331"/>
                    <a:gd name="T40" fmla="*/ 298 w 321"/>
                    <a:gd name="T41" fmla="*/ 51 h 331"/>
                    <a:gd name="T42" fmla="*/ 313 w 321"/>
                    <a:gd name="T43" fmla="*/ 19 h 331"/>
                    <a:gd name="T44" fmla="*/ 310 w 321"/>
                    <a:gd name="T45" fmla="*/ 0 h 331"/>
                    <a:gd name="T46" fmla="*/ 287 w 321"/>
                    <a:gd name="T47" fmla="*/ 2 h 331"/>
                    <a:gd name="T48" fmla="*/ 266 w 321"/>
                    <a:gd name="T49" fmla="*/ 7 h 331"/>
                    <a:gd name="T50" fmla="*/ 246 w 321"/>
                    <a:gd name="T51" fmla="*/ 15 h 331"/>
                    <a:gd name="T52" fmla="*/ 212 w 321"/>
                    <a:gd name="T53" fmla="*/ 37 h 331"/>
                    <a:gd name="T54" fmla="*/ 169 w 321"/>
                    <a:gd name="T55" fmla="*/ 80 h 331"/>
                    <a:gd name="T56" fmla="*/ 138 w 321"/>
                    <a:gd name="T57" fmla="*/ 126 h 331"/>
                    <a:gd name="T58" fmla="*/ 117 w 321"/>
                    <a:gd name="T59" fmla="*/ 165 h 331"/>
                    <a:gd name="T60" fmla="*/ 99 w 321"/>
                    <a:gd name="T61" fmla="*/ 180 h 331"/>
                    <a:gd name="T62" fmla="*/ 73 w 321"/>
                    <a:gd name="T63" fmla="*/ 205 h 331"/>
                    <a:gd name="T64" fmla="*/ 45 w 321"/>
                    <a:gd name="T65" fmla="*/ 246 h 331"/>
                    <a:gd name="T66" fmla="*/ 21 w 321"/>
                    <a:gd name="T67" fmla="*/ 283 h 331"/>
                    <a:gd name="T68" fmla="*/ 3 w 321"/>
                    <a:gd name="T69" fmla="*/ 306 h 331"/>
                    <a:gd name="T70" fmla="*/ 5 w 321"/>
                    <a:gd name="T71" fmla="*/ 324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1" h="331">
                      <a:moveTo>
                        <a:pt x="18" y="331"/>
                      </a:moveTo>
                      <a:lnTo>
                        <a:pt x="23" y="325"/>
                      </a:lnTo>
                      <a:lnTo>
                        <a:pt x="27" y="320"/>
                      </a:lnTo>
                      <a:lnTo>
                        <a:pt x="32" y="315"/>
                      </a:lnTo>
                      <a:lnTo>
                        <a:pt x="37" y="311"/>
                      </a:lnTo>
                      <a:lnTo>
                        <a:pt x="42" y="307"/>
                      </a:lnTo>
                      <a:lnTo>
                        <a:pt x="48" y="304"/>
                      </a:lnTo>
                      <a:lnTo>
                        <a:pt x="53" y="301"/>
                      </a:lnTo>
                      <a:lnTo>
                        <a:pt x="58" y="298"/>
                      </a:lnTo>
                      <a:lnTo>
                        <a:pt x="63" y="295"/>
                      </a:lnTo>
                      <a:lnTo>
                        <a:pt x="72" y="291"/>
                      </a:lnTo>
                      <a:lnTo>
                        <a:pt x="80" y="285"/>
                      </a:lnTo>
                      <a:lnTo>
                        <a:pt x="91" y="280"/>
                      </a:lnTo>
                      <a:lnTo>
                        <a:pt x="103" y="273"/>
                      </a:lnTo>
                      <a:lnTo>
                        <a:pt x="116" y="267"/>
                      </a:lnTo>
                      <a:lnTo>
                        <a:pt x="128" y="258"/>
                      </a:lnTo>
                      <a:lnTo>
                        <a:pt x="143" y="250"/>
                      </a:lnTo>
                      <a:lnTo>
                        <a:pt x="156" y="242"/>
                      </a:lnTo>
                      <a:lnTo>
                        <a:pt x="171" y="232"/>
                      </a:lnTo>
                      <a:lnTo>
                        <a:pt x="186" y="222"/>
                      </a:lnTo>
                      <a:lnTo>
                        <a:pt x="199" y="211"/>
                      </a:lnTo>
                      <a:lnTo>
                        <a:pt x="213" y="201"/>
                      </a:lnTo>
                      <a:lnTo>
                        <a:pt x="225" y="189"/>
                      </a:lnTo>
                      <a:lnTo>
                        <a:pt x="237" y="178"/>
                      </a:lnTo>
                      <a:lnTo>
                        <a:pt x="247" y="166"/>
                      </a:lnTo>
                      <a:lnTo>
                        <a:pt x="241" y="162"/>
                      </a:lnTo>
                      <a:lnTo>
                        <a:pt x="237" y="156"/>
                      </a:lnTo>
                      <a:lnTo>
                        <a:pt x="236" y="149"/>
                      </a:lnTo>
                      <a:lnTo>
                        <a:pt x="236" y="141"/>
                      </a:lnTo>
                      <a:lnTo>
                        <a:pt x="229" y="129"/>
                      </a:lnTo>
                      <a:lnTo>
                        <a:pt x="231" y="114"/>
                      </a:lnTo>
                      <a:lnTo>
                        <a:pt x="237" y="100"/>
                      </a:lnTo>
                      <a:lnTo>
                        <a:pt x="242" y="91"/>
                      </a:lnTo>
                      <a:lnTo>
                        <a:pt x="244" y="87"/>
                      </a:lnTo>
                      <a:lnTo>
                        <a:pt x="248" y="82"/>
                      </a:lnTo>
                      <a:lnTo>
                        <a:pt x="254" y="75"/>
                      </a:lnTo>
                      <a:lnTo>
                        <a:pt x="261" y="70"/>
                      </a:lnTo>
                      <a:lnTo>
                        <a:pt x="268" y="65"/>
                      </a:lnTo>
                      <a:lnTo>
                        <a:pt x="276" y="61"/>
                      </a:lnTo>
                      <a:lnTo>
                        <a:pt x="284" y="60"/>
                      </a:lnTo>
                      <a:lnTo>
                        <a:pt x="292" y="62"/>
                      </a:lnTo>
                      <a:lnTo>
                        <a:pt x="298" y="51"/>
                      </a:lnTo>
                      <a:lnTo>
                        <a:pt x="306" y="37"/>
                      </a:lnTo>
                      <a:lnTo>
                        <a:pt x="313" y="19"/>
                      </a:lnTo>
                      <a:lnTo>
                        <a:pt x="321" y="0"/>
                      </a:lnTo>
                      <a:lnTo>
                        <a:pt x="310" y="0"/>
                      </a:lnTo>
                      <a:lnTo>
                        <a:pt x="298" y="1"/>
                      </a:lnTo>
                      <a:lnTo>
                        <a:pt x="287" y="2"/>
                      </a:lnTo>
                      <a:lnTo>
                        <a:pt x="276" y="4"/>
                      </a:lnTo>
                      <a:lnTo>
                        <a:pt x="266" y="7"/>
                      </a:lnTo>
                      <a:lnTo>
                        <a:pt x="255" y="10"/>
                      </a:lnTo>
                      <a:lnTo>
                        <a:pt x="246" y="15"/>
                      </a:lnTo>
                      <a:lnTo>
                        <a:pt x="237" y="20"/>
                      </a:lnTo>
                      <a:lnTo>
                        <a:pt x="212" y="37"/>
                      </a:lnTo>
                      <a:lnTo>
                        <a:pt x="189" y="58"/>
                      </a:lnTo>
                      <a:lnTo>
                        <a:pt x="169" y="80"/>
                      </a:lnTo>
                      <a:lnTo>
                        <a:pt x="152" y="103"/>
                      </a:lnTo>
                      <a:lnTo>
                        <a:pt x="138" y="126"/>
                      </a:lnTo>
                      <a:lnTo>
                        <a:pt x="126" y="146"/>
                      </a:lnTo>
                      <a:lnTo>
                        <a:pt x="117" y="165"/>
                      </a:lnTo>
                      <a:lnTo>
                        <a:pt x="109" y="179"/>
                      </a:lnTo>
                      <a:lnTo>
                        <a:pt x="99" y="180"/>
                      </a:lnTo>
                      <a:lnTo>
                        <a:pt x="86" y="189"/>
                      </a:lnTo>
                      <a:lnTo>
                        <a:pt x="73" y="205"/>
                      </a:lnTo>
                      <a:lnTo>
                        <a:pt x="58" y="225"/>
                      </a:lnTo>
                      <a:lnTo>
                        <a:pt x="45" y="246"/>
                      </a:lnTo>
                      <a:lnTo>
                        <a:pt x="32" y="267"/>
                      </a:lnTo>
                      <a:lnTo>
                        <a:pt x="21" y="283"/>
                      </a:lnTo>
                      <a:lnTo>
                        <a:pt x="12" y="294"/>
                      </a:lnTo>
                      <a:lnTo>
                        <a:pt x="3" y="306"/>
                      </a:lnTo>
                      <a:lnTo>
                        <a:pt x="0" y="316"/>
                      </a:lnTo>
                      <a:lnTo>
                        <a:pt x="5" y="324"/>
                      </a:lnTo>
                      <a:lnTo>
                        <a:pt x="18" y="3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4" name="Freeform 608"/>
                <p:cNvSpPr>
                  <a:spLocks/>
                </p:cNvSpPr>
                <p:nvPr/>
              </p:nvSpPr>
              <p:spPr bwMode="auto">
                <a:xfrm>
                  <a:off x="2247" y="1470"/>
                  <a:ext cx="11" cy="10"/>
                </a:xfrm>
                <a:custGeom>
                  <a:avLst/>
                  <a:gdLst>
                    <a:gd name="T0" fmla="*/ 42 w 46"/>
                    <a:gd name="T1" fmla="*/ 0 h 40"/>
                    <a:gd name="T2" fmla="*/ 42 w 46"/>
                    <a:gd name="T3" fmla="*/ 0 h 40"/>
                    <a:gd name="T4" fmla="*/ 37 w 46"/>
                    <a:gd name="T5" fmla="*/ 3 h 40"/>
                    <a:gd name="T6" fmla="*/ 32 w 46"/>
                    <a:gd name="T7" fmla="*/ 6 h 40"/>
                    <a:gd name="T8" fmla="*/ 26 w 46"/>
                    <a:gd name="T9" fmla="*/ 9 h 40"/>
                    <a:gd name="T10" fmla="*/ 21 w 46"/>
                    <a:gd name="T11" fmla="*/ 12 h 40"/>
                    <a:gd name="T12" fmla="*/ 15 w 46"/>
                    <a:gd name="T13" fmla="*/ 18 h 40"/>
                    <a:gd name="T14" fmla="*/ 10 w 46"/>
                    <a:gd name="T15" fmla="*/ 23 h 40"/>
                    <a:gd name="T16" fmla="*/ 4 w 46"/>
                    <a:gd name="T17" fmla="*/ 29 h 40"/>
                    <a:gd name="T18" fmla="*/ 0 w 46"/>
                    <a:gd name="T19" fmla="*/ 35 h 40"/>
                    <a:gd name="T20" fmla="*/ 9 w 46"/>
                    <a:gd name="T21" fmla="*/ 40 h 40"/>
                    <a:gd name="T22" fmla="*/ 13 w 46"/>
                    <a:gd name="T23" fmla="*/ 33 h 40"/>
                    <a:gd name="T24" fmla="*/ 16 w 46"/>
                    <a:gd name="T25" fmla="*/ 29 h 40"/>
                    <a:gd name="T26" fmla="*/ 21 w 46"/>
                    <a:gd name="T27" fmla="*/ 24 h 40"/>
                    <a:gd name="T28" fmla="*/ 25 w 46"/>
                    <a:gd name="T29" fmla="*/ 21 h 40"/>
                    <a:gd name="T30" fmla="*/ 31 w 46"/>
                    <a:gd name="T31" fmla="*/ 18 h 40"/>
                    <a:gd name="T32" fmla="*/ 36 w 46"/>
                    <a:gd name="T33" fmla="*/ 14 h 40"/>
                    <a:gd name="T34" fmla="*/ 41 w 46"/>
                    <a:gd name="T35" fmla="*/ 11 h 40"/>
                    <a:gd name="T36" fmla="*/ 46 w 46"/>
                    <a:gd name="T37" fmla="*/ 8 h 40"/>
                    <a:gd name="T38" fmla="*/ 46 w 46"/>
                    <a:gd name="T39" fmla="*/ 8 h 40"/>
                    <a:gd name="T40" fmla="*/ 42 w 46"/>
                    <a:gd name="T4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4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7" y="3"/>
                      </a:lnTo>
                      <a:lnTo>
                        <a:pt x="32" y="6"/>
                      </a:lnTo>
                      <a:lnTo>
                        <a:pt x="26" y="9"/>
                      </a:lnTo>
                      <a:lnTo>
                        <a:pt x="21" y="12"/>
                      </a:lnTo>
                      <a:lnTo>
                        <a:pt x="15" y="18"/>
                      </a:lnTo>
                      <a:lnTo>
                        <a:pt x="10" y="23"/>
                      </a:lnTo>
                      <a:lnTo>
                        <a:pt x="4" y="29"/>
                      </a:lnTo>
                      <a:lnTo>
                        <a:pt x="0" y="35"/>
                      </a:lnTo>
                      <a:lnTo>
                        <a:pt x="9" y="40"/>
                      </a:lnTo>
                      <a:lnTo>
                        <a:pt x="13" y="33"/>
                      </a:lnTo>
                      <a:lnTo>
                        <a:pt x="16" y="29"/>
                      </a:lnTo>
                      <a:lnTo>
                        <a:pt x="21" y="24"/>
                      </a:lnTo>
                      <a:lnTo>
                        <a:pt x="25" y="21"/>
                      </a:lnTo>
                      <a:lnTo>
                        <a:pt x="31" y="18"/>
                      </a:lnTo>
                      <a:lnTo>
                        <a:pt x="36" y="14"/>
                      </a:lnTo>
                      <a:lnTo>
                        <a:pt x="41" y="11"/>
                      </a:lnTo>
                      <a:lnTo>
                        <a:pt x="46" y="8"/>
                      </a:lnTo>
                      <a:lnTo>
                        <a:pt x="46" y="8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5" name="Freeform 609"/>
                <p:cNvSpPr>
                  <a:spLocks/>
                </p:cNvSpPr>
                <p:nvPr/>
              </p:nvSpPr>
              <p:spPr bwMode="auto">
                <a:xfrm>
                  <a:off x="2257" y="1437"/>
                  <a:ext cx="49" cy="35"/>
                </a:xfrm>
                <a:custGeom>
                  <a:avLst/>
                  <a:gdLst>
                    <a:gd name="T0" fmla="*/ 189 w 195"/>
                    <a:gd name="T1" fmla="*/ 8 h 140"/>
                    <a:gd name="T2" fmla="*/ 188 w 195"/>
                    <a:gd name="T3" fmla="*/ 1 h 140"/>
                    <a:gd name="T4" fmla="*/ 178 w 195"/>
                    <a:gd name="T5" fmla="*/ 13 h 140"/>
                    <a:gd name="T6" fmla="*/ 166 w 195"/>
                    <a:gd name="T7" fmla="*/ 24 h 140"/>
                    <a:gd name="T8" fmla="*/ 154 w 195"/>
                    <a:gd name="T9" fmla="*/ 36 h 140"/>
                    <a:gd name="T10" fmla="*/ 140 w 195"/>
                    <a:gd name="T11" fmla="*/ 46 h 140"/>
                    <a:gd name="T12" fmla="*/ 127 w 195"/>
                    <a:gd name="T13" fmla="*/ 56 h 140"/>
                    <a:gd name="T14" fmla="*/ 113 w 195"/>
                    <a:gd name="T15" fmla="*/ 66 h 140"/>
                    <a:gd name="T16" fmla="*/ 98 w 195"/>
                    <a:gd name="T17" fmla="*/ 75 h 140"/>
                    <a:gd name="T18" fmla="*/ 85 w 195"/>
                    <a:gd name="T19" fmla="*/ 84 h 140"/>
                    <a:gd name="T20" fmla="*/ 70 w 195"/>
                    <a:gd name="T21" fmla="*/ 92 h 140"/>
                    <a:gd name="T22" fmla="*/ 57 w 195"/>
                    <a:gd name="T23" fmla="*/ 100 h 140"/>
                    <a:gd name="T24" fmla="*/ 45 w 195"/>
                    <a:gd name="T25" fmla="*/ 107 h 140"/>
                    <a:gd name="T26" fmla="*/ 32 w 195"/>
                    <a:gd name="T27" fmla="*/ 114 h 140"/>
                    <a:gd name="T28" fmla="*/ 22 w 195"/>
                    <a:gd name="T29" fmla="*/ 119 h 140"/>
                    <a:gd name="T30" fmla="*/ 14 w 195"/>
                    <a:gd name="T31" fmla="*/ 125 h 140"/>
                    <a:gd name="T32" fmla="*/ 5 w 195"/>
                    <a:gd name="T33" fmla="*/ 129 h 140"/>
                    <a:gd name="T34" fmla="*/ 0 w 195"/>
                    <a:gd name="T35" fmla="*/ 132 h 140"/>
                    <a:gd name="T36" fmla="*/ 4 w 195"/>
                    <a:gd name="T37" fmla="*/ 140 h 140"/>
                    <a:gd name="T38" fmla="*/ 9 w 195"/>
                    <a:gd name="T39" fmla="*/ 137 h 140"/>
                    <a:gd name="T40" fmla="*/ 18 w 195"/>
                    <a:gd name="T41" fmla="*/ 133 h 140"/>
                    <a:gd name="T42" fmla="*/ 26 w 195"/>
                    <a:gd name="T43" fmla="*/ 128 h 140"/>
                    <a:gd name="T44" fmla="*/ 37 w 195"/>
                    <a:gd name="T45" fmla="*/ 122 h 140"/>
                    <a:gd name="T46" fmla="*/ 49 w 195"/>
                    <a:gd name="T47" fmla="*/ 115 h 140"/>
                    <a:gd name="T48" fmla="*/ 62 w 195"/>
                    <a:gd name="T49" fmla="*/ 109 h 140"/>
                    <a:gd name="T50" fmla="*/ 74 w 195"/>
                    <a:gd name="T51" fmla="*/ 100 h 140"/>
                    <a:gd name="T52" fmla="*/ 89 w 195"/>
                    <a:gd name="T53" fmla="*/ 92 h 140"/>
                    <a:gd name="T54" fmla="*/ 102 w 195"/>
                    <a:gd name="T55" fmla="*/ 84 h 140"/>
                    <a:gd name="T56" fmla="*/ 117 w 195"/>
                    <a:gd name="T57" fmla="*/ 74 h 140"/>
                    <a:gd name="T58" fmla="*/ 132 w 195"/>
                    <a:gd name="T59" fmla="*/ 64 h 140"/>
                    <a:gd name="T60" fmla="*/ 146 w 195"/>
                    <a:gd name="T61" fmla="*/ 52 h 140"/>
                    <a:gd name="T62" fmla="*/ 160 w 195"/>
                    <a:gd name="T63" fmla="*/ 42 h 140"/>
                    <a:gd name="T64" fmla="*/ 172 w 195"/>
                    <a:gd name="T65" fmla="*/ 30 h 140"/>
                    <a:gd name="T66" fmla="*/ 184 w 195"/>
                    <a:gd name="T67" fmla="*/ 19 h 140"/>
                    <a:gd name="T68" fmla="*/ 194 w 195"/>
                    <a:gd name="T69" fmla="*/ 7 h 140"/>
                    <a:gd name="T70" fmla="*/ 193 w 195"/>
                    <a:gd name="T71" fmla="*/ 0 h 140"/>
                    <a:gd name="T72" fmla="*/ 194 w 195"/>
                    <a:gd name="T73" fmla="*/ 7 h 140"/>
                    <a:gd name="T74" fmla="*/ 195 w 195"/>
                    <a:gd name="T75" fmla="*/ 4 h 140"/>
                    <a:gd name="T76" fmla="*/ 194 w 195"/>
                    <a:gd name="T77" fmla="*/ 1 h 140"/>
                    <a:gd name="T78" fmla="*/ 191 w 195"/>
                    <a:gd name="T79" fmla="*/ 0 h 140"/>
                    <a:gd name="T80" fmla="*/ 188 w 195"/>
                    <a:gd name="T81" fmla="*/ 1 h 140"/>
                    <a:gd name="T82" fmla="*/ 189 w 195"/>
                    <a:gd name="T83" fmla="*/ 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5" h="140">
                      <a:moveTo>
                        <a:pt x="189" y="8"/>
                      </a:moveTo>
                      <a:lnTo>
                        <a:pt x="188" y="1"/>
                      </a:lnTo>
                      <a:lnTo>
                        <a:pt x="178" y="13"/>
                      </a:lnTo>
                      <a:lnTo>
                        <a:pt x="166" y="24"/>
                      </a:lnTo>
                      <a:lnTo>
                        <a:pt x="154" y="36"/>
                      </a:lnTo>
                      <a:lnTo>
                        <a:pt x="140" y="46"/>
                      </a:lnTo>
                      <a:lnTo>
                        <a:pt x="127" y="56"/>
                      </a:lnTo>
                      <a:lnTo>
                        <a:pt x="113" y="66"/>
                      </a:lnTo>
                      <a:lnTo>
                        <a:pt x="98" y="75"/>
                      </a:lnTo>
                      <a:lnTo>
                        <a:pt x="85" y="84"/>
                      </a:lnTo>
                      <a:lnTo>
                        <a:pt x="70" y="92"/>
                      </a:lnTo>
                      <a:lnTo>
                        <a:pt x="57" y="100"/>
                      </a:lnTo>
                      <a:lnTo>
                        <a:pt x="45" y="107"/>
                      </a:lnTo>
                      <a:lnTo>
                        <a:pt x="32" y="114"/>
                      </a:lnTo>
                      <a:lnTo>
                        <a:pt x="22" y="119"/>
                      </a:lnTo>
                      <a:lnTo>
                        <a:pt x="14" y="125"/>
                      </a:lnTo>
                      <a:lnTo>
                        <a:pt x="5" y="129"/>
                      </a:lnTo>
                      <a:lnTo>
                        <a:pt x="0" y="132"/>
                      </a:lnTo>
                      <a:lnTo>
                        <a:pt x="4" y="140"/>
                      </a:lnTo>
                      <a:lnTo>
                        <a:pt x="9" y="137"/>
                      </a:lnTo>
                      <a:lnTo>
                        <a:pt x="18" y="133"/>
                      </a:lnTo>
                      <a:lnTo>
                        <a:pt x="26" y="128"/>
                      </a:lnTo>
                      <a:lnTo>
                        <a:pt x="37" y="122"/>
                      </a:lnTo>
                      <a:lnTo>
                        <a:pt x="49" y="115"/>
                      </a:lnTo>
                      <a:lnTo>
                        <a:pt x="62" y="109"/>
                      </a:lnTo>
                      <a:lnTo>
                        <a:pt x="74" y="100"/>
                      </a:lnTo>
                      <a:lnTo>
                        <a:pt x="89" y="92"/>
                      </a:lnTo>
                      <a:lnTo>
                        <a:pt x="102" y="84"/>
                      </a:lnTo>
                      <a:lnTo>
                        <a:pt x="117" y="74"/>
                      </a:lnTo>
                      <a:lnTo>
                        <a:pt x="132" y="64"/>
                      </a:lnTo>
                      <a:lnTo>
                        <a:pt x="146" y="52"/>
                      </a:lnTo>
                      <a:lnTo>
                        <a:pt x="160" y="42"/>
                      </a:lnTo>
                      <a:lnTo>
                        <a:pt x="172" y="30"/>
                      </a:lnTo>
                      <a:lnTo>
                        <a:pt x="184" y="19"/>
                      </a:lnTo>
                      <a:lnTo>
                        <a:pt x="194" y="7"/>
                      </a:lnTo>
                      <a:lnTo>
                        <a:pt x="193" y="0"/>
                      </a:lnTo>
                      <a:lnTo>
                        <a:pt x="194" y="7"/>
                      </a:lnTo>
                      <a:lnTo>
                        <a:pt x="195" y="4"/>
                      </a:lnTo>
                      <a:lnTo>
                        <a:pt x="194" y="1"/>
                      </a:lnTo>
                      <a:lnTo>
                        <a:pt x="191" y="0"/>
                      </a:lnTo>
                      <a:lnTo>
                        <a:pt x="188" y="1"/>
                      </a:lnTo>
                      <a:lnTo>
                        <a:pt x="189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6" name="Freeform 610"/>
                <p:cNvSpPr>
                  <a:spLocks/>
                </p:cNvSpPr>
                <p:nvPr/>
              </p:nvSpPr>
              <p:spPr bwMode="auto">
                <a:xfrm>
                  <a:off x="2301" y="1431"/>
                  <a:ext cx="4" cy="8"/>
                </a:xfrm>
                <a:custGeom>
                  <a:avLst/>
                  <a:gdLst>
                    <a:gd name="T0" fmla="*/ 2 w 18"/>
                    <a:gd name="T1" fmla="*/ 7 h 33"/>
                    <a:gd name="T2" fmla="*/ 0 w 18"/>
                    <a:gd name="T3" fmla="*/ 4 h 33"/>
                    <a:gd name="T4" fmla="*/ 0 w 18"/>
                    <a:gd name="T5" fmla="*/ 12 h 33"/>
                    <a:gd name="T6" fmla="*/ 2 w 18"/>
                    <a:gd name="T7" fmla="*/ 20 h 33"/>
                    <a:gd name="T8" fmla="*/ 7 w 18"/>
                    <a:gd name="T9" fmla="*/ 28 h 33"/>
                    <a:gd name="T10" fmla="*/ 14 w 18"/>
                    <a:gd name="T11" fmla="*/ 33 h 33"/>
                    <a:gd name="T12" fmla="*/ 18 w 18"/>
                    <a:gd name="T13" fmla="*/ 25 h 33"/>
                    <a:gd name="T14" fmla="*/ 13 w 18"/>
                    <a:gd name="T15" fmla="*/ 22 h 33"/>
                    <a:gd name="T16" fmla="*/ 10 w 18"/>
                    <a:gd name="T17" fmla="*/ 18 h 33"/>
                    <a:gd name="T18" fmla="*/ 9 w 18"/>
                    <a:gd name="T19" fmla="*/ 12 h 33"/>
                    <a:gd name="T20" fmla="*/ 9 w 18"/>
                    <a:gd name="T21" fmla="*/ 4 h 33"/>
                    <a:gd name="T22" fmla="*/ 8 w 18"/>
                    <a:gd name="T23" fmla="*/ 1 h 33"/>
                    <a:gd name="T24" fmla="*/ 9 w 18"/>
                    <a:gd name="T25" fmla="*/ 4 h 33"/>
                    <a:gd name="T26" fmla="*/ 8 w 18"/>
                    <a:gd name="T27" fmla="*/ 1 h 33"/>
                    <a:gd name="T28" fmla="*/ 5 w 18"/>
                    <a:gd name="T29" fmla="*/ 0 h 33"/>
                    <a:gd name="T30" fmla="*/ 2 w 18"/>
                    <a:gd name="T31" fmla="*/ 1 h 33"/>
                    <a:gd name="T32" fmla="*/ 0 w 18"/>
                    <a:gd name="T33" fmla="*/ 4 h 33"/>
                    <a:gd name="T34" fmla="*/ 2 w 18"/>
                    <a:gd name="T35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" h="33">
                      <a:moveTo>
                        <a:pt x="2" y="7"/>
                      </a:moveTo>
                      <a:lnTo>
                        <a:pt x="0" y="4"/>
                      </a:lnTo>
                      <a:lnTo>
                        <a:pt x="0" y="12"/>
                      </a:lnTo>
                      <a:lnTo>
                        <a:pt x="2" y="20"/>
                      </a:lnTo>
                      <a:lnTo>
                        <a:pt x="7" y="28"/>
                      </a:lnTo>
                      <a:lnTo>
                        <a:pt x="14" y="33"/>
                      </a:lnTo>
                      <a:lnTo>
                        <a:pt x="18" y="25"/>
                      </a:lnTo>
                      <a:lnTo>
                        <a:pt x="13" y="22"/>
                      </a:lnTo>
                      <a:lnTo>
                        <a:pt x="10" y="18"/>
                      </a:lnTo>
                      <a:lnTo>
                        <a:pt x="9" y="12"/>
                      </a:lnTo>
                      <a:lnTo>
                        <a:pt x="9" y="4"/>
                      </a:lnTo>
                      <a:lnTo>
                        <a:pt x="8" y="1"/>
                      </a:lnTo>
                      <a:lnTo>
                        <a:pt x="9" y="4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7" name="Freeform 611"/>
                <p:cNvSpPr>
                  <a:spLocks/>
                </p:cNvSpPr>
                <p:nvPr/>
              </p:nvSpPr>
              <p:spPr bwMode="auto">
                <a:xfrm>
                  <a:off x="2299" y="1419"/>
                  <a:ext cx="6" cy="14"/>
                </a:xfrm>
                <a:custGeom>
                  <a:avLst/>
                  <a:gdLst>
                    <a:gd name="T0" fmla="*/ 13 w 21"/>
                    <a:gd name="T1" fmla="*/ 0 h 55"/>
                    <a:gd name="T2" fmla="*/ 13 w 21"/>
                    <a:gd name="T3" fmla="*/ 0 h 55"/>
                    <a:gd name="T4" fmla="*/ 8 w 21"/>
                    <a:gd name="T5" fmla="*/ 9 h 55"/>
                    <a:gd name="T6" fmla="*/ 2 w 21"/>
                    <a:gd name="T7" fmla="*/ 24 h 55"/>
                    <a:gd name="T8" fmla="*/ 0 w 21"/>
                    <a:gd name="T9" fmla="*/ 40 h 55"/>
                    <a:gd name="T10" fmla="*/ 8 w 21"/>
                    <a:gd name="T11" fmla="*/ 55 h 55"/>
                    <a:gd name="T12" fmla="*/ 14 w 21"/>
                    <a:gd name="T13" fmla="*/ 49 h 55"/>
                    <a:gd name="T14" fmla="*/ 9 w 21"/>
                    <a:gd name="T15" fmla="*/ 40 h 55"/>
                    <a:gd name="T16" fmla="*/ 11 w 21"/>
                    <a:gd name="T17" fmla="*/ 26 h 55"/>
                    <a:gd name="T18" fmla="*/ 16 w 21"/>
                    <a:gd name="T19" fmla="*/ 14 h 55"/>
                    <a:gd name="T20" fmla="*/ 21 w 21"/>
                    <a:gd name="T21" fmla="*/ 4 h 55"/>
                    <a:gd name="T22" fmla="*/ 21 w 21"/>
                    <a:gd name="T23" fmla="*/ 4 h 55"/>
                    <a:gd name="T24" fmla="*/ 13 w 21"/>
                    <a:gd name="T2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55">
                      <a:moveTo>
                        <a:pt x="13" y="0"/>
                      </a:moveTo>
                      <a:lnTo>
                        <a:pt x="13" y="0"/>
                      </a:lnTo>
                      <a:lnTo>
                        <a:pt x="8" y="9"/>
                      </a:lnTo>
                      <a:lnTo>
                        <a:pt x="2" y="24"/>
                      </a:lnTo>
                      <a:lnTo>
                        <a:pt x="0" y="40"/>
                      </a:lnTo>
                      <a:lnTo>
                        <a:pt x="8" y="55"/>
                      </a:lnTo>
                      <a:lnTo>
                        <a:pt x="14" y="49"/>
                      </a:lnTo>
                      <a:lnTo>
                        <a:pt x="9" y="40"/>
                      </a:lnTo>
                      <a:lnTo>
                        <a:pt x="11" y="26"/>
                      </a:lnTo>
                      <a:lnTo>
                        <a:pt x="16" y="14"/>
                      </a:lnTo>
                      <a:lnTo>
                        <a:pt x="21" y="4"/>
                      </a:lnTo>
                      <a:lnTo>
                        <a:pt x="21" y="4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8" name="Freeform 612"/>
                <p:cNvSpPr>
                  <a:spLocks/>
                </p:cNvSpPr>
                <p:nvPr/>
              </p:nvSpPr>
              <p:spPr bwMode="auto">
                <a:xfrm>
                  <a:off x="2302" y="1410"/>
                  <a:ext cx="15" cy="10"/>
                </a:xfrm>
                <a:custGeom>
                  <a:avLst/>
                  <a:gdLst>
                    <a:gd name="T0" fmla="*/ 50 w 58"/>
                    <a:gd name="T1" fmla="*/ 5 h 38"/>
                    <a:gd name="T2" fmla="*/ 56 w 58"/>
                    <a:gd name="T3" fmla="*/ 3 h 38"/>
                    <a:gd name="T4" fmla="*/ 46 w 58"/>
                    <a:gd name="T5" fmla="*/ 0 h 38"/>
                    <a:gd name="T6" fmla="*/ 37 w 58"/>
                    <a:gd name="T7" fmla="*/ 1 h 38"/>
                    <a:gd name="T8" fmla="*/ 28 w 58"/>
                    <a:gd name="T9" fmla="*/ 6 h 38"/>
                    <a:gd name="T10" fmla="*/ 20 w 58"/>
                    <a:gd name="T11" fmla="*/ 12 h 38"/>
                    <a:gd name="T12" fmla="*/ 13 w 58"/>
                    <a:gd name="T13" fmla="*/ 17 h 38"/>
                    <a:gd name="T14" fmla="*/ 7 w 58"/>
                    <a:gd name="T15" fmla="*/ 23 h 38"/>
                    <a:gd name="T16" fmla="*/ 2 w 58"/>
                    <a:gd name="T17" fmla="*/ 30 h 38"/>
                    <a:gd name="T18" fmla="*/ 0 w 58"/>
                    <a:gd name="T19" fmla="*/ 34 h 38"/>
                    <a:gd name="T20" fmla="*/ 8 w 58"/>
                    <a:gd name="T21" fmla="*/ 38 h 38"/>
                    <a:gd name="T22" fmla="*/ 10 w 58"/>
                    <a:gd name="T23" fmla="*/ 34 h 38"/>
                    <a:gd name="T24" fmla="*/ 13 w 58"/>
                    <a:gd name="T25" fmla="*/ 30 h 38"/>
                    <a:gd name="T26" fmla="*/ 20 w 58"/>
                    <a:gd name="T27" fmla="*/ 23 h 38"/>
                    <a:gd name="T28" fmla="*/ 26 w 58"/>
                    <a:gd name="T29" fmla="*/ 18 h 38"/>
                    <a:gd name="T30" fmla="*/ 32 w 58"/>
                    <a:gd name="T31" fmla="*/ 14 h 38"/>
                    <a:gd name="T32" fmla="*/ 39 w 58"/>
                    <a:gd name="T33" fmla="*/ 10 h 38"/>
                    <a:gd name="T34" fmla="*/ 46 w 58"/>
                    <a:gd name="T35" fmla="*/ 9 h 38"/>
                    <a:gd name="T36" fmla="*/ 52 w 58"/>
                    <a:gd name="T37" fmla="*/ 11 h 38"/>
                    <a:gd name="T38" fmla="*/ 58 w 58"/>
                    <a:gd name="T39" fmla="*/ 9 h 38"/>
                    <a:gd name="T40" fmla="*/ 52 w 58"/>
                    <a:gd name="T41" fmla="*/ 11 h 38"/>
                    <a:gd name="T42" fmla="*/ 55 w 58"/>
                    <a:gd name="T43" fmla="*/ 11 h 38"/>
                    <a:gd name="T44" fmla="*/ 58 w 58"/>
                    <a:gd name="T45" fmla="*/ 8 h 38"/>
                    <a:gd name="T46" fmla="*/ 58 w 58"/>
                    <a:gd name="T47" fmla="*/ 5 h 38"/>
                    <a:gd name="T48" fmla="*/ 56 w 58"/>
                    <a:gd name="T49" fmla="*/ 3 h 38"/>
                    <a:gd name="T50" fmla="*/ 50 w 58"/>
                    <a:gd name="T51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8" h="38">
                      <a:moveTo>
                        <a:pt x="50" y="5"/>
                      </a:moveTo>
                      <a:lnTo>
                        <a:pt x="56" y="3"/>
                      </a:lnTo>
                      <a:lnTo>
                        <a:pt x="46" y="0"/>
                      </a:lnTo>
                      <a:lnTo>
                        <a:pt x="37" y="1"/>
                      </a:lnTo>
                      <a:lnTo>
                        <a:pt x="28" y="6"/>
                      </a:lnTo>
                      <a:lnTo>
                        <a:pt x="20" y="12"/>
                      </a:lnTo>
                      <a:lnTo>
                        <a:pt x="13" y="17"/>
                      </a:lnTo>
                      <a:lnTo>
                        <a:pt x="7" y="23"/>
                      </a:lnTo>
                      <a:lnTo>
                        <a:pt x="2" y="30"/>
                      </a:lnTo>
                      <a:lnTo>
                        <a:pt x="0" y="34"/>
                      </a:lnTo>
                      <a:lnTo>
                        <a:pt x="8" y="38"/>
                      </a:lnTo>
                      <a:lnTo>
                        <a:pt x="10" y="34"/>
                      </a:lnTo>
                      <a:lnTo>
                        <a:pt x="13" y="30"/>
                      </a:lnTo>
                      <a:lnTo>
                        <a:pt x="20" y="23"/>
                      </a:lnTo>
                      <a:lnTo>
                        <a:pt x="26" y="18"/>
                      </a:lnTo>
                      <a:lnTo>
                        <a:pt x="32" y="14"/>
                      </a:lnTo>
                      <a:lnTo>
                        <a:pt x="39" y="10"/>
                      </a:lnTo>
                      <a:lnTo>
                        <a:pt x="46" y="9"/>
                      </a:lnTo>
                      <a:lnTo>
                        <a:pt x="52" y="11"/>
                      </a:lnTo>
                      <a:lnTo>
                        <a:pt x="58" y="9"/>
                      </a:lnTo>
                      <a:lnTo>
                        <a:pt x="52" y="11"/>
                      </a:lnTo>
                      <a:lnTo>
                        <a:pt x="55" y="11"/>
                      </a:lnTo>
                      <a:lnTo>
                        <a:pt x="58" y="8"/>
                      </a:lnTo>
                      <a:lnTo>
                        <a:pt x="58" y="5"/>
                      </a:lnTo>
                      <a:lnTo>
                        <a:pt x="56" y="3"/>
                      </a:lnTo>
                      <a:lnTo>
                        <a:pt x="5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9" name="Freeform 613"/>
                <p:cNvSpPr>
                  <a:spLocks/>
                </p:cNvSpPr>
                <p:nvPr/>
              </p:nvSpPr>
              <p:spPr bwMode="auto">
                <a:xfrm>
                  <a:off x="2315" y="1395"/>
                  <a:ext cx="9" cy="17"/>
                </a:xfrm>
                <a:custGeom>
                  <a:avLst/>
                  <a:gdLst>
                    <a:gd name="T0" fmla="*/ 33 w 37"/>
                    <a:gd name="T1" fmla="*/ 8 h 68"/>
                    <a:gd name="T2" fmla="*/ 29 w 37"/>
                    <a:gd name="T3" fmla="*/ 3 h 68"/>
                    <a:gd name="T4" fmla="*/ 21 w 37"/>
                    <a:gd name="T5" fmla="*/ 22 h 68"/>
                    <a:gd name="T6" fmla="*/ 13 w 37"/>
                    <a:gd name="T7" fmla="*/ 39 h 68"/>
                    <a:gd name="T8" fmla="*/ 6 w 37"/>
                    <a:gd name="T9" fmla="*/ 53 h 68"/>
                    <a:gd name="T10" fmla="*/ 0 w 37"/>
                    <a:gd name="T11" fmla="*/ 64 h 68"/>
                    <a:gd name="T12" fmla="*/ 8 w 37"/>
                    <a:gd name="T13" fmla="*/ 68 h 68"/>
                    <a:gd name="T14" fmla="*/ 14 w 37"/>
                    <a:gd name="T15" fmla="*/ 57 h 68"/>
                    <a:gd name="T16" fmla="*/ 22 w 37"/>
                    <a:gd name="T17" fmla="*/ 43 h 68"/>
                    <a:gd name="T18" fmla="*/ 29 w 37"/>
                    <a:gd name="T19" fmla="*/ 24 h 68"/>
                    <a:gd name="T20" fmla="*/ 37 w 37"/>
                    <a:gd name="T21" fmla="*/ 5 h 68"/>
                    <a:gd name="T22" fmla="*/ 33 w 37"/>
                    <a:gd name="T23" fmla="*/ 0 h 68"/>
                    <a:gd name="T24" fmla="*/ 37 w 37"/>
                    <a:gd name="T25" fmla="*/ 5 h 68"/>
                    <a:gd name="T26" fmla="*/ 36 w 37"/>
                    <a:gd name="T27" fmla="*/ 2 h 68"/>
                    <a:gd name="T28" fmla="*/ 34 w 37"/>
                    <a:gd name="T29" fmla="*/ 0 h 68"/>
                    <a:gd name="T30" fmla="*/ 31 w 37"/>
                    <a:gd name="T31" fmla="*/ 0 h 68"/>
                    <a:gd name="T32" fmla="*/ 29 w 37"/>
                    <a:gd name="T33" fmla="*/ 3 h 68"/>
                    <a:gd name="T34" fmla="*/ 33 w 37"/>
                    <a:gd name="T35" fmla="*/ 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7" h="68">
                      <a:moveTo>
                        <a:pt x="33" y="8"/>
                      </a:moveTo>
                      <a:lnTo>
                        <a:pt x="29" y="3"/>
                      </a:lnTo>
                      <a:lnTo>
                        <a:pt x="21" y="22"/>
                      </a:lnTo>
                      <a:lnTo>
                        <a:pt x="13" y="39"/>
                      </a:lnTo>
                      <a:lnTo>
                        <a:pt x="6" y="53"/>
                      </a:lnTo>
                      <a:lnTo>
                        <a:pt x="0" y="64"/>
                      </a:lnTo>
                      <a:lnTo>
                        <a:pt x="8" y="68"/>
                      </a:lnTo>
                      <a:lnTo>
                        <a:pt x="14" y="57"/>
                      </a:lnTo>
                      <a:lnTo>
                        <a:pt x="22" y="43"/>
                      </a:lnTo>
                      <a:lnTo>
                        <a:pt x="29" y="24"/>
                      </a:lnTo>
                      <a:lnTo>
                        <a:pt x="37" y="5"/>
                      </a:lnTo>
                      <a:lnTo>
                        <a:pt x="33" y="0"/>
                      </a:lnTo>
                      <a:lnTo>
                        <a:pt x="37" y="5"/>
                      </a:lnTo>
                      <a:lnTo>
                        <a:pt x="36" y="2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3"/>
                      </a:lnTo>
                      <a:lnTo>
                        <a:pt x="3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0" name="Freeform 614"/>
                <p:cNvSpPr>
                  <a:spLocks/>
                </p:cNvSpPr>
                <p:nvPr/>
              </p:nvSpPr>
              <p:spPr bwMode="auto">
                <a:xfrm>
                  <a:off x="2302" y="1395"/>
                  <a:ext cx="21" cy="8"/>
                </a:xfrm>
                <a:custGeom>
                  <a:avLst/>
                  <a:gdLst>
                    <a:gd name="T0" fmla="*/ 4 w 86"/>
                    <a:gd name="T1" fmla="*/ 29 h 29"/>
                    <a:gd name="T2" fmla="*/ 4 w 86"/>
                    <a:gd name="T3" fmla="*/ 29 h 29"/>
                    <a:gd name="T4" fmla="*/ 13 w 86"/>
                    <a:gd name="T5" fmla="*/ 24 h 29"/>
                    <a:gd name="T6" fmla="*/ 22 w 86"/>
                    <a:gd name="T7" fmla="*/ 20 h 29"/>
                    <a:gd name="T8" fmla="*/ 32 w 86"/>
                    <a:gd name="T9" fmla="*/ 17 h 29"/>
                    <a:gd name="T10" fmla="*/ 42 w 86"/>
                    <a:gd name="T11" fmla="*/ 13 h 29"/>
                    <a:gd name="T12" fmla="*/ 52 w 86"/>
                    <a:gd name="T13" fmla="*/ 11 h 29"/>
                    <a:gd name="T14" fmla="*/ 63 w 86"/>
                    <a:gd name="T15" fmla="*/ 10 h 29"/>
                    <a:gd name="T16" fmla="*/ 75 w 86"/>
                    <a:gd name="T17" fmla="*/ 10 h 29"/>
                    <a:gd name="T18" fmla="*/ 86 w 86"/>
                    <a:gd name="T19" fmla="*/ 9 h 29"/>
                    <a:gd name="T20" fmla="*/ 86 w 86"/>
                    <a:gd name="T21" fmla="*/ 1 h 29"/>
                    <a:gd name="T22" fmla="*/ 75 w 86"/>
                    <a:gd name="T23" fmla="*/ 0 h 29"/>
                    <a:gd name="T24" fmla="*/ 63 w 86"/>
                    <a:gd name="T25" fmla="*/ 2 h 29"/>
                    <a:gd name="T26" fmla="*/ 52 w 86"/>
                    <a:gd name="T27" fmla="*/ 3 h 29"/>
                    <a:gd name="T28" fmla="*/ 40 w 86"/>
                    <a:gd name="T29" fmla="*/ 5 h 29"/>
                    <a:gd name="T30" fmla="*/ 30 w 86"/>
                    <a:gd name="T31" fmla="*/ 8 h 29"/>
                    <a:gd name="T32" fmla="*/ 19 w 86"/>
                    <a:gd name="T33" fmla="*/ 11 h 29"/>
                    <a:gd name="T34" fmla="*/ 9 w 86"/>
                    <a:gd name="T35" fmla="*/ 15 h 29"/>
                    <a:gd name="T36" fmla="*/ 0 w 86"/>
                    <a:gd name="T37" fmla="*/ 21 h 29"/>
                    <a:gd name="T38" fmla="*/ 0 w 86"/>
                    <a:gd name="T39" fmla="*/ 21 h 29"/>
                    <a:gd name="T40" fmla="*/ 4 w 86"/>
                    <a:gd name="T4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6" h="29">
                      <a:moveTo>
                        <a:pt x="4" y="29"/>
                      </a:moveTo>
                      <a:lnTo>
                        <a:pt x="4" y="29"/>
                      </a:lnTo>
                      <a:lnTo>
                        <a:pt x="13" y="24"/>
                      </a:lnTo>
                      <a:lnTo>
                        <a:pt x="22" y="20"/>
                      </a:lnTo>
                      <a:lnTo>
                        <a:pt x="32" y="17"/>
                      </a:lnTo>
                      <a:lnTo>
                        <a:pt x="42" y="13"/>
                      </a:lnTo>
                      <a:lnTo>
                        <a:pt x="52" y="11"/>
                      </a:lnTo>
                      <a:lnTo>
                        <a:pt x="63" y="10"/>
                      </a:lnTo>
                      <a:lnTo>
                        <a:pt x="75" y="10"/>
                      </a:lnTo>
                      <a:lnTo>
                        <a:pt x="86" y="9"/>
                      </a:lnTo>
                      <a:lnTo>
                        <a:pt x="86" y="1"/>
                      </a:lnTo>
                      <a:lnTo>
                        <a:pt x="75" y="0"/>
                      </a:lnTo>
                      <a:lnTo>
                        <a:pt x="63" y="2"/>
                      </a:lnTo>
                      <a:lnTo>
                        <a:pt x="52" y="3"/>
                      </a:lnTo>
                      <a:lnTo>
                        <a:pt x="40" y="5"/>
                      </a:lnTo>
                      <a:lnTo>
                        <a:pt x="30" y="8"/>
                      </a:lnTo>
                      <a:lnTo>
                        <a:pt x="19" y="11"/>
                      </a:lnTo>
                      <a:lnTo>
                        <a:pt x="9" y="15"/>
                      </a:lnTo>
                      <a:lnTo>
                        <a:pt x="0" y="21"/>
                      </a:lnTo>
                      <a:lnTo>
                        <a:pt x="0" y="21"/>
                      </a:lnTo>
                      <a:lnTo>
                        <a:pt x="4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1" name="Freeform 615"/>
                <p:cNvSpPr>
                  <a:spLocks/>
                </p:cNvSpPr>
                <p:nvPr/>
              </p:nvSpPr>
              <p:spPr bwMode="auto">
                <a:xfrm>
                  <a:off x="2269" y="1400"/>
                  <a:ext cx="34" cy="42"/>
                </a:xfrm>
                <a:custGeom>
                  <a:avLst/>
                  <a:gdLst>
                    <a:gd name="T0" fmla="*/ 2 w 134"/>
                    <a:gd name="T1" fmla="*/ 167 h 167"/>
                    <a:gd name="T2" fmla="*/ 8 w 134"/>
                    <a:gd name="T3" fmla="*/ 165 h 167"/>
                    <a:gd name="T4" fmla="*/ 16 w 134"/>
                    <a:gd name="T5" fmla="*/ 151 h 167"/>
                    <a:gd name="T6" fmla="*/ 25 w 134"/>
                    <a:gd name="T7" fmla="*/ 133 h 167"/>
                    <a:gd name="T8" fmla="*/ 37 w 134"/>
                    <a:gd name="T9" fmla="*/ 112 h 167"/>
                    <a:gd name="T10" fmla="*/ 51 w 134"/>
                    <a:gd name="T11" fmla="*/ 89 h 167"/>
                    <a:gd name="T12" fmla="*/ 67 w 134"/>
                    <a:gd name="T13" fmla="*/ 67 h 167"/>
                    <a:gd name="T14" fmla="*/ 87 w 134"/>
                    <a:gd name="T15" fmla="*/ 45 h 167"/>
                    <a:gd name="T16" fmla="*/ 110 w 134"/>
                    <a:gd name="T17" fmla="*/ 24 h 167"/>
                    <a:gd name="T18" fmla="*/ 134 w 134"/>
                    <a:gd name="T19" fmla="*/ 8 h 167"/>
                    <a:gd name="T20" fmla="*/ 130 w 134"/>
                    <a:gd name="T21" fmla="*/ 0 h 167"/>
                    <a:gd name="T22" fmla="*/ 104 w 134"/>
                    <a:gd name="T23" fmla="*/ 17 h 167"/>
                    <a:gd name="T24" fmla="*/ 81 w 134"/>
                    <a:gd name="T25" fmla="*/ 38 h 167"/>
                    <a:gd name="T26" fmla="*/ 61 w 134"/>
                    <a:gd name="T27" fmla="*/ 60 h 167"/>
                    <a:gd name="T28" fmla="*/ 43 w 134"/>
                    <a:gd name="T29" fmla="*/ 84 h 167"/>
                    <a:gd name="T30" fmla="*/ 28 w 134"/>
                    <a:gd name="T31" fmla="*/ 107 h 167"/>
                    <a:gd name="T32" fmla="*/ 17 w 134"/>
                    <a:gd name="T33" fmla="*/ 128 h 167"/>
                    <a:gd name="T34" fmla="*/ 7 w 134"/>
                    <a:gd name="T35" fmla="*/ 147 h 167"/>
                    <a:gd name="T36" fmla="*/ 0 w 134"/>
                    <a:gd name="T37" fmla="*/ 161 h 167"/>
                    <a:gd name="T38" fmla="*/ 6 w 134"/>
                    <a:gd name="T39" fmla="*/ 159 h 167"/>
                    <a:gd name="T40" fmla="*/ 0 w 134"/>
                    <a:gd name="T41" fmla="*/ 161 h 167"/>
                    <a:gd name="T42" fmla="*/ 0 w 134"/>
                    <a:gd name="T43" fmla="*/ 164 h 167"/>
                    <a:gd name="T44" fmla="*/ 3 w 134"/>
                    <a:gd name="T45" fmla="*/ 167 h 167"/>
                    <a:gd name="T46" fmla="*/ 6 w 134"/>
                    <a:gd name="T47" fmla="*/ 167 h 167"/>
                    <a:gd name="T48" fmla="*/ 8 w 134"/>
                    <a:gd name="T49" fmla="*/ 165 h 167"/>
                    <a:gd name="T50" fmla="*/ 2 w 134"/>
                    <a:gd name="T51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4" h="167">
                      <a:moveTo>
                        <a:pt x="2" y="167"/>
                      </a:moveTo>
                      <a:lnTo>
                        <a:pt x="8" y="165"/>
                      </a:lnTo>
                      <a:lnTo>
                        <a:pt x="16" y="151"/>
                      </a:lnTo>
                      <a:lnTo>
                        <a:pt x="25" y="133"/>
                      </a:lnTo>
                      <a:lnTo>
                        <a:pt x="37" y="112"/>
                      </a:lnTo>
                      <a:lnTo>
                        <a:pt x="51" y="89"/>
                      </a:lnTo>
                      <a:lnTo>
                        <a:pt x="67" y="67"/>
                      </a:lnTo>
                      <a:lnTo>
                        <a:pt x="87" y="45"/>
                      </a:lnTo>
                      <a:lnTo>
                        <a:pt x="110" y="24"/>
                      </a:lnTo>
                      <a:lnTo>
                        <a:pt x="134" y="8"/>
                      </a:lnTo>
                      <a:lnTo>
                        <a:pt x="130" y="0"/>
                      </a:lnTo>
                      <a:lnTo>
                        <a:pt x="104" y="17"/>
                      </a:lnTo>
                      <a:lnTo>
                        <a:pt x="81" y="38"/>
                      </a:lnTo>
                      <a:lnTo>
                        <a:pt x="61" y="60"/>
                      </a:lnTo>
                      <a:lnTo>
                        <a:pt x="43" y="84"/>
                      </a:lnTo>
                      <a:lnTo>
                        <a:pt x="28" y="107"/>
                      </a:lnTo>
                      <a:lnTo>
                        <a:pt x="17" y="128"/>
                      </a:lnTo>
                      <a:lnTo>
                        <a:pt x="7" y="147"/>
                      </a:lnTo>
                      <a:lnTo>
                        <a:pt x="0" y="161"/>
                      </a:lnTo>
                      <a:lnTo>
                        <a:pt x="6" y="159"/>
                      </a:lnTo>
                      <a:lnTo>
                        <a:pt x="0" y="161"/>
                      </a:lnTo>
                      <a:lnTo>
                        <a:pt x="0" y="164"/>
                      </a:lnTo>
                      <a:lnTo>
                        <a:pt x="3" y="167"/>
                      </a:lnTo>
                      <a:lnTo>
                        <a:pt x="6" y="167"/>
                      </a:lnTo>
                      <a:lnTo>
                        <a:pt x="8" y="165"/>
                      </a:lnTo>
                      <a:lnTo>
                        <a:pt x="2" y="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2" name="Freeform 616"/>
                <p:cNvSpPr>
                  <a:spLocks/>
                </p:cNvSpPr>
                <p:nvPr/>
              </p:nvSpPr>
              <p:spPr bwMode="auto">
                <a:xfrm>
                  <a:off x="2245" y="1440"/>
                  <a:ext cx="26" cy="31"/>
                </a:xfrm>
                <a:custGeom>
                  <a:avLst/>
                  <a:gdLst>
                    <a:gd name="T0" fmla="*/ 7 w 103"/>
                    <a:gd name="T1" fmla="*/ 122 h 123"/>
                    <a:gd name="T2" fmla="*/ 7 w 103"/>
                    <a:gd name="T3" fmla="*/ 122 h 123"/>
                    <a:gd name="T4" fmla="*/ 17 w 103"/>
                    <a:gd name="T5" fmla="*/ 110 h 123"/>
                    <a:gd name="T6" fmla="*/ 28 w 103"/>
                    <a:gd name="T7" fmla="*/ 94 h 123"/>
                    <a:gd name="T8" fmla="*/ 41 w 103"/>
                    <a:gd name="T9" fmla="*/ 73 h 123"/>
                    <a:gd name="T10" fmla="*/ 54 w 103"/>
                    <a:gd name="T11" fmla="*/ 52 h 123"/>
                    <a:gd name="T12" fmla="*/ 68 w 103"/>
                    <a:gd name="T13" fmla="*/ 33 h 123"/>
                    <a:gd name="T14" fmla="*/ 81 w 103"/>
                    <a:gd name="T15" fmla="*/ 17 h 123"/>
                    <a:gd name="T16" fmla="*/ 93 w 103"/>
                    <a:gd name="T17" fmla="*/ 9 h 123"/>
                    <a:gd name="T18" fmla="*/ 99 w 103"/>
                    <a:gd name="T19" fmla="*/ 8 h 123"/>
                    <a:gd name="T20" fmla="*/ 103 w 103"/>
                    <a:gd name="T21" fmla="*/ 0 h 123"/>
                    <a:gd name="T22" fmla="*/ 89 w 103"/>
                    <a:gd name="T23" fmla="*/ 1 h 123"/>
                    <a:gd name="T24" fmla="*/ 75 w 103"/>
                    <a:gd name="T25" fmla="*/ 11 h 123"/>
                    <a:gd name="T26" fmla="*/ 62 w 103"/>
                    <a:gd name="T27" fmla="*/ 27 h 123"/>
                    <a:gd name="T28" fmla="*/ 46 w 103"/>
                    <a:gd name="T29" fmla="*/ 48 h 123"/>
                    <a:gd name="T30" fmla="*/ 32 w 103"/>
                    <a:gd name="T31" fmla="*/ 69 h 123"/>
                    <a:gd name="T32" fmla="*/ 20 w 103"/>
                    <a:gd name="T33" fmla="*/ 90 h 123"/>
                    <a:gd name="T34" fmla="*/ 8 w 103"/>
                    <a:gd name="T35" fmla="*/ 106 h 123"/>
                    <a:gd name="T36" fmla="*/ 1 w 103"/>
                    <a:gd name="T37" fmla="*/ 116 h 123"/>
                    <a:gd name="T38" fmla="*/ 1 w 103"/>
                    <a:gd name="T39" fmla="*/ 116 h 123"/>
                    <a:gd name="T40" fmla="*/ 1 w 103"/>
                    <a:gd name="T41" fmla="*/ 116 h 123"/>
                    <a:gd name="T42" fmla="*/ 0 w 103"/>
                    <a:gd name="T43" fmla="*/ 119 h 123"/>
                    <a:gd name="T44" fmla="*/ 1 w 103"/>
                    <a:gd name="T45" fmla="*/ 122 h 123"/>
                    <a:gd name="T46" fmla="*/ 4 w 103"/>
                    <a:gd name="T47" fmla="*/ 123 h 123"/>
                    <a:gd name="T48" fmla="*/ 7 w 103"/>
                    <a:gd name="T49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3" h="123">
                      <a:moveTo>
                        <a:pt x="7" y="122"/>
                      </a:moveTo>
                      <a:lnTo>
                        <a:pt x="7" y="122"/>
                      </a:lnTo>
                      <a:lnTo>
                        <a:pt x="17" y="110"/>
                      </a:lnTo>
                      <a:lnTo>
                        <a:pt x="28" y="94"/>
                      </a:lnTo>
                      <a:lnTo>
                        <a:pt x="41" y="73"/>
                      </a:lnTo>
                      <a:lnTo>
                        <a:pt x="54" y="52"/>
                      </a:lnTo>
                      <a:lnTo>
                        <a:pt x="68" y="33"/>
                      </a:lnTo>
                      <a:lnTo>
                        <a:pt x="81" y="17"/>
                      </a:lnTo>
                      <a:lnTo>
                        <a:pt x="93" y="9"/>
                      </a:lnTo>
                      <a:lnTo>
                        <a:pt x="99" y="8"/>
                      </a:lnTo>
                      <a:lnTo>
                        <a:pt x="103" y="0"/>
                      </a:lnTo>
                      <a:lnTo>
                        <a:pt x="89" y="1"/>
                      </a:lnTo>
                      <a:lnTo>
                        <a:pt x="75" y="11"/>
                      </a:lnTo>
                      <a:lnTo>
                        <a:pt x="62" y="27"/>
                      </a:lnTo>
                      <a:lnTo>
                        <a:pt x="46" y="48"/>
                      </a:lnTo>
                      <a:lnTo>
                        <a:pt x="32" y="69"/>
                      </a:lnTo>
                      <a:lnTo>
                        <a:pt x="20" y="90"/>
                      </a:lnTo>
                      <a:lnTo>
                        <a:pt x="8" y="10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0" y="119"/>
                      </a:lnTo>
                      <a:lnTo>
                        <a:pt x="1" y="122"/>
                      </a:lnTo>
                      <a:lnTo>
                        <a:pt x="4" y="123"/>
                      </a:lnTo>
                      <a:lnTo>
                        <a:pt x="7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3" name="Freeform 617"/>
                <p:cNvSpPr>
                  <a:spLocks/>
                </p:cNvSpPr>
                <p:nvPr/>
              </p:nvSpPr>
              <p:spPr bwMode="auto">
                <a:xfrm>
                  <a:off x="2242" y="1469"/>
                  <a:ext cx="7" cy="11"/>
                </a:xfrm>
                <a:custGeom>
                  <a:avLst/>
                  <a:gdLst>
                    <a:gd name="T0" fmla="*/ 18 w 27"/>
                    <a:gd name="T1" fmla="*/ 38 h 45"/>
                    <a:gd name="T2" fmla="*/ 24 w 27"/>
                    <a:gd name="T3" fmla="*/ 36 h 45"/>
                    <a:gd name="T4" fmla="*/ 12 w 27"/>
                    <a:gd name="T5" fmla="*/ 30 h 45"/>
                    <a:gd name="T6" fmla="*/ 8 w 27"/>
                    <a:gd name="T7" fmla="*/ 25 h 45"/>
                    <a:gd name="T8" fmla="*/ 11 w 27"/>
                    <a:gd name="T9" fmla="*/ 17 h 45"/>
                    <a:gd name="T10" fmla="*/ 19 w 27"/>
                    <a:gd name="T11" fmla="*/ 6 h 45"/>
                    <a:gd name="T12" fmla="*/ 13 w 27"/>
                    <a:gd name="T13" fmla="*/ 0 h 45"/>
                    <a:gd name="T14" fmla="*/ 3 w 27"/>
                    <a:gd name="T15" fmla="*/ 13 h 45"/>
                    <a:gd name="T16" fmla="*/ 0 w 27"/>
                    <a:gd name="T17" fmla="*/ 25 h 45"/>
                    <a:gd name="T18" fmla="*/ 6 w 27"/>
                    <a:gd name="T19" fmla="*/ 36 h 45"/>
                    <a:gd name="T20" fmla="*/ 21 w 27"/>
                    <a:gd name="T21" fmla="*/ 45 h 45"/>
                    <a:gd name="T22" fmla="*/ 27 w 27"/>
                    <a:gd name="T23" fmla="*/ 43 h 45"/>
                    <a:gd name="T24" fmla="*/ 21 w 27"/>
                    <a:gd name="T25" fmla="*/ 45 h 45"/>
                    <a:gd name="T26" fmla="*/ 25 w 27"/>
                    <a:gd name="T27" fmla="*/ 44 h 45"/>
                    <a:gd name="T28" fmla="*/ 27 w 27"/>
                    <a:gd name="T29" fmla="*/ 42 h 45"/>
                    <a:gd name="T30" fmla="*/ 27 w 27"/>
                    <a:gd name="T31" fmla="*/ 38 h 45"/>
                    <a:gd name="T32" fmla="*/ 24 w 27"/>
                    <a:gd name="T33" fmla="*/ 36 h 45"/>
                    <a:gd name="T34" fmla="*/ 18 w 27"/>
                    <a:gd name="T35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45">
                      <a:moveTo>
                        <a:pt x="18" y="38"/>
                      </a:moveTo>
                      <a:lnTo>
                        <a:pt x="24" y="36"/>
                      </a:lnTo>
                      <a:lnTo>
                        <a:pt x="12" y="30"/>
                      </a:lnTo>
                      <a:lnTo>
                        <a:pt x="8" y="25"/>
                      </a:lnTo>
                      <a:lnTo>
                        <a:pt x="11" y="17"/>
                      </a:lnTo>
                      <a:lnTo>
                        <a:pt x="19" y="6"/>
                      </a:lnTo>
                      <a:lnTo>
                        <a:pt x="13" y="0"/>
                      </a:lnTo>
                      <a:lnTo>
                        <a:pt x="3" y="13"/>
                      </a:lnTo>
                      <a:lnTo>
                        <a:pt x="0" y="25"/>
                      </a:lnTo>
                      <a:lnTo>
                        <a:pt x="6" y="36"/>
                      </a:lnTo>
                      <a:lnTo>
                        <a:pt x="21" y="45"/>
                      </a:lnTo>
                      <a:lnTo>
                        <a:pt x="27" y="43"/>
                      </a:lnTo>
                      <a:lnTo>
                        <a:pt x="21" y="45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7" y="38"/>
                      </a:lnTo>
                      <a:lnTo>
                        <a:pt x="24" y="36"/>
                      </a:lnTo>
                      <a:lnTo>
                        <a:pt x="1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4" name="Freeform 618"/>
                <p:cNvSpPr>
                  <a:spLocks/>
                </p:cNvSpPr>
                <p:nvPr/>
              </p:nvSpPr>
              <p:spPr bwMode="auto">
                <a:xfrm>
                  <a:off x="2379" y="1427"/>
                  <a:ext cx="73" cy="71"/>
                </a:xfrm>
                <a:custGeom>
                  <a:avLst/>
                  <a:gdLst>
                    <a:gd name="T0" fmla="*/ 271 w 292"/>
                    <a:gd name="T1" fmla="*/ 217 h 285"/>
                    <a:gd name="T2" fmla="*/ 230 w 292"/>
                    <a:gd name="T3" fmla="*/ 238 h 285"/>
                    <a:gd name="T4" fmla="*/ 196 w 292"/>
                    <a:gd name="T5" fmla="*/ 258 h 285"/>
                    <a:gd name="T6" fmla="*/ 172 w 292"/>
                    <a:gd name="T7" fmla="*/ 273 h 285"/>
                    <a:gd name="T8" fmla="*/ 156 w 292"/>
                    <a:gd name="T9" fmla="*/ 283 h 285"/>
                    <a:gd name="T10" fmla="*/ 142 w 292"/>
                    <a:gd name="T11" fmla="*/ 284 h 285"/>
                    <a:gd name="T12" fmla="*/ 148 w 292"/>
                    <a:gd name="T13" fmla="*/ 271 h 285"/>
                    <a:gd name="T14" fmla="*/ 166 w 292"/>
                    <a:gd name="T15" fmla="*/ 252 h 285"/>
                    <a:gd name="T16" fmla="*/ 180 w 292"/>
                    <a:gd name="T17" fmla="*/ 229 h 285"/>
                    <a:gd name="T18" fmla="*/ 182 w 292"/>
                    <a:gd name="T19" fmla="*/ 208 h 285"/>
                    <a:gd name="T20" fmla="*/ 168 w 292"/>
                    <a:gd name="T21" fmla="*/ 197 h 285"/>
                    <a:gd name="T22" fmla="*/ 146 w 292"/>
                    <a:gd name="T23" fmla="*/ 197 h 285"/>
                    <a:gd name="T24" fmla="*/ 125 w 292"/>
                    <a:gd name="T25" fmla="*/ 209 h 285"/>
                    <a:gd name="T26" fmla="*/ 112 w 292"/>
                    <a:gd name="T27" fmla="*/ 237 h 285"/>
                    <a:gd name="T28" fmla="*/ 104 w 292"/>
                    <a:gd name="T29" fmla="*/ 256 h 285"/>
                    <a:gd name="T30" fmla="*/ 90 w 292"/>
                    <a:gd name="T31" fmla="*/ 261 h 285"/>
                    <a:gd name="T32" fmla="*/ 78 w 292"/>
                    <a:gd name="T33" fmla="*/ 260 h 285"/>
                    <a:gd name="T34" fmla="*/ 73 w 292"/>
                    <a:gd name="T35" fmla="*/ 246 h 285"/>
                    <a:gd name="T36" fmla="*/ 86 w 292"/>
                    <a:gd name="T37" fmla="*/ 227 h 285"/>
                    <a:gd name="T38" fmla="*/ 108 w 292"/>
                    <a:gd name="T39" fmla="*/ 209 h 285"/>
                    <a:gd name="T40" fmla="*/ 123 w 292"/>
                    <a:gd name="T41" fmla="*/ 185 h 285"/>
                    <a:gd name="T42" fmla="*/ 121 w 292"/>
                    <a:gd name="T43" fmla="*/ 161 h 285"/>
                    <a:gd name="T44" fmla="*/ 99 w 292"/>
                    <a:gd name="T45" fmla="*/ 145 h 285"/>
                    <a:gd name="T46" fmla="*/ 76 w 292"/>
                    <a:gd name="T47" fmla="*/ 149 h 285"/>
                    <a:gd name="T48" fmla="*/ 59 w 292"/>
                    <a:gd name="T49" fmla="*/ 167 h 285"/>
                    <a:gd name="T50" fmla="*/ 49 w 292"/>
                    <a:gd name="T51" fmla="*/ 190 h 285"/>
                    <a:gd name="T52" fmla="*/ 40 w 292"/>
                    <a:gd name="T53" fmla="*/ 202 h 285"/>
                    <a:gd name="T54" fmla="*/ 23 w 292"/>
                    <a:gd name="T55" fmla="*/ 204 h 285"/>
                    <a:gd name="T56" fmla="*/ 8 w 292"/>
                    <a:gd name="T57" fmla="*/ 200 h 285"/>
                    <a:gd name="T58" fmla="*/ 0 w 292"/>
                    <a:gd name="T59" fmla="*/ 185 h 285"/>
                    <a:gd name="T60" fmla="*/ 13 w 292"/>
                    <a:gd name="T61" fmla="*/ 171 h 285"/>
                    <a:gd name="T62" fmla="*/ 37 w 292"/>
                    <a:gd name="T63" fmla="*/ 159 h 285"/>
                    <a:gd name="T64" fmla="*/ 53 w 292"/>
                    <a:gd name="T65" fmla="*/ 140 h 285"/>
                    <a:gd name="T66" fmla="*/ 54 w 292"/>
                    <a:gd name="T67" fmla="*/ 118 h 285"/>
                    <a:gd name="T68" fmla="*/ 58 w 292"/>
                    <a:gd name="T69" fmla="*/ 78 h 285"/>
                    <a:gd name="T70" fmla="*/ 67 w 292"/>
                    <a:gd name="T71" fmla="*/ 75 h 285"/>
                    <a:gd name="T72" fmla="*/ 74 w 292"/>
                    <a:gd name="T73" fmla="*/ 70 h 285"/>
                    <a:gd name="T74" fmla="*/ 82 w 292"/>
                    <a:gd name="T75" fmla="*/ 66 h 285"/>
                    <a:gd name="T76" fmla="*/ 90 w 292"/>
                    <a:gd name="T77" fmla="*/ 61 h 285"/>
                    <a:gd name="T78" fmla="*/ 106 w 292"/>
                    <a:gd name="T79" fmla="*/ 47 h 285"/>
                    <a:gd name="T80" fmla="*/ 117 w 292"/>
                    <a:gd name="T81" fmla="*/ 33 h 285"/>
                    <a:gd name="T82" fmla="*/ 121 w 292"/>
                    <a:gd name="T83" fmla="*/ 17 h 285"/>
                    <a:gd name="T84" fmla="*/ 119 w 292"/>
                    <a:gd name="T85" fmla="*/ 0 h 285"/>
                    <a:gd name="T86" fmla="*/ 132 w 292"/>
                    <a:gd name="T87" fmla="*/ 2 h 285"/>
                    <a:gd name="T88" fmla="*/ 142 w 292"/>
                    <a:gd name="T89" fmla="*/ 2 h 285"/>
                    <a:gd name="T90" fmla="*/ 150 w 292"/>
                    <a:gd name="T91" fmla="*/ 1 h 285"/>
                    <a:gd name="T92" fmla="*/ 158 w 292"/>
                    <a:gd name="T93" fmla="*/ 1 h 285"/>
                    <a:gd name="T94" fmla="*/ 178 w 292"/>
                    <a:gd name="T95" fmla="*/ 28 h 285"/>
                    <a:gd name="T96" fmla="*/ 204 w 292"/>
                    <a:gd name="T97" fmla="*/ 68 h 285"/>
                    <a:gd name="T98" fmla="*/ 227 w 292"/>
                    <a:gd name="T99" fmla="*/ 110 h 285"/>
                    <a:gd name="T100" fmla="*/ 240 w 292"/>
                    <a:gd name="T101" fmla="*/ 141 h 285"/>
                    <a:gd name="T102" fmla="*/ 254 w 292"/>
                    <a:gd name="T103" fmla="*/ 141 h 285"/>
                    <a:gd name="T104" fmla="*/ 268 w 292"/>
                    <a:gd name="T105" fmla="*/ 154 h 285"/>
                    <a:gd name="T106" fmla="*/ 281 w 292"/>
                    <a:gd name="T107" fmla="*/ 178 h 285"/>
                    <a:gd name="T108" fmla="*/ 292 w 292"/>
                    <a:gd name="T109" fmla="*/ 208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92" h="285">
                      <a:moveTo>
                        <a:pt x="292" y="208"/>
                      </a:moveTo>
                      <a:lnTo>
                        <a:pt x="271" y="217"/>
                      </a:lnTo>
                      <a:lnTo>
                        <a:pt x="250" y="227"/>
                      </a:lnTo>
                      <a:lnTo>
                        <a:pt x="230" y="238"/>
                      </a:lnTo>
                      <a:lnTo>
                        <a:pt x="213" y="247"/>
                      </a:lnTo>
                      <a:lnTo>
                        <a:pt x="196" y="258"/>
                      </a:lnTo>
                      <a:lnTo>
                        <a:pt x="182" y="266"/>
                      </a:lnTo>
                      <a:lnTo>
                        <a:pt x="172" y="273"/>
                      </a:lnTo>
                      <a:lnTo>
                        <a:pt x="165" y="279"/>
                      </a:lnTo>
                      <a:lnTo>
                        <a:pt x="156" y="283"/>
                      </a:lnTo>
                      <a:lnTo>
                        <a:pt x="149" y="285"/>
                      </a:lnTo>
                      <a:lnTo>
                        <a:pt x="142" y="284"/>
                      </a:lnTo>
                      <a:lnTo>
                        <a:pt x="140" y="276"/>
                      </a:lnTo>
                      <a:lnTo>
                        <a:pt x="148" y="271"/>
                      </a:lnTo>
                      <a:lnTo>
                        <a:pt x="156" y="263"/>
                      </a:lnTo>
                      <a:lnTo>
                        <a:pt x="166" y="252"/>
                      </a:lnTo>
                      <a:lnTo>
                        <a:pt x="174" y="241"/>
                      </a:lnTo>
                      <a:lnTo>
                        <a:pt x="180" y="229"/>
                      </a:lnTo>
                      <a:lnTo>
                        <a:pt x="183" y="218"/>
                      </a:lnTo>
                      <a:lnTo>
                        <a:pt x="182" y="208"/>
                      </a:lnTo>
                      <a:lnTo>
                        <a:pt x="177" y="201"/>
                      </a:lnTo>
                      <a:lnTo>
                        <a:pt x="168" y="197"/>
                      </a:lnTo>
                      <a:lnTo>
                        <a:pt x="157" y="195"/>
                      </a:lnTo>
                      <a:lnTo>
                        <a:pt x="146" y="197"/>
                      </a:lnTo>
                      <a:lnTo>
                        <a:pt x="135" y="202"/>
                      </a:lnTo>
                      <a:lnTo>
                        <a:pt x="125" y="209"/>
                      </a:lnTo>
                      <a:lnTo>
                        <a:pt x="118" y="221"/>
                      </a:lnTo>
                      <a:lnTo>
                        <a:pt x="112" y="237"/>
                      </a:lnTo>
                      <a:lnTo>
                        <a:pt x="111" y="254"/>
                      </a:lnTo>
                      <a:lnTo>
                        <a:pt x="104" y="256"/>
                      </a:lnTo>
                      <a:lnTo>
                        <a:pt x="97" y="259"/>
                      </a:lnTo>
                      <a:lnTo>
                        <a:pt x="90" y="261"/>
                      </a:lnTo>
                      <a:lnTo>
                        <a:pt x="83" y="261"/>
                      </a:lnTo>
                      <a:lnTo>
                        <a:pt x="78" y="260"/>
                      </a:lnTo>
                      <a:lnTo>
                        <a:pt x="75" y="254"/>
                      </a:lnTo>
                      <a:lnTo>
                        <a:pt x="73" y="246"/>
                      </a:lnTo>
                      <a:lnTo>
                        <a:pt x="74" y="232"/>
                      </a:lnTo>
                      <a:lnTo>
                        <a:pt x="86" y="227"/>
                      </a:lnTo>
                      <a:lnTo>
                        <a:pt x="98" y="219"/>
                      </a:lnTo>
                      <a:lnTo>
                        <a:pt x="108" y="209"/>
                      </a:lnTo>
                      <a:lnTo>
                        <a:pt x="118" y="198"/>
                      </a:lnTo>
                      <a:lnTo>
                        <a:pt x="123" y="185"/>
                      </a:lnTo>
                      <a:lnTo>
                        <a:pt x="125" y="173"/>
                      </a:lnTo>
                      <a:lnTo>
                        <a:pt x="121" y="161"/>
                      </a:lnTo>
                      <a:lnTo>
                        <a:pt x="111" y="151"/>
                      </a:lnTo>
                      <a:lnTo>
                        <a:pt x="99" y="145"/>
                      </a:lnTo>
                      <a:lnTo>
                        <a:pt x="87" y="145"/>
                      </a:lnTo>
                      <a:lnTo>
                        <a:pt x="76" y="149"/>
                      </a:lnTo>
                      <a:lnTo>
                        <a:pt x="67" y="156"/>
                      </a:lnTo>
                      <a:lnTo>
                        <a:pt x="59" y="167"/>
                      </a:lnTo>
                      <a:lnTo>
                        <a:pt x="53" y="178"/>
                      </a:lnTo>
                      <a:lnTo>
                        <a:pt x="49" y="190"/>
                      </a:lnTo>
                      <a:lnTo>
                        <a:pt x="48" y="201"/>
                      </a:lnTo>
                      <a:lnTo>
                        <a:pt x="40" y="202"/>
                      </a:lnTo>
                      <a:lnTo>
                        <a:pt x="32" y="204"/>
                      </a:lnTo>
                      <a:lnTo>
                        <a:pt x="23" y="204"/>
                      </a:lnTo>
                      <a:lnTo>
                        <a:pt x="15" y="203"/>
                      </a:lnTo>
                      <a:lnTo>
                        <a:pt x="8" y="200"/>
                      </a:lnTo>
                      <a:lnTo>
                        <a:pt x="3" y="195"/>
                      </a:lnTo>
                      <a:lnTo>
                        <a:pt x="0" y="185"/>
                      </a:lnTo>
                      <a:lnTo>
                        <a:pt x="1" y="173"/>
                      </a:lnTo>
                      <a:lnTo>
                        <a:pt x="13" y="171"/>
                      </a:lnTo>
                      <a:lnTo>
                        <a:pt x="26" y="166"/>
                      </a:lnTo>
                      <a:lnTo>
                        <a:pt x="37" y="159"/>
                      </a:lnTo>
                      <a:lnTo>
                        <a:pt x="47" y="151"/>
                      </a:lnTo>
                      <a:lnTo>
                        <a:pt x="53" y="140"/>
                      </a:lnTo>
                      <a:lnTo>
                        <a:pt x="55" y="130"/>
                      </a:lnTo>
                      <a:lnTo>
                        <a:pt x="54" y="118"/>
                      </a:lnTo>
                      <a:lnTo>
                        <a:pt x="48" y="107"/>
                      </a:lnTo>
                      <a:lnTo>
                        <a:pt x="58" y="78"/>
                      </a:lnTo>
                      <a:lnTo>
                        <a:pt x="62" y="76"/>
                      </a:lnTo>
                      <a:lnTo>
                        <a:pt x="67" y="75"/>
                      </a:lnTo>
                      <a:lnTo>
                        <a:pt x="70" y="72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82" y="66"/>
                      </a:lnTo>
                      <a:lnTo>
                        <a:pt x="85" y="64"/>
                      </a:lnTo>
                      <a:lnTo>
                        <a:pt x="90" y="61"/>
                      </a:lnTo>
                      <a:lnTo>
                        <a:pt x="99" y="55"/>
                      </a:lnTo>
                      <a:lnTo>
                        <a:pt x="106" y="47"/>
                      </a:lnTo>
                      <a:lnTo>
                        <a:pt x="112" y="40"/>
                      </a:lnTo>
                      <a:lnTo>
                        <a:pt x="117" y="33"/>
                      </a:lnTo>
                      <a:lnTo>
                        <a:pt x="119" y="24"/>
                      </a:lnTo>
                      <a:lnTo>
                        <a:pt x="121" y="17"/>
                      </a:lnTo>
                      <a:lnTo>
                        <a:pt x="120" y="9"/>
                      </a:lnTo>
                      <a:lnTo>
                        <a:pt x="119" y="0"/>
                      </a:lnTo>
                      <a:lnTo>
                        <a:pt x="126" y="1"/>
                      </a:lnTo>
                      <a:lnTo>
                        <a:pt x="132" y="2"/>
                      </a:lnTo>
                      <a:lnTo>
                        <a:pt x="138" y="2"/>
                      </a:lnTo>
                      <a:lnTo>
                        <a:pt x="142" y="2"/>
                      </a:lnTo>
                      <a:lnTo>
                        <a:pt x="146" y="2"/>
                      </a:lnTo>
                      <a:lnTo>
                        <a:pt x="150" y="1"/>
                      </a:lnTo>
                      <a:lnTo>
                        <a:pt x="154" y="1"/>
                      </a:lnTo>
                      <a:lnTo>
                        <a:pt x="158" y="1"/>
                      </a:lnTo>
                      <a:lnTo>
                        <a:pt x="167" y="12"/>
                      </a:lnTo>
                      <a:lnTo>
                        <a:pt x="178" y="28"/>
                      </a:lnTo>
                      <a:lnTo>
                        <a:pt x="191" y="46"/>
                      </a:lnTo>
                      <a:lnTo>
                        <a:pt x="204" y="68"/>
                      </a:lnTo>
                      <a:lnTo>
                        <a:pt x="216" y="89"/>
                      </a:lnTo>
                      <a:lnTo>
                        <a:pt x="227" y="110"/>
                      </a:lnTo>
                      <a:lnTo>
                        <a:pt x="236" y="128"/>
                      </a:lnTo>
                      <a:lnTo>
                        <a:pt x="240" y="141"/>
                      </a:lnTo>
                      <a:lnTo>
                        <a:pt x="247" y="139"/>
                      </a:lnTo>
                      <a:lnTo>
                        <a:pt x="254" y="141"/>
                      </a:lnTo>
                      <a:lnTo>
                        <a:pt x="261" y="147"/>
                      </a:lnTo>
                      <a:lnTo>
                        <a:pt x="268" y="154"/>
                      </a:lnTo>
                      <a:lnTo>
                        <a:pt x="274" y="164"/>
                      </a:lnTo>
                      <a:lnTo>
                        <a:pt x="281" y="178"/>
                      </a:lnTo>
                      <a:lnTo>
                        <a:pt x="287" y="193"/>
                      </a:lnTo>
                      <a:lnTo>
                        <a:pt x="292" y="2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5" name="Freeform 619"/>
                <p:cNvSpPr>
                  <a:spLocks/>
                </p:cNvSpPr>
                <p:nvPr/>
              </p:nvSpPr>
              <p:spPr bwMode="auto">
                <a:xfrm>
                  <a:off x="2419" y="1478"/>
                  <a:ext cx="34" cy="20"/>
                </a:xfrm>
                <a:custGeom>
                  <a:avLst/>
                  <a:gdLst>
                    <a:gd name="T0" fmla="*/ 5 w 132"/>
                    <a:gd name="T1" fmla="*/ 80 h 80"/>
                    <a:gd name="T2" fmla="*/ 7 w 132"/>
                    <a:gd name="T3" fmla="*/ 79 h 80"/>
                    <a:gd name="T4" fmla="*/ 14 w 132"/>
                    <a:gd name="T5" fmla="*/ 72 h 80"/>
                    <a:gd name="T6" fmla="*/ 24 w 132"/>
                    <a:gd name="T7" fmla="*/ 66 h 80"/>
                    <a:gd name="T8" fmla="*/ 37 w 132"/>
                    <a:gd name="T9" fmla="*/ 58 h 80"/>
                    <a:gd name="T10" fmla="*/ 54 w 132"/>
                    <a:gd name="T11" fmla="*/ 47 h 80"/>
                    <a:gd name="T12" fmla="*/ 72 w 132"/>
                    <a:gd name="T13" fmla="*/ 38 h 80"/>
                    <a:gd name="T14" fmla="*/ 91 w 132"/>
                    <a:gd name="T15" fmla="*/ 27 h 80"/>
                    <a:gd name="T16" fmla="*/ 112 w 132"/>
                    <a:gd name="T17" fmla="*/ 17 h 80"/>
                    <a:gd name="T18" fmla="*/ 132 w 132"/>
                    <a:gd name="T19" fmla="*/ 9 h 80"/>
                    <a:gd name="T20" fmla="*/ 130 w 132"/>
                    <a:gd name="T21" fmla="*/ 0 h 80"/>
                    <a:gd name="T22" fmla="*/ 108 w 132"/>
                    <a:gd name="T23" fmla="*/ 9 h 80"/>
                    <a:gd name="T24" fmla="*/ 87 w 132"/>
                    <a:gd name="T25" fmla="*/ 19 h 80"/>
                    <a:gd name="T26" fmla="*/ 67 w 132"/>
                    <a:gd name="T27" fmla="*/ 29 h 80"/>
                    <a:gd name="T28" fmla="*/ 50 w 132"/>
                    <a:gd name="T29" fmla="*/ 39 h 80"/>
                    <a:gd name="T30" fmla="*/ 33 w 132"/>
                    <a:gd name="T31" fmla="*/ 49 h 80"/>
                    <a:gd name="T32" fmla="*/ 19 w 132"/>
                    <a:gd name="T33" fmla="*/ 58 h 80"/>
                    <a:gd name="T34" fmla="*/ 8 w 132"/>
                    <a:gd name="T35" fmla="*/ 66 h 80"/>
                    <a:gd name="T36" fmla="*/ 1 w 132"/>
                    <a:gd name="T37" fmla="*/ 72 h 80"/>
                    <a:gd name="T38" fmla="*/ 3 w 132"/>
                    <a:gd name="T39" fmla="*/ 71 h 80"/>
                    <a:gd name="T40" fmla="*/ 1 w 132"/>
                    <a:gd name="T41" fmla="*/ 72 h 80"/>
                    <a:gd name="T42" fmla="*/ 0 w 132"/>
                    <a:gd name="T43" fmla="*/ 75 h 80"/>
                    <a:gd name="T44" fmla="*/ 1 w 132"/>
                    <a:gd name="T45" fmla="*/ 79 h 80"/>
                    <a:gd name="T46" fmla="*/ 4 w 132"/>
                    <a:gd name="T47" fmla="*/ 80 h 80"/>
                    <a:gd name="T48" fmla="*/ 7 w 132"/>
                    <a:gd name="T49" fmla="*/ 79 h 80"/>
                    <a:gd name="T50" fmla="*/ 5 w 132"/>
                    <a:gd name="T5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2" h="80">
                      <a:moveTo>
                        <a:pt x="5" y="80"/>
                      </a:moveTo>
                      <a:lnTo>
                        <a:pt x="7" y="79"/>
                      </a:lnTo>
                      <a:lnTo>
                        <a:pt x="14" y="72"/>
                      </a:lnTo>
                      <a:lnTo>
                        <a:pt x="24" y="66"/>
                      </a:lnTo>
                      <a:lnTo>
                        <a:pt x="37" y="58"/>
                      </a:lnTo>
                      <a:lnTo>
                        <a:pt x="54" y="47"/>
                      </a:lnTo>
                      <a:lnTo>
                        <a:pt x="72" y="38"/>
                      </a:lnTo>
                      <a:lnTo>
                        <a:pt x="91" y="27"/>
                      </a:lnTo>
                      <a:lnTo>
                        <a:pt x="112" y="17"/>
                      </a:lnTo>
                      <a:lnTo>
                        <a:pt x="132" y="9"/>
                      </a:lnTo>
                      <a:lnTo>
                        <a:pt x="130" y="0"/>
                      </a:lnTo>
                      <a:lnTo>
                        <a:pt x="108" y="9"/>
                      </a:lnTo>
                      <a:lnTo>
                        <a:pt x="87" y="19"/>
                      </a:lnTo>
                      <a:lnTo>
                        <a:pt x="67" y="29"/>
                      </a:lnTo>
                      <a:lnTo>
                        <a:pt x="50" y="39"/>
                      </a:lnTo>
                      <a:lnTo>
                        <a:pt x="33" y="49"/>
                      </a:lnTo>
                      <a:lnTo>
                        <a:pt x="19" y="58"/>
                      </a:lnTo>
                      <a:lnTo>
                        <a:pt x="8" y="66"/>
                      </a:lnTo>
                      <a:lnTo>
                        <a:pt x="1" y="72"/>
                      </a:lnTo>
                      <a:lnTo>
                        <a:pt x="3" y="71"/>
                      </a:lnTo>
                      <a:lnTo>
                        <a:pt x="1" y="72"/>
                      </a:lnTo>
                      <a:lnTo>
                        <a:pt x="0" y="75"/>
                      </a:lnTo>
                      <a:lnTo>
                        <a:pt x="1" y="79"/>
                      </a:lnTo>
                      <a:lnTo>
                        <a:pt x="4" y="80"/>
                      </a:lnTo>
                      <a:lnTo>
                        <a:pt x="7" y="79"/>
                      </a:lnTo>
                      <a:lnTo>
                        <a:pt x="5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6" name="Freeform 620"/>
                <p:cNvSpPr>
                  <a:spLocks/>
                </p:cNvSpPr>
                <p:nvPr/>
              </p:nvSpPr>
              <p:spPr bwMode="auto">
                <a:xfrm>
                  <a:off x="2413" y="1495"/>
                  <a:ext cx="8" cy="4"/>
                </a:xfrm>
                <a:custGeom>
                  <a:avLst/>
                  <a:gdLst>
                    <a:gd name="T0" fmla="*/ 4 w 32"/>
                    <a:gd name="T1" fmla="*/ 1 h 18"/>
                    <a:gd name="T2" fmla="*/ 0 w 32"/>
                    <a:gd name="T3" fmla="*/ 5 h 18"/>
                    <a:gd name="T4" fmla="*/ 5 w 32"/>
                    <a:gd name="T5" fmla="*/ 16 h 18"/>
                    <a:gd name="T6" fmla="*/ 15 w 32"/>
                    <a:gd name="T7" fmla="*/ 18 h 18"/>
                    <a:gd name="T8" fmla="*/ 23 w 32"/>
                    <a:gd name="T9" fmla="*/ 16 h 18"/>
                    <a:gd name="T10" fmla="*/ 32 w 32"/>
                    <a:gd name="T11" fmla="*/ 13 h 18"/>
                    <a:gd name="T12" fmla="*/ 30 w 32"/>
                    <a:gd name="T13" fmla="*/ 4 h 18"/>
                    <a:gd name="T14" fmla="*/ 21 w 32"/>
                    <a:gd name="T15" fmla="*/ 7 h 18"/>
                    <a:gd name="T16" fmla="*/ 15 w 32"/>
                    <a:gd name="T17" fmla="*/ 10 h 18"/>
                    <a:gd name="T18" fmla="*/ 11 w 32"/>
                    <a:gd name="T19" fmla="*/ 10 h 18"/>
                    <a:gd name="T20" fmla="*/ 11 w 32"/>
                    <a:gd name="T21" fmla="*/ 5 h 18"/>
                    <a:gd name="T22" fmla="*/ 8 w 32"/>
                    <a:gd name="T23" fmla="*/ 10 h 18"/>
                    <a:gd name="T24" fmla="*/ 11 w 32"/>
                    <a:gd name="T25" fmla="*/ 5 h 18"/>
                    <a:gd name="T26" fmla="*/ 9 w 32"/>
                    <a:gd name="T27" fmla="*/ 2 h 18"/>
                    <a:gd name="T28" fmla="*/ 6 w 32"/>
                    <a:gd name="T29" fmla="*/ 0 h 18"/>
                    <a:gd name="T30" fmla="*/ 2 w 32"/>
                    <a:gd name="T31" fmla="*/ 2 h 18"/>
                    <a:gd name="T32" fmla="*/ 0 w 32"/>
                    <a:gd name="T33" fmla="*/ 5 h 18"/>
                    <a:gd name="T34" fmla="*/ 4 w 32"/>
                    <a:gd name="T35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18">
                      <a:moveTo>
                        <a:pt x="4" y="1"/>
                      </a:moveTo>
                      <a:lnTo>
                        <a:pt x="0" y="5"/>
                      </a:lnTo>
                      <a:lnTo>
                        <a:pt x="5" y="16"/>
                      </a:lnTo>
                      <a:lnTo>
                        <a:pt x="15" y="18"/>
                      </a:lnTo>
                      <a:lnTo>
                        <a:pt x="23" y="16"/>
                      </a:lnTo>
                      <a:lnTo>
                        <a:pt x="32" y="13"/>
                      </a:lnTo>
                      <a:lnTo>
                        <a:pt x="30" y="4"/>
                      </a:lnTo>
                      <a:lnTo>
                        <a:pt x="21" y="7"/>
                      </a:lnTo>
                      <a:lnTo>
                        <a:pt x="15" y="10"/>
                      </a:lnTo>
                      <a:lnTo>
                        <a:pt x="11" y="10"/>
                      </a:lnTo>
                      <a:lnTo>
                        <a:pt x="11" y="5"/>
                      </a:lnTo>
                      <a:lnTo>
                        <a:pt x="8" y="10"/>
                      </a:lnTo>
                      <a:lnTo>
                        <a:pt x="11" y="5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7" name="Freeform 621"/>
                <p:cNvSpPr>
                  <a:spLocks/>
                </p:cNvSpPr>
                <p:nvPr/>
              </p:nvSpPr>
              <p:spPr bwMode="auto">
                <a:xfrm>
                  <a:off x="2414" y="1476"/>
                  <a:ext cx="12" cy="21"/>
                </a:xfrm>
                <a:custGeom>
                  <a:avLst/>
                  <a:gdLst>
                    <a:gd name="T0" fmla="*/ 37 w 50"/>
                    <a:gd name="T1" fmla="*/ 8 h 84"/>
                    <a:gd name="T2" fmla="*/ 37 w 50"/>
                    <a:gd name="T3" fmla="*/ 8 h 84"/>
                    <a:gd name="T4" fmla="*/ 40 w 50"/>
                    <a:gd name="T5" fmla="*/ 12 h 84"/>
                    <a:gd name="T6" fmla="*/ 41 w 50"/>
                    <a:gd name="T7" fmla="*/ 21 h 84"/>
                    <a:gd name="T8" fmla="*/ 38 w 50"/>
                    <a:gd name="T9" fmla="*/ 31 h 84"/>
                    <a:gd name="T10" fmla="*/ 32 w 50"/>
                    <a:gd name="T11" fmla="*/ 42 h 84"/>
                    <a:gd name="T12" fmla="*/ 25 w 50"/>
                    <a:gd name="T13" fmla="*/ 52 h 84"/>
                    <a:gd name="T14" fmla="*/ 15 w 50"/>
                    <a:gd name="T15" fmla="*/ 63 h 84"/>
                    <a:gd name="T16" fmla="*/ 7 w 50"/>
                    <a:gd name="T17" fmla="*/ 71 h 84"/>
                    <a:gd name="T18" fmla="*/ 0 w 50"/>
                    <a:gd name="T19" fmla="*/ 75 h 84"/>
                    <a:gd name="T20" fmla="*/ 4 w 50"/>
                    <a:gd name="T21" fmla="*/ 84 h 84"/>
                    <a:gd name="T22" fmla="*/ 13 w 50"/>
                    <a:gd name="T23" fmla="*/ 77 h 84"/>
                    <a:gd name="T24" fmla="*/ 21 w 50"/>
                    <a:gd name="T25" fmla="*/ 69 h 84"/>
                    <a:gd name="T26" fmla="*/ 31 w 50"/>
                    <a:gd name="T27" fmla="*/ 58 h 84"/>
                    <a:gd name="T28" fmla="*/ 40 w 50"/>
                    <a:gd name="T29" fmla="*/ 46 h 84"/>
                    <a:gd name="T30" fmla="*/ 47 w 50"/>
                    <a:gd name="T31" fmla="*/ 33 h 84"/>
                    <a:gd name="T32" fmla="*/ 50 w 50"/>
                    <a:gd name="T33" fmla="*/ 21 h 84"/>
                    <a:gd name="T34" fmla="*/ 49 w 50"/>
                    <a:gd name="T35" fmla="*/ 10 h 84"/>
                    <a:gd name="T36" fmla="*/ 41 w 50"/>
                    <a:gd name="T37" fmla="*/ 0 h 84"/>
                    <a:gd name="T38" fmla="*/ 41 w 50"/>
                    <a:gd name="T39" fmla="*/ 0 h 84"/>
                    <a:gd name="T40" fmla="*/ 37 w 50"/>
                    <a:gd name="T41" fmla="*/ 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0" h="84">
                      <a:moveTo>
                        <a:pt x="37" y="8"/>
                      </a:moveTo>
                      <a:lnTo>
                        <a:pt x="37" y="8"/>
                      </a:lnTo>
                      <a:lnTo>
                        <a:pt x="40" y="12"/>
                      </a:lnTo>
                      <a:lnTo>
                        <a:pt x="41" y="21"/>
                      </a:lnTo>
                      <a:lnTo>
                        <a:pt x="38" y="31"/>
                      </a:lnTo>
                      <a:lnTo>
                        <a:pt x="32" y="42"/>
                      </a:lnTo>
                      <a:lnTo>
                        <a:pt x="25" y="52"/>
                      </a:lnTo>
                      <a:lnTo>
                        <a:pt x="15" y="63"/>
                      </a:lnTo>
                      <a:lnTo>
                        <a:pt x="7" y="71"/>
                      </a:lnTo>
                      <a:lnTo>
                        <a:pt x="0" y="75"/>
                      </a:lnTo>
                      <a:lnTo>
                        <a:pt x="4" y="84"/>
                      </a:lnTo>
                      <a:lnTo>
                        <a:pt x="13" y="77"/>
                      </a:lnTo>
                      <a:lnTo>
                        <a:pt x="21" y="69"/>
                      </a:lnTo>
                      <a:lnTo>
                        <a:pt x="31" y="58"/>
                      </a:lnTo>
                      <a:lnTo>
                        <a:pt x="40" y="46"/>
                      </a:lnTo>
                      <a:lnTo>
                        <a:pt x="47" y="33"/>
                      </a:lnTo>
                      <a:lnTo>
                        <a:pt x="50" y="21"/>
                      </a:lnTo>
                      <a:lnTo>
                        <a:pt x="49" y="1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3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8" name="Freeform 622"/>
                <p:cNvSpPr>
                  <a:spLocks/>
                </p:cNvSpPr>
                <p:nvPr/>
              </p:nvSpPr>
              <p:spPr bwMode="auto">
                <a:xfrm>
                  <a:off x="2406" y="1474"/>
                  <a:ext cx="18" cy="17"/>
                </a:xfrm>
                <a:custGeom>
                  <a:avLst/>
                  <a:gdLst>
                    <a:gd name="T0" fmla="*/ 4 w 72"/>
                    <a:gd name="T1" fmla="*/ 69 h 69"/>
                    <a:gd name="T2" fmla="*/ 9 w 72"/>
                    <a:gd name="T3" fmla="*/ 64 h 69"/>
                    <a:gd name="T4" fmla="*/ 10 w 72"/>
                    <a:gd name="T5" fmla="*/ 47 h 69"/>
                    <a:gd name="T6" fmla="*/ 15 w 72"/>
                    <a:gd name="T7" fmla="*/ 33 h 69"/>
                    <a:gd name="T8" fmla="*/ 21 w 72"/>
                    <a:gd name="T9" fmla="*/ 23 h 69"/>
                    <a:gd name="T10" fmla="*/ 31 w 72"/>
                    <a:gd name="T11" fmla="*/ 16 h 69"/>
                    <a:gd name="T12" fmla="*/ 40 w 72"/>
                    <a:gd name="T13" fmla="*/ 11 h 69"/>
                    <a:gd name="T14" fmla="*/ 50 w 72"/>
                    <a:gd name="T15" fmla="*/ 10 h 69"/>
                    <a:gd name="T16" fmla="*/ 60 w 72"/>
                    <a:gd name="T17" fmla="*/ 11 h 69"/>
                    <a:gd name="T18" fmla="*/ 68 w 72"/>
                    <a:gd name="T19" fmla="*/ 15 h 69"/>
                    <a:gd name="T20" fmla="*/ 72 w 72"/>
                    <a:gd name="T21" fmla="*/ 7 h 69"/>
                    <a:gd name="T22" fmla="*/ 62 w 72"/>
                    <a:gd name="T23" fmla="*/ 3 h 69"/>
                    <a:gd name="T24" fmla="*/ 50 w 72"/>
                    <a:gd name="T25" fmla="*/ 0 h 69"/>
                    <a:gd name="T26" fmla="*/ 38 w 72"/>
                    <a:gd name="T27" fmla="*/ 3 h 69"/>
                    <a:gd name="T28" fmla="*/ 26 w 72"/>
                    <a:gd name="T29" fmla="*/ 8 h 69"/>
                    <a:gd name="T30" fmla="*/ 15 w 72"/>
                    <a:gd name="T31" fmla="*/ 16 h 69"/>
                    <a:gd name="T32" fmla="*/ 7 w 72"/>
                    <a:gd name="T33" fmla="*/ 29 h 69"/>
                    <a:gd name="T34" fmla="*/ 1 w 72"/>
                    <a:gd name="T35" fmla="*/ 47 h 69"/>
                    <a:gd name="T36" fmla="*/ 0 w 72"/>
                    <a:gd name="T37" fmla="*/ 64 h 69"/>
                    <a:gd name="T38" fmla="*/ 4 w 72"/>
                    <a:gd name="T39" fmla="*/ 60 h 69"/>
                    <a:gd name="T40" fmla="*/ 0 w 72"/>
                    <a:gd name="T41" fmla="*/ 64 h 69"/>
                    <a:gd name="T42" fmla="*/ 1 w 72"/>
                    <a:gd name="T43" fmla="*/ 68 h 69"/>
                    <a:gd name="T44" fmla="*/ 4 w 72"/>
                    <a:gd name="T45" fmla="*/ 69 h 69"/>
                    <a:gd name="T46" fmla="*/ 8 w 72"/>
                    <a:gd name="T47" fmla="*/ 68 h 69"/>
                    <a:gd name="T48" fmla="*/ 9 w 72"/>
                    <a:gd name="T49" fmla="*/ 64 h 69"/>
                    <a:gd name="T50" fmla="*/ 4 w 72"/>
                    <a:gd name="T51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69">
                      <a:moveTo>
                        <a:pt x="4" y="69"/>
                      </a:moveTo>
                      <a:lnTo>
                        <a:pt x="9" y="64"/>
                      </a:lnTo>
                      <a:lnTo>
                        <a:pt x="10" y="47"/>
                      </a:lnTo>
                      <a:lnTo>
                        <a:pt x="15" y="33"/>
                      </a:lnTo>
                      <a:lnTo>
                        <a:pt x="21" y="23"/>
                      </a:lnTo>
                      <a:lnTo>
                        <a:pt x="31" y="16"/>
                      </a:lnTo>
                      <a:lnTo>
                        <a:pt x="40" y="11"/>
                      </a:lnTo>
                      <a:lnTo>
                        <a:pt x="50" y="10"/>
                      </a:lnTo>
                      <a:lnTo>
                        <a:pt x="60" y="11"/>
                      </a:lnTo>
                      <a:lnTo>
                        <a:pt x="68" y="15"/>
                      </a:lnTo>
                      <a:lnTo>
                        <a:pt x="72" y="7"/>
                      </a:lnTo>
                      <a:lnTo>
                        <a:pt x="62" y="3"/>
                      </a:lnTo>
                      <a:lnTo>
                        <a:pt x="50" y="0"/>
                      </a:lnTo>
                      <a:lnTo>
                        <a:pt x="38" y="3"/>
                      </a:lnTo>
                      <a:lnTo>
                        <a:pt x="26" y="8"/>
                      </a:lnTo>
                      <a:lnTo>
                        <a:pt x="15" y="16"/>
                      </a:lnTo>
                      <a:lnTo>
                        <a:pt x="7" y="29"/>
                      </a:lnTo>
                      <a:lnTo>
                        <a:pt x="1" y="47"/>
                      </a:lnTo>
                      <a:lnTo>
                        <a:pt x="0" y="64"/>
                      </a:lnTo>
                      <a:lnTo>
                        <a:pt x="4" y="60"/>
                      </a:lnTo>
                      <a:lnTo>
                        <a:pt x="0" y="64"/>
                      </a:lnTo>
                      <a:lnTo>
                        <a:pt x="1" y="68"/>
                      </a:lnTo>
                      <a:lnTo>
                        <a:pt x="4" y="69"/>
                      </a:lnTo>
                      <a:lnTo>
                        <a:pt x="8" y="68"/>
                      </a:lnTo>
                      <a:lnTo>
                        <a:pt x="9" y="64"/>
                      </a:lnTo>
                      <a:lnTo>
                        <a:pt x="4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9" name="Freeform 623"/>
                <p:cNvSpPr>
                  <a:spLocks/>
                </p:cNvSpPr>
                <p:nvPr/>
              </p:nvSpPr>
              <p:spPr bwMode="auto">
                <a:xfrm>
                  <a:off x="2396" y="1484"/>
                  <a:ext cx="11" cy="9"/>
                </a:xfrm>
                <a:custGeom>
                  <a:avLst/>
                  <a:gdLst>
                    <a:gd name="T0" fmla="*/ 5 w 43"/>
                    <a:gd name="T1" fmla="*/ 0 h 37"/>
                    <a:gd name="T2" fmla="*/ 2 w 43"/>
                    <a:gd name="T3" fmla="*/ 4 h 37"/>
                    <a:gd name="T4" fmla="*/ 0 w 43"/>
                    <a:gd name="T5" fmla="*/ 18 h 37"/>
                    <a:gd name="T6" fmla="*/ 3 w 43"/>
                    <a:gd name="T7" fmla="*/ 27 h 37"/>
                    <a:gd name="T8" fmla="*/ 8 w 43"/>
                    <a:gd name="T9" fmla="*/ 35 h 37"/>
                    <a:gd name="T10" fmla="*/ 15 w 43"/>
                    <a:gd name="T11" fmla="*/ 37 h 37"/>
                    <a:gd name="T12" fmla="*/ 22 w 43"/>
                    <a:gd name="T13" fmla="*/ 37 h 37"/>
                    <a:gd name="T14" fmla="*/ 30 w 43"/>
                    <a:gd name="T15" fmla="*/ 35 h 37"/>
                    <a:gd name="T16" fmla="*/ 37 w 43"/>
                    <a:gd name="T17" fmla="*/ 33 h 37"/>
                    <a:gd name="T18" fmla="*/ 43 w 43"/>
                    <a:gd name="T19" fmla="*/ 31 h 37"/>
                    <a:gd name="T20" fmla="*/ 43 w 43"/>
                    <a:gd name="T21" fmla="*/ 22 h 37"/>
                    <a:gd name="T22" fmla="*/ 35 w 43"/>
                    <a:gd name="T23" fmla="*/ 24 h 37"/>
                    <a:gd name="T24" fmla="*/ 28 w 43"/>
                    <a:gd name="T25" fmla="*/ 26 h 37"/>
                    <a:gd name="T26" fmla="*/ 22 w 43"/>
                    <a:gd name="T27" fmla="*/ 28 h 37"/>
                    <a:gd name="T28" fmla="*/ 15 w 43"/>
                    <a:gd name="T29" fmla="*/ 28 h 37"/>
                    <a:gd name="T30" fmla="*/ 12 w 43"/>
                    <a:gd name="T31" fmla="*/ 28 h 37"/>
                    <a:gd name="T32" fmla="*/ 11 w 43"/>
                    <a:gd name="T33" fmla="*/ 25 h 37"/>
                    <a:gd name="T34" fmla="*/ 10 w 43"/>
                    <a:gd name="T35" fmla="*/ 18 h 37"/>
                    <a:gd name="T36" fmla="*/ 10 w 43"/>
                    <a:gd name="T37" fmla="*/ 4 h 37"/>
                    <a:gd name="T38" fmla="*/ 7 w 43"/>
                    <a:gd name="T39" fmla="*/ 9 h 37"/>
                    <a:gd name="T40" fmla="*/ 10 w 43"/>
                    <a:gd name="T41" fmla="*/ 4 h 37"/>
                    <a:gd name="T42" fmla="*/ 9 w 43"/>
                    <a:gd name="T43" fmla="*/ 1 h 37"/>
                    <a:gd name="T44" fmla="*/ 6 w 43"/>
                    <a:gd name="T45" fmla="*/ 0 h 37"/>
                    <a:gd name="T46" fmla="*/ 3 w 43"/>
                    <a:gd name="T47" fmla="*/ 1 h 37"/>
                    <a:gd name="T48" fmla="*/ 2 w 43"/>
                    <a:gd name="T49" fmla="*/ 4 h 37"/>
                    <a:gd name="T50" fmla="*/ 5 w 43"/>
                    <a:gd name="T5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3" h="37">
                      <a:moveTo>
                        <a:pt x="5" y="0"/>
                      </a:moveTo>
                      <a:lnTo>
                        <a:pt x="2" y="4"/>
                      </a:lnTo>
                      <a:lnTo>
                        <a:pt x="0" y="18"/>
                      </a:lnTo>
                      <a:lnTo>
                        <a:pt x="3" y="27"/>
                      </a:lnTo>
                      <a:lnTo>
                        <a:pt x="8" y="35"/>
                      </a:lnTo>
                      <a:lnTo>
                        <a:pt x="15" y="37"/>
                      </a:lnTo>
                      <a:lnTo>
                        <a:pt x="22" y="37"/>
                      </a:lnTo>
                      <a:lnTo>
                        <a:pt x="30" y="35"/>
                      </a:lnTo>
                      <a:lnTo>
                        <a:pt x="37" y="33"/>
                      </a:lnTo>
                      <a:lnTo>
                        <a:pt x="43" y="31"/>
                      </a:lnTo>
                      <a:lnTo>
                        <a:pt x="43" y="22"/>
                      </a:lnTo>
                      <a:lnTo>
                        <a:pt x="35" y="24"/>
                      </a:lnTo>
                      <a:lnTo>
                        <a:pt x="28" y="26"/>
                      </a:lnTo>
                      <a:lnTo>
                        <a:pt x="22" y="28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11" y="25"/>
                      </a:lnTo>
                      <a:lnTo>
                        <a:pt x="10" y="18"/>
                      </a:lnTo>
                      <a:lnTo>
                        <a:pt x="10" y="4"/>
                      </a:lnTo>
                      <a:lnTo>
                        <a:pt x="7" y="9"/>
                      </a:lnTo>
                      <a:lnTo>
                        <a:pt x="10" y="4"/>
                      </a:lnTo>
                      <a:lnTo>
                        <a:pt x="9" y="1"/>
                      </a:lnTo>
                      <a:lnTo>
                        <a:pt x="6" y="0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0" name="Freeform 624"/>
                <p:cNvSpPr>
                  <a:spLocks/>
                </p:cNvSpPr>
                <p:nvPr/>
              </p:nvSpPr>
              <p:spPr bwMode="auto">
                <a:xfrm>
                  <a:off x="2397" y="1463"/>
                  <a:ext cx="15" cy="23"/>
                </a:xfrm>
                <a:custGeom>
                  <a:avLst/>
                  <a:gdLst>
                    <a:gd name="T0" fmla="*/ 36 w 56"/>
                    <a:gd name="T1" fmla="*/ 8 h 90"/>
                    <a:gd name="T2" fmla="*/ 36 w 56"/>
                    <a:gd name="T3" fmla="*/ 8 h 90"/>
                    <a:gd name="T4" fmla="*/ 44 w 56"/>
                    <a:gd name="T5" fmla="*/ 16 h 90"/>
                    <a:gd name="T6" fmla="*/ 48 w 56"/>
                    <a:gd name="T7" fmla="*/ 26 h 90"/>
                    <a:gd name="T8" fmla="*/ 46 w 56"/>
                    <a:gd name="T9" fmla="*/ 37 h 90"/>
                    <a:gd name="T10" fmla="*/ 41 w 56"/>
                    <a:gd name="T11" fmla="*/ 49 h 90"/>
                    <a:gd name="T12" fmla="*/ 32 w 56"/>
                    <a:gd name="T13" fmla="*/ 59 h 90"/>
                    <a:gd name="T14" fmla="*/ 22 w 56"/>
                    <a:gd name="T15" fmla="*/ 69 h 90"/>
                    <a:gd name="T16" fmla="*/ 11 w 56"/>
                    <a:gd name="T17" fmla="*/ 76 h 90"/>
                    <a:gd name="T18" fmla="*/ 0 w 56"/>
                    <a:gd name="T19" fmla="*/ 81 h 90"/>
                    <a:gd name="T20" fmla="*/ 2 w 56"/>
                    <a:gd name="T21" fmla="*/ 90 h 90"/>
                    <a:gd name="T22" fmla="*/ 15 w 56"/>
                    <a:gd name="T23" fmla="*/ 84 h 90"/>
                    <a:gd name="T24" fmla="*/ 28 w 56"/>
                    <a:gd name="T25" fmla="*/ 75 h 90"/>
                    <a:gd name="T26" fmla="*/ 38 w 56"/>
                    <a:gd name="T27" fmla="*/ 66 h 90"/>
                    <a:gd name="T28" fmla="*/ 49 w 56"/>
                    <a:gd name="T29" fmla="*/ 53 h 90"/>
                    <a:gd name="T30" fmla="*/ 54 w 56"/>
                    <a:gd name="T31" fmla="*/ 39 h 90"/>
                    <a:gd name="T32" fmla="*/ 56 w 56"/>
                    <a:gd name="T33" fmla="*/ 26 h 90"/>
                    <a:gd name="T34" fmla="*/ 52 w 56"/>
                    <a:gd name="T35" fmla="*/ 12 h 90"/>
                    <a:gd name="T36" fmla="*/ 41 w 56"/>
                    <a:gd name="T37" fmla="*/ 0 h 90"/>
                    <a:gd name="T38" fmla="*/ 41 w 56"/>
                    <a:gd name="T39" fmla="*/ 0 h 90"/>
                    <a:gd name="T40" fmla="*/ 36 w 56"/>
                    <a:gd name="T41" fmla="*/ 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90">
                      <a:moveTo>
                        <a:pt x="36" y="8"/>
                      </a:moveTo>
                      <a:lnTo>
                        <a:pt x="36" y="8"/>
                      </a:lnTo>
                      <a:lnTo>
                        <a:pt x="44" y="16"/>
                      </a:lnTo>
                      <a:lnTo>
                        <a:pt x="48" y="26"/>
                      </a:lnTo>
                      <a:lnTo>
                        <a:pt x="46" y="37"/>
                      </a:lnTo>
                      <a:lnTo>
                        <a:pt x="41" y="49"/>
                      </a:lnTo>
                      <a:lnTo>
                        <a:pt x="32" y="59"/>
                      </a:lnTo>
                      <a:lnTo>
                        <a:pt x="22" y="69"/>
                      </a:lnTo>
                      <a:lnTo>
                        <a:pt x="11" y="76"/>
                      </a:lnTo>
                      <a:lnTo>
                        <a:pt x="0" y="81"/>
                      </a:lnTo>
                      <a:lnTo>
                        <a:pt x="2" y="90"/>
                      </a:lnTo>
                      <a:lnTo>
                        <a:pt x="15" y="84"/>
                      </a:lnTo>
                      <a:lnTo>
                        <a:pt x="28" y="75"/>
                      </a:lnTo>
                      <a:lnTo>
                        <a:pt x="38" y="66"/>
                      </a:lnTo>
                      <a:lnTo>
                        <a:pt x="49" y="53"/>
                      </a:lnTo>
                      <a:lnTo>
                        <a:pt x="54" y="39"/>
                      </a:lnTo>
                      <a:lnTo>
                        <a:pt x="56" y="26"/>
                      </a:lnTo>
                      <a:lnTo>
                        <a:pt x="52" y="12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1" name="Freeform 625"/>
                <p:cNvSpPr>
                  <a:spLocks/>
                </p:cNvSpPr>
                <p:nvPr/>
              </p:nvSpPr>
              <p:spPr bwMode="auto">
                <a:xfrm>
                  <a:off x="2390" y="1462"/>
                  <a:ext cx="18" cy="16"/>
                </a:xfrm>
                <a:custGeom>
                  <a:avLst/>
                  <a:gdLst>
                    <a:gd name="T0" fmla="*/ 5 w 71"/>
                    <a:gd name="T1" fmla="*/ 65 h 65"/>
                    <a:gd name="T2" fmla="*/ 10 w 71"/>
                    <a:gd name="T3" fmla="*/ 61 h 65"/>
                    <a:gd name="T4" fmla="*/ 10 w 71"/>
                    <a:gd name="T5" fmla="*/ 51 h 65"/>
                    <a:gd name="T6" fmla="*/ 14 w 71"/>
                    <a:gd name="T7" fmla="*/ 40 h 65"/>
                    <a:gd name="T8" fmla="*/ 20 w 71"/>
                    <a:gd name="T9" fmla="*/ 29 h 65"/>
                    <a:gd name="T10" fmla="*/ 27 w 71"/>
                    <a:gd name="T11" fmla="*/ 19 h 65"/>
                    <a:gd name="T12" fmla="*/ 35 w 71"/>
                    <a:gd name="T13" fmla="*/ 13 h 65"/>
                    <a:gd name="T14" fmla="*/ 44 w 71"/>
                    <a:gd name="T15" fmla="*/ 9 h 65"/>
                    <a:gd name="T16" fmla="*/ 55 w 71"/>
                    <a:gd name="T17" fmla="*/ 9 h 65"/>
                    <a:gd name="T18" fmla="*/ 66 w 71"/>
                    <a:gd name="T19" fmla="*/ 15 h 65"/>
                    <a:gd name="T20" fmla="*/ 71 w 71"/>
                    <a:gd name="T21" fmla="*/ 7 h 65"/>
                    <a:gd name="T22" fmla="*/ 57 w 71"/>
                    <a:gd name="T23" fmla="*/ 0 h 65"/>
                    <a:gd name="T24" fmla="*/ 44 w 71"/>
                    <a:gd name="T25" fmla="*/ 0 h 65"/>
                    <a:gd name="T26" fmla="*/ 31 w 71"/>
                    <a:gd name="T27" fmla="*/ 5 h 65"/>
                    <a:gd name="T28" fmla="*/ 20 w 71"/>
                    <a:gd name="T29" fmla="*/ 13 h 65"/>
                    <a:gd name="T30" fmla="*/ 12 w 71"/>
                    <a:gd name="T31" fmla="*/ 24 h 65"/>
                    <a:gd name="T32" fmla="*/ 6 w 71"/>
                    <a:gd name="T33" fmla="*/ 36 h 65"/>
                    <a:gd name="T34" fmla="*/ 2 w 71"/>
                    <a:gd name="T35" fmla="*/ 49 h 65"/>
                    <a:gd name="T36" fmla="*/ 0 w 71"/>
                    <a:gd name="T37" fmla="*/ 61 h 65"/>
                    <a:gd name="T38" fmla="*/ 5 w 71"/>
                    <a:gd name="T39" fmla="*/ 57 h 65"/>
                    <a:gd name="T40" fmla="*/ 0 w 71"/>
                    <a:gd name="T41" fmla="*/ 61 h 65"/>
                    <a:gd name="T42" fmla="*/ 2 w 71"/>
                    <a:gd name="T43" fmla="*/ 64 h 65"/>
                    <a:gd name="T44" fmla="*/ 5 w 71"/>
                    <a:gd name="T45" fmla="*/ 65 h 65"/>
                    <a:gd name="T46" fmla="*/ 8 w 71"/>
                    <a:gd name="T47" fmla="*/ 64 h 65"/>
                    <a:gd name="T48" fmla="*/ 10 w 71"/>
                    <a:gd name="T49" fmla="*/ 61 h 65"/>
                    <a:gd name="T50" fmla="*/ 5 w 71"/>
                    <a:gd name="T51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" h="65">
                      <a:moveTo>
                        <a:pt x="5" y="65"/>
                      </a:moveTo>
                      <a:lnTo>
                        <a:pt x="10" y="61"/>
                      </a:lnTo>
                      <a:lnTo>
                        <a:pt x="10" y="51"/>
                      </a:lnTo>
                      <a:lnTo>
                        <a:pt x="14" y="40"/>
                      </a:lnTo>
                      <a:lnTo>
                        <a:pt x="20" y="29"/>
                      </a:lnTo>
                      <a:lnTo>
                        <a:pt x="27" y="19"/>
                      </a:lnTo>
                      <a:lnTo>
                        <a:pt x="35" y="13"/>
                      </a:lnTo>
                      <a:lnTo>
                        <a:pt x="44" y="9"/>
                      </a:lnTo>
                      <a:lnTo>
                        <a:pt x="55" y="9"/>
                      </a:lnTo>
                      <a:lnTo>
                        <a:pt x="66" y="15"/>
                      </a:lnTo>
                      <a:lnTo>
                        <a:pt x="71" y="7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1" y="5"/>
                      </a:lnTo>
                      <a:lnTo>
                        <a:pt x="20" y="13"/>
                      </a:lnTo>
                      <a:lnTo>
                        <a:pt x="12" y="24"/>
                      </a:lnTo>
                      <a:lnTo>
                        <a:pt x="6" y="36"/>
                      </a:lnTo>
                      <a:lnTo>
                        <a:pt x="2" y="49"/>
                      </a:lnTo>
                      <a:lnTo>
                        <a:pt x="0" y="61"/>
                      </a:lnTo>
                      <a:lnTo>
                        <a:pt x="5" y="57"/>
                      </a:lnTo>
                      <a:lnTo>
                        <a:pt x="0" y="61"/>
                      </a:lnTo>
                      <a:lnTo>
                        <a:pt x="2" y="64"/>
                      </a:lnTo>
                      <a:lnTo>
                        <a:pt x="5" y="65"/>
                      </a:lnTo>
                      <a:lnTo>
                        <a:pt x="8" y="64"/>
                      </a:lnTo>
                      <a:lnTo>
                        <a:pt x="10" y="61"/>
                      </a:lnTo>
                      <a:lnTo>
                        <a:pt x="5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2" name="Freeform 626"/>
                <p:cNvSpPr>
                  <a:spLocks/>
                </p:cNvSpPr>
                <p:nvPr/>
              </p:nvSpPr>
              <p:spPr bwMode="auto">
                <a:xfrm>
                  <a:off x="2378" y="1469"/>
                  <a:ext cx="13" cy="10"/>
                </a:xfrm>
                <a:custGeom>
                  <a:avLst/>
                  <a:gdLst>
                    <a:gd name="T0" fmla="*/ 5 w 52"/>
                    <a:gd name="T1" fmla="*/ 0 h 39"/>
                    <a:gd name="T2" fmla="*/ 1 w 52"/>
                    <a:gd name="T3" fmla="*/ 4 h 39"/>
                    <a:gd name="T4" fmla="*/ 0 w 52"/>
                    <a:gd name="T5" fmla="*/ 16 h 39"/>
                    <a:gd name="T6" fmla="*/ 3 w 52"/>
                    <a:gd name="T7" fmla="*/ 28 h 39"/>
                    <a:gd name="T8" fmla="*/ 10 w 52"/>
                    <a:gd name="T9" fmla="*/ 35 h 39"/>
                    <a:gd name="T10" fmla="*/ 18 w 52"/>
                    <a:gd name="T11" fmla="*/ 38 h 39"/>
                    <a:gd name="T12" fmla="*/ 27 w 52"/>
                    <a:gd name="T13" fmla="*/ 39 h 39"/>
                    <a:gd name="T14" fmla="*/ 36 w 52"/>
                    <a:gd name="T15" fmla="*/ 39 h 39"/>
                    <a:gd name="T16" fmla="*/ 44 w 52"/>
                    <a:gd name="T17" fmla="*/ 37 h 39"/>
                    <a:gd name="T18" fmla="*/ 52 w 52"/>
                    <a:gd name="T19" fmla="*/ 36 h 39"/>
                    <a:gd name="T20" fmla="*/ 52 w 52"/>
                    <a:gd name="T21" fmla="*/ 28 h 39"/>
                    <a:gd name="T22" fmla="*/ 44 w 52"/>
                    <a:gd name="T23" fmla="*/ 29 h 39"/>
                    <a:gd name="T24" fmla="*/ 36 w 52"/>
                    <a:gd name="T25" fmla="*/ 31 h 39"/>
                    <a:gd name="T26" fmla="*/ 27 w 52"/>
                    <a:gd name="T27" fmla="*/ 31 h 39"/>
                    <a:gd name="T28" fmla="*/ 20 w 52"/>
                    <a:gd name="T29" fmla="*/ 30 h 39"/>
                    <a:gd name="T30" fmla="*/ 14 w 52"/>
                    <a:gd name="T31" fmla="*/ 27 h 39"/>
                    <a:gd name="T32" fmla="*/ 11 w 52"/>
                    <a:gd name="T33" fmla="*/ 24 h 39"/>
                    <a:gd name="T34" fmla="*/ 8 w 52"/>
                    <a:gd name="T35" fmla="*/ 16 h 39"/>
                    <a:gd name="T36" fmla="*/ 9 w 52"/>
                    <a:gd name="T37" fmla="*/ 4 h 39"/>
                    <a:gd name="T38" fmla="*/ 5 w 52"/>
                    <a:gd name="T39" fmla="*/ 8 h 39"/>
                    <a:gd name="T40" fmla="*/ 9 w 52"/>
                    <a:gd name="T41" fmla="*/ 4 h 39"/>
                    <a:gd name="T42" fmla="*/ 8 w 52"/>
                    <a:gd name="T43" fmla="*/ 1 h 39"/>
                    <a:gd name="T44" fmla="*/ 5 w 52"/>
                    <a:gd name="T45" fmla="*/ 0 h 39"/>
                    <a:gd name="T46" fmla="*/ 2 w 52"/>
                    <a:gd name="T47" fmla="*/ 1 h 39"/>
                    <a:gd name="T48" fmla="*/ 1 w 52"/>
                    <a:gd name="T49" fmla="*/ 4 h 39"/>
                    <a:gd name="T50" fmla="*/ 5 w 52"/>
                    <a:gd name="T5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39">
                      <a:moveTo>
                        <a:pt x="5" y="0"/>
                      </a:moveTo>
                      <a:lnTo>
                        <a:pt x="1" y="4"/>
                      </a:lnTo>
                      <a:lnTo>
                        <a:pt x="0" y="16"/>
                      </a:lnTo>
                      <a:lnTo>
                        <a:pt x="3" y="28"/>
                      </a:lnTo>
                      <a:lnTo>
                        <a:pt x="10" y="35"/>
                      </a:lnTo>
                      <a:lnTo>
                        <a:pt x="18" y="38"/>
                      </a:lnTo>
                      <a:lnTo>
                        <a:pt x="27" y="39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2" y="36"/>
                      </a:lnTo>
                      <a:lnTo>
                        <a:pt x="52" y="28"/>
                      </a:lnTo>
                      <a:lnTo>
                        <a:pt x="44" y="29"/>
                      </a:lnTo>
                      <a:lnTo>
                        <a:pt x="36" y="31"/>
                      </a:lnTo>
                      <a:lnTo>
                        <a:pt x="27" y="31"/>
                      </a:lnTo>
                      <a:lnTo>
                        <a:pt x="20" y="30"/>
                      </a:lnTo>
                      <a:lnTo>
                        <a:pt x="14" y="27"/>
                      </a:lnTo>
                      <a:lnTo>
                        <a:pt x="11" y="24"/>
                      </a:lnTo>
                      <a:lnTo>
                        <a:pt x="8" y="16"/>
                      </a:lnTo>
                      <a:lnTo>
                        <a:pt x="9" y="4"/>
                      </a:lnTo>
                      <a:lnTo>
                        <a:pt x="5" y="8"/>
                      </a:lnTo>
                      <a:lnTo>
                        <a:pt x="9" y="4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1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3" name="Freeform 627"/>
                <p:cNvSpPr>
                  <a:spLocks/>
                </p:cNvSpPr>
                <p:nvPr/>
              </p:nvSpPr>
              <p:spPr bwMode="auto">
                <a:xfrm>
                  <a:off x="2379" y="1452"/>
                  <a:ext cx="15" cy="19"/>
                </a:xfrm>
                <a:custGeom>
                  <a:avLst/>
                  <a:gdLst>
                    <a:gd name="T0" fmla="*/ 43 w 59"/>
                    <a:gd name="T1" fmla="*/ 3 h 74"/>
                    <a:gd name="T2" fmla="*/ 44 w 59"/>
                    <a:gd name="T3" fmla="*/ 7 h 74"/>
                    <a:gd name="T4" fmla="*/ 49 w 59"/>
                    <a:gd name="T5" fmla="*/ 17 h 74"/>
                    <a:gd name="T6" fmla="*/ 49 w 59"/>
                    <a:gd name="T7" fmla="*/ 27 h 74"/>
                    <a:gd name="T8" fmla="*/ 48 w 59"/>
                    <a:gd name="T9" fmla="*/ 36 h 74"/>
                    <a:gd name="T10" fmla="*/ 43 w 59"/>
                    <a:gd name="T11" fmla="*/ 45 h 74"/>
                    <a:gd name="T12" fmla="*/ 34 w 59"/>
                    <a:gd name="T13" fmla="*/ 52 h 74"/>
                    <a:gd name="T14" fmla="*/ 23 w 59"/>
                    <a:gd name="T15" fmla="*/ 58 h 74"/>
                    <a:gd name="T16" fmla="*/ 11 w 59"/>
                    <a:gd name="T17" fmla="*/ 64 h 74"/>
                    <a:gd name="T18" fmla="*/ 0 w 59"/>
                    <a:gd name="T19" fmla="*/ 66 h 74"/>
                    <a:gd name="T20" fmla="*/ 0 w 59"/>
                    <a:gd name="T21" fmla="*/ 74 h 74"/>
                    <a:gd name="T22" fmla="*/ 13 w 59"/>
                    <a:gd name="T23" fmla="*/ 72 h 74"/>
                    <a:gd name="T24" fmla="*/ 27 w 59"/>
                    <a:gd name="T25" fmla="*/ 67 h 74"/>
                    <a:gd name="T26" fmla="*/ 38 w 59"/>
                    <a:gd name="T27" fmla="*/ 60 h 74"/>
                    <a:gd name="T28" fmla="*/ 49 w 59"/>
                    <a:gd name="T29" fmla="*/ 51 h 74"/>
                    <a:gd name="T30" fmla="*/ 56 w 59"/>
                    <a:gd name="T31" fmla="*/ 38 h 74"/>
                    <a:gd name="T32" fmla="*/ 59 w 59"/>
                    <a:gd name="T33" fmla="*/ 27 h 74"/>
                    <a:gd name="T34" fmla="*/ 57 w 59"/>
                    <a:gd name="T35" fmla="*/ 14 h 74"/>
                    <a:gd name="T36" fmla="*/ 50 w 59"/>
                    <a:gd name="T37" fmla="*/ 1 h 74"/>
                    <a:gd name="T38" fmla="*/ 51 w 59"/>
                    <a:gd name="T39" fmla="*/ 5 h 74"/>
                    <a:gd name="T40" fmla="*/ 50 w 59"/>
                    <a:gd name="T41" fmla="*/ 1 h 74"/>
                    <a:gd name="T42" fmla="*/ 47 w 59"/>
                    <a:gd name="T43" fmla="*/ 0 h 74"/>
                    <a:gd name="T44" fmla="*/ 44 w 59"/>
                    <a:gd name="T45" fmla="*/ 1 h 74"/>
                    <a:gd name="T46" fmla="*/ 43 w 59"/>
                    <a:gd name="T47" fmla="*/ 4 h 74"/>
                    <a:gd name="T48" fmla="*/ 44 w 59"/>
                    <a:gd name="T49" fmla="*/ 7 h 74"/>
                    <a:gd name="T50" fmla="*/ 43 w 59"/>
                    <a:gd name="T51" fmla="*/ 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74">
                      <a:moveTo>
                        <a:pt x="43" y="3"/>
                      </a:moveTo>
                      <a:lnTo>
                        <a:pt x="44" y="7"/>
                      </a:lnTo>
                      <a:lnTo>
                        <a:pt x="49" y="17"/>
                      </a:lnTo>
                      <a:lnTo>
                        <a:pt x="49" y="27"/>
                      </a:lnTo>
                      <a:lnTo>
                        <a:pt x="48" y="36"/>
                      </a:lnTo>
                      <a:lnTo>
                        <a:pt x="43" y="45"/>
                      </a:lnTo>
                      <a:lnTo>
                        <a:pt x="34" y="52"/>
                      </a:lnTo>
                      <a:lnTo>
                        <a:pt x="23" y="58"/>
                      </a:lnTo>
                      <a:lnTo>
                        <a:pt x="11" y="64"/>
                      </a:lnTo>
                      <a:lnTo>
                        <a:pt x="0" y="66"/>
                      </a:lnTo>
                      <a:lnTo>
                        <a:pt x="0" y="74"/>
                      </a:lnTo>
                      <a:lnTo>
                        <a:pt x="13" y="72"/>
                      </a:lnTo>
                      <a:lnTo>
                        <a:pt x="27" y="67"/>
                      </a:lnTo>
                      <a:lnTo>
                        <a:pt x="38" y="60"/>
                      </a:lnTo>
                      <a:lnTo>
                        <a:pt x="49" y="51"/>
                      </a:lnTo>
                      <a:lnTo>
                        <a:pt x="56" y="38"/>
                      </a:lnTo>
                      <a:lnTo>
                        <a:pt x="59" y="27"/>
                      </a:lnTo>
                      <a:lnTo>
                        <a:pt x="57" y="14"/>
                      </a:lnTo>
                      <a:lnTo>
                        <a:pt x="50" y="1"/>
                      </a:lnTo>
                      <a:lnTo>
                        <a:pt x="51" y="5"/>
                      </a:lnTo>
                      <a:lnTo>
                        <a:pt x="50" y="1"/>
                      </a:lnTo>
                      <a:lnTo>
                        <a:pt x="47" y="0"/>
                      </a:lnTo>
                      <a:lnTo>
                        <a:pt x="44" y="1"/>
                      </a:lnTo>
                      <a:lnTo>
                        <a:pt x="43" y="4"/>
                      </a:lnTo>
                      <a:lnTo>
                        <a:pt x="44" y="7"/>
                      </a:lnTo>
                      <a:lnTo>
                        <a:pt x="43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4" name="Freeform 628"/>
                <p:cNvSpPr>
                  <a:spLocks/>
                </p:cNvSpPr>
                <p:nvPr/>
              </p:nvSpPr>
              <p:spPr bwMode="auto">
                <a:xfrm>
                  <a:off x="2390" y="1445"/>
                  <a:ext cx="5" cy="9"/>
                </a:xfrm>
                <a:custGeom>
                  <a:avLst/>
                  <a:gdLst>
                    <a:gd name="T0" fmla="*/ 13 w 18"/>
                    <a:gd name="T1" fmla="*/ 0 h 34"/>
                    <a:gd name="T2" fmla="*/ 10 w 18"/>
                    <a:gd name="T3" fmla="*/ 3 h 34"/>
                    <a:gd name="T4" fmla="*/ 0 w 18"/>
                    <a:gd name="T5" fmla="*/ 32 h 34"/>
                    <a:gd name="T6" fmla="*/ 8 w 18"/>
                    <a:gd name="T7" fmla="*/ 34 h 34"/>
                    <a:gd name="T8" fmla="*/ 18 w 18"/>
                    <a:gd name="T9" fmla="*/ 5 h 34"/>
                    <a:gd name="T10" fmla="*/ 15 w 18"/>
                    <a:gd name="T11" fmla="*/ 8 h 34"/>
                    <a:gd name="T12" fmla="*/ 18 w 18"/>
                    <a:gd name="T13" fmla="*/ 5 h 34"/>
                    <a:gd name="T14" fmla="*/ 17 w 18"/>
                    <a:gd name="T15" fmla="*/ 2 h 34"/>
                    <a:gd name="T16" fmla="*/ 15 w 18"/>
                    <a:gd name="T17" fmla="*/ 0 h 34"/>
                    <a:gd name="T18" fmla="*/ 12 w 18"/>
                    <a:gd name="T19" fmla="*/ 0 h 34"/>
                    <a:gd name="T20" fmla="*/ 10 w 18"/>
                    <a:gd name="T21" fmla="*/ 3 h 34"/>
                    <a:gd name="T22" fmla="*/ 13 w 18"/>
                    <a:gd name="T2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34">
                      <a:moveTo>
                        <a:pt x="13" y="0"/>
                      </a:moveTo>
                      <a:lnTo>
                        <a:pt x="10" y="3"/>
                      </a:lnTo>
                      <a:lnTo>
                        <a:pt x="0" y="32"/>
                      </a:lnTo>
                      <a:lnTo>
                        <a:pt x="8" y="34"/>
                      </a:lnTo>
                      <a:lnTo>
                        <a:pt x="18" y="5"/>
                      </a:lnTo>
                      <a:lnTo>
                        <a:pt x="15" y="8"/>
                      </a:lnTo>
                      <a:lnTo>
                        <a:pt x="18" y="5"/>
                      </a:lnTo>
                      <a:lnTo>
                        <a:pt x="17" y="2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5" name="Freeform 629"/>
                <p:cNvSpPr>
                  <a:spLocks/>
                </p:cNvSpPr>
                <p:nvPr/>
              </p:nvSpPr>
              <p:spPr bwMode="auto">
                <a:xfrm>
                  <a:off x="2394" y="1441"/>
                  <a:ext cx="9" cy="6"/>
                </a:xfrm>
                <a:custGeom>
                  <a:avLst/>
                  <a:gdLst>
                    <a:gd name="T0" fmla="*/ 30 w 37"/>
                    <a:gd name="T1" fmla="*/ 0 h 25"/>
                    <a:gd name="T2" fmla="*/ 30 w 37"/>
                    <a:gd name="T3" fmla="*/ 0 h 25"/>
                    <a:gd name="T4" fmla="*/ 26 w 37"/>
                    <a:gd name="T5" fmla="*/ 3 h 25"/>
                    <a:gd name="T6" fmla="*/ 23 w 37"/>
                    <a:gd name="T7" fmla="*/ 5 h 25"/>
                    <a:gd name="T8" fmla="*/ 19 w 37"/>
                    <a:gd name="T9" fmla="*/ 7 h 25"/>
                    <a:gd name="T10" fmla="*/ 15 w 37"/>
                    <a:gd name="T11" fmla="*/ 9 h 25"/>
                    <a:gd name="T12" fmla="*/ 11 w 37"/>
                    <a:gd name="T13" fmla="*/ 11 h 25"/>
                    <a:gd name="T14" fmla="*/ 8 w 37"/>
                    <a:gd name="T15" fmla="*/ 13 h 25"/>
                    <a:gd name="T16" fmla="*/ 4 w 37"/>
                    <a:gd name="T17" fmla="*/ 14 h 25"/>
                    <a:gd name="T18" fmla="*/ 0 w 37"/>
                    <a:gd name="T19" fmla="*/ 17 h 25"/>
                    <a:gd name="T20" fmla="*/ 2 w 37"/>
                    <a:gd name="T21" fmla="*/ 25 h 25"/>
                    <a:gd name="T22" fmla="*/ 6 w 37"/>
                    <a:gd name="T23" fmla="*/ 23 h 25"/>
                    <a:gd name="T24" fmla="*/ 11 w 37"/>
                    <a:gd name="T25" fmla="*/ 22 h 25"/>
                    <a:gd name="T26" fmla="*/ 15 w 37"/>
                    <a:gd name="T27" fmla="*/ 20 h 25"/>
                    <a:gd name="T28" fmla="*/ 19 w 37"/>
                    <a:gd name="T29" fmla="*/ 18 h 25"/>
                    <a:gd name="T30" fmla="*/ 23 w 37"/>
                    <a:gd name="T31" fmla="*/ 15 h 25"/>
                    <a:gd name="T32" fmla="*/ 27 w 37"/>
                    <a:gd name="T33" fmla="*/ 13 h 25"/>
                    <a:gd name="T34" fmla="*/ 30 w 37"/>
                    <a:gd name="T35" fmla="*/ 11 h 25"/>
                    <a:gd name="T36" fmla="*/ 35 w 37"/>
                    <a:gd name="T37" fmla="*/ 8 h 25"/>
                    <a:gd name="T38" fmla="*/ 35 w 37"/>
                    <a:gd name="T39" fmla="*/ 8 h 25"/>
                    <a:gd name="T40" fmla="*/ 35 w 37"/>
                    <a:gd name="T41" fmla="*/ 8 h 25"/>
                    <a:gd name="T42" fmla="*/ 37 w 37"/>
                    <a:gd name="T43" fmla="*/ 6 h 25"/>
                    <a:gd name="T44" fmla="*/ 37 w 37"/>
                    <a:gd name="T45" fmla="*/ 2 h 25"/>
                    <a:gd name="T46" fmla="*/ 34 w 37"/>
                    <a:gd name="T47" fmla="*/ 0 h 25"/>
                    <a:gd name="T48" fmla="*/ 30 w 37"/>
                    <a:gd name="T4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7" h="25">
                      <a:moveTo>
                        <a:pt x="30" y="0"/>
                      </a:move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3" y="5"/>
                      </a:lnTo>
                      <a:lnTo>
                        <a:pt x="19" y="7"/>
                      </a:lnTo>
                      <a:lnTo>
                        <a:pt x="15" y="9"/>
                      </a:lnTo>
                      <a:lnTo>
                        <a:pt x="11" y="11"/>
                      </a:lnTo>
                      <a:lnTo>
                        <a:pt x="8" y="13"/>
                      </a:lnTo>
                      <a:lnTo>
                        <a:pt x="4" y="14"/>
                      </a:lnTo>
                      <a:lnTo>
                        <a:pt x="0" y="17"/>
                      </a:lnTo>
                      <a:lnTo>
                        <a:pt x="2" y="25"/>
                      </a:lnTo>
                      <a:lnTo>
                        <a:pt x="6" y="23"/>
                      </a:lnTo>
                      <a:lnTo>
                        <a:pt x="11" y="22"/>
                      </a:lnTo>
                      <a:lnTo>
                        <a:pt x="15" y="20"/>
                      </a:lnTo>
                      <a:lnTo>
                        <a:pt x="19" y="18"/>
                      </a:lnTo>
                      <a:lnTo>
                        <a:pt x="23" y="15"/>
                      </a:lnTo>
                      <a:lnTo>
                        <a:pt x="27" y="13"/>
                      </a:lnTo>
                      <a:lnTo>
                        <a:pt x="30" y="11"/>
                      </a:lnTo>
                      <a:lnTo>
                        <a:pt x="35" y="8"/>
                      </a:lnTo>
                      <a:lnTo>
                        <a:pt x="35" y="8"/>
                      </a:lnTo>
                      <a:lnTo>
                        <a:pt x="35" y="8"/>
                      </a:lnTo>
                      <a:lnTo>
                        <a:pt x="37" y="6"/>
                      </a:lnTo>
                      <a:lnTo>
                        <a:pt x="37" y="2"/>
                      </a:lnTo>
                      <a:lnTo>
                        <a:pt x="3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6" name="Freeform 630"/>
                <p:cNvSpPr>
                  <a:spLocks/>
                </p:cNvSpPr>
                <p:nvPr/>
              </p:nvSpPr>
              <p:spPr bwMode="auto">
                <a:xfrm>
                  <a:off x="2401" y="1426"/>
                  <a:ext cx="10" cy="17"/>
                </a:xfrm>
                <a:custGeom>
                  <a:avLst/>
                  <a:gdLst>
                    <a:gd name="T0" fmla="*/ 32 w 38"/>
                    <a:gd name="T1" fmla="*/ 0 h 69"/>
                    <a:gd name="T2" fmla="*/ 28 w 38"/>
                    <a:gd name="T3" fmla="*/ 5 h 69"/>
                    <a:gd name="T4" fmla="*/ 29 w 38"/>
                    <a:gd name="T5" fmla="*/ 13 h 69"/>
                    <a:gd name="T6" fmla="*/ 30 w 38"/>
                    <a:gd name="T7" fmla="*/ 21 h 69"/>
                    <a:gd name="T8" fmla="*/ 28 w 38"/>
                    <a:gd name="T9" fmla="*/ 27 h 69"/>
                    <a:gd name="T10" fmla="*/ 25 w 38"/>
                    <a:gd name="T11" fmla="*/ 36 h 69"/>
                    <a:gd name="T12" fmla="*/ 21 w 38"/>
                    <a:gd name="T13" fmla="*/ 42 h 69"/>
                    <a:gd name="T14" fmla="*/ 16 w 38"/>
                    <a:gd name="T15" fmla="*/ 48 h 69"/>
                    <a:gd name="T16" fmla="*/ 9 w 38"/>
                    <a:gd name="T17" fmla="*/ 56 h 69"/>
                    <a:gd name="T18" fmla="*/ 0 w 38"/>
                    <a:gd name="T19" fmla="*/ 61 h 69"/>
                    <a:gd name="T20" fmla="*/ 5 w 38"/>
                    <a:gd name="T21" fmla="*/ 69 h 69"/>
                    <a:gd name="T22" fmla="*/ 15 w 38"/>
                    <a:gd name="T23" fmla="*/ 62 h 69"/>
                    <a:gd name="T24" fmla="*/ 22 w 38"/>
                    <a:gd name="T25" fmla="*/ 55 h 69"/>
                    <a:gd name="T26" fmla="*/ 30 w 38"/>
                    <a:gd name="T27" fmla="*/ 46 h 69"/>
                    <a:gd name="T28" fmla="*/ 34 w 38"/>
                    <a:gd name="T29" fmla="*/ 38 h 69"/>
                    <a:gd name="T30" fmla="*/ 36 w 38"/>
                    <a:gd name="T31" fmla="*/ 29 h 69"/>
                    <a:gd name="T32" fmla="*/ 38 w 38"/>
                    <a:gd name="T33" fmla="*/ 21 h 69"/>
                    <a:gd name="T34" fmla="*/ 37 w 38"/>
                    <a:gd name="T35" fmla="*/ 13 h 69"/>
                    <a:gd name="T36" fmla="*/ 36 w 38"/>
                    <a:gd name="T37" fmla="*/ 3 h 69"/>
                    <a:gd name="T38" fmla="*/ 32 w 38"/>
                    <a:gd name="T39" fmla="*/ 9 h 69"/>
                    <a:gd name="T40" fmla="*/ 36 w 38"/>
                    <a:gd name="T41" fmla="*/ 3 h 69"/>
                    <a:gd name="T42" fmla="*/ 34 w 38"/>
                    <a:gd name="T43" fmla="*/ 0 h 69"/>
                    <a:gd name="T44" fmla="*/ 31 w 38"/>
                    <a:gd name="T45" fmla="*/ 0 h 69"/>
                    <a:gd name="T46" fmla="*/ 29 w 38"/>
                    <a:gd name="T47" fmla="*/ 2 h 69"/>
                    <a:gd name="T48" fmla="*/ 28 w 38"/>
                    <a:gd name="T49" fmla="*/ 5 h 69"/>
                    <a:gd name="T50" fmla="*/ 32 w 38"/>
                    <a:gd name="T51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69">
                      <a:moveTo>
                        <a:pt x="32" y="0"/>
                      </a:moveTo>
                      <a:lnTo>
                        <a:pt x="28" y="5"/>
                      </a:lnTo>
                      <a:lnTo>
                        <a:pt x="29" y="13"/>
                      </a:lnTo>
                      <a:lnTo>
                        <a:pt x="30" y="21"/>
                      </a:lnTo>
                      <a:lnTo>
                        <a:pt x="28" y="27"/>
                      </a:lnTo>
                      <a:lnTo>
                        <a:pt x="25" y="36"/>
                      </a:lnTo>
                      <a:lnTo>
                        <a:pt x="21" y="42"/>
                      </a:lnTo>
                      <a:lnTo>
                        <a:pt x="16" y="48"/>
                      </a:lnTo>
                      <a:lnTo>
                        <a:pt x="9" y="56"/>
                      </a:lnTo>
                      <a:lnTo>
                        <a:pt x="0" y="61"/>
                      </a:lnTo>
                      <a:lnTo>
                        <a:pt x="5" y="69"/>
                      </a:lnTo>
                      <a:lnTo>
                        <a:pt x="15" y="62"/>
                      </a:lnTo>
                      <a:lnTo>
                        <a:pt x="22" y="55"/>
                      </a:lnTo>
                      <a:lnTo>
                        <a:pt x="30" y="46"/>
                      </a:lnTo>
                      <a:lnTo>
                        <a:pt x="34" y="38"/>
                      </a:lnTo>
                      <a:lnTo>
                        <a:pt x="36" y="29"/>
                      </a:lnTo>
                      <a:lnTo>
                        <a:pt x="38" y="21"/>
                      </a:lnTo>
                      <a:lnTo>
                        <a:pt x="37" y="13"/>
                      </a:lnTo>
                      <a:lnTo>
                        <a:pt x="36" y="3"/>
                      </a:lnTo>
                      <a:lnTo>
                        <a:pt x="32" y="9"/>
                      </a:lnTo>
                      <a:lnTo>
                        <a:pt x="36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2"/>
                      </a:lnTo>
                      <a:lnTo>
                        <a:pt x="28" y="5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7" name="Freeform 631"/>
                <p:cNvSpPr>
                  <a:spLocks/>
                </p:cNvSpPr>
                <p:nvPr/>
              </p:nvSpPr>
              <p:spPr bwMode="auto">
                <a:xfrm>
                  <a:off x="2409" y="1426"/>
                  <a:ext cx="11" cy="3"/>
                </a:xfrm>
                <a:custGeom>
                  <a:avLst/>
                  <a:gdLst>
                    <a:gd name="T0" fmla="*/ 43 w 45"/>
                    <a:gd name="T1" fmla="*/ 2 h 12"/>
                    <a:gd name="T2" fmla="*/ 39 w 45"/>
                    <a:gd name="T3" fmla="*/ 0 h 12"/>
                    <a:gd name="T4" fmla="*/ 35 w 45"/>
                    <a:gd name="T5" fmla="*/ 0 h 12"/>
                    <a:gd name="T6" fmla="*/ 31 w 45"/>
                    <a:gd name="T7" fmla="*/ 1 h 12"/>
                    <a:gd name="T8" fmla="*/ 27 w 45"/>
                    <a:gd name="T9" fmla="*/ 2 h 12"/>
                    <a:gd name="T10" fmla="*/ 23 w 45"/>
                    <a:gd name="T11" fmla="*/ 1 h 12"/>
                    <a:gd name="T12" fmla="*/ 19 w 45"/>
                    <a:gd name="T13" fmla="*/ 1 h 12"/>
                    <a:gd name="T14" fmla="*/ 13 w 45"/>
                    <a:gd name="T15" fmla="*/ 2 h 12"/>
                    <a:gd name="T16" fmla="*/ 7 w 45"/>
                    <a:gd name="T17" fmla="*/ 1 h 12"/>
                    <a:gd name="T18" fmla="*/ 0 w 45"/>
                    <a:gd name="T19" fmla="*/ 0 h 12"/>
                    <a:gd name="T20" fmla="*/ 0 w 45"/>
                    <a:gd name="T21" fmla="*/ 9 h 12"/>
                    <a:gd name="T22" fmla="*/ 7 w 45"/>
                    <a:gd name="T23" fmla="*/ 10 h 12"/>
                    <a:gd name="T24" fmla="*/ 13 w 45"/>
                    <a:gd name="T25" fmla="*/ 11 h 12"/>
                    <a:gd name="T26" fmla="*/ 19 w 45"/>
                    <a:gd name="T27" fmla="*/ 12 h 12"/>
                    <a:gd name="T28" fmla="*/ 23 w 45"/>
                    <a:gd name="T29" fmla="*/ 12 h 12"/>
                    <a:gd name="T30" fmla="*/ 27 w 45"/>
                    <a:gd name="T31" fmla="*/ 11 h 12"/>
                    <a:gd name="T32" fmla="*/ 31 w 45"/>
                    <a:gd name="T33" fmla="*/ 10 h 12"/>
                    <a:gd name="T34" fmla="*/ 35 w 45"/>
                    <a:gd name="T35" fmla="*/ 11 h 12"/>
                    <a:gd name="T36" fmla="*/ 39 w 45"/>
                    <a:gd name="T37" fmla="*/ 11 h 12"/>
                    <a:gd name="T38" fmla="*/ 36 w 45"/>
                    <a:gd name="T39" fmla="*/ 9 h 12"/>
                    <a:gd name="T40" fmla="*/ 39 w 45"/>
                    <a:gd name="T41" fmla="*/ 11 h 12"/>
                    <a:gd name="T42" fmla="*/ 43 w 45"/>
                    <a:gd name="T43" fmla="*/ 9 h 12"/>
                    <a:gd name="T44" fmla="*/ 45 w 45"/>
                    <a:gd name="T45" fmla="*/ 5 h 12"/>
                    <a:gd name="T46" fmla="*/ 43 w 45"/>
                    <a:gd name="T47" fmla="*/ 2 h 12"/>
                    <a:gd name="T48" fmla="*/ 39 w 45"/>
                    <a:gd name="T49" fmla="*/ 0 h 12"/>
                    <a:gd name="T50" fmla="*/ 43 w 4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5" h="12">
                      <a:moveTo>
                        <a:pt x="43" y="2"/>
                      </a:move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1" y="1"/>
                      </a:lnTo>
                      <a:lnTo>
                        <a:pt x="27" y="2"/>
                      </a:lnTo>
                      <a:lnTo>
                        <a:pt x="23" y="1"/>
                      </a:lnTo>
                      <a:lnTo>
                        <a:pt x="19" y="1"/>
                      </a:lnTo>
                      <a:lnTo>
                        <a:pt x="13" y="2"/>
                      </a:lnTo>
                      <a:lnTo>
                        <a:pt x="7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10"/>
                      </a:lnTo>
                      <a:lnTo>
                        <a:pt x="13" y="11"/>
                      </a:lnTo>
                      <a:lnTo>
                        <a:pt x="19" y="12"/>
                      </a:lnTo>
                      <a:lnTo>
                        <a:pt x="23" y="12"/>
                      </a:lnTo>
                      <a:lnTo>
                        <a:pt x="27" y="11"/>
                      </a:lnTo>
                      <a:lnTo>
                        <a:pt x="31" y="10"/>
                      </a:lnTo>
                      <a:lnTo>
                        <a:pt x="35" y="11"/>
                      </a:lnTo>
                      <a:lnTo>
                        <a:pt x="39" y="11"/>
                      </a:lnTo>
                      <a:lnTo>
                        <a:pt x="36" y="9"/>
                      </a:lnTo>
                      <a:lnTo>
                        <a:pt x="39" y="11"/>
                      </a:lnTo>
                      <a:lnTo>
                        <a:pt x="43" y="9"/>
                      </a:lnTo>
                      <a:lnTo>
                        <a:pt x="45" y="5"/>
                      </a:lnTo>
                      <a:lnTo>
                        <a:pt x="43" y="2"/>
                      </a:lnTo>
                      <a:lnTo>
                        <a:pt x="39" y="0"/>
                      </a:lnTo>
                      <a:lnTo>
                        <a:pt x="43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8" name="Freeform 632"/>
                <p:cNvSpPr>
                  <a:spLocks/>
                </p:cNvSpPr>
                <p:nvPr/>
              </p:nvSpPr>
              <p:spPr bwMode="auto">
                <a:xfrm>
                  <a:off x="2418" y="1426"/>
                  <a:ext cx="22" cy="37"/>
                </a:xfrm>
                <a:custGeom>
                  <a:avLst/>
                  <a:gdLst>
                    <a:gd name="T0" fmla="*/ 83 w 89"/>
                    <a:gd name="T1" fmla="*/ 139 h 148"/>
                    <a:gd name="T2" fmla="*/ 89 w 89"/>
                    <a:gd name="T3" fmla="*/ 142 h 148"/>
                    <a:gd name="T4" fmla="*/ 85 w 89"/>
                    <a:gd name="T5" fmla="*/ 129 h 148"/>
                    <a:gd name="T6" fmla="*/ 77 w 89"/>
                    <a:gd name="T7" fmla="*/ 110 h 148"/>
                    <a:gd name="T8" fmla="*/ 65 w 89"/>
                    <a:gd name="T9" fmla="*/ 89 h 148"/>
                    <a:gd name="T10" fmla="*/ 54 w 89"/>
                    <a:gd name="T11" fmla="*/ 68 h 148"/>
                    <a:gd name="T12" fmla="*/ 40 w 89"/>
                    <a:gd name="T13" fmla="*/ 46 h 148"/>
                    <a:gd name="T14" fmla="*/ 27 w 89"/>
                    <a:gd name="T15" fmla="*/ 27 h 148"/>
                    <a:gd name="T16" fmla="*/ 15 w 89"/>
                    <a:gd name="T17" fmla="*/ 11 h 148"/>
                    <a:gd name="T18" fmla="*/ 7 w 89"/>
                    <a:gd name="T19" fmla="*/ 0 h 148"/>
                    <a:gd name="T20" fmla="*/ 0 w 89"/>
                    <a:gd name="T21" fmla="*/ 7 h 148"/>
                    <a:gd name="T22" fmla="*/ 9 w 89"/>
                    <a:gd name="T23" fmla="*/ 17 h 148"/>
                    <a:gd name="T24" fmla="*/ 19 w 89"/>
                    <a:gd name="T25" fmla="*/ 32 h 148"/>
                    <a:gd name="T26" fmla="*/ 32 w 89"/>
                    <a:gd name="T27" fmla="*/ 50 h 148"/>
                    <a:gd name="T28" fmla="*/ 45 w 89"/>
                    <a:gd name="T29" fmla="*/ 72 h 148"/>
                    <a:gd name="T30" fmla="*/ 57 w 89"/>
                    <a:gd name="T31" fmla="*/ 93 h 148"/>
                    <a:gd name="T32" fmla="*/ 68 w 89"/>
                    <a:gd name="T33" fmla="*/ 114 h 148"/>
                    <a:gd name="T34" fmla="*/ 77 w 89"/>
                    <a:gd name="T35" fmla="*/ 131 h 148"/>
                    <a:gd name="T36" fmla="*/ 81 w 89"/>
                    <a:gd name="T37" fmla="*/ 145 h 148"/>
                    <a:gd name="T38" fmla="*/ 87 w 89"/>
                    <a:gd name="T39" fmla="*/ 148 h 148"/>
                    <a:gd name="T40" fmla="*/ 81 w 89"/>
                    <a:gd name="T41" fmla="*/ 145 h 148"/>
                    <a:gd name="T42" fmla="*/ 83 w 89"/>
                    <a:gd name="T43" fmla="*/ 147 h 148"/>
                    <a:gd name="T44" fmla="*/ 86 w 89"/>
                    <a:gd name="T45" fmla="*/ 148 h 148"/>
                    <a:gd name="T46" fmla="*/ 88 w 89"/>
                    <a:gd name="T47" fmla="*/ 146 h 148"/>
                    <a:gd name="T48" fmla="*/ 89 w 89"/>
                    <a:gd name="T49" fmla="*/ 142 h 148"/>
                    <a:gd name="T50" fmla="*/ 83 w 89"/>
                    <a:gd name="T51" fmla="*/ 13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9" h="148">
                      <a:moveTo>
                        <a:pt x="83" y="139"/>
                      </a:moveTo>
                      <a:lnTo>
                        <a:pt x="89" y="142"/>
                      </a:lnTo>
                      <a:lnTo>
                        <a:pt x="85" y="129"/>
                      </a:lnTo>
                      <a:lnTo>
                        <a:pt x="77" y="110"/>
                      </a:lnTo>
                      <a:lnTo>
                        <a:pt x="65" y="89"/>
                      </a:lnTo>
                      <a:lnTo>
                        <a:pt x="54" y="68"/>
                      </a:lnTo>
                      <a:lnTo>
                        <a:pt x="40" y="46"/>
                      </a:lnTo>
                      <a:lnTo>
                        <a:pt x="27" y="27"/>
                      </a:lnTo>
                      <a:lnTo>
                        <a:pt x="15" y="1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9" y="17"/>
                      </a:lnTo>
                      <a:lnTo>
                        <a:pt x="19" y="32"/>
                      </a:lnTo>
                      <a:lnTo>
                        <a:pt x="32" y="50"/>
                      </a:lnTo>
                      <a:lnTo>
                        <a:pt x="45" y="72"/>
                      </a:lnTo>
                      <a:lnTo>
                        <a:pt x="57" y="93"/>
                      </a:lnTo>
                      <a:lnTo>
                        <a:pt x="68" y="114"/>
                      </a:lnTo>
                      <a:lnTo>
                        <a:pt x="77" y="131"/>
                      </a:lnTo>
                      <a:lnTo>
                        <a:pt x="81" y="145"/>
                      </a:lnTo>
                      <a:lnTo>
                        <a:pt x="87" y="148"/>
                      </a:lnTo>
                      <a:lnTo>
                        <a:pt x="81" y="145"/>
                      </a:lnTo>
                      <a:lnTo>
                        <a:pt x="83" y="147"/>
                      </a:lnTo>
                      <a:lnTo>
                        <a:pt x="86" y="148"/>
                      </a:lnTo>
                      <a:lnTo>
                        <a:pt x="88" y="146"/>
                      </a:lnTo>
                      <a:lnTo>
                        <a:pt x="89" y="142"/>
                      </a:lnTo>
                      <a:lnTo>
                        <a:pt x="83" y="1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9" name="Freeform 633"/>
                <p:cNvSpPr>
                  <a:spLocks/>
                </p:cNvSpPr>
                <p:nvPr/>
              </p:nvSpPr>
              <p:spPr bwMode="auto">
                <a:xfrm>
                  <a:off x="2439" y="1460"/>
                  <a:ext cx="14" cy="20"/>
                </a:xfrm>
                <a:custGeom>
                  <a:avLst/>
                  <a:gdLst>
                    <a:gd name="T0" fmla="*/ 55 w 58"/>
                    <a:gd name="T1" fmla="*/ 79 h 79"/>
                    <a:gd name="T2" fmla="*/ 58 w 58"/>
                    <a:gd name="T3" fmla="*/ 73 h 79"/>
                    <a:gd name="T4" fmla="*/ 53 w 58"/>
                    <a:gd name="T5" fmla="*/ 58 h 79"/>
                    <a:gd name="T6" fmla="*/ 47 w 58"/>
                    <a:gd name="T7" fmla="*/ 42 h 79"/>
                    <a:gd name="T8" fmla="*/ 40 w 58"/>
                    <a:gd name="T9" fmla="*/ 28 h 79"/>
                    <a:gd name="T10" fmla="*/ 33 w 58"/>
                    <a:gd name="T11" fmla="*/ 17 h 79"/>
                    <a:gd name="T12" fmla="*/ 26 w 58"/>
                    <a:gd name="T13" fmla="*/ 10 h 79"/>
                    <a:gd name="T14" fmla="*/ 19 w 58"/>
                    <a:gd name="T15" fmla="*/ 3 h 79"/>
                    <a:gd name="T16" fmla="*/ 9 w 58"/>
                    <a:gd name="T17" fmla="*/ 0 h 79"/>
                    <a:gd name="T18" fmla="*/ 0 w 58"/>
                    <a:gd name="T19" fmla="*/ 3 h 79"/>
                    <a:gd name="T20" fmla="*/ 4 w 58"/>
                    <a:gd name="T21" fmla="*/ 12 h 79"/>
                    <a:gd name="T22" fmla="*/ 9 w 58"/>
                    <a:gd name="T23" fmla="*/ 11 h 79"/>
                    <a:gd name="T24" fmla="*/ 14 w 58"/>
                    <a:gd name="T25" fmla="*/ 12 h 79"/>
                    <a:gd name="T26" fmla="*/ 20 w 58"/>
                    <a:gd name="T27" fmla="*/ 16 h 79"/>
                    <a:gd name="T28" fmla="*/ 27 w 58"/>
                    <a:gd name="T29" fmla="*/ 23 h 79"/>
                    <a:gd name="T30" fmla="*/ 32 w 58"/>
                    <a:gd name="T31" fmla="*/ 33 h 79"/>
                    <a:gd name="T32" fmla="*/ 38 w 58"/>
                    <a:gd name="T33" fmla="*/ 46 h 79"/>
                    <a:gd name="T34" fmla="*/ 45 w 58"/>
                    <a:gd name="T35" fmla="*/ 60 h 79"/>
                    <a:gd name="T36" fmla="*/ 50 w 58"/>
                    <a:gd name="T37" fmla="*/ 75 h 79"/>
                    <a:gd name="T38" fmla="*/ 53 w 58"/>
                    <a:gd name="T39" fmla="*/ 70 h 79"/>
                    <a:gd name="T40" fmla="*/ 50 w 58"/>
                    <a:gd name="T41" fmla="*/ 75 h 79"/>
                    <a:gd name="T42" fmla="*/ 52 w 58"/>
                    <a:gd name="T43" fmla="*/ 78 h 79"/>
                    <a:gd name="T44" fmla="*/ 55 w 58"/>
                    <a:gd name="T45" fmla="*/ 79 h 79"/>
                    <a:gd name="T46" fmla="*/ 57 w 58"/>
                    <a:gd name="T47" fmla="*/ 76 h 79"/>
                    <a:gd name="T48" fmla="*/ 58 w 58"/>
                    <a:gd name="T49" fmla="*/ 73 h 79"/>
                    <a:gd name="T50" fmla="*/ 55 w 58"/>
                    <a:gd name="T5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8" h="79">
                      <a:moveTo>
                        <a:pt x="55" y="79"/>
                      </a:moveTo>
                      <a:lnTo>
                        <a:pt x="58" y="73"/>
                      </a:lnTo>
                      <a:lnTo>
                        <a:pt x="53" y="58"/>
                      </a:lnTo>
                      <a:lnTo>
                        <a:pt x="47" y="42"/>
                      </a:lnTo>
                      <a:lnTo>
                        <a:pt x="40" y="28"/>
                      </a:lnTo>
                      <a:lnTo>
                        <a:pt x="33" y="17"/>
                      </a:lnTo>
                      <a:lnTo>
                        <a:pt x="26" y="10"/>
                      </a:lnTo>
                      <a:lnTo>
                        <a:pt x="19" y="3"/>
                      </a:lnTo>
                      <a:lnTo>
                        <a:pt x="9" y="0"/>
                      </a:lnTo>
                      <a:lnTo>
                        <a:pt x="0" y="3"/>
                      </a:lnTo>
                      <a:lnTo>
                        <a:pt x="4" y="12"/>
                      </a:lnTo>
                      <a:lnTo>
                        <a:pt x="9" y="11"/>
                      </a:lnTo>
                      <a:lnTo>
                        <a:pt x="14" y="12"/>
                      </a:lnTo>
                      <a:lnTo>
                        <a:pt x="20" y="16"/>
                      </a:lnTo>
                      <a:lnTo>
                        <a:pt x="27" y="23"/>
                      </a:lnTo>
                      <a:lnTo>
                        <a:pt x="32" y="33"/>
                      </a:lnTo>
                      <a:lnTo>
                        <a:pt x="38" y="46"/>
                      </a:lnTo>
                      <a:lnTo>
                        <a:pt x="45" y="60"/>
                      </a:lnTo>
                      <a:lnTo>
                        <a:pt x="50" y="75"/>
                      </a:lnTo>
                      <a:lnTo>
                        <a:pt x="53" y="70"/>
                      </a:lnTo>
                      <a:lnTo>
                        <a:pt x="50" y="75"/>
                      </a:lnTo>
                      <a:lnTo>
                        <a:pt x="52" y="78"/>
                      </a:lnTo>
                      <a:lnTo>
                        <a:pt x="55" y="79"/>
                      </a:lnTo>
                      <a:lnTo>
                        <a:pt x="57" y="76"/>
                      </a:lnTo>
                      <a:lnTo>
                        <a:pt x="58" y="73"/>
                      </a:lnTo>
                      <a:lnTo>
                        <a:pt x="55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0" name="Freeform 634"/>
                <p:cNvSpPr>
                  <a:spLocks/>
                </p:cNvSpPr>
                <p:nvPr/>
              </p:nvSpPr>
              <p:spPr bwMode="auto">
                <a:xfrm>
                  <a:off x="2351" y="1403"/>
                  <a:ext cx="177" cy="108"/>
                </a:xfrm>
                <a:custGeom>
                  <a:avLst/>
                  <a:gdLst>
                    <a:gd name="T0" fmla="*/ 425 w 707"/>
                    <a:gd name="T1" fmla="*/ 295 h 430"/>
                    <a:gd name="T2" fmla="*/ 445 w 707"/>
                    <a:gd name="T3" fmla="*/ 286 h 430"/>
                    <a:gd name="T4" fmla="*/ 449 w 707"/>
                    <a:gd name="T5" fmla="*/ 256 h 430"/>
                    <a:gd name="T6" fmla="*/ 482 w 707"/>
                    <a:gd name="T7" fmla="*/ 251 h 430"/>
                    <a:gd name="T8" fmla="*/ 590 w 707"/>
                    <a:gd name="T9" fmla="*/ 250 h 430"/>
                    <a:gd name="T10" fmla="*/ 625 w 707"/>
                    <a:gd name="T11" fmla="*/ 250 h 430"/>
                    <a:gd name="T12" fmla="*/ 667 w 707"/>
                    <a:gd name="T13" fmla="*/ 251 h 430"/>
                    <a:gd name="T14" fmla="*/ 662 w 707"/>
                    <a:gd name="T15" fmla="*/ 295 h 430"/>
                    <a:gd name="T16" fmla="*/ 689 w 707"/>
                    <a:gd name="T17" fmla="*/ 348 h 430"/>
                    <a:gd name="T18" fmla="*/ 683 w 707"/>
                    <a:gd name="T19" fmla="*/ 427 h 430"/>
                    <a:gd name="T20" fmla="*/ 550 w 707"/>
                    <a:gd name="T21" fmla="*/ 428 h 430"/>
                    <a:gd name="T22" fmla="*/ 409 w 707"/>
                    <a:gd name="T23" fmla="*/ 430 h 430"/>
                    <a:gd name="T24" fmla="*/ 270 w 707"/>
                    <a:gd name="T25" fmla="*/ 430 h 430"/>
                    <a:gd name="T26" fmla="*/ 260 w 707"/>
                    <a:gd name="T27" fmla="*/ 400 h 430"/>
                    <a:gd name="T28" fmla="*/ 228 w 707"/>
                    <a:gd name="T29" fmla="*/ 391 h 430"/>
                    <a:gd name="T30" fmla="*/ 177 w 707"/>
                    <a:gd name="T31" fmla="*/ 373 h 430"/>
                    <a:gd name="T32" fmla="*/ 160 w 707"/>
                    <a:gd name="T33" fmla="*/ 333 h 430"/>
                    <a:gd name="T34" fmla="*/ 87 w 707"/>
                    <a:gd name="T35" fmla="*/ 309 h 430"/>
                    <a:gd name="T36" fmla="*/ 57 w 707"/>
                    <a:gd name="T37" fmla="*/ 260 h 430"/>
                    <a:gd name="T38" fmla="*/ 33 w 707"/>
                    <a:gd name="T39" fmla="*/ 183 h 430"/>
                    <a:gd name="T40" fmla="*/ 22 w 707"/>
                    <a:gd name="T41" fmla="*/ 140 h 430"/>
                    <a:gd name="T42" fmla="*/ 10 w 707"/>
                    <a:gd name="T43" fmla="*/ 102 h 430"/>
                    <a:gd name="T44" fmla="*/ 46 w 707"/>
                    <a:gd name="T45" fmla="*/ 37 h 430"/>
                    <a:gd name="T46" fmla="*/ 57 w 707"/>
                    <a:gd name="T47" fmla="*/ 18 h 430"/>
                    <a:gd name="T48" fmla="*/ 86 w 707"/>
                    <a:gd name="T49" fmla="*/ 14 h 430"/>
                    <a:gd name="T50" fmla="*/ 103 w 707"/>
                    <a:gd name="T51" fmla="*/ 17 h 430"/>
                    <a:gd name="T52" fmla="*/ 135 w 707"/>
                    <a:gd name="T53" fmla="*/ 1 h 430"/>
                    <a:gd name="T54" fmla="*/ 185 w 707"/>
                    <a:gd name="T55" fmla="*/ 21 h 430"/>
                    <a:gd name="T56" fmla="*/ 218 w 707"/>
                    <a:gd name="T57" fmla="*/ 64 h 430"/>
                    <a:gd name="T58" fmla="*/ 232 w 707"/>
                    <a:gd name="T59" fmla="*/ 103 h 430"/>
                    <a:gd name="T60" fmla="*/ 218 w 707"/>
                    <a:gd name="T61" fmla="*/ 141 h 430"/>
                    <a:gd name="T62" fmla="*/ 190 w 707"/>
                    <a:gd name="T63" fmla="*/ 162 h 430"/>
                    <a:gd name="T64" fmla="*/ 170 w 707"/>
                    <a:gd name="T65" fmla="*/ 172 h 430"/>
                    <a:gd name="T66" fmla="*/ 102 w 707"/>
                    <a:gd name="T67" fmla="*/ 179 h 430"/>
                    <a:gd name="T68" fmla="*/ 56 w 707"/>
                    <a:gd name="T69" fmla="*/ 195 h 430"/>
                    <a:gd name="T70" fmla="*/ 70 w 707"/>
                    <a:gd name="T71" fmla="*/ 234 h 430"/>
                    <a:gd name="T72" fmla="*/ 106 w 707"/>
                    <a:gd name="T73" fmla="*/ 198 h 430"/>
                    <a:gd name="T74" fmla="*/ 166 w 707"/>
                    <a:gd name="T75" fmla="*/ 212 h 430"/>
                    <a:gd name="T76" fmla="*/ 138 w 707"/>
                    <a:gd name="T77" fmla="*/ 260 h 430"/>
                    <a:gd name="T78" fmla="*/ 120 w 707"/>
                    <a:gd name="T79" fmla="*/ 294 h 430"/>
                    <a:gd name="T80" fmla="*/ 160 w 707"/>
                    <a:gd name="T81" fmla="*/ 295 h 430"/>
                    <a:gd name="T82" fmla="*/ 188 w 707"/>
                    <a:gd name="T83" fmla="*/ 243 h 430"/>
                    <a:gd name="T84" fmla="*/ 237 w 707"/>
                    <a:gd name="T85" fmla="*/ 267 h 430"/>
                    <a:gd name="T86" fmla="*/ 198 w 707"/>
                    <a:gd name="T87" fmla="*/ 321 h 430"/>
                    <a:gd name="T88" fmla="*/ 195 w 707"/>
                    <a:gd name="T89" fmla="*/ 355 h 430"/>
                    <a:gd name="T90" fmla="*/ 224 w 707"/>
                    <a:gd name="T91" fmla="*/ 331 h 430"/>
                    <a:gd name="T92" fmla="*/ 269 w 707"/>
                    <a:gd name="T93" fmla="*/ 289 h 430"/>
                    <a:gd name="T94" fmla="*/ 292 w 707"/>
                    <a:gd name="T95" fmla="*/ 323 h 430"/>
                    <a:gd name="T96" fmla="*/ 252 w 707"/>
                    <a:gd name="T97" fmla="*/ 370 h 430"/>
                    <a:gd name="T98" fmla="*/ 284 w 707"/>
                    <a:gd name="T99" fmla="*/ 367 h 430"/>
                    <a:gd name="T100" fmla="*/ 362 w 707"/>
                    <a:gd name="T101" fmla="*/ 321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07" h="430">
                      <a:moveTo>
                        <a:pt x="404" y="302"/>
                      </a:moveTo>
                      <a:lnTo>
                        <a:pt x="409" y="300"/>
                      </a:lnTo>
                      <a:lnTo>
                        <a:pt x="415" y="298"/>
                      </a:lnTo>
                      <a:lnTo>
                        <a:pt x="420" y="296"/>
                      </a:lnTo>
                      <a:lnTo>
                        <a:pt x="425" y="295"/>
                      </a:lnTo>
                      <a:lnTo>
                        <a:pt x="430" y="293"/>
                      </a:lnTo>
                      <a:lnTo>
                        <a:pt x="435" y="292"/>
                      </a:lnTo>
                      <a:lnTo>
                        <a:pt x="440" y="290"/>
                      </a:lnTo>
                      <a:lnTo>
                        <a:pt x="445" y="289"/>
                      </a:lnTo>
                      <a:lnTo>
                        <a:pt x="445" y="286"/>
                      </a:lnTo>
                      <a:lnTo>
                        <a:pt x="445" y="279"/>
                      </a:lnTo>
                      <a:lnTo>
                        <a:pt x="445" y="269"/>
                      </a:lnTo>
                      <a:lnTo>
                        <a:pt x="445" y="257"/>
                      </a:lnTo>
                      <a:lnTo>
                        <a:pt x="446" y="257"/>
                      </a:lnTo>
                      <a:lnTo>
                        <a:pt x="449" y="256"/>
                      </a:lnTo>
                      <a:lnTo>
                        <a:pt x="454" y="255"/>
                      </a:lnTo>
                      <a:lnTo>
                        <a:pt x="460" y="254"/>
                      </a:lnTo>
                      <a:lnTo>
                        <a:pt x="468" y="253"/>
                      </a:lnTo>
                      <a:lnTo>
                        <a:pt x="475" y="252"/>
                      </a:lnTo>
                      <a:lnTo>
                        <a:pt x="482" y="251"/>
                      </a:lnTo>
                      <a:lnTo>
                        <a:pt x="489" y="250"/>
                      </a:lnTo>
                      <a:lnTo>
                        <a:pt x="527" y="254"/>
                      </a:lnTo>
                      <a:lnTo>
                        <a:pt x="530" y="289"/>
                      </a:lnTo>
                      <a:lnTo>
                        <a:pt x="584" y="291"/>
                      </a:lnTo>
                      <a:lnTo>
                        <a:pt x="590" y="250"/>
                      </a:lnTo>
                      <a:lnTo>
                        <a:pt x="592" y="250"/>
                      </a:lnTo>
                      <a:lnTo>
                        <a:pt x="597" y="250"/>
                      </a:lnTo>
                      <a:lnTo>
                        <a:pt x="606" y="250"/>
                      </a:lnTo>
                      <a:lnTo>
                        <a:pt x="615" y="250"/>
                      </a:lnTo>
                      <a:lnTo>
                        <a:pt x="625" y="250"/>
                      </a:lnTo>
                      <a:lnTo>
                        <a:pt x="635" y="249"/>
                      </a:lnTo>
                      <a:lnTo>
                        <a:pt x="643" y="249"/>
                      </a:lnTo>
                      <a:lnTo>
                        <a:pt x="649" y="248"/>
                      </a:lnTo>
                      <a:lnTo>
                        <a:pt x="660" y="250"/>
                      </a:lnTo>
                      <a:lnTo>
                        <a:pt x="667" y="251"/>
                      </a:lnTo>
                      <a:lnTo>
                        <a:pt x="671" y="251"/>
                      </a:lnTo>
                      <a:lnTo>
                        <a:pt x="672" y="251"/>
                      </a:lnTo>
                      <a:lnTo>
                        <a:pt x="670" y="265"/>
                      </a:lnTo>
                      <a:lnTo>
                        <a:pt x="666" y="280"/>
                      </a:lnTo>
                      <a:lnTo>
                        <a:pt x="662" y="295"/>
                      </a:lnTo>
                      <a:lnTo>
                        <a:pt x="660" y="301"/>
                      </a:lnTo>
                      <a:lnTo>
                        <a:pt x="667" y="309"/>
                      </a:lnTo>
                      <a:lnTo>
                        <a:pt x="674" y="319"/>
                      </a:lnTo>
                      <a:lnTo>
                        <a:pt x="682" y="333"/>
                      </a:lnTo>
                      <a:lnTo>
                        <a:pt x="689" y="348"/>
                      </a:lnTo>
                      <a:lnTo>
                        <a:pt x="695" y="365"/>
                      </a:lnTo>
                      <a:lnTo>
                        <a:pt x="701" y="385"/>
                      </a:lnTo>
                      <a:lnTo>
                        <a:pt x="705" y="405"/>
                      </a:lnTo>
                      <a:lnTo>
                        <a:pt x="707" y="427"/>
                      </a:lnTo>
                      <a:lnTo>
                        <a:pt x="683" y="427"/>
                      </a:lnTo>
                      <a:lnTo>
                        <a:pt x="657" y="427"/>
                      </a:lnTo>
                      <a:lnTo>
                        <a:pt x="631" y="428"/>
                      </a:lnTo>
                      <a:lnTo>
                        <a:pt x="605" y="428"/>
                      </a:lnTo>
                      <a:lnTo>
                        <a:pt x="577" y="428"/>
                      </a:lnTo>
                      <a:lnTo>
                        <a:pt x="550" y="428"/>
                      </a:lnTo>
                      <a:lnTo>
                        <a:pt x="522" y="429"/>
                      </a:lnTo>
                      <a:lnTo>
                        <a:pt x="494" y="429"/>
                      </a:lnTo>
                      <a:lnTo>
                        <a:pt x="466" y="429"/>
                      </a:lnTo>
                      <a:lnTo>
                        <a:pt x="437" y="429"/>
                      </a:lnTo>
                      <a:lnTo>
                        <a:pt x="409" y="430"/>
                      </a:lnTo>
                      <a:lnTo>
                        <a:pt x="381" y="430"/>
                      </a:lnTo>
                      <a:lnTo>
                        <a:pt x="353" y="430"/>
                      </a:lnTo>
                      <a:lnTo>
                        <a:pt x="325" y="430"/>
                      </a:lnTo>
                      <a:lnTo>
                        <a:pt x="298" y="430"/>
                      </a:lnTo>
                      <a:lnTo>
                        <a:pt x="270" y="430"/>
                      </a:lnTo>
                      <a:lnTo>
                        <a:pt x="269" y="420"/>
                      </a:lnTo>
                      <a:lnTo>
                        <a:pt x="269" y="409"/>
                      </a:lnTo>
                      <a:lnTo>
                        <a:pt x="270" y="402"/>
                      </a:lnTo>
                      <a:lnTo>
                        <a:pt x="270" y="399"/>
                      </a:lnTo>
                      <a:lnTo>
                        <a:pt x="260" y="400"/>
                      </a:lnTo>
                      <a:lnTo>
                        <a:pt x="251" y="400"/>
                      </a:lnTo>
                      <a:lnTo>
                        <a:pt x="242" y="400"/>
                      </a:lnTo>
                      <a:lnTo>
                        <a:pt x="236" y="399"/>
                      </a:lnTo>
                      <a:lnTo>
                        <a:pt x="232" y="395"/>
                      </a:lnTo>
                      <a:lnTo>
                        <a:pt x="228" y="391"/>
                      </a:lnTo>
                      <a:lnTo>
                        <a:pt x="226" y="385"/>
                      </a:lnTo>
                      <a:lnTo>
                        <a:pt x="223" y="377"/>
                      </a:lnTo>
                      <a:lnTo>
                        <a:pt x="205" y="379"/>
                      </a:lnTo>
                      <a:lnTo>
                        <a:pt x="189" y="378"/>
                      </a:lnTo>
                      <a:lnTo>
                        <a:pt x="177" y="373"/>
                      </a:lnTo>
                      <a:lnTo>
                        <a:pt x="168" y="367"/>
                      </a:lnTo>
                      <a:lnTo>
                        <a:pt x="163" y="360"/>
                      </a:lnTo>
                      <a:lnTo>
                        <a:pt x="160" y="352"/>
                      </a:lnTo>
                      <a:lnTo>
                        <a:pt x="159" y="342"/>
                      </a:lnTo>
                      <a:lnTo>
                        <a:pt x="160" y="333"/>
                      </a:lnTo>
                      <a:lnTo>
                        <a:pt x="145" y="333"/>
                      </a:lnTo>
                      <a:lnTo>
                        <a:pt x="128" y="330"/>
                      </a:lnTo>
                      <a:lnTo>
                        <a:pt x="113" y="325"/>
                      </a:lnTo>
                      <a:lnTo>
                        <a:pt x="98" y="318"/>
                      </a:lnTo>
                      <a:lnTo>
                        <a:pt x="87" y="309"/>
                      </a:lnTo>
                      <a:lnTo>
                        <a:pt x="79" y="297"/>
                      </a:lnTo>
                      <a:lnTo>
                        <a:pt x="77" y="285"/>
                      </a:lnTo>
                      <a:lnTo>
                        <a:pt x="81" y="270"/>
                      </a:lnTo>
                      <a:lnTo>
                        <a:pt x="70" y="266"/>
                      </a:lnTo>
                      <a:lnTo>
                        <a:pt x="57" y="260"/>
                      </a:lnTo>
                      <a:lnTo>
                        <a:pt x="45" y="250"/>
                      </a:lnTo>
                      <a:lnTo>
                        <a:pt x="34" y="239"/>
                      </a:lnTo>
                      <a:lnTo>
                        <a:pt x="27" y="223"/>
                      </a:lnTo>
                      <a:lnTo>
                        <a:pt x="26" y="205"/>
                      </a:lnTo>
                      <a:lnTo>
                        <a:pt x="33" y="183"/>
                      </a:lnTo>
                      <a:lnTo>
                        <a:pt x="50" y="158"/>
                      </a:lnTo>
                      <a:lnTo>
                        <a:pt x="44" y="155"/>
                      </a:lnTo>
                      <a:lnTo>
                        <a:pt x="37" y="151"/>
                      </a:lnTo>
                      <a:lnTo>
                        <a:pt x="29" y="146"/>
                      </a:lnTo>
                      <a:lnTo>
                        <a:pt x="22" y="140"/>
                      </a:lnTo>
                      <a:lnTo>
                        <a:pt x="16" y="133"/>
                      </a:lnTo>
                      <a:lnTo>
                        <a:pt x="9" y="127"/>
                      </a:lnTo>
                      <a:lnTo>
                        <a:pt x="4" y="119"/>
                      </a:lnTo>
                      <a:lnTo>
                        <a:pt x="0" y="113"/>
                      </a:lnTo>
                      <a:lnTo>
                        <a:pt x="10" y="102"/>
                      </a:lnTo>
                      <a:lnTo>
                        <a:pt x="20" y="89"/>
                      </a:lnTo>
                      <a:lnTo>
                        <a:pt x="28" y="76"/>
                      </a:lnTo>
                      <a:lnTo>
                        <a:pt x="35" y="62"/>
                      </a:lnTo>
                      <a:lnTo>
                        <a:pt x="42" y="49"/>
                      </a:lnTo>
                      <a:lnTo>
                        <a:pt x="46" y="37"/>
                      </a:lnTo>
                      <a:lnTo>
                        <a:pt x="49" y="27"/>
                      </a:lnTo>
                      <a:lnTo>
                        <a:pt x="50" y="19"/>
                      </a:lnTo>
                      <a:lnTo>
                        <a:pt x="51" y="19"/>
                      </a:lnTo>
                      <a:lnTo>
                        <a:pt x="53" y="18"/>
                      </a:lnTo>
                      <a:lnTo>
                        <a:pt x="57" y="18"/>
                      </a:lnTo>
                      <a:lnTo>
                        <a:pt x="63" y="17"/>
                      </a:lnTo>
                      <a:lnTo>
                        <a:pt x="69" y="16"/>
                      </a:lnTo>
                      <a:lnTo>
                        <a:pt x="74" y="16"/>
                      </a:lnTo>
                      <a:lnTo>
                        <a:pt x="80" y="15"/>
                      </a:lnTo>
                      <a:lnTo>
                        <a:pt x="86" y="14"/>
                      </a:lnTo>
                      <a:lnTo>
                        <a:pt x="88" y="16"/>
                      </a:lnTo>
                      <a:lnTo>
                        <a:pt x="92" y="20"/>
                      </a:lnTo>
                      <a:lnTo>
                        <a:pt x="97" y="24"/>
                      </a:lnTo>
                      <a:lnTo>
                        <a:pt x="101" y="26"/>
                      </a:lnTo>
                      <a:lnTo>
                        <a:pt x="103" y="17"/>
                      </a:lnTo>
                      <a:lnTo>
                        <a:pt x="109" y="11"/>
                      </a:lnTo>
                      <a:lnTo>
                        <a:pt x="116" y="6"/>
                      </a:lnTo>
                      <a:lnTo>
                        <a:pt x="122" y="3"/>
                      </a:lnTo>
                      <a:lnTo>
                        <a:pt x="127" y="2"/>
                      </a:lnTo>
                      <a:lnTo>
                        <a:pt x="135" y="1"/>
                      </a:lnTo>
                      <a:lnTo>
                        <a:pt x="143" y="0"/>
                      </a:lnTo>
                      <a:lnTo>
                        <a:pt x="152" y="1"/>
                      </a:lnTo>
                      <a:lnTo>
                        <a:pt x="162" y="5"/>
                      </a:lnTo>
                      <a:lnTo>
                        <a:pt x="173" y="12"/>
                      </a:lnTo>
                      <a:lnTo>
                        <a:pt x="185" y="21"/>
                      </a:lnTo>
                      <a:lnTo>
                        <a:pt x="197" y="35"/>
                      </a:lnTo>
                      <a:lnTo>
                        <a:pt x="204" y="42"/>
                      </a:lnTo>
                      <a:lnTo>
                        <a:pt x="209" y="49"/>
                      </a:lnTo>
                      <a:lnTo>
                        <a:pt x="214" y="57"/>
                      </a:lnTo>
                      <a:lnTo>
                        <a:pt x="218" y="64"/>
                      </a:lnTo>
                      <a:lnTo>
                        <a:pt x="222" y="71"/>
                      </a:lnTo>
                      <a:lnTo>
                        <a:pt x="226" y="80"/>
                      </a:lnTo>
                      <a:lnTo>
                        <a:pt x="229" y="87"/>
                      </a:lnTo>
                      <a:lnTo>
                        <a:pt x="231" y="94"/>
                      </a:lnTo>
                      <a:lnTo>
                        <a:pt x="232" y="103"/>
                      </a:lnTo>
                      <a:lnTo>
                        <a:pt x="233" y="111"/>
                      </a:lnTo>
                      <a:lnTo>
                        <a:pt x="231" y="118"/>
                      </a:lnTo>
                      <a:lnTo>
                        <a:pt x="229" y="127"/>
                      </a:lnTo>
                      <a:lnTo>
                        <a:pt x="224" y="134"/>
                      </a:lnTo>
                      <a:lnTo>
                        <a:pt x="218" y="141"/>
                      </a:lnTo>
                      <a:lnTo>
                        <a:pt x="211" y="149"/>
                      </a:lnTo>
                      <a:lnTo>
                        <a:pt x="202" y="155"/>
                      </a:lnTo>
                      <a:lnTo>
                        <a:pt x="197" y="158"/>
                      </a:lnTo>
                      <a:lnTo>
                        <a:pt x="194" y="160"/>
                      </a:lnTo>
                      <a:lnTo>
                        <a:pt x="190" y="162"/>
                      </a:lnTo>
                      <a:lnTo>
                        <a:pt x="186" y="164"/>
                      </a:lnTo>
                      <a:lnTo>
                        <a:pt x="182" y="166"/>
                      </a:lnTo>
                      <a:lnTo>
                        <a:pt x="179" y="169"/>
                      </a:lnTo>
                      <a:lnTo>
                        <a:pt x="174" y="170"/>
                      </a:lnTo>
                      <a:lnTo>
                        <a:pt x="170" y="172"/>
                      </a:lnTo>
                      <a:lnTo>
                        <a:pt x="156" y="177"/>
                      </a:lnTo>
                      <a:lnTo>
                        <a:pt x="141" y="179"/>
                      </a:lnTo>
                      <a:lnTo>
                        <a:pt x="127" y="180"/>
                      </a:lnTo>
                      <a:lnTo>
                        <a:pt x="115" y="180"/>
                      </a:lnTo>
                      <a:lnTo>
                        <a:pt x="102" y="179"/>
                      </a:lnTo>
                      <a:lnTo>
                        <a:pt x="91" y="177"/>
                      </a:lnTo>
                      <a:lnTo>
                        <a:pt x="81" y="176"/>
                      </a:lnTo>
                      <a:lnTo>
                        <a:pt x="72" y="174"/>
                      </a:lnTo>
                      <a:lnTo>
                        <a:pt x="62" y="184"/>
                      </a:lnTo>
                      <a:lnTo>
                        <a:pt x="56" y="195"/>
                      </a:lnTo>
                      <a:lnTo>
                        <a:pt x="54" y="205"/>
                      </a:lnTo>
                      <a:lnTo>
                        <a:pt x="56" y="215"/>
                      </a:lnTo>
                      <a:lnTo>
                        <a:pt x="60" y="223"/>
                      </a:lnTo>
                      <a:lnTo>
                        <a:pt x="65" y="229"/>
                      </a:lnTo>
                      <a:lnTo>
                        <a:pt x="70" y="234"/>
                      </a:lnTo>
                      <a:lnTo>
                        <a:pt x="75" y="235"/>
                      </a:lnTo>
                      <a:lnTo>
                        <a:pt x="77" y="226"/>
                      </a:lnTo>
                      <a:lnTo>
                        <a:pt x="84" y="216"/>
                      </a:lnTo>
                      <a:lnTo>
                        <a:pt x="94" y="205"/>
                      </a:lnTo>
                      <a:lnTo>
                        <a:pt x="106" y="198"/>
                      </a:lnTo>
                      <a:lnTo>
                        <a:pt x="121" y="192"/>
                      </a:lnTo>
                      <a:lnTo>
                        <a:pt x="136" y="191"/>
                      </a:lnTo>
                      <a:lnTo>
                        <a:pt x="149" y="193"/>
                      </a:lnTo>
                      <a:lnTo>
                        <a:pt x="160" y="201"/>
                      </a:lnTo>
                      <a:lnTo>
                        <a:pt x="166" y="212"/>
                      </a:lnTo>
                      <a:lnTo>
                        <a:pt x="167" y="224"/>
                      </a:lnTo>
                      <a:lnTo>
                        <a:pt x="165" y="234"/>
                      </a:lnTo>
                      <a:lnTo>
                        <a:pt x="159" y="245"/>
                      </a:lnTo>
                      <a:lnTo>
                        <a:pt x="149" y="253"/>
                      </a:lnTo>
                      <a:lnTo>
                        <a:pt x="138" y="260"/>
                      </a:lnTo>
                      <a:lnTo>
                        <a:pt x="125" y="265"/>
                      </a:lnTo>
                      <a:lnTo>
                        <a:pt x="113" y="267"/>
                      </a:lnTo>
                      <a:lnTo>
                        <a:pt x="112" y="279"/>
                      </a:lnTo>
                      <a:lnTo>
                        <a:pt x="115" y="289"/>
                      </a:lnTo>
                      <a:lnTo>
                        <a:pt x="120" y="294"/>
                      </a:lnTo>
                      <a:lnTo>
                        <a:pt x="127" y="297"/>
                      </a:lnTo>
                      <a:lnTo>
                        <a:pt x="135" y="298"/>
                      </a:lnTo>
                      <a:lnTo>
                        <a:pt x="144" y="298"/>
                      </a:lnTo>
                      <a:lnTo>
                        <a:pt x="152" y="296"/>
                      </a:lnTo>
                      <a:lnTo>
                        <a:pt x="160" y="295"/>
                      </a:lnTo>
                      <a:lnTo>
                        <a:pt x="161" y="284"/>
                      </a:lnTo>
                      <a:lnTo>
                        <a:pt x="165" y="272"/>
                      </a:lnTo>
                      <a:lnTo>
                        <a:pt x="171" y="261"/>
                      </a:lnTo>
                      <a:lnTo>
                        <a:pt x="179" y="250"/>
                      </a:lnTo>
                      <a:lnTo>
                        <a:pt x="188" y="243"/>
                      </a:lnTo>
                      <a:lnTo>
                        <a:pt x="199" y="239"/>
                      </a:lnTo>
                      <a:lnTo>
                        <a:pt x="211" y="239"/>
                      </a:lnTo>
                      <a:lnTo>
                        <a:pt x="223" y="245"/>
                      </a:lnTo>
                      <a:lnTo>
                        <a:pt x="233" y="255"/>
                      </a:lnTo>
                      <a:lnTo>
                        <a:pt x="237" y="267"/>
                      </a:lnTo>
                      <a:lnTo>
                        <a:pt x="235" y="279"/>
                      </a:lnTo>
                      <a:lnTo>
                        <a:pt x="230" y="292"/>
                      </a:lnTo>
                      <a:lnTo>
                        <a:pt x="220" y="303"/>
                      </a:lnTo>
                      <a:lnTo>
                        <a:pt x="210" y="313"/>
                      </a:lnTo>
                      <a:lnTo>
                        <a:pt x="198" y="321"/>
                      </a:lnTo>
                      <a:lnTo>
                        <a:pt x="186" y="326"/>
                      </a:lnTo>
                      <a:lnTo>
                        <a:pt x="185" y="340"/>
                      </a:lnTo>
                      <a:lnTo>
                        <a:pt x="187" y="348"/>
                      </a:lnTo>
                      <a:lnTo>
                        <a:pt x="190" y="354"/>
                      </a:lnTo>
                      <a:lnTo>
                        <a:pt x="195" y="355"/>
                      </a:lnTo>
                      <a:lnTo>
                        <a:pt x="202" y="355"/>
                      </a:lnTo>
                      <a:lnTo>
                        <a:pt x="209" y="353"/>
                      </a:lnTo>
                      <a:lnTo>
                        <a:pt x="216" y="350"/>
                      </a:lnTo>
                      <a:lnTo>
                        <a:pt x="223" y="348"/>
                      </a:lnTo>
                      <a:lnTo>
                        <a:pt x="224" y="331"/>
                      </a:lnTo>
                      <a:lnTo>
                        <a:pt x="230" y="315"/>
                      </a:lnTo>
                      <a:lnTo>
                        <a:pt x="237" y="303"/>
                      </a:lnTo>
                      <a:lnTo>
                        <a:pt x="247" y="296"/>
                      </a:lnTo>
                      <a:lnTo>
                        <a:pt x="258" y="291"/>
                      </a:lnTo>
                      <a:lnTo>
                        <a:pt x="269" y="289"/>
                      </a:lnTo>
                      <a:lnTo>
                        <a:pt x="280" y="291"/>
                      </a:lnTo>
                      <a:lnTo>
                        <a:pt x="289" y="295"/>
                      </a:lnTo>
                      <a:lnTo>
                        <a:pt x="294" y="302"/>
                      </a:lnTo>
                      <a:lnTo>
                        <a:pt x="295" y="312"/>
                      </a:lnTo>
                      <a:lnTo>
                        <a:pt x="292" y="323"/>
                      </a:lnTo>
                      <a:lnTo>
                        <a:pt x="286" y="335"/>
                      </a:lnTo>
                      <a:lnTo>
                        <a:pt x="278" y="346"/>
                      </a:lnTo>
                      <a:lnTo>
                        <a:pt x="268" y="357"/>
                      </a:lnTo>
                      <a:lnTo>
                        <a:pt x="260" y="365"/>
                      </a:lnTo>
                      <a:lnTo>
                        <a:pt x="252" y="370"/>
                      </a:lnTo>
                      <a:lnTo>
                        <a:pt x="254" y="378"/>
                      </a:lnTo>
                      <a:lnTo>
                        <a:pt x="261" y="379"/>
                      </a:lnTo>
                      <a:lnTo>
                        <a:pt x="268" y="377"/>
                      </a:lnTo>
                      <a:lnTo>
                        <a:pt x="277" y="373"/>
                      </a:lnTo>
                      <a:lnTo>
                        <a:pt x="284" y="367"/>
                      </a:lnTo>
                      <a:lnTo>
                        <a:pt x="294" y="360"/>
                      </a:lnTo>
                      <a:lnTo>
                        <a:pt x="308" y="352"/>
                      </a:lnTo>
                      <a:lnTo>
                        <a:pt x="325" y="341"/>
                      </a:lnTo>
                      <a:lnTo>
                        <a:pt x="342" y="332"/>
                      </a:lnTo>
                      <a:lnTo>
                        <a:pt x="362" y="321"/>
                      </a:lnTo>
                      <a:lnTo>
                        <a:pt x="383" y="311"/>
                      </a:lnTo>
                      <a:lnTo>
                        <a:pt x="404" y="302"/>
                      </a:lnTo>
                      <a:close/>
                    </a:path>
                  </a:pathLst>
                </a:custGeom>
                <a:solidFill>
                  <a:srgbClr val="A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1" name="Freeform 635"/>
                <p:cNvSpPr>
                  <a:spLocks/>
                </p:cNvSpPr>
                <p:nvPr/>
              </p:nvSpPr>
              <p:spPr bwMode="auto">
                <a:xfrm>
                  <a:off x="2452" y="1474"/>
                  <a:ext cx="12" cy="6"/>
                </a:xfrm>
                <a:custGeom>
                  <a:avLst/>
                  <a:gdLst>
                    <a:gd name="T0" fmla="*/ 37 w 47"/>
                    <a:gd name="T1" fmla="*/ 4 h 22"/>
                    <a:gd name="T2" fmla="*/ 41 w 47"/>
                    <a:gd name="T3" fmla="*/ 0 h 22"/>
                    <a:gd name="T4" fmla="*/ 36 w 47"/>
                    <a:gd name="T5" fmla="*/ 1 h 22"/>
                    <a:gd name="T6" fmla="*/ 31 w 47"/>
                    <a:gd name="T7" fmla="*/ 3 h 22"/>
                    <a:gd name="T8" fmla="*/ 26 w 47"/>
                    <a:gd name="T9" fmla="*/ 4 h 22"/>
                    <a:gd name="T10" fmla="*/ 21 w 47"/>
                    <a:gd name="T11" fmla="*/ 6 h 22"/>
                    <a:gd name="T12" fmla="*/ 16 w 47"/>
                    <a:gd name="T13" fmla="*/ 7 h 22"/>
                    <a:gd name="T14" fmla="*/ 10 w 47"/>
                    <a:gd name="T15" fmla="*/ 9 h 22"/>
                    <a:gd name="T16" fmla="*/ 5 w 47"/>
                    <a:gd name="T17" fmla="*/ 11 h 22"/>
                    <a:gd name="T18" fmla="*/ 0 w 47"/>
                    <a:gd name="T19" fmla="*/ 13 h 22"/>
                    <a:gd name="T20" fmla="*/ 2 w 47"/>
                    <a:gd name="T21" fmla="*/ 22 h 22"/>
                    <a:gd name="T22" fmla="*/ 7 w 47"/>
                    <a:gd name="T23" fmla="*/ 19 h 22"/>
                    <a:gd name="T24" fmla="*/ 13 w 47"/>
                    <a:gd name="T25" fmla="*/ 17 h 22"/>
                    <a:gd name="T26" fmla="*/ 18 w 47"/>
                    <a:gd name="T27" fmla="*/ 15 h 22"/>
                    <a:gd name="T28" fmla="*/ 23 w 47"/>
                    <a:gd name="T29" fmla="*/ 14 h 22"/>
                    <a:gd name="T30" fmla="*/ 28 w 47"/>
                    <a:gd name="T31" fmla="*/ 12 h 22"/>
                    <a:gd name="T32" fmla="*/ 33 w 47"/>
                    <a:gd name="T33" fmla="*/ 11 h 22"/>
                    <a:gd name="T34" fmla="*/ 38 w 47"/>
                    <a:gd name="T35" fmla="*/ 9 h 22"/>
                    <a:gd name="T36" fmla="*/ 43 w 47"/>
                    <a:gd name="T37" fmla="*/ 8 h 22"/>
                    <a:gd name="T38" fmla="*/ 47 w 47"/>
                    <a:gd name="T39" fmla="*/ 4 h 22"/>
                    <a:gd name="T40" fmla="*/ 43 w 47"/>
                    <a:gd name="T41" fmla="*/ 8 h 22"/>
                    <a:gd name="T42" fmla="*/ 46 w 47"/>
                    <a:gd name="T43" fmla="*/ 6 h 22"/>
                    <a:gd name="T44" fmla="*/ 46 w 47"/>
                    <a:gd name="T45" fmla="*/ 3 h 22"/>
                    <a:gd name="T46" fmla="*/ 44 w 47"/>
                    <a:gd name="T47" fmla="*/ 1 h 22"/>
                    <a:gd name="T48" fmla="*/ 41 w 47"/>
                    <a:gd name="T49" fmla="*/ 0 h 22"/>
                    <a:gd name="T50" fmla="*/ 37 w 47"/>
                    <a:gd name="T51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22">
                      <a:moveTo>
                        <a:pt x="37" y="4"/>
                      </a:moveTo>
                      <a:lnTo>
                        <a:pt x="41" y="0"/>
                      </a:lnTo>
                      <a:lnTo>
                        <a:pt x="36" y="1"/>
                      </a:lnTo>
                      <a:lnTo>
                        <a:pt x="31" y="3"/>
                      </a:lnTo>
                      <a:lnTo>
                        <a:pt x="26" y="4"/>
                      </a:lnTo>
                      <a:lnTo>
                        <a:pt x="21" y="6"/>
                      </a:lnTo>
                      <a:lnTo>
                        <a:pt x="16" y="7"/>
                      </a:lnTo>
                      <a:lnTo>
                        <a:pt x="10" y="9"/>
                      </a:lnTo>
                      <a:lnTo>
                        <a:pt x="5" y="11"/>
                      </a:lnTo>
                      <a:lnTo>
                        <a:pt x="0" y="13"/>
                      </a:lnTo>
                      <a:lnTo>
                        <a:pt x="2" y="22"/>
                      </a:lnTo>
                      <a:lnTo>
                        <a:pt x="7" y="19"/>
                      </a:lnTo>
                      <a:lnTo>
                        <a:pt x="13" y="17"/>
                      </a:lnTo>
                      <a:lnTo>
                        <a:pt x="18" y="15"/>
                      </a:lnTo>
                      <a:lnTo>
                        <a:pt x="23" y="14"/>
                      </a:lnTo>
                      <a:lnTo>
                        <a:pt x="28" y="12"/>
                      </a:lnTo>
                      <a:lnTo>
                        <a:pt x="33" y="11"/>
                      </a:lnTo>
                      <a:lnTo>
                        <a:pt x="38" y="9"/>
                      </a:lnTo>
                      <a:lnTo>
                        <a:pt x="43" y="8"/>
                      </a:lnTo>
                      <a:lnTo>
                        <a:pt x="47" y="4"/>
                      </a:lnTo>
                      <a:lnTo>
                        <a:pt x="43" y="8"/>
                      </a:lnTo>
                      <a:lnTo>
                        <a:pt x="46" y="6"/>
                      </a:lnTo>
                      <a:lnTo>
                        <a:pt x="46" y="3"/>
                      </a:lnTo>
                      <a:lnTo>
                        <a:pt x="44" y="1"/>
                      </a:lnTo>
                      <a:lnTo>
                        <a:pt x="41" y="0"/>
                      </a:lnTo>
                      <a:lnTo>
                        <a:pt x="37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2" name="Freeform 636"/>
                <p:cNvSpPr>
                  <a:spLocks/>
                </p:cNvSpPr>
                <p:nvPr/>
              </p:nvSpPr>
              <p:spPr bwMode="auto">
                <a:xfrm>
                  <a:off x="2461" y="1466"/>
                  <a:ext cx="3" cy="9"/>
                </a:xfrm>
                <a:custGeom>
                  <a:avLst/>
                  <a:gdLst>
                    <a:gd name="T0" fmla="*/ 4 w 10"/>
                    <a:gd name="T1" fmla="*/ 1 h 37"/>
                    <a:gd name="T2" fmla="*/ 0 w 10"/>
                    <a:gd name="T3" fmla="*/ 5 h 37"/>
                    <a:gd name="T4" fmla="*/ 0 w 10"/>
                    <a:gd name="T5" fmla="*/ 17 h 37"/>
                    <a:gd name="T6" fmla="*/ 0 w 10"/>
                    <a:gd name="T7" fmla="*/ 27 h 37"/>
                    <a:gd name="T8" fmla="*/ 0 w 10"/>
                    <a:gd name="T9" fmla="*/ 34 h 37"/>
                    <a:gd name="T10" fmla="*/ 0 w 10"/>
                    <a:gd name="T11" fmla="*/ 37 h 37"/>
                    <a:gd name="T12" fmla="*/ 10 w 10"/>
                    <a:gd name="T13" fmla="*/ 37 h 37"/>
                    <a:gd name="T14" fmla="*/ 10 w 10"/>
                    <a:gd name="T15" fmla="*/ 34 h 37"/>
                    <a:gd name="T16" fmla="*/ 10 w 10"/>
                    <a:gd name="T17" fmla="*/ 27 h 37"/>
                    <a:gd name="T18" fmla="*/ 10 w 10"/>
                    <a:gd name="T19" fmla="*/ 17 h 37"/>
                    <a:gd name="T20" fmla="*/ 10 w 10"/>
                    <a:gd name="T21" fmla="*/ 5 h 37"/>
                    <a:gd name="T22" fmla="*/ 6 w 10"/>
                    <a:gd name="T23" fmla="*/ 10 h 37"/>
                    <a:gd name="T24" fmla="*/ 10 w 10"/>
                    <a:gd name="T25" fmla="*/ 5 h 37"/>
                    <a:gd name="T26" fmla="*/ 8 w 10"/>
                    <a:gd name="T27" fmla="*/ 2 h 37"/>
                    <a:gd name="T28" fmla="*/ 5 w 10"/>
                    <a:gd name="T29" fmla="*/ 0 h 37"/>
                    <a:gd name="T30" fmla="*/ 2 w 10"/>
                    <a:gd name="T31" fmla="*/ 2 h 37"/>
                    <a:gd name="T32" fmla="*/ 0 w 10"/>
                    <a:gd name="T33" fmla="*/ 5 h 37"/>
                    <a:gd name="T34" fmla="*/ 4 w 10"/>
                    <a:gd name="T35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" h="37">
                      <a:moveTo>
                        <a:pt x="4" y="1"/>
                      </a:moveTo>
                      <a:lnTo>
                        <a:pt x="0" y="5"/>
                      </a:lnTo>
                      <a:lnTo>
                        <a:pt x="0" y="17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0" y="37"/>
                      </a:lnTo>
                      <a:lnTo>
                        <a:pt x="10" y="34"/>
                      </a:lnTo>
                      <a:lnTo>
                        <a:pt x="10" y="27"/>
                      </a:lnTo>
                      <a:lnTo>
                        <a:pt x="10" y="17"/>
                      </a:lnTo>
                      <a:lnTo>
                        <a:pt x="10" y="5"/>
                      </a:lnTo>
                      <a:lnTo>
                        <a:pt x="6" y="10"/>
                      </a:lnTo>
                      <a:lnTo>
                        <a:pt x="10" y="5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3" name="Freeform 637"/>
                <p:cNvSpPr>
                  <a:spLocks/>
                </p:cNvSpPr>
                <p:nvPr/>
              </p:nvSpPr>
              <p:spPr bwMode="auto">
                <a:xfrm>
                  <a:off x="2462" y="1465"/>
                  <a:ext cx="12" cy="4"/>
                </a:xfrm>
                <a:custGeom>
                  <a:avLst/>
                  <a:gdLst>
                    <a:gd name="T0" fmla="*/ 45 w 49"/>
                    <a:gd name="T1" fmla="*/ 0 h 16"/>
                    <a:gd name="T2" fmla="*/ 45 w 49"/>
                    <a:gd name="T3" fmla="*/ 0 h 16"/>
                    <a:gd name="T4" fmla="*/ 38 w 49"/>
                    <a:gd name="T5" fmla="*/ 1 h 16"/>
                    <a:gd name="T6" fmla="*/ 31 w 49"/>
                    <a:gd name="T7" fmla="*/ 2 h 16"/>
                    <a:gd name="T8" fmla="*/ 24 w 49"/>
                    <a:gd name="T9" fmla="*/ 3 h 16"/>
                    <a:gd name="T10" fmla="*/ 16 w 49"/>
                    <a:gd name="T11" fmla="*/ 4 h 16"/>
                    <a:gd name="T12" fmla="*/ 10 w 49"/>
                    <a:gd name="T13" fmla="*/ 5 h 16"/>
                    <a:gd name="T14" fmla="*/ 4 w 49"/>
                    <a:gd name="T15" fmla="*/ 6 h 16"/>
                    <a:gd name="T16" fmla="*/ 1 w 49"/>
                    <a:gd name="T17" fmla="*/ 7 h 16"/>
                    <a:gd name="T18" fmla="*/ 0 w 49"/>
                    <a:gd name="T19" fmla="*/ 7 h 16"/>
                    <a:gd name="T20" fmla="*/ 2 w 49"/>
                    <a:gd name="T21" fmla="*/ 16 h 16"/>
                    <a:gd name="T22" fmla="*/ 3 w 49"/>
                    <a:gd name="T23" fmla="*/ 16 h 16"/>
                    <a:gd name="T24" fmla="*/ 6 w 49"/>
                    <a:gd name="T25" fmla="*/ 15 h 16"/>
                    <a:gd name="T26" fmla="*/ 10 w 49"/>
                    <a:gd name="T27" fmla="*/ 14 h 16"/>
                    <a:gd name="T28" fmla="*/ 16 w 49"/>
                    <a:gd name="T29" fmla="*/ 12 h 16"/>
                    <a:gd name="T30" fmla="*/ 24 w 49"/>
                    <a:gd name="T31" fmla="*/ 11 h 16"/>
                    <a:gd name="T32" fmla="*/ 31 w 49"/>
                    <a:gd name="T33" fmla="*/ 10 h 16"/>
                    <a:gd name="T34" fmla="*/ 38 w 49"/>
                    <a:gd name="T35" fmla="*/ 9 h 16"/>
                    <a:gd name="T36" fmla="*/ 45 w 49"/>
                    <a:gd name="T37" fmla="*/ 8 h 16"/>
                    <a:gd name="T38" fmla="*/ 45 w 49"/>
                    <a:gd name="T39" fmla="*/ 8 h 16"/>
                    <a:gd name="T40" fmla="*/ 45 w 49"/>
                    <a:gd name="T41" fmla="*/ 8 h 16"/>
                    <a:gd name="T42" fmla="*/ 48 w 49"/>
                    <a:gd name="T43" fmla="*/ 7 h 16"/>
                    <a:gd name="T44" fmla="*/ 49 w 49"/>
                    <a:gd name="T45" fmla="*/ 4 h 16"/>
                    <a:gd name="T46" fmla="*/ 48 w 49"/>
                    <a:gd name="T47" fmla="*/ 1 h 16"/>
                    <a:gd name="T48" fmla="*/ 45 w 49"/>
                    <a:gd name="T4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9" h="16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8" y="1"/>
                      </a:lnTo>
                      <a:lnTo>
                        <a:pt x="31" y="2"/>
                      </a:lnTo>
                      <a:lnTo>
                        <a:pt x="24" y="3"/>
                      </a:lnTo>
                      <a:lnTo>
                        <a:pt x="16" y="4"/>
                      </a:lnTo>
                      <a:lnTo>
                        <a:pt x="10" y="5"/>
                      </a:lnTo>
                      <a:lnTo>
                        <a:pt x="4" y="6"/>
                      </a:lnTo>
                      <a:lnTo>
                        <a:pt x="1" y="7"/>
                      </a:lnTo>
                      <a:lnTo>
                        <a:pt x="0" y="7"/>
                      </a:lnTo>
                      <a:lnTo>
                        <a:pt x="2" y="16"/>
                      </a:lnTo>
                      <a:lnTo>
                        <a:pt x="3" y="16"/>
                      </a:lnTo>
                      <a:lnTo>
                        <a:pt x="6" y="15"/>
                      </a:lnTo>
                      <a:lnTo>
                        <a:pt x="10" y="14"/>
                      </a:lnTo>
                      <a:lnTo>
                        <a:pt x="16" y="12"/>
                      </a:lnTo>
                      <a:lnTo>
                        <a:pt x="24" y="11"/>
                      </a:lnTo>
                      <a:lnTo>
                        <a:pt x="31" y="10"/>
                      </a:lnTo>
                      <a:lnTo>
                        <a:pt x="38" y="9"/>
                      </a:lnTo>
                      <a:lnTo>
                        <a:pt x="45" y="8"/>
                      </a:lnTo>
                      <a:lnTo>
                        <a:pt x="45" y="8"/>
                      </a:lnTo>
                      <a:lnTo>
                        <a:pt x="45" y="8"/>
                      </a:lnTo>
                      <a:lnTo>
                        <a:pt x="48" y="7"/>
                      </a:lnTo>
                      <a:lnTo>
                        <a:pt x="49" y="4"/>
                      </a:lnTo>
                      <a:lnTo>
                        <a:pt x="48" y="1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4" name="Freeform 638"/>
                <p:cNvSpPr>
                  <a:spLocks/>
                </p:cNvSpPr>
                <p:nvPr/>
              </p:nvSpPr>
              <p:spPr bwMode="auto">
                <a:xfrm>
                  <a:off x="2473" y="1465"/>
                  <a:ext cx="11" cy="3"/>
                </a:xfrm>
                <a:custGeom>
                  <a:avLst/>
                  <a:gdLst>
                    <a:gd name="T0" fmla="*/ 42 w 42"/>
                    <a:gd name="T1" fmla="*/ 8 h 12"/>
                    <a:gd name="T2" fmla="*/ 38 w 42"/>
                    <a:gd name="T3" fmla="*/ 4 h 12"/>
                    <a:gd name="T4" fmla="*/ 0 w 42"/>
                    <a:gd name="T5" fmla="*/ 0 h 12"/>
                    <a:gd name="T6" fmla="*/ 0 w 42"/>
                    <a:gd name="T7" fmla="*/ 8 h 12"/>
                    <a:gd name="T8" fmla="*/ 38 w 42"/>
                    <a:gd name="T9" fmla="*/ 12 h 12"/>
                    <a:gd name="T10" fmla="*/ 34 w 42"/>
                    <a:gd name="T11" fmla="*/ 8 h 12"/>
                    <a:gd name="T12" fmla="*/ 38 w 42"/>
                    <a:gd name="T13" fmla="*/ 12 h 12"/>
                    <a:gd name="T14" fmla="*/ 41 w 42"/>
                    <a:gd name="T15" fmla="*/ 11 h 12"/>
                    <a:gd name="T16" fmla="*/ 42 w 42"/>
                    <a:gd name="T17" fmla="*/ 8 h 12"/>
                    <a:gd name="T18" fmla="*/ 41 w 42"/>
                    <a:gd name="T19" fmla="*/ 5 h 12"/>
                    <a:gd name="T20" fmla="*/ 38 w 42"/>
                    <a:gd name="T21" fmla="*/ 4 h 12"/>
                    <a:gd name="T22" fmla="*/ 42 w 42"/>
                    <a:gd name="T23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12">
                      <a:moveTo>
                        <a:pt x="42" y="8"/>
                      </a:moveTo>
                      <a:lnTo>
                        <a:pt x="38" y="4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38" y="12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1" y="11"/>
                      </a:lnTo>
                      <a:lnTo>
                        <a:pt x="42" y="8"/>
                      </a:lnTo>
                      <a:lnTo>
                        <a:pt x="41" y="5"/>
                      </a:lnTo>
                      <a:lnTo>
                        <a:pt x="38" y="4"/>
                      </a:lnTo>
                      <a:lnTo>
                        <a:pt x="4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5" name="Freeform 639"/>
                <p:cNvSpPr>
                  <a:spLocks/>
                </p:cNvSpPr>
                <p:nvPr/>
              </p:nvSpPr>
              <p:spPr bwMode="auto">
                <a:xfrm>
                  <a:off x="2482" y="1467"/>
                  <a:ext cx="3" cy="9"/>
                </a:xfrm>
                <a:custGeom>
                  <a:avLst/>
                  <a:gdLst>
                    <a:gd name="T0" fmla="*/ 7 w 12"/>
                    <a:gd name="T1" fmla="*/ 31 h 39"/>
                    <a:gd name="T2" fmla="*/ 12 w 12"/>
                    <a:gd name="T3" fmla="*/ 35 h 39"/>
                    <a:gd name="T4" fmla="*/ 8 w 12"/>
                    <a:gd name="T5" fmla="*/ 0 h 39"/>
                    <a:gd name="T6" fmla="*/ 0 w 12"/>
                    <a:gd name="T7" fmla="*/ 0 h 39"/>
                    <a:gd name="T8" fmla="*/ 3 w 12"/>
                    <a:gd name="T9" fmla="*/ 35 h 39"/>
                    <a:gd name="T10" fmla="*/ 7 w 12"/>
                    <a:gd name="T11" fmla="*/ 39 h 39"/>
                    <a:gd name="T12" fmla="*/ 3 w 12"/>
                    <a:gd name="T13" fmla="*/ 35 h 39"/>
                    <a:gd name="T14" fmla="*/ 4 w 12"/>
                    <a:gd name="T15" fmla="*/ 38 h 39"/>
                    <a:gd name="T16" fmla="*/ 7 w 12"/>
                    <a:gd name="T17" fmla="*/ 39 h 39"/>
                    <a:gd name="T18" fmla="*/ 11 w 12"/>
                    <a:gd name="T19" fmla="*/ 38 h 39"/>
                    <a:gd name="T20" fmla="*/ 12 w 12"/>
                    <a:gd name="T21" fmla="*/ 35 h 39"/>
                    <a:gd name="T22" fmla="*/ 7 w 12"/>
                    <a:gd name="T23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39">
                      <a:moveTo>
                        <a:pt x="7" y="31"/>
                      </a:moveTo>
                      <a:lnTo>
                        <a:pt x="12" y="35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3" y="35"/>
                      </a:lnTo>
                      <a:lnTo>
                        <a:pt x="7" y="39"/>
                      </a:lnTo>
                      <a:lnTo>
                        <a:pt x="3" y="35"/>
                      </a:lnTo>
                      <a:lnTo>
                        <a:pt x="4" y="38"/>
                      </a:lnTo>
                      <a:lnTo>
                        <a:pt x="7" y="39"/>
                      </a:lnTo>
                      <a:lnTo>
                        <a:pt x="11" y="38"/>
                      </a:lnTo>
                      <a:lnTo>
                        <a:pt x="12" y="35"/>
                      </a:lnTo>
                      <a:lnTo>
                        <a:pt x="7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6" name="Freeform 640"/>
                <p:cNvSpPr>
                  <a:spLocks/>
                </p:cNvSpPr>
                <p:nvPr/>
              </p:nvSpPr>
              <p:spPr bwMode="auto">
                <a:xfrm>
                  <a:off x="2484" y="1474"/>
                  <a:ext cx="14" cy="3"/>
                </a:xfrm>
                <a:custGeom>
                  <a:avLst/>
                  <a:gdLst>
                    <a:gd name="T0" fmla="*/ 49 w 58"/>
                    <a:gd name="T1" fmla="*/ 6 h 10"/>
                    <a:gd name="T2" fmla="*/ 54 w 58"/>
                    <a:gd name="T3" fmla="*/ 2 h 10"/>
                    <a:gd name="T4" fmla="*/ 0 w 58"/>
                    <a:gd name="T5" fmla="*/ 0 h 10"/>
                    <a:gd name="T6" fmla="*/ 0 w 58"/>
                    <a:gd name="T7" fmla="*/ 8 h 10"/>
                    <a:gd name="T8" fmla="*/ 54 w 58"/>
                    <a:gd name="T9" fmla="*/ 10 h 10"/>
                    <a:gd name="T10" fmla="*/ 58 w 58"/>
                    <a:gd name="T11" fmla="*/ 6 h 10"/>
                    <a:gd name="T12" fmla="*/ 54 w 58"/>
                    <a:gd name="T13" fmla="*/ 10 h 10"/>
                    <a:gd name="T14" fmla="*/ 57 w 58"/>
                    <a:gd name="T15" fmla="*/ 9 h 10"/>
                    <a:gd name="T16" fmla="*/ 58 w 58"/>
                    <a:gd name="T17" fmla="*/ 6 h 10"/>
                    <a:gd name="T18" fmla="*/ 57 w 58"/>
                    <a:gd name="T19" fmla="*/ 3 h 10"/>
                    <a:gd name="T20" fmla="*/ 54 w 58"/>
                    <a:gd name="T21" fmla="*/ 2 h 10"/>
                    <a:gd name="T22" fmla="*/ 49 w 58"/>
                    <a:gd name="T2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10">
                      <a:moveTo>
                        <a:pt x="49" y="6"/>
                      </a:moveTo>
                      <a:lnTo>
                        <a:pt x="54" y="2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54" y="10"/>
                      </a:lnTo>
                      <a:lnTo>
                        <a:pt x="58" y="6"/>
                      </a:lnTo>
                      <a:lnTo>
                        <a:pt x="54" y="10"/>
                      </a:lnTo>
                      <a:lnTo>
                        <a:pt x="57" y="9"/>
                      </a:lnTo>
                      <a:lnTo>
                        <a:pt x="58" y="6"/>
                      </a:lnTo>
                      <a:lnTo>
                        <a:pt x="57" y="3"/>
                      </a:lnTo>
                      <a:lnTo>
                        <a:pt x="54" y="2"/>
                      </a:lnTo>
                      <a:lnTo>
                        <a:pt x="4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7" name="Freeform 641"/>
                <p:cNvSpPr>
                  <a:spLocks/>
                </p:cNvSpPr>
                <p:nvPr/>
              </p:nvSpPr>
              <p:spPr bwMode="auto">
                <a:xfrm>
                  <a:off x="2496" y="1464"/>
                  <a:ext cx="4" cy="12"/>
                </a:xfrm>
                <a:custGeom>
                  <a:avLst/>
                  <a:gdLst>
                    <a:gd name="T0" fmla="*/ 11 w 15"/>
                    <a:gd name="T1" fmla="*/ 0 h 46"/>
                    <a:gd name="T2" fmla="*/ 7 w 15"/>
                    <a:gd name="T3" fmla="*/ 5 h 46"/>
                    <a:gd name="T4" fmla="*/ 0 w 15"/>
                    <a:gd name="T5" fmla="*/ 46 h 46"/>
                    <a:gd name="T6" fmla="*/ 9 w 15"/>
                    <a:gd name="T7" fmla="*/ 46 h 46"/>
                    <a:gd name="T8" fmla="*/ 15 w 15"/>
                    <a:gd name="T9" fmla="*/ 5 h 46"/>
                    <a:gd name="T10" fmla="*/ 11 w 15"/>
                    <a:gd name="T11" fmla="*/ 10 h 46"/>
                    <a:gd name="T12" fmla="*/ 15 w 15"/>
                    <a:gd name="T13" fmla="*/ 5 h 46"/>
                    <a:gd name="T14" fmla="*/ 14 w 15"/>
                    <a:gd name="T15" fmla="*/ 2 h 46"/>
                    <a:gd name="T16" fmla="*/ 11 w 15"/>
                    <a:gd name="T17" fmla="*/ 1 h 46"/>
                    <a:gd name="T18" fmla="*/ 8 w 15"/>
                    <a:gd name="T19" fmla="*/ 2 h 46"/>
                    <a:gd name="T20" fmla="*/ 7 w 15"/>
                    <a:gd name="T21" fmla="*/ 5 h 46"/>
                    <a:gd name="T22" fmla="*/ 11 w 15"/>
                    <a:gd name="T2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46">
                      <a:moveTo>
                        <a:pt x="11" y="0"/>
                      </a:moveTo>
                      <a:lnTo>
                        <a:pt x="7" y="5"/>
                      </a:lnTo>
                      <a:lnTo>
                        <a:pt x="0" y="46"/>
                      </a:lnTo>
                      <a:lnTo>
                        <a:pt x="9" y="46"/>
                      </a:lnTo>
                      <a:lnTo>
                        <a:pt x="15" y="5"/>
                      </a:lnTo>
                      <a:lnTo>
                        <a:pt x="11" y="10"/>
                      </a:lnTo>
                      <a:lnTo>
                        <a:pt x="15" y="5"/>
                      </a:lnTo>
                      <a:lnTo>
                        <a:pt x="14" y="2"/>
                      </a:lnTo>
                      <a:lnTo>
                        <a:pt x="11" y="1"/>
                      </a:lnTo>
                      <a:lnTo>
                        <a:pt x="8" y="2"/>
                      </a:lnTo>
                      <a:lnTo>
                        <a:pt x="7" y="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8" name="Freeform 642"/>
                <p:cNvSpPr>
                  <a:spLocks/>
                </p:cNvSpPr>
                <p:nvPr/>
              </p:nvSpPr>
              <p:spPr bwMode="auto">
                <a:xfrm>
                  <a:off x="2499" y="1464"/>
                  <a:ext cx="16" cy="3"/>
                </a:xfrm>
                <a:custGeom>
                  <a:avLst/>
                  <a:gdLst>
                    <a:gd name="T0" fmla="*/ 59 w 64"/>
                    <a:gd name="T1" fmla="*/ 0 h 11"/>
                    <a:gd name="T2" fmla="*/ 59 w 64"/>
                    <a:gd name="T3" fmla="*/ 0 h 11"/>
                    <a:gd name="T4" fmla="*/ 53 w 64"/>
                    <a:gd name="T5" fmla="*/ 1 h 11"/>
                    <a:gd name="T6" fmla="*/ 45 w 64"/>
                    <a:gd name="T7" fmla="*/ 0 h 11"/>
                    <a:gd name="T8" fmla="*/ 35 w 64"/>
                    <a:gd name="T9" fmla="*/ 1 h 11"/>
                    <a:gd name="T10" fmla="*/ 25 w 64"/>
                    <a:gd name="T11" fmla="*/ 1 h 11"/>
                    <a:gd name="T12" fmla="*/ 16 w 64"/>
                    <a:gd name="T13" fmla="*/ 1 h 11"/>
                    <a:gd name="T14" fmla="*/ 7 w 64"/>
                    <a:gd name="T15" fmla="*/ 1 h 11"/>
                    <a:gd name="T16" fmla="*/ 2 w 64"/>
                    <a:gd name="T17" fmla="*/ 1 h 11"/>
                    <a:gd name="T18" fmla="*/ 0 w 64"/>
                    <a:gd name="T19" fmla="*/ 1 h 11"/>
                    <a:gd name="T20" fmla="*/ 0 w 64"/>
                    <a:gd name="T21" fmla="*/ 11 h 11"/>
                    <a:gd name="T22" fmla="*/ 2 w 64"/>
                    <a:gd name="T23" fmla="*/ 11 h 11"/>
                    <a:gd name="T24" fmla="*/ 7 w 64"/>
                    <a:gd name="T25" fmla="*/ 11 h 11"/>
                    <a:gd name="T26" fmla="*/ 16 w 64"/>
                    <a:gd name="T27" fmla="*/ 11 h 11"/>
                    <a:gd name="T28" fmla="*/ 25 w 64"/>
                    <a:gd name="T29" fmla="*/ 11 h 11"/>
                    <a:gd name="T30" fmla="*/ 35 w 64"/>
                    <a:gd name="T31" fmla="*/ 11 h 11"/>
                    <a:gd name="T32" fmla="*/ 45 w 64"/>
                    <a:gd name="T33" fmla="*/ 10 h 11"/>
                    <a:gd name="T34" fmla="*/ 53 w 64"/>
                    <a:gd name="T35" fmla="*/ 9 h 11"/>
                    <a:gd name="T36" fmla="*/ 59 w 64"/>
                    <a:gd name="T37" fmla="*/ 8 h 11"/>
                    <a:gd name="T38" fmla="*/ 59 w 64"/>
                    <a:gd name="T39" fmla="*/ 8 h 11"/>
                    <a:gd name="T40" fmla="*/ 59 w 64"/>
                    <a:gd name="T41" fmla="*/ 8 h 11"/>
                    <a:gd name="T42" fmla="*/ 63 w 64"/>
                    <a:gd name="T43" fmla="*/ 7 h 11"/>
                    <a:gd name="T44" fmla="*/ 64 w 64"/>
                    <a:gd name="T45" fmla="*/ 4 h 11"/>
                    <a:gd name="T46" fmla="*/ 63 w 64"/>
                    <a:gd name="T47" fmla="*/ 1 h 11"/>
                    <a:gd name="T48" fmla="*/ 59 w 64"/>
                    <a:gd name="T4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11">
                      <a:moveTo>
                        <a:pt x="59" y="0"/>
                      </a:moveTo>
                      <a:lnTo>
                        <a:pt x="59" y="0"/>
                      </a:lnTo>
                      <a:lnTo>
                        <a:pt x="53" y="1"/>
                      </a:lnTo>
                      <a:lnTo>
                        <a:pt x="45" y="0"/>
                      </a:lnTo>
                      <a:lnTo>
                        <a:pt x="35" y="1"/>
                      </a:lnTo>
                      <a:lnTo>
                        <a:pt x="25" y="1"/>
                      </a:lnTo>
                      <a:lnTo>
                        <a:pt x="16" y="1"/>
                      </a:lnTo>
                      <a:lnTo>
                        <a:pt x="7" y="1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7" y="11"/>
                      </a:lnTo>
                      <a:lnTo>
                        <a:pt x="16" y="11"/>
                      </a:lnTo>
                      <a:lnTo>
                        <a:pt x="25" y="11"/>
                      </a:lnTo>
                      <a:lnTo>
                        <a:pt x="35" y="11"/>
                      </a:lnTo>
                      <a:lnTo>
                        <a:pt x="45" y="10"/>
                      </a:lnTo>
                      <a:lnTo>
                        <a:pt x="53" y="9"/>
                      </a:lnTo>
                      <a:lnTo>
                        <a:pt x="59" y="8"/>
                      </a:lnTo>
                      <a:lnTo>
                        <a:pt x="59" y="8"/>
                      </a:lnTo>
                      <a:lnTo>
                        <a:pt x="59" y="8"/>
                      </a:lnTo>
                      <a:lnTo>
                        <a:pt x="63" y="7"/>
                      </a:lnTo>
                      <a:lnTo>
                        <a:pt x="64" y="4"/>
                      </a:lnTo>
                      <a:lnTo>
                        <a:pt x="63" y="1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9" name="Freeform 643"/>
                <p:cNvSpPr>
                  <a:spLocks/>
                </p:cNvSpPr>
                <p:nvPr/>
              </p:nvSpPr>
              <p:spPr bwMode="auto">
                <a:xfrm>
                  <a:off x="2514" y="1464"/>
                  <a:ext cx="7" cy="3"/>
                </a:xfrm>
                <a:custGeom>
                  <a:avLst/>
                  <a:gdLst>
                    <a:gd name="T0" fmla="*/ 29 w 29"/>
                    <a:gd name="T1" fmla="*/ 7 h 12"/>
                    <a:gd name="T2" fmla="*/ 23 w 29"/>
                    <a:gd name="T3" fmla="*/ 2 h 12"/>
                    <a:gd name="T4" fmla="*/ 22 w 29"/>
                    <a:gd name="T5" fmla="*/ 2 h 12"/>
                    <a:gd name="T6" fmla="*/ 18 w 29"/>
                    <a:gd name="T7" fmla="*/ 3 h 12"/>
                    <a:gd name="T8" fmla="*/ 11 w 29"/>
                    <a:gd name="T9" fmla="*/ 2 h 12"/>
                    <a:gd name="T10" fmla="*/ 0 w 29"/>
                    <a:gd name="T11" fmla="*/ 0 h 12"/>
                    <a:gd name="T12" fmla="*/ 0 w 29"/>
                    <a:gd name="T13" fmla="*/ 8 h 12"/>
                    <a:gd name="T14" fmla="*/ 11 w 29"/>
                    <a:gd name="T15" fmla="*/ 10 h 12"/>
                    <a:gd name="T16" fmla="*/ 18 w 29"/>
                    <a:gd name="T17" fmla="*/ 11 h 12"/>
                    <a:gd name="T18" fmla="*/ 22 w 29"/>
                    <a:gd name="T19" fmla="*/ 12 h 12"/>
                    <a:gd name="T20" fmla="*/ 23 w 29"/>
                    <a:gd name="T21" fmla="*/ 12 h 12"/>
                    <a:gd name="T22" fmla="*/ 18 w 29"/>
                    <a:gd name="T23" fmla="*/ 7 h 12"/>
                    <a:gd name="T24" fmla="*/ 23 w 29"/>
                    <a:gd name="T25" fmla="*/ 12 h 12"/>
                    <a:gd name="T26" fmla="*/ 27 w 29"/>
                    <a:gd name="T27" fmla="*/ 10 h 12"/>
                    <a:gd name="T28" fmla="*/ 29 w 29"/>
                    <a:gd name="T29" fmla="*/ 7 h 12"/>
                    <a:gd name="T30" fmla="*/ 27 w 29"/>
                    <a:gd name="T31" fmla="*/ 4 h 12"/>
                    <a:gd name="T32" fmla="*/ 23 w 29"/>
                    <a:gd name="T33" fmla="*/ 2 h 12"/>
                    <a:gd name="T34" fmla="*/ 29 w 29"/>
                    <a:gd name="T3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9" h="12">
                      <a:moveTo>
                        <a:pt x="29" y="7"/>
                      </a:moveTo>
                      <a:lnTo>
                        <a:pt x="23" y="2"/>
                      </a:lnTo>
                      <a:lnTo>
                        <a:pt x="22" y="2"/>
                      </a:lnTo>
                      <a:lnTo>
                        <a:pt x="18" y="3"/>
                      </a:lnTo>
                      <a:lnTo>
                        <a:pt x="11" y="2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1" y="10"/>
                      </a:lnTo>
                      <a:lnTo>
                        <a:pt x="18" y="11"/>
                      </a:lnTo>
                      <a:lnTo>
                        <a:pt x="22" y="12"/>
                      </a:lnTo>
                      <a:lnTo>
                        <a:pt x="23" y="12"/>
                      </a:lnTo>
                      <a:lnTo>
                        <a:pt x="18" y="7"/>
                      </a:lnTo>
                      <a:lnTo>
                        <a:pt x="23" y="12"/>
                      </a:lnTo>
                      <a:lnTo>
                        <a:pt x="27" y="10"/>
                      </a:lnTo>
                      <a:lnTo>
                        <a:pt x="29" y="7"/>
                      </a:lnTo>
                      <a:lnTo>
                        <a:pt x="27" y="4"/>
                      </a:lnTo>
                      <a:lnTo>
                        <a:pt x="23" y="2"/>
                      </a:lnTo>
                      <a:lnTo>
                        <a:pt x="2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0" name="Freeform 644"/>
                <p:cNvSpPr>
                  <a:spLocks/>
                </p:cNvSpPr>
                <p:nvPr/>
              </p:nvSpPr>
              <p:spPr bwMode="auto">
                <a:xfrm>
                  <a:off x="2515" y="1466"/>
                  <a:ext cx="6" cy="14"/>
                </a:xfrm>
                <a:custGeom>
                  <a:avLst/>
                  <a:gdLst>
                    <a:gd name="T0" fmla="*/ 7 w 22"/>
                    <a:gd name="T1" fmla="*/ 47 h 55"/>
                    <a:gd name="T2" fmla="*/ 8 w 22"/>
                    <a:gd name="T3" fmla="*/ 51 h 55"/>
                    <a:gd name="T4" fmla="*/ 10 w 22"/>
                    <a:gd name="T5" fmla="*/ 45 h 55"/>
                    <a:gd name="T6" fmla="*/ 14 w 22"/>
                    <a:gd name="T7" fmla="*/ 30 h 55"/>
                    <a:gd name="T8" fmla="*/ 18 w 22"/>
                    <a:gd name="T9" fmla="*/ 15 h 55"/>
                    <a:gd name="T10" fmla="*/ 22 w 22"/>
                    <a:gd name="T11" fmla="*/ 0 h 55"/>
                    <a:gd name="T12" fmla="*/ 11 w 22"/>
                    <a:gd name="T13" fmla="*/ 0 h 55"/>
                    <a:gd name="T14" fmla="*/ 10 w 22"/>
                    <a:gd name="T15" fmla="*/ 13 h 55"/>
                    <a:gd name="T16" fmla="*/ 6 w 22"/>
                    <a:gd name="T17" fmla="*/ 28 h 55"/>
                    <a:gd name="T18" fmla="*/ 2 w 22"/>
                    <a:gd name="T19" fmla="*/ 43 h 55"/>
                    <a:gd name="T20" fmla="*/ 0 w 22"/>
                    <a:gd name="T21" fmla="*/ 49 h 55"/>
                    <a:gd name="T22" fmla="*/ 1 w 22"/>
                    <a:gd name="T23" fmla="*/ 53 h 55"/>
                    <a:gd name="T24" fmla="*/ 0 w 22"/>
                    <a:gd name="T25" fmla="*/ 49 h 55"/>
                    <a:gd name="T26" fmla="*/ 1 w 22"/>
                    <a:gd name="T27" fmla="*/ 52 h 55"/>
                    <a:gd name="T28" fmla="*/ 3 w 22"/>
                    <a:gd name="T29" fmla="*/ 55 h 55"/>
                    <a:gd name="T30" fmla="*/ 6 w 22"/>
                    <a:gd name="T31" fmla="*/ 53 h 55"/>
                    <a:gd name="T32" fmla="*/ 8 w 22"/>
                    <a:gd name="T33" fmla="*/ 51 h 55"/>
                    <a:gd name="T34" fmla="*/ 7 w 22"/>
                    <a:gd name="T35" fmla="*/ 47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55">
                      <a:moveTo>
                        <a:pt x="7" y="47"/>
                      </a:moveTo>
                      <a:lnTo>
                        <a:pt x="8" y="51"/>
                      </a:lnTo>
                      <a:lnTo>
                        <a:pt x="10" y="45"/>
                      </a:lnTo>
                      <a:lnTo>
                        <a:pt x="14" y="30"/>
                      </a:lnTo>
                      <a:lnTo>
                        <a:pt x="18" y="15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10" y="13"/>
                      </a:lnTo>
                      <a:lnTo>
                        <a:pt x="6" y="2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1" y="53"/>
                      </a:lnTo>
                      <a:lnTo>
                        <a:pt x="0" y="49"/>
                      </a:lnTo>
                      <a:lnTo>
                        <a:pt x="1" y="52"/>
                      </a:lnTo>
                      <a:lnTo>
                        <a:pt x="3" y="55"/>
                      </a:lnTo>
                      <a:lnTo>
                        <a:pt x="6" y="53"/>
                      </a:lnTo>
                      <a:lnTo>
                        <a:pt x="8" y="51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1" name="Freeform 645"/>
                <p:cNvSpPr>
                  <a:spLocks/>
                </p:cNvSpPr>
                <p:nvPr/>
              </p:nvSpPr>
              <p:spPr bwMode="auto">
                <a:xfrm>
                  <a:off x="2515" y="1478"/>
                  <a:ext cx="14" cy="33"/>
                </a:xfrm>
                <a:custGeom>
                  <a:avLst/>
                  <a:gdLst>
                    <a:gd name="T0" fmla="*/ 50 w 54"/>
                    <a:gd name="T1" fmla="*/ 134 h 134"/>
                    <a:gd name="T2" fmla="*/ 54 w 54"/>
                    <a:gd name="T3" fmla="*/ 129 h 134"/>
                    <a:gd name="T4" fmla="*/ 52 w 54"/>
                    <a:gd name="T5" fmla="*/ 107 h 134"/>
                    <a:gd name="T6" fmla="*/ 48 w 54"/>
                    <a:gd name="T7" fmla="*/ 86 h 134"/>
                    <a:gd name="T8" fmla="*/ 43 w 54"/>
                    <a:gd name="T9" fmla="*/ 66 h 134"/>
                    <a:gd name="T10" fmla="*/ 36 w 54"/>
                    <a:gd name="T11" fmla="*/ 49 h 134"/>
                    <a:gd name="T12" fmla="*/ 29 w 54"/>
                    <a:gd name="T13" fmla="*/ 33 h 134"/>
                    <a:gd name="T14" fmla="*/ 22 w 54"/>
                    <a:gd name="T15" fmla="*/ 19 h 134"/>
                    <a:gd name="T16" fmla="*/ 13 w 54"/>
                    <a:gd name="T17" fmla="*/ 8 h 134"/>
                    <a:gd name="T18" fmla="*/ 6 w 54"/>
                    <a:gd name="T19" fmla="*/ 0 h 134"/>
                    <a:gd name="T20" fmla="*/ 0 w 54"/>
                    <a:gd name="T21" fmla="*/ 6 h 134"/>
                    <a:gd name="T22" fmla="*/ 7 w 54"/>
                    <a:gd name="T23" fmla="*/ 14 h 134"/>
                    <a:gd name="T24" fmla="*/ 13 w 54"/>
                    <a:gd name="T25" fmla="*/ 23 h 134"/>
                    <a:gd name="T26" fmla="*/ 21 w 54"/>
                    <a:gd name="T27" fmla="*/ 37 h 134"/>
                    <a:gd name="T28" fmla="*/ 28 w 54"/>
                    <a:gd name="T29" fmla="*/ 51 h 134"/>
                    <a:gd name="T30" fmla="*/ 34 w 54"/>
                    <a:gd name="T31" fmla="*/ 68 h 134"/>
                    <a:gd name="T32" fmla="*/ 39 w 54"/>
                    <a:gd name="T33" fmla="*/ 88 h 134"/>
                    <a:gd name="T34" fmla="*/ 44 w 54"/>
                    <a:gd name="T35" fmla="*/ 107 h 134"/>
                    <a:gd name="T36" fmla="*/ 46 w 54"/>
                    <a:gd name="T37" fmla="*/ 129 h 134"/>
                    <a:gd name="T38" fmla="*/ 50 w 54"/>
                    <a:gd name="T39" fmla="*/ 124 h 134"/>
                    <a:gd name="T40" fmla="*/ 46 w 54"/>
                    <a:gd name="T41" fmla="*/ 129 h 134"/>
                    <a:gd name="T42" fmla="*/ 47 w 54"/>
                    <a:gd name="T43" fmla="*/ 132 h 134"/>
                    <a:gd name="T44" fmla="*/ 50 w 54"/>
                    <a:gd name="T45" fmla="*/ 133 h 134"/>
                    <a:gd name="T46" fmla="*/ 53 w 54"/>
                    <a:gd name="T47" fmla="*/ 132 h 134"/>
                    <a:gd name="T48" fmla="*/ 54 w 54"/>
                    <a:gd name="T49" fmla="*/ 129 h 134"/>
                    <a:gd name="T50" fmla="*/ 50 w 54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134">
                      <a:moveTo>
                        <a:pt x="50" y="134"/>
                      </a:moveTo>
                      <a:lnTo>
                        <a:pt x="54" y="129"/>
                      </a:lnTo>
                      <a:lnTo>
                        <a:pt x="52" y="107"/>
                      </a:lnTo>
                      <a:lnTo>
                        <a:pt x="48" y="86"/>
                      </a:lnTo>
                      <a:lnTo>
                        <a:pt x="43" y="66"/>
                      </a:lnTo>
                      <a:lnTo>
                        <a:pt x="36" y="49"/>
                      </a:lnTo>
                      <a:lnTo>
                        <a:pt x="29" y="33"/>
                      </a:lnTo>
                      <a:lnTo>
                        <a:pt x="22" y="19"/>
                      </a:lnTo>
                      <a:lnTo>
                        <a:pt x="13" y="8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7" y="14"/>
                      </a:lnTo>
                      <a:lnTo>
                        <a:pt x="13" y="23"/>
                      </a:lnTo>
                      <a:lnTo>
                        <a:pt x="21" y="37"/>
                      </a:lnTo>
                      <a:lnTo>
                        <a:pt x="28" y="51"/>
                      </a:lnTo>
                      <a:lnTo>
                        <a:pt x="34" y="68"/>
                      </a:lnTo>
                      <a:lnTo>
                        <a:pt x="39" y="88"/>
                      </a:lnTo>
                      <a:lnTo>
                        <a:pt x="44" y="107"/>
                      </a:lnTo>
                      <a:lnTo>
                        <a:pt x="46" y="129"/>
                      </a:lnTo>
                      <a:lnTo>
                        <a:pt x="50" y="124"/>
                      </a:lnTo>
                      <a:lnTo>
                        <a:pt x="46" y="129"/>
                      </a:lnTo>
                      <a:lnTo>
                        <a:pt x="47" y="132"/>
                      </a:lnTo>
                      <a:lnTo>
                        <a:pt x="50" y="133"/>
                      </a:lnTo>
                      <a:lnTo>
                        <a:pt x="53" y="132"/>
                      </a:lnTo>
                      <a:lnTo>
                        <a:pt x="54" y="129"/>
                      </a:lnTo>
                      <a:lnTo>
                        <a:pt x="50" y="1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2" name="Freeform 646"/>
                <p:cNvSpPr>
                  <a:spLocks/>
                </p:cNvSpPr>
                <p:nvPr/>
              </p:nvSpPr>
              <p:spPr bwMode="auto">
                <a:xfrm>
                  <a:off x="2418" y="1509"/>
                  <a:ext cx="110" cy="3"/>
                </a:xfrm>
                <a:custGeom>
                  <a:avLst/>
                  <a:gdLst>
                    <a:gd name="T0" fmla="*/ 0 w 441"/>
                    <a:gd name="T1" fmla="*/ 9 h 13"/>
                    <a:gd name="T2" fmla="*/ 4 w 441"/>
                    <a:gd name="T3" fmla="*/ 13 h 13"/>
                    <a:gd name="T4" fmla="*/ 32 w 441"/>
                    <a:gd name="T5" fmla="*/ 13 h 13"/>
                    <a:gd name="T6" fmla="*/ 59 w 441"/>
                    <a:gd name="T7" fmla="*/ 13 h 13"/>
                    <a:gd name="T8" fmla="*/ 87 w 441"/>
                    <a:gd name="T9" fmla="*/ 13 h 13"/>
                    <a:gd name="T10" fmla="*/ 115 w 441"/>
                    <a:gd name="T11" fmla="*/ 13 h 13"/>
                    <a:gd name="T12" fmla="*/ 143 w 441"/>
                    <a:gd name="T13" fmla="*/ 13 h 13"/>
                    <a:gd name="T14" fmla="*/ 171 w 441"/>
                    <a:gd name="T15" fmla="*/ 12 h 13"/>
                    <a:gd name="T16" fmla="*/ 200 w 441"/>
                    <a:gd name="T17" fmla="*/ 12 h 13"/>
                    <a:gd name="T18" fmla="*/ 228 w 441"/>
                    <a:gd name="T19" fmla="*/ 12 h 13"/>
                    <a:gd name="T20" fmla="*/ 256 w 441"/>
                    <a:gd name="T21" fmla="*/ 12 h 13"/>
                    <a:gd name="T22" fmla="*/ 284 w 441"/>
                    <a:gd name="T23" fmla="*/ 11 h 13"/>
                    <a:gd name="T24" fmla="*/ 311 w 441"/>
                    <a:gd name="T25" fmla="*/ 11 h 13"/>
                    <a:gd name="T26" fmla="*/ 339 w 441"/>
                    <a:gd name="T27" fmla="*/ 11 h 13"/>
                    <a:gd name="T28" fmla="*/ 365 w 441"/>
                    <a:gd name="T29" fmla="*/ 11 h 13"/>
                    <a:gd name="T30" fmla="*/ 391 w 441"/>
                    <a:gd name="T31" fmla="*/ 10 h 13"/>
                    <a:gd name="T32" fmla="*/ 417 w 441"/>
                    <a:gd name="T33" fmla="*/ 10 h 13"/>
                    <a:gd name="T34" fmla="*/ 441 w 441"/>
                    <a:gd name="T35" fmla="*/ 10 h 13"/>
                    <a:gd name="T36" fmla="*/ 441 w 441"/>
                    <a:gd name="T37" fmla="*/ 0 h 13"/>
                    <a:gd name="T38" fmla="*/ 417 w 441"/>
                    <a:gd name="T39" fmla="*/ 0 h 13"/>
                    <a:gd name="T40" fmla="*/ 391 w 441"/>
                    <a:gd name="T41" fmla="*/ 0 h 13"/>
                    <a:gd name="T42" fmla="*/ 365 w 441"/>
                    <a:gd name="T43" fmla="*/ 1 h 13"/>
                    <a:gd name="T44" fmla="*/ 339 w 441"/>
                    <a:gd name="T45" fmla="*/ 1 h 13"/>
                    <a:gd name="T46" fmla="*/ 311 w 441"/>
                    <a:gd name="T47" fmla="*/ 1 h 13"/>
                    <a:gd name="T48" fmla="*/ 284 w 441"/>
                    <a:gd name="T49" fmla="*/ 1 h 13"/>
                    <a:gd name="T50" fmla="*/ 256 w 441"/>
                    <a:gd name="T51" fmla="*/ 2 h 13"/>
                    <a:gd name="T52" fmla="*/ 228 w 441"/>
                    <a:gd name="T53" fmla="*/ 2 h 13"/>
                    <a:gd name="T54" fmla="*/ 200 w 441"/>
                    <a:gd name="T55" fmla="*/ 2 h 13"/>
                    <a:gd name="T56" fmla="*/ 171 w 441"/>
                    <a:gd name="T57" fmla="*/ 2 h 13"/>
                    <a:gd name="T58" fmla="*/ 143 w 441"/>
                    <a:gd name="T59" fmla="*/ 3 h 13"/>
                    <a:gd name="T60" fmla="*/ 115 w 441"/>
                    <a:gd name="T61" fmla="*/ 3 h 13"/>
                    <a:gd name="T62" fmla="*/ 87 w 441"/>
                    <a:gd name="T63" fmla="*/ 3 h 13"/>
                    <a:gd name="T64" fmla="*/ 59 w 441"/>
                    <a:gd name="T65" fmla="*/ 3 h 13"/>
                    <a:gd name="T66" fmla="*/ 32 w 441"/>
                    <a:gd name="T67" fmla="*/ 3 h 13"/>
                    <a:gd name="T68" fmla="*/ 4 w 441"/>
                    <a:gd name="T69" fmla="*/ 3 h 13"/>
                    <a:gd name="T70" fmla="*/ 9 w 441"/>
                    <a:gd name="T71" fmla="*/ 7 h 13"/>
                    <a:gd name="T72" fmla="*/ 4 w 441"/>
                    <a:gd name="T73" fmla="*/ 3 h 13"/>
                    <a:gd name="T74" fmla="*/ 1 w 441"/>
                    <a:gd name="T75" fmla="*/ 5 h 13"/>
                    <a:gd name="T76" fmla="*/ 0 w 441"/>
                    <a:gd name="T77" fmla="*/ 8 h 13"/>
                    <a:gd name="T78" fmla="*/ 1 w 441"/>
                    <a:gd name="T79" fmla="*/ 11 h 13"/>
                    <a:gd name="T80" fmla="*/ 4 w 441"/>
                    <a:gd name="T81" fmla="*/ 13 h 13"/>
                    <a:gd name="T82" fmla="*/ 0 w 441"/>
                    <a:gd name="T8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41" h="13">
                      <a:moveTo>
                        <a:pt x="0" y="9"/>
                      </a:moveTo>
                      <a:lnTo>
                        <a:pt x="4" y="13"/>
                      </a:lnTo>
                      <a:lnTo>
                        <a:pt x="32" y="13"/>
                      </a:lnTo>
                      <a:lnTo>
                        <a:pt x="59" y="13"/>
                      </a:lnTo>
                      <a:lnTo>
                        <a:pt x="87" y="13"/>
                      </a:lnTo>
                      <a:lnTo>
                        <a:pt x="115" y="13"/>
                      </a:lnTo>
                      <a:lnTo>
                        <a:pt x="143" y="13"/>
                      </a:lnTo>
                      <a:lnTo>
                        <a:pt x="171" y="12"/>
                      </a:lnTo>
                      <a:lnTo>
                        <a:pt x="200" y="12"/>
                      </a:lnTo>
                      <a:lnTo>
                        <a:pt x="228" y="12"/>
                      </a:lnTo>
                      <a:lnTo>
                        <a:pt x="256" y="12"/>
                      </a:lnTo>
                      <a:lnTo>
                        <a:pt x="284" y="11"/>
                      </a:lnTo>
                      <a:lnTo>
                        <a:pt x="311" y="11"/>
                      </a:lnTo>
                      <a:lnTo>
                        <a:pt x="339" y="11"/>
                      </a:lnTo>
                      <a:lnTo>
                        <a:pt x="365" y="11"/>
                      </a:lnTo>
                      <a:lnTo>
                        <a:pt x="391" y="10"/>
                      </a:lnTo>
                      <a:lnTo>
                        <a:pt x="417" y="10"/>
                      </a:lnTo>
                      <a:lnTo>
                        <a:pt x="441" y="10"/>
                      </a:lnTo>
                      <a:lnTo>
                        <a:pt x="441" y="0"/>
                      </a:lnTo>
                      <a:lnTo>
                        <a:pt x="417" y="0"/>
                      </a:lnTo>
                      <a:lnTo>
                        <a:pt x="391" y="0"/>
                      </a:lnTo>
                      <a:lnTo>
                        <a:pt x="365" y="1"/>
                      </a:lnTo>
                      <a:lnTo>
                        <a:pt x="339" y="1"/>
                      </a:lnTo>
                      <a:lnTo>
                        <a:pt x="311" y="1"/>
                      </a:lnTo>
                      <a:lnTo>
                        <a:pt x="284" y="1"/>
                      </a:lnTo>
                      <a:lnTo>
                        <a:pt x="256" y="2"/>
                      </a:lnTo>
                      <a:lnTo>
                        <a:pt x="228" y="2"/>
                      </a:lnTo>
                      <a:lnTo>
                        <a:pt x="200" y="2"/>
                      </a:lnTo>
                      <a:lnTo>
                        <a:pt x="171" y="2"/>
                      </a:lnTo>
                      <a:lnTo>
                        <a:pt x="143" y="3"/>
                      </a:lnTo>
                      <a:lnTo>
                        <a:pt x="115" y="3"/>
                      </a:lnTo>
                      <a:lnTo>
                        <a:pt x="87" y="3"/>
                      </a:lnTo>
                      <a:lnTo>
                        <a:pt x="59" y="3"/>
                      </a:lnTo>
                      <a:lnTo>
                        <a:pt x="32" y="3"/>
                      </a:lnTo>
                      <a:lnTo>
                        <a:pt x="4" y="3"/>
                      </a:lnTo>
                      <a:lnTo>
                        <a:pt x="9" y="7"/>
                      </a:lnTo>
                      <a:lnTo>
                        <a:pt x="4" y="3"/>
                      </a:lnTo>
                      <a:lnTo>
                        <a:pt x="1" y="5"/>
                      </a:lnTo>
                      <a:lnTo>
                        <a:pt x="0" y="8"/>
                      </a:lnTo>
                      <a:lnTo>
                        <a:pt x="1" y="11"/>
                      </a:lnTo>
                      <a:lnTo>
                        <a:pt x="4" y="13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3" name="Freeform 647"/>
                <p:cNvSpPr>
                  <a:spLocks/>
                </p:cNvSpPr>
                <p:nvPr/>
              </p:nvSpPr>
              <p:spPr bwMode="auto">
                <a:xfrm>
                  <a:off x="2417" y="1502"/>
                  <a:ext cx="3" cy="9"/>
                </a:xfrm>
                <a:custGeom>
                  <a:avLst/>
                  <a:gdLst>
                    <a:gd name="T0" fmla="*/ 6 w 11"/>
                    <a:gd name="T1" fmla="*/ 9 h 37"/>
                    <a:gd name="T2" fmla="*/ 2 w 11"/>
                    <a:gd name="T3" fmla="*/ 5 h 37"/>
                    <a:gd name="T4" fmla="*/ 2 w 11"/>
                    <a:gd name="T5" fmla="*/ 8 h 37"/>
                    <a:gd name="T6" fmla="*/ 0 w 11"/>
                    <a:gd name="T7" fmla="*/ 15 h 37"/>
                    <a:gd name="T8" fmla="*/ 0 w 11"/>
                    <a:gd name="T9" fmla="*/ 26 h 37"/>
                    <a:gd name="T10" fmla="*/ 2 w 11"/>
                    <a:gd name="T11" fmla="*/ 37 h 37"/>
                    <a:gd name="T12" fmla="*/ 11 w 11"/>
                    <a:gd name="T13" fmla="*/ 35 h 37"/>
                    <a:gd name="T14" fmla="*/ 11 w 11"/>
                    <a:gd name="T15" fmla="*/ 26 h 37"/>
                    <a:gd name="T16" fmla="*/ 11 w 11"/>
                    <a:gd name="T17" fmla="*/ 15 h 37"/>
                    <a:gd name="T18" fmla="*/ 11 w 11"/>
                    <a:gd name="T19" fmla="*/ 8 h 37"/>
                    <a:gd name="T20" fmla="*/ 11 w 11"/>
                    <a:gd name="T21" fmla="*/ 5 h 37"/>
                    <a:gd name="T22" fmla="*/ 6 w 11"/>
                    <a:gd name="T23" fmla="*/ 0 h 37"/>
                    <a:gd name="T24" fmla="*/ 11 w 11"/>
                    <a:gd name="T25" fmla="*/ 5 h 37"/>
                    <a:gd name="T26" fmla="*/ 10 w 11"/>
                    <a:gd name="T27" fmla="*/ 1 h 37"/>
                    <a:gd name="T28" fmla="*/ 6 w 11"/>
                    <a:gd name="T29" fmla="*/ 0 h 37"/>
                    <a:gd name="T30" fmla="*/ 3 w 11"/>
                    <a:gd name="T31" fmla="*/ 1 h 37"/>
                    <a:gd name="T32" fmla="*/ 2 w 11"/>
                    <a:gd name="T33" fmla="*/ 5 h 37"/>
                    <a:gd name="T34" fmla="*/ 6 w 11"/>
                    <a:gd name="T35" fmla="*/ 9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37">
                      <a:moveTo>
                        <a:pt x="6" y="9"/>
                      </a:move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15"/>
                      </a:lnTo>
                      <a:lnTo>
                        <a:pt x="0" y="26"/>
                      </a:lnTo>
                      <a:lnTo>
                        <a:pt x="2" y="37"/>
                      </a:lnTo>
                      <a:lnTo>
                        <a:pt x="11" y="35"/>
                      </a:lnTo>
                      <a:lnTo>
                        <a:pt x="11" y="26"/>
                      </a:lnTo>
                      <a:lnTo>
                        <a:pt x="11" y="15"/>
                      </a:lnTo>
                      <a:lnTo>
                        <a:pt x="11" y="8"/>
                      </a:lnTo>
                      <a:lnTo>
                        <a:pt x="11" y="5"/>
                      </a:lnTo>
                      <a:lnTo>
                        <a:pt x="6" y="0"/>
                      </a:lnTo>
                      <a:lnTo>
                        <a:pt x="11" y="5"/>
                      </a:lnTo>
                      <a:lnTo>
                        <a:pt x="10" y="1"/>
                      </a:lnTo>
                      <a:lnTo>
                        <a:pt x="6" y="0"/>
                      </a:lnTo>
                      <a:lnTo>
                        <a:pt x="3" y="1"/>
                      </a:lnTo>
                      <a:lnTo>
                        <a:pt x="2" y="5"/>
                      </a:lnTo>
                      <a:lnTo>
                        <a:pt x="6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4" name="Freeform 648"/>
                <p:cNvSpPr>
                  <a:spLocks/>
                </p:cNvSpPr>
                <p:nvPr/>
              </p:nvSpPr>
              <p:spPr bwMode="auto">
                <a:xfrm>
                  <a:off x="2406" y="1496"/>
                  <a:ext cx="13" cy="8"/>
                </a:xfrm>
                <a:custGeom>
                  <a:avLst/>
                  <a:gdLst>
                    <a:gd name="T0" fmla="*/ 4 w 51"/>
                    <a:gd name="T1" fmla="*/ 9 h 33"/>
                    <a:gd name="T2" fmla="*/ 0 w 51"/>
                    <a:gd name="T3" fmla="*/ 5 h 33"/>
                    <a:gd name="T4" fmla="*/ 2 w 51"/>
                    <a:gd name="T5" fmla="*/ 14 h 33"/>
                    <a:gd name="T6" fmla="*/ 4 w 51"/>
                    <a:gd name="T7" fmla="*/ 21 h 33"/>
                    <a:gd name="T8" fmla="*/ 10 w 51"/>
                    <a:gd name="T9" fmla="*/ 27 h 33"/>
                    <a:gd name="T10" fmla="*/ 16 w 51"/>
                    <a:gd name="T11" fmla="*/ 31 h 33"/>
                    <a:gd name="T12" fmla="*/ 23 w 51"/>
                    <a:gd name="T13" fmla="*/ 32 h 33"/>
                    <a:gd name="T14" fmla="*/ 32 w 51"/>
                    <a:gd name="T15" fmla="*/ 33 h 33"/>
                    <a:gd name="T16" fmla="*/ 41 w 51"/>
                    <a:gd name="T17" fmla="*/ 33 h 33"/>
                    <a:gd name="T18" fmla="*/ 51 w 51"/>
                    <a:gd name="T19" fmla="*/ 31 h 33"/>
                    <a:gd name="T20" fmla="*/ 51 w 51"/>
                    <a:gd name="T21" fmla="*/ 22 h 33"/>
                    <a:gd name="T22" fmla="*/ 41 w 51"/>
                    <a:gd name="T23" fmla="*/ 22 h 33"/>
                    <a:gd name="T24" fmla="*/ 32 w 51"/>
                    <a:gd name="T25" fmla="*/ 22 h 33"/>
                    <a:gd name="T26" fmla="*/ 23 w 51"/>
                    <a:gd name="T27" fmla="*/ 23 h 33"/>
                    <a:gd name="T28" fmla="*/ 18 w 51"/>
                    <a:gd name="T29" fmla="*/ 22 h 33"/>
                    <a:gd name="T30" fmla="*/ 16 w 51"/>
                    <a:gd name="T31" fmla="*/ 20 h 33"/>
                    <a:gd name="T32" fmla="*/ 13 w 51"/>
                    <a:gd name="T33" fmla="*/ 17 h 33"/>
                    <a:gd name="T34" fmla="*/ 11 w 51"/>
                    <a:gd name="T35" fmla="*/ 12 h 33"/>
                    <a:gd name="T36" fmla="*/ 9 w 51"/>
                    <a:gd name="T37" fmla="*/ 5 h 33"/>
                    <a:gd name="T38" fmla="*/ 4 w 51"/>
                    <a:gd name="T39" fmla="*/ 0 h 33"/>
                    <a:gd name="T40" fmla="*/ 9 w 51"/>
                    <a:gd name="T41" fmla="*/ 5 h 33"/>
                    <a:gd name="T42" fmla="*/ 8 w 51"/>
                    <a:gd name="T43" fmla="*/ 1 h 33"/>
                    <a:gd name="T44" fmla="*/ 4 w 51"/>
                    <a:gd name="T45" fmla="*/ 0 h 33"/>
                    <a:gd name="T46" fmla="*/ 1 w 51"/>
                    <a:gd name="T47" fmla="*/ 1 h 33"/>
                    <a:gd name="T48" fmla="*/ 0 w 51"/>
                    <a:gd name="T49" fmla="*/ 5 h 33"/>
                    <a:gd name="T50" fmla="*/ 4 w 51"/>
                    <a:gd name="T51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1" h="33">
                      <a:moveTo>
                        <a:pt x="4" y="9"/>
                      </a:moveTo>
                      <a:lnTo>
                        <a:pt x="0" y="5"/>
                      </a:lnTo>
                      <a:lnTo>
                        <a:pt x="2" y="14"/>
                      </a:lnTo>
                      <a:lnTo>
                        <a:pt x="4" y="21"/>
                      </a:lnTo>
                      <a:lnTo>
                        <a:pt x="10" y="27"/>
                      </a:lnTo>
                      <a:lnTo>
                        <a:pt x="16" y="31"/>
                      </a:lnTo>
                      <a:lnTo>
                        <a:pt x="23" y="32"/>
                      </a:lnTo>
                      <a:lnTo>
                        <a:pt x="32" y="33"/>
                      </a:lnTo>
                      <a:lnTo>
                        <a:pt x="41" y="33"/>
                      </a:lnTo>
                      <a:lnTo>
                        <a:pt x="51" y="31"/>
                      </a:lnTo>
                      <a:lnTo>
                        <a:pt x="51" y="22"/>
                      </a:lnTo>
                      <a:lnTo>
                        <a:pt x="41" y="22"/>
                      </a:lnTo>
                      <a:lnTo>
                        <a:pt x="32" y="22"/>
                      </a:lnTo>
                      <a:lnTo>
                        <a:pt x="23" y="23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3" y="17"/>
                      </a:lnTo>
                      <a:lnTo>
                        <a:pt x="11" y="12"/>
                      </a:lnTo>
                      <a:lnTo>
                        <a:pt x="9" y="5"/>
                      </a:lnTo>
                      <a:lnTo>
                        <a:pt x="4" y="0"/>
                      </a:lnTo>
                      <a:lnTo>
                        <a:pt x="9" y="5"/>
                      </a:lnTo>
                      <a:lnTo>
                        <a:pt x="8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5" name="Freeform 649"/>
                <p:cNvSpPr>
                  <a:spLocks/>
                </p:cNvSpPr>
                <p:nvPr/>
              </p:nvSpPr>
              <p:spPr bwMode="auto">
                <a:xfrm>
                  <a:off x="2390" y="1485"/>
                  <a:ext cx="17" cy="14"/>
                </a:xfrm>
                <a:custGeom>
                  <a:avLst/>
                  <a:gdLst>
                    <a:gd name="T0" fmla="*/ 7 w 70"/>
                    <a:gd name="T1" fmla="*/ 8 h 55"/>
                    <a:gd name="T2" fmla="*/ 3 w 70"/>
                    <a:gd name="T3" fmla="*/ 3 h 55"/>
                    <a:gd name="T4" fmla="*/ 0 w 70"/>
                    <a:gd name="T5" fmla="*/ 13 h 55"/>
                    <a:gd name="T6" fmla="*/ 3 w 70"/>
                    <a:gd name="T7" fmla="*/ 24 h 55"/>
                    <a:gd name="T8" fmla="*/ 6 w 70"/>
                    <a:gd name="T9" fmla="*/ 33 h 55"/>
                    <a:gd name="T10" fmla="*/ 12 w 70"/>
                    <a:gd name="T11" fmla="*/ 41 h 55"/>
                    <a:gd name="T12" fmla="*/ 22 w 70"/>
                    <a:gd name="T13" fmla="*/ 49 h 55"/>
                    <a:gd name="T14" fmla="*/ 36 w 70"/>
                    <a:gd name="T15" fmla="*/ 53 h 55"/>
                    <a:gd name="T16" fmla="*/ 52 w 70"/>
                    <a:gd name="T17" fmla="*/ 55 h 55"/>
                    <a:gd name="T18" fmla="*/ 70 w 70"/>
                    <a:gd name="T19" fmla="*/ 52 h 55"/>
                    <a:gd name="T20" fmla="*/ 70 w 70"/>
                    <a:gd name="T21" fmla="*/ 43 h 55"/>
                    <a:gd name="T22" fmla="*/ 52 w 70"/>
                    <a:gd name="T23" fmla="*/ 44 h 55"/>
                    <a:gd name="T24" fmla="*/ 36 w 70"/>
                    <a:gd name="T25" fmla="*/ 44 h 55"/>
                    <a:gd name="T26" fmla="*/ 27 w 70"/>
                    <a:gd name="T27" fmla="*/ 40 h 55"/>
                    <a:gd name="T28" fmla="*/ 18 w 70"/>
                    <a:gd name="T29" fmla="*/ 35 h 55"/>
                    <a:gd name="T30" fmla="*/ 14 w 70"/>
                    <a:gd name="T31" fmla="*/ 29 h 55"/>
                    <a:gd name="T32" fmla="*/ 11 w 70"/>
                    <a:gd name="T33" fmla="*/ 21 h 55"/>
                    <a:gd name="T34" fmla="*/ 11 w 70"/>
                    <a:gd name="T35" fmla="*/ 13 h 55"/>
                    <a:gd name="T36" fmla="*/ 11 w 70"/>
                    <a:gd name="T37" fmla="*/ 5 h 55"/>
                    <a:gd name="T38" fmla="*/ 7 w 70"/>
                    <a:gd name="T39" fmla="*/ 0 h 55"/>
                    <a:gd name="T40" fmla="*/ 11 w 70"/>
                    <a:gd name="T41" fmla="*/ 5 h 55"/>
                    <a:gd name="T42" fmla="*/ 10 w 70"/>
                    <a:gd name="T43" fmla="*/ 2 h 55"/>
                    <a:gd name="T44" fmla="*/ 8 w 70"/>
                    <a:gd name="T45" fmla="*/ 0 h 55"/>
                    <a:gd name="T46" fmla="*/ 5 w 70"/>
                    <a:gd name="T47" fmla="*/ 0 h 55"/>
                    <a:gd name="T48" fmla="*/ 3 w 70"/>
                    <a:gd name="T49" fmla="*/ 3 h 55"/>
                    <a:gd name="T50" fmla="*/ 7 w 70"/>
                    <a:gd name="T51" fmla="*/ 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0" h="55">
                      <a:moveTo>
                        <a:pt x="7" y="8"/>
                      </a:moveTo>
                      <a:lnTo>
                        <a:pt x="3" y="3"/>
                      </a:lnTo>
                      <a:lnTo>
                        <a:pt x="0" y="13"/>
                      </a:lnTo>
                      <a:lnTo>
                        <a:pt x="3" y="24"/>
                      </a:lnTo>
                      <a:lnTo>
                        <a:pt x="6" y="33"/>
                      </a:lnTo>
                      <a:lnTo>
                        <a:pt x="12" y="41"/>
                      </a:lnTo>
                      <a:lnTo>
                        <a:pt x="22" y="49"/>
                      </a:lnTo>
                      <a:lnTo>
                        <a:pt x="36" y="53"/>
                      </a:lnTo>
                      <a:lnTo>
                        <a:pt x="52" y="55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4"/>
                      </a:lnTo>
                      <a:lnTo>
                        <a:pt x="36" y="44"/>
                      </a:lnTo>
                      <a:lnTo>
                        <a:pt x="27" y="40"/>
                      </a:lnTo>
                      <a:lnTo>
                        <a:pt x="18" y="35"/>
                      </a:lnTo>
                      <a:lnTo>
                        <a:pt x="14" y="29"/>
                      </a:lnTo>
                      <a:lnTo>
                        <a:pt x="11" y="21"/>
                      </a:lnTo>
                      <a:lnTo>
                        <a:pt x="11" y="13"/>
                      </a:lnTo>
                      <a:lnTo>
                        <a:pt x="11" y="5"/>
                      </a:lnTo>
                      <a:lnTo>
                        <a:pt x="7" y="0"/>
                      </a:lnTo>
                      <a:lnTo>
                        <a:pt x="11" y="5"/>
                      </a:lnTo>
                      <a:lnTo>
                        <a:pt x="10" y="2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6" name="Freeform 650"/>
                <p:cNvSpPr>
                  <a:spLocks/>
                </p:cNvSpPr>
                <p:nvPr/>
              </p:nvSpPr>
              <p:spPr bwMode="auto">
                <a:xfrm>
                  <a:off x="2370" y="1470"/>
                  <a:ext cx="21" cy="17"/>
                </a:xfrm>
                <a:custGeom>
                  <a:avLst/>
                  <a:gdLst>
                    <a:gd name="T0" fmla="*/ 7 w 87"/>
                    <a:gd name="T1" fmla="*/ 8 h 71"/>
                    <a:gd name="T2" fmla="*/ 4 w 87"/>
                    <a:gd name="T3" fmla="*/ 2 h 71"/>
                    <a:gd name="T4" fmla="*/ 0 w 87"/>
                    <a:gd name="T5" fmla="*/ 19 h 71"/>
                    <a:gd name="T6" fmla="*/ 2 w 87"/>
                    <a:gd name="T7" fmla="*/ 32 h 71"/>
                    <a:gd name="T8" fmla="*/ 11 w 87"/>
                    <a:gd name="T9" fmla="*/ 46 h 71"/>
                    <a:gd name="T10" fmla="*/ 23 w 87"/>
                    <a:gd name="T11" fmla="*/ 56 h 71"/>
                    <a:gd name="T12" fmla="*/ 39 w 87"/>
                    <a:gd name="T13" fmla="*/ 64 h 71"/>
                    <a:gd name="T14" fmla="*/ 54 w 87"/>
                    <a:gd name="T15" fmla="*/ 68 h 71"/>
                    <a:gd name="T16" fmla="*/ 72 w 87"/>
                    <a:gd name="T17" fmla="*/ 71 h 71"/>
                    <a:gd name="T18" fmla="*/ 87 w 87"/>
                    <a:gd name="T19" fmla="*/ 71 h 71"/>
                    <a:gd name="T20" fmla="*/ 87 w 87"/>
                    <a:gd name="T21" fmla="*/ 63 h 71"/>
                    <a:gd name="T22" fmla="*/ 72 w 87"/>
                    <a:gd name="T23" fmla="*/ 63 h 71"/>
                    <a:gd name="T24" fmla="*/ 56 w 87"/>
                    <a:gd name="T25" fmla="*/ 59 h 71"/>
                    <a:gd name="T26" fmla="*/ 41 w 87"/>
                    <a:gd name="T27" fmla="*/ 55 h 71"/>
                    <a:gd name="T28" fmla="*/ 27 w 87"/>
                    <a:gd name="T29" fmla="*/ 48 h 71"/>
                    <a:gd name="T30" fmla="*/ 17 w 87"/>
                    <a:gd name="T31" fmla="*/ 40 h 71"/>
                    <a:gd name="T32" fmla="*/ 11 w 87"/>
                    <a:gd name="T33" fmla="*/ 30 h 71"/>
                    <a:gd name="T34" fmla="*/ 8 w 87"/>
                    <a:gd name="T35" fmla="*/ 19 h 71"/>
                    <a:gd name="T36" fmla="*/ 13 w 87"/>
                    <a:gd name="T37" fmla="*/ 6 h 71"/>
                    <a:gd name="T38" fmla="*/ 9 w 87"/>
                    <a:gd name="T39" fmla="*/ 0 h 71"/>
                    <a:gd name="T40" fmla="*/ 13 w 87"/>
                    <a:gd name="T41" fmla="*/ 6 h 71"/>
                    <a:gd name="T42" fmla="*/ 13 w 87"/>
                    <a:gd name="T43" fmla="*/ 3 h 71"/>
                    <a:gd name="T44" fmla="*/ 11 w 87"/>
                    <a:gd name="T45" fmla="*/ 0 h 71"/>
                    <a:gd name="T46" fmla="*/ 6 w 87"/>
                    <a:gd name="T47" fmla="*/ 0 h 71"/>
                    <a:gd name="T48" fmla="*/ 4 w 87"/>
                    <a:gd name="T49" fmla="*/ 2 h 71"/>
                    <a:gd name="T50" fmla="*/ 7 w 87"/>
                    <a:gd name="T51" fmla="*/ 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7" h="71">
                      <a:moveTo>
                        <a:pt x="7" y="8"/>
                      </a:moveTo>
                      <a:lnTo>
                        <a:pt x="4" y="2"/>
                      </a:lnTo>
                      <a:lnTo>
                        <a:pt x="0" y="19"/>
                      </a:lnTo>
                      <a:lnTo>
                        <a:pt x="2" y="32"/>
                      </a:lnTo>
                      <a:lnTo>
                        <a:pt x="11" y="46"/>
                      </a:lnTo>
                      <a:lnTo>
                        <a:pt x="23" y="56"/>
                      </a:lnTo>
                      <a:lnTo>
                        <a:pt x="39" y="64"/>
                      </a:lnTo>
                      <a:lnTo>
                        <a:pt x="54" y="68"/>
                      </a:lnTo>
                      <a:lnTo>
                        <a:pt x="72" y="71"/>
                      </a:lnTo>
                      <a:lnTo>
                        <a:pt x="87" y="71"/>
                      </a:lnTo>
                      <a:lnTo>
                        <a:pt x="87" y="63"/>
                      </a:lnTo>
                      <a:lnTo>
                        <a:pt x="72" y="63"/>
                      </a:lnTo>
                      <a:lnTo>
                        <a:pt x="56" y="59"/>
                      </a:lnTo>
                      <a:lnTo>
                        <a:pt x="41" y="55"/>
                      </a:lnTo>
                      <a:lnTo>
                        <a:pt x="27" y="48"/>
                      </a:lnTo>
                      <a:lnTo>
                        <a:pt x="17" y="40"/>
                      </a:lnTo>
                      <a:lnTo>
                        <a:pt x="11" y="30"/>
                      </a:lnTo>
                      <a:lnTo>
                        <a:pt x="8" y="19"/>
                      </a:lnTo>
                      <a:lnTo>
                        <a:pt x="13" y="6"/>
                      </a:lnTo>
                      <a:lnTo>
                        <a:pt x="9" y="0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7" name="Freeform 651"/>
                <p:cNvSpPr>
                  <a:spLocks/>
                </p:cNvSpPr>
                <p:nvPr/>
              </p:nvSpPr>
              <p:spPr bwMode="auto">
                <a:xfrm>
                  <a:off x="2357" y="1442"/>
                  <a:ext cx="15" cy="30"/>
                </a:xfrm>
                <a:custGeom>
                  <a:avLst/>
                  <a:gdLst>
                    <a:gd name="T0" fmla="*/ 27 w 60"/>
                    <a:gd name="T1" fmla="*/ 8 h 120"/>
                    <a:gd name="T2" fmla="*/ 25 w 60"/>
                    <a:gd name="T3" fmla="*/ 1 h 120"/>
                    <a:gd name="T4" fmla="*/ 7 w 60"/>
                    <a:gd name="T5" fmla="*/ 27 h 120"/>
                    <a:gd name="T6" fmla="*/ 0 w 60"/>
                    <a:gd name="T7" fmla="*/ 51 h 120"/>
                    <a:gd name="T8" fmla="*/ 1 w 60"/>
                    <a:gd name="T9" fmla="*/ 70 h 120"/>
                    <a:gd name="T10" fmla="*/ 8 w 60"/>
                    <a:gd name="T11" fmla="*/ 87 h 120"/>
                    <a:gd name="T12" fmla="*/ 20 w 60"/>
                    <a:gd name="T13" fmla="*/ 99 h 120"/>
                    <a:gd name="T14" fmla="*/ 33 w 60"/>
                    <a:gd name="T15" fmla="*/ 110 h 120"/>
                    <a:gd name="T16" fmla="*/ 47 w 60"/>
                    <a:gd name="T17" fmla="*/ 116 h 120"/>
                    <a:gd name="T18" fmla="*/ 58 w 60"/>
                    <a:gd name="T19" fmla="*/ 120 h 120"/>
                    <a:gd name="T20" fmla="*/ 60 w 60"/>
                    <a:gd name="T21" fmla="*/ 112 h 120"/>
                    <a:gd name="T22" fmla="*/ 49 w 60"/>
                    <a:gd name="T23" fmla="*/ 108 h 120"/>
                    <a:gd name="T24" fmla="*/ 38 w 60"/>
                    <a:gd name="T25" fmla="*/ 101 h 120"/>
                    <a:gd name="T26" fmla="*/ 26 w 60"/>
                    <a:gd name="T27" fmla="*/ 93 h 120"/>
                    <a:gd name="T28" fmla="*/ 17 w 60"/>
                    <a:gd name="T29" fmla="*/ 83 h 120"/>
                    <a:gd name="T30" fmla="*/ 9 w 60"/>
                    <a:gd name="T31" fmla="*/ 68 h 120"/>
                    <a:gd name="T32" fmla="*/ 8 w 60"/>
                    <a:gd name="T33" fmla="*/ 51 h 120"/>
                    <a:gd name="T34" fmla="*/ 16 w 60"/>
                    <a:gd name="T35" fmla="*/ 31 h 120"/>
                    <a:gd name="T36" fmla="*/ 31 w 60"/>
                    <a:gd name="T37" fmla="*/ 7 h 120"/>
                    <a:gd name="T38" fmla="*/ 29 w 60"/>
                    <a:gd name="T39" fmla="*/ 0 h 120"/>
                    <a:gd name="T40" fmla="*/ 31 w 60"/>
                    <a:gd name="T41" fmla="*/ 7 h 120"/>
                    <a:gd name="T42" fmla="*/ 32 w 60"/>
                    <a:gd name="T43" fmla="*/ 4 h 120"/>
                    <a:gd name="T44" fmla="*/ 31 w 60"/>
                    <a:gd name="T45" fmla="*/ 1 h 120"/>
                    <a:gd name="T46" fmla="*/ 28 w 60"/>
                    <a:gd name="T47" fmla="*/ 0 h 120"/>
                    <a:gd name="T48" fmla="*/ 25 w 60"/>
                    <a:gd name="T49" fmla="*/ 1 h 120"/>
                    <a:gd name="T50" fmla="*/ 27 w 60"/>
                    <a:gd name="T51" fmla="*/ 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20">
                      <a:moveTo>
                        <a:pt x="27" y="8"/>
                      </a:moveTo>
                      <a:lnTo>
                        <a:pt x="25" y="1"/>
                      </a:lnTo>
                      <a:lnTo>
                        <a:pt x="7" y="27"/>
                      </a:lnTo>
                      <a:lnTo>
                        <a:pt x="0" y="51"/>
                      </a:lnTo>
                      <a:lnTo>
                        <a:pt x="1" y="70"/>
                      </a:lnTo>
                      <a:lnTo>
                        <a:pt x="8" y="87"/>
                      </a:lnTo>
                      <a:lnTo>
                        <a:pt x="20" y="99"/>
                      </a:lnTo>
                      <a:lnTo>
                        <a:pt x="33" y="110"/>
                      </a:lnTo>
                      <a:lnTo>
                        <a:pt x="47" y="116"/>
                      </a:lnTo>
                      <a:lnTo>
                        <a:pt x="58" y="120"/>
                      </a:lnTo>
                      <a:lnTo>
                        <a:pt x="60" y="112"/>
                      </a:lnTo>
                      <a:lnTo>
                        <a:pt x="49" y="108"/>
                      </a:lnTo>
                      <a:lnTo>
                        <a:pt x="38" y="101"/>
                      </a:lnTo>
                      <a:lnTo>
                        <a:pt x="26" y="93"/>
                      </a:lnTo>
                      <a:lnTo>
                        <a:pt x="17" y="83"/>
                      </a:lnTo>
                      <a:lnTo>
                        <a:pt x="9" y="68"/>
                      </a:lnTo>
                      <a:lnTo>
                        <a:pt x="8" y="51"/>
                      </a:lnTo>
                      <a:lnTo>
                        <a:pt x="16" y="31"/>
                      </a:lnTo>
                      <a:lnTo>
                        <a:pt x="31" y="7"/>
                      </a:lnTo>
                      <a:lnTo>
                        <a:pt x="29" y="0"/>
                      </a:lnTo>
                      <a:lnTo>
                        <a:pt x="31" y="7"/>
                      </a:lnTo>
                      <a:lnTo>
                        <a:pt x="32" y="4"/>
                      </a:lnTo>
                      <a:lnTo>
                        <a:pt x="31" y="1"/>
                      </a:lnTo>
                      <a:lnTo>
                        <a:pt x="28" y="0"/>
                      </a:lnTo>
                      <a:lnTo>
                        <a:pt x="25" y="1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8" name="Freeform 652"/>
                <p:cNvSpPr>
                  <a:spLocks/>
                </p:cNvSpPr>
                <p:nvPr/>
              </p:nvSpPr>
              <p:spPr bwMode="auto">
                <a:xfrm>
                  <a:off x="2350" y="1430"/>
                  <a:ext cx="14" cy="14"/>
                </a:xfrm>
                <a:custGeom>
                  <a:avLst/>
                  <a:gdLst>
                    <a:gd name="T0" fmla="*/ 1 w 55"/>
                    <a:gd name="T1" fmla="*/ 1 h 53"/>
                    <a:gd name="T2" fmla="*/ 0 w 55"/>
                    <a:gd name="T3" fmla="*/ 6 h 53"/>
                    <a:gd name="T4" fmla="*/ 4 w 55"/>
                    <a:gd name="T5" fmla="*/ 13 h 53"/>
                    <a:gd name="T6" fmla="*/ 10 w 55"/>
                    <a:gd name="T7" fmla="*/ 21 h 53"/>
                    <a:gd name="T8" fmla="*/ 17 w 55"/>
                    <a:gd name="T9" fmla="*/ 27 h 53"/>
                    <a:gd name="T10" fmla="*/ 23 w 55"/>
                    <a:gd name="T11" fmla="*/ 34 h 53"/>
                    <a:gd name="T12" fmla="*/ 31 w 55"/>
                    <a:gd name="T13" fmla="*/ 41 h 53"/>
                    <a:gd name="T14" fmla="*/ 38 w 55"/>
                    <a:gd name="T15" fmla="*/ 46 h 53"/>
                    <a:gd name="T16" fmla="*/ 46 w 55"/>
                    <a:gd name="T17" fmla="*/ 50 h 53"/>
                    <a:gd name="T18" fmla="*/ 53 w 55"/>
                    <a:gd name="T19" fmla="*/ 53 h 53"/>
                    <a:gd name="T20" fmla="*/ 55 w 55"/>
                    <a:gd name="T21" fmla="*/ 45 h 53"/>
                    <a:gd name="T22" fmla="*/ 50 w 55"/>
                    <a:gd name="T23" fmla="*/ 42 h 53"/>
                    <a:gd name="T24" fmla="*/ 43 w 55"/>
                    <a:gd name="T25" fmla="*/ 38 h 53"/>
                    <a:gd name="T26" fmla="*/ 35 w 55"/>
                    <a:gd name="T27" fmla="*/ 32 h 53"/>
                    <a:gd name="T28" fmla="*/ 29 w 55"/>
                    <a:gd name="T29" fmla="*/ 28 h 53"/>
                    <a:gd name="T30" fmla="*/ 23 w 55"/>
                    <a:gd name="T31" fmla="*/ 21 h 53"/>
                    <a:gd name="T32" fmla="*/ 17 w 55"/>
                    <a:gd name="T33" fmla="*/ 15 h 53"/>
                    <a:gd name="T34" fmla="*/ 12 w 55"/>
                    <a:gd name="T35" fmla="*/ 8 h 53"/>
                    <a:gd name="T36" fmla="*/ 8 w 55"/>
                    <a:gd name="T37" fmla="*/ 2 h 53"/>
                    <a:gd name="T38" fmla="*/ 7 w 55"/>
                    <a:gd name="T39" fmla="*/ 7 h 53"/>
                    <a:gd name="T40" fmla="*/ 8 w 55"/>
                    <a:gd name="T41" fmla="*/ 2 h 53"/>
                    <a:gd name="T42" fmla="*/ 6 w 55"/>
                    <a:gd name="T43" fmla="*/ 0 h 53"/>
                    <a:gd name="T44" fmla="*/ 3 w 55"/>
                    <a:gd name="T45" fmla="*/ 0 h 53"/>
                    <a:gd name="T46" fmla="*/ 0 w 55"/>
                    <a:gd name="T47" fmla="*/ 3 h 53"/>
                    <a:gd name="T48" fmla="*/ 0 w 55"/>
                    <a:gd name="T49" fmla="*/ 6 h 53"/>
                    <a:gd name="T50" fmla="*/ 1 w 55"/>
                    <a:gd name="T51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5" h="53">
                      <a:moveTo>
                        <a:pt x="1" y="1"/>
                      </a:moveTo>
                      <a:lnTo>
                        <a:pt x="0" y="6"/>
                      </a:lnTo>
                      <a:lnTo>
                        <a:pt x="4" y="13"/>
                      </a:lnTo>
                      <a:lnTo>
                        <a:pt x="10" y="21"/>
                      </a:lnTo>
                      <a:lnTo>
                        <a:pt x="17" y="27"/>
                      </a:lnTo>
                      <a:lnTo>
                        <a:pt x="23" y="34"/>
                      </a:lnTo>
                      <a:lnTo>
                        <a:pt x="31" y="41"/>
                      </a:lnTo>
                      <a:lnTo>
                        <a:pt x="38" y="46"/>
                      </a:lnTo>
                      <a:lnTo>
                        <a:pt x="46" y="50"/>
                      </a:lnTo>
                      <a:lnTo>
                        <a:pt x="53" y="53"/>
                      </a:lnTo>
                      <a:lnTo>
                        <a:pt x="55" y="45"/>
                      </a:lnTo>
                      <a:lnTo>
                        <a:pt x="50" y="42"/>
                      </a:lnTo>
                      <a:lnTo>
                        <a:pt x="43" y="38"/>
                      </a:lnTo>
                      <a:lnTo>
                        <a:pt x="35" y="32"/>
                      </a:lnTo>
                      <a:lnTo>
                        <a:pt x="29" y="28"/>
                      </a:lnTo>
                      <a:lnTo>
                        <a:pt x="23" y="21"/>
                      </a:lnTo>
                      <a:lnTo>
                        <a:pt x="17" y="15"/>
                      </a:lnTo>
                      <a:lnTo>
                        <a:pt x="12" y="8"/>
                      </a:lnTo>
                      <a:lnTo>
                        <a:pt x="8" y="2"/>
                      </a:lnTo>
                      <a:lnTo>
                        <a:pt x="7" y="7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9" name="Freeform 653"/>
                <p:cNvSpPr>
                  <a:spLocks/>
                </p:cNvSpPr>
                <p:nvPr/>
              </p:nvSpPr>
              <p:spPr bwMode="auto">
                <a:xfrm>
                  <a:off x="2350" y="1407"/>
                  <a:ext cx="15" cy="25"/>
                </a:xfrm>
                <a:custGeom>
                  <a:avLst/>
                  <a:gdLst>
                    <a:gd name="T0" fmla="*/ 53 w 57"/>
                    <a:gd name="T1" fmla="*/ 0 h 101"/>
                    <a:gd name="T2" fmla="*/ 49 w 57"/>
                    <a:gd name="T3" fmla="*/ 4 h 101"/>
                    <a:gd name="T4" fmla="*/ 48 w 57"/>
                    <a:gd name="T5" fmla="*/ 11 h 101"/>
                    <a:gd name="T6" fmla="*/ 45 w 57"/>
                    <a:gd name="T7" fmla="*/ 21 h 101"/>
                    <a:gd name="T8" fmla="*/ 41 w 57"/>
                    <a:gd name="T9" fmla="*/ 33 h 101"/>
                    <a:gd name="T10" fmla="*/ 34 w 57"/>
                    <a:gd name="T11" fmla="*/ 45 h 101"/>
                    <a:gd name="T12" fmla="*/ 27 w 57"/>
                    <a:gd name="T13" fmla="*/ 58 h 101"/>
                    <a:gd name="T14" fmla="*/ 19 w 57"/>
                    <a:gd name="T15" fmla="*/ 72 h 101"/>
                    <a:gd name="T16" fmla="*/ 10 w 57"/>
                    <a:gd name="T17" fmla="*/ 84 h 101"/>
                    <a:gd name="T18" fmla="*/ 0 w 57"/>
                    <a:gd name="T19" fmla="*/ 95 h 101"/>
                    <a:gd name="T20" fmla="*/ 6 w 57"/>
                    <a:gd name="T21" fmla="*/ 101 h 101"/>
                    <a:gd name="T22" fmla="*/ 17 w 57"/>
                    <a:gd name="T23" fmla="*/ 90 h 101"/>
                    <a:gd name="T24" fmla="*/ 27 w 57"/>
                    <a:gd name="T25" fmla="*/ 76 h 101"/>
                    <a:gd name="T26" fmla="*/ 35 w 57"/>
                    <a:gd name="T27" fmla="*/ 63 h 101"/>
                    <a:gd name="T28" fmla="*/ 43 w 57"/>
                    <a:gd name="T29" fmla="*/ 49 h 101"/>
                    <a:gd name="T30" fmla="*/ 49 w 57"/>
                    <a:gd name="T31" fmla="*/ 35 h 101"/>
                    <a:gd name="T32" fmla="*/ 53 w 57"/>
                    <a:gd name="T33" fmla="*/ 23 h 101"/>
                    <a:gd name="T34" fmla="*/ 56 w 57"/>
                    <a:gd name="T35" fmla="*/ 13 h 101"/>
                    <a:gd name="T36" fmla="*/ 57 w 57"/>
                    <a:gd name="T37" fmla="*/ 4 h 101"/>
                    <a:gd name="T38" fmla="*/ 53 w 57"/>
                    <a:gd name="T39" fmla="*/ 8 h 101"/>
                    <a:gd name="T40" fmla="*/ 57 w 57"/>
                    <a:gd name="T41" fmla="*/ 4 h 101"/>
                    <a:gd name="T42" fmla="*/ 56 w 57"/>
                    <a:gd name="T43" fmla="*/ 1 h 101"/>
                    <a:gd name="T44" fmla="*/ 53 w 57"/>
                    <a:gd name="T45" fmla="*/ 0 h 101"/>
                    <a:gd name="T46" fmla="*/ 50 w 57"/>
                    <a:gd name="T47" fmla="*/ 1 h 101"/>
                    <a:gd name="T48" fmla="*/ 49 w 57"/>
                    <a:gd name="T49" fmla="*/ 4 h 101"/>
                    <a:gd name="T50" fmla="*/ 53 w 57"/>
                    <a:gd name="T5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101">
                      <a:moveTo>
                        <a:pt x="53" y="0"/>
                      </a:moveTo>
                      <a:lnTo>
                        <a:pt x="49" y="4"/>
                      </a:lnTo>
                      <a:lnTo>
                        <a:pt x="48" y="11"/>
                      </a:lnTo>
                      <a:lnTo>
                        <a:pt x="45" y="21"/>
                      </a:lnTo>
                      <a:lnTo>
                        <a:pt x="41" y="33"/>
                      </a:lnTo>
                      <a:lnTo>
                        <a:pt x="34" y="45"/>
                      </a:lnTo>
                      <a:lnTo>
                        <a:pt x="27" y="58"/>
                      </a:lnTo>
                      <a:lnTo>
                        <a:pt x="19" y="72"/>
                      </a:lnTo>
                      <a:lnTo>
                        <a:pt x="10" y="84"/>
                      </a:lnTo>
                      <a:lnTo>
                        <a:pt x="0" y="95"/>
                      </a:lnTo>
                      <a:lnTo>
                        <a:pt x="6" y="101"/>
                      </a:lnTo>
                      <a:lnTo>
                        <a:pt x="17" y="90"/>
                      </a:lnTo>
                      <a:lnTo>
                        <a:pt x="27" y="76"/>
                      </a:lnTo>
                      <a:lnTo>
                        <a:pt x="35" y="63"/>
                      </a:lnTo>
                      <a:lnTo>
                        <a:pt x="43" y="49"/>
                      </a:lnTo>
                      <a:lnTo>
                        <a:pt x="49" y="35"/>
                      </a:lnTo>
                      <a:lnTo>
                        <a:pt x="53" y="23"/>
                      </a:lnTo>
                      <a:lnTo>
                        <a:pt x="56" y="13"/>
                      </a:lnTo>
                      <a:lnTo>
                        <a:pt x="57" y="4"/>
                      </a:lnTo>
                      <a:lnTo>
                        <a:pt x="53" y="8"/>
                      </a:lnTo>
                      <a:lnTo>
                        <a:pt x="57" y="4"/>
                      </a:lnTo>
                      <a:lnTo>
                        <a:pt x="56" y="1"/>
                      </a:lnTo>
                      <a:lnTo>
                        <a:pt x="53" y="0"/>
                      </a:lnTo>
                      <a:lnTo>
                        <a:pt x="50" y="1"/>
                      </a:lnTo>
                      <a:lnTo>
                        <a:pt x="49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0" name="Freeform 654"/>
                <p:cNvSpPr>
                  <a:spLocks/>
                </p:cNvSpPr>
                <p:nvPr/>
              </p:nvSpPr>
              <p:spPr bwMode="auto">
                <a:xfrm>
                  <a:off x="2364" y="1406"/>
                  <a:ext cx="10" cy="3"/>
                </a:xfrm>
                <a:custGeom>
                  <a:avLst/>
                  <a:gdLst>
                    <a:gd name="T0" fmla="*/ 39 w 40"/>
                    <a:gd name="T1" fmla="*/ 1 h 13"/>
                    <a:gd name="T2" fmla="*/ 36 w 40"/>
                    <a:gd name="T3" fmla="*/ 0 h 13"/>
                    <a:gd name="T4" fmla="*/ 30 w 40"/>
                    <a:gd name="T5" fmla="*/ 1 h 13"/>
                    <a:gd name="T6" fmla="*/ 24 w 40"/>
                    <a:gd name="T7" fmla="*/ 2 h 13"/>
                    <a:gd name="T8" fmla="*/ 19 w 40"/>
                    <a:gd name="T9" fmla="*/ 2 h 13"/>
                    <a:gd name="T10" fmla="*/ 13 w 40"/>
                    <a:gd name="T11" fmla="*/ 3 h 13"/>
                    <a:gd name="T12" fmla="*/ 7 w 40"/>
                    <a:gd name="T13" fmla="*/ 4 h 13"/>
                    <a:gd name="T14" fmla="*/ 3 w 40"/>
                    <a:gd name="T15" fmla="*/ 4 h 13"/>
                    <a:gd name="T16" fmla="*/ 0 w 40"/>
                    <a:gd name="T17" fmla="*/ 5 h 13"/>
                    <a:gd name="T18" fmla="*/ 0 w 40"/>
                    <a:gd name="T19" fmla="*/ 5 h 13"/>
                    <a:gd name="T20" fmla="*/ 0 w 40"/>
                    <a:gd name="T21" fmla="*/ 13 h 13"/>
                    <a:gd name="T22" fmla="*/ 2 w 40"/>
                    <a:gd name="T23" fmla="*/ 13 h 13"/>
                    <a:gd name="T24" fmla="*/ 3 w 40"/>
                    <a:gd name="T25" fmla="*/ 12 h 13"/>
                    <a:gd name="T26" fmla="*/ 7 w 40"/>
                    <a:gd name="T27" fmla="*/ 12 h 13"/>
                    <a:gd name="T28" fmla="*/ 13 w 40"/>
                    <a:gd name="T29" fmla="*/ 11 h 13"/>
                    <a:gd name="T30" fmla="*/ 19 w 40"/>
                    <a:gd name="T31" fmla="*/ 10 h 13"/>
                    <a:gd name="T32" fmla="*/ 24 w 40"/>
                    <a:gd name="T33" fmla="*/ 10 h 13"/>
                    <a:gd name="T34" fmla="*/ 30 w 40"/>
                    <a:gd name="T35" fmla="*/ 9 h 13"/>
                    <a:gd name="T36" fmla="*/ 36 w 40"/>
                    <a:gd name="T37" fmla="*/ 8 h 13"/>
                    <a:gd name="T38" fmla="*/ 32 w 40"/>
                    <a:gd name="T39" fmla="*/ 7 h 13"/>
                    <a:gd name="T40" fmla="*/ 36 w 40"/>
                    <a:gd name="T41" fmla="*/ 8 h 13"/>
                    <a:gd name="T42" fmla="*/ 39 w 40"/>
                    <a:gd name="T43" fmla="*/ 7 h 13"/>
                    <a:gd name="T44" fmla="*/ 40 w 40"/>
                    <a:gd name="T45" fmla="*/ 4 h 13"/>
                    <a:gd name="T46" fmla="*/ 39 w 40"/>
                    <a:gd name="T47" fmla="*/ 1 h 13"/>
                    <a:gd name="T48" fmla="*/ 36 w 40"/>
                    <a:gd name="T49" fmla="*/ 0 h 13"/>
                    <a:gd name="T50" fmla="*/ 39 w 40"/>
                    <a:gd name="T51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0" h="13">
                      <a:moveTo>
                        <a:pt x="39" y="1"/>
                      </a:moveTo>
                      <a:lnTo>
                        <a:pt x="36" y="0"/>
                      </a:lnTo>
                      <a:lnTo>
                        <a:pt x="30" y="1"/>
                      </a:lnTo>
                      <a:lnTo>
                        <a:pt x="24" y="2"/>
                      </a:lnTo>
                      <a:lnTo>
                        <a:pt x="19" y="2"/>
                      </a:lnTo>
                      <a:lnTo>
                        <a:pt x="13" y="3"/>
                      </a:lnTo>
                      <a:lnTo>
                        <a:pt x="7" y="4"/>
                      </a:lnTo>
                      <a:lnTo>
                        <a:pt x="3" y="4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7" y="12"/>
                      </a:lnTo>
                      <a:lnTo>
                        <a:pt x="13" y="11"/>
                      </a:lnTo>
                      <a:lnTo>
                        <a:pt x="19" y="10"/>
                      </a:lnTo>
                      <a:lnTo>
                        <a:pt x="24" y="10"/>
                      </a:lnTo>
                      <a:lnTo>
                        <a:pt x="30" y="9"/>
                      </a:lnTo>
                      <a:lnTo>
                        <a:pt x="36" y="8"/>
                      </a:lnTo>
                      <a:lnTo>
                        <a:pt x="32" y="7"/>
                      </a:lnTo>
                      <a:lnTo>
                        <a:pt x="36" y="8"/>
                      </a:lnTo>
                      <a:lnTo>
                        <a:pt x="39" y="7"/>
                      </a:lnTo>
                      <a:lnTo>
                        <a:pt x="40" y="4"/>
                      </a:lnTo>
                      <a:lnTo>
                        <a:pt x="39" y="1"/>
                      </a:lnTo>
                      <a:lnTo>
                        <a:pt x="36" y="0"/>
                      </a:lnTo>
                      <a:lnTo>
                        <a:pt x="3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1" name="Freeform 655"/>
                <p:cNvSpPr>
                  <a:spLocks/>
                </p:cNvSpPr>
                <p:nvPr/>
              </p:nvSpPr>
              <p:spPr bwMode="auto">
                <a:xfrm>
                  <a:off x="2372" y="1406"/>
                  <a:ext cx="6" cy="5"/>
                </a:xfrm>
                <a:custGeom>
                  <a:avLst/>
                  <a:gdLst>
                    <a:gd name="T0" fmla="*/ 14 w 24"/>
                    <a:gd name="T1" fmla="*/ 15 h 20"/>
                    <a:gd name="T2" fmla="*/ 20 w 24"/>
                    <a:gd name="T3" fmla="*/ 11 h 20"/>
                    <a:gd name="T4" fmla="*/ 17 w 24"/>
                    <a:gd name="T5" fmla="*/ 9 h 20"/>
                    <a:gd name="T6" fmla="*/ 13 w 24"/>
                    <a:gd name="T7" fmla="*/ 6 h 20"/>
                    <a:gd name="T8" fmla="*/ 9 w 24"/>
                    <a:gd name="T9" fmla="*/ 2 h 20"/>
                    <a:gd name="T10" fmla="*/ 7 w 24"/>
                    <a:gd name="T11" fmla="*/ 0 h 20"/>
                    <a:gd name="T12" fmla="*/ 0 w 24"/>
                    <a:gd name="T13" fmla="*/ 6 h 20"/>
                    <a:gd name="T14" fmla="*/ 3 w 24"/>
                    <a:gd name="T15" fmla="*/ 8 h 20"/>
                    <a:gd name="T16" fmla="*/ 7 w 24"/>
                    <a:gd name="T17" fmla="*/ 12 h 20"/>
                    <a:gd name="T18" fmla="*/ 13 w 24"/>
                    <a:gd name="T19" fmla="*/ 17 h 20"/>
                    <a:gd name="T20" fmla="*/ 18 w 24"/>
                    <a:gd name="T21" fmla="*/ 20 h 20"/>
                    <a:gd name="T22" fmla="*/ 24 w 24"/>
                    <a:gd name="T23" fmla="*/ 15 h 20"/>
                    <a:gd name="T24" fmla="*/ 18 w 24"/>
                    <a:gd name="T25" fmla="*/ 20 h 20"/>
                    <a:gd name="T26" fmla="*/ 21 w 24"/>
                    <a:gd name="T27" fmla="*/ 18 h 20"/>
                    <a:gd name="T28" fmla="*/ 23 w 24"/>
                    <a:gd name="T29" fmla="*/ 16 h 20"/>
                    <a:gd name="T30" fmla="*/ 23 w 24"/>
                    <a:gd name="T31" fmla="*/ 13 h 20"/>
                    <a:gd name="T32" fmla="*/ 20 w 24"/>
                    <a:gd name="T33" fmla="*/ 11 h 20"/>
                    <a:gd name="T34" fmla="*/ 14 w 24"/>
                    <a:gd name="T35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20">
                      <a:moveTo>
                        <a:pt x="14" y="15"/>
                      </a:moveTo>
                      <a:lnTo>
                        <a:pt x="20" y="11"/>
                      </a:lnTo>
                      <a:lnTo>
                        <a:pt x="17" y="9"/>
                      </a:lnTo>
                      <a:lnTo>
                        <a:pt x="13" y="6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7" y="12"/>
                      </a:lnTo>
                      <a:lnTo>
                        <a:pt x="13" y="17"/>
                      </a:lnTo>
                      <a:lnTo>
                        <a:pt x="18" y="20"/>
                      </a:lnTo>
                      <a:lnTo>
                        <a:pt x="24" y="15"/>
                      </a:lnTo>
                      <a:lnTo>
                        <a:pt x="18" y="20"/>
                      </a:lnTo>
                      <a:lnTo>
                        <a:pt x="21" y="18"/>
                      </a:lnTo>
                      <a:lnTo>
                        <a:pt x="23" y="16"/>
                      </a:lnTo>
                      <a:lnTo>
                        <a:pt x="23" y="13"/>
                      </a:lnTo>
                      <a:lnTo>
                        <a:pt x="20" y="11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2" name="Freeform 656"/>
                <p:cNvSpPr>
                  <a:spLocks/>
                </p:cNvSpPr>
                <p:nvPr/>
              </p:nvSpPr>
              <p:spPr bwMode="auto">
                <a:xfrm>
                  <a:off x="2375" y="1403"/>
                  <a:ext cx="8" cy="7"/>
                </a:xfrm>
                <a:custGeom>
                  <a:avLst/>
                  <a:gdLst>
                    <a:gd name="T0" fmla="*/ 25 w 30"/>
                    <a:gd name="T1" fmla="*/ 0 h 27"/>
                    <a:gd name="T2" fmla="*/ 24 w 30"/>
                    <a:gd name="T3" fmla="*/ 0 h 27"/>
                    <a:gd name="T4" fmla="*/ 18 w 30"/>
                    <a:gd name="T5" fmla="*/ 3 h 27"/>
                    <a:gd name="T6" fmla="*/ 9 w 30"/>
                    <a:gd name="T7" fmla="*/ 9 h 27"/>
                    <a:gd name="T8" fmla="*/ 3 w 30"/>
                    <a:gd name="T9" fmla="*/ 16 h 27"/>
                    <a:gd name="T10" fmla="*/ 0 w 30"/>
                    <a:gd name="T11" fmla="*/ 27 h 27"/>
                    <a:gd name="T12" fmla="*/ 10 w 30"/>
                    <a:gd name="T13" fmla="*/ 27 h 27"/>
                    <a:gd name="T14" fmla="*/ 12 w 30"/>
                    <a:gd name="T15" fmla="*/ 20 h 27"/>
                    <a:gd name="T16" fmla="*/ 16 w 30"/>
                    <a:gd name="T17" fmla="*/ 15 h 27"/>
                    <a:gd name="T18" fmla="*/ 22 w 30"/>
                    <a:gd name="T19" fmla="*/ 12 h 27"/>
                    <a:gd name="T20" fmla="*/ 28 w 30"/>
                    <a:gd name="T21" fmla="*/ 9 h 27"/>
                    <a:gd name="T22" fmla="*/ 27 w 30"/>
                    <a:gd name="T23" fmla="*/ 9 h 27"/>
                    <a:gd name="T24" fmla="*/ 28 w 30"/>
                    <a:gd name="T25" fmla="*/ 9 h 27"/>
                    <a:gd name="T26" fmla="*/ 30 w 30"/>
                    <a:gd name="T27" fmla="*/ 6 h 27"/>
                    <a:gd name="T28" fmla="*/ 30 w 30"/>
                    <a:gd name="T29" fmla="*/ 2 h 27"/>
                    <a:gd name="T30" fmla="*/ 27 w 30"/>
                    <a:gd name="T31" fmla="*/ 0 h 27"/>
                    <a:gd name="T32" fmla="*/ 24 w 30"/>
                    <a:gd name="T33" fmla="*/ 0 h 27"/>
                    <a:gd name="T34" fmla="*/ 25 w 30"/>
                    <a:gd name="T35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27">
                      <a:moveTo>
                        <a:pt x="25" y="0"/>
                      </a:moveTo>
                      <a:lnTo>
                        <a:pt x="24" y="0"/>
                      </a:lnTo>
                      <a:lnTo>
                        <a:pt x="18" y="3"/>
                      </a:lnTo>
                      <a:lnTo>
                        <a:pt x="9" y="9"/>
                      </a:lnTo>
                      <a:lnTo>
                        <a:pt x="3" y="16"/>
                      </a:lnTo>
                      <a:lnTo>
                        <a:pt x="0" y="27"/>
                      </a:lnTo>
                      <a:lnTo>
                        <a:pt x="10" y="27"/>
                      </a:lnTo>
                      <a:lnTo>
                        <a:pt x="12" y="20"/>
                      </a:lnTo>
                      <a:lnTo>
                        <a:pt x="16" y="15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27" y="9"/>
                      </a:lnTo>
                      <a:lnTo>
                        <a:pt x="28" y="9"/>
                      </a:lnTo>
                      <a:lnTo>
                        <a:pt x="30" y="6"/>
                      </a:lnTo>
                      <a:lnTo>
                        <a:pt x="30" y="2"/>
                      </a:lnTo>
                      <a:lnTo>
                        <a:pt x="27" y="0"/>
                      </a:lnTo>
                      <a:lnTo>
                        <a:pt x="24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3" name="Freeform 657"/>
                <p:cNvSpPr>
                  <a:spLocks/>
                </p:cNvSpPr>
                <p:nvPr/>
              </p:nvSpPr>
              <p:spPr bwMode="auto">
                <a:xfrm>
                  <a:off x="2382" y="1402"/>
                  <a:ext cx="19" cy="11"/>
                </a:xfrm>
                <a:custGeom>
                  <a:avLst/>
                  <a:gdLst>
                    <a:gd name="T0" fmla="*/ 79 w 79"/>
                    <a:gd name="T1" fmla="*/ 37 h 43"/>
                    <a:gd name="T2" fmla="*/ 79 w 79"/>
                    <a:gd name="T3" fmla="*/ 37 h 43"/>
                    <a:gd name="T4" fmla="*/ 67 w 79"/>
                    <a:gd name="T5" fmla="*/ 23 h 43"/>
                    <a:gd name="T6" fmla="*/ 54 w 79"/>
                    <a:gd name="T7" fmla="*/ 13 h 43"/>
                    <a:gd name="T8" fmla="*/ 43 w 79"/>
                    <a:gd name="T9" fmla="*/ 6 h 43"/>
                    <a:gd name="T10" fmla="*/ 32 w 79"/>
                    <a:gd name="T11" fmla="*/ 2 h 43"/>
                    <a:gd name="T12" fmla="*/ 22 w 79"/>
                    <a:gd name="T13" fmla="*/ 0 h 43"/>
                    <a:gd name="T14" fmla="*/ 14 w 79"/>
                    <a:gd name="T15" fmla="*/ 2 h 43"/>
                    <a:gd name="T16" fmla="*/ 6 w 79"/>
                    <a:gd name="T17" fmla="*/ 3 h 43"/>
                    <a:gd name="T18" fmla="*/ 0 w 79"/>
                    <a:gd name="T19" fmla="*/ 4 h 43"/>
                    <a:gd name="T20" fmla="*/ 2 w 79"/>
                    <a:gd name="T21" fmla="*/ 13 h 43"/>
                    <a:gd name="T22" fmla="*/ 6 w 79"/>
                    <a:gd name="T23" fmla="*/ 11 h 43"/>
                    <a:gd name="T24" fmla="*/ 14 w 79"/>
                    <a:gd name="T25" fmla="*/ 10 h 43"/>
                    <a:gd name="T26" fmla="*/ 22 w 79"/>
                    <a:gd name="T27" fmla="*/ 10 h 43"/>
                    <a:gd name="T28" fmla="*/ 30 w 79"/>
                    <a:gd name="T29" fmla="*/ 10 h 43"/>
                    <a:gd name="T30" fmla="*/ 39 w 79"/>
                    <a:gd name="T31" fmla="*/ 15 h 43"/>
                    <a:gd name="T32" fmla="*/ 50 w 79"/>
                    <a:gd name="T33" fmla="*/ 21 h 43"/>
                    <a:gd name="T34" fmla="*/ 61 w 79"/>
                    <a:gd name="T35" fmla="*/ 29 h 43"/>
                    <a:gd name="T36" fmla="*/ 73 w 79"/>
                    <a:gd name="T37" fmla="*/ 43 h 43"/>
                    <a:gd name="T38" fmla="*/ 73 w 79"/>
                    <a:gd name="T39" fmla="*/ 43 h 43"/>
                    <a:gd name="T40" fmla="*/ 79 w 79"/>
                    <a:gd name="T41" fmla="*/ 3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9" h="43">
                      <a:moveTo>
                        <a:pt x="79" y="37"/>
                      </a:moveTo>
                      <a:lnTo>
                        <a:pt x="79" y="37"/>
                      </a:lnTo>
                      <a:lnTo>
                        <a:pt x="67" y="23"/>
                      </a:lnTo>
                      <a:lnTo>
                        <a:pt x="54" y="13"/>
                      </a:lnTo>
                      <a:lnTo>
                        <a:pt x="43" y="6"/>
                      </a:lnTo>
                      <a:lnTo>
                        <a:pt x="32" y="2"/>
                      </a:lnTo>
                      <a:lnTo>
                        <a:pt x="22" y="0"/>
                      </a:lnTo>
                      <a:lnTo>
                        <a:pt x="14" y="2"/>
                      </a:lnTo>
                      <a:lnTo>
                        <a:pt x="6" y="3"/>
                      </a:lnTo>
                      <a:lnTo>
                        <a:pt x="0" y="4"/>
                      </a:lnTo>
                      <a:lnTo>
                        <a:pt x="2" y="13"/>
                      </a:lnTo>
                      <a:lnTo>
                        <a:pt x="6" y="11"/>
                      </a:lnTo>
                      <a:lnTo>
                        <a:pt x="14" y="10"/>
                      </a:lnTo>
                      <a:lnTo>
                        <a:pt x="22" y="10"/>
                      </a:lnTo>
                      <a:lnTo>
                        <a:pt x="30" y="10"/>
                      </a:lnTo>
                      <a:lnTo>
                        <a:pt x="39" y="15"/>
                      </a:lnTo>
                      <a:lnTo>
                        <a:pt x="50" y="21"/>
                      </a:lnTo>
                      <a:lnTo>
                        <a:pt x="61" y="29"/>
                      </a:lnTo>
                      <a:lnTo>
                        <a:pt x="73" y="43"/>
                      </a:lnTo>
                      <a:lnTo>
                        <a:pt x="73" y="43"/>
                      </a:lnTo>
                      <a:lnTo>
                        <a:pt x="79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4" name="Freeform 658"/>
                <p:cNvSpPr>
                  <a:spLocks/>
                </p:cNvSpPr>
                <p:nvPr/>
              </p:nvSpPr>
              <p:spPr bwMode="auto">
                <a:xfrm>
                  <a:off x="2400" y="1411"/>
                  <a:ext cx="10" cy="17"/>
                </a:xfrm>
                <a:custGeom>
                  <a:avLst/>
                  <a:gdLst>
                    <a:gd name="T0" fmla="*/ 41 w 41"/>
                    <a:gd name="T1" fmla="*/ 61 h 67"/>
                    <a:gd name="T2" fmla="*/ 41 w 41"/>
                    <a:gd name="T3" fmla="*/ 61 h 67"/>
                    <a:gd name="T4" fmla="*/ 39 w 41"/>
                    <a:gd name="T5" fmla="*/ 54 h 67"/>
                    <a:gd name="T6" fmla="*/ 36 w 41"/>
                    <a:gd name="T7" fmla="*/ 47 h 67"/>
                    <a:gd name="T8" fmla="*/ 33 w 41"/>
                    <a:gd name="T9" fmla="*/ 37 h 67"/>
                    <a:gd name="T10" fmla="*/ 28 w 41"/>
                    <a:gd name="T11" fmla="*/ 30 h 67"/>
                    <a:gd name="T12" fmla="*/ 24 w 41"/>
                    <a:gd name="T13" fmla="*/ 23 h 67"/>
                    <a:gd name="T14" fmla="*/ 19 w 41"/>
                    <a:gd name="T15" fmla="*/ 15 h 67"/>
                    <a:gd name="T16" fmla="*/ 13 w 41"/>
                    <a:gd name="T17" fmla="*/ 7 h 67"/>
                    <a:gd name="T18" fmla="*/ 6 w 41"/>
                    <a:gd name="T19" fmla="*/ 0 h 67"/>
                    <a:gd name="T20" fmla="*/ 0 w 41"/>
                    <a:gd name="T21" fmla="*/ 6 h 67"/>
                    <a:gd name="T22" fmla="*/ 6 w 41"/>
                    <a:gd name="T23" fmla="*/ 13 h 67"/>
                    <a:gd name="T24" fmla="*/ 11 w 41"/>
                    <a:gd name="T25" fmla="*/ 19 h 67"/>
                    <a:gd name="T26" fmla="*/ 16 w 41"/>
                    <a:gd name="T27" fmla="*/ 27 h 67"/>
                    <a:gd name="T28" fmla="*/ 20 w 41"/>
                    <a:gd name="T29" fmla="*/ 34 h 67"/>
                    <a:gd name="T30" fmla="*/ 24 w 41"/>
                    <a:gd name="T31" fmla="*/ 41 h 67"/>
                    <a:gd name="T32" fmla="*/ 27 w 41"/>
                    <a:gd name="T33" fmla="*/ 49 h 67"/>
                    <a:gd name="T34" fmla="*/ 30 w 41"/>
                    <a:gd name="T35" fmla="*/ 56 h 67"/>
                    <a:gd name="T36" fmla="*/ 33 w 41"/>
                    <a:gd name="T37" fmla="*/ 63 h 67"/>
                    <a:gd name="T38" fmla="*/ 33 w 41"/>
                    <a:gd name="T39" fmla="*/ 63 h 67"/>
                    <a:gd name="T40" fmla="*/ 33 w 41"/>
                    <a:gd name="T41" fmla="*/ 63 h 67"/>
                    <a:gd name="T42" fmla="*/ 35 w 41"/>
                    <a:gd name="T43" fmla="*/ 65 h 67"/>
                    <a:gd name="T44" fmla="*/ 38 w 41"/>
                    <a:gd name="T45" fmla="*/ 67 h 67"/>
                    <a:gd name="T46" fmla="*/ 40 w 41"/>
                    <a:gd name="T47" fmla="*/ 64 h 67"/>
                    <a:gd name="T48" fmla="*/ 41 w 41"/>
                    <a:gd name="T49" fmla="*/ 6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67">
                      <a:moveTo>
                        <a:pt x="41" y="61"/>
                      </a:moveTo>
                      <a:lnTo>
                        <a:pt x="41" y="61"/>
                      </a:lnTo>
                      <a:lnTo>
                        <a:pt x="39" y="54"/>
                      </a:lnTo>
                      <a:lnTo>
                        <a:pt x="36" y="47"/>
                      </a:lnTo>
                      <a:lnTo>
                        <a:pt x="33" y="37"/>
                      </a:lnTo>
                      <a:lnTo>
                        <a:pt x="28" y="30"/>
                      </a:lnTo>
                      <a:lnTo>
                        <a:pt x="24" y="23"/>
                      </a:lnTo>
                      <a:lnTo>
                        <a:pt x="19" y="15"/>
                      </a:lnTo>
                      <a:lnTo>
                        <a:pt x="13" y="7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3"/>
                      </a:lnTo>
                      <a:lnTo>
                        <a:pt x="11" y="19"/>
                      </a:lnTo>
                      <a:lnTo>
                        <a:pt x="16" y="27"/>
                      </a:lnTo>
                      <a:lnTo>
                        <a:pt x="20" y="34"/>
                      </a:lnTo>
                      <a:lnTo>
                        <a:pt x="24" y="41"/>
                      </a:lnTo>
                      <a:lnTo>
                        <a:pt x="27" y="49"/>
                      </a:lnTo>
                      <a:lnTo>
                        <a:pt x="30" y="56"/>
                      </a:lnTo>
                      <a:lnTo>
                        <a:pt x="33" y="63"/>
                      </a:lnTo>
                      <a:lnTo>
                        <a:pt x="33" y="63"/>
                      </a:lnTo>
                      <a:lnTo>
                        <a:pt x="33" y="63"/>
                      </a:lnTo>
                      <a:lnTo>
                        <a:pt x="35" y="65"/>
                      </a:lnTo>
                      <a:lnTo>
                        <a:pt x="38" y="67"/>
                      </a:lnTo>
                      <a:lnTo>
                        <a:pt x="40" y="64"/>
                      </a:lnTo>
                      <a:lnTo>
                        <a:pt x="41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5" name="Freeform 659"/>
                <p:cNvSpPr>
                  <a:spLocks/>
                </p:cNvSpPr>
                <p:nvPr/>
              </p:nvSpPr>
              <p:spPr bwMode="auto">
                <a:xfrm>
                  <a:off x="2401" y="1427"/>
                  <a:ext cx="10" cy="16"/>
                </a:xfrm>
                <a:custGeom>
                  <a:avLst/>
                  <a:gdLst>
                    <a:gd name="T0" fmla="*/ 7 w 40"/>
                    <a:gd name="T1" fmla="*/ 66 h 66"/>
                    <a:gd name="T2" fmla="*/ 7 w 40"/>
                    <a:gd name="T3" fmla="*/ 66 h 66"/>
                    <a:gd name="T4" fmla="*/ 17 w 40"/>
                    <a:gd name="T5" fmla="*/ 59 h 66"/>
                    <a:gd name="T6" fmla="*/ 24 w 40"/>
                    <a:gd name="T7" fmla="*/ 52 h 66"/>
                    <a:gd name="T8" fmla="*/ 32 w 40"/>
                    <a:gd name="T9" fmla="*/ 43 h 66"/>
                    <a:gd name="T10" fmla="*/ 36 w 40"/>
                    <a:gd name="T11" fmla="*/ 35 h 66"/>
                    <a:gd name="T12" fmla="*/ 38 w 40"/>
                    <a:gd name="T13" fmla="*/ 26 h 66"/>
                    <a:gd name="T14" fmla="*/ 40 w 40"/>
                    <a:gd name="T15" fmla="*/ 18 h 66"/>
                    <a:gd name="T16" fmla="*/ 39 w 40"/>
                    <a:gd name="T17" fmla="*/ 10 h 66"/>
                    <a:gd name="T18" fmla="*/ 38 w 40"/>
                    <a:gd name="T19" fmla="*/ 0 h 66"/>
                    <a:gd name="T20" fmla="*/ 30 w 40"/>
                    <a:gd name="T21" fmla="*/ 2 h 66"/>
                    <a:gd name="T22" fmla="*/ 31 w 40"/>
                    <a:gd name="T23" fmla="*/ 10 h 66"/>
                    <a:gd name="T24" fmla="*/ 32 w 40"/>
                    <a:gd name="T25" fmla="*/ 18 h 66"/>
                    <a:gd name="T26" fmla="*/ 30 w 40"/>
                    <a:gd name="T27" fmla="*/ 24 h 66"/>
                    <a:gd name="T28" fmla="*/ 27 w 40"/>
                    <a:gd name="T29" fmla="*/ 33 h 66"/>
                    <a:gd name="T30" fmla="*/ 23 w 40"/>
                    <a:gd name="T31" fmla="*/ 39 h 66"/>
                    <a:gd name="T32" fmla="*/ 18 w 40"/>
                    <a:gd name="T33" fmla="*/ 45 h 66"/>
                    <a:gd name="T34" fmla="*/ 11 w 40"/>
                    <a:gd name="T35" fmla="*/ 53 h 66"/>
                    <a:gd name="T36" fmla="*/ 2 w 40"/>
                    <a:gd name="T37" fmla="*/ 58 h 66"/>
                    <a:gd name="T38" fmla="*/ 2 w 40"/>
                    <a:gd name="T39" fmla="*/ 58 h 66"/>
                    <a:gd name="T40" fmla="*/ 2 w 40"/>
                    <a:gd name="T41" fmla="*/ 58 h 66"/>
                    <a:gd name="T42" fmla="*/ 0 w 40"/>
                    <a:gd name="T43" fmla="*/ 60 h 66"/>
                    <a:gd name="T44" fmla="*/ 0 w 40"/>
                    <a:gd name="T45" fmla="*/ 63 h 66"/>
                    <a:gd name="T46" fmla="*/ 3 w 40"/>
                    <a:gd name="T47" fmla="*/ 66 h 66"/>
                    <a:gd name="T48" fmla="*/ 7 w 40"/>
                    <a:gd name="T49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0" h="66">
                      <a:moveTo>
                        <a:pt x="7" y="66"/>
                      </a:moveTo>
                      <a:lnTo>
                        <a:pt x="7" y="66"/>
                      </a:lnTo>
                      <a:lnTo>
                        <a:pt x="17" y="59"/>
                      </a:lnTo>
                      <a:lnTo>
                        <a:pt x="24" y="52"/>
                      </a:lnTo>
                      <a:lnTo>
                        <a:pt x="32" y="43"/>
                      </a:lnTo>
                      <a:lnTo>
                        <a:pt x="36" y="35"/>
                      </a:lnTo>
                      <a:lnTo>
                        <a:pt x="38" y="26"/>
                      </a:lnTo>
                      <a:lnTo>
                        <a:pt x="40" y="18"/>
                      </a:lnTo>
                      <a:lnTo>
                        <a:pt x="39" y="10"/>
                      </a:ln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31" y="10"/>
                      </a:lnTo>
                      <a:lnTo>
                        <a:pt x="32" y="18"/>
                      </a:lnTo>
                      <a:lnTo>
                        <a:pt x="30" y="24"/>
                      </a:lnTo>
                      <a:lnTo>
                        <a:pt x="27" y="33"/>
                      </a:lnTo>
                      <a:lnTo>
                        <a:pt x="23" y="39"/>
                      </a:lnTo>
                      <a:lnTo>
                        <a:pt x="18" y="45"/>
                      </a:lnTo>
                      <a:lnTo>
                        <a:pt x="11" y="53"/>
                      </a:lnTo>
                      <a:lnTo>
                        <a:pt x="2" y="58"/>
                      </a:lnTo>
                      <a:lnTo>
                        <a:pt x="2" y="58"/>
                      </a:lnTo>
                      <a:lnTo>
                        <a:pt x="2" y="58"/>
                      </a:lnTo>
                      <a:lnTo>
                        <a:pt x="0" y="60"/>
                      </a:lnTo>
                      <a:lnTo>
                        <a:pt x="0" y="63"/>
                      </a:lnTo>
                      <a:lnTo>
                        <a:pt x="3" y="66"/>
                      </a:lnTo>
                      <a:lnTo>
                        <a:pt x="7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6" name="Freeform 660"/>
                <p:cNvSpPr>
                  <a:spLocks/>
                </p:cNvSpPr>
                <p:nvPr/>
              </p:nvSpPr>
              <p:spPr bwMode="auto">
                <a:xfrm>
                  <a:off x="2394" y="1441"/>
                  <a:ext cx="8" cy="6"/>
                </a:xfrm>
                <a:custGeom>
                  <a:avLst/>
                  <a:gdLst>
                    <a:gd name="T0" fmla="*/ 2 w 35"/>
                    <a:gd name="T1" fmla="*/ 25 h 25"/>
                    <a:gd name="T2" fmla="*/ 2 w 35"/>
                    <a:gd name="T3" fmla="*/ 25 h 25"/>
                    <a:gd name="T4" fmla="*/ 6 w 35"/>
                    <a:gd name="T5" fmla="*/ 23 h 25"/>
                    <a:gd name="T6" fmla="*/ 11 w 35"/>
                    <a:gd name="T7" fmla="*/ 22 h 25"/>
                    <a:gd name="T8" fmla="*/ 15 w 35"/>
                    <a:gd name="T9" fmla="*/ 20 h 25"/>
                    <a:gd name="T10" fmla="*/ 19 w 35"/>
                    <a:gd name="T11" fmla="*/ 18 h 25"/>
                    <a:gd name="T12" fmla="*/ 23 w 35"/>
                    <a:gd name="T13" fmla="*/ 15 h 25"/>
                    <a:gd name="T14" fmla="*/ 27 w 35"/>
                    <a:gd name="T15" fmla="*/ 13 h 25"/>
                    <a:gd name="T16" fmla="*/ 30 w 35"/>
                    <a:gd name="T17" fmla="*/ 11 h 25"/>
                    <a:gd name="T18" fmla="*/ 35 w 35"/>
                    <a:gd name="T19" fmla="*/ 8 h 25"/>
                    <a:gd name="T20" fmla="*/ 30 w 35"/>
                    <a:gd name="T21" fmla="*/ 0 h 25"/>
                    <a:gd name="T22" fmla="*/ 26 w 35"/>
                    <a:gd name="T23" fmla="*/ 3 h 25"/>
                    <a:gd name="T24" fmla="*/ 23 w 35"/>
                    <a:gd name="T25" fmla="*/ 5 h 25"/>
                    <a:gd name="T26" fmla="*/ 19 w 35"/>
                    <a:gd name="T27" fmla="*/ 7 h 25"/>
                    <a:gd name="T28" fmla="*/ 15 w 35"/>
                    <a:gd name="T29" fmla="*/ 9 h 25"/>
                    <a:gd name="T30" fmla="*/ 11 w 35"/>
                    <a:gd name="T31" fmla="*/ 11 h 25"/>
                    <a:gd name="T32" fmla="*/ 8 w 35"/>
                    <a:gd name="T33" fmla="*/ 13 h 25"/>
                    <a:gd name="T34" fmla="*/ 4 w 35"/>
                    <a:gd name="T35" fmla="*/ 14 h 25"/>
                    <a:gd name="T36" fmla="*/ 0 w 35"/>
                    <a:gd name="T37" fmla="*/ 17 h 25"/>
                    <a:gd name="T38" fmla="*/ 0 w 35"/>
                    <a:gd name="T39" fmla="*/ 17 h 25"/>
                    <a:gd name="T40" fmla="*/ 2 w 35"/>
                    <a:gd name="T4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25">
                      <a:moveTo>
                        <a:pt x="2" y="25"/>
                      </a:moveTo>
                      <a:lnTo>
                        <a:pt x="2" y="25"/>
                      </a:lnTo>
                      <a:lnTo>
                        <a:pt x="6" y="23"/>
                      </a:lnTo>
                      <a:lnTo>
                        <a:pt x="11" y="22"/>
                      </a:lnTo>
                      <a:lnTo>
                        <a:pt x="15" y="20"/>
                      </a:lnTo>
                      <a:lnTo>
                        <a:pt x="19" y="18"/>
                      </a:lnTo>
                      <a:lnTo>
                        <a:pt x="23" y="15"/>
                      </a:lnTo>
                      <a:lnTo>
                        <a:pt x="27" y="13"/>
                      </a:lnTo>
                      <a:lnTo>
                        <a:pt x="30" y="11"/>
                      </a:lnTo>
                      <a:lnTo>
                        <a:pt x="35" y="8"/>
                      </a:ln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3" y="5"/>
                      </a:lnTo>
                      <a:lnTo>
                        <a:pt x="19" y="7"/>
                      </a:lnTo>
                      <a:lnTo>
                        <a:pt x="15" y="9"/>
                      </a:lnTo>
                      <a:lnTo>
                        <a:pt x="11" y="11"/>
                      </a:lnTo>
                      <a:lnTo>
                        <a:pt x="8" y="13"/>
                      </a:lnTo>
                      <a:lnTo>
                        <a:pt x="4" y="14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7" name="Freeform 661"/>
                <p:cNvSpPr>
                  <a:spLocks/>
                </p:cNvSpPr>
                <p:nvPr/>
              </p:nvSpPr>
              <p:spPr bwMode="auto">
                <a:xfrm>
                  <a:off x="2368" y="1445"/>
                  <a:ext cx="26" cy="5"/>
                </a:xfrm>
                <a:custGeom>
                  <a:avLst/>
                  <a:gdLst>
                    <a:gd name="T0" fmla="*/ 7 w 103"/>
                    <a:gd name="T1" fmla="*/ 9 h 17"/>
                    <a:gd name="T2" fmla="*/ 4 w 103"/>
                    <a:gd name="T3" fmla="*/ 10 h 17"/>
                    <a:gd name="T4" fmla="*/ 13 w 103"/>
                    <a:gd name="T5" fmla="*/ 12 h 17"/>
                    <a:gd name="T6" fmla="*/ 23 w 103"/>
                    <a:gd name="T7" fmla="*/ 13 h 17"/>
                    <a:gd name="T8" fmla="*/ 34 w 103"/>
                    <a:gd name="T9" fmla="*/ 15 h 17"/>
                    <a:gd name="T10" fmla="*/ 47 w 103"/>
                    <a:gd name="T11" fmla="*/ 17 h 17"/>
                    <a:gd name="T12" fmla="*/ 59 w 103"/>
                    <a:gd name="T13" fmla="*/ 17 h 17"/>
                    <a:gd name="T14" fmla="*/ 73 w 103"/>
                    <a:gd name="T15" fmla="*/ 15 h 17"/>
                    <a:gd name="T16" fmla="*/ 89 w 103"/>
                    <a:gd name="T17" fmla="*/ 13 h 17"/>
                    <a:gd name="T18" fmla="*/ 103 w 103"/>
                    <a:gd name="T19" fmla="*/ 8 h 17"/>
                    <a:gd name="T20" fmla="*/ 101 w 103"/>
                    <a:gd name="T21" fmla="*/ 0 h 17"/>
                    <a:gd name="T22" fmla="*/ 87 w 103"/>
                    <a:gd name="T23" fmla="*/ 5 h 17"/>
                    <a:gd name="T24" fmla="*/ 73 w 103"/>
                    <a:gd name="T25" fmla="*/ 7 h 17"/>
                    <a:gd name="T26" fmla="*/ 59 w 103"/>
                    <a:gd name="T27" fmla="*/ 7 h 17"/>
                    <a:gd name="T28" fmla="*/ 47 w 103"/>
                    <a:gd name="T29" fmla="*/ 7 h 17"/>
                    <a:gd name="T30" fmla="*/ 34 w 103"/>
                    <a:gd name="T31" fmla="*/ 7 h 17"/>
                    <a:gd name="T32" fmla="*/ 23 w 103"/>
                    <a:gd name="T33" fmla="*/ 5 h 17"/>
                    <a:gd name="T34" fmla="*/ 13 w 103"/>
                    <a:gd name="T35" fmla="*/ 4 h 17"/>
                    <a:gd name="T36" fmla="*/ 4 w 103"/>
                    <a:gd name="T37" fmla="*/ 2 h 17"/>
                    <a:gd name="T38" fmla="*/ 1 w 103"/>
                    <a:gd name="T39" fmla="*/ 3 h 17"/>
                    <a:gd name="T40" fmla="*/ 4 w 103"/>
                    <a:gd name="T41" fmla="*/ 2 h 17"/>
                    <a:gd name="T42" fmla="*/ 1 w 103"/>
                    <a:gd name="T43" fmla="*/ 3 h 17"/>
                    <a:gd name="T44" fmla="*/ 0 w 103"/>
                    <a:gd name="T45" fmla="*/ 6 h 17"/>
                    <a:gd name="T46" fmla="*/ 1 w 103"/>
                    <a:gd name="T47" fmla="*/ 9 h 17"/>
                    <a:gd name="T48" fmla="*/ 4 w 103"/>
                    <a:gd name="T49" fmla="*/ 10 h 17"/>
                    <a:gd name="T50" fmla="*/ 7 w 103"/>
                    <a:gd name="T51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3" h="17">
                      <a:moveTo>
                        <a:pt x="7" y="9"/>
                      </a:moveTo>
                      <a:lnTo>
                        <a:pt x="4" y="10"/>
                      </a:lnTo>
                      <a:lnTo>
                        <a:pt x="13" y="12"/>
                      </a:lnTo>
                      <a:lnTo>
                        <a:pt x="23" y="13"/>
                      </a:lnTo>
                      <a:lnTo>
                        <a:pt x="34" y="15"/>
                      </a:lnTo>
                      <a:lnTo>
                        <a:pt x="47" y="17"/>
                      </a:lnTo>
                      <a:lnTo>
                        <a:pt x="59" y="17"/>
                      </a:lnTo>
                      <a:lnTo>
                        <a:pt x="73" y="15"/>
                      </a:lnTo>
                      <a:lnTo>
                        <a:pt x="89" y="13"/>
                      </a:lnTo>
                      <a:lnTo>
                        <a:pt x="103" y="8"/>
                      </a:lnTo>
                      <a:lnTo>
                        <a:pt x="101" y="0"/>
                      </a:lnTo>
                      <a:lnTo>
                        <a:pt x="87" y="5"/>
                      </a:lnTo>
                      <a:lnTo>
                        <a:pt x="73" y="7"/>
                      </a:lnTo>
                      <a:lnTo>
                        <a:pt x="59" y="7"/>
                      </a:lnTo>
                      <a:lnTo>
                        <a:pt x="47" y="7"/>
                      </a:lnTo>
                      <a:lnTo>
                        <a:pt x="34" y="7"/>
                      </a:lnTo>
                      <a:lnTo>
                        <a:pt x="23" y="5"/>
                      </a:lnTo>
                      <a:lnTo>
                        <a:pt x="13" y="4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0"/>
                      </a:lnTo>
                      <a:lnTo>
                        <a:pt x="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8" name="Freeform 662"/>
                <p:cNvSpPr>
                  <a:spLocks/>
                </p:cNvSpPr>
                <p:nvPr/>
              </p:nvSpPr>
              <p:spPr bwMode="auto">
                <a:xfrm>
                  <a:off x="2364" y="1446"/>
                  <a:ext cx="7" cy="17"/>
                </a:xfrm>
                <a:custGeom>
                  <a:avLst/>
                  <a:gdLst>
                    <a:gd name="T0" fmla="*/ 22 w 31"/>
                    <a:gd name="T1" fmla="*/ 64 h 70"/>
                    <a:gd name="T2" fmla="*/ 26 w 31"/>
                    <a:gd name="T3" fmla="*/ 59 h 70"/>
                    <a:gd name="T4" fmla="*/ 23 w 31"/>
                    <a:gd name="T5" fmla="*/ 59 h 70"/>
                    <a:gd name="T6" fmla="*/ 19 w 31"/>
                    <a:gd name="T7" fmla="*/ 55 h 70"/>
                    <a:gd name="T8" fmla="*/ 15 w 31"/>
                    <a:gd name="T9" fmla="*/ 50 h 70"/>
                    <a:gd name="T10" fmla="*/ 12 w 31"/>
                    <a:gd name="T11" fmla="*/ 43 h 70"/>
                    <a:gd name="T12" fmla="*/ 11 w 31"/>
                    <a:gd name="T13" fmla="*/ 34 h 70"/>
                    <a:gd name="T14" fmla="*/ 12 w 31"/>
                    <a:gd name="T15" fmla="*/ 25 h 70"/>
                    <a:gd name="T16" fmla="*/ 16 w 31"/>
                    <a:gd name="T17" fmla="*/ 15 h 70"/>
                    <a:gd name="T18" fmla="*/ 26 w 31"/>
                    <a:gd name="T19" fmla="*/ 6 h 70"/>
                    <a:gd name="T20" fmla="*/ 20 w 31"/>
                    <a:gd name="T21" fmla="*/ 0 h 70"/>
                    <a:gd name="T22" fmla="*/ 9 w 31"/>
                    <a:gd name="T23" fmla="*/ 11 h 70"/>
                    <a:gd name="T24" fmla="*/ 3 w 31"/>
                    <a:gd name="T25" fmla="*/ 23 h 70"/>
                    <a:gd name="T26" fmla="*/ 0 w 31"/>
                    <a:gd name="T27" fmla="*/ 34 h 70"/>
                    <a:gd name="T28" fmla="*/ 3 w 31"/>
                    <a:gd name="T29" fmla="*/ 45 h 70"/>
                    <a:gd name="T30" fmla="*/ 6 w 31"/>
                    <a:gd name="T31" fmla="*/ 54 h 70"/>
                    <a:gd name="T32" fmla="*/ 13 w 31"/>
                    <a:gd name="T33" fmla="*/ 61 h 70"/>
                    <a:gd name="T34" fmla="*/ 19 w 31"/>
                    <a:gd name="T35" fmla="*/ 68 h 70"/>
                    <a:gd name="T36" fmla="*/ 26 w 31"/>
                    <a:gd name="T37" fmla="*/ 70 h 70"/>
                    <a:gd name="T38" fmla="*/ 30 w 31"/>
                    <a:gd name="T39" fmla="*/ 64 h 70"/>
                    <a:gd name="T40" fmla="*/ 26 w 31"/>
                    <a:gd name="T41" fmla="*/ 70 h 70"/>
                    <a:gd name="T42" fmla="*/ 29 w 31"/>
                    <a:gd name="T43" fmla="*/ 68 h 70"/>
                    <a:gd name="T44" fmla="*/ 31 w 31"/>
                    <a:gd name="T45" fmla="*/ 64 h 70"/>
                    <a:gd name="T46" fmla="*/ 29 w 31"/>
                    <a:gd name="T47" fmla="*/ 61 h 70"/>
                    <a:gd name="T48" fmla="*/ 26 w 31"/>
                    <a:gd name="T49" fmla="*/ 59 h 70"/>
                    <a:gd name="T50" fmla="*/ 22 w 31"/>
                    <a:gd name="T51" fmla="*/ 6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70">
                      <a:moveTo>
                        <a:pt x="22" y="64"/>
                      </a:moveTo>
                      <a:lnTo>
                        <a:pt x="26" y="59"/>
                      </a:lnTo>
                      <a:lnTo>
                        <a:pt x="23" y="59"/>
                      </a:lnTo>
                      <a:lnTo>
                        <a:pt x="19" y="55"/>
                      </a:lnTo>
                      <a:lnTo>
                        <a:pt x="15" y="50"/>
                      </a:lnTo>
                      <a:lnTo>
                        <a:pt x="12" y="43"/>
                      </a:lnTo>
                      <a:lnTo>
                        <a:pt x="11" y="34"/>
                      </a:lnTo>
                      <a:lnTo>
                        <a:pt x="12" y="25"/>
                      </a:lnTo>
                      <a:lnTo>
                        <a:pt x="16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9" y="11"/>
                      </a:lnTo>
                      <a:lnTo>
                        <a:pt x="3" y="23"/>
                      </a:lnTo>
                      <a:lnTo>
                        <a:pt x="0" y="34"/>
                      </a:lnTo>
                      <a:lnTo>
                        <a:pt x="3" y="45"/>
                      </a:lnTo>
                      <a:lnTo>
                        <a:pt x="6" y="54"/>
                      </a:lnTo>
                      <a:lnTo>
                        <a:pt x="13" y="61"/>
                      </a:lnTo>
                      <a:lnTo>
                        <a:pt x="19" y="68"/>
                      </a:lnTo>
                      <a:lnTo>
                        <a:pt x="26" y="70"/>
                      </a:lnTo>
                      <a:lnTo>
                        <a:pt x="30" y="64"/>
                      </a:lnTo>
                      <a:lnTo>
                        <a:pt x="26" y="70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29" y="61"/>
                      </a:lnTo>
                      <a:lnTo>
                        <a:pt x="26" y="59"/>
                      </a:lnTo>
                      <a:lnTo>
                        <a:pt x="22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9" name="Freeform 663"/>
                <p:cNvSpPr>
                  <a:spLocks/>
                </p:cNvSpPr>
                <p:nvPr/>
              </p:nvSpPr>
              <p:spPr bwMode="auto">
                <a:xfrm>
                  <a:off x="2369" y="1450"/>
                  <a:ext cx="23" cy="12"/>
                </a:xfrm>
                <a:custGeom>
                  <a:avLst/>
                  <a:gdLst>
                    <a:gd name="T0" fmla="*/ 92 w 92"/>
                    <a:gd name="T1" fmla="*/ 13 h 50"/>
                    <a:gd name="T2" fmla="*/ 92 w 92"/>
                    <a:gd name="T3" fmla="*/ 13 h 50"/>
                    <a:gd name="T4" fmla="*/ 79 w 92"/>
                    <a:gd name="T5" fmla="*/ 3 h 50"/>
                    <a:gd name="T6" fmla="*/ 65 w 92"/>
                    <a:gd name="T7" fmla="*/ 0 h 50"/>
                    <a:gd name="T8" fmla="*/ 49 w 92"/>
                    <a:gd name="T9" fmla="*/ 2 h 50"/>
                    <a:gd name="T10" fmla="*/ 33 w 92"/>
                    <a:gd name="T11" fmla="*/ 9 h 50"/>
                    <a:gd name="T12" fmla="*/ 20 w 92"/>
                    <a:gd name="T13" fmla="*/ 17 h 50"/>
                    <a:gd name="T14" fmla="*/ 9 w 92"/>
                    <a:gd name="T15" fmla="*/ 27 h 50"/>
                    <a:gd name="T16" fmla="*/ 2 w 92"/>
                    <a:gd name="T17" fmla="*/ 40 h 50"/>
                    <a:gd name="T18" fmla="*/ 0 w 92"/>
                    <a:gd name="T19" fmla="*/ 50 h 50"/>
                    <a:gd name="T20" fmla="*/ 8 w 92"/>
                    <a:gd name="T21" fmla="*/ 50 h 50"/>
                    <a:gd name="T22" fmla="*/ 10 w 92"/>
                    <a:gd name="T23" fmla="*/ 42 h 50"/>
                    <a:gd name="T24" fmla="*/ 16 w 92"/>
                    <a:gd name="T25" fmla="*/ 34 h 50"/>
                    <a:gd name="T26" fmla="*/ 26 w 92"/>
                    <a:gd name="T27" fmla="*/ 23 h 50"/>
                    <a:gd name="T28" fmla="*/ 38 w 92"/>
                    <a:gd name="T29" fmla="*/ 17 h 50"/>
                    <a:gd name="T30" fmla="*/ 51 w 92"/>
                    <a:gd name="T31" fmla="*/ 11 h 50"/>
                    <a:gd name="T32" fmla="*/ 65 w 92"/>
                    <a:gd name="T33" fmla="*/ 11 h 50"/>
                    <a:gd name="T34" fmla="*/ 77 w 92"/>
                    <a:gd name="T35" fmla="*/ 12 h 50"/>
                    <a:gd name="T36" fmla="*/ 86 w 92"/>
                    <a:gd name="T37" fmla="*/ 19 h 50"/>
                    <a:gd name="T38" fmla="*/ 86 w 92"/>
                    <a:gd name="T39" fmla="*/ 19 h 50"/>
                    <a:gd name="T40" fmla="*/ 92 w 92"/>
                    <a:gd name="T41" fmla="*/ 1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2" h="50">
                      <a:moveTo>
                        <a:pt x="92" y="13"/>
                      </a:moveTo>
                      <a:lnTo>
                        <a:pt x="92" y="13"/>
                      </a:lnTo>
                      <a:lnTo>
                        <a:pt x="79" y="3"/>
                      </a:lnTo>
                      <a:lnTo>
                        <a:pt x="65" y="0"/>
                      </a:lnTo>
                      <a:lnTo>
                        <a:pt x="49" y="2"/>
                      </a:lnTo>
                      <a:lnTo>
                        <a:pt x="33" y="9"/>
                      </a:lnTo>
                      <a:lnTo>
                        <a:pt x="20" y="17"/>
                      </a:lnTo>
                      <a:lnTo>
                        <a:pt x="9" y="27"/>
                      </a:lnTo>
                      <a:lnTo>
                        <a:pt x="2" y="40"/>
                      </a:lnTo>
                      <a:lnTo>
                        <a:pt x="0" y="50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6" y="34"/>
                      </a:lnTo>
                      <a:lnTo>
                        <a:pt x="26" y="23"/>
                      </a:lnTo>
                      <a:lnTo>
                        <a:pt x="38" y="17"/>
                      </a:lnTo>
                      <a:lnTo>
                        <a:pt x="51" y="11"/>
                      </a:lnTo>
                      <a:lnTo>
                        <a:pt x="65" y="11"/>
                      </a:lnTo>
                      <a:lnTo>
                        <a:pt x="77" y="12"/>
                      </a:lnTo>
                      <a:lnTo>
                        <a:pt x="86" y="19"/>
                      </a:lnTo>
                      <a:lnTo>
                        <a:pt x="86" y="19"/>
                      </a:lnTo>
                      <a:lnTo>
                        <a:pt x="92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0" name="Freeform 664"/>
                <p:cNvSpPr>
                  <a:spLocks/>
                </p:cNvSpPr>
                <p:nvPr/>
              </p:nvSpPr>
              <p:spPr bwMode="auto">
                <a:xfrm>
                  <a:off x="2378" y="1453"/>
                  <a:ext cx="16" cy="18"/>
                </a:xfrm>
                <a:custGeom>
                  <a:avLst/>
                  <a:gdLst>
                    <a:gd name="T0" fmla="*/ 8 w 63"/>
                    <a:gd name="T1" fmla="*/ 69 h 73"/>
                    <a:gd name="T2" fmla="*/ 4 w 63"/>
                    <a:gd name="T3" fmla="*/ 73 h 73"/>
                    <a:gd name="T4" fmla="*/ 17 w 63"/>
                    <a:gd name="T5" fmla="*/ 71 h 73"/>
                    <a:gd name="T6" fmla="*/ 31 w 63"/>
                    <a:gd name="T7" fmla="*/ 66 h 73"/>
                    <a:gd name="T8" fmla="*/ 42 w 63"/>
                    <a:gd name="T9" fmla="*/ 59 h 73"/>
                    <a:gd name="T10" fmla="*/ 53 w 63"/>
                    <a:gd name="T11" fmla="*/ 50 h 73"/>
                    <a:gd name="T12" fmla="*/ 60 w 63"/>
                    <a:gd name="T13" fmla="*/ 37 h 73"/>
                    <a:gd name="T14" fmla="*/ 63 w 63"/>
                    <a:gd name="T15" fmla="*/ 26 h 73"/>
                    <a:gd name="T16" fmla="*/ 61 w 63"/>
                    <a:gd name="T17" fmla="*/ 13 h 73"/>
                    <a:gd name="T18" fmla="*/ 54 w 63"/>
                    <a:gd name="T19" fmla="*/ 0 h 73"/>
                    <a:gd name="T20" fmla="*/ 48 w 63"/>
                    <a:gd name="T21" fmla="*/ 6 h 73"/>
                    <a:gd name="T22" fmla="*/ 53 w 63"/>
                    <a:gd name="T23" fmla="*/ 16 h 73"/>
                    <a:gd name="T24" fmla="*/ 53 w 63"/>
                    <a:gd name="T25" fmla="*/ 26 h 73"/>
                    <a:gd name="T26" fmla="*/ 52 w 63"/>
                    <a:gd name="T27" fmla="*/ 35 h 73"/>
                    <a:gd name="T28" fmla="*/ 47 w 63"/>
                    <a:gd name="T29" fmla="*/ 44 h 73"/>
                    <a:gd name="T30" fmla="*/ 38 w 63"/>
                    <a:gd name="T31" fmla="*/ 51 h 73"/>
                    <a:gd name="T32" fmla="*/ 27 w 63"/>
                    <a:gd name="T33" fmla="*/ 57 h 73"/>
                    <a:gd name="T34" fmla="*/ 15 w 63"/>
                    <a:gd name="T35" fmla="*/ 63 h 73"/>
                    <a:gd name="T36" fmla="*/ 4 w 63"/>
                    <a:gd name="T37" fmla="*/ 65 h 73"/>
                    <a:gd name="T38" fmla="*/ 0 w 63"/>
                    <a:gd name="T39" fmla="*/ 69 h 73"/>
                    <a:gd name="T40" fmla="*/ 4 w 63"/>
                    <a:gd name="T41" fmla="*/ 65 h 73"/>
                    <a:gd name="T42" fmla="*/ 1 w 63"/>
                    <a:gd name="T43" fmla="*/ 66 h 73"/>
                    <a:gd name="T44" fmla="*/ 0 w 63"/>
                    <a:gd name="T45" fmla="*/ 69 h 73"/>
                    <a:gd name="T46" fmla="*/ 1 w 63"/>
                    <a:gd name="T47" fmla="*/ 72 h 73"/>
                    <a:gd name="T48" fmla="*/ 4 w 63"/>
                    <a:gd name="T49" fmla="*/ 73 h 73"/>
                    <a:gd name="T50" fmla="*/ 8 w 63"/>
                    <a:gd name="T51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3" h="73">
                      <a:moveTo>
                        <a:pt x="8" y="69"/>
                      </a:moveTo>
                      <a:lnTo>
                        <a:pt x="4" y="73"/>
                      </a:lnTo>
                      <a:lnTo>
                        <a:pt x="17" y="71"/>
                      </a:lnTo>
                      <a:lnTo>
                        <a:pt x="31" y="66"/>
                      </a:lnTo>
                      <a:lnTo>
                        <a:pt x="42" y="59"/>
                      </a:lnTo>
                      <a:lnTo>
                        <a:pt x="53" y="50"/>
                      </a:lnTo>
                      <a:lnTo>
                        <a:pt x="60" y="37"/>
                      </a:lnTo>
                      <a:lnTo>
                        <a:pt x="63" y="26"/>
                      </a:lnTo>
                      <a:lnTo>
                        <a:pt x="61" y="13"/>
                      </a:lnTo>
                      <a:lnTo>
                        <a:pt x="54" y="0"/>
                      </a:lnTo>
                      <a:lnTo>
                        <a:pt x="48" y="6"/>
                      </a:lnTo>
                      <a:lnTo>
                        <a:pt x="53" y="16"/>
                      </a:lnTo>
                      <a:lnTo>
                        <a:pt x="53" y="26"/>
                      </a:lnTo>
                      <a:lnTo>
                        <a:pt x="52" y="35"/>
                      </a:lnTo>
                      <a:lnTo>
                        <a:pt x="47" y="44"/>
                      </a:lnTo>
                      <a:lnTo>
                        <a:pt x="38" y="51"/>
                      </a:lnTo>
                      <a:lnTo>
                        <a:pt x="27" y="57"/>
                      </a:lnTo>
                      <a:lnTo>
                        <a:pt x="15" y="63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4" y="65"/>
                      </a:lnTo>
                      <a:lnTo>
                        <a:pt x="1" y="66"/>
                      </a:lnTo>
                      <a:lnTo>
                        <a:pt x="0" y="69"/>
                      </a:lnTo>
                      <a:lnTo>
                        <a:pt x="1" y="72"/>
                      </a:lnTo>
                      <a:lnTo>
                        <a:pt x="4" y="73"/>
                      </a:lnTo>
                      <a:lnTo>
                        <a:pt x="8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1" name="Freeform 665"/>
                <p:cNvSpPr>
                  <a:spLocks/>
                </p:cNvSpPr>
                <p:nvPr/>
              </p:nvSpPr>
              <p:spPr bwMode="auto">
                <a:xfrm>
                  <a:off x="2378" y="1470"/>
                  <a:ext cx="14" cy="9"/>
                </a:xfrm>
                <a:custGeom>
                  <a:avLst/>
                  <a:gdLst>
                    <a:gd name="T0" fmla="*/ 47 w 57"/>
                    <a:gd name="T1" fmla="*/ 28 h 35"/>
                    <a:gd name="T2" fmla="*/ 52 w 57"/>
                    <a:gd name="T3" fmla="*/ 24 h 35"/>
                    <a:gd name="T4" fmla="*/ 44 w 57"/>
                    <a:gd name="T5" fmla="*/ 25 h 35"/>
                    <a:gd name="T6" fmla="*/ 36 w 57"/>
                    <a:gd name="T7" fmla="*/ 27 h 35"/>
                    <a:gd name="T8" fmla="*/ 27 w 57"/>
                    <a:gd name="T9" fmla="*/ 27 h 35"/>
                    <a:gd name="T10" fmla="*/ 20 w 57"/>
                    <a:gd name="T11" fmla="*/ 26 h 35"/>
                    <a:gd name="T12" fmla="*/ 14 w 57"/>
                    <a:gd name="T13" fmla="*/ 23 h 35"/>
                    <a:gd name="T14" fmla="*/ 11 w 57"/>
                    <a:gd name="T15" fmla="*/ 20 h 35"/>
                    <a:gd name="T16" fmla="*/ 8 w 57"/>
                    <a:gd name="T17" fmla="*/ 12 h 35"/>
                    <a:gd name="T18" fmla="*/ 9 w 57"/>
                    <a:gd name="T19" fmla="*/ 0 h 35"/>
                    <a:gd name="T20" fmla="*/ 1 w 57"/>
                    <a:gd name="T21" fmla="*/ 0 h 35"/>
                    <a:gd name="T22" fmla="*/ 0 w 57"/>
                    <a:gd name="T23" fmla="*/ 12 h 35"/>
                    <a:gd name="T24" fmla="*/ 3 w 57"/>
                    <a:gd name="T25" fmla="*/ 24 h 35"/>
                    <a:gd name="T26" fmla="*/ 10 w 57"/>
                    <a:gd name="T27" fmla="*/ 31 h 35"/>
                    <a:gd name="T28" fmla="*/ 18 w 57"/>
                    <a:gd name="T29" fmla="*/ 34 h 35"/>
                    <a:gd name="T30" fmla="*/ 27 w 57"/>
                    <a:gd name="T31" fmla="*/ 35 h 35"/>
                    <a:gd name="T32" fmla="*/ 36 w 57"/>
                    <a:gd name="T33" fmla="*/ 35 h 35"/>
                    <a:gd name="T34" fmla="*/ 44 w 57"/>
                    <a:gd name="T35" fmla="*/ 33 h 35"/>
                    <a:gd name="T36" fmla="*/ 52 w 57"/>
                    <a:gd name="T37" fmla="*/ 32 h 35"/>
                    <a:gd name="T38" fmla="*/ 57 w 57"/>
                    <a:gd name="T39" fmla="*/ 28 h 35"/>
                    <a:gd name="T40" fmla="*/ 52 w 57"/>
                    <a:gd name="T41" fmla="*/ 32 h 35"/>
                    <a:gd name="T42" fmla="*/ 55 w 57"/>
                    <a:gd name="T43" fmla="*/ 31 h 35"/>
                    <a:gd name="T44" fmla="*/ 56 w 57"/>
                    <a:gd name="T45" fmla="*/ 28 h 35"/>
                    <a:gd name="T46" fmla="*/ 55 w 57"/>
                    <a:gd name="T47" fmla="*/ 25 h 35"/>
                    <a:gd name="T48" fmla="*/ 52 w 57"/>
                    <a:gd name="T49" fmla="*/ 24 h 35"/>
                    <a:gd name="T50" fmla="*/ 47 w 57"/>
                    <a:gd name="T51" fmla="*/ 2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35">
                      <a:moveTo>
                        <a:pt x="47" y="28"/>
                      </a:moveTo>
                      <a:lnTo>
                        <a:pt x="52" y="24"/>
                      </a:lnTo>
                      <a:lnTo>
                        <a:pt x="44" y="25"/>
                      </a:lnTo>
                      <a:lnTo>
                        <a:pt x="36" y="27"/>
                      </a:lnTo>
                      <a:lnTo>
                        <a:pt x="27" y="27"/>
                      </a:lnTo>
                      <a:lnTo>
                        <a:pt x="20" y="26"/>
                      </a:lnTo>
                      <a:lnTo>
                        <a:pt x="14" y="23"/>
                      </a:lnTo>
                      <a:lnTo>
                        <a:pt x="11" y="20"/>
                      </a:lnTo>
                      <a:lnTo>
                        <a:pt x="8" y="12"/>
                      </a:lnTo>
                      <a:lnTo>
                        <a:pt x="9" y="0"/>
                      </a:lnTo>
                      <a:lnTo>
                        <a:pt x="1" y="0"/>
                      </a:lnTo>
                      <a:lnTo>
                        <a:pt x="0" y="12"/>
                      </a:lnTo>
                      <a:lnTo>
                        <a:pt x="3" y="24"/>
                      </a:lnTo>
                      <a:lnTo>
                        <a:pt x="10" y="31"/>
                      </a:lnTo>
                      <a:lnTo>
                        <a:pt x="18" y="34"/>
                      </a:lnTo>
                      <a:lnTo>
                        <a:pt x="27" y="35"/>
                      </a:lnTo>
                      <a:lnTo>
                        <a:pt x="36" y="35"/>
                      </a:lnTo>
                      <a:lnTo>
                        <a:pt x="44" y="33"/>
                      </a:lnTo>
                      <a:lnTo>
                        <a:pt x="52" y="32"/>
                      </a:lnTo>
                      <a:lnTo>
                        <a:pt x="57" y="28"/>
                      </a:lnTo>
                      <a:lnTo>
                        <a:pt x="52" y="32"/>
                      </a:lnTo>
                      <a:lnTo>
                        <a:pt x="55" y="31"/>
                      </a:lnTo>
                      <a:lnTo>
                        <a:pt x="56" y="28"/>
                      </a:lnTo>
                      <a:lnTo>
                        <a:pt x="55" y="25"/>
                      </a:lnTo>
                      <a:lnTo>
                        <a:pt x="52" y="24"/>
                      </a:lnTo>
                      <a:lnTo>
                        <a:pt x="4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2" name="Freeform 666"/>
                <p:cNvSpPr>
                  <a:spLocks/>
                </p:cNvSpPr>
                <p:nvPr/>
              </p:nvSpPr>
              <p:spPr bwMode="auto">
                <a:xfrm>
                  <a:off x="2390" y="1462"/>
                  <a:ext cx="18" cy="15"/>
                </a:xfrm>
                <a:custGeom>
                  <a:avLst/>
                  <a:gdLst>
                    <a:gd name="T0" fmla="*/ 71 w 71"/>
                    <a:gd name="T1" fmla="*/ 7 h 61"/>
                    <a:gd name="T2" fmla="*/ 71 w 71"/>
                    <a:gd name="T3" fmla="*/ 7 h 61"/>
                    <a:gd name="T4" fmla="*/ 57 w 71"/>
                    <a:gd name="T5" fmla="*/ 0 h 61"/>
                    <a:gd name="T6" fmla="*/ 44 w 71"/>
                    <a:gd name="T7" fmla="*/ 0 h 61"/>
                    <a:gd name="T8" fmla="*/ 31 w 71"/>
                    <a:gd name="T9" fmla="*/ 5 h 61"/>
                    <a:gd name="T10" fmla="*/ 20 w 71"/>
                    <a:gd name="T11" fmla="*/ 13 h 61"/>
                    <a:gd name="T12" fmla="*/ 12 w 71"/>
                    <a:gd name="T13" fmla="*/ 24 h 61"/>
                    <a:gd name="T14" fmla="*/ 6 w 71"/>
                    <a:gd name="T15" fmla="*/ 36 h 61"/>
                    <a:gd name="T16" fmla="*/ 2 w 71"/>
                    <a:gd name="T17" fmla="*/ 49 h 61"/>
                    <a:gd name="T18" fmla="*/ 0 w 71"/>
                    <a:gd name="T19" fmla="*/ 61 h 61"/>
                    <a:gd name="T20" fmla="*/ 10 w 71"/>
                    <a:gd name="T21" fmla="*/ 61 h 61"/>
                    <a:gd name="T22" fmla="*/ 10 w 71"/>
                    <a:gd name="T23" fmla="*/ 51 h 61"/>
                    <a:gd name="T24" fmla="*/ 14 w 71"/>
                    <a:gd name="T25" fmla="*/ 40 h 61"/>
                    <a:gd name="T26" fmla="*/ 20 w 71"/>
                    <a:gd name="T27" fmla="*/ 29 h 61"/>
                    <a:gd name="T28" fmla="*/ 27 w 71"/>
                    <a:gd name="T29" fmla="*/ 19 h 61"/>
                    <a:gd name="T30" fmla="*/ 35 w 71"/>
                    <a:gd name="T31" fmla="*/ 13 h 61"/>
                    <a:gd name="T32" fmla="*/ 44 w 71"/>
                    <a:gd name="T33" fmla="*/ 9 h 61"/>
                    <a:gd name="T34" fmla="*/ 55 w 71"/>
                    <a:gd name="T35" fmla="*/ 9 h 61"/>
                    <a:gd name="T36" fmla="*/ 66 w 71"/>
                    <a:gd name="T37" fmla="*/ 15 h 61"/>
                    <a:gd name="T38" fmla="*/ 66 w 71"/>
                    <a:gd name="T39" fmla="*/ 15 h 61"/>
                    <a:gd name="T40" fmla="*/ 71 w 71"/>
                    <a:gd name="T41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61">
                      <a:moveTo>
                        <a:pt x="71" y="7"/>
                      </a:moveTo>
                      <a:lnTo>
                        <a:pt x="71" y="7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1" y="5"/>
                      </a:lnTo>
                      <a:lnTo>
                        <a:pt x="20" y="13"/>
                      </a:lnTo>
                      <a:lnTo>
                        <a:pt x="12" y="24"/>
                      </a:lnTo>
                      <a:lnTo>
                        <a:pt x="6" y="36"/>
                      </a:lnTo>
                      <a:lnTo>
                        <a:pt x="2" y="49"/>
                      </a:lnTo>
                      <a:lnTo>
                        <a:pt x="0" y="61"/>
                      </a:lnTo>
                      <a:lnTo>
                        <a:pt x="10" y="61"/>
                      </a:lnTo>
                      <a:lnTo>
                        <a:pt x="10" y="51"/>
                      </a:lnTo>
                      <a:lnTo>
                        <a:pt x="14" y="40"/>
                      </a:lnTo>
                      <a:lnTo>
                        <a:pt x="20" y="29"/>
                      </a:lnTo>
                      <a:lnTo>
                        <a:pt x="27" y="19"/>
                      </a:lnTo>
                      <a:lnTo>
                        <a:pt x="35" y="13"/>
                      </a:lnTo>
                      <a:lnTo>
                        <a:pt x="44" y="9"/>
                      </a:lnTo>
                      <a:lnTo>
                        <a:pt x="55" y="9"/>
                      </a:lnTo>
                      <a:lnTo>
                        <a:pt x="66" y="15"/>
                      </a:lnTo>
                      <a:lnTo>
                        <a:pt x="66" y="15"/>
                      </a:lnTo>
                      <a:lnTo>
                        <a:pt x="71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3" name="Freeform 667"/>
                <p:cNvSpPr>
                  <a:spLocks/>
                </p:cNvSpPr>
                <p:nvPr/>
              </p:nvSpPr>
              <p:spPr bwMode="auto">
                <a:xfrm>
                  <a:off x="2397" y="1463"/>
                  <a:ext cx="15" cy="23"/>
                </a:xfrm>
                <a:custGeom>
                  <a:avLst/>
                  <a:gdLst>
                    <a:gd name="T0" fmla="*/ 8 w 59"/>
                    <a:gd name="T1" fmla="*/ 85 h 90"/>
                    <a:gd name="T2" fmla="*/ 5 w 59"/>
                    <a:gd name="T3" fmla="*/ 90 h 90"/>
                    <a:gd name="T4" fmla="*/ 18 w 59"/>
                    <a:gd name="T5" fmla="*/ 84 h 90"/>
                    <a:gd name="T6" fmla="*/ 31 w 59"/>
                    <a:gd name="T7" fmla="*/ 75 h 90"/>
                    <a:gd name="T8" fmla="*/ 41 w 59"/>
                    <a:gd name="T9" fmla="*/ 66 h 90"/>
                    <a:gd name="T10" fmla="*/ 52 w 59"/>
                    <a:gd name="T11" fmla="*/ 53 h 90"/>
                    <a:gd name="T12" fmla="*/ 57 w 59"/>
                    <a:gd name="T13" fmla="*/ 39 h 90"/>
                    <a:gd name="T14" fmla="*/ 59 w 59"/>
                    <a:gd name="T15" fmla="*/ 26 h 90"/>
                    <a:gd name="T16" fmla="*/ 55 w 59"/>
                    <a:gd name="T17" fmla="*/ 12 h 90"/>
                    <a:gd name="T18" fmla="*/ 44 w 59"/>
                    <a:gd name="T19" fmla="*/ 0 h 90"/>
                    <a:gd name="T20" fmla="*/ 39 w 59"/>
                    <a:gd name="T21" fmla="*/ 8 h 90"/>
                    <a:gd name="T22" fmla="*/ 47 w 59"/>
                    <a:gd name="T23" fmla="*/ 16 h 90"/>
                    <a:gd name="T24" fmla="*/ 51 w 59"/>
                    <a:gd name="T25" fmla="*/ 26 h 90"/>
                    <a:gd name="T26" fmla="*/ 49 w 59"/>
                    <a:gd name="T27" fmla="*/ 37 h 90"/>
                    <a:gd name="T28" fmla="*/ 44 w 59"/>
                    <a:gd name="T29" fmla="*/ 49 h 90"/>
                    <a:gd name="T30" fmla="*/ 35 w 59"/>
                    <a:gd name="T31" fmla="*/ 59 h 90"/>
                    <a:gd name="T32" fmla="*/ 25 w 59"/>
                    <a:gd name="T33" fmla="*/ 69 h 90"/>
                    <a:gd name="T34" fmla="*/ 14 w 59"/>
                    <a:gd name="T35" fmla="*/ 76 h 90"/>
                    <a:gd name="T36" fmla="*/ 3 w 59"/>
                    <a:gd name="T37" fmla="*/ 81 h 90"/>
                    <a:gd name="T38" fmla="*/ 0 w 59"/>
                    <a:gd name="T39" fmla="*/ 85 h 90"/>
                    <a:gd name="T40" fmla="*/ 3 w 59"/>
                    <a:gd name="T41" fmla="*/ 81 h 90"/>
                    <a:gd name="T42" fmla="*/ 1 w 59"/>
                    <a:gd name="T43" fmla="*/ 83 h 90"/>
                    <a:gd name="T44" fmla="*/ 0 w 59"/>
                    <a:gd name="T45" fmla="*/ 86 h 90"/>
                    <a:gd name="T46" fmla="*/ 2 w 59"/>
                    <a:gd name="T47" fmla="*/ 89 h 90"/>
                    <a:gd name="T48" fmla="*/ 5 w 59"/>
                    <a:gd name="T49" fmla="*/ 90 h 90"/>
                    <a:gd name="T50" fmla="*/ 8 w 59"/>
                    <a:gd name="T51" fmla="*/ 8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90">
                      <a:moveTo>
                        <a:pt x="8" y="85"/>
                      </a:moveTo>
                      <a:lnTo>
                        <a:pt x="5" y="90"/>
                      </a:lnTo>
                      <a:lnTo>
                        <a:pt x="18" y="84"/>
                      </a:lnTo>
                      <a:lnTo>
                        <a:pt x="31" y="75"/>
                      </a:lnTo>
                      <a:lnTo>
                        <a:pt x="41" y="66"/>
                      </a:lnTo>
                      <a:lnTo>
                        <a:pt x="52" y="53"/>
                      </a:lnTo>
                      <a:lnTo>
                        <a:pt x="57" y="39"/>
                      </a:lnTo>
                      <a:lnTo>
                        <a:pt x="59" y="26"/>
                      </a:lnTo>
                      <a:lnTo>
                        <a:pt x="55" y="12"/>
                      </a:lnTo>
                      <a:lnTo>
                        <a:pt x="44" y="0"/>
                      </a:lnTo>
                      <a:lnTo>
                        <a:pt x="39" y="8"/>
                      </a:lnTo>
                      <a:lnTo>
                        <a:pt x="47" y="16"/>
                      </a:lnTo>
                      <a:lnTo>
                        <a:pt x="51" y="26"/>
                      </a:lnTo>
                      <a:lnTo>
                        <a:pt x="49" y="37"/>
                      </a:lnTo>
                      <a:lnTo>
                        <a:pt x="44" y="49"/>
                      </a:lnTo>
                      <a:lnTo>
                        <a:pt x="35" y="59"/>
                      </a:lnTo>
                      <a:lnTo>
                        <a:pt x="25" y="69"/>
                      </a:lnTo>
                      <a:lnTo>
                        <a:pt x="14" y="76"/>
                      </a:lnTo>
                      <a:lnTo>
                        <a:pt x="3" y="81"/>
                      </a:lnTo>
                      <a:lnTo>
                        <a:pt x="0" y="85"/>
                      </a:lnTo>
                      <a:lnTo>
                        <a:pt x="3" y="81"/>
                      </a:lnTo>
                      <a:lnTo>
                        <a:pt x="1" y="83"/>
                      </a:lnTo>
                      <a:lnTo>
                        <a:pt x="0" y="86"/>
                      </a:lnTo>
                      <a:lnTo>
                        <a:pt x="2" y="89"/>
                      </a:lnTo>
                      <a:lnTo>
                        <a:pt x="5" y="90"/>
                      </a:lnTo>
                      <a:lnTo>
                        <a:pt x="8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4" name="Freeform 668"/>
                <p:cNvSpPr>
                  <a:spLocks/>
                </p:cNvSpPr>
                <p:nvPr/>
              </p:nvSpPr>
              <p:spPr bwMode="auto">
                <a:xfrm>
                  <a:off x="2396" y="1485"/>
                  <a:ext cx="12" cy="8"/>
                </a:xfrm>
                <a:custGeom>
                  <a:avLst/>
                  <a:gdLst>
                    <a:gd name="T0" fmla="*/ 39 w 48"/>
                    <a:gd name="T1" fmla="*/ 22 h 33"/>
                    <a:gd name="T2" fmla="*/ 43 w 48"/>
                    <a:gd name="T3" fmla="*/ 18 h 33"/>
                    <a:gd name="T4" fmla="*/ 35 w 48"/>
                    <a:gd name="T5" fmla="*/ 20 h 33"/>
                    <a:gd name="T6" fmla="*/ 28 w 48"/>
                    <a:gd name="T7" fmla="*/ 22 h 33"/>
                    <a:gd name="T8" fmla="*/ 22 w 48"/>
                    <a:gd name="T9" fmla="*/ 24 h 33"/>
                    <a:gd name="T10" fmla="*/ 15 w 48"/>
                    <a:gd name="T11" fmla="*/ 24 h 33"/>
                    <a:gd name="T12" fmla="*/ 12 w 48"/>
                    <a:gd name="T13" fmla="*/ 24 h 33"/>
                    <a:gd name="T14" fmla="*/ 11 w 48"/>
                    <a:gd name="T15" fmla="*/ 21 h 33"/>
                    <a:gd name="T16" fmla="*/ 10 w 48"/>
                    <a:gd name="T17" fmla="*/ 14 h 33"/>
                    <a:gd name="T18" fmla="*/ 10 w 48"/>
                    <a:gd name="T19" fmla="*/ 0 h 33"/>
                    <a:gd name="T20" fmla="*/ 2 w 48"/>
                    <a:gd name="T21" fmla="*/ 0 h 33"/>
                    <a:gd name="T22" fmla="*/ 0 w 48"/>
                    <a:gd name="T23" fmla="*/ 14 h 33"/>
                    <a:gd name="T24" fmla="*/ 3 w 48"/>
                    <a:gd name="T25" fmla="*/ 23 h 33"/>
                    <a:gd name="T26" fmla="*/ 8 w 48"/>
                    <a:gd name="T27" fmla="*/ 31 h 33"/>
                    <a:gd name="T28" fmla="*/ 15 w 48"/>
                    <a:gd name="T29" fmla="*/ 33 h 33"/>
                    <a:gd name="T30" fmla="*/ 22 w 48"/>
                    <a:gd name="T31" fmla="*/ 33 h 33"/>
                    <a:gd name="T32" fmla="*/ 30 w 48"/>
                    <a:gd name="T33" fmla="*/ 31 h 33"/>
                    <a:gd name="T34" fmla="*/ 37 w 48"/>
                    <a:gd name="T35" fmla="*/ 29 h 33"/>
                    <a:gd name="T36" fmla="*/ 43 w 48"/>
                    <a:gd name="T37" fmla="*/ 27 h 33"/>
                    <a:gd name="T38" fmla="*/ 48 w 48"/>
                    <a:gd name="T39" fmla="*/ 22 h 33"/>
                    <a:gd name="T40" fmla="*/ 43 w 48"/>
                    <a:gd name="T41" fmla="*/ 27 h 33"/>
                    <a:gd name="T42" fmla="*/ 47 w 48"/>
                    <a:gd name="T43" fmla="*/ 26 h 33"/>
                    <a:gd name="T44" fmla="*/ 48 w 48"/>
                    <a:gd name="T45" fmla="*/ 22 h 33"/>
                    <a:gd name="T46" fmla="*/ 47 w 48"/>
                    <a:gd name="T47" fmla="*/ 19 h 33"/>
                    <a:gd name="T48" fmla="*/ 43 w 48"/>
                    <a:gd name="T49" fmla="*/ 18 h 33"/>
                    <a:gd name="T50" fmla="*/ 39 w 48"/>
                    <a:gd name="T51" fmla="*/ 2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8" h="33">
                      <a:moveTo>
                        <a:pt x="39" y="22"/>
                      </a:moveTo>
                      <a:lnTo>
                        <a:pt x="43" y="18"/>
                      </a:lnTo>
                      <a:lnTo>
                        <a:pt x="35" y="20"/>
                      </a:lnTo>
                      <a:lnTo>
                        <a:pt x="28" y="22"/>
                      </a:lnTo>
                      <a:lnTo>
                        <a:pt x="22" y="24"/>
                      </a:lnTo>
                      <a:lnTo>
                        <a:pt x="15" y="24"/>
                      </a:lnTo>
                      <a:lnTo>
                        <a:pt x="12" y="24"/>
                      </a:lnTo>
                      <a:lnTo>
                        <a:pt x="11" y="21"/>
                      </a:lnTo>
                      <a:lnTo>
                        <a:pt x="10" y="14"/>
                      </a:lnTo>
                      <a:lnTo>
                        <a:pt x="10" y="0"/>
                      </a:lnTo>
                      <a:lnTo>
                        <a:pt x="2" y="0"/>
                      </a:lnTo>
                      <a:lnTo>
                        <a:pt x="0" y="14"/>
                      </a:lnTo>
                      <a:lnTo>
                        <a:pt x="3" y="23"/>
                      </a:lnTo>
                      <a:lnTo>
                        <a:pt x="8" y="31"/>
                      </a:lnTo>
                      <a:lnTo>
                        <a:pt x="15" y="33"/>
                      </a:lnTo>
                      <a:lnTo>
                        <a:pt x="22" y="33"/>
                      </a:lnTo>
                      <a:lnTo>
                        <a:pt x="30" y="31"/>
                      </a:lnTo>
                      <a:lnTo>
                        <a:pt x="37" y="29"/>
                      </a:lnTo>
                      <a:lnTo>
                        <a:pt x="43" y="27"/>
                      </a:lnTo>
                      <a:lnTo>
                        <a:pt x="48" y="22"/>
                      </a:lnTo>
                      <a:lnTo>
                        <a:pt x="43" y="27"/>
                      </a:lnTo>
                      <a:lnTo>
                        <a:pt x="47" y="26"/>
                      </a:lnTo>
                      <a:lnTo>
                        <a:pt x="48" y="22"/>
                      </a:lnTo>
                      <a:lnTo>
                        <a:pt x="47" y="19"/>
                      </a:lnTo>
                      <a:lnTo>
                        <a:pt x="43" y="18"/>
                      </a:lnTo>
                      <a:lnTo>
                        <a:pt x="39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5" name="Freeform 669"/>
                <p:cNvSpPr>
                  <a:spLocks/>
                </p:cNvSpPr>
                <p:nvPr/>
              </p:nvSpPr>
              <p:spPr bwMode="auto">
                <a:xfrm>
                  <a:off x="2406" y="1474"/>
                  <a:ext cx="18" cy="16"/>
                </a:xfrm>
                <a:custGeom>
                  <a:avLst/>
                  <a:gdLst>
                    <a:gd name="T0" fmla="*/ 72 w 72"/>
                    <a:gd name="T1" fmla="*/ 7 h 64"/>
                    <a:gd name="T2" fmla="*/ 72 w 72"/>
                    <a:gd name="T3" fmla="*/ 7 h 64"/>
                    <a:gd name="T4" fmla="*/ 62 w 72"/>
                    <a:gd name="T5" fmla="*/ 3 h 64"/>
                    <a:gd name="T6" fmla="*/ 50 w 72"/>
                    <a:gd name="T7" fmla="*/ 0 h 64"/>
                    <a:gd name="T8" fmla="*/ 38 w 72"/>
                    <a:gd name="T9" fmla="*/ 3 h 64"/>
                    <a:gd name="T10" fmla="*/ 26 w 72"/>
                    <a:gd name="T11" fmla="*/ 8 h 64"/>
                    <a:gd name="T12" fmla="*/ 15 w 72"/>
                    <a:gd name="T13" fmla="*/ 16 h 64"/>
                    <a:gd name="T14" fmla="*/ 7 w 72"/>
                    <a:gd name="T15" fmla="*/ 29 h 64"/>
                    <a:gd name="T16" fmla="*/ 1 w 72"/>
                    <a:gd name="T17" fmla="*/ 47 h 64"/>
                    <a:gd name="T18" fmla="*/ 0 w 72"/>
                    <a:gd name="T19" fmla="*/ 64 h 64"/>
                    <a:gd name="T20" fmla="*/ 9 w 72"/>
                    <a:gd name="T21" fmla="*/ 64 h 64"/>
                    <a:gd name="T22" fmla="*/ 10 w 72"/>
                    <a:gd name="T23" fmla="*/ 47 h 64"/>
                    <a:gd name="T24" fmla="*/ 15 w 72"/>
                    <a:gd name="T25" fmla="*/ 33 h 64"/>
                    <a:gd name="T26" fmla="*/ 21 w 72"/>
                    <a:gd name="T27" fmla="*/ 23 h 64"/>
                    <a:gd name="T28" fmla="*/ 31 w 72"/>
                    <a:gd name="T29" fmla="*/ 16 h 64"/>
                    <a:gd name="T30" fmla="*/ 40 w 72"/>
                    <a:gd name="T31" fmla="*/ 11 h 64"/>
                    <a:gd name="T32" fmla="*/ 50 w 72"/>
                    <a:gd name="T33" fmla="*/ 10 h 64"/>
                    <a:gd name="T34" fmla="*/ 60 w 72"/>
                    <a:gd name="T35" fmla="*/ 11 h 64"/>
                    <a:gd name="T36" fmla="*/ 68 w 72"/>
                    <a:gd name="T37" fmla="*/ 15 h 64"/>
                    <a:gd name="T38" fmla="*/ 68 w 72"/>
                    <a:gd name="T39" fmla="*/ 15 h 64"/>
                    <a:gd name="T40" fmla="*/ 72 w 72"/>
                    <a:gd name="T41" fmla="*/ 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2" h="64">
                      <a:moveTo>
                        <a:pt x="72" y="7"/>
                      </a:moveTo>
                      <a:lnTo>
                        <a:pt x="72" y="7"/>
                      </a:lnTo>
                      <a:lnTo>
                        <a:pt x="62" y="3"/>
                      </a:lnTo>
                      <a:lnTo>
                        <a:pt x="50" y="0"/>
                      </a:lnTo>
                      <a:lnTo>
                        <a:pt x="38" y="3"/>
                      </a:lnTo>
                      <a:lnTo>
                        <a:pt x="26" y="8"/>
                      </a:lnTo>
                      <a:lnTo>
                        <a:pt x="15" y="16"/>
                      </a:lnTo>
                      <a:lnTo>
                        <a:pt x="7" y="29"/>
                      </a:lnTo>
                      <a:lnTo>
                        <a:pt x="1" y="47"/>
                      </a:lnTo>
                      <a:lnTo>
                        <a:pt x="0" y="64"/>
                      </a:lnTo>
                      <a:lnTo>
                        <a:pt x="9" y="64"/>
                      </a:lnTo>
                      <a:lnTo>
                        <a:pt x="10" y="47"/>
                      </a:lnTo>
                      <a:lnTo>
                        <a:pt x="15" y="33"/>
                      </a:lnTo>
                      <a:lnTo>
                        <a:pt x="21" y="23"/>
                      </a:lnTo>
                      <a:lnTo>
                        <a:pt x="31" y="16"/>
                      </a:lnTo>
                      <a:lnTo>
                        <a:pt x="40" y="11"/>
                      </a:lnTo>
                      <a:lnTo>
                        <a:pt x="50" y="10"/>
                      </a:lnTo>
                      <a:lnTo>
                        <a:pt x="60" y="11"/>
                      </a:lnTo>
                      <a:lnTo>
                        <a:pt x="68" y="15"/>
                      </a:lnTo>
                      <a:lnTo>
                        <a:pt x="68" y="15"/>
                      </a:lnTo>
                      <a:lnTo>
                        <a:pt x="7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6" name="Freeform 670"/>
                <p:cNvSpPr>
                  <a:spLocks/>
                </p:cNvSpPr>
                <p:nvPr/>
              </p:nvSpPr>
              <p:spPr bwMode="auto">
                <a:xfrm>
                  <a:off x="2413" y="1476"/>
                  <a:ext cx="13" cy="21"/>
                </a:xfrm>
                <a:custGeom>
                  <a:avLst/>
                  <a:gdLst>
                    <a:gd name="T0" fmla="*/ 11 w 54"/>
                    <a:gd name="T1" fmla="*/ 79 h 84"/>
                    <a:gd name="T2" fmla="*/ 8 w 54"/>
                    <a:gd name="T3" fmla="*/ 84 h 84"/>
                    <a:gd name="T4" fmla="*/ 17 w 54"/>
                    <a:gd name="T5" fmla="*/ 77 h 84"/>
                    <a:gd name="T6" fmla="*/ 25 w 54"/>
                    <a:gd name="T7" fmla="*/ 69 h 84"/>
                    <a:gd name="T8" fmla="*/ 35 w 54"/>
                    <a:gd name="T9" fmla="*/ 58 h 84"/>
                    <a:gd name="T10" fmla="*/ 44 w 54"/>
                    <a:gd name="T11" fmla="*/ 46 h 84"/>
                    <a:gd name="T12" fmla="*/ 51 w 54"/>
                    <a:gd name="T13" fmla="*/ 33 h 84"/>
                    <a:gd name="T14" fmla="*/ 54 w 54"/>
                    <a:gd name="T15" fmla="*/ 21 h 84"/>
                    <a:gd name="T16" fmla="*/ 53 w 54"/>
                    <a:gd name="T17" fmla="*/ 10 h 84"/>
                    <a:gd name="T18" fmla="*/ 45 w 54"/>
                    <a:gd name="T19" fmla="*/ 0 h 84"/>
                    <a:gd name="T20" fmla="*/ 41 w 54"/>
                    <a:gd name="T21" fmla="*/ 8 h 84"/>
                    <a:gd name="T22" fmla="*/ 44 w 54"/>
                    <a:gd name="T23" fmla="*/ 12 h 84"/>
                    <a:gd name="T24" fmla="*/ 45 w 54"/>
                    <a:gd name="T25" fmla="*/ 21 h 84"/>
                    <a:gd name="T26" fmla="*/ 42 w 54"/>
                    <a:gd name="T27" fmla="*/ 31 h 84"/>
                    <a:gd name="T28" fmla="*/ 36 w 54"/>
                    <a:gd name="T29" fmla="*/ 42 h 84"/>
                    <a:gd name="T30" fmla="*/ 29 w 54"/>
                    <a:gd name="T31" fmla="*/ 52 h 84"/>
                    <a:gd name="T32" fmla="*/ 19 w 54"/>
                    <a:gd name="T33" fmla="*/ 63 h 84"/>
                    <a:gd name="T34" fmla="*/ 11 w 54"/>
                    <a:gd name="T35" fmla="*/ 71 h 84"/>
                    <a:gd name="T36" fmla="*/ 4 w 54"/>
                    <a:gd name="T37" fmla="*/ 75 h 84"/>
                    <a:gd name="T38" fmla="*/ 0 w 54"/>
                    <a:gd name="T39" fmla="*/ 79 h 84"/>
                    <a:gd name="T40" fmla="*/ 4 w 54"/>
                    <a:gd name="T41" fmla="*/ 75 h 84"/>
                    <a:gd name="T42" fmla="*/ 1 w 54"/>
                    <a:gd name="T43" fmla="*/ 77 h 84"/>
                    <a:gd name="T44" fmla="*/ 1 w 54"/>
                    <a:gd name="T45" fmla="*/ 80 h 84"/>
                    <a:gd name="T46" fmla="*/ 5 w 54"/>
                    <a:gd name="T47" fmla="*/ 84 h 84"/>
                    <a:gd name="T48" fmla="*/ 8 w 54"/>
                    <a:gd name="T49" fmla="*/ 84 h 84"/>
                    <a:gd name="T50" fmla="*/ 11 w 54"/>
                    <a:gd name="T51" fmla="*/ 7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84">
                      <a:moveTo>
                        <a:pt x="11" y="79"/>
                      </a:moveTo>
                      <a:lnTo>
                        <a:pt x="8" y="84"/>
                      </a:lnTo>
                      <a:lnTo>
                        <a:pt x="17" y="77"/>
                      </a:lnTo>
                      <a:lnTo>
                        <a:pt x="25" y="69"/>
                      </a:lnTo>
                      <a:lnTo>
                        <a:pt x="35" y="58"/>
                      </a:lnTo>
                      <a:lnTo>
                        <a:pt x="44" y="46"/>
                      </a:lnTo>
                      <a:lnTo>
                        <a:pt x="51" y="33"/>
                      </a:lnTo>
                      <a:lnTo>
                        <a:pt x="54" y="21"/>
                      </a:lnTo>
                      <a:lnTo>
                        <a:pt x="53" y="10"/>
                      </a:lnTo>
                      <a:lnTo>
                        <a:pt x="45" y="0"/>
                      </a:lnTo>
                      <a:lnTo>
                        <a:pt x="41" y="8"/>
                      </a:lnTo>
                      <a:lnTo>
                        <a:pt x="44" y="12"/>
                      </a:lnTo>
                      <a:lnTo>
                        <a:pt x="45" y="21"/>
                      </a:lnTo>
                      <a:lnTo>
                        <a:pt x="42" y="31"/>
                      </a:lnTo>
                      <a:lnTo>
                        <a:pt x="36" y="42"/>
                      </a:lnTo>
                      <a:lnTo>
                        <a:pt x="29" y="52"/>
                      </a:lnTo>
                      <a:lnTo>
                        <a:pt x="19" y="63"/>
                      </a:lnTo>
                      <a:lnTo>
                        <a:pt x="11" y="71"/>
                      </a:lnTo>
                      <a:lnTo>
                        <a:pt x="4" y="75"/>
                      </a:lnTo>
                      <a:lnTo>
                        <a:pt x="0" y="79"/>
                      </a:lnTo>
                      <a:lnTo>
                        <a:pt x="4" y="75"/>
                      </a:lnTo>
                      <a:lnTo>
                        <a:pt x="1" y="77"/>
                      </a:lnTo>
                      <a:lnTo>
                        <a:pt x="1" y="80"/>
                      </a:lnTo>
                      <a:lnTo>
                        <a:pt x="5" y="84"/>
                      </a:lnTo>
                      <a:lnTo>
                        <a:pt x="8" y="84"/>
                      </a:lnTo>
                      <a:lnTo>
                        <a:pt x="11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7" name="Freeform 671"/>
                <p:cNvSpPr>
                  <a:spLocks/>
                </p:cNvSpPr>
                <p:nvPr/>
              </p:nvSpPr>
              <p:spPr bwMode="auto">
                <a:xfrm>
                  <a:off x="2413" y="1496"/>
                  <a:ext cx="8" cy="3"/>
                </a:xfrm>
                <a:custGeom>
                  <a:avLst/>
                  <a:gdLst>
                    <a:gd name="T0" fmla="*/ 28 w 35"/>
                    <a:gd name="T1" fmla="*/ 1 h 14"/>
                    <a:gd name="T2" fmla="*/ 30 w 35"/>
                    <a:gd name="T3" fmla="*/ 0 h 14"/>
                    <a:gd name="T4" fmla="*/ 21 w 35"/>
                    <a:gd name="T5" fmla="*/ 3 h 14"/>
                    <a:gd name="T6" fmla="*/ 15 w 35"/>
                    <a:gd name="T7" fmla="*/ 6 h 14"/>
                    <a:gd name="T8" fmla="*/ 11 w 35"/>
                    <a:gd name="T9" fmla="*/ 6 h 14"/>
                    <a:gd name="T10" fmla="*/ 11 w 35"/>
                    <a:gd name="T11" fmla="*/ 1 h 14"/>
                    <a:gd name="T12" fmla="*/ 0 w 35"/>
                    <a:gd name="T13" fmla="*/ 1 h 14"/>
                    <a:gd name="T14" fmla="*/ 5 w 35"/>
                    <a:gd name="T15" fmla="*/ 12 h 14"/>
                    <a:gd name="T16" fmla="*/ 15 w 35"/>
                    <a:gd name="T17" fmla="*/ 14 h 14"/>
                    <a:gd name="T18" fmla="*/ 23 w 35"/>
                    <a:gd name="T19" fmla="*/ 12 h 14"/>
                    <a:gd name="T20" fmla="*/ 32 w 35"/>
                    <a:gd name="T21" fmla="*/ 9 h 14"/>
                    <a:gd name="T22" fmla="*/ 34 w 35"/>
                    <a:gd name="T23" fmla="*/ 8 h 14"/>
                    <a:gd name="T24" fmla="*/ 32 w 35"/>
                    <a:gd name="T25" fmla="*/ 9 h 14"/>
                    <a:gd name="T26" fmla="*/ 35 w 35"/>
                    <a:gd name="T27" fmla="*/ 7 h 14"/>
                    <a:gd name="T28" fmla="*/ 35 w 35"/>
                    <a:gd name="T29" fmla="*/ 3 h 14"/>
                    <a:gd name="T30" fmla="*/ 33 w 35"/>
                    <a:gd name="T31" fmla="*/ 1 h 14"/>
                    <a:gd name="T32" fmla="*/ 30 w 35"/>
                    <a:gd name="T33" fmla="*/ 0 h 14"/>
                    <a:gd name="T34" fmla="*/ 28 w 35"/>
                    <a:gd name="T35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4">
                      <a:moveTo>
                        <a:pt x="28" y="1"/>
                      </a:moveTo>
                      <a:lnTo>
                        <a:pt x="30" y="0"/>
                      </a:lnTo>
                      <a:lnTo>
                        <a:pt x="21" y="3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11" y="1"/>
                      </a:lnTo>
                      <a:lnTo>
                        <a:pt x="0" y="1"/>
                      </a:lnTo>
                      <a:lnTo>
                        <a:pt x="5" y="12"/>
                      </a:lnTo>
                      <a:lnTo>
                        <a:pt x="15" y="14"/>
                      </a:lnTo>
                      <a:lnTo>
                        <a:pt x="23" y="12"/>
                      </a:lnTo>
                      <a:lnTo>
                        <a:pt x="32" y="9"/>
                      </a:lnTo>
                      <a:lnTo>
                        <a:pt x="34" y="8"/>
                      </a:lnTo>
                      <a:lnTo>
                        <a:pt x="32" y="9"/>
                      </a:lnTo>
                      <a:lnTo>
                        <a:pt x="35" y="7"/>
                      </a:lnTo>
                      <a:lnTo>
                        <a:pt x="35" y="3"/>
                      </a:lnTo>
                      <a:lnTo>
                        <a:pt x="33" y="1"/>
                      </a:lnTo>
                      <a:lnTo>
                        <a:pt x="30" y="0"/>
                      </a:ln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8" name="Freeform 672"/>
                <p:cNvSpPr>
                  <a:spLocks/>
                </p:cNvSpPr>
                <p:nvPr/>
              </p:nvSpPr>
              <p:spPr bwMode="auto">
                <a:xfrm>
                  <a:off x="2420" y="1478"/>
                  <a:ext cx="33" cy="19"/>
                </a:xfrm>
                <a:custGeom>
                  <a:avLst/>
                  <a:gdLst>
                    <a:gd name="T0" fmla="*/ 129 w 134"/>
                    <a:gd name="T1" fmla="*/ 0 h 79"/>
                    <a:gd name="T2" fmla="*/ 129 w 134"/>
                    <a:gd name="T3" fmla="*/ 0 h 79"/>
                    <a:gd name="T4" fmla="*/ 107 w 134"/>
                    <a:gd name="T5" fmla="*/ 9 h 79"/>
                    <a:gd name="T6" fmla="*/ 86 w 134"/>
                    <a:gd name="T7" fmla="*/ 19 h 79"/>
                    <a:gd name="T8" fmla="*/ 66 w 134"/>
                    <a:gd name="T9" fmla="*/ 29 h 79"/>
                    <a:gd name="T10" fmla="*/ 49 w 134"/>
                    <a:gd name="T11" fmla="*/ 39 h 79"/>
                    <a:gd name="T12" fmla="*/ 32 w 134"/>
                    <a:gd name="T13" fmla="*/ 49 h 79"/>
                    <a:gd name="T14" fmla="*/ 18 w 134"/>
                    <a:gd name="T15" fmla="*/ 58 h 79"/>
                    <a:gd name="T16" fmla="*/ 7 w 134"/>
                    <a:gd name="T17" fmla="*/ 66 h 79"/>
                    <a:gd name="T18" fmla="*/ 0 w 134"/>
                    <a:gd name="T19" fmla="*/ 72 h 79"/>
                    <a:gd name="T20" fmla="*/ 6 w 134"/>
                    <a:gd name="T21" fmla="*/ 79 h 79"/>
                    <a:gd name="T22" fmla="*/ 13 w 134"/>
                    <a:gd name="T23" fmla="*/ 72 h 79"/>
                    <a:gd name="T24" fmla="*/ 23 w 134"/>
                    <a:gd name="T25" fmla="*/ 66 h 79"/>
                    <a:gd name="T26" fmla="*/ 36 w 134"/>
                    <a:gd name="T27" fmla="*/ 58 h 79"/>
                    <a:gd name="T28" fmla="*/ 53 w 134"/>
                    <a:gd name="T29" fmla="*/ 47 h 79"/>
                    <a:gd name="T30" fmla="*/ 71 w 134"/>
                    <a:gd name="T31" fmla="*/ 38 h 79"/>
                    <a:gd name="T32" fmla="*/ 90 w 134"/>
                    <a:gd name="T33" fmla="*/ 27 h 79"/>
                    <a:gd name="T34" fmla="*/ 111 w 134"/>
                    <a:gd name="T35" fmla="*/ 17 h 79"/>
                    <a:gd name="T36" fmla="*/ 131 w 134"/>
                    <a:gd name="T37" fmla="*/ 9 h 79"/>
                    <a:gd name="T38" fmla="*/ 131 w 134"/>
                    <a:gd name="T39" fmla="*/ 9 h 79"/>
                    <a:gd name="T40" fmla="*/ 131 w 134"/>
                    <a:gd name="T41" fmla="*/ 9 h 79"/>
                    <a:gd name="T42" fmla="*/ 134 w 134"/>
                    <a:gd name="T43" fmla="*/ 6 h 79"/>
                    <a:gd name="T44" fmla="*/ 134 w 134"/>
                    <a:gd name="T45" fmla="*/ 3 h 79"/>
                    <a:gd name="T46" fmla="*/ 132 w 134"/>
                    <a:gd name="T47" fmla="*/ 1 h 79"/>
                    <a:gd name="T48" fmla="*/ 129 w 134"/>
                    <a:gd name="T4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4" h="79">
                      <a:moveTo>
                        <a:pt x="129" y="0"/>
                      </a:moveTo>
                      <a:lnTo>
                        <a:pt x="129" y="0"/>
                      </a:lnTo>
                      <a:lnTo>
                        <a:pt x="107" y="9"/>
                      </a:lnTo>
                      <a:lnTo>
                        <a:pt x="86" y="19"/>
                      </a:lnTo>
                      <a:lnTo>
                        <a:pt x="66" y="29"/>
                      </a:lnTo>
                      <a:lnTo>
                        <a:pt x="49" y="39"/>
                      </a:lnTo>
                      <a:lnTo>
                        <a:pt x="32" y="49"/>
                      </a:lnTo>
                      <a:lnTo>
                        <a:pt x="18" y="58"/>
                      </a:lnTo>
                      <a:lnTo>
                        <a:pt x="7" y="66"/>
                      </a:lnTo>
                      <a:lnTo>
                        <a:pt x="0" y="72"/>
                      </a:lnTo>
                      <a:lnTo>
                        <a:pt x="6" y="79"/>
                      </a:lnTo>
                      <a:lnTo>
                        <a:pt x="13" y="72"/>
                      </a:lnTo>
                      <a:lnTo>
                        <a:pt x="23" y="66"/>
                      </a:lnTo>
                      <a:lnTo>
                        <a:pt x="36" y="58"/>
                      </a:lnTo>
                      <a:lnTo>
                        <a:pt x="53" y="47"/>
                      </a:lnTo>
                      <a:lnTo>
                        <a:pt x="71" y="38"/>
                      </a:lnTo>
                      <a:lnTo>
                        <a:pt x="90" y="27"/>
                      </a:lnTo>
                      <a:lnTo>
                        <a:pt x="111" y="17"/>
                      </a:lnTo>
                      <a:lnTo>
                        <a:pt x="131" y="9"/>
                      </a:lnTo>
                      <a:lnTo>
                        <a:pt x="131" y="9"/>
                      </a:lnTo>
                      <a:lnTo>
                        <a:pt x="131" y="9"/>
                      </a:lnTo>
                      <a:lnTo>
                        <a:pt x="134" y="6"/>
                      </a:lnTo>
                      <a:lnTo>
                        <a:pt x="134" y="3"/>
                      </a:lnTo>
                      <a:lnTo>
                        <a:pt x="132" y="1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9" name="Freeform 673"/>
                <p:cNvSpPr>
                  <a:spLocks/>
                </p:cNvSpPr>
                <p:nvPr/>
              </p:nvSpPr>
              <p:spPr bwMode="auto">
                <a:xfrm>
                  <a:off x="2309" y="1344"/>
                  <a:ext cx="39" cy="54"/>
                </a:xfrm>
                <a:custGeom>
                  <a:avLst/>
                  <a:gdLst>
                    <a:gd name="T0" fmla="*/ 56 w 153"/>
                    <a:gd name="T1" fmla="*/ 208 h 214"/>
                    <a:gd name="T2" fmla="*/ 63 w 153"/>
                    <a:gd name="T3" fmla="*/ 191 h 214"/>
                    <a:gd name="T4" fmla="*/ 69 w 153"/>
                    <a:gd name="T5" fmla="*/ 176 h 214"/>
                    <a:gd name="T6" fmla="*/ 73 w 153"/>
                    <a:gd name="T7" fmla="*/ 163 h 214"/>
                    <a:gd name="T8" fmla="*/ 75 w 153"/>
                    <a:gd name="T9" fmla="*/ 154 h 214"/>
                    <a:gd name="T10" fmla="*/ 77 w 153"/>
                    <a:gd name="T11" fmla="*/ 146 h 214"/>
                    <a:gd name="T12" fmla="*/ 80 w 153"/>
                    <a:gd name="T13" fmla="*/ 138 h 214"/>
                    <a:gd name="T14" fmla="*/ 86 w 153"/>
                    <a:gd name="T15" fmla="*/ 131 h 214"/>
                    <a:gd name="T16" fmla="*/ 92 w 153"/>
                    <a:gd name="T17" fmla="*/ 122 h 214"/>
                    <a:gd name="T18" fmla="*/ 99 w 153"/>
                    <a:gd name="T19" fmla="*/ 115 h 214"/>
                    <a:gd name="T20" fmla="*/ 106 w 153"/>
                    <a:gd name="T21" fmla="*/ 108 h 214"/>
                    <a:gd name="T22" fmla="*/ 114 w 153"/>
                    <a:gd name="T23" fmla="*/ 101 h 214"/>
                    <a:gd name="T24" fmla="*/ 120 w 153"/>
                    <a:gd name="T25" fmla="*/ 96 h 214"/>
                    <a:gd name="T26" fmla="*/ 124 w 153"/>
                    <a:gd name="T27" fmla="*/ 92 h 214"/>
                    <a:gd name="T28" fmla="*/ 128 w 153"/>
                    <a:gd name="T29" fmla="*/ 88 h 214"/>
                    <a:gd name="T30" fmla="*/ 131 w 153"/>
                    <a:gd name="T31" fmla="*/ 85 h 214"/>
                    <a:gd name="T32" fmla="*/ 135 w 153"/>
                    <a:gd name="T33" fmla="*/ 80 h 214"/>
                    <a:gd name="T34" fmla="*/ 139 w 153"/>
                    <a:gd name="T35" fmla="*/ 76 h 214"/>
                    <a:gd name="T36" fmla="*/ 143 w 153"/>
                    <a:gd name="T37" fmla="*/ 74 h 214"/>
                    <a:gd name="T38" fmla="*/ 147 w 153"/>
                    <a:gd name="T39" fmla="*/ 72 h 214"/>
                    <a:gd name="T40" fmla="*/ 153 w 153"/>
                    <a:gd name="T41" fmla="*/ 72 h 214"/>
                    <a:gd name="T42" fmla="*/ 149 w 153"/>
                    <a:gd name="T43" fmla="*/ 62 h 214"/>
                    <a:gd name="T44" fmla="*/ 143 w 153"/>
                    <a:gd name="T45" fmla="*/ 50 h 214"/>
                    <a:gd name="T46" fmla="*/ 135 w 153"/>
                    <a:gd name="T47" fmla="*/ 38 h 214"/>
                    <a:gd name="T48" fmla="*/ 124 w 153"/>
                    <a:gd name="T49" fmla="*/ 25 h 214"/>
                    <a:gd name="T50" fmla="*/ 113 w 153"/>
                    <a:gd name="T51" fmla="*/ 14 h 214"/>
                    <a:gd name="T52" fmla="*/ 99 w 153"/>
                    <a:gd name="T53" fmla="*/ 5 h 214"/>
                    <a:gd name="T54" fmla="*/ 86 w 153"/>
                    <a:gd name="T55" fmla="*/ 0 h 214"/>
                    <a:gd name="T56" fmla="*/ 72 w 153"/>
                    <a:gd name="T57" fmla="*/ 0 h 214"/>
                    <a:gd name="T58" fmla="*/ 64 w 153"/>
                    <a:gd name="T59" fmla="*/ 3 h 214"/>
                    <a:gd name="T60" fmla="*/ 57 w 153"/>
                    <a:gd name="T61" fmla="*/ 6 h 214"/>
                    <a:gd name="T62" fmla="*/ 50 w 153"/>
                    <a:gd name="T63" fmla="*/ 10 h 214"/>
                    <a:gd name="T64" fmla="*/ 45 w 153"/>
                    <a:gd name="T65" fmla="*/ 14 h 214"/>
                    <a:gd name="T66" fmla="*/ 41 w 153"/>
                    <a:gd name="T67" fmla="*/ 18 h 214"/>
                    <a:gd name="T68" fmla="*/ 37 w 153"/>
                    <a:gd name="T69" fmla="*/ 22 h 214"/>
                    <a:gd name="T70" fmla="*/ 35 w 153"/>
                    <a:gd name="T71" fmla="*/ 26 h 214"/>
                    <a:gd name="T72" fmla="*/ 34 w 153"/>
                    <a:gd name="T73" fmla="*/ 30 h 214"/>
                    <a:gd name="T74" fmla="*/ 21 w 153"/>
                    <a:gd name="T75" fmla="*/ 41 h 214"/>
                    <a:gd name="T76" fmla="*/ 9 w 153"/>
                    <a:gd name="T77" fmla="*/ 54 h 214"/>
                    <a:gd name="T78" fmla="*/ 2 w 153"/>
                    <a:gd name="T79" fmla="*/ 72 h 214"/>
                    <a:gd name="T80" fmla="*/ 0 w 153"/>
                    <a:gd name="T81" fmla="*/ 93 h 214"/>
                    <a:gd name="T82" fmla="*/ 3 w 153"/>
                    <a:gd name="T83" fmla="*/ 118 h 214"/>
                    <a:gd name="T84" fmla="*/ 12 w 153"/>
                    <a:gd name="T85" fmla="*/ 146 h 214"/>
                    <a:gd name="T86" fmla="*/ 30 w 153"/>
                    <a:gd name="T87" fmla="*/ 179 h 214"/>
                    <a:gd name="T88" fmla="*/ 56 w 153"/>
                    <a:gd name="T89" fmla="*/ 214 h 214"/>
                    <a:gd name="T90" fmla="*/ 56 w 153"/>
                    <a:gd name="T91" fmla="*/ 20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3" h="214">
                      <a:moveTo>
                        <a:pt x="56" y="208"/>
                      </a:moveTo>
                      <a:lnTo>
                        <a:pt x="63" y="191"/>
                      </a:lnTo>
                      <a:lnTo>
                        <a:pt x="69" y="176"/>
                      </a:lnTo>
                      <a:lnTo>
                        <a:pt x="73" y="163"/>
                      </a:lnTo>
                      <a:lnTo>
                        <a:pt x="75" y="154"/>
                      </a:lnTo>
                      <a:lnTo>
                        <a:pt x="77" y="146"/>
                      </a:lnTo>
                      <a:lnTo>
                        <a:pt x="80" y="138"/>
                      </a:lnTo>
                      <a:lnTo>
                        <a:pt x="86" y="131"/>
                      </a:lnTo>
                      <a:lnTo>
                        <a:pt x="92" y="122"/>
                      </a:lnTo>
                      <a:lnTo>
                        <a:pt x="99" y="115"/>
                      </a:lnTo>
                      <a:lnTo>
                        <a:pt x="106" y="108"/>
                      </a:lnTo>
                      <a:lnTo>
                        <a:pt x="114" y="101"/>
                      </a:lnTo>
                      <a:lnTo>
                        <a:pt x="120" y="96"/>
                      </a:lnTo>
                      <a:lnTo>
                        <a:pt x="124" y="92"/>
                      </a:lnTo>
                      <a:lnTo>
                        <a:pt x="128" y="88"/>
                      </a:lnTo>
                      <a:lnTo>
                        <a:pt x="131" y="85"/>
                      </a:lnTo>
                      <a:lnTo>
                        <a:pt x="135" y="80"/>
                      </a:lnTo>
                      <a:lnTo>
                        <a:pt x="139" y="76"/>
                      </a:lnTo>
                      <a:lnTo>
                        <a:pt x="143" y="74"/>
                      </a:lnTo>
                      <a:lnTo>
                        <a:pt x="147" y="72"/>
                      </a:lnTo>
                      <a:lnTo>
                        <a:pt x="153" y="72"/>
                      </a:lnTo>
                      <a:lnTo>
                        <a:pt x="149" y="62"/>
                      </a:lnTo>
                      <a:lnTo>
                        <a:pt x="143" y="50"/>
                      </a:lnTo>
                      <a:lnTo>
                        <a:pt x="135" y="38"/>
                      </a:lnTo>
                      <a:lnTo>
                        <a:pt x="124" y="25"/>
                      </a:lnTo>
                      <a:lnTo>
                        <a:pt x="113" y="14"/>
                      </a:lnTo>
                      <a:lnTo>
                        <a:pt x="99" y="5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64" y="3"/>
                      </a:lnTo>
                      <a:lnTo>
                        <a:pt x="57" y="6"/>
                      </a:lnTo>
                      <a:lnTo>
                        <a:pt x="50" y="10"/>
                      </a:lnTo>
                      <a:lnTo>
                        <a:pt x="45" y="14"/>
                      </a:lnTo>
                      <a:lnTo>
                        <a:pt x="41" y="18"/>
                      </a:lnTo>
                      <a:lnTo>
                        <a:pt x="37" y="22"/>
                      </a:lnTo>
                      <a:lnTo>
                        <a:pt x="35" y="26"/>
                      </a:lnTo>
                      <a:lnTo>
                        <a:pt x="34" y="30"/>
                      </a:lnTo>
                      <a:lnTo>
                        <a:pt x="21" y="41"/>
                      </a:lnTo>
                      <a:lnTo>
                        <a:pt x="9" y="54"/>
                      </a:lnTo>
                      <a:lnTo>
                        <a:pt x="2" y="72"/>
                      </a:lnTo>
                      <a:lnTo>
                        <a:pt x="0" y="93"/>
                      </a:lnTo>
                      <a:lnTo>
                        <a:pt x="3" y="118"/>
                      </a:lnTo>
                      <a:lnTo>
                        <a:pt x="12" y="146"/>
                      </a:lnTo>
                      <a:lnTo>
                        <a:pt x="30" y="179"/>
                      </a:lnTo>
                      <a:lnTo>
                        <a:pt x="56" y="214"/>
                      </a:lnTo>
                      <a:lnTo>
                        <a:pt x="56" y="208"/>
                      </a:lnTo>
                      <a:close/>
                    </a:path>
                  </a:pathLst>
                </a:custGeom>
                <a:solidFill>
                  <a:srgbClr val="A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0" name="Freeform 674"/>
                <p:cNvSpPr>
                  <a:spLocks/>
                </p:cNvSpPr>
                <p:nvPr/>
              </p:nvSpPr>
              <p:spPr bwMode="auto">
                <a:xfrm>
                  <a:off x="2322" y="1396"/>
                  <a:ext cx="2" cy="2"/>
                </a:xfrm>
                <a:custGeom>
                  <a:avLst/>
                  <a:gdLst>
                    <a:gd name="T0" fmla="*/ 0 w 8"/>
                    <a:gd name="T1" fmla="*/ 0 h 5"/>
                    <a:gd name="T2" fmla="*/ 1 w 8"/>
                    <a:gd name="T3" fmla="*/ 3 h 5"/>
                    <a:gd name="T4" fmla="*/ 3 w 8"/>
                    <a:gd name="T5" fmla="*/ 5 h 5"/>
                    <a:gd name="T6" fmla="*/ 6 w 8"/>
                    <a:gd name="T7" fmla="*/ 4 h 5"/>
                    <a:gd name="T8" fmla="*/ 8 w 8"/>
                    <a:gd name="T9" fmla="*/ 2 h 5"/>
                    <a:gd name="T10" fmla="*/ 0 w 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1" name="Freeform 675"/>
                <p:cNvSpPr>
                  <a:spLocks/>
                </p:cNvSpPr>
                <p:nvPr/>
              </p:nvSpPr>
              <p:spPr bwMode="auto">
                <a:xfrm>
                  <a:off x="2322" y="1383"/>
                  <a:ext cx="7" cy="14"/>
                </a:xfrm>
                <a:custGeom>
                  <a:avLst/>
                  <a:gdLst>
                    <a:gd name="T0" fmla="*/ 19 w 27"/>
                    <a:gd name="T1" fmla="*/ 0 h 55"/>
                    <a:gd name="T2" fmla="*/ 19 w 27"/>
                    <a:gd name="T3" fmla="*/ 0 h 55"/>
                    <a:gd name="T4" fmla="*/ 17 w 27"/>
                    <a:gd name="T5" fmla="*/ 8 h 55"/>
                    <a:gd name="T6" fmla="*/ 13 w 27"/>
                    <a:gd name="T7" fmla="*/ 21 h 55"/>
                    <a:gd name="T8" fmla="*/ 6 w 27"/>
                    <a:gd name="T9" fmla="*/ 36 h 55"/>
                    <a:gd name="T10" fmla="*/ 0 w 27"/>
                    <a:gd name="T11" fmla="*/ 53 h 55"/>
                    <a:gd name="T12" fmla="*/ 8 w 27"/>
                    <a:gd name="T13" fmla="*/ 55 h 55"/>
                    <a:gd name="T14" fmla="*/ 15 w 27"/>
                    <a:gd name="T15" fmla="*/ 38 h 55"/>
                    <a:gd name="T16" fmla="*/ 21 w 27"/>
                    <a:gd name="T17" fmla="*/ 23 h 55"/>
                    <a:gd name="T18" fmla="*/ 25 w 27"/>
                    <a:gd name="T19" fmla="*/ 10 h 55"/>
                    <a:gd name="T20" fmla="*/ 27 w 27"/>
                    <a:gd name="T21" fmla="*/ 0 h 55"/>
                    <a:gd name="T22" fmla="*/ 27 w 27"/>
                    <a:gd name="T23" fmla="*/ 0 h 55"/>
                    <a:gd name="T24" fmla="*/ 19 w 27"/>
                    <a:gd name="T2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55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7" y="8"/>
                      </a:lnTo>
                      <a:lnTo>
                        <a:pt x="13" y="21"/>
                      </a:lnTo>
                      <a:lnTo>
                        <a:pt x="6" y="36"/>
                      </a:lnTo>
                      <a:lnTo>
                        <a:pt x="0" y="53"/>
                      </a:lnTo>
                      <a:lnTo>
                        <a:pt x="8" y="55"/>
                      </a:lnTo>
                      <a:lnTo>
                        <a:pt x="15" y="38"/>
                      </a:lnTo>
                      <a:lnTo>
                        <a:pt x="21" y="23"/>
                      </a:lnTo>
                      <a:lnTo>
                        <a:pt x="25" y="10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2" name="Freeform 676"/>
                <p:cNvSpPr>
                  <a:spLocks/>
                </p:cNvSpPr>
                <p:nvPr/>
              </p:nvSpPr>
              <p:spPr bwMode="auto">
                <a:xfrm>
                  <a:off x="2327" y="1368"/>
                  <a:ext cx="13" cy="15"/>
                </a:xfrm>
                <a:custGeom>
                  <a:avLst/>
                  <a:gdLst>
                    <a:gd name="T0" fmla="*/ 47 w 52"/>
                    <a:gd name="T1" fmla="*/ 0 h 61"/>
                    <a:gd name="T2" fmla="*/ 46 w 52"/>
                    <a:gd name="T3" fmla="*/ 0 h 61"/>
                    <a:gd name="T4" fmla="*/ 40 w 52"/>
                    <a:gd name="T5" fmla="*/ 5 h 61"/>
                    <a:gd name="T6" fmla="*/ 32 w 52"/>
                    <a:gd name="T7" fmla="*/ 12 h 61"/>
                    <a:gd name="T8" fmla="*/ 25 w 52"/>
                    <a:gd name="T9" fmla="*/ 19 h 61"/>
                    <a:gd name="T10" fmla="*/ 18 w 52"/>
                    <a:gd name="T11" fmla="*/ 26 h 61"/>
                    <a:gd name="T12" fmla="*/ 10 w 52"/>
                    <a:gd name="T13" fmla="*/ 36 h 61"/>
                    <a:gd name="T14" fmla="*/ 5 w 52"/>
                    <a:gd name="T15" fmla="*/ 43 h 61"/>
                    <a:gd name="T16" fmla="*/ 2 w 52"/>
                    <a:gd name="T17" fmla="*/ 52 h 61"/>
                    <a:gd name="T18" fmla="*/ 0 w 52"/>
                    <a:gd name="T19" fmla="*/ 61 h 61"/>
                    <a:gd name="T20" fmla="*/ 8 w 52"/>
                    <a:gd name="T21" fmla="*/ 61 h 61"/>
                    <a:gd name="T22" fmla="*/ 10 w 52"/>
                    <a:gd name="T23" fmla="*/ 54 h 61"/>
                    <a:gd name="T24" fmla="*/ 13 w 52"/>
                    <a:gd name="T25" fmla="*/ 47 h 61"/>
                    <a:gd name="T26" fmla="*/ 19 w 52"/>
                    <a:gd name="T27" fmla="*/ 40 h 61"/>
                    <a:gd name="T28" fmla="*/ 24 w 52"/>
                    <a:gd name="T29" fmla="*/ 32 h 61"/>
                    <a:gd name="T30" fmla="*/ 31 w 52"/>
                    <a:gd name="T31" fmla="*/ 25 h 61"/>
                    <a:gd name="T32" fmla="*/ 39 w 52"/>
                    <a:gd name="T33" fmla="*/ 18 h 61"/>
                    <a:gd name="T34" fmla="*/ 46 w 52"/>
                    <a:gd name="T35" fmla="*/ 12 h 61"/>
                    <a:gd name="T36" fmla="*/ 52 w 52"/>
                    <a:gd name="T37" fmla="*/ 6 h 61"/>
                    <a:gd name="T38" fmla="*/ 51 w 52"/>
                    <a:gd name="T39" fmla="*/ 6 h 61"/>
                    <a:gd name="T40" fmla="*/ 47 w 52"/>
                    <a:gd name="T4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61">
                      <a:moveTo>
                        <a:pt x="47" y="0"/>
                      </a:moveTo>
                      <a:lnTo>
                        <a:pt x="46" y="0"/>
                      </a:lnTo>
                      <a:lnTo>
                        <a:pt x="40" y="5"/>
                      </a:lnTo>
                      <a:lnTo>
                        <a:pt x="32" y="12"/>
                      </a:lnTo>
                      <a:lnTo>
                        <a:pt x="25" y="19"/>
                      </a:lnTo>
                      <a:lnTo>
                        <a:pt x="18" y="26"/>
                      </a:lnTo>
                      <a:lnTo>
                        <a:pt x="10" y="36"/>
                      </a:lnTo>
                      <a:lnTo>
                        <a:pt x="5" y="43"/>
                      </a:lnTo>
                      <a:lnTo>
                        <a:pt x="2" y="52"/>
                      </a:lnTo>
                      <a:lnTo>
                        <a:pt x="0" y="61"/>
                      </a:lnTo>
                      <a:lnTo>
                        <a:pt x="8" y="61"/>
                      </a:lnTo>
                      <a:lnTo>
                        <a:pt x="10" y="54"/>
                      </a:lnTo>
                      <a:lnTo>
                        <a:pt x="13" y="47"/>
                      </a:lnTo>
                      <a:lnTo>
                        <a:pt x="19" y="40"/>
                      </a:lnTo>
                      <a:lnTo>
                        <a:pt x="24" y="32"/>
                      </a:lnTo>
                      <a:lnTo>
                        <a:pt x="31" y="25"/>
                      </a:lnTo>
                      <a:lnTo>
                        <a:pt x="39" y="18"/>
                      </a:lnTo>
                      <a:lnTo>
                        <a:pt x="46" y="12"/>
                      </a:lnTo>
                      <a:lnTo>
                        <a:pt x="52" y="6"/>
                      </a:lnTo>
                      <a:lnTo>
                        <a:pt x="51" y="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3" name="Freeform 677"/>
                <p:cNvSpPr>
                  <a:spLocks/>
                </p:cNvSpPr>
                <p:nvPr/>
              </p:nvSpPr>
              <p:spPr bwMode="auto">
                <a:xfrm>
                  <a:off x="2339" y="1361"/>
                  <a:ext cx="10" cy="8"/>
                </a:xfrm>
                <a:custGeom>
                  <a:avLst/>
                  <a:gdLst>
                    <a:gd name="T0" fmla="*/ 31 w 41"/>
                    <a:gd name="T1" fmla="*/ 6 h 32"/>
                    <a:gd name="T2" fmla="*/ 35 w 41"/>
                    <a:gd name="T3" fmla="*/ 1 h 32"/>
                    <a:gd name="T4" fmla="*/ 29 w 41"/>
                    <a:gd name="T5" fmla="*/ 1 h 32"/>
                    <a:gd name="T6" fmla="*/ 23 w 41"/>
                    <a:gd name="T7" fmla="*/ 3 h 32"/>
                    <a:gd name="T8" fmla="*/ 19 w 41"/>
                    <a:gd name="T9" fmla="*/ 6 h 32"/>
                    <a:gd name="T10" fmla="*/ 13 w 41"/>
                    <a:gd name="T11" fmla="*/ 10 h 32"/>
                    <a:gd name="T12" fmla="*/ 10 w 41"/>
                    <a:gd name="T13" fmla="*/ 15 h 32"/>
                    <a:gd name="T14" fmla="*/ 7 w 41"/>
                    <a:gd name="T15" fmla="*/ 18 h 32"/>
                    <a:gd name="T16" fmla="*/ 3 w 41"/>
                    <a:gd name="T17" fmla="*/ 22 h 32"/>
                    <a:gd name="T18" fmla="*/ 0 w 41"/>
                    <a:gd name="T19" fmla="*/ 26 h 32"/>
                    <a:gd name="T20" fmla="*/ 4 w 41"/>
                    <a:gd name="T21" fmla="*/ 32 h 32"/>
                    <a:gd name="T22" fmla="*/ 9 w 41"/>
                    <a:gd name="T23" fmla="*/ 28 h 32"/>
                    <a:gd name="T24" fmla="*/ 13 w 41"/>
                    <a:gd name="T25" fmla="*/ 24 h 32"/>
                    <a:gd name="T26" fmla="*/ 17 w 41"/>
                    <a:gd name="T27" fmla="*/ 21 h 32"/>
                    <a:gd name="T28" fmla="*/ 20 w 41"/>
                    <a:gd name="T29" fmla="*/ 17 h 32"/>
                    <a:gd name="T30" fmla="*/ 23 w 41"/>
                    <a:gd name="T31" fmla="*/ 12 h 32"/>
                    <a:gd name="T32" fmla="*/ 27 w 41"/>
                    <a:gd name="T33" fmla="*/ 11 h 32"/>
                    <a:gd name="T34" fmla="*/ 29 w 41"/>
                    <a:gd name="T35" fmla="*/ 9 h 32"/>
                    <a:gd name="T36" fmla="*/ 35 w 41"/>
                    <a:gd name="T37" fmla="*/ 9 h 32"/>
                    <a:gd name="T38" fmla="*/ 40 w 41"/>
                    <a:gd name="T39" fmla="*/ 4 h 32"/>
                    <a:gd name="T40" fmla="*/ 35 w 41"/>
                    <a:gd name="T41" fmla="*/ 10 h 32"/>
                    <a:gd name="T42" fmla="*/ 39 w 41"/>
                    <a:gd name="T43" fmla="*/ 8 h 32"/>
                    <a:gd name="T44" fmla="*/ 41 w 41"/>
                    <a:gd name="T45" fmla="*/ 5 h 32"/>
                    <a:gd name="T46" fmla="*/ 39 w 41"/>
                    <a:gd name="T47" fmla="*/ 2 h 32"/>
                    <a:gd name="T48" fmla="*/ 35 w 41"/>
                    <a:gd name="T49" fmla="*/ 0 h 32"/>
                    <a:gd name="T50" fmla="*/ 31 w 41"/>
                    <a:gd name="T51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32">
                      <a:moveTo>
                        <a:pt x="31" y="6"/>
                      </a:moveTo>
                      <a:lnTo>
                        <a:pt x="35" y="1"/>
                      </a:lnTo>
                      <a:lnTo>
                        <a:pt x="29" y="1"/>
                      </a:lnTo>
                      <a:lnTo>
                        <a:pt x="23" y="3"/>
                      </a:lnTo>
                      <a:lnTo>
                        <a:pt x="19" y="6"/>
                      </a:lnTo>
                      <a:lnTo>
                        <a:pt x="13" y="10"/>
                      </a:lnTo>
                      <a:lnTo>
                        <a:pt x="10" y="15"/>
                      </a:lnTo>
                      <a:lnTo>
                        <a:pt x="7" y="18"/>
                      </a:lnTo>
                      <a:lnTo>
                        <a:pt x="3" y="22"/>
                      </a:lnTo>
                      <a:lnTo>
                        <a:pt x="0" y="26"/>
                      </a:lnTo>
                      <a:lnTo>
                        <a:pt x="4" y="32"/>
                      </a:lnTo>
                      <a:lnTo>
                        <a:pt x="9" y="28"/>
                      </a:lnTo>
                      <a:lnTo>
                        <a:pt x="13" y="24"/>
                      </a:lnTo>
                      <a:lnTo>
                        <a:pt x="17" y="21"/>
                      </a:lnTo>
                      <a:lnTo>
                        <a:pt x="20" y="17"/>
                      </a:lnTo>
                      <a:lnTo>
                        <a:pt x="23" y="12"/>
                      </a:lnTo>
                      <a:lnTo>
                        <a:pt x="27" y="11"/>
                      </a:lnTo>
                      <a:lnTo>
                        <a:pt x="29" y="9"/>
                      </a:lnTo>
                      <a:lnTo>
                        <a:pt x="35" y="9"/>
                      </a:lnTo>
                      <a:lnTo>
                        <a:pt x="40" y="4"/>
                      </a:lnTo>
                      <a:lnTo>
                        <a:pt x="35" y="10"/>
                      </a:lnTo>
                      <a:lnTo>
                        <a:pt x="39" y="8"/>
                      </a:lnTo>
                      <a:lnTo>
                        <a:pt x="41" y="5"/>
                      </a:lnTo>
                      <a:lnTo>
                        <a:pt x="39" y="2"/>
                      </a:lnTo>
                      <a:lnTo>
                        <a:pt x="35" y="0"/>
                      </a:lnTo>
                      <a:lnTo>
                        <a:pt x="31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4" name="Freeform 678"/>
                <p:cNvSpPr>
                  <a:spLocks/>
                </p:cNvSpPr>
                <p:nvPr/>
              </p:nvSpPr>
              <p:spPr bwMode="auto">
                <a:xfrm>
                  <a:off x="2326" y="1343"/>
                  <a:ext cx="23" cy="20"/>
                </a:xfrm>
                <a:custGeom>
                  <a:avLst/>
                  <a:gdLst>
                    <a:gd name="T0" fmla="*/ 5 w 90"/>
                    <a:gd name="T1" fmla="*/ 8 h 77"/>
                    <a:gd name="T2" fmla="*/ 4 w 90"/>
                    <a:gd name="T3" fmla="*/ 8 h 77"/>
                    <a:gd name="T4" fmla="*/ 18 w 90"/>
                    <a:gd name="T5" fmla="*/ 8 h 77"/>
                    <a:gd name="T6" fmla="*/ 29 w 90"/>
                    <a:gd name="T7" fmla="*/ 13 h 77"/>
                    <a:gd name="T8" fmla="*/ 42 w 90"/>
                    <a:gd name="T9" fmla="*/ 21 h 77"/>
                    <a:gd name="T10" fmla="*/ 53 w 90"/>
                    <a:gd name="T11" fmla="*/ 32 h 77"/>
                    <a:gd name="T12" fmla="*/ 63 w 90"/>
                    <a:gd name="T13" fmla="*/ 44 h 77"/>
                    <a:gd name="T14" fmla="*/ 71 w 90"/>
                    <a:gd name="T15" fmla="*/ 56 h 77"/>
                    <a:gd name="T16" fmla="*/ 77 w 90"/>
                    <a:gd name="T17" fmla="*/ 68 h 77"/>
                    <a:gd name="T18" fmla="*/ 81 w 90"/>
                    <a:gd name="T19" fmla="*/ 77 h 77"/>
                    <a:gd name="T20" fmla="*/ 90 w 90"/>
                    <a:gd name="T21" fmla="*/ 75 h 77"/>
                    <a:gd name="T22" fmla="*/ 85 w 90"/>
                    <a:gd name="T23" fmla="*/ 64 h 77"/>
                    <a:gd name="T24" fmla="*/ 79 w 90"/>
                    <a:gd name="T25" fmla="*/ 52 h 77"/>
                    <a:gd name="T26" fmla="*/ 70 w 90"/>
                    <a:gd name="T27" fmla="*/ 40 h 77"/>
                    <a:gd name="T28" fmla="*/ 59 w 90"/>
                    <a:gd name="T29" fmla="*/ 26 h 77"/>
                    <a:gd name="T30" fmla="*/ 48 w 90"/>
                    <a:gd name="T31" fmla="*/ 14 h 77"/>
                    <a:gd name="T32" fmla="*/ 33 w 90"/>
                    <a:gd name="T33" fmla="*/ 5 h 77"/>
                    <a:gd name="T34" fmla="*/ 18 w 90"/>
                    <a:gd name="T35" fmla="*/ 0 h 77"/>
                    <a:gd name="T36" fmla="*/ 4 w 90"/>
                    <a:gd name="T37" fmla="*/ 0 h 77"/>
                    <a:gd name="T38" fmla="*/ 3 w 90"/>
                    <a:gd name="T39" fmla="*/ 0 h 77"/>
                    <a:gd name="T40" fmla="*/ 4 w 90"/>
                    <a:gd name="T41" fmla="*/ 0 h 77"/>
                    <a:gd name="T42" fmla="*/ 1 w 90"/>
                    <a:gd name="T43" fmla="*/ 1 h 77"/>
                    <a:gd name="T44" fmla="*/ 0 w 90"/>
                    <a:gd name="T45" fmla="*/ 4 h 77"/>
                    <a:gd name="T46" fmla="*/ 1 w 90"/>
                    <a:gd name="T47" fmla="*/ 7 h 77"/>
                    <a:gd name="T48" fmla="*/ 4 w 90"/>
                    <a:gd name="T49" fmla="*/ 8 h 77"/>
                    <a:gd name="T50" fmla="*/ 5 w 90"/>
                    <a:gd name="T5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0" h="77">
                      <a:moveTo>
                        <a:pt x="5" y="8"/>
                      </a:moveTo>
                      <a:lnTo>
                        <a:pt x="4" y="8"/>
                      </a:lnTo>
                      <a:lnTo>
                        <a:pt x="18" y="8"/>
                      </a:lnTo>
                      <a:lnTo>
                        <a:pt x="29" y="13"/>
                      </a:lnTo>
                      <a:lnTo>
                        <a:pt x="42" y="21"/>
                      </a:lnTo>
                      <a:lnTo>
                        <a:pt x="53" y="32"/>
                      </a:lnTo>
                      <a:lnTo>
                        <a:pt x="63" y="44"/>
                      </a:lnTo>
                      <a:lnTo>
                        <a:pt x="71" y="56"/>
                      </a:lnTo>
                      <a:lnTo>
                        <a:pt x="77" y="68"/>
                      </a:lnTo>
                      <a:lnTo>
                        <a:pt x="81" y="77"/>
                      </a:lnTo>
                      <a:lnTo>
                        <a:pt x="90" y="75"/>
                      </a:lnTo>
                      <a:lnTo>
                        <a:pt x="85" y="64"/>
                      </a:lnTo>
                      <a:lnTo>
                        <a:pt x="79" y="52"/>
                      </a:lnTo>
                      <a:lnTo>
                        <a:pt x="70" y="40"/>
                      </a:lnTo>
                      <a:lnTo>
                        <a:pt x="59" y="26"/>
                      </a:lnTo>
                      <a:lnTo>
                        <a:pt x="48" y="14"/>
                      </a:lnTo>
                      <a:lnTo>
                        <a:pt x="33" y="5"/>
                      </a:lnTo>
                      <a:lnTo>
                        <a:pt x="18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5" name="Freeform 679"/>
                <p:cNvSpPr>
                  <a:spLocks/>
                </p:cNvSpPr>
                <p:nvPr/>
              </p:nvSpPr>
              <p:spPr bwMode="auto">
                <a:xfrm>
                  <a:off x="2317" y="1343"/>
                  <a:ext cx="10" cy="10"/>
                </a:xfrm>
                <a:custGeom>
                  <a:avLst/>
                  <a:gdLst>
                    <a:gd name="T0" fmla="*/ 7 w 44"/>
                    <a:gd name="T1" fmla="*/ 38 h 38"/>
                    <a:gd name="T2" fmla="*/ 11 w 44"/>
                    <a:gd name="T3" fmla="*/ 34 h 38"/>
                    <a:gd name="T4" fmla="*/ 11 w 44"/>
                    <a:gd name="T5" fmla="*/ 31 h 38"/>
                    <a:gd name="T6" fmla="*/ 13 w 44"/>
                    <a:gd name="T7" fmla="*/ 28 h 38"/>
                    <a:gd name="T8" fmla="*/ 15 w 44"/>
                    <a:gd name="T9" fmla="*/ 25 h 38"/>
                    <a:gd name="T10" fmla="*/ 19 w 44"/>
                    <a:gd name="T11" fmla="*/ 21 h 38"/>
                    <a:gd name="T12" fmla="*/ 23 w 44"/>
                    <a:gd name="T13" fmla="*/ 19 h 38"/>
                    <a:gd name="T14" fmla="*/ 30 w 44"/>
                    <a:gd name="T15" fmla="*/ 14 h 38"/>
                    <a:gd name="T16" fmla="*/ 36 w 44"/>
                    <a:gd name="T17" fmla="*/ 11 h 38"/>
                    <a:gd name="T18" fmla="*/ 44 w 44"/>
                    <a:gd name="T19" fmla="*/ 8 h 38"/>
                    <a:gd name="T20" fmla="*/ 42 w 44"/>
                    <a:gd name="T21" fmla="*/ 0 h 38"/>
                    <a:gd name="T22" fmla="*/ 34 w 44"/>
                    <a:gd name="T23" fmla="*/ 3 h 38"/>
                    <a:gd name="T24" fmla="*/ 26 w 44"/>
                    <a:gd name="T25" fmla="*/ 6 h 38"/>
                    <a:gd name="T26" fmla="*/ 19 w 44"/>
                    <a:gd name="T27" fmla="*/ 10 h 38"/>
                    <a:gd name="T28" fmla="*/ 13 w 44"/>
                    <a:gd name="T29" fmla="*/ 14 h 38"/>
                    <a:gd name="T30" fmla="*/ 8 w 44"/>
                    <a:gd name="T31" fmla="*/ 19 h 38"/>
                    <a:gd name="T32" fmla="*/ 4 w 44"/>
                    <a:gd name="T33" fmla="*/ 24 h 38"/>
                    <a:gd name="T34" fmla="*/ 2 w 44"/>
                    <a:gd name="T35" fmla="*/ 29 h 38"/>
                    <a:gd name="T36" fmla="*/ 0 w 44"/>
                    <a:gd name="T37" fmla="*/ 34 h 38"/>
                    <a:gd name="T38" fmla="*/ 3 w 44"/>
                    <a:gd name="T39" fmla="*/ 30 h 38"/>
                    <a:gd name="T40" fmla="*/ 0 w 44"/>
                    <a:gd name="T41" fmla="*/ 34 h 38"/>
                    <a:gd name="T42" fmla="*/ 2 w 44"/>
                    <a:gd name="T43" fmla="*/ 37 h 38"/>
                    <a:gd name="T44" fmla="*/ 5 w 44"/>
                    <a:gd name="T45" fmla="*/ 38 h 38"/>
                    <a:gd name="T46" fmla="*/ 8 w 44"/>
                    <a:gd name="T47" fmla="*/ 37 h 38"/>
                    <a:gd name="T48" fmla="*/ 11 w 44"/>
                    <a:gd name="T49" fmla="*/ 34 h 38"/>
                    <a:gd name="T50" fmla="*/ 7 w 44"/>
                    <a:gd name="T51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4" h="38">
                      <a:moveTo>
                        <a:pt x="7" y="38"/>
                      </a:moveTo>
                      <a:lnTo>
                        <a:pt x="11" y="34"/>
                      </a:lnTo>
                      <a:lnTo>
                        <a:pt x="11" y="31"/>
                      </a:lnTo>
                      <a:lnTo>
                        <a:pt x="13" y="28"/>
                      </a:lnTo>
                      <a:lnTo>
                        <a:pt x="15" y="25"/>
                      </a:lnTo>
                      <a:lnTo>
                        <a:pt x="19" y="21"/>
                      </a:lnTo>
                      <a:lnTo>
                        <a:pt x="23" y="19"/>
                      </a:lnTo>
                      <a:lnTo>
                        <a:pt x="30" y="14"/>
                      </a:lnTo>
                      <a:lnTo>
                        <a:pt x="36" y="11"/>
                      </a:lnTo>
                      <a:lnTo>
                        <a:pt x="44" y="8"/>
                      </a:lnTo>
                      <a:lnTo>
                        <a:pt x="42" y="0"/>
                      </a:lnTo>
                      <a:lnTo>
                        <a:pt x="34" y="3"/>
                      </a:lnTo>
                      <a:lnTo>
                        <a:pt x="26" y="6"/>
                      </a:lnTo>
                      <a:lnTo>
                        <a:pt x="19" y="10"/>
                      </a:lnTo>
                      <a:lnTo>
                        <a:pt x="13" y="14"/>
                      </a:lnTo>
                      <a:lnTo>
                        <a:pt x="8" y="19"/>
                      </a:lnTo>
                      <a:lnTo>
                        <a:pt x="4" y="24"/>
                      </a:lnTo>
                      <a:lnTo>
                        <a:pt x="2" y="2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0" y="34"/>
                      </a:lnTo>
                      <a:lnTo>
                        <a:pt x="2" y="37"/>
                      </a:lnTo>
                      <a:lnTo>
                        <a:pt x="5" y="38"/>
                      </a:lnTo>
                      <a:lnTo>
                        <a:pt x="8" y="37"/>
                      </a:lnTo>
                      <a:lnTo>
                        <a:pt x="11" y="34"/>
                      </a:lnTo>
                      <a:lnTo>
                        <a:pt x="7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6" name="Freeform 680"/>
                <p:cNvSpPr>
                  <a:spLocks/>
                </p:cNvSpPr>
                <p:nvPr/>
              </p:nvSpPr>
              <p:spPr bwMode="auto">
                <a:xfrm>
                  <a:off x="2308" y="1351"/>
                  <a:ext cx="16" cy="48"/>
                </a:xfrm>
                <a:custGeom>
                  <a:avLst/>
                  <a:gdLst>
                    <a:gd name="T0" fmla="*/ 64 w 64"/>
                    <a:gd name="T1" fmla="*/ 185 h 191"/>
                    <a:gd name="T2" fmla="*/ 39 w 64"/>
                    <a:gd name="T3" fmla="*/ 151 h 191"/>
                    <a:gd name="T4" fmla="*/ 22 w 64"/>
                    <a:gd name="T5" fmla="*/ 118 h 191"/>
                    <a:gd name="T6" fmla="*/ 12 w 64"/>
                    <a:gd name="T7" fmla="*/ 91 h 191"/>
                    <a:gd name="T8" fmla="*/ 10 w 64"/>
                    <a:gd name="T9" fmla="*/ 67 h 191"/>
                    <a:gd name="T10" fmla="*/ 11 w 64"/>
                    <a:gd name="T11" fmla="*/ 47 h 191"/>
                    <a:gd name="T12" fmla="*/ 18 w 64"/>
                    <a:gd name="T13" fmla="*/ 30 h 191"/>
                    <a:gd name="T14" fmla="*/ 29 w 64"/>
                    <a:gd name="T15" fmla="*/ 18 h 191"/>
                    <a:gd name="T16" fmla="*/ 41 w 64"/>
                    <a:gd name="T17" fmla="*/ 8 h 191"/>
                    <a:gd name="T18" fmla="*/ 37 w 64"/>
                    <a:gd name="T19" fmla="*/ 0 h 191"/>
                    <a:gd name="T20" fmla="*/ 23 w 64"/>
                    <a:gd name="T21" fmla="*/ 12 h 191"/>
                    <a:gd name="T22" fmla="*/ 10 w 64"/>
                    <a:gd name="T23" fmla="*/ 26 h 191"/>
                    <a:gd name="T24" fmla="*/ 3 w 64"/>
                    <a:gd name="T25" fmla="*/ 45 h 191"/>
                    <a:gd name="T26" fmla="*/ 0 w 64"/>
                    <a:gd name="T27" fmla="*/ 67 h 191"/>
                    <a:gd name="T28" fmla="*/ 4 w 64"/>
                    <a:gd name="T29" fmla="*/ 93 h 191"/>
                    <a:gd name="T30" fmla="*/ 13 w 64"/>
                    <a:gd name="T31" fmla="*/ 122 h 191"/>
                    <a:gd name="T32" fmla="*/ 31 w 64"/>
                    <a:gd name="T33" fmla="*/ 155 h 191"/>
                    <a:gd name="T34" fmla="*/ 58 w 64"/>
                    <a:gd name="T35" fmla="*/ 191 h 191"/>
                    <a:gd name="T36" fmla="*/ 64 w 64"/>
                    <a:gd name="T37" fmla="*/ 18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191">
                      <a:moveTo>
                        <a:pt x="64" y="185"/>
                      </a:moveTo>
                      <a:lnTo>
                        <a:pt x="39" y="151"/>
                      </a:lnTo>
                      <a:lnTo>
                        <a:pt x="22" y="118"/>
                      </a:lnTo>
                      <a:lnTo>
                        <a:pt x="12" y="91"/>
                      </a:lnTo>
                      <a:lnTo>
                        <a:pt x="10" y="67"/>
                      </a:lnTo>
                      <a:lnTo>
                        <a:pt x="11" y="47"/>
                      </a:lnTo>
                      <a:lnTo>
                        <a:pt x="18" y="30"/>
                      </a:lnTo>
                      <a:lnTo>
                        <a:pt x="29" y="18"/>
                      </a:lnTo>
                      <a:lnTo>
                        <a:pt x="41" y="8"/>
                      </a:lnTo>
                      <a:lnTo>
                        <a:pt x="37" y="0"/>
                      </a:lnTo>
                      <a:lnTo>
                        <a:pt x="23" y="12"/>
                      </a:lnTo>
                      <a:lnTo>
                        <a:pt x="10" y="26"/>
                      </a:lnTo>
                      <a:lnTo>
                        <a:pt x="3" y="45"/>
                      </a:lnTo>
                      <a:lnTo>
                        <a:pt x="0" y="67"/>
                      </a:lnTo>
                      <a:lnTo>
                        <a:pt x="4" y="93"/>
                      </a:lnTo>
                      <a:lnTo>
                        <a:pt x="13" y="122"/>
                      </a:lnTo>
                      <a:lnTo>
                        <a:pt x="31" y="155"/>
                      </a:lnTo>
                      <a:lnTo>
                        <a:pt x="58" y="191"/>
                      </a:lnTo>
                      <a:lnTo>
                        <a:pt x="64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7" name="Freeform 681"/>
                <p:cNvSpPr>
                  <a:spLocks/>
                </p:cNvSpPr>
                <p:nvPr/>
              </p:nvSpPr>
              <p:spPr bwMode="auto">
                <a:xfrm>
                  <a:off x="2323" y="1397"/>
                  <a:ext cx="1" cy="2"/>
                </a:xfrm>
                <a:custGeom>
                  <a:avLst/>
                  <a:gdLst>
                    <a:gd name="T0" fmla="*/ 0 w 7"/>
                    <a:gd name="T1" fmla="*/ 6 h 7"/>
                    <a:gd name="T2" fmla="*/ 3 w 7"/>
                    <a:gd name="T3" fmla="*/ 7 h 7"/>
                    <a:gd name="T4" fmla="*/ 6 w 7"/>
                    <a:gd name="T5" fmla="*/ 6 h 7"/>
                    <a:gd name="T6" fmla="*/ 7 w 7"/>
                    <a:gd name="T7" fmla="*/ 3 h 7"/>
                    <a:gd name="T8" fmla="*/ 6 w 7"/>
                    <a:gd name="T9" fmla="*/ 0 h 7"/>
                    <a:gd name="T10" fmla="*/ 0 w 7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0" y="6"/>
                      </a:moveTo>
                      <a:lnTo>
                        <a:pt x="3" y="7"/>
                      </a:lnTo>
                      <a:lnTo>
                        <a:pt x="6" y="6"/>
                      </a:lnTo>
                      <a:lnTo>
                        <a:pt x="7" y="3"/>
                      </a:lnTo>
                      <a:lnTo>
                        <a:pt x="6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8" name="Freeform 682"/>
                <p:cNvSpPr>
                  <a:spLocks/>
                </p:cNvSpPr>
                <p:nvPr/>
              </p:nvSpPr>
              <p:spPr bwMode="auto">
                <a:xfrm>
                  <a:off x="2317" y="1351"/>
                  <a:ext cx="1" cy="2"/>
                </a:xfrm>
                <a:custGeom>
                  <a:avLst/>
                  <a:gdLst>
                    <a:gd name="T0" fmla="*/ 4 w 4"/>
                    <a:gd name="T1" fmla="*/ 0 h 8"/>
                    <a:gd name="T2" fmla="*/ 1 w 4"/>
                    <a:gd name="T3" fmla="*/ 1 h 8"/>
                    <a:gd name="T4" fmla="*/ 0 w 4"/>
                    <a:gd name="T5" fmla="*/ 4 h 8"/>
                    <a:gd name="T6" fmla="*/ 1 w 4"/>
                    <a:gd name="T7" fmla="*/ 7 h 8"/>
                    <a:gd name="T8" fmla="*/ 4 w 4"/>
                    <a:gd name="T9" fmla="*/ 8 h 8"/>
                    <a:gd name="T10" fmla="*/ 4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9" name="Freeform 683"/>
                <p:cNvSpPr>
                  <a:spLocks/>
                </p:cNvSpPr>
                <p:nvPr/>
              </p:nvSpPr>
              <p:spPr bwMode="auto">
                <a:xfrm>
                  <a:off x="2318" y="1351"/>
                  <a:ext cx="22" cy="18"/>
                </a:xfrm>
                <a:custGeom>
                  <a:avLst/>
                  <a:gdLst>
                    <a:gd name="T0" fmla="*/ 90 w 90"/>
                    <a:gd name="T1" fmla="*/ 69 h 71"/>
                    <a:gd name="T2" fmla="*/ 84 w 90"/>
                    <a:gd name="T3" fmla="*/ 54 h 71"/>
                    <a:gd name="T4" fmla="*/ 72 w 90"/>
                    <a:gd name="T5" fmla="*/ 41 h 71"/>
                    <a:gd name="T6" fmla="*/ 61 w 90"/>
                    <a:gd name="T7" fmla="*/ 29 h 71"/>
                    <a:gd name="T8" fmla="*/ 47 w 90"/>
                    <a:gd name="T9" fmla="*/ 19 h 71"/>
                    <a:gd name="T10" fmla="*/ 34 w 90"/>
                    <a:gd name="T11" fmla="*/ 12 h 71"/>
                    <a:gd name="T12" fmla="*/ 20 w 90"/>
                    <a:gd name="T13" fmla="*/ 5 h 71"/>
                    <a:gd name="T14" fmla="*/ 10 w 90"/>
                    <a:gd name="T15" fmla="*/ 2 h 71"/>
                    <a:gd name="T16" fmla="*/ 0 w 90"/>
                    <a:gd name="T17" fmla="*/ 0 h 71"/>
                    <a:gd name="T18" fmla="*/ 0 w 90"/>
                    <a:gd name="T19" fmla="*/ 8 h 71"/>
                    <a:gd name="T20" fmla="*/ 8 w 90"/>
                    <a:gd name="T21" fmla="*/ 11 h 71"/>
                    <a:gd name="T22" fmla="*/ 18 w 90"/>
                    <a:gd name="T23" fmla="*/ 14 h 71"/>
                    <a:gd name="T24" fmla="*/ 30 w 90"/>
                    <a:gd name="T25" fmla="*/ 20 h 71"/>
                    <a:gd name="T26" fmla="*/ 43 w 90"/>
                    <a:gd name="T27" fmla="*/ 27 h 71"/>
                    <a:gd name="T28" fmla="*/ 55 w 90"/>
                    <a:gd name="T29" fmla="*/ 36 h 71"/>
                    <a:gd name="T30" fmla="*/ 66 w 90"/>
                    <a:gd name="T31" fmla="*/ 47 h 71"/>
                    <a:gd name="T32" fmla="*/ 76 w 90"/>
                    <a:gd name="T33" fmla="*/ 59 h 71"/>
                    <a:gd name="T34" fmla="*/ 82 w 90"/>
                    <a:gd name="T35" fmla="*/ 71 h 71"/>
                    <a:gd name="T36" fmla="*/ 90 w 90"/>
                    <a:gd name="T37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71">
                      <a:moveTo>
                        <a:pt x="90" y="69"/>
                      </a:moveTo>
                      <a:lnTo>
                        <a:pt x="84" y="54"/>
                      </a:lnTo>
                      <a:lnTo>
                        <a:pt x="72" y="41"/>
                      </a:lnTo>
                      <a:lnTo>
                        <a:pt x="61" y="29"/>
                      </a:lnTo>
                      <a:lnTo>
                        <a:pt x="47" y="19"/>
                      </a:lnTo>
                      <a:lnTo>
                        <a:pt x="34" y="12"/>
                      </a:lnTo>
                      <a:lnTo>
                        <a:pt x="20" y="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8" y="11"/>
                      </a:lnTo>
                      <a:lnTo>
                        <a:pt x="18" y="14"/>
                      </a:lnTo>
                      <a:lnTo>
                        <a:pt x="30" y="20"/>
                      </a:lnTo>
                      <a:lnTo>
                        <a:pt x="43" y="27"/>
                      </a:lnTo>
                      <a:lnTo>
                        <a:pt x="55" y="36"/>
                      </a:lnTo>
                      <a:lnTo>
                        <a:pt x="66" y="47"/>
                      </a:lnTo>
                      <a:lnTo>
                        <a:pt x="76" y="59"/>
                      </a:lnTo>
                      <a:lnTo>
                        <a:pt x="82" y="71"/>
                      </a:lnTo>
                      <a:lnTo>
                        <a:pt x="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0" name="Freeform 684"/>
                <p:cNvSpPr>
                  <a:spLocks/>
                </p:cNvSpPr>
                <p:nvPr/>
              </p:nvSpPr>
              <p:spPr bwMode="auto">
                <a:xfrm>
                  <a:off x="2338" y="1368"/>
                  <a:ext cx="2" cy="2"/>
                </a:xfrm>
                <a:custGeom>
                  <a:avLst/>
                  <a:gdLst>
                    <a:gd name="T0" fmla="*/ 0 w 8"/>
                    <a:gd name="T1" fmla="*/ 2 h 5"/>
                    <a:gd name="T2" fmla="*/ 2 w 8"/>
                    <a:gd name="T3" fmla="*/ 4 h 5"/>
                    <a:gd name="T4" fmla="*/ 5 w 8"/>
                    <a:gd name="T5" fmla="*/ 5 h 5"/>
                    <a:gd name="T6" fmla="*/ 7 w 8"/>
                    <a:gd name="T7" fmla="*/ 3 h 5"/>
                    <a:gd name="T8" fmla="*/ 8 w 8"/>
                    <a:gd name="T9" fmla="*/ 0 h 5"/>
                    <a:gd name="T10" fmla="*/ 0 w 8"/>
                    <a:gd name="T11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0" y="2"/>
                      </a:moveTo>
                      <a:lnTo>
                        <a:pt x="2" y="4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8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1" name="Freeform 685"/>
                <p:cNvSpPr>
                  <a:spLocks/>
                </p:cNvSpPr>
                <p:nvPr/>
              </p:nvSpPr>
              <p:spPr bwMode="auto">
                <a:xfrm>
                  <a:off x="2376" y="1409"/>
                  <a:ext cx="1" cy="2"/>
                </a:xfrm>
                <a:custGeom>
                  <a:avLst/>
                  <a:gdLst>
                    <a:gd name="T0" fmla="*/ 4 w 4"/>
                    <a:gd name="T1" fmla="*/ 0 h 9"/>
                    <a:gd name="T2" fmla="*/ 1 w 4"/>
                    <a:gd name="T3" fmla="*/ 1 h 9"/>
                    <a:gd name="T4" fmla="*/ 0 w 4"/>
                    <a:gd name="T5" fmla="*/ 4 h 9"/>
                    <a:gd name="T6" fmla="*/ 1 w 4"/>
                    <a:gd name="T7" fmla="*/ 7 h 9"/>
                    <a:gd name="T8" fmla="*/ 4 w 4"/>
                    <a:gd name="T9" fmla="*/ 9 h 9"/>
                    <a:gd name="T10" fmla="*/ 4 w 4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9">
                      <a:moveTo>
                        <a:pt x="4" y="0"/>
                      </a:move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2" name="Freeform 686"/>
                <p:cNvSpPr>
                  <a:spLocks/>
                </p:cNvSpPr>
                <p:nvPr/>
              </p:nvSpPr>
              <p:spPr bwMode="auto">
                <a:xfrm>
                  <a:off x="2377" y="1409"/>
                  <a:ext cx="24" cy="35"/>
                </a:xfrm>
                <a:custGeom>
                  <a:avLst/>
                  <a:gdLst>
                    <a:gd name="T0" fmla="*/ 95 w 99"/>
                    <a:gd name="T1" fmla="*/ 139 h 139"/>
                    <a:gd name="T2" fmla="*/ 99 w 99"/>
                    <a:gd name="T3" fmla="*/ 118 h 139"/>
                    <a:gd name="T4" fmla="*/ 94 w 99"/>
                    <a:gd name="T5" fmla="*/ 96 h 139"/>
                    <a:gd name="T6" fmla="*/ 83 w 99"/>
                    <a:gd name="T7" fmla="*/ 73 h 139"/>
                    <a:gd name="T8" fmla="*/ 66 w 99"/>
                    <a:gd name="T9" fmla="*/ 51 h 139"/>
                    <a:gd name="T10" fmla="*/ 48 w 99"/>
                    <a:gd name="T11" fmla="*/ 33 h 139"/>
                    <a:gd name="T12" fmla="*/ 31 w 99"/>
                    <a:gd name="T13" fmla="*/ 17 h 139"/>
                    <a:gd name="T14" fmla="*/ 14 w 99"/>
                    <a:gd name="T15" fmla="*/ 4 h 139"/>
                    <a:gd name="T16" fmla="*/ 0 w 99"/>
                    <a:gd name="T17" fmla="*/ 0 h 139"/>
                    <a:gd name="T18" fmla="*/ 0 w 99"/>
                    <a:gd name="T19" fmla="*/ 9 h 139"/>
                    <a:gd name="T20" fmla="*/ 10 w 99"/>
                    <a:gd name="T21" fmla="*/ 13 h 139"/>
                    <a:gd name="T22" fmla="*/ 24 w 99"/>
                    <a:gd name="T23" fmla="*/ 23 h 139"/>
                    <a:gd name="T24" fmla="*/ 42 w 99"/>
                    <a:gd name="T25" fmla="*/ 39 h 139"/>
                    <a:gd name="T26" fmla="*/ 60 w 99"/>
                    <a:gd name="T27" fmla="*/ 58 h 139"/>
                    <a:gd name="T28" fmla="*/ 74 w 99"/>
                    <a:gd name="T29" fmla="*/ 78 h 139"/>
                    <a:gd name="T30" fmla="*/ 86 w 99"/>
                    <a:gd name="T31" fmla="*/ 98 h 139"/>
                    <a:gd name="T32" fmla="*/ 89 w 99"/>
                    <a:gd name="T33" fmla="*/ 118 h 139"/>
                    <a:gd name="T34" fmla="*/ 87 w 99"/>
                    <a:gd name="T35" fmla="*/ 135 h 139"/>
                    <a:gd name="T36" fmla="*/ 95 w 99"/>
                    <a:gd name="T37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9" h="139">
                      <a:moveTo>
                        <a:pt x="95" y="139"/>
                      </a:moveTo>
                      <a:lnTo>
                        <a:pt x="99" y="118"/>
                      </a:lnTo>
                      <a:lnTo>
                        <a:pt x="94" y="96"/>
                      </a:lnTo>
                      <a:lnTo>
                        <a:pt x="83" y="73"/>
                      </a:lnTo>
                      <a:lnTo>
                        <a:pt x="66" y="51"/>
                      </a:lnTo>
                      <a:lnTo>
                        <a:pt x="48" y="33"/>
                      </a:lnTo>
                      <a:lnTo>
                        <a:pt x="31" y="17"/>
                      </a:lnTo>
                      <a:lnTo>
                        <a:pt x="14" y="4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" y="13"/>
                      </a:lnTo>
                      <a:lnTo>
                        <a:pt x="24" y="23"/>
                      </a:lnTo>
                      <a:lnTo>
                        <a:pt x="42" y="39"/>
                      </a:lnTo>
                      <a:lnTo>
                        <a:pt x="60" y="58"/>
                      </a:lnTo>
                      <a:lnTo>
                        <a:pt x="74" y="78"/>
                      </a:lnTo>
                      <a:lnTo>
                        <a:pt x="86" y="98"/>
                      </a:lnTo>
                      <a:lnTo>
                        <a:pt x="89" y="118"/>
                      </a:lnTo>
                      <a:lnTo>
                        <a:pt x="87" y="135"/>
                      </a:lnTo>
                      <a:lnTo>
                        <a:pt x="95" y="1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3" name="Freeform 687"/>
                <p:cNvSpPr>
                  <a:spLocks/>
                </p:cNvSpPr>
                <p:nvPr/>
              </p:nvSpPr>
              <p:spPr bwMode="auto">
                <a:xfrm>
                  <a:off x="2398" y="1443"/>
                  <a:ext cx="2" cy="1"/>
                </a:xfrm>
                <a:custGeom>
                  <a:avLst/>
                  <a:gdLst>
                    <a:gd name="T0" fmla="*/ 0 w 8"/>
                    <a:gd name="T1" fmla="*/ 0 h 6"/>
                    <a:gd name="T2" fmla="*/ 0 w 8"/>
                    <a:gd name="T3" fmla="*/ 3 h 6"/>
                    <a:gd name="T4" fmla="*/ 3 w 8"/>
                    <a:gd name="T5" fmla="*/ 6 h 6"/>
                    <a:gd name="T6" fmla="*/ 6 w 8"/>
                    <a:gd name="T7" fmla="*/ 6 h 6"/>
                    <a:gd name="T8" fmla="*/ 8 w 8"/>
                    <a:gd name="T9" fmla="*/ 4 h 6"/>
                    <a:gd name="T10" fmla="*/ 0 w 8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4" name="Freeform 688"/>
                <p:cNvSpPr>
                  <a:spLocks/>
                </p:cNvSpPr>
                <p:nvPr/>
              </p:nvSpPr>
              <p:spPr bwMode="auto">
                <a:xfrm>
                  <a:off x="2369" y="1461"/>
                  <a:ext cx="2" cy="2"/>
                </a:xfrm>
                <a:custGeom>
                  <a:avLst/>
                  <a:gdLst>
                    <a:gd name="T0" fmla="*/ 6 w 6"/>
                    <a:gd name="T1" fmla="*/ 0 h 9"/>
                    <a:gd name="T2" fmla="*/ 3 w 6"/>
                    <a:gd name="T3" fmla="*/ 0 h 9"/>
                    <a:gd name="T4" fmla="*/ 0 w 6"/>
                    <a:gd name="T5" fmla="*/ 2 h 9"/>
                    <a:gd name="T6" fmla="*/ 0 w 6"/>
                    <a:gd name="T7" fmla="*/ 7 h 9"/>
                    <a:gd name="T8" fmla="*/ 2 w 6"/>
                    <a:gd name="T9" fmla="*/ 9 h 9"/>
                    <a:gd name="T10" fmla="*/ 6 w 6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9">
                      <a:moveTo>
                        <a:pt x="6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7"/>
                      </a:lnTo>
                      <a:lnTo>
                        <a:pt x="2" y="9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5" name="Freeform 689"/>
                <p:cNvSpPr>
                  <a:spLocks/>
                </p:cNvSpPr>
                <p:nvPr/>
              </p:nvSpPr>
              <p:spPr bwMode="auto">
                <a:xfrm>
                  <a:off x="2370" y="1459"/>
                  <a:ext cx="16" cy="6"/>
                </a:xfrm>
                <a:custGeom>
                  <a:avLst/>
                  <a:gdLst>
                    <a:gd name="T0" fmla="*/ 62 w 68"/>
                    <a:gd name="T1" fmla="*/ 0 h 23"/>
                    <a:gd name="T2" fmla="*/ 62 w 68"/>
                    <a:gd name="T3" fmla="*/ 0 h 23"/>
                    <a:gd name="T4" fmla="*/ 58 w 68"/>
                    <a:gd name="T5" fmla="*/ 5 h 23"/>
                    <a:gd name="T6" fmla="*/ 51 w 68"/>
                    <a:gd name="T7" fmla="*/ 8 h 23"/>
                    <a:gd name="T8" fmla="*/ 43 w 68"/>
                    <a:gd name="T9" fmla="*/ 10 h 23"/>
                    <a:gd name="T10" fmla="*/ 36 w 68"/>
                    <a:gd name="T11" fmla="*/ 12 h 23"/>
                    <a:gd name="T12" fmla="*/ 26 w 68"/>
                    <a:gd name="T13" fmla="*/ 12 h 23"/>
                    <a:gd name="T14" fmla="*/ 18 w 68"/>
                    <a:gd name="T15" fmla="*/ 12 h 23"/>
                    <a:gd name="T16" fmla="*/ 11 w 68"/>
                    <a:gd name="T17" fmla="*/ 11 h 23"/>
                    <a:gd name="T18" fmla="*/ 4 w 68"/>
                    <a:gd name="T19" fmla="*/ 8 h 23"/>
                    <a:gd name="T20" fmla="*/ 0 w 68"/>
                    <a:gd name="T21" fmla="*/ 17 h 23"/>
                    <a:gd name="T22" fmla="*/ 8 w 68"/>
                    <a:gd name="T23" fmla="*/ 20 h 23"/>
                    <a:gd name="T24" fmla="*/ 18 w 68"/>
                    <a:gd name="T25" fmla="*/ 21 h 23"/>
                    <a:gd name="T26" fmla="*/ 26 w 68"/>
                    <a:gd name="T27" fmla="*/ 23 h 23"/>
                    <a:gd name="T28" fmla="*/ 36 w 68"/>
                    <a:gd name="T29" fmla="*/ 21 h 23"/>
                    <a:gd name="T30" fmla="*/ 45 w 68"/>
                    <a:gd name="T31" fmla="*/ 19 h 23"/>
                    <a:gd name="T32" fmla="*/ 53 w 68"/>
                    <a:gd name="T33" fmla="*/ 17 h 23"/>
                    <a:gd name="T34" fmla="*/ 62 w 68"/>
                    <a:gd name="T35" fmla="*/ 11 h 23"/>
                    <a:gd name="T36" fmla="*/ 68 w 68"/>
                    <a:gd name="T37" fmla="*/ 6 h 23"/>
                    <a:gd name="T38" fmla="*/ 68 w 68"/>
                    <a:gd name="T39" fmla="*/ 6 h 23"/>
                    <a:gd name="T40" fmla="*/ 62 w 68"/>
                    <a:gd name="T4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8" h="23">
                      <a:moveTo>
                        <a:pt x="62" y="0"/>
                      </a:moveTo>
                      <a:lnTo>
                        <a:pt x="62" y="0"/>
                      </a:lnTo>
                      <a:lnTo>
                        <a:pt x="58" y="5"/>
                      </a:lnTo>
                      <a:lnTo>
                        <a:pt x="51" y="8"/>
                      </a:lnTo>
                      <a:lnTo>
                        <a:pt x="43" y="10"/>
                      </a:lnTo>
                      <a:lnTo>
                        <a:pt x="36" y="12"/>
                      </a:lnTo>
                      <a:lnTo>
                        <a:pt x="26" y="12"/>
                      </a:lnTo>
                      <a:lnTo>
                        <a:pt x="18" y="12"/>
                      </a:lnTo>
                      <a:lnTo>
                        <a:pt x="11" y="11"/>
                      </a:lnTo>
                      <a:lnTo>
                        <a:pt x="4" y="8"/>
                      </a:lnTo>
                      <a:lnTo>
                        <a:pt x="0" y="17"/>
                      </a:lnTo>
                      <a:lnTo>
                        <a:pt x="8" y="20"/>
                      </a:lnTo>
                      <a:lnTo>
                        <a:pt x="18" y="21"/>
                      </a:lnTo>
                      <a:lnTo>
                        <a:pt x="26" y="23"/>
                      </a:lnTo>
                      <a:lnTo>
                        <a:pt x="36" y="21"/>
                      </a:lnTo>
                      <a:lnTo>
                        <a:pt x="45" y="19"/>
                      </a:lnTo>
                      <a:lnTo>
                        <a:pt x="53" y="17"/>
                      </a:lnTo>
                      <a:lnTo>
                        <a:pt x="62" y="11"/>
                      </a:lnTo>
                      <a:lnTo>
                        <a:pt x="68" y="6"/>
                      </a:lnTo>
                      <a:lnTo>
                        <a:pt x="68" y="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6" name="Freeform 690"/>
                <p:cNvSpPr>
                  <a:spLocks/>
                </p:cNvSpPr>
                <p:nvPr/>
              </p:nvSpPr>
              <p:spPr bwMode="auto">
                <a:xfrm>
                  <a:off x="2378" y="1457"/>
                  <a:ext cx="9" cy="6"/>
                </a:xfrm>
                <a:custGeom>
                  <a:avLst/>
                  <a:gdLst>
                    <a:gd name="T0" fmla="*/ 10 w 35"/>
                    <a:gd name="T1" fmla="*/ 24 h 24"/>
                    <a:gd name="T2" fmla="*/ 10 w 35"/>
                    <a:gd name="T3" fmla="*/ 16 h 24"/>
                    <a:gd name="T4" fmla="*/ 13 w 35"/>
                    <a:gd name="T5" fmla="*/ 13 h 24"/>
                    <a:gd name="T6" fmla="*/ 17 w 35"/>
                    <a:gd name="T7" fmla="*/ 10 h 24"/>
                    <a:gd name="T8" fmla="*/ 20 w 35"/>
                    <a:gd name="T9" fmla="*/ 8 h 24"/>
                    <a:gd name="T10" fmla="*/ 26 w 35"/>
                    <a:gd name="T11" fmla="*/ 8 h 24"/>
                    <a:gd name="T12" fmla="*/ 27 w 35"/>
                    <a:gd name="T13" fmla="*/ 8 h 24"/>
                    <a:gd name="T14" fmla="*/ 27 w 35"/>
                    <a:gd name="T15" fmla="*/ 8 h 24"/>
                    <a:gd name="T16" fmla="*/ 26 w 35"/>
                    <a:gd name="T17" fmla="*/ 9 h 24"/>
                    <a:gd name="T18" fmla="*/ 32 w 35"/>
                    <a:gd name="T19" fmla="*/ 15 h 24"/>
                    <a:gd name="T20" fmla="*/ 35 w 35"/>
                    <a:gd name="T21" fmla="*/ 8 h 24"/>
                    <a:gd name="T22" fmla="*/ 33 w 35"/>
                    <a:gd name="T23" fmla="*/ 2 h 24"/>
                    <a:gd name="T24" fmla="*/ 26 w 35"/>
                    <a:gd name="T25" fmla="*/ 0 h 24"/>
                    <a:gd name="T26" fmla="*/ 20 w 35"/>
                    <a:gd name="T27" fmla="*/ 0 h 24"/>
                    <a:gd name="T28" fmla="*/ 13 w 35"/>
                    <a:gd name="T29" fmla="*/ 2 h 24"/>
                    <a:gd name="T30" fmla="*/ 7 w 35"/>
                    <a:gd name="T31" fmla="*/ 7 h 24"/>
                    <a:gd name="T32" fmla="*/ 2 w 35"/>
                    <a:gd name="T33" fmla="*/ 14 h 24"/>
                    <a:gd name="T34" fmla="*/ 0 w 35"/>
                    <a:gd name="T35" fmla="*/ 24 h 24"/>
                    <a:gd name="T36" fmla="*/ 10 w 35"/>
                    <a:gd name="T3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5" h="24">
                      <a:moveTo>
                        <a:pt x="10" y="24"/>
                      </a:moveTo>
                      <a:lnTo>
                        <a:pt x="10" y="16"/>
                      </a:lnTo>
                      <a:lnTo>
                        <a:pt x="13" y="13"/>
                      </a:lnTo>
                      <a:lnTo>
                        <a:pt x="17" y="10"/>
                      </a:lnTo>
                      <a:lnTo>
                        <a:pt x="20" y="8"/>
                      </a:lnTo>
                      <a:lnTo>
                        <a:pt x="26" y="8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6" y="9"/>
                      </a:lnTo>
                      <a:lnTo>
                        <a:pt x="32" y="15"/>
                      </a:lnTo>
                      <a:lnTo>
                        <a:pt x="35" y="8"/>
                      </a:lnTo>
                      <a:lnTo>
                        <a:pt x="33" y="2"/>
                      </a:ln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13" y="2"/>
                      </a:lnTo>
                      <a:lnTo>
                        <a:pt x="7" y="7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1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7" name="Freeform 691"/>
                <p:cNvSpPr>
                  <a:spLocks/>
                </p:cNvSpPr>
                <p:nvPr/>
              </p:nvSpPr>
              <p:spPr bwMode="auto">
                <a:xfrm>
                  <a:off x="2378" y="1463"/>
                  <a:ext cx="3" cy="1"/>
                </a:xfrm>
                <a:custGeom>
                  <a:avLst/>
                  <a:gdLst>
                    <a:gd name="T0" fmla="*/ 0 w 10"/>
                    <a:gd name="T1" fmla="*/ 0 h 4"/>
                    <a:gd name="T2" fmla="*/ 2 w 10"/>
                    <a:gd name="T3" fmla="*/ 3 h 4"/>
                    <a:gd name="T4" fmla="*/ 5 w 10"/>
                    <a:gd name="T5" fmla="*/ 4 h 4"/>
                    <a:gd name="T6" fmla="*/ 8 w 10"/>
                    <a:gd name="T7" fmla="*/ 3 h 4"/>
                    <a:gd name="T8" fmla="*/ 10 w 10"/>
                    <a:gd name="T9" fmla="*/ 0 h 4"/>
                    <a:gd name="T10" fmla="*/ 0 w 10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4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4"/>
                      </a:lnTo>
                      <a:lnTo>
                        <a:pt x="8" y="3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8" name="Freeform 692"/>
                <p:cNvSpPr>
                  <a:spLocks/>
                </p:cNvSpPr>
                <p:nvPr/>
              </p:nvSpPr>
              <p:spPr bwMode="auto">
                <a:xfrm>
                  <a:off x="2371" y="1470"/>
                  <a:ext cx="1" cy="2"/>
                </a:xfrm>
                <a:custGeom>
                  <a:avLst/>
                  <a:gdLst>
                    <a:gd name="T0" fmla="*/ 5 w 5"/>
                    <a:gd name="T1" fmla="*/ 0 h 8"/>
                    <a:gd name="T2" fmla="*/ 2 w 5"/>
                    <a:gd name="T3" fmla="*/ 1 h 8"/>
                    <a:gd name="T4" fmla="*/ 0 w 5"/>
                    <a:gd name="T5" fmla="*/ 3 h 8"/>
                    <a:gd name="T6" fmla="*/ 1 w 5"/>
                    <a:gd name="T7" fmla="*/ 6 h 8"/>
                    <a:gd name="T8" fmla="*/ 3 w 5"/>
                    <a:gd name="T9" fmla="*/ 8 h 8"/>
                    <a:gd name="T10" fmla="*/ 5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5" y="0"/>
                      </a:move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9" name="Freeform 693"/>
                <p:cNvSpPr>
                  <a:spLocks/>
                </p:cNvSpPr>
                <p:nvPr/>
              </p:nvSpPr>
              <p:spPr bwMode="auto">
                <a:xfrm>
                  <a:off x="2371" y="1469"/>
                  <a:ext cx="9" cy="3"/>
                </a:xfrm>
                <a:custGeom>
                  <a:avLst/>
                  <a:gdLst>
                    <a:gd name="T0" fmla="*/ 31 w 35"/>
                    <a:gd name="T1" fmla="*/ 0 h 13"/>
                    <a:gd name="T2" fmla="*/ 28 w 35"/>
                    <a:gd name="T3" fmla="*/ 2 h 13"/>
                    <a:gd name="T4" fmla="*/ 24 w 35"/>
                    <a:gd name="T5" fmla="*/ 3 h 13"/>
                    <a:gd name="T6" fmla="*/ 21 w 35"/>
                    <a:gd name="T7" fmla="*/ 4 h 13"/>
                    <a:gd name="T8" fmla="*/ 17 w 35"/>
                    <a:gd name="T9" fmla="*/ 3 h 13"/>
                    <a:gd name="T10" fmla="*/ 13 w 35"/>
                    <a:gd name="T11" fmla="*/ 3 h 13"/>
                    <a:gd name="T12" fmla="*/ 9 w 35"/>
                    <a:gd name="T13" fmla="*/ 3 h 13"/>
                    <a:gd name="T14" fmla="*/ 6 w 35"/>
                    <a:gd name="T15" fmla="*/ 4 h 13"/>
                    <a:gd name="T16" fmla="*/ 2 w 35"/>
                    <a:gd name="T17" fmla="*/ 3 h 13"/>
                    <a:gd name="T18" fmla="*/ 0 w 35"/>
                    <a:gd name="T19" fmla="*/ 11 h 13"/>
                    <a:gd name="T20" fmla="*/ 6 w 35"/>
                    <a:gd name="T21" fmla="*/ 12 h 13"/>
                    <a:gd name="T22" fmla="*/ 9 w 35"/>
                    <a:gd name="T23" fmla="*/ 13 h 13"/>
                    <a:gd name="T24" fmla="*/ 13 w 35"/>
                    <a:gd name="T25" fmla="*/ 13 h 13"/>
                    <a:gd name="T26" fmla="*/ 17 w 35"/>
                    <a:gd name="T27" fmla="*/ 13 h 13"/>
                    <a:gd name="T28" fmla="*/ 21 w 35"/>
                    <a:gd name="T29" fmla="*/ 12 h 13"/>
                    <a:gd name="T30" fmla="*/ 26 w 35"/>
                    <a:gd name="T31" fmla="*/ 11 h 13"/>
                    <a:gd name="T32" fmla="*/ 30 w 35"/>
                    <a:gd name="T33" fmla="*/ 10 h 13"/>
                    <a:gd name="T34" fmla="*/ 35 w 35"/>
                    <a:gd name="T35" fmla="*/ 8 h 13"/>
                    <a:gd name="T36" fmla="*/ 31 w 35"/>
                    <a:gd name="T3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5" h="13">
                      <a:moveTo>
                        <a:pt x="31" y="0"/>
                      </a:moveTo>
                      <a:lnTo>
                        <a:pt x="28" y="2"/>
                      </a:lnTo>
                      <a:lnTo>
                        <a:pt x="24" y="3"/>
                      </a:lnTo>
                      <a:lnTo>
                        <a:pt x="21" y="4"/>
                      </a:lnTo>
                      <a:lnTo>
                        <a:pt x="17" y="3"/>
                      </a:lnTo>
                      <a:lnTo>
                        <a:pt x="13" y="3"/>
                      </a:lnTo>
                      <a:lnTo>
                        <a:pt x="9" y="3"/>
                      </a:lnTo>
                      <a:lnTo>
                        <a:pt x="6" y="4"/>
                      </a:lnTo>
                      <a:lnTo>
                        <a:pt x="2" y="3"/>
                      </a:lnTo>
                      <a:lnTo>
                        <a:pt x="0" y="11"/>
                      </a:lnTo>
                      <a:lnTo>
                        <a:pt x="6" y="12"/>
                      </a:lnTo>
                      <a:lnTo>
                        <a:pt x="9" y="13"/>
                      </a:lnTo>
                      <a:lnTo>
                        <a:pt x="13" y="13"/>
                      </a:lnTo>
                      <a:lnTo>
                        <a:pt x="17" y="13"/>
                      </a:lnTo>
                      <a:lnTo>
                        <a:pt x="21" y="12"/>
                      </a:lnTo>
                      <a:lnTo>
                        <a:pt x="26" y="11"/>
                      </a:lnTo>
                      <a:lnTo>
                        <a:pt x="30" y="10"/>
                      </a:lnTo>
                      <a:lnTo>
                        <a:pt x="35" y="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0" name="Freeform 694"/>
                <p:cNvSpPr>
                  <a:spLocks/>
                </p:cNvSpPr>
                <p:nvPr/>
              </p:nvSpPr>
              <p:spPr bwMode="auto">
                <a:xfrm>
                  <a:off x="2379" y="1469"/>
                  <a:ext cx="1" cy="2"/>
                </a:xfrm>
                <a:custGeom>
                  <a:avLst/>
                  <a:gdLst>
                    <a:gd name="T0" fmla="*/ 4 w 6"/>
                    <a:gd name="T1" fmla="*/ 8 h 8"/>
                    <a:gd name="T2" fmla="*/ 6 w 6"/>
                    <a:gd name="T3" fmla="*/ 6 h 8"/>
                    <a:gd name="T4" fmla="*/ 6 w 6"/>
                    <a:gd name="T5" fmla="*/ 2 h 8"/>
                    <a:gd name="T6" fmla="*/ 3 w 6"/>
                    <a:gd name="T7" fmla="*/ 0 h 8"/>
                    <a:gd name="T8" fmla="*/ 0 w 6"/>
                    <a:gd name="T9" fmla="*/ 0 h 8"/>
                    <a:gd name="T10" fmla="*/ 4 w 6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4" y="8"/>
                      </a:move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1" name="Freeform 695"/>
                <p:cNvSpPr>
                  <a:spLocks/>
                </p:cNvSpPr>
                <p:nvPr/>
              </p:nvSpPr>
              <p:spPr bwMode="auto">
                <a:xfrm>
                  <a:off x="2390" y="1485"/>
                  <a:ext cx="1" cy="3"/>
                </a:xfrm>
                <a:custGeom>
                  <a:avLst/>
                  <a:gdLst>
                    <a:gd name="T0" fmla="*/ 4 w 4"/>
                    <a:gd name="T1" fmla="*/ 0 h 11"/>
                    <a:gd name="T2" fmla="*/ 1 w 4"/>
                    <a:gd name="T3" fmla="*/ 3 h 11"/>
                    <a:gd name="T4" fmla="*/ 0 w 4"/>
                    <a:gd name="T5" fmla="*/ 6 h 11"/>
                    <a:gd name="T6" fmla="*/ 1 w 4"/>
                    <a:gd name="T7" fmla="*/ 9 h 11"/>
                    <a:gd name="T8" fmla="*/ 4 w 4"/>
                    <a:gd name="T9" fmla="*/ 11 h 11"/>
                    <a:gd name="T10" fmla="*/ 4 w 4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4" y="0"/>
                      </a:move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2" name="Freeform 696"/>
                <p:cNvSpPr>
                  <a:spLocks/>
                </p:cNvSpPr>
                <p:nvPr/>
              </p:nvSpPr>
              <p:spPr bwMode="auto">
                <a:xfrm>
                  <a:off x="2391" y="1484"/>
                  <a:ext cx="7" cy="4"/>
                </a:xfrm>
                <a:custGeom>
                  <a:avLst/>
                  <a:gdLst>
                    <a:gd name="T0" fmla="*/ 24 w 28"/>
                    <a:gd name="T1" fmla="*/ 0 h 16"/>
                    <a:gd name="T2" fmla="*/ 19 w 28"/>
                    <a:gd name="T3" fmla="*/ 3 h 16"/>
                    <a:gd name="T4" fmla="*/ 12 w 28"/>
                    <a:gd name="T5" fmla="*/ 4 h 16"/>
                    <a:gd name="T6" fmla="*/ 6 w 28"/>
                    <a:gd name="T7" fmla="*/ 7 h 16"/>
                    <a:gd name="T8" fmla="*/ 0 w 28"/>
                    <a:gd name="T9" fmla="*/ 5 h 16"/>
                    <a:gd name="T10" fmla="*/ 0 w 28"/>
                    <a:gd name="T11" fmla="*/ 16 h 16"/>
                    <a:gd name="T12" fmla="*/ 6 w 28"/>
                    <a:gd name="T13" fmla="*/ 15 h 16"/>
                    <a:gd name="T14" fmla="*/ 14 w 28"/>
                    <a:gd name="T15" fmla="*/ 13 h 16"/>
                    <a:gd name="T16" fmla="*/ 21 w 28"/>
                    <a:gd name="T17" fmla="*/ 12 h 16"/>
                    <a:gd name="T18" fmla="*/ 28 w 28"/>
                    <a:gd name="T19" fmla="*/ 9 h 16"/>
                    <a:gd name="T20" fmla="*/ 24 w 28"/>
                    <a:gd name="T2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6">
                      <a:moveTo>
                        <a:pt x="24" y="0"/>
                      </a:moveTo>
                      <a:lnTo>
                        <a:pt x="19" y="3"/>
                      </a:lnTo>
                      <a:lnTo>
                        <a:pt x="12" y="4"/>
                      </a:lnTo>
                      <a:lnTo>
                        <a:pt x="6" y="7"/>
                      </a:lnTo>
                      <a:lnTo>
                        <a:pt x="0" y="5"/>
                      </a:lnTo>
                      <a:lnTo>
                        <a:pt x="0" y="16"/>
                      </a:lnTo>
                      <a:lnTo>
                        <a:pt x="6" y="15"/>
                      </a:lnTo>
                      <a:lnTo>
                        <a:pt x="14" y="13"/>
                      </a:lnTo>
                      <a:lnTo>
                        <a:pt x="21" y="12"/>
                      </a:lnTo>
                      <a:lnTo>
                        <a:pt x="28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3" name="Freeform 697"/>
                <p:cNvSpPr>
                  <a:spLocks/>
                </p:cNvSpPr>
                <p:nvPr/>
              </p:nvSpPr>
              <p:spPr bwMode="auto">
                <a:xfrm>
                  <a:off x="2397" y="1484"/>
                  <a:ext cx="2" cy="2"/>
                </a:xfrm>
                <a:custGeom>
                  <a:avLst/>
                  <a:gdLst>
                    <a:gd name="T0" fmla="*/ 4 w 6"/>
                    <a:gd name="T1" fmla="*/ 9 h 9"/>
                    <a:gd name="T2" fmla="*/ 6 w 6"/>
                    <a:gd name="T3" fmla="*/ 7 h 9"/>
                    <a:gd name="T4" fmla="*/ 6 w 6"/>
                    <a:gd name="T5" fmla="*/ 2 h 9"/>
                    <a:gd name="T6" fmla="*/ 3 w 6"/>
                    <a:gd name="T7" fmla="*/ 0 h 9"/>
                    <a:gd name="T8" fmla="*/ 0 w 6"/>
                    <a:gd name="T9" fmla="*/ 0 h 9"/>
                    <a:gd name="T10" fmla="*/ 4 w 6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9">
                      <a:moveTo>
                        <a:pt x="4" y="9"/>
                      </a:moveTo>
                      <a:lnTo>
                        <a:pt x="6" y="7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4" name="Freeform 698"/>
                <p:cNvSpPr>
                  <a:spLocks/>
                </p:cNvSpPr>
                <p:nvPr/>
              </p:nvSpPr>
              <p:spPr bwMode="auto">
                <a:xfrm>
                  <a:off x="2390" y="1476"/>
                  <a:ext cx="1" cy="2"/>
                </a:xfrm>
                <a:custGeom>
                  <a:avLst/>
                  <a:gdLst>
                    <a:gd name="T0" fmla="*/ 3 w 5"/>
                    <a:gd name="T1" fmla="*/ 0 h 8"/>
                    <a:gd name="T2" fmla="*/ 1 w 5"/>
                    <a:gd name="T3" fmla="*/ 2 h 8"/>
                    <a:gd name="T4" fmla="*/ 0 w 5"/>
                    <a:gd name="T5" fmla="*/ 5 h 8"/>
                    <a:gd name="T6" fmla="*/ 2 w 5"/>
                    <a:gd name="T7" fmla="*/ 7 h 8"/>
                    <a:gd name="T8" fmla="*/ 5 w 5"/>
                    <a:gd name="T9" fmla="*/ 8 h 8"/>
                    <a:gd name="T10" fmla="*/ 3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3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5" name="Freeform 699"/>
                <p:cNvSpPr>
                  <a:spLocks/>
                </p:cNvSpPr>
                <p:nvPr/>
              </p:nvSpPr>
              <p:spPr bwMode="auto">
                <a:xfrm>
                  <a:off x="2391" y="1472"/>
                  <a:ext cx="12" cy="6"/>
                </a:xfrm>
                <a:custGeom>
                  <a:avLst/>
                  <a:gdLst>
                    <a:gd name="T0" fmla="*/ 38 w 47"/>
                    <a:gd name="T1" fmla="*/ 0 h 24"/>
                    <a:gd name="T2" fmla="*/ 38 w 47"/>
                    <a:gd name="T3" fmla="*/ 0 h 24"/>
                    <a:gd name="T4" fmla="*/ 37 w 47"/>
                    <a:gd name="T5" fmla="*/ 4 h 24"/>
                    <a:gd name="T6" fmla="*/ 34 w 47"/>
                    <a:gd name="T7" fmla="*/ 5 h 24"/>
                    <a:gd name="T8" fmla="*/ 29 w 47"/>
                    <a:gd name="T9" fmla="*/ 9 h 24"/>
                    <a:gd name="T10" fmla="*/ 25 w 47"/>
                    <a:gd name="T11" fmla="*/ 11 h 24"/>
                    <a:gd name="T12" fmla="*/ 18 w 47"/>
                    <a:gd name="T13" fmla="*/ 13 h 24"/>
                    <a:gd name="T14" fmla="*/ 13 w 47"/>
                    <a:gd name="T15" fmla="*/ 14 h 24"/>
                    <a:gd name="T16" fmla="*/ 7 w 47"/>
                    <a:gd name="T17" fmla="*/ 15 h 24"/>
                    <a:gd name="T18" fmla="*/ 0 w 47"/>
                    <a:gd name="T19" fmla="*/ 16 h 24"/>
                    <a:gd name="T20" fmla="*/ 2 w 47"/>
                    <a:gd name="T21" fmla="*/ 24 h 24"/>
                    <a:gd name="T22" fmla="*/ 7 w 47"/>
                    <a:gd name="T23" fmla="*/ 23 h 24"/>
                    <a:gd name="T24" fmla="*/ 13 w 47"/>
                    <a:gd name="T25" fmla="*/ 22 h 24"/>
                    <a:gd name="T26" fmla="*/ 21 w 47"/>
                    <a:gd name="T27" fmla="*/ 21 h 24"/>
                    <a:gd name="T28" fmla="*/ 27 w 47"/>
                    <a:gd name="T29" fmla="*/ 19 h 24"/>
                    <a:gd name="T30" fmla="*/ 33 w 47"/>
                    <a:gd name="T31" fmla="*/ 17 h 24"/>
                    <a:gd name="T32" fmla="*/ 38 w 47"/>
                    <a:gd name="T33" fmla="*/ 14 h 24"/>
                    <a:gd name="T34" fmla="*/ 44 w 47"/>
                    <a:gd name="T35" fmla="*/ 9 h 24"/>
                    <a:gd name="T36" fmla="*/ 47 w 47"/>
                    <a:gd name="T37" fmla="*/ 2 h 24"/>
                    <a:gd name="T38" fmla="*/ 47 w 47"/>
                    <a:gd name="T39" fmla="*/ 2 h 24"/>
                    <a:gd name="T40" fmla="*/ 38 w 47"/>
                    <a:gd name="T4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7" h="24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7" y="4"/>
                      </a:lnTo>
                      <a:lnTo>
                        <a:pt x="34" y="5"/>
                      </a:lnTo>
                      <a:lnTo>
                        <a:pt x="29" y="9"/>
                      </a:lnTo>
                      <a:lnTo>
                        <a:pt x="25" y="11"/>
                      </a:lnTo>
                      <a:lnTo>
                        <a:pt x="18" y="13"/>
                      </a:lnTo>
                      <a:lnTo>
                        <a:pt x="13" y="14"/>
                      </a:lnTo>
                      <a:lnTo>
                        <a:pt x="7" y="15"/>
                      </a:lnTo>
                      <a:lnTo>
                        <a:pt x="0" y="16"/>
                      </a:lnTo>
                      <a:lnTo>
                        <a:pt x="2" y="24"/>
                      </a:lnTo>
                      <a:lnTo>
                        <a:pt x="7" y="23"/>
                      </a:lnTo>
                      <a:lnTo>
                        <a:pt x="13" y="22"/>
                      </a:lnTo>
                      <a:lnTo>
                        <a:pt x="21" y="21"/>
                      </a:lnTo>
                      <a:lnTo>
                        <a:pt x="27" y="19"/>
                      </a:lnTo>
                      <a:lnTo>
                        <a:pt x="33" y="17"/>
                      </a:lnTo>
                      <a:lnTo>
                        <a:pt x="38" y="14"/>
                      </a:lnTo>
                      <a:lnTo>
                        <a:pt x="44" y="9"/>
                      </a:lnTo>
                      <a:lnTo>
                        <a:pt x="47" y="2"/>
                      </a:lnTo>
                      <a:lnTo>
                        <a:pt x="47" y="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6" name="Freeform 700"/>
                <p:cNvSpPr>
                  <a:spLocks/>
                </p:cNvSpPr>
                <p:nvPr/>
              </p:nvSpPr>
              <p:spPr bwMode="auto">
                <a:xfrm>
                  <a:off x="2397" y="1469"/>
                  <a:ext cx="6" cy="6"/>
                </a:xfrm>
                <a:custGeom>
                  <a:avLst/>
                  <a:gdLst>
                    <a:gd name="T0" fmla="*/ 8 w 22"/>
                    <a:gd name="T1" fmla="*/ 23 h 23"/>
                    <a:gd name="T2" fmla="*/ 11 w 22"/>
                    <a:gd name="T3" fmla="*/ 12 h 23"/>
                    <a:gd name="T4" fmla="*/ 15 w 22"/>
                    <a:gd name="T5" fmla="*/ 8 h 23"/>
                    <a:gd name="T6" fmla="*/ 13 w 22"/>
                    <a:gd name="T7" fmla="*/ 5 h 23"/>
                    <a:gd name="T8" fmla="*/ 12 w 22"/>
                    <a:gd name="T9" fmla="*/ 10 h 23"/>
                    <a:gd name="T10" fmla="*/ 21 w 22"/>
                    <a:gd name="T11" fmla="*/ 12 h 23"/>
                    <a:gd name="T12" fmla="*/ 22 w 22"/>
                    <a:gd name="T13" fmla="*/ 3 h 23"/>
                    <a:gd name="T14" fmla="*/ 11 w 22"/>
                    <a:gd name="T15" fmla="*/ 0 h 23"/>
                    <a:gd name="T16" fmla="*/ 3 w 22"/>
                    <a:gd name="T17" fmla="*/ 8 h 23"/>
                    <a:gd name="T18" fmla="*/ 0 w 22"/>
                    <a:gd name="T19" fmla="*/ 23 h 23"/>
                    <a:gd name="T20" fmla="*/ 8 w 22"/>
                    <a:gd name="T21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8" y="23"/>
                      </a:moveTo>
                      <a:lnTo>
                        <a:pt x="11" y="12"/>
                      </a:lnTo>
                      <a:lnTo>
                        <a:pt x="15" y="8"/>
                      </a:lnTo>
                      <a:lnTo>
                        <a:pt x="13" y="5"/>
                      </a:lnTo>
                      <a:lnTo>
                        <a:pt x="12" y="10"/>
                      </a:lnTo>
                      <a:lnTo>
                        <a:pt x="21" y="12"/>
                      </a:lnTo>
                      <a:lnTo>
                        <a:pt x="22" y="3"/>
                      </a:lnTo>
                      <a:lnTo>
                        <a:pt x="11" y="0"/>
                      </a:lnTo>
                      <a:lnTo>
                        <a:pt x="3" y="8"/>
                      </a:lnTo>
                      <a:lnTo>
                        <a:pt x="0" y="23"/>
                      </a:lnTo>
                      <a:lnTo>
                        <a:pt x="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7" name="Freeform 701"/>
                <p:cNvSpPr>
                  <a:spLocks/>
                </p:cNvSpPr>
                <p:nvPr/>
              </p:nvSpPr>
              <p:spPr bwMode="auto">
                <a:xfrm>
                  <a:off x="2397" y="1475"/>
                  <a:ext cx="3" cy="1"/>
                </a:xfrm>
                <a:custGeom>
                  <a:avLst/>
                  <a:gdLst>
                    <a:gd name="T0" fmla="*/ 0 w 8"/>
                    <a:gd name="T1" fmla="*/ 0 h 4"/>
                    <a:gd name="T2" fmla="*/ 1 w 8"/>
                    <a:gd name="T3" fmla="*/ 3 h 4"/>
                    <a:gd name="T4" fmla="*/ 4 w 8"/>
                    <a:gd name="T5" fmla="*/ 4 h 4"/>
                    <a:gd name="T6" fmla="*/ 7 w 8"/>
                    <a:gd name="T7" fmla="*/ 3 h 4"/>
                    <a:gd name="T8" fmla="*/ 8 w 8"/>
                    <a:gd name="T9" fmla="*/ 0 h 4"/>
                    <a:gd name="T10" fmla="*/ 0 w 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4"/>
                      </a:lnTo>
                      <a:lnTo>
                        <a:pt x="7" y="3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8" name="Freeform 702"/>
                <p:cNvSpPr>
                  <a:spLocks/>
                </p:cNvSpPr>
                <p:nvPr/>
              </p:nvSpPr>
              <p:spPr bwMode="auto">
                <a:xfrm>
                  <a:off x="2406" y="1496"/>
                  <a:ext cx="1" cy="3"/>
                </a:xfrm>
                <a:custGeom>
                  <a:avLst/>
                  <a:gdLst>
                    <a:gd name="T0" fmla="*/ 4 w 4"/>
                    <a:gd name="T1" fmla="*/ 0 h 11"/>
                    <a:gd name="T2" fmla="*/ 1 w 4"/>
                    <a:gd name="T3" fmla="*/ 2 h 11"/>
                    <a:gd name="T4" fmla="*/ 0 w 4"/>
                    <a:gd name="T5" fmla="*/ 6 h 11"/>
                    <a:gd name="T6" fmla="*/ 1 w 4"/>
                    <a:gd name="T7" fmla="*/ 9 h 11"/>
                    <a:gd name="T8" fmla="*/ 4 w 4"/>
                    <a:gd name="T9" fmla="*/ 11 h 11"/>
                    <a:gd name="T10" fmla="*/ 4 w 4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4" y="0"/>
                      </a:move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9" name="Freeform 703"/>
                <p:cNvSpPr>
                  <a:spLocks/>
                </p:cNvSpPr>
                <p:nvPr/>
              </p:nvSpPr>
              <p:spPr bwMode="auto">
                <a:xfrm>
                  <a:off x="2407" y="1495"/>
                  <a:ext cx="8" cy="4"/>
                </a:xfrm>
                <a:custGeom>
                  <a:avLst/>
                  <a:gdLst>
                    <a:gd name="T0" fmla="*/ 27 w 31"/>
                    <a:gd name="T1" fmla="*/ 0 h 16"/>
                    <a:gd name="T2" fmla="*/ 22 w 31"/>
                    <a:gd name="T3" fmla="*/ 3 h 16"/>
                    <a:gd name="T4" fmla="*/ 16 w 31"/>
                    <a:gd name="T5" fmla="*/ 4 h 16"/>
                    <a:gd name="T6" fmla="*/ 8 w 31"/>
                    <a:gd name="T7" fmla="*/ 6 h 16"/>
                    <a:gd name="T8" fmla="*/ 0 w 31"/>
                    <a:gd name="T9" fmla="*/ 5 h 16"/>
                    <a:gd name="T10" fmla="*/ 0 w 31"/>
                    <a:gd name="T11" fmla="*/ 16 h 16"/>
                    <a:gd name="T12" fmla="*/ 8 w 31"/>
                    <a:gd name="T13" fmla="*/ 15 h 16"/>
                    <a:gd name="T14" fmla="*/ 16 w 31"/>
                    <a:gd name="T15" fmla="*/ 13 h 16"/>
                    <a:gd name="T16" fmla="*/ 24 w 31"/>
                    <a:gd name="T17" fmla="*/ 12 h 16"/>
                    <a:gd name="T18" fmla="*/ 31 w 31"/>
                    <a:gd name="T19" fmla="*/ 9 h 16"/>
                    <a:gd name="T20" fmla="*/ 27 w 31"/>
                    <a:gd name="T2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6">
                      <a:moveTo>
                        <a:pt x="27" y="0"/>
                      </a:moveTo>
                      <a:lnTo>
                        <a:pt x="22" y="3"/>
                      </a:lnTo>
                      <a:lnTo>
                        <a:pt x="16" y="4"/>
                      </a:lnTo>
                      <a:lnTo>
                        <a:pt x="8" y="6"/>
                      </a:lnTo>
                      <a:lnTo>
                        <a:pt x="0" y="5"/>
                      </a:lnTo>
                      <a:lnTo>
                        <a:pt x="0" y="16"/>
                      </a:lnTo>
                      <a:lnTo>
                        <a:pt x="8" y="15"/>
                      </a:lnTo>
                      <a:lnTo>
                        <a:pt x="16" y="13"/>
                      </a:lnTo>
                      <a:lnTo>
                        <a:pt x="24" y="12"/>
                      </a:lnTo>
                      <a:lnTo>
                        <a:pt x="31" y="9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0" name="Freeform 704"/>
                <p:cNvSpPr>
                  <a:spLocks/>
                </p:cNvSpPr>
                <p:nvPr/>
              </p:nvSpPr>
              <p:spPr bwMode="auto">
                <a:xfrm>
                  <a:off x="2414" y="1495"/>
                  <a:ext cx="1" cy="2"/>
                </a:xfrm>
                <a:custGeom>
                  <a:avLst/>
                  <a:gdLst>
                    <a:gd name="T0" fmla="*/ 4 w 6"/>
                    <a:gd name="T1" fmla="*/ 9 h 9"/>
                    <a:gd name="T2" fmla="*/ 6 w 6"/>
                    <a:gd name="T3" fmla="*/ 6 h 9"/>
                    <a:gd name="T4" fmla="*/ 6 w 6"/>
                    <a:gd name="T5" fmla="*/ 2 h 9"/>
                    <a:gd name="T6" fmla="*/ 3 w 6"/>
                    <a:gd name="T7" fmla="*/ 0 h 9"/>
                    <a:gd name="T8" fmla="*/ 0 w 6"/>
                    <a:gd name="T9" fmla="*/ 0 h 9"/>
                    <a:gd name="T10" fmla="*/ 4 w 6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9">
                      <a:moveTo>
                        <a:pt x="4" y="9"/>
                      </a:move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1" name="Freeform 705"/>
                <p:cNvSpPr>
                  <a:spLocks/>
                </p:cNvSpPr>
                <p:nvPr/>
              </p:nvSpPr>
              <p:spPr bwMode="auto">
                <a:xfrm>
                  <a:off x="2406" y="1489"/>
                  <a:ext cx="1" cy="2"/>
                </a:xfrm>
                <a:custGeom>
                  <a:avLst/>
                  <a:gdLst>
                    <a:gd name="T0" fmla="*/ 3 w 5"/>
                    <a:gd name="T1" fmla="*/ 0 h 9"/>
                    <a:gd name="T2" fmla="*/ 1 w 5"/>
                    <a:gd name="T3" fmla="*/ 2 h 9"/>
                    <a:gd name="T4" fmla="*/ 0 w 5"/>
                    <a:gd name="T5" fmla="*/ 5 h 9"/>
                    <a:gd name="T6" fmla="*/ 2 w 5"/>
                    <a:gd name="T7" fmla="*/ 8 h 9"/>
                    <a:gd name="T8" fmla="*/ 5 w 5"/>
                    <a:gd name="T9" fmla="*/ 9 h 9"/>
                    <a:gd name="T10" fmla="*/ 3 w 5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9">
                      <a:moveTo>
                        <a:pt x="3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2" y="8"/>
                      </a:lnTo>
                      <a:lnTo>
                        <a:pt x="5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2" name="Freeform 706"/>
                <p:cNvSpPr>
                  <a:spLocks/>
                </p:cNvSpPr>
                <p:nvPr/>
              </p:nvSpPr>
              <p:spPr bwMode="auto">
                <a:xfrm>
                  <a:off x="2407" y="1486"/>
                  <a:ext cx="10" cy="5"/>
                </a:xfrm>
                <a:custGeom>
                  <a:avLst/>
                  <a:gdLst>
                    <a:gd name="T0" fmla="*/ 34 w 42"/>
                    <a:gd name="T1" fmla="*/ 0 h 22"/>
                    <a:gd name="T2" fmla="*/ 34 w 42"/>
                    <a:gd name="T3" fmla="*/ 0 h 22"/>
                    <a:gd name="T4" fmla="*/ 32 w 42"/>
                    <a:gd name="T5" fmla="*/ 3 h 22"/>
                    <a:gd name="T6" fmla="*/ 30 w 42"/>
                    <a:gd name="T7" fmla="*/ 4 h 22"/>
                    <a:gd name="T8" fmla="*/ 25 w 42"/>
                    <a:gd name="T9" fmla="*/ 6 h 22"/>
                    <a:gd name="T10" fmla="*/ 22 w 42"/>
                    <a:gd name="T11" fmla="*/ 8 h 22"/>
                    <a:gd name="T12" fmla="*/ 18 w 42"/>
                    <a:gd name="T13" fmla="*/ 9 h 22"/>
                    <a:gd name="T14" fmla="*/ 14 w 42"/>
                    <a:gd name="T15" fmla="*/ 10 h 22"/>
                    <a:gd name="T16" fmla="*/ 7 w 42"/>
                    <a:gd name="T17" fmla="*/ 11 h 22"/>
                    <a:gd name="T18" fmla="*/ 0 w 42"/>
                    <a:gd name="T19" fmla="*/ 13 h 22"/>
                    <a:gd name="T20" fmla="*/ 2 w 42"/>
                    <a:gd name="T21" fmla="*/ 22 h 22"/>
                    <a:gd name="T22" fmla="*/ 9 w 42"/>
                    <a:gd name="T23" fmla="*/ 19 h 22"/>
                    <a:gd name="T24" fmla="*/ 14 w 42"/>
                    <a:gd name="T25" fmla="*/ 18 h 22"/>
                    <a:gd name="T26" fmla="*/ 20 w 42"/>
                    <a:gd name="T27" fmla="*/ 17 h 22"/>
                    <a:gd name="T28" fmla="*/ 24 w 42"/>
                    <a:gd name="T29" fmla="*/ 16 h 22"/>
                    <a:gd name="T30" fmla="*/ 30 w 42"/>
                    <a:gd name="T31" fmla="*/ 14 h 22"/>
                    <a:gd name="T32" fmla="*/ 34 w 42"/>
                    <a:gd name="T33" fmla="*/ 12 h 22"/>
                    <a:gd name="T34" fmla="*/ 38 w 42"/>
                    <a:gd name="T35" fmla="*/ 9 h 22"/>
                    <a:gd name="T36" fmla="*/ 42 w 42"/>
                    <a:gd name="T37" fmla="*/ 4 h 22"/>
                    <a:gd name="T38" fmla="*/ 42 w 42"/>
                    <a:gd name="T39" fmla="*/ 4 h 22"/>
                    <a:gd name="T40" fmla="*/ 34 w 42"/>
                    <a:gd name="T4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2" h="22">
                      <a:moveTo>
                        <a:pt x="34" y="0"/>
                      </a:moveTo>
                      <a:lnTo>
                        <a:pt x="34" y="0"/>
                      </a:lnTo>
                      <a:lnTo>
                        <a:pt x="32" y="3"/>
                      </a:lnTo>
                      <a:lnTo>
                        <a:pt x="30" y="4"/>
                      </a:lnTo>
                      <a:lnTo>
                        <a:pt x="25" y="6"/>
                      </a:lnTo>
                      <a:lnTo>
                        <a:pt x="22" y="8"/>
                      </a:lnTo>
                      <a:lnTo>
                        <a:pt x="18" y="9"/>
                      </a:lnTo>
                      <a:lnTo>
                        <a:pt x="14" y="10"/>
                      </a:lnTo>
                      <a:lnTo>
                        <a:pt x="7" y="11"/>
                      </a:lnTo>
                      <a:lnTo>
                        <a:pt x="0" y="13"/>
                      </a:lnTo>
                      <a:lnTo>
                        <a:pt x="2" y="22"/>
                      </a:lnTo>
                      <a:lnTo>
                        <a:pt x="9" y="19"/>
                      </a:lnTo>
                      <a:lnTo>
                        <a:pt x="14" y="18"/>
                      </a:lnTo>
                      <a:lnTo>
                        <a:pt x="20" y="17"/>
                      </a:lnTo>
                      <a:lnTo>
                        <a:pt x="24" y="16"/>
                      </a:lnTo>
                      <a:lnTo>
                        <a:pt x="30" y="14"/>
                      </a:lnTo>
                      <a:lnTo>
                        <a:pt x="34" y="12"/>
                      </a:lnTo>
                      <a:lnTo>
                        <a:pt x="38" y="9"/>
                      </a:lnTo>
                      <a:lnTo>
                        <a:pt x="42" y="4"/>
                      </a:lnTo>
                      <a:lnTo>
                        <a:pt x="42" y="4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3" name="Freeform 707"/>
                <p:cNvSpPr>
                  <a:spLocks/>
                </p:cNvSpPr>
                <p:nvPr/>
              </p:nvSpPr>
              <p:spPr bwMode="auto">
                <a:xfrm>
                  <a:off x="2413" y="1481"/>
                  <a:ext cx="5" cy="7"/>
                </a:xfrm>
                <a:custGeom>
                  <a:avLst/>
                  <a:gdLst>
                    <a:gd name="T0" fmla="*/ 9 w 21"/>
                    <a:gd name="T1" fmla="*/ 27 h 27"/>
                    <a:gd name="T2" fmla="*/ 13 w 21"/>
                    <a:gd name="T3" fmla="*/ 11 h 27"/>
                    <a:gd name="T4" fmla="*/ 15 w 21"/>
                    <a:gd name="T5" fmla="*/ 8 h 27"/>
                    <a:gd name="T6" fmla="*/ 13 w 21"/>
                    <a:gd name="T7" fmla="*/ 8 h 27"/>
                    <a:gd name="T8" fmla="*/ 9 w 21"/>
                    <a:gd name="T9" fmla="*/ 19 h 27"/>
                    <a:gd name="T10" fmla="*/ 17 w 21"/>
                    <a:gd name="T11" fmla="*/ 23 h 27"/>
                    <a:gd name="T12" fmla="*/ 21 w 21"/>
                    <a:gd name="T13" fmla="*/ 8 h 27"/>
                    <a:gd name="T14" fmla="*/ 15 w 21"/>
                    <a:gd name="T15" fmla="*/ 0 h 27"/>
                    <a:gd name="T16" fmla="*/ 5 w 21"/>
                    <a:gd name="T17" fmla="*/ 7 h 27"/>
                    <a:gd name="T18" fmla="*/ 0 w 21"/>
                    <a:gd name="T19" fmla="*/ 27 h 27"/>
                    <a:gd name="T20" fmla="*/ 9 w 21"/>
                    <a:gd name="T2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27">
                      <a:moveTo>
                        <a:pt x="9" y="27"/>
                      </a:moveTo>
                      <a:lnTo>
                        <a:pt x="13" y="11"/>
                      </a:lnTo>
                      <a:lnTo>
                        <a:pt x="15" y="8"/>
                      </a:lnTo>
                      <a:lnTo>
                        <a:pt x="13" y="8"/>
                      </a:lnTo>
                      <a:lnTo>
                        <a:pt x="9" y="19"/>
                      </a:lnTo>
                      <a:lnTo>
                        <a:pt x="17" y="23"/>
                      </a:lnTo>
                      <a:lnTo>
                        <a:pt x="21" y="8"/>
                      </a:lnTo>
                      <a:lnTo>
                        <a:pt x="15" y="0"/>
                      </a:lnTo>
                      <a:lnTo>
                        <a:pt x="5" y="7"/>
                      </a:lnTo>
                      <a:lnTo>
                        <a:pt x="0" y="27"/>
                      </a:lnTo>
                      <a:lnTo>
                        <a:pt x="9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4" name="Freeform 708"/>
                <p:cNvSpPr>
                  <a:spLocks/>
                </p:cNvSpPr>
                <p:nvPr/>
              </p:nvSpPr>
              <p:spPr bwMode="auto">
                <a:xfrm>
                  <a:off x="2413" y="1488"/>
                  <a:ext cx="2" cy="1"/>
                </a:xfrm>
                <a:custGeom>
                  <a:avLst/>
                  <a:gdLst>
                    <a:gd name="T0" fmla="*/ 0 w 9"/>
                    <a:gd name="T1" fmla="*/ 0 h 4"/>
                    <a:gd name="T2" fmla="*/ 1 w 9"/>
                    <a:gd name="T3" fmla="*/ 3 h 4"/>
                    <a:gd name="T4" fmla="*/ 5 w 9"/>
                    <a:gd name="T5" fmla="*/ 4 h 4"/>
                    <a:gd name="T6" fmla="*/ 8 w 9"/>
                    <a:gd name="T7" fmla="*/ 3 h 4"/>
                    <a:gd name="T8" fmla="*/ 9 w 9"/>
                    <a:gd name="T9" fmla="*/ 0 h 4"/>
                    <a:gd name="T10" fmla="*/ 0 w 9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5" y="4"/>
                      </a:lnTo>
                      <a:lnTo>
                        <a:pt x="8" y="3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5" name="Freeform 709"/>
                <p:cNvSpPr>
                  <a:spLocks/>
                </p:cNvSpPr>
                <p:nvPr/>
              </p:nvSpPr>
              <p:spPr bwMode="auto">
                <a:xfrm>
                  <a:off x="2472" y="1465"/>
                  <a:ext cx="2" cy="1"/>
                </a:xfrm>
                <a:custGeom>
                  <a:avLst/>
                  <a:gdLst>
                    <a:gd name="T0" fmla="*/ 9 w 9"/>
                    <a:gd name="T1" fmla="*/ 4 h 4"/>
                    <a:gd name="T2" fmla="*/ 8 w 9"/>
                    <a:gd name="T3" fmla="*/ 1 h 4"/>
                    <a:gd name="T4" fmla="*/ 5 w 9"/>
                    <a:gd name="T5" fmla="*/ 0 h 4"/>
                    <a:gd name="T6" fmla="*/ 2 w 9"/>
                    <a:gd name="T7" fmla="*/ 1 h 4"/>
                    <a:gd name="T8" fmla="*/ 0 w 9"/>
                    <a:gd name="T9" fmla="*/ 4 h 4"/>
                    <a:gd name="T10" fmla="*/ 9 w 9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9" y="4"/>
                      </a:move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6" name="Freeform 710"/>
                <p:cNvSpPr>
                  <a:spLocks/>
                </p:cNvSpPr>
                <p:nvPr/>
              </p:nvSpPr>
              <p:spPr bwMode="auto">
                <a:xfrm>
                  <a:off x="2472" y="1466"/>
                  <a:ext cx="3" cy="10"/>
                </a:xfrm>
                <a:custGeom>
                  <a:avLst/>
                  <a:gdLst>
                    <a:gd name="T0" fmla="*/ 9 w 11"/>
                    <a:gd name="T1" fmla="*/ 38 h 42"/>
                    <a:gd name="T2" fmla="*/ 9 w 11"/>
                    <a:gd name="T3" fmla="*/ 38 h 42"/>
                    <a:gd name="T4" fmla="*/ 9 w 11"/>
                    <a:gd name="T5" fmla="*/ 34 h 42"/>
                    <a:gd name="T6" fmla="*/ 11 w 11"/>
                    <a:gd name="T7" fmla="*/ 25 h 42"/>
                    <a:gd name="T8" fmla="*/ 11 w 11"/>
                    <a:gd name="T9" fmla="*/ 13 h 42"/>
                    <a:gd name="T10" fmla="*/ 9 w 11"/>
                    <a:gd name="T11" fmla="*/ 0 h 42"/>
                    <a:gd name="T12" fmla="*/ 0 w 11"/>
                    <a:gd name="T13" fmla="*/ 0 h 42"/>
                    <a:gd name="T14" fmla="*/ 0 w 11"/>
                    <a:gd name="T15" fmla="*/ 13 h 42"/>
                    <a:gd name="T16" fmla="*/ 0 w 11"/>
                    <a:gd name="T17" fmla="*/ 25 h 42"/>
                    <a:gd name="T18" fmla="*/ 0 w 11"/>
                    <a:gd name="T19" fmla="*/ 34 h 42"/>
                    <a:gd name="T20" fmla="*/ 0 w 11"/>
                    <a:gd name="T21" fmla="*/ 38 h 42"/>
                    <a:gd name="T22" fmla="*/ 0 w 11"/>
                    <a:gd name="T23" fmla="*/ 38 h 42"/>
                    <a:gd name="T24" fmla="*/ 0 w 11"/>
                    <a:gd name="T25" fmla="*/ 38 h 42"/>
                    <a:gd name="T26" fmla="*/ 2 w 11"/>
                    <a:gd name="T27" fmla="*/ 41 h 42"/>
                    <a:gd name="T28" fmla="*/ 5 w 11"/>
                    <a:gd name="T29" fmla="*/ 42 h 42"/>
                    <a:gd name="T30" fmla="*/ 8 w 11"/>
                    <a:gd name="T31" fmla="*/ 41 h 42"/>
                    <a:gd name="T32" fmla="*/ 9 w 11"/>
                    <a:gd name="T33" fmla="*/ 3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" h="42">
                      <a:moveTo>
                        <a:pt x="9" y="38"/>
                      </a:moveTo>
                      <a:lnTo>
                        <a:pt x="9" y="38"/>
                      </a:lnTo>
                      <a:lnTo>
                        <a:pt x="9" y="34"/>
                      </a:lnTo>
                      <a:lnTo>
                        <a:pt x="11" y="25"/>
                      </a:lnTo>
                      <a:lnTo>
                        <a:pt x="11" y="13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5" y="42"/>
                      </a:lnTo>
                      <a:lnTo>
                        <a:pt x="8" y="41"/>
                      </a:lnTo>
                      <a:lnTo>
                        <a:pt x="9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7" name="Freeform 711"/>
                <p:cNvSpPr>
                  <a:spLocks/>
                </p:cNvSpPr>
                <p:nvPr/>
              </p:nvSpPr>
              <p:spPr bwMode="auto">
                <a:xfrm>
                  <a:off x="2472" y="1475"/>
                  <a:ext cx="4" cy="36"/>
                </a:xfrm>
                <a:custGeom>
                  <a:avLst/>
                  <a:gdLst>
                    <a:gd name="T0" fmla="*/ 16 w 16"/>
                    <a:gd name="T1" fmla="*/ 138 h 142"/>
                    <a:gd name="T2" fmla="*/ 13 w 16"/>
                    <a:gd name="T3" fmla="*/ 117 h 142"/>
                    <a:gd name="T4" fmla="*/ 11 w 16"/>
                    <a:gd name="T5" fmla="*/ 73 h 142"/>
                    <a:gd name="T6" fmla="*/ 11 w 16"/>
                    <a:gd name="T7" fmla="*/ 27 h 142"/>
                    <a:gd name="T8" fmla="*/ 10 w 16"/>
                    <a:gd name="T9" fmla="*/ 0 h 142"/>
                    <a:gd name="T10" fmla="*/ 1 w 16"/>
                    <a:gd name="T11" fmla="*/ 0 h 142"/>
                    <a:gd name="T12" fmla="*/ 0 w 16"/>
                    <a:gd name="T13" fmla="*/ 27 h 142"/>
                    <a:gd name="T14" fmla="*/ 3 w 16"/>
                    <a:gd name="T15" fmla="*/ 73 h 142"/>
                    <a:gd name="T16" fmla="*/ 5 w 16"/>
                    <a:gd name="T17" fmla="*/ 117 h 142"/>
                    <a:gd name="T18" fmla="*/ 8 w 16"/>
                    <a:gd name="T19" fmla="*/ 142 h 142"/>
                    <a:gd name="T20" fmla="*/ 16 w 16"/>
                    <a:gd name="T21" fmla="*/ 13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142">
                      <a:moveTo>
                        <a:pt x="16" y="138"/>
                      </a:moveTo>
                      <a:lnTo>
                        <a:pt x="13" y="117"/>
                      </a:lnTo>
                      <a:lnTo>
                        <a:pt x="11" y="73"/>
                      </a:lnTo>
                      <a:lnTo>
                        <a:pt x="11" y="27"/>
                      </a:lnTo>
                      <a:lnTo>
                        <a:pt x="10" y="0"/>
                      </a:lnTo>
                      <a:lnTo>
                        <a:pt x="1" y="0"/>
                      </a:lnTo>
                      <a:lnTo>
                        <a:pt x="0" y="27"/>
                      </a:lnTo>
                      <a:lnTo>
                        <a:pt x="3" y="73"/>
                      </a:lnTo>
                      <a:lnTo>
                        <a:pt x="5" y="117"/>
                      </a:lnTo>
                      <a:lnTo>
                        <a:pt x="8" y="142"/>
                      </a:lnTo>
                      <a:lnTo>
                        <a:pt x="16" y="1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8" name="Freeform 712"/>
                <p:cNvSpPr>
                  <a:spLocks/>
                </p:cNvSpPr>
                <p:nvPr/>
              </p:nvSpPr>
              <p:spPr bwMode="auto">
                <a:xfrm>
                  <a:off x="2474" y="1510"/>
                  <a:ext cx="2" cy="1"/>
                </a:xfrm>
                <a:custGeom>
                  <a:avLst/>
                  <a:gdLst>
                    <a:gd name="T0" fmla="*/ 0 w 8"/>
                    <a:gd name="T1" fmla="*/ 4 h 6"/>
                    <a:gd name="T2" fmla="*/ 2 w 8"/>
                    <a:gd name="T3" fmla="*/ 6 h 6"/>
                    <a:gd name="T4" fmla="*/ 6 w 8"/>
                    <a:gd name="T5" fmla="*/ 6 h 6"/>
                    <a:gd name="T6" fmla="*/ 8 w 8"/>
                    <a:gd name="T7" fmla="*/ 3 h 6"/>
                    <a:gd name="T8" fmla="*/ 8 w 8"/>
                    <a:gd name="T9" fmla="*/ 0 h 6"/>
                    <a:gd name="T10" fmla="*/ 0 w 8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0" y="4"/>
                      </a:moveTo>
                      <a:lnTo>
                        <a:pt x="2" y="6"/>
                      </a:lnTo>
                      <a:lnTo>
                        <a:pt x="6" y="6"/>
                      </a:lnTo>
                      <a:lnTo>
                        <a:pt x="8" y="3"/>
                      </a:lnTo>
                      <a:lnTo>
                        <a:pt x="8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9" name="Freeform 713"/>
                <p:cNvSpPr>
                  <a:spLocks/>
                </p:cNvSpPr>
                <p:nvPr/>
              </p:nvSpPr>
              <p:spPr bwMode="auto">
                <a:xfrm>
                  <a:off x="2496" y="1475"/>
                  <a:ext cx="1" cy="2"/>
                </a:xfrm>
                <a:custGeom>
                  <a:avLst/>
                  <a:gdLst>
                    <a:gd name="T0" fmla="*/ 5 w 5"/>
                    <a:gd name="T1" fmla="*/ 0 h 10"/>
                    <a:gd name="T2" fmla="*/ 2 w 5"/>
                    <a:gd name="T3" fmla="*/ 2 h 10"/>
                    <a:gd name="T4" fmla="*/ 0 w 5"/>
                    <a:gd name="T5" fmla="*/ 5 h 10"/>
                    <a:gd name="T6" fmla="*/ 2 w 5"/>
                    <a:gd name="T7" fmla="*/ 8 h 10"/>
                    <a:gd name="T8" fmla="*/ 5 w 5"/>
                    <a:gd name="T9" fmla="*/ 10 h 10"/>
                    <a:gd name="T10" fmla="*/ 5 w 5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5" y="0"/>
                      </a:move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2" y="8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0" name="Freeform 714"/>
                <p:cNvSpPr>
                  <a:spLocks/>
                </p:cNvSpPr>
                <p:nvPr/>
              </p:nvSpPr>
              <p:spPr bwMode="auto">
                <a:xfrm>
                  <a:off x="2497" y="1474"/>
                  <a:ext cx="11" cy="3"/>
                </a:xfrm>
                <a:custGeom>
                  <a:avLst/>
                  <a:gdLst>
                    <a:gd name="T0" fmla="*/ 34 w 42"/>
                    <a:gd name="T1" fmla="*/ 5 h 12"/>
                    <a:gd name="T2" fmla="*/ 38 w 42"/>
                    <a:gd name="T3" fmla="*/ 1 h 12"/>
                    <a:gd name="T4" fmla="*/ 37 w 42"/>
                    <a:gd name="T5" fmla="*/ 0 h 12"/>
                    <a:gd name="T6" fmla="*/ 33 w 42"/>
                    <a:gd name="T7" fmla="*/ 1 h 12"/>
                    <a:gd name="T8" fmla="*/ 29 w 42"/>
                    <a:gd name="T9" fmla="*/ 2 h 12"/>
                    <a:gd name="T10" fmla="*/ 23 w 42"/>
                    <a:gd name="T11" fmla="*/ 1 h 12"/>
                    <a:gd name="T12" fmla="*/ 16 w 42"/>
                    <a:gd name="T13" fmla="*/ 2 h 12"/>
                    <a:gd name="T14" fmla="*/ 10 w 42"/>
                    <a:gd name="T15" fmla="*/ 3 h 12"/>
                    <a:gd name="T16" fmla="*/ 4 w 42"/>
                    <a:gd name="T17" fmla="*/ 2 h 12"/>
                    <a:gd name="T18" fmla="*/ 0 w 42"/>
                    <a:gd name="T19" fmla="*/ 2 h 12"/>
                    <a:gd name="T20" fmla="*/ 0 w 42"/>
                    <a:gd name="T21" fmla="*/ 12 h 12"/>
                    <a:gd name="T22" fmla="*/ 4 w 42"/>
                    <a:gd name="T23" fmla="*/ 12 h 12"/>
                    <a:gd name="T24" fmla="*/ 10 w 42"/>
                    <a:gd name="T25" fmla="*/ 11 h 12"/>
                    <a:gd name="T26" fmla="*/ 16 w 42"/>
                    <a:gd name="T27" fmla="*/ 10 h 12"/>
                    <a:gd name="T28" fmla="*/ 23 w 42"/>
                    <a:gd name="T29" fmla="*/ 11 h 12"/>
                    <a:gd name="T30" fmla="*/ 29 w 42"/>
                    <a:gd name="T31" fmla="*/ 10 h 12"/>
                    <a:gd name="T32" fmla="*/ 33 w 42"/>
                    <a:gd name="T33" fmla="*/ 9 h 12"/>
                    <a:gd name="T34" fmla="*/ 37 w 42"/>
                    <a:gd name="T35" fmla="*/ 10 h 12"/>
                    <a:gd name="T36" fmla="*/ 38 w 42"/>
                    <a:gd name="T37" fmla="*/ 9 h 12"/>
                    <a:gd name="T38" fmla="*/ 42 w 42"/>
                    <a:gd name="T39" fmla="*/ 5 h 12"/>
                    <a:gd name="T40" fmla="*/ 38 w 42"/>
                    <a:gd name="T41" fmla="*/ 9 h 12"/>
                    <a:gd name="T42" fmla="*/ 41 w 42"/>
                    <a:gd name="T43" fmla="*/ 8 h 12"/>
                    <a:gd name="T44" fmla="*/ 42 w 42"/>
                    <a:gd name="T45" fmla="*/ 5 h 12"/>
                    <a:gd name="T46" fmla="*/ 41 w 42"/>
                    <a:gd name="T47" fmla="*/ 2 h 12"/>
                    <a:gd name="T48" fmla="*/ 38 w 42"/>
                    <a:gd name="T49" fmla="*/ 1 h 12"/>
                    <a:gd name="T50" fmla="*/ 34 w 42"/>
                    <a:gd name="T51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2" h="12">
                      <a:moveTo>
                        <a:pt x="34" y="5"/>
                      </a:moveTo>
                      <a:lnTo>
                        <a:pt x="38" y="1"/>
                      </a:lnTo>
                      <a:lnTo>
                        <a:pt x="37" y="0"/>
                      </a:lnTo>
                      <a:lnTo>
                        <a:pt x="33" y="1"/>
                      </a:lnTo>
                      <a:lnTo>
                        <a:pt x="29" y="2"/>
                      </a:lnTo>
                      <a:lnTo>
                        <a:pt x="23" y="1"/>
                      </a:lnTo>
                      <a:lnTo>
                        <a:pt x="16" y="2"/>
                      </a:lnTo>
                      <a:lnTo>
                        <a:pt x="10" y="3"/>
                      </a:lnTo>
                      <a:lnTo>
                        <a:pt x="4" y="2"/>
                      </a:ln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4" y="12"/>
                      </a:lnTo>
                      <a:lnTo>
                        <a:pt x="10" y="11"/>
                      </a:lnTo>
                      <a:lnTo>
                        <a:pt x="16" y="10"/>
                      </a:lnTo>
                      <a:lnTo>
                        <a:pt x="23" y="11"/>
                      </a:lnTo>
                      <a:lnTo>
                        <a:pt x="29" y="10"/>
                      </a:lnTo>
                      <a:lnTo>
                        <a:pt x="33" y="9"/>
                      </a:lnTo>
                      <a:lnTo>
                        <a:pt x="37" y="10"/>
                      </a:lnTo>
                      <a:lnTo>
                        <a:pt x="38" y="9"/>
                      </a:lnTo>
                      <a:lnTo>
                        <a:pt x="42" y="5"/>
                      </a:lnTo>
                      <a:lnTo>
                        <a:pt x="38" y="9"/>
                      </a:lnTo>
                      <a:lnTo>
                        <a:pt x="41" y="8"/>
                      </a:lnTo>
                      <a:lnTo>
                        <a:pt x="42" y="5"/>
                      </a:lnTo>
                      <a:lnTo>
                        <a:pt x="41" y="2"/>
                      </a:lnTo>
                      <a:lnTo>
                        <a:pt x="38" y="1"/>
                      </a:lnTo>
                      <a:lnTo>
                        <a:pt x="34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1" name="Freeform 715"/>
                <p:cNvSpPr>
                  <a:spLocks/>
                </p:cNvSpPr>
                <p:nvPr/>
              </p:nvSpPr>
              <p:spPr bwMode="auto">
                <a:xfrm>
                  <a:off x="2506" y="1465"/>
                  <a:ext cx="3" cy="10"/>
                </a:xfrm>
                <a:custGeom>
                  <a:avLst/>
                  <a:gdLst>
                    <a:gd name="T0" fmla="*/ 7 w 14"/>
                    <a:gd name="T1" fmla="*/ 0 h 42"/>
                    <a:gd name="T2" fmla="*/ 3 w 14"/>
                    <a:gd name="T3" fmla="*/ 10 h 42"/>
                    <a:gd name="T4" fmla="*/ 2 w 14"/>
                    <a:gd name="T5" fmla="*/ 24 h 42"/>
                    <a:gd name="T6" fmla="*/ 0 w 14"/>
                    <a:gd name="T7" fmla="*/ 37 h 42"/>
                    <a:gd name="T8" fmla="*/ 0 w 14"/>
                    <a:gd name="T9" fmla="*/ 42 h 42"/>
                    <a:gd name="T10" fmla="*/ 8 w 14"/>
                    <a:gd name="T11" fmla="*/ 42 h 42"/>
                    <a:gd name="T12" fmla="*/ 8 w 14"/>
                    <a:gd name="T13" fmla="*/ 37 h 42"/>
                    <a:gd name="T14" fmla="*/ 11 w 14"/>
                    <a:gd name="T15" fmla="*/ 24 h 42"/>
                    <a:gd name="T16" fmla="*/ 12 w 14"/>
                    <a:gd name="T17" fmla="*/ 10 h 42"/>
                    <a:gd name="T18" fmla="*/ 14 w 14"/>
                    <a:gd name="T19" fmla="*/ 6 h 42"/>
                    <a:gd name="T20" fmla="*/ 7 w 14"/>
                    <a:gd name="T2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42">
                      <a:moveTo>
                        <a:pt x="7" y="0"/>
                      </a:moveTo>
                      <a:lnTo>
                        <a:pt x="3" y="10"/>
                      </a:lnTo>
                      <a:lnTo>
                        <a:pt x="2" y="24"/>
                      </a:lnTo>
                      <a:lnTo>
                        <a:pt x="0" y="37"/>
                      </a:lnTo>
                      <a:lnTo>
                        <a:pt x="0" y="42"/>
                      </a:lnTo>
                      <a:lnTo>
                        <a:pt x="8" y="42"/>
                      </a:lnTo>
                      <a:lnTo>
                        <a:pt x="8" y="37"/>
                      </a:lnTo>
                      <a:lnTo>
                        <a:pt x="11" y="24"/>
                      </a:lnTo>
                      <a:lnTo>
                        <a:pt x="12" y="10"/>
                      </a:lnTo>
                      <a:lnTo>
                        <a:pt x="14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2" name="Freeform 716"/>
                <p:cNvSpPr>
                  <a:spLocks/>
                </p:cNvSpPr>
                <p:nvPr/>
              </p:nvSpPr>
              <p:spPr bwMode="auto">
                <a:xfrm>
                  <a:off x="2508" y="1465"/>
                  <a:ext cx="1" cy="2"/>
                </a:xfrm>
                <a:custGeom>
                  <a:avLst/>
                  <a:gdLst>
                    <a:gd name="T0" fmla="*/ 7 w 8"/>
                    <a:gd name="T1" fmla="*/ 7 h 7"/>
                    <a:gd name="T2" fmla="*/ 8 w 8"/>
                    <a:gd name="T3" fmla="*/ 4 h 7"/>
                    <a:gd name="T4" fmla="*/ 7 w 8"/>
                    <a:gd name="T5" fmla="*/ 1 h 7"/>
                    <a:gd name="T6" fmla="*/ 4 w 8"/>
                    <a:gd name="T7" fmla="*/ 0 h 7"/>
                    <a:gd name="T8" fmla="*/ 0 w 8"/>
                    <a:gd name="T9" fmla="*/ 1 h 7"/>
                    <a:gd name="T10" fmla="*/ 7 w 8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7" y="7"/>
                      </a:moveTo>
                      <a:lnTo>
                        <a:pt x="8" y="4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0" y="1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3" name="Freeform 717"/>
                <p:cNvSpPr>
                  <a:spLocks/>
                </p:cNvSpPr>
                <p:nvPr/>
              </p:nvSpPr>
              <p:spPr bwMode="auto">
                <a:xfrm>
                  <a:off x="2340" y="1510"/>
                  <a:ext cx="213" cy="21"/>
                </a:xfrm>
                <a:custGeom>
                  <a:avLst/>
                  <a:gdLst>
                    <a:gd name="T0" fmla="*/ 803 w 852"/>
                    <a:gd name="T1" fmla="*/ 86 h 86"/>
                    <a:gd name="T2" fmla="*/ 818 w 852"/>
                    <a:gd name="T3" fmla="*/ 86 h 86"/>
                    <a:gd name="T4" fmla="*/ 831 w 852"/>
                    <a:gd name="T5" fmla="*/ 86 h 86"/>
                    <a:gd name="T6" fmla="*/ 846 w 852"/>
                    <a:gd name="T7" fmla="*/ 86 h 86"/>
                    <a:gd name="T8" fmla="*/ 852 w 852"/>
                    <a:gd name="T9" fmla="*/ 0 h 86"/>
                    <a:gd name="T10" fmla="*/ 829 w 852"/>
                    <a:gd name="T11" fmla="*/ 0 h 86"/>
                    <a:gd name="T12" fmla="*/ 804 w 852"/>
                    <a:gd name="T13" fmla="*/ 0 h 86"/>
                    <a:gd name="T14" fmla="*/ 779 w 852"/>
                    <a:gd name="T15" fmla="*/ 1 h 86"/>
                    <a:gd name="T16" fmla="*/ 752 w 852"/>
                    <a:gd name="T17" fmla="*/ 1 h 86"/>
                    <a:gd name="T18" fmla="*/ 702 w 852"/>
                    <a:gd name="T19" fmla="*/ 1 h 86"/>
                    <a:gd name="T20" fmla="*/ 650 w 852"/>
                    <a:gd name="T21" fmla="*/ 2 h 86"/>
                    <a:gd name="T22" fmla="*/ 595 w 852"/>
                    <a:gd name="T23" fmla="*/ 2 h 86"/>
                    <a:gd name="T24" fmla="*/ 539 w 852"/>
                    <a:gd name="T25" fmla="*/ 3 h 86"/>
                    <a:gd name="T26" fmla="*/ 482 w 852"/>
                    <a:gd name="T27" fmla="*/ 3 h 86"/>
                    <a:gd name="T28" fmla="*/ 426 w 852"/>
                    <a:gd name="T29" fmla="*/ 4 h 86"/>
                    <a:gd name="T30" fmla="*/ 370 w 852"/>
                    <a:gd name="T31" fmla="*/ 4 h 86"/>
                    <a:gd name="T32" fmla="*/ 315 w 852"/>
                    <a:gd name="T33" fmla="*/ 4 h 86"/>
                    <a:gd name="T34" fmla="*/ 255 w 852"/>
                    <a:gd name="T35" fmla="*/ 4 h 86"/>
                    <a:gd name="T36" fmla="*/ 198 w 852"/>
                    <a:gd name="T37" fmla="*/ 4 h 86"/>
                    <a:gd name="T38" fmla="*/ 146 w 852"/>
                    <a:gd name="T39" fmla="*/ 4 h 86"/>
                    <a:gd name="T40" fmla="*/ 101 w 852"/>
                    <a:gd name="T41" fmla="*/ 4 h 86"/>
                    <a:gd name="T42" fmla="*/ 63 w 852"/>
                    <a:gd name="T43" fmla="*/ 3 h 86"/>
                    <a:gd name="T44" fmla="*/ 32 w 852"/>
                    <a:gd name="T45" fmla="*/ 2 h 86"/>
                    <a:gd name="T46" fmla="*/ 13 w 852"/>
                    <a:gd name="T47" fmla="*/ 1 h 86"/>
                    <a:gd name="T48" fmla="*/ 2 w 852"/>
                    <a:gd name="T49" fmla="*/ 0 h 86"/>
                    <a:gd name="T50" fmla="*/ 0 w 852"/>
                    <a:gd name="T51" fmla="*/ 46 h 86"/>
                    <a:gd name="T52" fmla="*/ 2 w 852"/>
                    <a:gd name="T53" fmla="*/ 77 h 86"/>
                    <a:gd name="T54" fmla="*/ 8 w 852"/>
                    <a:gd name="T55" fmla="*/ 77 h 86"/>
                    <a:gd name="T56" fmla="*/ 16 w 852"/>
                    <a:gd name="T57" fmla="*/ 77 h 86"/>
                    <a:gd name="T58" fmla="*/ 26 w 852"/>
                    <a:gd name="T59" fmla="*/ 78 h 86"/>
                    <a:gd name="T60" fmla="*/ 39 w 852"/>
                    <a:gd name="T61" fmla="*/ 78 h 86"/>
                    <a:gd name="T62" fmla="*/ 66 w 852"/>
                    <a:gd name="T63" fmla="*/ 78 h 86"/>
                    <a:gd name="T64" fmla="*/ 99 w 852"/>
                    <a:gd name="T65" fmla="*/ 79 h 86"/>
                    <a:gd name="T66" fmla="*/ 137 w 852"/>
                    <a:gd name="T67" fmla="*/ 79 h 86"/>
                    <a:gd name="T68" fmla="*/ 179 w 852"/>
                    <a:gd name="T69" fmla="*/ 80 h 86"/>
                    <a:gd name="T70" fmla="*/ 225 w 852"/>
                    <a:gd name="T71" fmla="*/ 81 h 86"/>
                    <a:gd name="T72" fmla="*/ 274 w 852"/>
                    <a:gd name="T73" fmla="*/ 81 h 86"/>
                    <a:gd name="T74" fmla="*/ 325 w 852"/>
                    <a:gd name="T75" fmla="*/ 82 h 86"/>
                    <a:gd name="T76" fmla="*/ 378 w 852"/>
                    <a:gd name="T77" fmla="*/ 82 h 86"/>
                    <a:gd name="T78" fmla="*/ 432 w 852"/>
                    <a:gd name="T79" fmla="*/ 83 h 86"/>
                    <a:gd name="T80" fmla="*/ 487 w 852"/>
                    <a:gd name="T81" fmla="*/ 83 h 86"/>
                    <a:gd name="T82" fmla="*/ 542 w 852"/>
                    <a:gd name="T83" fmla="*/ 84 h 86"/>
                    <a:gd name="T84" fmla="*/ 596 w 852"/>
                    <a:gd name="T85" fmla="*/ 84 h 86"/>
                    <a:gd name="T86" fmla="*/ 650 w 852"/>
                    <a:gd name="T87" fmla="*/ 86 h 86"/>
                    <a:gd name="T88" fmla="*/ 701 w 852"/>
                    <a:gd name="T89" fmla="*/ 86 h 86"/>
                    <a:gd name="T90" fmla="*/ 750 w 852"/>
                    <a:gd name="T91" fmla="*/ 86 h 86"/>
                    <a:gd name="T92" fmla="*/ 796 w 852"/>
                    <a:gd name="T93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52" h="86">
                      <a:moveTo>
                        <a:pt x="796" y="86"/>
                      </a:moveTo>
                      <a:lnTo>
                        <a:pt x="803" y="86"/>
                      </a:lnTo>
                      <a:lnTo>
                        <a:pt x="810" y="86"/>
                      </a:lnTo>
                      <a:lnTo>
                        <a:pt x="818" y="86"/>
                      </a:lnTo>
                      <a:lnTo>
                        <a:pt x="825" y="86"/>
                      </a:lnTo>
                      <a:lnTo>
                        <a:pt x="831" y="86"/>
                      </a:lnTo>
                      <a:lnTo>
                        <a:pt x="839" y="86"/>
                      </a:lnTo>
                      <a:lnTo>
                        <a:pt x="846" y="86"/>
                      </a:lnTo>
                      <a:lnTo>
                        <a:pt x="852" y="86"/>
                      </a:lnTo>
                      <a:lnTo>
                        <a:pt x="852" y="0"/>
                      </a:lnTo>
                      <a:lnTo>
                        <a:pt x="841" y="0"/>
                      </a:lnTo>
                      <a:lnTo>
                        <a:pt x="829" y="0"/>
                      </a:lnTo>
                      <a:lnTo>
                        <a:pt x="817" y="0"/>
                      </a:lnTo>
                      <a:lnTo>
                        <a:pt x="804" y="0"/>
                      </a:lnTo>
                      <a:lnTo>
                        <a:pt x="792" y="1"/>
                      </a:lnTo>
                      <a:lnTo>
                        <a:pt x="779" y="1"/>
                      </a:lnTo>
                      <a:lnTo>
                        <a:pt x="765" y="1"/>
                      </a:lnTo>
                      <a:lnTo>
                        <a:pt x="752" y="1"/>
                      </a:lnTo>
                      <a:lnTo>
                        <a:pt x="728" y="1"/>
                      </a:lnTo>
                      <a:lnTo>
                        <a:pt x="702" y="1"/>
                      </a:lnTo>
                      <a:lnTo>
                        <a:pt x="676" y="2"/>
                      </a:lnTo>
                      <a:lnTo>
                        <a:pt x="650" y="2"/>
                      </a:lnTo>
                      <a:lnTo>
                        <a:pt x="622" y="2"/>
                      </a:lnTo>
                      <a:lnTo>
                        <a:pt x="595" y="2"/>
                      </a:lnTo>
                      <a:lnTo>
                        <a:pt x="567" y="3"/>
                      </a:lnTo>
                      <a:lnTo>
                        <a:pt x="539" y="3"/>
                      </a:lnTo>
                      <a:lnTo>
                        <a:pt x="511" y="3"/>
                      </a:lnTo>
                      <a:lnTo>
                        <a:pt x="482" y="3"/>
                      </a:lnTo>
                      <a:lnTo>
                        <a:pt x="454" y="4"/>
                      </a:lnTo>
                      <a:lnTo>
                        <a:pt x="426" y="4"/>
                      </a:lnTo>
                      <a:lnTo>
                        <a:pt x="398" y="4"/>
                      </a:lnTo>
                      <a:lnTo>
                        <a:pt x="370" y="4"/>
                      </a:lnTo>
                      <a:lnTo>
                        <a:pt x="343" y="4"/>
                      </a:lnTo>
                      <a:lnTo>
                        <a:pt x="315" y="4"/>
                      </a:lnTo>
                      <a:lnTo>
                        <a:pt x="285" y="4"/>
                      </a:lnTo>
                      <a:lnTo>
                        <a:pt x="255" y="4"/>
                      </a:lnTo>
                      <a:lnTo>
                        <a:pt x="226" y="4"/>
                      </a:lnTo>
                      <a:lnTo>
                        <a:pt x="198" y="4"/>
                      </a:lnTo>
                      <a:lnTo>
                        <a:pt x="171" y="4"/>
                      </a:lnTo>
                      <a:lnTo>
                        <a:pt x="146" y="4"/>
                      </a:lnTo>
                      <a:lnTo>
                        <a:pt x="123" y="4"/>
                      </a:lnTo>
                      <a:lnTo>
                        <a:pt x="101" y="4"/>
                      </a:lnTo>
                      <a:lnTo>
                        <a:pt x="80" y="4"/>
                      </a:lnTo>
                      <a:lnTo>
                        <a:pt x="63" y="3"/>
                      </a:lnTo>
                      <a:lnTo>
                        <a:pt x="46" y="3"/>
                      </a:lnTo>
                      <a:lnTo>
                        <a:pt x="32" y="2"/>
                      </a:lnTo>
                      <a:lnTo>
                        <a:pt x="21" y="2"/>
                      </a:lnTo>
                      <a:lnTo>
                        <a:pt x="13" y="1"/>
                      </a:lnTo>
                      <a:lnTo>
                        <a:pt x="5" y="1"/>
                      </a:lnTo>
                      <a:lnTo>
                        <a:pt x="2" y="0"/>
                      </a:lnTo>
                      <a:lnTo>
                        <a:pt x="0" y="24"/>
                      </a:lnTo>
                      <a:lnTo>
                        <a:pt x="0" y="46"/>
                      </a:lnTo>
                      <a:lnTo>
                        <a:pt x="0" y="65"/>
                      </a:lnTo>
                      <a:lnTo>
                        <a:pt x="2" y="77"/>
                      </a:lnTo>
                      <a:lnTo>
                        <a:pt x="5" y="77"/>
                      </a:lnTo>
                      <a:lnTo>
                        <a:pt x="8" y="77"/>
                      </a:lnTo>
                      <a:lnTo>
                        <a:pt x="12" y="77"/>
                      </a:lnTo>
                      <a:lnTo>
                        <a:pt x="16" y="77"/>
                      </a:lnTo>
                      <a:lnTo>
                        <a:pt x="21" y="78"/>
                      </a:lnTo>
                      <a:lnTo>
                        <a:pt x="26" y="78"/>
                      </a:lnTo>
                      <a:lnTo>
                        <a:pt x="32" y="78"/>
                      </a:lnTo>
                      <a:lnTo>
                        <a:pt x="39" y="78"/>
                      </a:lnTo>
                      <a:lnTo>
                        <a:pt x="51" y="78"/>
                      </a:lnTo>
                      <a:lnTo>
                        <a:pt x="66" y="78"/>
                      </a:lnTo>
                      <a:lnTo>
                        <a:pt x="82" y="79"/>
                      </a:lnTo>
                      <a:lnTo>
                        <a:pt x="99" y="79"/>
                      </a:lnTo>
                      <a:lnTo>
                        <a:pt x="117" y="79"/>
                      </a:lnTo>
                      <a:lnTo>
                        <a:pt x="137" y="79"/>
                      </a:lnTo>
                      <a:lnTo>
                        <a:pt x="157" y="80"/>
                      </a:lnTo>
                      <a:lnTo>
                        <a:pt x="179" y="80"/>
                      </a:lnTo>
                      <a:lnTo>
                        <a:pt x="201" y="80"/>
                      </a:lnTo>
                      <a:lnTo>
                        <a:pt x="225" y="81"/>
                      </a:lnTo>
                      <a:lnTo>
                        <a:pt x="249" y="81"/>
                      </a:lnTo>
                      <a:lnTo>
                        <a:pt x="274" y="81"/>
                      </a:lnTo>
                      <a:lnTo>
                        <a:pt x="299" y="81"/>
                      </a:lnTo>
                      <a:lnTo>
                        <a:pt x="325" y="82"/>
                      </a:lnTo>
                      <a:lnTo>
                        <a:pt x="351" y="82"/>
                      </a:lnTo>
                      <a:lnTo>
                        <a:pt x="378" y="82"/>
                      </a:lnTo>
                      <a:lnTo>
                        <a:pt x="405" y="83"/>
                      </a:lnTo>
                      <a:lnTo>
                        <a:pt x="432" y="83"/>
                      </a:lnTo>
                      <a:lnTo>
                        <a:pt x="460" y="83"/>
                      </a:lnTo>
                      <a:lnTo>
                        <a:pt x="487" y="83"/>
                      </a:lnTo>
                      <a:lnTo>
                        <a:pt x="515" y="84"/>
                      </a:lnTo>
                      <a:lnTo>
                        <a:pt x="542" y="84"/>
                      </a:lnTo>
                      <a:lnTo>
                        <a:pt x="569" y="84"/>
                      </a:lnTo>
                      <a:lnTo>
                        <a:pt x="596" y="84"/>
                      </a:lnTo>
                      <a:lnTo>
                        <a:pt x="623" y="84"/>
                      </a:lnTo>
                      <a:lnTo>
                        <a:pt x="650" y="86"/>
                      </a:lnTo>
                      <a:lnTo>
                        <a:pt x="676" y="86"/>
                      </a:lnTo>
                      <a:lnTo>
                        <a:pt x="701" y="86"/>
                      </a:lnTo>
                      <a:lnTo>
                        <a:pt x="726" y="86"/>
                      </a:lnTo>
                      <a:lnTo>
                        <a:pt x="750" y="86"/>
                      </a:lnTo>
                      <a:lnTo>
                        <a:pt x="773" y="86"/>
                      </a:lnTo>
                      <a:lnTo>
                        <a:pt x="796" y="86"/>
                      </a:lnTo>
                      <a:close/>
                    </a:path>
                  </a:pathLst>
                </a:custGeom>
                <a:solidFill>
                  <a:srgbClr val="7C3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4" name="Freeform 718"/>
                <p:cNvSpPr>
                  <a:spLocks/>
                </p:cNvSpPr>
                <p:nvPr/>
              </p:nvSpPr>
              <p:spPr bwMode="auto">
                <a:xfrm>
                  <a:off x="2539" y="1530"/>
                  <a:ext cx="15" cy="2"/>
                </a:xfrm>
                <a:custGeom>
                  <a:avLst/>
                  <a:gdLst>
                    <a:gd name="T0" fmla="*/ 51 w 61"/>
                    <a:gd name="T1" fmla="*/ 6 h 11"/>
                    <a:gd name="T2" fmla="*/ 56 w 61"/>
                    <a:gd name="T3" fmla="*/ 0 h 11"/>
                    <a:gd name="T4" fmla="*/ 50 w 61"/>
                    <a:gd name="T5" fmla="*/ 0 h 11"/>
                    <a:gd name="T6" fmla="*/ 43 w 61"/>
                    <a:gd name="T7" fmla="*/ 0 h 11"/>
                    <a:gd name="T8" fmla="*/ 35 w 61"/>
                    <a:gd name="T9" fmla="*/ 0 h 11"/>
                    <a:gd name="T10" fmla="*/ 29 w 61"/>
                    <a:gd name="T11" fmla="*/ 0 h 11"/>
                    <a:gd name="T12" fmla="*/ 22 w 61"/>
                    <a:gd name="T13" fmla="*/ 0 h 11"/>
                    <a:gd name="T14" fmla="*/ 14 w 61"/>
                    <a:gd name="T15" fmla="*/ 0 h 11"/>
                    <a:gd name="T16" fmla="*/ 7 w 61"/>
                    <a:gd name="T17" fmla="*/ 0 h 11"/>
                    <a:gd name="T18" fmla="*/ 0 w 61"/>
                    <a:gd name="T19" fmla="*/ 0 h 11"/>
                    <a:gd name="T20" fmla="*/ 0 w 61"/>
                    <a:gd name="T21" fmla="*/ 11 h 11"/>
                    <a:gd name="T22" fmla="*/ 7 w 61"/>
                    <a:gd name="T23" fmla="*/ 11 h 11"/>
                    <a:gd name="T24" fmla="*/ 14 w 61"/>
                    <a:gd name="T25" fmla="*/ 11 h 11"/>
                    <a:gd name="T26" fmla="*/ 22 w 61"/>
                    <a:gd name="T27" fmla="*/ 11 h 11"/>
                    <a:gd name="T28" fmla="*/ 29 w 61"/>
                    <a:gd name="T29" fmla="*/ 11 h 11"/>
                    <a:gd name="T30" fmla="*/ 35 w 61"/>
                    <a:gd name="T31" fmla="*/ 11 h 11"/>
                    <a:gd name="T32" fmla="*/ 43 w 61"/>
                    <a:gd name="T33" fmla="*/ 11 h 11"/>
                    <a:gd name="T34" fmla="*/ 50 w 61"/>
                    <a:gd name="T35" fmla="*/ 11 h 11"/>
                    <a:gd name="T36" fmla="*/ 56 w 61"/>
                    <a:gd name="T37" fmla="*/ 11 h 11"/>
                    <a:gd name="T38" fmla="*/ 61 w 61"/>
                    <a:gd name="T39" fmla="*/ 6 h 11"/>
                    <a:gd name="T40" fmla="*/ 56 w 61"/>
                    <a:gd name="T41" fmla="*/ 11 h 11"/>
                    <a:gd name="T42" fmla="*/ 59 w 61"/>
                    <a:gd name="T43" fmla="*/ 9 h 11"/>
                    <a:gd name="T44" fmla="*/ 61 w 61"/>
                    <a:gd name="T45" fmla="*/ 6 h 11"/>
                    <a:gd name="T46" fmla="*/ 59 w 61"/>
                    <a:gd name="T47" fmla="*/ 2 h 11"/>
                    <a:gd name="T48" fmla="*/ 56 w 61"/>
                    <a:gd name="T49" fmla="*/ 0 h 11"/>
                    <a:gd name="T50" fmla="*/ 51 w 61"/>
                    <a:gd name="T51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1" h="11">
                      <a:moveTo>
                        <a:pt x="51" y="6"/>
                      </a:moveTo>
                      <a:lnTo>
                        <a:pt x="56" y="0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7" y="11"/>
                      </a:lnTo>
                      <a:lnTo>
                        <a:pt x="14" y="11"/>
                      </a:lnTo>
                      <a:lnTo>
                        <a:pt x="22" y="11"/>
                      </a:lnTo>
                      <a:lnTo>
                        <a:pt x="29" y="11"/>
                      </a:lnTo>
                      <a:lnTo>
                        <a:pt x="35" y="11"/>
                      </a:lnTo>
                      <a:lnTo>
                        <a:pt x="43" y="11"/>
                      </a:lnTo>
                      <a:lnTo>
                        <a:pt x="50" y="11"/>
                      </a:lnTo>
                      <a:lnTo>
                        <a:pt x="56" y="11"/>
                      </a:lnTo>
                      <a:lnTo>
                        <a:pt x="61" y="6"/>
                      </a:lnTo>
                      <a:lnTo>
                        <a:pt x="56" y="11"/>
                      </a:lnTo>
                      <a:lnTo>
                        <a:pt x="59" y="9"/>
                      </a:lnTo>
                      <a:lnTo>
                        <a:pt x="61" y="6"/>
                      </a:lnTo>
                      <a:lnTo>
                        <a:pt x="59" y="2"/>
                      </a:lnTo>
                      <a:lnTo>
                        <a:pt x="56" y="0"/>
                      </a:lnTo>
                      <a:lnTo>
                        <a:pt x="51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5" name="Freeform 719"/>
                <p:cNvSpPr>
                  <a:spLocks/>
                </p:cNvSpPr>
                <p:nvPr/>
              </p:nvSpPr>
              <p:spPr bwMode="auto">
                <a:xfrm>
                  <a:off x="2552" y="1508"/>
                  <a:ext cx="2" cy="23"/>
                </a:xfrm>
                <a:custGeom>
                  <a:avLst/>
                  <a:gdLst>
                    <a:gd name="T0" fmla="*/ 5 w 10"/>
                    <a:gd name="T1" fmla="*/ 10 h 91"/>
                    <a:gd name="T2" fmla="*/ 0 w 10"/>
                    <a:gd name="T3" fmla="*/ 5 h 91"/>
                    <a:gd name="T4" fmla="*/ 0 w 10"/>
                    <a:gd name="T5" fmla="*/ 91 h 91"/>
                    <a:gd name="T6" fmla="*/ 10 w 10"/>
                    <a:gd name="T7" fmla="*/ 91 h 91"/>
                    <a:gd name="T8" fmla="*/ 10 w 10"/>
                    <a:gd name="T9" fmla="*/ 5 h 91"/>
                    <a:gd name="T10" fmla="*/ 5 w 10"/>
                    <a:gd name="T11" fmla="*/ 0 h 91"/>
                    <a:gd name="T12" fmla="*/ 10 w 10"/>
                    <a:gd name="T13" fmla="*/ 5 h 91"/>
                    <a:gd name="T14" fmla="*/ 8 w 10"/>
                    <a:gd name="T15" fmla="*/ 2 h 91"/>
                    <a:gd name="T16" fmla="*/ 5 w 10"/>
                    <a:gd name="T17" fmla="*/ 0 h 91"/>
                    <a:gd name="T18" fmla="*/ 2 w 10"/>
                    <a:gd name="T19" fmla="*/ 2 h 91"/>
                    <a:gd name="T20" fmla="*/ 0 w 10"/>
                    <a:gd name="T21" fmla="*/ 5 h 91"/>
                    <a:gd name="T22" fmla="*/ 5 w 10"/>
                    <a:gd name="T23" fmla="*/ 1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91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91"/>
                      </a:lnTo>
                      <a:lnTo>
                        <a:pt x="10" y="91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10" y="5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6" name="Freeform 720"/>
                <p:cNvSpPr>
                  <a:spLocks/>
                </p:cNvSpPr>
                <p:nvPr/>
              </p:nvSpPr>
              <p:spPr bwMode="auto">
                <a:xfrm>
                  <a:off x="2528" y="1508"/>
                  <a:ext cx="25" cy="3"/>
                </a:xfrm>
                <a:custGeom>
                  <a:avLst/>
                  <a:gdLst>
                    <a:gd name="T0" fmla="*/ 0 w 100"/>
                    <a:gd name="T1" fmla="*/ 11 h 11"/>
                    <a:gd name="T2" fmla="*/ 0 w 100"/>
                    <a:gd name="T3" fmla="*/ 11 h 11"/>
                    <a:gd name="T4" fmla="*/ 13 w 100"/>
                    <a:gd name="T5" fmla="*/ 11 h 11"/>
                    <a:gd name="T6" fmla="*/ 27 w 100"/>
                    <a:gd name="T7" fmla="*/ 11 h 11"/>
                    <a:gd name="T8" fmla="*/ 40 w 100"/>
                    <a:gd name="T9" fmla="*/ 11 h 11"/>
                    <a:gd name="T10" fmla="*/ 52 w 100"/>
                    <a:gd name="T11" fmla="*/ 10 h 11"/>
                    <a:gd name="T12" fmla="*/ 65 w 100"/>
                    <a:gd name="T13" fmla="*/ 10 h 11"/>
                    <a:gd name="T14" fmla="*/ 77 w 100"/>
                    <a:gd name="T15" fmla="*/ 10 h 11"/>
                    <a:gd name="T16" fmla="*/ 89 w 100"/>
                    <a:gd name="T17" fmla="*/ 10 h 11"/>
                    <a:gd name="T18" fmla="*/ 100 w 100"/>
                    <a:gd name="T19" fmla="*/ 10 h 11"/>
                    <a:gd name="T20" fmla="*/ 100 w 100"/>
                    <a:gd name="T21" fmla="*/ 0 h 11"/>
                    <a:gd name="T22" fmla="*/ 89 w 100"/>
                    <a:gd name="T23" fmla="*/ 0 h 11"/>
                    <a:gd name="T24" fmla="*/ 77 w 100"/>
                    <a:gd name="T25" fmla="*/ 0 h 11"/>
                    <a:gd name="T26" fmla="*/ 65 w 100"/>
                    <a:gd name="T27" fmla="*/ 0 h 11"/>
                    <a:gd name="T28" fmla="*/ 52 w 100"/>
                    <a:gd name="T29" fmla="*/ 0 h 11"/>
                    <a:gd name="T30" fmla="*/ 40 w 100"/>
                    <a:gd name="T31" fmla="*/ 1 h 11"/>
                    <a:gd name="T32" fmla="*/ 27 w 100"/>
                    <a:gd name="T33" fmla="*/ 1 h 11"/>
                    <a:gd name="T34" fmla="*/ 13 w 100"/>
                    <a:gd name="T35" fmla="*/ 1 h 11"/>
                    <a:gd name="T36" fmla="*/ 0 w 100"/>
                    <a:gd name="T37" fmla="*/ 1 h 11"/>
                    <a:gd name="T38" fmla="*/ 0 w 100"/>
                    <a:gd name="T39" fmla="*/ 1 h 11"/>
                    <a:gd name="T40" fmla="*/ 0 w 100"/>
                    <a:gd name="T4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0" h="11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13" y="11"/>
                      </a:lnTo>
                      <a:lnTo>
                        <a:pt x="27" y="11"/>
                      </a:lnTo>
                      <a:lnTo>
                        <a:pt x="40" y="11"/>
                      </a:lnTo>
                      <a:lnTo>
                        <a:pt x="52" y="10"/>
                      </a:lnTo>
                      <a:lnTo>
                        <a:pt x="65" y="10"/>
                      </a:lnTo>
                      <a:lnTo>
                        <a:pt x="77" y="10"/>
                      </a:lnTo>
                      <a:lnTo>
                        <a:pt x="89" y="10"/>
                      </a:lnTo>
                      <a:lnTo>
                        <a:pt x="100" y="10"/>
                      </a:lnTo>
                      <a:lnTo>
                        <a:pt x="100" y="0"/>
                      </a:lnTo>
                      <a:lnTo>
                        <a:pt x="89" y="0"/>
                      </a:lnTo>
                      <a:lnTo>
                        <a:pt x="77" y="0"/>
                      </a:lnTo>
                      <a:lnTo>
                        <a:pt x="65" y="0"/>
                      </a:lnTo>
                      <a:lnTo>
                        <a:pt x="52" y="0"/>
                      </a:lnTo>
                      <a:lnTo>
                        <a:pt x="40" y="1"/>
                      </a:lnTo>
                      <a:lnTo>
                        <a:pt x="27" y="1"/>
                      </a:lnTo>
                      <a:lnTo>
                        <a:pt x="13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7" name="Freeform 721"/>
                <p:cNvSpPr>
                  <a:spLocks/>
                </p:cNvSpPr>
                <p:nvPr/>
              </p:nvSpPr>
              <p:spPr bwMode="auto">
                <a:xfrm>
                  <a:off x="2419" y="1509"/>
                  <a:ext cx="109" cy="3"/>
                </a:xfrm>
                <a:custGeom>
                  <a:avLst/>
                  <a:gdLst>
                    <a:gd name="T0" fmla="*/ 0 w 437"/>
                    <a:gd name="T1" fmla="*/ 13 h 13"/>
                    <a:gd name="T2" fmla="*/ 0 w 437"/>
                    <a:gd name="T3" fmla="*/ 13 h 13"/>
                    <a:gd name="T4" fmla="*/ 28 w 437"/>
                    <a:gd name="T5" fmla="*/ 13 h 13"/>
                    <a:gd name="T6" fmla="*/ 55 w 437"/>
                    <a:gd name="T7" fmla="*/ 13 h 13"/>
                    <a:gd name="T8" fmla="*/ 83 w 437"/>
                    <a:gd name="T9" fmla="*/ 13 h 13"/>
                    <a:gd name="T10" fmla="*/ 111 w 437"/>
                    <a:gd name="T11" fmla="*/ 13 h 13"/>
                    <a:gd name="T12" fmla="*/ 139 w 437"/>
                    <a:gd name="T13" fmla="*/ 13 h 13"/>
                    <a:gd name="T14" fmla="*/ 167 w 437"/>
                    <a:gd name="T15" fmla="*/ 12 h 13"/>
                    <a:gd name="T16" fmla="*/ 196 w 437"/>
                    <a:gd name="T17" fmla="*/ 12 h 13"/>
                    <a:gd name="T18" fmla="*/ 224 w 437"/>
                    <a:gd name="T19" fmla="*/ 12 h 13"/>
                    <a:gd name="T20" fmla="*/ 252 w 437"/>
                    <a:gd name="T21" fmla="*/ 12 h 13"/>
                    <a:gd name="T22" fmla="*/ 280 w 437"/>
                    <a:gd name="T23" fmla="*/ 11 h 13"/>
                    <a:gd name="T24" fmla="*/ 307 w 437"/>
                    <a:gd name="T25" fmla="*/ 11 h 13"/>
                    <a:gd name="T26" fmla="*/ 335 w 437"/>
                    <a:gd name="T27" fmla="*/ 11 h 13"/>
                    <a:gd name="T28" fmla="*/ 361 w 437"/>
                    <a:gd name="T29" fmla="*/ 11 h 13"/>
                    <a:gd name="T30" fmla="*/ 387 w 437"/>
                    <a:gd name="T31" fmla="*/ 10 h 13"/>
                    <a:gd name="T32" fmla="*/ 413 w 437"/>
                    <a:gd name="T33" fmla="*/ 10 h 13"/>
                    <a:gd name="T34" fmla="*/ 437 w 437"/>
                    <a:gd name="T35" fmla="*/ 10 h 13"/>
                    <a:gd name="T36" fmla="*/ 437 w 437"/>
                    <a:gd name="T37" fmla="*/ 0 h 13"/>
                    <a:gd name="T38" fmla="*/ 413 w 437"/>
                    <a:gd name="T39" fmla="*/ 0 h 13"/>
                    <a:gd name="T40" fmla="*/ 387 w 437"/>
                    <a:gd name="T41" fmla="*/ 0 h 13"/>
                    <a:gd name="T42" fmla="*/ 361 w 437"/>
                    <a:gd name="T43" fmla="*/ 1 h 13"/>
                    <a:gd name="T44" fmla="*/ 335 w 437"/>
                    <a:gd name="T45" fmla="*/ 1 h 13"/>
                    <a:gd name="T46" fmla="*/ 307 w 437"/>
                    <a:gd name="T47" fmla="*/ 1 h 13"/>
                    <a:gd name="T48" fmla="*/ 280 w 437"/>
                    <a:gd name="T49" fmla="*/ 1 h 13"/>
                    <a:gd name="T50" fmla="*/ 252 w 437"/>
                    <a:gd name="T51" fmla="*/ 2 h 13"/>
                    <a:gd name="T52" fmla="*/ 224 w 437"/>
                    <a:gd name="T53" fmla="*/ 2 h 13"/>
                    <a:gd name="T54" fmla="*/ 196 w 437"/>
                    <a:gd name="T55" fmla="*/ 2 h 13"/>
                    <a:gd name="T56" fmla="*/ 167 w 437"/>
                    <a:gd name="T57" fmla="*/ 2 h 13"/>
                    <a:gd name="T58" fmla="*/ 139 w 437"/>
                    <a:gd name="T59" fmla="*/ 3 h 13"/>
                    <a:gd name="T60" fmla="*/ 111 w 437"/>
                    <a:gd name="T61" fmla="*/ 3 h 13"/>
                    <a:gd name="T62" fmla="*/ 83 w 437"/>
                    <a:gd name="T63" fmla="*/ 3 h 13"/>
                    <a:gd name="T64" fmla="*/ 55 w 437"/>
                    <a:gd name="T65" fmla="*/ 3 h 13"/>
                    <a:gd name="T66" fmla="*/ 28 w 437"/>
                    <a:gd name="T67" fmla="*/ 3 h 13"/>
                    <a:gd name="T68" fmla="*/ 0 w 437"/>
                    <a:gd name="T69" fmla="*/ 3 h 13"/>
                    <a:gd name="T70" fmla="*/ 0 w 437"/>
                    <a:gd name="T71" fmla="*/ 3 h 13"/>
                    <a:gd name="T72" fmla="*/ 0 w 437"/>
                    <a:gd name="T7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7" h="13">
                      <a:moveTo>
                        <a:pt x="0" y="13"/>
                      </a:moveTo>
                      <a:lnTo>
                        <a:pt x="0" y="13"/>
                      </a:lnTo>
                      <a:lnTo>
                        <a:pt x="28" y="13"/>
                      </a:lnTo>
                      <a:lnTo>
                        <a:pt x="55" y="13"/>
                      </a:lnTo>
                      <a:lnTo>
                        <a:pt x="83" y="13"/>
                      </a:lnTo>
                      <a:lnTo>
                        <a:pt x="111" y="13"/>
                      </a:lnTo>
                      <a:lnTo>
                        <a:pt x="139" y="13"/>
                      </a:lnTo>
                      <a:lnTo>
                        <a:pt x="167" y="12"/>
                      </a:lnTo>
                      <a:lnTo>
                        <a:pt x="196" y="12"/>
                      </a:lnTo>
                      <a:lnTo>
                        <a:pt x="224" y="12"/>
                      </a:lnTo>
                      <a:lnTo>
                        <a:pt x="252" y="12"/>
                      </a:lnTo>
                      <a:lnTo>
                        <a:pt x="280" y="11"/>
                      </a:lnTo>
                      <a:lnTo>
                        <a:pt x="307" y="11"/>
                      </a:lnTo>
                      <a:lnTo>
                        <a:pt x="335" y="11"/>
                      </a:lnTo>
                      <a:lnTo>
                        <a:pt x="361" y="11"/>
                      </a:lnTo>
                      <a:lnTo>
                        <a:pt x="387" y="10"/>
                      </a:lnTo>
                      <a:lnTo>
                        <a:pt x="413" y="10"/>
                      </a:lnTo>
                      <a:lnTo>
                        <a:pt x="437" y="10"/>
                      </a:lnTo>
                      <a:lnTo>
                        <a:pt x="437" y="0"/>
                      </a:lnTo>
                      <a:lnTo>
                        <a:pt x="413" y="0"/>
                      </a:lnTo>
                      <a:lnTo>
                        <a:pt x="387" y="0"/>
                      </a:lnTo>
                      <a:lnTo>
                        <a:pt x="361" y="1"/>
                      </a:lnTo>
                      <a:lnTo>
                        <a:pt x="335" y="1"/>
                      </a:lnTo>
                      <a:lnTo>
                        <a:pt x="307" y="1"/>
                      </a:lnTo>
                      <a:lnTo>
                        <a:pt x="280" y="1"/>
                      </a:lnTo>
                      <a:lnTo>
                        <a:pt x="252" y="2"/>
                      </a:lnTo>
                      <a:lnTo>
                        <a:pt x="224" y="2"/>
                      </a:lnTo>
                      <a:lnTo>
                        <a:pt x="196" y="2"/>
                      </a:lnTo>
                      <a:lnTo>
                        <a:pt x="167" y="2"/>
                      </a:lnTo>
                      <a:lnTo>
                        <a:pt x="139" y="3"/>
                      </a:lnTo>
                      <a:lnTo>
                        <a:pt x="111" y="3"/>
                      </a:lnTo>
                      <a:lnTo>
                        <a:pt x="83" y="3"/>
                      </a:lnTo>
                      <a:lnTo>
                        <a:pt x="55" y="3"/>
                      </a:lnTo>
                      <a:lnTo>
                        <a:pt x="28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8" name="Freeform 722"/>
                <p:cNvSpPr>
                  <a:spLocks/>
                </p:cNvSpPr>
                <p:nvPr/>
              </p:nvSpPr>
              <p:spPr bwMode="auto">
                <a:xfrm>
                  <a:off x="2340" y="1509"/>
                  <a:ext cx="79" cy="3"/>
                </a:xfrm>
                <a:custGeom>
                  <a:avLst/>
                  <a:gdLst>
                    <a:gd name="T0" fmla="*/ 8 w 317"/>
                    <a:gd name="T1" fmla="*/ 4 h 13"/>
                    <a:gd name="T2" fmla="*/ 3 w 317"/>
                    <a:gd name="T3" fmla="*/ 8 h 13"/>
                    <a:gd name="T4" fmla="*/ 7 w 317"/>
                    <a:gd name="T5" fmla="*/ 9 h 13"/>
                    <a:gd name="T6" fmla="*/ 15 w 317"/>
                    <a:gd name="T7" fmla="*/ 9 h 13"/>
                    <a:gd name="T8" fmla="*/ 23 w 317"/>
                    <a:gd name="T9" fmla="*/ 11 h 13"/>
                    <a:gd name="T10" fmla="*/ 34 w 317"/>
                    <a:gd name="T11" fmla="*/ 11 h 13"/>
                    <a:gd name="T12" fmla="*/ 48 w 317"/>
                    <a:gd name="T13" fmla="*/ 12 h 13"/>
                    <a:gd name="T14" fmla="*/ 65 w 317"/>
                    <a:gd name="T15" fmla="*/ 12 h 13"/>
                    <a:gd name="T16" fmla="*/ 82 w 317"/>
                    <a:gd name="T17" fmla="*/ 13 h 13"/>
                    <a:gd name="T18" fmla="*/ 103 w 317"/>
                    <a:gd name="T19" fmla="*/ 13 h 13"/>
                    <a:gd name="T20" fmla="*/ 125 w 317"/>
                    <a:gd name="T21" fmla="*/ 13 h 13"/>
                    <a:gd name="T22" fmla="*/ 148 w 317"/>
                    <a:gd name="T23" fmla="*/ 13 h 13"/>
                    <a:gd name="T24" fmla="*/ 173 w 317"/>
                    <a:gd name="T25" fmla="*/ 13 h 13"/>
                    <a:gd name="T26" fmla="*/ 200 w 317"/>
                    <a:gd name="T27" fmla="*/ 13 h 13"/>
                    <a:gd name="T28" fmla="*/ 228 w 317"/>
                    <a:gd name="T29" fmla="*/ 13 h 13"/>
                    <a:gd name="T30" fmla="*/ 257 w 317"/>
                    <a:gd name="T31" fmla="*/ 13 h 13"/>
                    <a:gd name="T32" fmla="*/ 287 w 317"/>
                    <a:gd name="T33" fmla="*/ 13 h 13"/>
                    <a:gd name="T34" fmla="*/ 317 w 317"/>
                    <a:gd name="T35" fmla="*/ 13 h 13"/>
                    <a:gd name="T36" fmla="*/ 317 w 317"/>
                    <a:gd name="T37" fmla="*/ 3 h 13"/>
                    <a:gd name="T38" fmla="*/ 287 w 317"/>
                    <a:gd name="T39" fmla="*/ 3 h 13"/>
                    <a:gd name="T40" fmla="*/ 257 w 317"/>
                    <a:gd name="T41" fmla="*/ 3 h 13"/>
                    <a:gd name="T42" fmla="*/ 228 w 317"/>
                    <a:gd name="T43" fmla="*/ 3 h 13"/>
                    <a:gd name="T44" fmla="*/ 200 w 317"/>
                    <a:gd name="T45" fmla="*/ 3 h 13"/>
                    <a:gd name="T46" fmla="*/ 173 w 317"/>
                    <a:gd name="T47" fmla="*/ 3 h 13"/>
                    <a:gd name="T48" fmla="*/ 148 w 317"/>
                    <a:gd name="T49" fmla="*/ 3 h 13"/>
                    <a:gd name="T50" fmla="*/ 125 w 317"/>
                    <a:gd name="T51" fmla="*/ 3 h 13"/>
                    <a:gd name="T52" fmla="*/ 103 w 317"/>
                    <a:gd name="T53" fmla="*/ 3 h 13"/>
                    <a:gd name="T54" fmla="*/ 82 w 317"/>
                    <a:gd name="T55" fmla="*/ 3 h 13"/>
                    <a:gd name="T56" fmla="*/ 65 w 317"/>
                    <a:gd name="T57" fmla="*/ 2 h 13"/>
                    <a:gd name="T58" fmla="*/ 48 w 317"/>
                    <a:gd name="T59" fmla="*/ 2 h 13"/>
                    <a:gd name="T60" fmla="*/ 34 w 317"/>
                    <a:gd name="T61" fmla="*/ 1 h 13"/>
                    <a:gd name="T62" fmla="*/ 23 w 317"/>
                    <a:gd name="T63" fmla="*/ 1 h 13"/>
                    <a:gd name="T64" fmla="*/ 15 w 317"/>
                    <a:gd name="T65" fmla="*/ 1 h 13"/>
                    <a:gd name="T66" fmla="*/ 7 w 317"/>
                    <a:gd name="T67" fmla="*/ 1 h 13"/>
                    <a:gd name="T68" fmla="*/ 5 w 317"/>
                    <a:gd name="T69" fmla="*/ 0 h 13"/>
                    <a:gd name="T70" fmla="*/ 0 w 317"/>
                    <a:gd name="T71" fmla="*/ 4 h 13"/>
                    <a:gd name="T72" fmla="*/ 5 w 317"/>
                    <a:gd name="T73" fmla="*/ 0 h 13"/>
                    <a:gd name="T74" fmla="*/ 2 w 317"/>
                    <a:gd name="T75" fmla="*/ 1 h 13"/>
                    <a:gd name="T76" fmla="*/ 0 w 317"/>
                    <a:gd name="T77" fmla="*/ 3 h 13"/>
                    <a:gd name="T78" fmla="*/ 1 w 317"/>
                    <a:gd name="T79" fmla="*/ 6 h 13"/>
                    <a:gd name="T80" fmla="*/ 3 w 317"/>
                    <a:gd name="T81" fmla="*/ 8 h 13"/>
                    <a:gd name="T82" fmla="*/ 8 w 317"/>
                    <a:gd name="T83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7" h="13">
                      <a:moveTo>
                        <a:pt x="8" y="4"/>
                      </a:moveTo>
                      <a:lnTo>
                        <a:pt x="3" y="8"/>
                      </a:lnTo>
                      <a:lnTo>
                        <a:pt x="7" y="9"/>
                      </a:lnTo>
                      <a:lnTo>
                        <a:pt x="15" y="9"/>
                      </a:lnTo>
                      <a:lnTo>
                        <a:pt x="23" y="11"/>
                      </a:lnTo>
                      <a:lnTo>
                        <a:pt x="34" y="11"/>
                      </a:lnTo>
                      <a:lnTo>
                        <a:pt x="48" y="12"/>
                      </a:lnTo>
                      <a:lnTo>
                        <a:pt x="65" y="12"/>
                      </a:lnTo>
                      <a:lnTo>
                        <a:pt x="82" y="13"/>
                      </a:lnTo>
                      <a:lnTo>
                        <a:pt x="103" y="13"/>
                      </a:lnTo>
                      <a:lnTo>
                        <a:pt x="125" y="13"/>
                      </a:lnTo>
                      <a:lnTo>
                        <a:pt x="148" y="13"/>
                      </a:lnTo>
                      <a:lnTo>
                        <a:pt x="173" y="13"/>
                      </a:lnTo>
                      <a:lnTo>
                        <a:pt x="200" y="13"/>
                      </a:lnTo>
                      <a:lnTo>
                        <a:pt x="228" y="13"/>
                      </a:lnTo>
                      <a:lnTo>
                        <a:pt x="257" y="13"/>
                      </a:lnTo>
                      <a:lnTo>
                        <a:pt x="287" y="13"/>
                      </a:lnTo>
                      <a:lnTo>
                        <a:pt x="317" y="13"/>
                      </a:lnTo>
                      <a:lnTo>
                        <a:pt x="317" y="3"/>
                      </a:lnTo>
                      <a:lnTo>
                        <a:pt x="287" y="3"/>
                      </a:lnTo>
                      <a:lnTo>
                        <a:pt x="257" y="3"/>
                      </a:lnTo>
                      <a:lnTo>
                        <a:pt x="228" y="3"/>
                      </a:lnTo>
                      <a:lnTo>
                        <a:pt x="200" y="3"/>
                      </a:lnTo>
                      <a:lnTo>
                        <a:pt x="173" y="3"/>
                      </a:lnTo>
                      <a:lnTo>
                        <a:pt x="148" y="3"/>
                      </a:lnTo>
                      <a:lnTo>
                        <a:pt x="125" y="3"/>
                      </a:lnTo>
                      <a:lnTo>
                        <a:pt x="103" y="3"/>
                      </a:lnTo>
                      <a:lnTo>
                        <a:pt x="82" y="3"/>
                      </a:lnTo>
                      <a:lnTo>
                        <a:pt x="65" y="2"/>
                      </a:lnTo>
                      <a:lnTo>
                        <a:pt x="48" y="2"/>
                      </a:lnTo>
                      <a:lnTo>
                        <a:pt x="34" y="1"/>
                      </a:lnTo>
                      <a:lnTo>
                        <a:pt x="23" y="1"/>
                      </a:lnTo>
                      <a:lnTo>
                        <a:pt x="15" y="1"/>
                      </a:lnTo>
                      <a:lnTo>
                        <a:pt x="7" y="1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9" name="Freeform 723"/>
                <p:cNvSpPr>
                  <a:spLocks/>
                </p:cNvSpPr>
                <p:nvPr/>
              </p:nvSpPr>
              <p:spPr bwMode="auto">
                <a:xfrm>
                  <a:off x="2339" y="1510"/>
                  <a:ext cx="3" cy="20"/>
                </a:xfrm>
                <a:custGeom>
                  <a:avLst/>
                  <a:gdLst>
                    <a:gd name="T0" fmla="*/ 7 w 11"/>
                    <a:gd name="T1" fmla="*/ 72 h 82"/>
                    <a:gd name="T2" fmla="*/ 11 w 11"/>
                    <a:gd name="T3" fmla="*/ 76 h 82"/>
                    <a:gd name="T4" fmla="*/ 9 w 11"/>
                    <a:gd name="T5" fmla="*/ 65 h 82"/>
                    <a:gd name="T6" fmla="*/ 10 w 11"/>
                    <a:gd name="T7" fmla="*/ 46 h 82"/>
                    <a:gd name="T8" fmla="*/ 9 w 11"/>
                    <a:gd name="T9" fmla="*/ 24 h 82"/>
                    <a:gd name="T10" fmla="*/ 11 w 11"/>
                    <a:gd name="T11" fmla="*/ 0 h 82"/>
                    <a:gd name="T12" fmla="*/ 3 w 11"/>
                    <a:gd name="T13" fmla="*/ 0 h 82"/>
                    <a:gd name="T14" fmla="*/ 1 w 11"/>
                    <a:gd name="T15" fmla="*/ 24 h 82"/>
                    <a:gd name="T16" fmla="*/ 0 w 11"/>
                    <a:gd name="T17" fmla="*/ 46 h 82"/>
                    <a:gd name="T18" fmla="*/ 1 w 11"/>
                    <a:gd name="T19" fmla="*/ 65 h 82"/>
                    <a:gd name="T20" fmla="*/ 3 w 11"/>
                    <a:gd name="T21" fmla="*/ 78 h 82"/>
                    <a:gd name="T22" fmla="*/ 7 w 11"/>
                    <a:gd name="T23" fmla="*/ 82 h 82"/>
                    <a:gd name="T24" fmla="*/ 3 w 11"/>
                    <a:gd name="T25" fmla="*/ 78 h 82"/>
                    <a:gd name="T26" fmla="*/ 5 w 11"/>
                    <a:gd name="T27" fmla="*/ 80 h 82"/>
                    <a:gd name="T28" fmla="*/ 8 w 11"/>
                    <a:gd name="T29" fmla="*/ 81 h 82"/>
                    <a:gd name="T30" fmla="*/ 10 w 11"/>
                    <a:gd name="T31" fmla="*/ 79 h 82"/>
                    <a:gd name="T32" fmla="*/ 11 w 11"/>
                    <a:gd name="T33" fmla="*/ 76 h 82"/>
                    <a:gd name="T34" fmla="*/ 7 w 11"/>
                    <a:gd name="T35" fmla="*/ 7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82">
                      <a:moveTo>
                        <a:pt x="7" y="72"/>
                      </a:moveTo>
                      <a:lnTo>
                        <a:pt x="11" y="76"/>
                      </a:lnTo>
                      <a:lnTo>
                        <a:pt x="9" y="65"/>
                      </a:lnTo>
                      <a:lnTo>
                        <a:pt x="10" y="46"/>
                      </a:lnTo>
                      <a:lnTo>
                        <a:pt x="9" y="24"/>
                      </a:lnTo>
                      <a:lnTo>
                        <a:pt x="11" y="0"/>
                      </a:lnTo>
                      <a:lnTo>
                        <a:pt x="3" y="0"/>
                      </a:lnTo>
                      <a:lnTo>
                        <a:pt x="1" y="24"/>
                      </a:lnTo>
                      <a:lnTo>
                        <a:pt x="0" y="46"/>
                      </a:lnTo>
                      <a:lnTo>
                        <a:pt x="1" y="65"/>
                      </a:lnTo>
                      <a:lnTo>
                        <a:pt x="3" y="78"/>
                      </a:lnTo>
                      <a:lnTo>
                        <a:pt x="7" y="82"/>
                      </a:lnTo>
                      <a:lnTo>
                        <a:pt x="3" y="78"/>
                      </a:lnTo>
                      <a:lnTo>
                        <a:pt x="5" y="80"/>
                      </a:lnTo>
                      <a:lnTo>
                        <a:pt x="8" y="81"/>
                      </a:lnTo>
                      <a:lnTo>
                        <a:pt x="10" y="79"/>
                      </a:lnTo>
                      <a:lnTo>
                        <a:pt x="11" y="76"/>
                      </a:lnTo>
                      <a:lnTo>
                        <a:pt x="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0" name="Freeform 724"/>
                <p:cNvSpPr>
                  <a:spLocks/>
                </p:cNvSpPr>
                <p:nvPr/>
              </p:nvSpPr>
              <p:spPr bwMode="auto">
                <a:xfrm>
                  <a:off x="2341" y="1528"/>
                  <a:ext cx="9" cy="3"/>
                </a:xfrm>
                <a:custGeom>
                  <a:avLst/>
                  <a:gdLst>
                    <a:gd name="T0" fmla="*/ 37 w 37"/>
                    <a:gd name="T1" fmla="*/ 2 h 11"/>
                    <a:gd name="T2" fmla="*/ 37 w 37"/>
                    <a:gd name="T3" fmla="*/ 1 h 11"/>
                    <a:gd name="T4" fmla="*/ 30 w 37"/>
                    <a:gd name="T5" fmla="*/ 1 h 11"/>
                    <a:gd name="T6" fmla="*/ 24 w 37"/>
                    <a:gd name="T7" fmla="*/ 1 h 11"/>
                    <a:gd name="T8" fmla="*/ 19 w 37"/>
                    <a:gd name="T9" fmla="*/ 2 h 11"/>
                    <a:gd name="T10" fmla="*/ 14 w 37"/>
                    <a:gd name="T11" fmla="*/ 1 h 11"/>
                    <a:gd name="T12" fmla="*/ 10 w 37"/>
                    <a:gd name="T13" fmla="*/ 0 h 11"/>
                    <a:gd name="T14" fmla="*/ 6 w 37"/>
                    <a:gd name="T15" fmla="*/ 0 h 11"/>
                    <a:gd name="T16" fmla="*/ 3 w 37"/>
                    <a:gd name="T17" fmla="*/ 0 h 11"/>
                    <a:gd name="T18" fmla="*/ 0 w 37"/>
                    <a:gd name="T19" fmla="*/ 0 h 11"/>
                    <a:gd name="T20" fmla="*/ 0 w 37"/>
                    <a:gd name="T21" fmla="*/ 10 h 11"/>
                    <a:gd name="T22" fmla="*/ 3 w 37"/>
                    <a:gd name="T23" fmla="*/ 10 h 11"/>
                    <a:gd name="T24" fmla="*/ 6 w 37"/>
                    <a:gd name="T25" fmla="*/ 10 h 11"/>
                    <a:gd name="T26" fmla="*/ 10 w 37"/>
                    <a:gd name="T27" fmla="*/ 10 h 11"/>
                    <a:gd name="T28" fmla="*/ 14 w 37"/>
                    <a:gd name="T29" fmla="*/ 9 h 11"/>
                    <a:gd name="T30" fmla="*/ 19 w 37"/>
                    <a:gd name="T31" fmla="*/ 10 h 11"/>
                    <a:gd name="T32" fmla="*/ 24 w 37"/>
                    <a:gd name="T33" fmla="*/ 11 h 11"/>
                    <a:gd name="T34" fmla="*/ 30 w 37"/>
                    <a:gd name="T35" fmla="*/ 11 h 11"/>
                    <a:gd name="T36" fmla="*/ 37 w 37"/>
                    <a:gd name="T37" fmla="*/ 11 h 11"/>
                    <a:gd name="T38" fmla="*/ 37 w 37"/>
                    <a:gd name="T39" fmla="*/ 10 h 11"/>
                    <a:gd name="T40" fmla="*/ 37 w 37"/>
                    <a:gd name="T4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11">
                      <a:moveTo>
                        <a:pt x="37" y="2"/>
                      </a:moveTo>
                      <a:lnTo>
                        <a:pt x="37" y="1"/>
                      </a:lnTo>
                      <a:lnTo>
                        <a:pt x="30" y="1"/>
                      </a:lnTo>
                      <a:lnTo>
                        <a:pt x="24" y="1"/>
                      </a:lnTo>
                      <a:lnTo>
                        <a:pt x="19" y="2"/>
                      </a:lnTo>
                      <a:lnTo>
                        <a:pt x="14" y="1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" y="10"/>
                      </a:lnTo>
                      <a:lnTo>
                        <a:pt x="6" y="10"/>
                      </a:lnTo>
                      <a:lnTo>
                        <a:pt x="10" y="10"/>
                      </a:lnTo>
                      <a:lnTo>
                        <a:pt x="14" y="9"/>
                      </a:lnTo>
                      <a:lnTo>
                        <a:pt x="19" y="10"/>
                      </a:lnTo>
                      <a:lnTo>
                        <a:pt x="24" y="11"/>
                      </a:lnTo>
                      <a:lnTo>
                        <a:pt x="30" y="11"/>
                      </a:lnTo>
                      <a:lnTo>
                        <a:pt x="37" y="11"/>
                      </a:lnTo>
                      <a:lnTo>
                        <a:pt x="37" y="10"/>
                      </a:lnTo>
                      <a:lnTo>
                        <a:pt x="37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1" name="Freeform 725"/>
                <p:cNvSpPr>
                  <a:spLocks/>
                </p:cNvSpPr>
                <p:nvPr/>
              </p:nvSpPr>
              <p:spPr bwMode="auto">
                <a:xfrm>
                  <a:off x="2350" y="1528"/>
                  <a:ext cx="190" cy="4"/>
                </a:xfrm>
                <a:custGeom>
                  <a:avLst/>
                  <a:gdLst>
                    <a:gd name="T0" fmla="*/ 757 w 762"/>
                    <a:gd name="T1" fmla="*/ 7 h 18"/>
                    <a:gd name="T2" fmla="*/ 711 w 762"/>
                    <a:gd name="T3" fmla="*/ 7 h 18"/>
                    <a:gd name="T4" fmla="*/ 662 w 762"/>
                    <a:gd name="T5" fmla="*/ 7 h 18"/>
                    <a:gd name="T6" fmla="*/ 611 w 762"/>
                    <a:gd name="T7" fmla="*/ 7 h 18"/>
                    <a:gd name="T8" fmla="*/ 557 w 762"/>
                    <a:gd name="T9" fmla="*/ 6 h 18"/>
                    <a:gd name="T10" fmla="*/ 503 w 762"/>
                    <a:gd name="T11" fmla="*/ 6 h 18"/>
                    <a:gd name="T12" fmla="*/ 448 w 762"/>
                    <a:gd name="T13" fmla="*/ 5 h 18"/>
                    <a:gd name="T14" fmla="*/ 393 w 762"/>
                    <a:gd name="T15" fmla="*/ 5 h 18"/>
                    <a:gd name="T16" fmla="*/ 339 w 762"/>
                    <a:gd name="T17" fmla="*/ 4 h 18"/>
                    <a:gd name="T18" fmla="*/ 286 w 762"/>
                    <a:gd name="T19" fmla="*/ 4 h 18"/>
                    <a:gd name="T20" fmla="*/ 235 w 762"/>
                    <a:gd name="T21" fmla="*/ 3 h 18"/>
                    <a:gd name="T22" fmla="*/ 186 w 762"/>
                    <a:gd name="T23" fmla="*/ 3 h 18"/>
                    <a:gd name="T24" fmla="*/ 140 w 762"/>
                    <a:gd name="T25" fmla="*/ 2 h 18"/>
                    <a:gd name="T26" fmla="*/ 98 w 762"/>
                    <a:gd name="T27" fmla="*/ 1 h 18"/>
                    <a:gd name="T28" fmla="*/ 60 w 762"/>
                    <a:gd name="T29" fmla="*/ 1 h 18"/>
                    <a:gd name="T30" fmla="*/ 27 w 762"/>
                    <a:gd name="T31" fmla="*/ 0 h 18"/>
                    <a:gd name="T32" fmla="*/ 0 w 762"/>
                    <a:gd name="T33" fmla="*/ 1 h 18"/>
                    <a:gd name="T34" fmla="*/ 12 w 762"/>
                    <a:gd name="T35" fmla="*/ 10 h 18"/>
                    <a:gd name="T36" fmla="*/ 43 w 762"/>
                    <a:gd name="T37" fmla="*/ 11 h 18"/>
                    <a:gd name="T38" fmla="*/ 78 w 762"/>
                    <a:gd name="T39" fmla="*/ 11 h 18"/>
                    <a:gd name="T40" fmla="*/ 118 w 762"/>
                    <a:gd name="T41" fmla="*/ 13 h 18"/>
                    <a:gd name="T42" fmla="*/ 162 w 762"/>
                    <a:gd name="T43" fmla="*/ 13 h 18"/>
                    <a:gd name="T44" fmla="*/ 210 w 762"/>
                    <a:gd name="T45" fmla="*/ 14 h 18"/>
                    <a:gd name="T46" fmla="*/ 260 w 762"/>
                    <a:gd name="T47" fmla="*/ 14 h 18"/>
                    <a:gd name="T48" fmla="*/ 312 w 762"/>
                    <a:gd name="T49" fmla="*/ 15 h 18"/>
                    <a:gd name="T50" fmla="*/ 366 w 762"/>
                    <a:gd name="T51" fmla="*/ 16 h 18"/>
                    <a:gd name="T52" fmla="*/ 421 w 762"/>
                    <a:gd name="T53" fmla="*/ 16 h 18"/>
                    <a:gd name="T54" fmla="*/ 476 w 762"/>
                    <a:gd name="T55" fmla="*/ 17 h 18"/>
                    <a:gd name="T56" fmla="*/ 530 w 762"/>
                    <a:gd name="T57" fmla="*/ 17 h 18"/>
                    <a:gd name="T58" fmla="*/ 584 w 762"/>
                    <a:gd name="T59" fmla="*/ 17 h 18"/>
                    <a:gd name="T60" fmla="*/ 637 w 762"/>
                    <a:gd name="T61" fmla="*/ 18 h 18"/>
                    <a:gd name="T62" fmla="*/ 687 w 762"/>
                    <a:gd name="T63" fmla="*/ 18 h 18"/>
                    <a:gd name="T64" fmla="*/ 734 w 762"/>
                    <a:gd name="T65" fmla="*/ 18 h 18"/>
                    <a:gd name="T66" fmla="*/ 757 w 762"/>
                    <a:gd name="T67" fmla="*/ 18 h 18"/>
                    <a:gd name="T68" fmla="*/ 760 w 762"/>
                    <a:gd name="T69" fmla="*/ 16 h 18"/>
                    <a:gd name="T70" fmla="*/ 760 w 762"/>
                    <a:gd name="T7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2" h="18">
                      <a:moveTo>
                        <a:pt x="757" y="7"/>
                      </a:moveTo>
                      <a:lnTo>
                        <a:pt x="757" y="7"/>
                      </a:lnTo>
                      <a:lnTo>
                        <a:pt x="734" y="7"/>
                      </a:lnTo>
                      <a:lnTo>
                        <a:pt x="711" y="7"/>
                      </a:lnTo>
                      <a:lnTo>
                        <a:pt x="687" y="7"/>
                      </a:lnTo>
                      <a:lnTo>
                        <a:pt x="662" y="7"/>
                      </a:lnTo>
                      <a:lnTo>
                        <a:pt x="637" y="7"/>
                      </a:lnTo>
                      <a:lnTo>
                        <a:pt x="611" y="7"/>
                      </a:lnTo>
                      <a:lnTo>
                        <a:pt x="584" y="6"/>
                      </a:lnTo>
                      <a:lnTo>
                        <a:pt x="557" y="6"/>
                      </a:lnTo>
                      <a:lnTo>
                        <a:pt x="530" y="6"/>
                      </a:lnTo>
                      <a:lnTo>
                        <a:pt x="503" y="6"/>
                      </a:lnTo>
                      <a:lnTo>
                        <a:pt x="476" y="6"/>
                      </a:lnTo>
                      <a:lnTo>
                        <a:pt x="448" y="5"/>
                      </a:lnTo>
                      <a:lnTo>
                        <a:pt x="421" y="5"/>
                      </a:lnTo>
                      <a:lnTo>
                        <a:pt x="393" y="5"/>
                      </a:lnTo>
                      <a:lnTo>
                        <a:pt x="366" y="5"/>
                      </a:lnTo>
                      <a:lnTo>
                        <a:pt x="339" y="4"/>
                      </a:lnTo>
                      <a:lnTo>
                        <a:pt x="312" y="4"/>
                      </a:lnTo>
                      <a:lnTo>
                        <a:pt x="286" y="4"/>
                      </a:lnTo>
                      <a:lnTo>
                        <a:pt x="260" y="3"/>
                      </a:lnTo>
                      <a:lnTo>
                        <a:pt x="235" y="3"/>
                      </a:lnTo>
                      <a:lnTo>
                        <a:pt x="210" y="3"/>
                      </a:lnTo>
                      <a:lnTo>
                        <a:pt x="186" y="3"/>
                      </a:lnTo>
                      <a:lnTo>
                        <a:pt x="162" y="2"/>
                      </a:lnTo>
                      <a:lnTo>
                        <a:pt x="140" y="2"/>
                      </a:lnTo>
                      <a:lnTo>
                        <a:pt x="118" y="2"/>
                      </a:lnTo>
                      <a:lnTo>
                        <a:pt x="98" y="1"/>
                      </a:lnTo>
                      <a:lnTo>
                        <a:pt x="78" y="1"/>
                      </a:lnTo>
                      <a:lnTo>
                        <a:pt x="60" y="1"/>
                      </a:lnTo>
                      <a:lnTo>
                        <a:pt x="43" y="1"/>
                      </a:lnTo>
                      <a:lnTo>
                        <a:pt x="27" y="0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0" y="9"/>
                      </a:lnTo>
                      <a:lnTo>
                        <a:pt x="12" y="10"/>
                      </a:lnTo>
                      <a:lnTo>
                        <a:pt x="27" y="10"/>
                      </a:lnTo>
                      <a:lnTo>
                        <a:pt x="43" y="11"/>
                      </a:lnTo>
                      <a:lnTo>
                        <a:pt x="60" y="11"/>
                      </a:lnTo>
                      <a:lnTo>
                        <a:pt x="78" y="11"/>
                      </a:lnTo>
                      <a:lnTo>
                        <a:pt x="98" y="11"/>
                      </a:lnTo>
                      <a:lnTo>
                        <a:pt x="118" y="13"/>
                      </a:lnTo>
                      <a:lnTo>
                        <a:pt x="140" y="13"/>
                      </a:lnTo>
                      <a:lnTo>
                        <a:pt x="162" y="13"/>
                      </a:lnTo>
                      <a:lnTo>
                        <a:pt x="186" y="14"/>
                      </a:lnTo>
                      <a:lnTo>
                        <a:pt x="210" y="14"/>
                      </a:lnTo>
                      <a:lnTo>
                        <a:pt x="235" y="14"/>
                      </a:lnTo>
                      <a:lnTo>
                        <a:pt x="260" y="14"/>
                      </a:lnTo>
                      <a:lnTo>
                        <a:pt x="286" y="15"/>
                      </a:lnTo>
                      <a:lnTo>
                        <a:pt x="312" y="15"/>
                      </a:lnTo>
                      <a:lnTo>
                        <a:pt x="339" y="15"/>
                      </a:lnTo>
                      <a:lnTo>
                        <a:pt x="366" y="16"/>
                      </a:lnTo>
                      <a:lnTo>
                        <a:pt x="393" y="16"/>
                      </a:lnTo>
                      <a:lnTo>
                        <a:pt x="421" y="16"/>
                      </a:lnTo>
                      <a:lnTo>
                        <a:pt x="448" y="16"/>
                      </a:lnTo>
                      <a:lnTo>
                        <a:pt x="476" y="17"/>
                      </a:lnTo>
                      <a:lnTo>
                        <a:pt x="503" y="17"/>
                      </a:lnTo>
                      <a:lnTo>
                        <a:pt x="530" y="17"/>
                      </a:lnTo>
                      <a:lnTo>
                        <a:pt x="557" y="17"/>
                      </a:lnTo>
                      <a:lnTo>
                        <a:pt x="584" y="17"/>
                      </a:lnTo>
                      <a:lnTo>
                        <a:pt x="611" y="18"/>
                      </a:lnTo>
                      <a:lnTo>
                        <a:pt x="637" y="18"/>
                      </a:lnTo>
                      <a:lnTo>
                        <a:pt x="662" y="18"/>
                      </a:lnTo>
                      <a:lnTo>
                        <a:pt x="687" y="18"/>
                      </a:lnTo>
                      <a:lnTo>
                        <a:pt x="711" y="18"/>
                      </a:lnTo>
                      <a:lnTo>
                        <a:pt x="734" y="18"/>
                      </a:lnTo>
                      <a:lnTo>
                        <a:pt x="757" y="18"/>
                      </a:lnTo>
                      <a:lnTo>
                        <a:pt x="757" y="18"/>
                      </a:lnTo>
                      <a:lnTo>
                        <a:pt x="757" y="18"/>
                      </a:lnTo>
                      <a:lnTo>
                        <a:pt x="760" y="16"/>
                      </a:lnTo>
                      <a:lnTo>
                        <a:pt x="762" y="13"/>
                      </a:lnTo>
                      <a:lnTo>
                        <a:pt x="760" y="9"/>
                      </a:lnTo>
                      <a:lnTo>
                        <a:pt x="75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2" name="Freeform 726"/>
                <p:cNvSpPr>
                  <a:spLocks/>
                </p:cNvSpPr>
                <p:nvPr/>
              </p:nvSpPr>
              <p:spPr bwMode="auto">
                <a:xfrm>
                  <a:off x="2349" y="1529"/>
                  <a:ext cx="191" cy="190"/>
                </a:xfrm>
                <a:custGeom>
                  <a:avLst/>
                  <a:gdLst>
                    <a:gd name="T0" fmla="*/ 760 w 763"/>
                    <a:gd name="T1" fmla="*/ 8 h 758"/>
                    <a:gd name="T2" fmla="*/ 714 w 763"/>
                    <a:gd name="T3" fmla="*/ 8 h 758"/>
                    <a:gd name="T4" fmla="*/ 665 w 763"/>
                    <a:gd name="T5" fmla="*/ 8 h 758"/>
                    <a:gd name="T6" fmla="*/ 614 w 763"/>
                    <a:gd name="T7" fmla="*/ 8 h 758"/>
                    <a:gd name="T8" fmla="*/ 560 w 763"/>
                    <a:gd name="T9" fmla="*/ 6 h 758"/>
                    <a:gd name="T10" fmla="*/ 506 w 763"/>
                    <a:gd name="T11" fmla="*/ 6 h 758"/>
                    <a:gd name="T12" fmla="*/ 451 w 763"/>
                    <a:gd name="T13" fmla="*/ 5 h 758"/>
                    <a:gd name="T14" fmla="*/ 396 w 763"/>
                    <a:gd name="T15" fmla="*/ 5 h 758"/>
                    <a:gd name="T16" fmla="*/ 342 w 763"/>
                    <a:gd name="T17" fmla="*/ 4 h 758"/>
                    <a:gd name="T18" fmla="*/ 289 w 763"/>
                    <a:gd name="T19" fmla="*/ 4 h 758"/>
                    <a:gd name="T20" fmla="*/ 238 w 763"/>
                    <a:gd name="T21" fmla="*/ 3 h 758"/>
                    <a:gd name="T22" fmla="*/ 189 w 763"/>
                    <a:gd name="T23" fmla="*/ 3 h 758"/>
                    <a:gd name="T24" fmla="*/ 143 w 763"/>
                    <a:gd name="T25" fmla="*/ 2 h 758"/>
                    <a:gd name="T26" fmla="*/ 101 w 763"/>
                    <a:gd name="T27" fmla="*/ 1 h 758"/>
                    <a:gd name="T28" fmla="*/ 63 w 763"/>
                    <a:gd name="T29" fmla="*/ 1 h 758"/>
                    <a:gd name="T30" fmla="*/ 30 w 763"/>
                    <a:gd name="T31" fmla="*/ 0 h 758"/>
                    <a:gd name="T32" fmla="*/ 3 w 763"/>
                    <a:gd name="T33" fmla="*/ 0 h 758"/>
                    <a:gd name="T34" fmla="*/ 12 w 763"/>
                    <a:gd name="T35" fmla="*/ 25 h 758"/>
                    <a:gd name="T36" fmla="*/ 44 w 763"/>
                    <a:gd name="T37" fmla="*/ 29 h 758"/>
                    <a:gd name="T38" fmla="*/ 81 w 763"/>
                    <a:gd name="T39" fmla="*/ 39 h 758"/>
                    <a:gd name="T40" fmla="*/ 114 w 763"/>
                    <a:gd name="T41" fmla="*/ 58 h 758"/>
                    <a:gd name="T42" fmla="*/ 140 w 763"/>
                    <a:gd name="T43" fmla="*/ 86 h 758"/>
                    <a:gd name="T44" fmla="*/ 153 w 763"/>
                    <a:gd name="T45" fmla="*/ 111 h 758"/>
                    <a:gd name="T46" fmla="*/ 154 w 763"/>
                    <a:gd name="T47" fmla="*/ 135 h 758"/>
                    <a:gd name="T48" fmla="*/ 144 w 763"/>
                    <a:gd name="T49" fmla="*/ 162 h 758"/>
                    <a:gd name="T50" fmla="*/ 123 w 763"/>
                    <a:gd name="T51" fmla="*/ 204 h 758"/>
                    <a:gd name="T52" fmla="*/ 97 w 763"/>
                    <a:gd name="T53" fmla="*/ 271 h 758"/>
                    <a:gd name="T54" fmla="*/ 71 w 763"/>
                    <a:gd name="T55" fmla="*/ 347 h 758"/>
                    <a:gd name="T56" fmla="*/ 52 w 763"/>
                    <a:gd name="T57" fmla="*/ 410 h 758"/>
                    <a:gd name="T58" fmla="*/ 44 w 763"/>
                    <a:gd name="T59" fmla="*/ 464 h 758"/>
                    <a:gd name="T60" fmla="*/ 51 w 763"/>
                    <a:gd name="T61" fmla="*/ 544 h 758"/>
                    <a:gd name="T62" fmla="*/ 63 w 763"/>
                    <a:gd name="T63" fmla="*/ 586 h 758"/>
                    <a:gd name="T64" fmla="*/ 98 w 763"/>
                    <a:gd name="T65" fmla="*/ 611 h 758"/>
                    <a:gd name="T66" fmla="*/ 133 w 763"/>
                    <a:gd name="T67" fmla="*/ 631 h 758"/>
                    <a:gd name="T68" fmla="*/ 168 w 763"/>
                    <a:gd name="T69" fmla="*/ 645 h 758"/>
                    <a:gd name="T70" fmla="*/ 199 w 763"/>
                    <a:gd name="T71" fmla="*/ 656 h 758"/>
                    <a:gd name="T72" fmla="*/ 225 w 763"/>
                    <a:gd name="T73" fmla="*/ 662 h 758"/>
                    <a:gd name="T74" fmla="*/ 245 w 763"/>
                    <a:gd name="T75" fmla="*/ 665 h 758"/>
                    <a:gd name="T76" fmla="*/ 256 w 763"/>
                    <a:gd name="T77" fmla="*/ 667 h 758"/>
                    <a:gd name="T78" fmla="*/ 265 w 763"/>
                    <a:gd name="T79" fmla="*/ 670 h 758"/>
                    <a:gd name="T80" fmla="*/ 279 w 763"/>
                    <a:gd name="T81" fmla="*/ 686 h 758"/>
                    <a:gd name="T82" fmla="*/ 297 w 763"/>
                    <a:gd name="T83" fmla="*/ 698 h 758"/>
                    <a:gd name="T84" fmla="*/ 337 w 763"/>
                    <a:gd name="T85" fmla="*/ 700 h 758"/>
                    <a:gd name="T86" fmla="*/ 390 w 763"/>
                    <a:gd name="T87" fmla="*/ 702 h 758"/>
                    <a:gd name="T88" fmla="*/ 451 w 763"/>
                    <a:gd name="T89" fmla="*/ 705 h 758"/>
                    <a:gd name="T90" fmla="*/ 513 w 763"/>
                    <a:gd name="T91" fmla="*/ 708 h 758"/>
                    <a:gd name="T92" fmla="*/ 572 w 763"/>
                    <a:gd name="T93" fmla="*/ 710 h 758"/>
                    <a:gd name="T94" fmla="*/ 621 w 763"/>
                    <a:gd name="T95" fmla="*/ 713 h 758"/>
                    <a:gd name="T96" fmla="*/ 654 w 763"/>
                    <a:gd name="T97" fmla="*/ 714 h 758"/>
                    <a:gd name="T98" fmla="*/ 662 w 763"/>
                    <a:gd name="T99" fmla="*/ 729 h 758"/>
                    <a:gd name="T100" fmla="*/ 665 w 763"/>
                    <a:gd name="T101" fmla="*/ 753 h 758"/>
                    <a:gd name="T102" fmla="*/ 677 w 763"/>
                    <a:gd name="T103" fmla="*/ 758 h 758"/>
                    <a:gd name="T104" fmla="*/ 708 w 763"/>
                    <a:gd name="T105" fmla="*/ 758 h 758"/>
                    <a:gd name="T106" fmla="*/ 739 w 763"/>
                    <a:gd name="T107" fmla="*/ 758 h 758"/>
                    <a:gd name="T108" fmla="*/ 760 w 763"/>
                    <a:gd name="T109" fmla="*/ 757 h 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63" h="758">
                      <a:moveTo>
                        <a:pt x="763" y="757"/>
                      </a:moveTo>
                      <a:lnTo>
                        <a:pt x="760" y="8"/>
                      </a:lnTo>
                      <a:lnTo>
                        <a:pt x="737" y="8"/>
                      </a:lnTo>
                      <a:lnTo>
                        <a:pt x="714" y="8"/>
                      </a:lnTo>
                      <a:lnTo>
                        <a:pt x="690" y="8"/>
                      </a:lnTo>
                      <a:lnTo>
                        <a:pt x="665" y="8"/>
                      </a:lnTo>
                      <a:lnTo>
                        <a:pt x="640" y="8"/>
                      </a:lnTo>
                      <a:lnTo>
                        <a:pt x="614" y="8"/>
                      </a:lnTo>
                      <a:lnTo>
                        <a:pt x="587" y="6"/>
                      </a:lnTo>
                      <a:lnTo>
                        <a:pt x="560" y="6"/>
                      </a:lnTo>
                      <a:lnTo>
                        <a:pt x="533" y="6"/>
                      </a:lnTo>
                      <a:lnTo>
                        <a:pt x="506" y="6"/>
                      </a:lnTo>
                      <a:lnTo>
                        <a:pt x="479" y="6"/>
                      </a:lnTo>
                      <a:lnTo>
                        <a:pt x="451" y="5"/>
                      </a:lnTo>
                      <a:lnTo>
                        <a:pt x="424" y="5"/>
                      </a:lnTo>
                      <a:lnTo>
                        <a:pt x="396" y="5"/>
                      </a:lnTo>
                      <a:lnTo>
                        <a:pt x="369" y="5"/>
                      </a:lnTo>
                      <a:lnTo>
                        <a:pt x="342" y="4"/>
                      </a:lnTo>
                      <a:lnTo>
                        <a:pt x="315" y="4"/>
                      </a:lnTo>
                      <a:lnTo>
                        <a:pt x="289" y="4"/>
                      </a:lnTo>
                      <a:lnTo>
                        <a:pt x="263" y="3"/>
                      </a:lnTo>
                      <a:lnTo>
                        <a:pt x="238" y="3"/>
                      </a:lnTo>
                      <a:lnTo>
                        <a:pt x="213" y="3"/>
                      </a:lnTo>
                      <a:lnTo>
                        <a:pt x="189" y="3"/>
                      </a:lnTo>
                      <a:lnTo>
                        <a:pt x="165" y="2"/>
                      </a:lnTo>
                      <a:lnTo>
                        <a:pt x="143" y="2"/>
                      </a:lnTo>
                      <a:lnTo>
                        <a:pt x="121" y="2"/>
                      </a:lnTo>
                      <a:lnTo>
                        <a:pt x="101" y="1"/>
                      </a:lnTo>
                      <a:lnTo>
                        <a:pt x="81" y="1"/>
                      </a:lnTo>
                      <a:lnTo>
                        <a:pt x="63" y="1"/>
                      </a:lnTo>
                      <a:lnTo>
                        <a:pt x="46" y="1"/>
                      </a:lnTo>
                      <a:lnTo>
                        <a:pt x="30" y="0"/>
                      </a:lnTo>
                      <a:lnTo>
                        <a:pt x="15" y="0"/>
                      </a:lnTo>
                      <a:lnTo>
                        <a:pt x="3" y="0"/>
                      </a:lnTo>
                      <a:lnTo>
                        <a:pt x="0" y="24"/>
                      </a:lnTo>
                      <a:lnTo>
                        <a:pt x="12" y="25"/>
                      </a:lnTo>
                      <a:lnTo>
                        <a:pt x="27" y="27"/>
                      </a:lnTo>
                      <a:lnTo>
                        <a:pt x="44" y="29"/>
                      </a:lnTo>
                      <a:lnTo>
                        <a:pt x="62" y="34"/>
                      </a:lnTo>
                      <a:lnTo>
                        <a:pt x="81" y="39"/>
                      </a:lnTo>
                      <a:lnTo>
                        <a:pt x="99" y="47"/>
                      </a:lnTo>
                      <a:lnTo>
                        <a:pt x="114" y="58"/>
                      </a:lnTo>
                      <a:lnTo>
                        <a:pt x="128" y="71"/>
                      </a:lnTo>
                      <a:lnTo>
                        <a:pt x="140" y="86"/>
                      </a:lnTo>
                      <a:lnTo>
                        <a:pt x="148" y="100"/>
                      </a:lnTo>
                      <a:lnTo>
                        <a:pt x="153" y="111"/>
                      </a:lnTo>
                      <a:lnTo>
                        <a:pt x="155" y="123"/>
                      </a:lnTo>
                      <a:lnTo>
                        <a:pt x="154" y="135"/>
                      </a:lnTo>
                      <a:lnTo>
                        <a:pt x="150" y="148"/>
                      </a:lnTo>
                      <a:lnTo>
                        <a:pt x="144" y="162"/>
                      </a:lnTo>
                      <a:lnTo>
                        <a:pt x="134" y="180"/>
                      </a:lnTo>
                      <a:lnTo>
                        <a:pt x="123" y="204"/>
                      </a:lnTo>
                      <a:lnTo>
                        <a:pt x="110" y="235"/>
                      </a:lnTo>
                      <a:lnTo>
                        <a:pt x="97" y="271"/>
                      </a:lnTo>
                      <a:lnTo>
                        <a:pt x="83" y="310"/>
                      </a:lnTo>
                      <a:lnTo>
                        <a:pt x="71" y="347"/>
                      </a:lnTo>
                      <a:lnTo>
                        <a:pt x="60" y="382"/>
                      </a:lnTo>
                      <a:lnTo>
                        <a:pt x="52" y="410"/>
                      </a:lnTo>
                      <a:lnTo>
                        <a:pt x="47" y="430"/>
                      </a:lnTo>
                      <a:lnTo>
                        <a:pt x="44" y="464"/>
                      </a:lnTo>
                      <a:lnTo>
                        <a:pt x="48" y="505"/>
                      </a:lnTo>
                      <a:lnTo>
                        <a:pt x="51" y="544"/>
                      </a:lnTo>
                      <a:lnTo>
                        <a:pt x="47" y="570"/>
                      </a:lnTo>
                      <a:lnTo>
                        <a:pt x="63" y="586"/>
                      </a:lnTo>
                      <a:lnTo>
                        <a:pt x="80" y="599"/>
                      </a:lnTo>
                      <a:lnTo>
                        <a:pt x="98" y="611"/>
                      </a:lnTo>
                      <a:lnTo>
                        <a:pt x="115" y="621"/>
                      </a:lnTo>
                      <a:lnTo>
                        <a:pt x="133" y="631"/>
                      </a:lnTo>
                      <a:lnTo>
                        <a:pt x="151" y="638"/>
                      </a:lnTo>
                      <a:lnTo>
                        <a:pt x="168" y="645"/>
                      </a:lnTo>
                      <a:lnTo>
                        <a:pt x="183" y="651"/>
                      </a:lnTo>
                      <a:lnTo>
                        <a:pt x="199" y="656"/>
                      </a:lnTo>
                      <a:lnTo>
                        <a:pt x="213" y="659"/>
                      </a:lnTo>
                      <a:lnTo>
                        <a:pt x="225" y="662"/>
                      </a:lnTo>
                      <a:lnTo>
                        <a:pt x="237" y="664"/>
                      </a:lnTo>
                      <a:lnTo>
                        <a:pt x="245" y="665"/>
                      </a:lnTo>
                      <a:lnTo>
                        <a:pt x="252" y="666"/>
                      </a:lnTo>
                      <a:lnTo>
                        <a:pt x="256" y="667"/>
                      </a:lnTo>
                      <a:lnTo>
                        <a:pt x="257" y="667"/>
                      </a:lnTo>
                      <a:lnTo>
                        <a:pt x="265" y="670"/>
                      </a:lnTo>
                      <a:lnTo>
                        <a:pt x="272" y="677"/>
                      </a:lnTo>
                      <a:lnTo>
                        <a:pt x="279" y="686"/>
                      </a:lnTo>
                      <a:lnTo>
                        <a:pt x="285" y="698"/>
                      </a:lnTo>
                      <a:lnTo>
                        <a:pt x="297" y="698"/>
                      </a:lnTo>
                      <a:lnTo>
                        <a:pt x="315" y="699"/>
                      </a:lnTo>
                      <a:lnTo>
                        <a:pt x="337" y="700"/>
                      </a:lnTo>
                      <a:lnTo>
                        <a:pt x="362" y="701"/>
                      </a:lnTo>
                      <a:lnTo>
                        <a:pt x="390" y="702"/>
                      </a:lnTo>
                      <a:lnTo>
                        <a:pt x="419" y="704"/>
                      </a:lnTo>
                      <a:lnTo>
                        <a:pt x="451" y="705"/>
                      </a:lnTo>
                      <a:lnTo>
                        <a:pt x="482" y="706"/>
                      </a:lnTo>
                      <a:lnTo>
                        <a:pt x="513" y="708"/>
                      </a:lnTo>
                      <a:lnTo>
                        <a:pt x="544" y="709"/>
                      </a:lnTo>
                      <a:lnTo>
                        <a:pt x="572" y="710"/>
                      </a:lnTo>
                      <a:lnTo>
                        <a:pt x="598" y="712"/>
                      </a:lnTo>
                      <a:lnTo>
                        <a:pt x="621" y="713"/>
                      </a:lnTo>
                      <a:lnTo>
                        <a:pt x="640" y="713"/>
                      </a:lnTo>
                      <a:lnTo>
                        <a:pt x="654" y="714"/>
                      </a:lnTo>
                      <a:lnTo>
                        <a:pt x="663" y="714"/>
                      </a:lnTo>
                      <a:lnTo>
                        <a:pt x="662" y="729"/>
                      </a:lnTo>
                      <a:lnTo>
                        <a:pt x="663" y="743"/>
                      </a:lnTo>
                      <a:lnTo>
                        <a:pt x="665" y="753"/>
                      </a:lnTo>
                      <a:lnTo>
                        <a:pt x="666" y="757"/>
                      </a:lnTo>
                      <a:lnTo>
                        <a:pt x="677" y="758"/>
                      </a:lnTo>
                      <a:lnTo>
                        <a:pt x="692" y="758"/>
                      </a:lnTo>
                      <a:lnTo>
                        <a:pt x="708" y="758"/>
                      </a:lnTo>
                      <a:lnTo>
                        <a:pt x="724" y="758"/>
                      </a:lnTo>
                      <a:lnTo>
                        <a:pt x="739" y="758"/>
                      </a:lnTo>
                      <a:lnTo>
                        <a:pt x="751" y="757"/>
                      </a:lnTo>
                      <a:lnTo>
                        <a:pt x="760" y="757"/>
                      </a:lnTo>
                      <a:lnTo>
                        <a:pt x="763" y="757"/>
                      </a:lnTo>
                      <a:close/>
                    </a:path>
                  </a:pathLst>
                </a:custGeom>
                <a:solidFill>
                  <a:srgbClr val="7C3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3" name="Freeform 727"/>
                <p:cNvSpPr>
                  <a:spLocks/>
                </p:cNvSpPr>
                <p:nvPr/>
              </p:nvSpPr>
              <p:spPr bwMode="auto">
                <a:xfrm>
                  <a:off x="2538" y="1530"/>
                  <a:ext cx="3" cy="189"/>
                </a:xfrm>
                <a:custGeom>
                  <a:avLst/>
                  <a:gdLst>
                    <a:gd name="T0" fmla="*/ 6 w 14"/>
                    <a:gd name="T1" fmla="*/ 11 h 755"/>
                    <a:gd name="T2" fmla="*/ 0 w 14"/>
                    <a:gd name="T3" fmla="*/ 6 h 755"/>
                    <a:gd name="T4" fmla="*/ 4 w 14"/>
                    <a:gd name="T5" fmla="*/ 755 h 755"/>
                    <a:gd name="T6" fmla="*/ 14 w 14"/>
                    <a:gd name="T7" fmla="*/ 755 h 755"/>
                    <a:gd name="T8" fmla="*/ 11 w 14"/>
                    <a:gd name="T9" fmla="*/ 6 h 755"/>
                    <a:gd name="T10" fmla="*/ 6 w 14"/>
                    <a:gd name="T11" fmla="*/ 0 h 755"/>
                    <a:gd name="T12" fmla="*/ 11 w 14"/>
                    <a:gd name="T13" fmla="*/ 6 h 755"/>
                    <a:gd name="T14" fmla="*/ 9 w 14"/>
                    <a:gd name="T15" fmla="*/ 2 h 755"/>
                    <a:gd name="T16" fmla="*/ 6 w 14"/>
                    <a:gd name="T17" fmla="*/ 0 h 755"/>
                    <a:gd name="T18" fmla="*/ 3 w 14"/>
                    <a:gd name="T19" fmla="*/ 2 h 755"/>
                    <a:gd name="T20" fmla="*/ 0 w 14"/>
                    <a:gd name="T21" fmla="*/ 6 h 755"/>
                    <a:gd name="T22" fmla="*/ 6 w 14"/>
                    <a:gd name="T23" fmla="*/ 11 h 7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755">
                      <a:moveTo>
                        <a:pt x="6" y="11"/>
                      </a:moveTo>
                      <a:lnTo>
                        <a:pt x="0" y="6"/>
                      </a:lnTo>
                      <a:lnTo>
                        <a:pt x="4" y="755"/>
                      </a:lnTo>
                      <a:lnTo>
                        <a:pt x="14" y="755"/>
                      </a:lnTo>
                      <a:lnTo>
                        <a:pt x="11" y="6"/>
                      </a:lnTo>
                      <a:lnTo>
                        <a:pt x="6" y="0"/>
                      </a:lnTo>
                      <a:lnTo>
                        <a:pt x="11" y="6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3" y="2"/>
                      </a:lnTo>
                      <a:lnTo>
                        <a:pt x="0" y="6"/>
                      </a:lnTo>
                      <a:lnTo>
                        <a:pt x="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4" name="Freeform 728"/>
                <p:cNvSpPr>
                  <a:spLocks/>
                </p:cNvSpPr>
                <p:nvPr/>
              </p:nvSpPr>
              <p:spPr bwMode="auto">
                <a:xfrm>
                  <a:off x="2349" y="1528"/>
                  <a:ext cx="190" cy="4"/>
                </a:xfrm>
                <a:custGeom>
                  <a:avLst/>
                  <a:gdLst>
                    <a:gd name="T0" fmla="*/ 4 w 761"/>
                    <a:gd name="T1" fmla="*/ 9 h 18"/>
                    <a:gd name="T2" fmla="*/ 31 w 761"/>
                    <a:gd name="T3" fmla="*/ 10 h 18"/>
                    <a:gd name="T4" fmla="*/ 64 w 761"/>
                    <a:gd name="T5" fmla="*/ 11 h 18"/>
                    <a:gd name="T6" fmla="*/ 102 w 761"/>
                    <a:gd name="T7" fmla="*/ 11 h 18"/>
                    <a:gd name="T8" fmla="*/ 144 w 761"/>
                    <a:gd name="T9" fmla="*/ 13 h 18"/>
                    <a:gd name="T10" fmla="*/ 190 w 761"/>
                    <a:gd name="T11" fmla="*/ 14 h 18"/>
                    <a:gd name="T12" fmla="*/ 239 w 761"/>
                    <a:gd name="T13" fmla="*/ 14 h 18"/>
                    <a:gd name="T14" fmla="*/ 290 w 761"/>
                    <a:gd name="T15" fmla="*/ 15 h 18"/>
                    <a:gd name="T16" fmla="*/ 343 w 761"/>
                    <a:gd name="T17" fmla="*/ 15 h 18"/>
                    <a:gd name="T18" fmla="*/ 397 w 761"/>
                    <a:gd name="T19" fmla="*/ 16 h 18"/>
                    <a:gd name="T20" fmla="*/ 452 w 761"/>
                    <a:gd name="T21" fmla="*/ 16 h 18"/>
                    <a:gd name="T22" fmla="*/ 507 w 761"/>
                    <a:gd name="T23" fmla="*/ 17 h 18"/>
                    <a:gd name="T24" fmla="*/ 561 w 761"/>
                    <a:gd name="T25" fmla="*/ 17 h 18"/>
                    <a:gd name="T26" fmla="*/ 615 w 761"/>
                    <a:gd name="T27" fmla="*/ 18 h 18"/>
                    <a:gd name="T28" fmla="*/ 666 w 761"/>
                    <a:gd name="T29" fmla="*/ 18 h 18"/>
                    <a:gd name="T30" fmla="*/ 715 w 761"/>
                    <a:gd name="T31" fmla="*/ 18 h 18"/>
                    <a:gd name="T32" fmla="*/ 761 w 761"/>
                    <a:gd name="T33" fmla="*/ 18 h 18"/>
                    <a:gd name="T34" fmla="*/ 738 w 761"/>
                    <a:gd name="T35" fmla="*/ 7 h 18"/>
                    <a:gd name="T36" fmla="*/ 691 w 761"/>
                    <a:gd name="T37" fmla="*/ 7 h 18"/>
                    <a:gd name="T38" fmla="*/ 641 w 761"/>
                    <a:gd name="T39" fmla="*/ 7 h 18"/>
                    <a:gd name="T40" fmla="*/ 588 w 761"/>
                    <a:gd name="T41" fmla="*/ 6 h 18"/>
                    <a:gd name="T42" fmla="*/ 534 w 761"/>
                    <a:gd name="T43" fmla="*/ 6 h 18"/>
                    <a:gd name="T44" fmla="*/ 480 w 761"/>
                    <a:gd name="T45" fmla="*/ 6 h 18"/>
                    <a:gd name="T46" fmla="*/ 425 w 761"/>
                    <a:gd name="T47" fmla="*/ 5 h 18"/>
                    <a:gd name="T48" fmla="*/ 370 w 761"/>
                    <a:gd name="T49" fmla="*/ 5 h 18"/>
                    <a:gd name="T50" fmla="*/ 316 w 761"/>
                    <a:gd name="T51" fmla="*/ 4 h 18"/>
                    <a:gd name="T52" fmla="*/ 264 w 761"/>
                    <a:gd name="T53" fmla="*/ 3 h 18"/>
                    <a:gd name="T54" fmla="*/ 214 w 761"/>
                    <a:gd name="T55" fmla="*/ 3 h 18"/>
                    <a:gd name="T56" fmla="*/ 166 w 761"/>
                    <a:gd name="T57" fmla="*/ 2 h 18"/>
                    <a:gd name="T58" fmla="*/ 122 w 761"/>
                    <a:gd name="T59" fmla="*/ 2 h 18"/>
                    <a:gd name="T60" fmla="*/ 82 w 761"/>
                    <a:gd name="T61" fmla="*/ 1 h 18"/>
                    <a:gd name="T62" fmla="*/ 47 w 761"/>
                    <a:gd name="T63" fmla="*/ 1 h 18"/>
                    <a:gd name="T64" fmla="*/ 16 w 761"/>
                    <a:gd name="T65" fmla="*/ 0 h 18"/>
                    <a:gd name="T66" fmla="*/ 0 w 761"/>
                    <a:gd name="T67" fmla="*/ 5 h 18"/>
                    <a:gd name="T68" fmla="*/ 1 w 761"/>
                    <a:gd name="T69" fmla="*/ 2 h 18"/>
                    <a:gd name="T70" fmla="*/ 1 w 761"/>
                    <a:gd name="T71" fmla="*/ 8 h 18"/>
                    <a:gd name="T72" fmla="*/ 8 w 761"/>
                    <a:gd name="T73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61" h="18">
                      <a:moveTo>
                        <a:pt x="8" y="5"/>
                      </a:moveTo>
                      <a:lnTo>
                        <a:pt x="4" y="9"/>
                      </a:lnTo>
                      <a:lnTo>
                        <a:pt x="16" y="10"/>
                      </a:lnTo>
                      <a:lnTo>
                        <a:pt x="31" y="10"/>
                      </a:lnTo>
                      <a:lnTo>
                        <a:pt x="47" y="11"/>
                      </a:lnTo>
                      <a:lnTo>
                        <a:pt x="64" y="11"/>
                      </a:lnTo>
                      <a:lnTo>
                        <a:pt x="82" y="11"/>
                      </a:lnTo>
                      <a:lnTo>
                        <a:pt x="102" y="11"/>
                      </a:lnTo>
                      <a:lnTo>
                        <a:pt x="122" y="13"/>
                      </a:lnTo>
                      <a:lnTo>
                        <a:pt x="144" y="13"/>
                      </a:lnTo>
                      <a:lnTo>
                        <a:pt x="166" y="13"/>
                      </a:lnTo>
                      <a:lnTo>
                        <a:pt x="190" y="14"/>
                      </a:lnTo>
                      <a:lnTo>
                        <a:pt x="214" y="14"/>
                      </a:lnTo>
                      <a:lnTo>
                        <a:pt x="239" y="14"/>
                      </a:lnTo>
                      <a:lnTo>
                        <a:pt x="264" y="14"/>
                      </a:lnTo>
                      <a:lnTo>
                        <a:pt x="290" y="15"/>
                      </a:lnTo>
                      <a:lnTo>
                        <a:pt x="316" y="15"/>
                      </a:lnTo>
                      <a:lnTo>
                        <a:pt x="343" y="15"/>
                      </a:lnTo>
                      <a:lnTo>
                        <a:pt x="370" y="16"/>
                      </a:lnTo>
                      <a:lnTo>
                        <a:pt x="397" y="16"/>
                      </a:lnTo>
                      <a:lnTo>
                        <a:pt x="425" y="16"/>
                      </a:lnTo>
                      <a:lnTo>
                        <a:pt x="452" y="16"/>
                      </a:lnTo>
                      <a:lnTo>
                        <a:pt x="480" y="17"/>
                      </a:lnTo>
                      <a:lnTo>
                        <a:pt x="507" y="17"/>
                      </a:lnTo>
                      <a:lnTo>
                        <a:pt x="534" y="17"/>
                      </a:lnTo>
                      <a:lnTo>
                        <a:pt x="561" y="17"/>
                      </a:lnTo>
                      <a:lnTo>
                        <a:pt x="588" y="17"/>
                      </a:lnTo>
                      <a:lnTo>
                        <a:pt x="615" y="18"/>
                      </a:lnTo>
                      <a:lnTo>
                        <a:pt x="641" y="18"/>
                      </a:lnTo>
                      <a:lnTo>
                        <a:pt x="666" y="18"/>
                      </a:lnTo>
                      <a:lnTo>
                        <a:pt x="691" y="18"/>
                      </a:lnTo>
                      <a:lnTo>
                        <a:pt x="715" y="18"/>
                      </a:lnTo>
                      <a:lnTo>
                        <a:pt x="738" y="18"/>
                      </a:lnTo>
                      <a:lnTo>
                        <a:pt x="761" y="18"/>
                      </a:lnTo>
                      <a:lnTo>
                        <a:pt x="761" y="7"/>
                      </a:lnTo>
                      <a:lnTo>
                        <a:pt x="738" y="7"/>
                      </a:lnTo>
                      <a:lnTo>
                        <a:pt x="715" y="7"/>
                      </a:lnTo>
                      <a:lnTo>
                        <a:pt x="691" y="7"/>
                      </a:lnTo>
                      <a:lnTo>
                        <a:pt x="666" y="7"/>
                      </a:lnTo>
                      <a:lnTo>
                        <a:pt x="641" y="7"/>
                      </a:lnTo>
                      <a:lnTo>
                        <a:pt x="615" y="7"/>
                      </a:lnTo>
                      <a:lnTo>
                        <a:pt x="588" y="6"/>
                      </a:lnTo>
                      <a:lnTo>
                        <a:pt x="561" y="6"/>
                      </a:lnTo>
                      <a:lnTo>
                        <a:pt x="534" y="6"/>
                      </a:lnTo>
                      <a:lnTo>
                        <a:pt x="507" y="6"/>
                      </a:lnTo>
                      <a:lnTo>
                        <a:pt x="480" y="6"/>
                      </a:lnTo>
                      <a:lnTo>
                        <a:pt x="452" y="5"/>
                      </a:lnTo>
                      <a:lnTo>
                        <a:pt x="425" y="5"/>
                      </a:lnTo>
                      <a:lnTo>
                        <a:pt x="397" y="5"/>
                      </a:lnTo>
                      <a:lnTo>
                        <a:pt x="370" y="5"/>
                      </a:lnTo>
                      <a:lnTo>
                        <a:pt x="343" y="4"/>
                      </a:lnTo>
                      <a:lnTo>
                        <a:pt x="316" y="4"/>
                      </a:lnTo>
                      <a:lnTo>
                        <a:pt x="290" y="4"/>
                      </a:lnTo>
                      <a:lnTo>
                        <a:pt x="264" y="3"/>
                      </a:lnTo>
                      <a:lnTo>
                        <a:pt x="239" y="3"/>
                      </a:lnTo>
                      <a:lnTo>
                        <a:pt x="214" y="3"/>
                      </a:lnTo>
                      <a:lnTo>
                        <a:pt x="190" y="3"/>
                      </a:lnTo>
                      <a:lnTo>
                        <a:pt x="166" y="2"/>
                      </a:lnTo>
                      <a:lnTo>
                        <a:pt x="144" y="2"/>
                      </a:lnTo>
                      <a:lnTo>
                        <a:pt x="122" y="2"/>
                      </a:lnTo>
                      <a:lnTo>
                        <a:pt x="102" y="1"/>
                      </a:lnTo>
                      <a:lnTo>
                        <a:pt x="82" y="1"/>
                      </a:lnTo>
                      <a:lnTo>
                        <a:pt x="64" y="1"/>
                      </a:lnTo>
                      <a:lnTo>
                        <a:pt x="47" y="1"/>
                      </a:lnTo>
                      <a:lnTo>
                        <a:pt x="31" y="0"/>
                      </a:lnTo>
                      <a:lnTo>
                        <a:pt x="16" y="0"/>
                      </a:lnTo>
                      <a:lnTo>
                        <a:pt x="4" y="1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5" name="Freeform 729"/>
                <p:cNvSpPr>
                  <a:spLocks/>
                </p:cNvSpPr>
                <p:nvPr/>
              </p:nvSpPr>
              <p:spPr bwMode="auto">
                <a:xfrm>
                  <a:off x="2348" y="1529"/>
                  <a:ext cx="3" cy="7"/>
                </a:xfrm>
                <a:custGeom>
                  <a:avLst/>
                  <a:gdLst>
                    <a:gd name="T0" fmla="*/ 5 w 12"/>
                    <a:gd name="T1" fmla="*/ 20 h 28"/>
                    <a:gd name="T2" fmla="*/ 9 w 12"/>
                    <a:gd name="T3" fmla="*/ 24 h 28"/>
                    <a:gd name="T4" fmla="*/ 12 w 12"/>
                    <a:gd name="T5" fmla="*/ 0 h 28"/>
                    <a:gd name="T6" fmla="*/ 4 w 12"/>
                    <a:gd name="T7" fmla="*/ 0 h 28"/>
                    <a:gd name="T8" fmla="*/ 0 w 12"/>
                    <a:gd name="T9" fmla="*/ 24 h 28"/>
                    <a:gd name="T10" fmla="*/ 5 w 12"/>
                    <a:gd name="T11" fmla="*/ 28 h 28"/>
                    <a:gd name="T12" fmla="*/ 0 w 12"/>
                    <a:gd name="T13" fmla="*/ 24 h 28"/>
                    <a:gd name="T14" fmla="*/ 1 w 12"/>
                    <a:gd name="T15" fmla="*/ 27 h 28"/>
                    <a:gd name="T16" fmla="*/ 5 w 12"/>
                    <a:gd name="T17" fmla="*/ 28 h 28"/>
                    <a:gd name="T18" fmla="*/ 8 w 12"/>
                    <a:gd name="T19" fmla="*/ 27 h 28"/>
                    <a:gd name="T20" fmla="*/ 9 w 12"/>
                    <a:gd name="T21" fmla="*/ 24 h 28"/>
                    <a:gd name="T22" fmla="*/ 5 w 12"/>
                    <a:gd name="T23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28">
                      <a:moveTo>
                        <a:pt x="5" y="20"/>
                      </a:moveTo>
                      <a:lnTo>
                        <a:pt x="9" y="24"/>
                      </a:lnTo>
                      <a:lnTo>
                        <a:pt x="12" y="0"/>
                      </a:lnTo>
                      <a:lnTo>
                        <a:pt x="4" y="0"/>
                      </a:lnTo>
                      <a:lnTo>
                        <a:pt x="0" y="24"/>
                      </a:lnTo>
                      <a:lnTo>
                        <a:pt x="5" y="28"/>
                      </a:lnTo>
                      <a:lnTo>
                        <a:pt x="0" y="24"/>
                      </a:lnTo>
                      <a:lnTo>
                        <a:pt x="1" y="27"/>
                      </a:lnTo>
                      <a:lnTo>
                        <a:pt x="5" y="28"/>
                      </a:lnTo>
                      <a:lnTo>
                        <a:pt x="8" y="27"/>
                      </a:lnTo>
                      <a:lnTo>
                        <a:pt x="9" y="24"/>
                      </a:lnTo>
                      <a:lnTo>
                        <a:pt x="5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6" name="Freeform 730"/>
                <p:cNvSpPr>
                  <a:spLocks/>
                </p:cNvSpPr>
                <p:nvPr/>
              </p:nvSpPr>
              <p:spPr bwMode="auto">
                <a:xfrm>
                  <a:off x="2349" y="1534"/>
                  <a:ext cx="33" cy="14"/>
                </a:xfrm>
                <a:custGeom>
                  <a:avLst/>
                  <a:gdLst>
                    <a:gd name="T0" fmla="*/ 131 w 131"/>
                    <a:gd name="T1" fmla="*/ 48 h 54"/>
                    <a:gd name="T2" fmla="*/ 131 w 131"/>
                    <a:gd name="T3" fmla="*/ 48 h 54"/>
                    <a:gd name="T4" fmla="*/ 118 w 131"/>
                    <a:gd name="T5" fmla="*/ 35 h 54"/>
                    <a:gd name="T6" fmla="*/ 101 w 131"/>
                    <a:gd name="T7" fmla="*/ 23 h 54"/>
                    <a:gd name="T8" fmla="*/ 82 w 131"/>
                    <a:gd name="T9" fmla="*/ 15 h 54"/>
                    <a:gd name="T10" fmla="*/ 63 w 131"/>
                    <a:gd name="T11" fmla="*/ 9 h 54"/>
                    <a:gd name="T12" fmla="*/ 44 w 131"/>
                    <a:gd name="T13" fmla="*/ 5 h 54"/>
                    <a:gd name="T14" fmla="*/ 27 w 131"/>
                    <a:gd name="T15" fmla="*/ 3 h 54"/>
                    <a:gd name="T16" fmla="*/ 12 w 131"/>
                    <a:gd name="T17" fmla="*/ 1 h 54"/>
                    <a:gd name="T18" fmla="*/ 0 w 131"/>
                    <a:gd name="T19" fmla="*/ 0 h 54"/>
                    <a:gd name="T20" fmla="*/ 0 w 131"/>
                    <a:gd name="T21" fmla="*/ 8 h 54"/>
                    <a:gd name="T22" fmla="*/ 12 w 131"/>
                    <a:gd name="T23" fmla="*/ 9 h 54"/>
                    <a:gd name="T24" fmla="*/ 27 w 131"/>
                    <a:gd name="T25" fmla="*/ 12 h 54"/>
                    <a:gd name="T26" fmla="*/ 44 w 131"/>
                    <a:gd name="T27" fmla="*/ 14 h 54"/>
                    <a:gd name="T28" fmla="*/ 61 w 131"/>
                    <a:gd name="T29" fmla="*/ 18 h 54"/>
                    <a:gd name="T30" fmla="*/ 80 w 131"/>
                    <a:gd name="T31" fmla="*/ 23 h 54"/>
                    <a:gd name="T32" fmla="*/ 97 w 131"/>
                    <a:gd name="T33" fmla="*/ 31 h 54"/>
                    <a:gd name="T34" fmla="*/ 111 w 131"/>
                    <a:gd name="T35" fmla="*/ 41 h 54"/>
                    <a:gd name="T36" fmla="*/ 125 w 131"/>
                    <a:gd name="T37" fmla="*/ 54 h 54"/>
                    <a:gd name="T38" fmla="*/ 125 w 131"/>
                    <a:gd name="T39" fmla="*/ 54 h 54"/>
                    <a:gd name="T40" fmla="*/ 131 w 131"/>
                    <a:gd name="T41" fmla="*/ 4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54">
                      <a:moveTo>
                        <a:pt x="131" y="48"/>
                      </a:moveTo>
                      <a:lnTo>
                        <a:pt x="131" y="48"/>
                      </a:lnTo>
                      <a:lnTo>
                        <a:pt x="118" y="35"/>
                      </a:lnTo>
                      <a:lnTo>
                        <a:pt x="101" y="23"/>
                      </a:lnTo>
                      <a:lnTo>
                        <a:pt x="82" y="15"/>
                      </a:lnTo>
                      <a:lnTo>
                        <a:pt x="63" y="9"/>
                      </a:lnTo>
                      <a:lnTo>
                        <a:pt x="44" y="5"/>
                      </a:lnTo>
                      <a:lnTo>
                        <a:pt x="27" y="3"/>
                      </a:lnTo>
                      <a:lnTo>
                        <a:pt x="12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2" y="9"/>
                      </a:lnTo>
                      <a:lnTo>
                        <a:pt x="27" y="12"/>
                      </a:lnTo>
                      <a:lnTo>
                        <a:pt x="44" y="14"/>
                      </a:lnTo>
                      <a:lnTo>
                        <a:pt x="61" y="18"/>
                      </a:lnTo>
                      <a:lnTo>
                        <a:pt x="80" y="23"/>
                      </a:lnTo>
                      <a:lnTo>
                        <a:pt x="97" y="31"/>
                      </a:lnTo>
                      <a:lnTo>
                        <a:pt x="111" y="41"/>
                      </a:lnTo>
                      <a:lnTo>
                        <a:pt x="125" y="54"/>
                      </a:lnTo>
                      <a:lnTo>
                        <a:pt x="125" y="54"/>
                      </a:lnTo>
                      <a:lnTo>
                        <a:pt x="13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7" name="Freeform 731"/>
                <p:cNvSpPr>
                  <a:spLocks/>
                </p:cNvSpPr>
                <p:nvPr/>
              </p:nvSpPr>
              <p:spPr bwMode="auto">
                <a:xfrm>
                  <a:off x="2380" y="1546"/>
                  <a:ext cx="9" cy="29"/>
                </a:xfrm>
                <a:custGeom>
                  <a:avLst/>
                  <a:gdLst>
                    <a:gd name="T0" fmla="*/ 13 w 35"/>
                    <a:gd name="T1" fmla="*/ 114 h 114"/>
                    <a:gd name="T2" fmla="*/ 13 w 35"/>
                    <a:gd name="T3" fmla="*/ 114 h 114"/>
                    <a:gd name="T4" fmla="*/ 23 w 35"/>
                    <a:gd name="T5" fmla="*/ 96 h 114"/>
                    <a:gd name="T6" fmla="*/ 29 w 35"/>
                    <a:gd name="T7" fmla="*/ 81 h 114"/>
                    <a:gd name="T8" fmla="*/ 33 w 35"/>
                    <a:gd name="T9" fmla="*/ 68 h 114"/>
                    <a:gd name="T10" fmla="*/ 35 w 35"/>
                    <a:gd name="T11" fmla="*/ 55 h 114"/>
                    <a:gd name="T12" fmla="*/ 32 w 35"/>
                    <a:gd name="T13" fmla="*/ 42 h 114"/>
                    <a:gd name="T14" fmla="*/ 27 w 35"/>
                    <a:gd name="T15" fmla="*/ 29 h 114"/>
                    <a:gd name="T16" fmla="*/ 19 w 35"/>
                    <a:gd name="T17" fmla="*/ 16 h 114"/>
                    <a:gd name="T18" fmla="*/ 6 w 35"/>
                    <a:gd name="T19" fmla="*/ 0 h 114"/>
                    <a:gd name="T20" fmla="*/ 0 w 35"/>
                    <a:gd name="T21" fmla="*/ 6 h 114"/>
                    <a:gd name="T22" fmla="*/ 10 w 35"/>
                    <a:gd name="T23" fmla="*/ 20 h 114"/>
                    <a:gd name="T24" fmla="*/ 19 w 35"/>
                    <a:gd name="T25" fmla="*/ 34 h 114"/>
                    <a:gd name="T26" fmla="*/ 24 w 35"/>
                    <a:gd name="T27" fmla="*/ 44 h 114"/>
                    <a:gd name="T28" fmla="*/ 25 w 35"/>
                    <a:gd name="T29" fmla="*/ 55 h 114"/>
                    <a:gd name="T30" fmla="*/ 25 w 35"/>
                    <a:gd name="T31" fmla="*/ 66 h 114"/>
                    <a:gd name="T32" fmla="*/ 21 w 35"/>
                    <a:gd name="T33" fmla="*/ 79 h 114"/>
                    <a:gd name="T34" fmla="*/ 15 w 35"/>
                    <a:gd name="T35" fmla="*/ 92 h 114"/>
                    <a:gd name="T36" fmla="*/ 5 w 35"/>
                    <a:gd name="T37" fmla="*/ 110 h 114"/>
                    <a:gd name="T38" fmla="*/ 5 w 35"/>
                    <a:gd name="T39" fmla="*/ 110 h 114"/>
                    <a:gd name="T40" fmla="*/ 13 w 35"/>
                    <a:gd name="T4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114">
                      <a:moveTo>
                        <a:pt x="13" y="114"/>
                      </a:moveTo>
                      <a:lnTo>
                        <a:pt x="13" y="114"/>
                      </a:lnTo>
                      <a:lnTo>
                        <a:pt x="23" y="96"/>
                      </a:lnTo>
                      <a:lnTo>
                        <a:pt x="29" y="81"/>
                      </a:lnTo>
                      <a:lnTo>
                        <a:pt x="33" y="68"/>
                      </a:lnTo>
                      <a:lnTo>
                        <a:pt x="35" y="55"/>
                      </a:lnTo>
                      <a:lnTo>
                        <a:pt x="32" y="42"/>
                      </a:lnTo>
                      <a:lnTo>
                        <a:pt x="27" y="29"/>
                      </a:lnTo>
                      <a:lnTo>
                        <a:pt x="19" y="1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0" y="20"/>
                      </a:lnTo>
                      <a:lnTo>
                        <a:pt x="19" y="34"/>
                      </a:lnTo>
                      <a:lnTo>
                        <a:pt x="24" y="44"/>
                      </a:lnTo>
                      <a:lnTo>
                        <a:pt x="25" y="55"/>
                      </a:lnTo>
                      <a:lnTo>
                        <a:pt x="25" y="66"/>
                      </a:lnTo>
                      <a:lnTo>
                        <a:pt x="21" y="79"/>
                      </a:lnTo>
                      <a:lnTo>
                        <a:pt x="15" y="92"/>
                      </a:lnTo>
                      <a:lnTo>
                        <a:pt x="5" y="110"/>
                      </a:lnTo>
                      <a:lnTo>
                        <a:pt x="5" y="110"/>
                      </a:lnTo>
                      <a:lnTo>
                        <a:pt x="13" y="1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8" name="Freeform 732"/>
                <p:cNvSpPr>
                  <a:spLocks/>
                </p:cNvSpPr>
                <p:nvPr/>
              </p:nvSpPr>
              <p:spPr bwMode="auto">
                <a:xfrm>
                  <a:off x="2360" y="1574"/>
                  <a:ext cx="24" cy="63"/>
                </a:xfrm>
                <a:custGeom>
                  <a:avLst/>
                  <a:gdLst>
                    <a:gd name="T0" fmla="*/ 9 w 96"/>
                    <a:gd name="T1" fmla="*/ 253 h 253"/>
                    <a:gd name="T2" fmla="*/ 9 w 96"/>
                    <a:gd name="T3" fmla="*/ 253 h 253"/>
                    <a:gd name="T4" fmla="*/ 14 w 96"/>
                    <a:gd name="T5" fmla="*/ 233 h 253"/>
                    <a:gd name="T6" fmla="*/ 22 w 96"/>
                    <a:gd name="T7" fmla="*/ 205 h 253"/>
                    <a:gd name="T8" fmla="*/ 33 w 96"/>
                    <a:gd name="T9" fmla="*/ 170 h 253"/>
                    <a:gd name="T10" fmla="*/ 45 w 96"/>
                    <a:gd name="T11" fmla="*/ 133 h 253"/>
                    <a:gd name="T12" fmla="*/ 59 w 96"/>
                    <a:gd name="T13" fmla="*/ 94 h 253"/>
                    <a:gd name="T14" fmla="*/ 72 w 96"/>
                    <a:gd name="T15" fmla="*/ 58 h 253"/>
                    <a:gd name="T16" fmla="*/ 85 w 96"/>
                    <a:gd name="T17" fmla="*/ 27 h 253"/>
                    <a:gd name="T18" fmla="*/ 96 w 96"/>
                    <a:gd name="T19" fmla="*/ 4 h 253"/>
                    <a:gd name="T20" fmla="*/ 88 w 96"/>
                    <a:gd name="T21" fmla="*/ 0 h 253"/>
                    <a:gd name="T22" fmla="*/ 77 w 96"/>
                    <a:gd name="T23" fmla="*/ 25 h 253"/>
                    <a:gd name="T24" fmla="*/ 64 w 96"/>
                    <a:gd name="T25" fmla="*/ 56 h 253"/>
                    <a:gd name="T26" fmla="*/ 51 w 96"/>
                    <a:gd name="T27" fmla="*/ 92 h 253"/>
                    <a:gd name="T28" fmla="*/ 37 w 96"/>
                    <a:gd name="T29" fmla="*/ 131 h 253"/>
                    <a:gd name="T30" fmla="*/ 24 w 96"/>
                    <a:gd name="T31" fmla="*/ 168 h 253"/>
                    <a:gd name="T32" fmla="*/ 14 w 96"/>
                    <a:gd name="T33" fmla="*/ 203 h 253"/>
                    <a:gd name="T34" fmla="*/ 6 w 96"/>
                    <a:gd name="T35" fmla="*/ 231 h 253"/>
                    <a:gd name="T36" fmla="*/ 0 w 96"/>
                    <a:gd name="T37" fmla="*/ 251 h 253"/>
                    <a:gd name="T38" fmla="*/ 0 w 96"/>
                    <a:gd name="T39" fmla="*/ 251 h 253"/>
                    <a:gd name="T40" fmla="*/ 9 w 96"/>
                    <a:gd name="T41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" h="253">
                      <a:moveTo>
                        <a:pt x="9" y="253"/>
                      </a:moveTo>
                      <a:lnTo>
                        <a:pt x="9" y="253"/>
                      </a:lnTo>
                      <a:lnTo>
                        <a:pt x="14" y="233"/>
                      </a:lnTo>
                      <a:lnTo>
                        <a:pt x="22" y="205"/>
                      </a:lnTo>
                      <a:lnTo>
                        <a:pt x="33" y="170"/>
                      </a:lnTo>
                      <a:lnTo>
                        <a:pt x="45" y="133"/>
                      </a:lnTo>
                      <a:lnTo>
                        <a:pt x="59" y="94"/>
                      </a:lnTo>
                      <a:lnTo>
                        <a:pt x="72" y="58"/>
                      </a:lnTo>
                      <a:lnTo>
                        <a:pt x="85" y="27"/>
                      </a:lnTo>
                      <a:lnTo>
                        <a:pt x="96" y="4"/>
                      </a:lnTo>
                      <a:lnTo>
                        <a:pt x="88" y="0"/>
                      </a:lnTo>
                      <a:lnTo>
                        <a:pt x="77" y="25"/>
                      </a:lnTo>
                      <a:lnTo>
                        <a:pt x="64" y="56"/>
                      </a:lnTo>
                      <a:lnTo>
                        <a:pt x="51" y="92"/>
                      </a:lnTo>
                      <a:lnTo>
                        <a:pt x="37" y="131"/>
                      </a:lnTo>
                      <a:lnTo>
                        <a:pt x="24" y="168"/>
                      </a:lnTo>
                      <a:lnTo>
                        <a:pt x="14" y="203"/>
                      </a:lnTo>
                      <a:lnTo>
                        <a:pt x="6" y="231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9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grpSp>
            <p:nvGrpSpPr>
              <p:cNvPr id="534" name="Group 733"/>
              <p:cNvGrpSpPr>
                <a:grpSpLocks/>
              </p:cNvGrpSpPr>
              <p:nvPr/>
            </p:nvGrpSpPr>
            <p:grpSpPr bwMode="auto">
              <a:xfrm>
                <a:off x="2139" y="1276"/>
                <a:ext cx="496" cy="448"/>
                <a:chOff x="2139" y="1276"/>
                <a:chExt cx="496" cy="448"/>
              </a:xfrm>
            </p:grpSpPr>
            <p:sp>
              <p:nvSpPr>
                <p:cNvPr id="569" name="Freeform 734"/>
                <p:cNvSpPr>
                  <a:spLocks/>
                </p:cNvSpPr>
                <p:nvPr/>
              </p:nvSpPr>
              <p:spPr bwMode="auto">
                <a:xfrm>
                  <a:off x="2359" y="1636"/>
                  <a:ext cx="4" cy="37"/>
                </a:xfrm>
                <a:custGeom>
                  <a:avLst/>
                  <a:gdLst>
                    <a:gd name="T0" fmla="*/ 11 w 17"/>
                    <a:gd name="T1" fmla="*/ 138 h 145"/>
                    <a:gd name="T2" fmla="*/ 12 w 17"/>
                    <a:gd name="T3" fmla="*/ 143 h 145"/>
                    <a:gd name="T4" fmla="*/ 17 w 17"/>
                    <a:gd name="T5" fmla="*/ 115 h 145"/>
                    <a:gd name="T6" fmla="*/ 13 w 17"/>
                    <a:gd name="T7" fmla="*/ 76 h 145"/>
                    <a:gd name="T8" fmla="*/ 11 w 17"/>
                    <a:gd name="T9" fmla="*/ 35 h 145"/>
                    <a:gd name="T10" fmla="*/ 12 w 17"/>
                    <a:gd name="T11" fmla="*/ 2 h 145"/>
                    <a:gd name="T12" fmla="*/ 3 w 17"/>
                    <a:gd name="T13" fmla="*/ 0 h 145"/>
                    <a:gd name="T14" fmla="*/ 0 w 17"/>
                    <a:gd name="T15" fmla="*/ 35 h 145"/>
                    <a:gd name="T16" fmla="*/ 4 w 17"/>
                    <a:gd name="T17" fmla="*/ 76 h 145"/>
                    <a:gd name="T18" fmla="*/ 7 w 17"/>
                    <a:gd name="T19" fmla="*/ 115 h 145"/>
                    <a:gd name="T20" fmla="*/ 3 w 17"/>
                    <a:gd name="T21" fmla="*/ 139 h 145"/>
                    <a:gd name="T22" fmla="*/ 4 w 17"/>
                    <a:gd name="T23" fmla="*/ 144 h 145"/>
                    <a:gd name="T24" fmla="*/ 3 w 17"/>
                    <a:gd name="T25" fmla="*/ 139 h 145"/>
                    <a:gd name="T26" fmla="*/ 3 w 17"/>
                    <a:gd name="T27" fmla="*/ 142 h 145"/>
                    <a:gd name="T28" fmla="*/ 7 w 17"/>
                    <a:gd name="T29" fmla="*/ 145 h 145"/>
                    <a:gd name="T30" fmla="*/ 10 w 17"/>
                    <a:gd name="T31" fmla="*/ 145 h 145"/>
                    <a:gd name="T32" fmla="*/ 12 w 17"/>
                    <a:gd name="T33" fmla="*/ 143 h 145"/>
                    <a:gd name="T34" fmla="*/ 11 w 17"/>
                    <a:gd name="T35" fmla="*/ 138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45">
                      <a:moveTo>
                        <a:pt x="11" y="138"/>
                      </a:moveTo>
                      <a:lnTo>
                        <a:pt x="12" y="143"/>
                      </a:lnTo>
                      <a:lnTo>
                        <a:pt x="17" y="115"/>
                      </a:lnTo>
                      <a:lnTo>
                        <a:pt x="13" y="76"/>
                      </a:lnTo>
                      <a:lnTo>
                        <a:pt x="11" y="35"/>
                      </a:lnTo>
                      <a:lnTo>
                        <a:pt x="12" y="2"/>
                      </a:lnTo>
                      <a:lnTo>
                        <a:pt x="3" y="0"/>
                      </a:lnTo>
                      <a:lnTo>
                        <a:pt x="0" y="35"/>
                      </a:lnTo>
                      <a:lnTo>
                        <a:pt x="4" y="76"/>
                      </a:lnTo>
                      <a:lnTo>
                        <a:pt x="7" y="115"/>
                      </a:lnTo>
                      <a:lnTo>
                        <a:pt x="3" y="139"/>
                      </a:lnTo>
                      <a:lnTo>
                        <a:pt x="4" y="144"/>
                      </a:lnTo>
                      <a:lnTo>
                        <a:pt x="3" y="139"/>
                      </a:lnTo>
                      <a:lnTo>
                        <a:pt x="3" y="142"/>
                      </a:lnTo>
                      <a:lnTo>
                        <a:pt x="7" y="145"/>
                      </a:lnTo>
                      <a:lnTo>
                        <a:pt x="10" y="145"/>
                      </a:lnTo>
                      <a:lnTo>
                        <a:pt x="12" y="143"/>
                      </a:lnTo>
                      <a:lnTo>
                        <a:pt x="11" y="1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0" name="Freeform 735"/>
                <p:cNvSpPr>
                  <a:spLocks/>
                </p:cNvSpPr>
                <p:nvPr/>
              </p:nvSpPr>
              <p:spPr bwMode="auto">
                <a:xfrm>
                  <a:off x="2360" y="1671"/>
                  <a:ext cx="54" cy="26"/>
                </a:xfrm>
                <a:custGeom>
                  <a:avLst/>
                  <a:gdLst>
                    <a:gd name="T0" fmla="*/ 214 w 219"/>
                    <a:gd name="T1" fmla="*/ 96 h 104"/>
                    <a:gd name="T2" fmla="*/ 214 w 219"/>
                    <a:gd name="T3" fmla="*/ 96 h 104"/>
                    <a:gd name="T4" fmla="*/ 213 w 219"/>
                    <a:gd name="T5" fmla="*/ 96 h 104"/>
                    <a:gd name="T6" fmla="*/ 209 w 219"/>
                    <a:gd name="T7" fmla="*/ 95 h 104"/>
                    <a:gd name="T8" fmla="*/ 202 w 219"/>
                    <a:gd name="T9" fmla="*/ 94 h 104"/>
                    <a:gd name="T10" fmla="*/ 194 w 219"/>
                    <a:gd name="T11" fmla="*/ 93 h 104"/>
                    <a:gd name="T12" fmla="*/ 183 w 219"/>
                    <a:gd name="T13" fmla="*/ 91 h 104"/>
                    <a:gd name="T14" fmla="*/ 171 w 219"/>
                    <a:gd name="T15" fmla="*/ 88 h 104"/>
                    <a:gd name="T16" fmla="*/ 157 w 219"/>
                    <a:gd name="T17" fmla="*/ 85 h 104"/>
                    <a:gd name="T18" fmla="*/ 141 w 219"/>
                    <a:gd name="T19" fmla="*/ 79 h 104"/>
                    <a:gd name="T20" fmla="*/ 126 w 219"/>
                    <a:gd name="T21" fmla="*/ 74 h 104"/>
                    <a:gd name="T22" fmla="*/ 109 w 219"/>
                    <a:gd name="T23" fmla="*/ 67 h 104"/>
                    <a:gd name="T24" fmla="*/ 92 w 219"/>
                    <a:gd name="T25" fmla="*/ 60 h 104"/>
                    <a:gd name="T26" fmla="*/ 75 w 219"/>
                    <a:gd name="T27" fmla="*/ 50 h 104"/>
                    <a:gd name="T28" fmla="*/ 57 w 219"/>
                    <a:gd name="T29" fmla="*/ 40 h 104"/>
                    <a:gd name="T30" fmla="*/ 39 w 219"/>
                    <a:gd name="T31" fmla="*/ 28 h 104"/>
                    <a:gd name="T32" fmla="*/ 23 w 219"/>
                    <a:gd name="T33" fmla="*/ 16 h 104"/>
                    <a:gd name="T34" fmla="*/ 7 w 219"/>
                    <a:gd name="T35" fmla="*/ 0 h 104"/>
                    <a:gd name="T36" fmla="*/ 0 w 219"/>
                    <a:gd name="T37" fmla="*/ 6 h 104"/>
                    <a:gd name="T38" fmla="*/ 17 w 219"/>
                    <a:gd name="T39" fmla="*/ 22 h 104"/>
                    <a:gd name="T40" fmla="*/ 35 w 219"/>
                    <a:gd name="T41" fmla="*/ 36 h 104"/>
                    <a:gd name="T42" fmla="*/ 53 w 219"/>
                    <a:gd name="T43" fmla="*/ 48 h 104"/>
                    <a:gd name="T44" fmla="*/ 70 w 219"/>
                    <a:gd name="T45" fmla="*/ 58 h 104"/>
                    <a:gd name="T46" fmla="*/ 88 w 219"/>
                    <a:gd name="T47" fmla="*/ 68 h 104"/>
                    <a:gd name="T48" fmla="*/ 107 w 219"/>
                    <a:gd name="T49" fmla="*/ 75 h 104"/>
                    <a:gd name="T50" fmla="*/ 124 w 219"/>
                    <a:gd name="T51" fmla="*/ 83 h 104"/>
                    <a:gd name="T52" fmla="*/ 139 w 219"/>
                    <a:gd name="T53" fmla="*/ 88 h 104"/>
                    <a:gd name="T54" fmla="*/ 155 w 219"/>
                    <a:gd name="T55" fmla="*/ 93 h 104"/>
                    <a:gd name="T56" fmla="*/ 169 w 219"/>
                    <a:gd name="T57" fmla="*/ 96 h 104"/>
                    <a:gd name="T58" fmla="*/ 181 w 219"/>
                    <a:gd name="T59" fmla="*/ 99 h 104"/>
                    <a:gd name="T60" fmla="*/ 194 w 219"/>
                    <a:gd name="T61" fmla="*/ 101 h 104"/>
                    <a:gd name="T62" fmla="*/ 202 w 219"/>
                    <a:gd name="T63" fmla="*/ 102 h 104"/>
                    <a:gd name="T64" fmla="*/ 209 w 219"/>
                    <a:gd name="T65" fmla="*/ 103 h 104"/>
                    <a:gd name="T66" fmla="*/ 213 w 219"/>
                    <a:gd name="T67" fmla="*/ 104 h 104"/>
                    <a:gd name="T68" fmla="*/ 214 w 219"/>
                    <a:gd name="T69" fmla="*/ 104 h 104"/>
                    <a:gd name="T70" fmla="*/ 214 w 219"/>
                    <a:gd name="T71" fmla="*/ 104 h 104"/>
                    <a:gd name="T72" fmla="*/ 214 w 219"/>
                    <a:gd name="T73" fmla="*/ 104 h 104"/>
                    <a:gd name="T74" fmla="*/ 218 w 219"/>
                    <a:gd name="T75" fmla="*/ 103 h 104"/>
                    <a:gd name="T76" fmla="*/ 219 w 219"/>
                    <a:gd name="T77" fmla="*/ 100 h 104"/>
                    <a:gd name="T78" fmla="*/ 218 w 219"/>
                    <a:gd name="T79" fmla="*/ 97 h 104"/>
                    <a:gd name="T80" fmla="*/ 214 w 219"/>
                    <a:gd name="T81" fmla="*/ 9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19" h="104">
                      <a:moveTo>
                        <a:pt x="214" y="96"/>
                      </a:moveTo>
                      <a:lnTo>
                        <a:pt x="214" y="96"/>
                      </a:lnTo>
                      <a:lnTo>
                        <a:pt x="213" y="96"/>
                      </a:lnTo>
                      <a:lnTo>
                        <a:pt x="209" y="95"/>
                      </a:lnTo>
                      <a:lnTo>
                        <a:pt x="202" y="94"/>
                      </a:lnTo>
                      <a:lnTo>
                        <a:pt x="194" y="93"/>
                      </a:lnTo>
                      <a:lnTo>
                        <a:pt x="183" y="91"/>
                      </a:lnTo>
                      <a:lnTo>
                        <a:pt x="171" y="88"/>
                      </a:lnTo>
                      <a:lnTo>
                        <a:pt x="157" y="85"/>
                      </a:lnTo>
                      <a:lnTo>
                        <a:pt x="141" y="79"/>
                      </a:lnTo>
                      <a:lnTo>
                        <a:pt x="126" y="74"/>
                      </a:lnTo>
                      <a:lnTo>
                        <a:pt x="109" y="67"/>
                      </a:lnTo>
                      <a:lnTo>
                        <a:pt x="92" y="60"/>
                      </a:lnTo>
                      <a:lnTo>
                        <a:pt x="75" y="50"/>
                      </a:lnTo>
                      <a:lnTo>
                        <a:pt x="57" y="40"/>
                      </a:lnTo>
                      <a:lnTo>
                        <a:pt x="39" y="28"/>
                      </a:lnTo>
                      <a:lnTo>
                        <a:pt x="23" y="16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17" y="22"/>
                      </a:lnTo>
                      <a:lnTo>
                        <a:pt x="35" y="36"/>
                      </a:lnTo>
                      <a:lnTo>
                        <a:pt x="53" y="48"/>
                      </a:lnTo>
                      <a:lnTo>
                        <a:pt x="70" y="58"/>
                      </a:lnTo>
                      <a:lnTo>
                        <a:pt x="88" y="68"/>
                      </a:lnTo>
                      <a:lnTo>
                        <a:pt x="107" y="75"/>
                      </a:lnTo>
                      <a:lnTo>
                        <a:pt x="124" y="83"/>
                      </a:lnTo>
                      <a:lnTo>
                        <a:pt x="139" y="88"/>
                      </a:lnTo>
                      <a:lnTo>
                        <a:pt x="155" y="93"/>
                      </a:lnTo>
                      <a:lnTo>
                        <a:pt x="169" y="96"/>
                      </a:lnTo>
                      <a:lnTo>
                        <a:pt x="181" y="99"/>
                      </a:lnTo>
                      <a:lnTo>
                        <a:pt x="194" y="101"/>
                      </a:lnTo>
                      <a:lnTo>
                        <a:pt x="202" y="102"/>
                      </a:lnTo>
                      <a:lnTo>
                        <a:pt x="209" y="103"/>
                      </a:lnTo>
                      <a:lnTo>
                        <a:pt x="213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8" y="103"/>
                      </a:lnTo>
                      <a:lnTo>
                        <a:pt x="219" y="100"/>
                      </a:lnTo>
                      <a:lnTo>
                        <a:pt x="218" y="97"/>
                      </a:lnTo>
                      <a:lnTo>
                        <a:pt x="214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1" name="Freeform 736"/>
                <p:cNvSpPr>
                  <a:spLocks/>
                </p:cNvSpPr>
                <p:nvPr/>
              </p:nvSpPr>
              <p:spPr bwMode="auto">
                <a:xfrm>
                  <a:off x="2413" y="1695"/>
                  <a:ext cx="8" cy="10"/>
                </a:xfrm>
                <a:custGeom>
                  <a:avLst/>
                  <a:gdLst>
                    <a:gd name="T0" fmla="*/ 28 w 32"/>
                    <a:gd name="T1" fmla="*/ 30 h 39"/>
                    <a:gd name="T2" fmla="*/ 32 w 32"/>
                    <a:gd name="T3" fmla="*/ 34 h 39"/>
                    <a:gd name="T4" fmla="*/ 27 w 32"/>
                    <a:gd name="T5" fmla="*/ 21 h 39"/>
                    <a:gd name="T6" fmla="*/ 18 w 32"/>
                    <a:gd name="T7" fmla="*/ 11 h 39"/>
                    <a:gd name="T8" fmla="*/ 10 w 32"/>
                    <a:gd name="T9" fmla="*/ 3 h 39"/>
                    <a:gd name="T10" fmla="*/ 0 w 32"/>
                    <a:gd name="T11" fmla="*/ 0 h 39"/>
                    <a:gd name="T12" fmla="*/ 0 w 32"/>
                    <a:gd name="T13" fmla="*/ 8 h 39"/>
                    <a:gd name="T14" fmla="*/ 6 w 32"/>
                    <a:gd name="T15" fmla="*/ 12 h 39"/>
                    <a:gd name="T16" fmla="*/ 12 w 32"/>
                    <a:gd name="T17" fmla="*/ 17 h 39"/>
                    <a:gd name="T18" fmla="*/ 18 w 32"/>
                    <a:gd name="T19" fmla="*/ 25 h 39"/>
                    <a:gd name="T20" fmla="*/ 23 w 32"/>
                    <a:gd name="T21" fmla="*/ 36 h 39"/>
                    <a:gd name="T22" fmla="*/ 28 w 32"/>
                    <a:gd name="T23" fmla="*/ 39 h 39"/>
                    <a:gd name="T24" fmla="*/ 23 w 32"/>
                    <a:gd name="T25" fmla="*/ 36 h 39"/>
                    <a:gd name="T26" fmla="*/ 26 w 32"/>
                    <a:gd name="T27" fmla="*/ 38 h 39"/>
                    <a:gd name="T28" fmla="*/ 29 w 32"/>
                    <a:gd name="T29" fmla="*/ 39 h 39"/>
                    <a:gd name="T30" fmla="*/ 31 w 32"/>
                    <a:gd name="T31" fmla="*/ 37 h 39"/>
                    <a:gd name="T32" fmla="*/ 32 w 32"/>
                    <a:gd name="T33" fmla="*/ 34 h 39"/>
                    <a:gd name="T34" fmla="*/ 28 w 32"/>
                    <a:gd name="T35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39">
                      <a:moveTo>
                        <a:pt x="28" y="30"/>
                      </a:moveTo>
                      <a:lnTo>
                        <a:pt x="32" y="34"/>
                      </a:lnTo>
                      <a:lnTo>
                        <a:pt x="27" y="21"/>
                      </a:lnTo>
                      <a:lnTo>
                        <a:pt x="18" y="11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12"/>
                      </a:lnTo>
                      <a:lnTo>
                        <a:pt x="12" y="17"/>
                      </a:lnTo>
                      <a:lnTo>
                        <a:pt x="18" y="25"/>
                      </a:lnTo>
                      <a:lnTo>
                        <a:pt x="23" y="36"/>
                      </a:lnTo>
                      <a:lnTo>
                        <a:pt x="28" y="39"/>
                      </a:lnTo>
                      <a:lnTo>
                        <a:pt x="23" y="36"/>
                      </a:lnTo>
                      <a:lnTo>
                        <a:pt x="26" y="38"/>
                      </a:lnTo>
                      <a:lnTo>
                        <a:pt x="29" y="39"/>
                      </a:lnTo>
                      <a:lnTo>
                        <a:pt x="31" y="37"/>
                      </a:lnTo>
                      <a:lnTo>
                        <a:pt x="32" y="34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2" name="Freeform 737"/>
                <p:cNvSpPr>
                  <a:spLocks/>
                </p:cNvSpPr>
                <p:nvPr/>
              </p:nvSpPr>
              <p:spPr bwMode="auto">
                <a:xfrm>
                  <a:off x="2420" y="1702"/>
                  <a:ext cx="96" cy="7"/>
                </a:xfrm>
                <a:custGeom>
                  <a:avLst/>
                  <a:gdLst>
                    <a:gd name="T0" fmla="*/ 382 w 383"/>
                    <a:gd name="T1" fmla="*/ 22 h 28"/>
                    <a:gd name="T2" fmla="*/ 378 w 383"/>
                    <a:gd name="T3" fmla="*/ 17 h 28"/>
                    <a:gd name="T4" fmla="*/ 369 w 383"/>
                    <a:gd name="T5" fmla="*/ 17 h 28"/>
                    <a:gd name="T6" fmla="*/ 355 w 383"/>
                    <a:gd name="T7" fmla="*/ 16 h 28"/>
                    <a:gd name="T8" fmla="*/ 336 w 383"/>
                    <a:gd name="T9" fmla="*/ 16 h 28"/>
                    <a:gd name="T10" fmla="*/ 313 w 383"/>
                    <a:gd name="T11" fmla="*/ 16 h 28"/>
                    <a:gd name="T12" fmla="*/ 287 w 383"/>
                    <a:gd name="T13" fmla="*/ 14 h 28"/>
                    <a:gd name="T14" fmla="*/ 259 w 383"/>
                    <a:gd name="T15" fmla="*/ 13 h 28"/>
                    <a:gd name="T16" fmla="*/ 228 w 383"/>
                    <a:gd name="T17" fmla="*/ 12 h 28"/>
                    <a:gd name="T18" fmla="*/ 197 w 383"/>
                    <a:gd name="T19" fmla="*/ 10 h 28"/>
                    <a:gd name="T20" fmla="*/ 166 w 383"/>
                    <a:gd name="T21" fmla="*/ 9 h 28"/>
                    <a:gd name="T22" fmla="*/ 134 w 383"/>
                    <a:gd name="T23" fmla="*/ 8 h 28"/>
                    <a:gd name="T24" fmla="*/ 105 w 383"/>
                    <a:gd name="T25" fmla="*/ 6 h 28"/>
                    <a:gd name="T26" fmla="*/ 77 w 383"/>
                    <a:gd name="T27" fmla="*/ 5 h 28"/>
                    <a:gd name="T28" fmla="*/ 52 w 383"/>
                    <a:gd name="T29" fmla="*/ 4 h 28"/>
                    <a:gd name="T30" fmla="*/ 30 w 383"/>
                    <a:gd name="T31" fmla="*/ 2 h 28"/>
                    <a:gd name="T32" fmla="*/ 12 w 383"/>
                    <a:gd name="T33" fmla="*/ 0 h 28"/>
                    <a:gd name="T34" fmla="*/ 0 w 383"/>
                    <a:gd name="T35" fmla="*/ 1 h 28"/>
                    <a:gd name="T36" fmla="*/ 0 w 383"/>
                    <a:gd name="T37" fmla="*/ 10 h 28"/>
                    <a:gd name="T38" fmla="*/ 12 w 383"/>
                    <a:gd name="T39" fmla="*/ 11 h 28"/>
                    <a:gd name="T40" fmla="*/ 30 w 383"/>
                    <a:gd name="T41" fmla="*/ 11 h 28"/>
                    <a:gd name="T42" fmla="*/ 52 w 383"/>
                    <a:gd name="T43" fmla="*/ 12 h 28"/>
                    <a:gd name="T44" fmla="*/ 77 w 383"/>
                    <a:gd name="T45" fmla="*/ 13 h 28"/>
                    <a:gd name="T46" fmla="*/ 105 w 383"/>
                    <a:gd name="T47" fmla="*/ 14 h 28"/>
                    <a:gd name="T48" fmla="*/ 134 w 383"/>
                    <a:gd name="T49" fmla="*/ 16 h 28"/>
                    <a:gd name="T50" fmla="*/ 166 w 383"/>
                    <a:gd name="T51" fmla="*/ 17 h 28"/>
                    <a:gd name="T52" fmla="*/ 197 w 383"/>
                    <a:gd name="T53" fmla="*/ 18 h 28"/>
                    <a:gd name="T54" fmla="*/ 228 w 383"/>
                    <a:gd name="T55" fmla="*/ 20 h 28"/>
                    <a:gd name="T56" fmla="*/ 259 w 383"/>
                    <a:gd name="T57" fmla="*/ 21 h 28"/>
                    <a:gd name="T58" fmla="*/ 287 w 383"/>
                    <a:gd name="T59" fmla="*/ 22 h 28"/>
                    <a:gd name="T60" fmla="*/ 313 w 383"/>
                    <a:gd name="T61" fmla="*/ 24 h 28"/>
                    <a:gd name="T62" fmla="*/ 336 w 383"/>
                    <a:gd name="T63" fmla="*/ 27 h 28"/>
                    <a:gd name="T64" fmla="*/ 355 w 383"/>
                    <a:gd name="T65" fmla="*/ 27 h 28"/>
                    <a:gd name="T66" fmla="*/ 369 w 383"/>
                    <a:gd name="T67" fmla="*/ 28 h 28"/>
                    <a:gd name="T68" fmla="*/ 378 w 383"/>
                    <a:gd name="T69" fmla="*/ 28 h 28"/>
                    <a:gd name="T70" fmla="*/ 373 w 383"/>
                    <a:gd name="T71" fmla="*/ 22 h 28"/>
                    <a:gd name="T72" fmla="*/ 378 w 383"/>
                    <a:gd name="T73" fmla="*/ 28 h 28"/>
                    <a:gd name="T74" fmla="*/ 381 w 383"/>
                    <a:gd name="T75" fmla="*/ 25 h 28"/>
                    <a:gd name="T76" fmla="*/ 383 w 383"/>
                    <a:gd name="T77" fmla="*/ 22 h 28"/>
                    <a:gd name="T78" fmla="*/ 381 w 383"/>
                    <a:gd name="T79" fmla="*/ 19 h 28"/>
                    <a:gd name="T80" fmla="*/ 378 w 383"/>
                    <a:gd name="T81" fmla="*/ 17 h 28"/>
                    <a:gd name="T82" fmla="*/ 382 w 383"/>
                    <a:gd name="T83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3" h="28">
                      <a:moveTo>
                        <a:pt x="382" y="22"/>
                      </a:moveTo>
                      <a:lnTo>
                        <a:pt x="378" y="17"/>
                      </a:lnTo>
                      <a:lnTo>
                        <a:pt x="369" y="17"/>
                      </a:lnTo>
                      <a:lnTo>
                        <a:pt x="355" y="16"/>
                      </a:lnTo>
                      <a:lnTo>
                        <a:pt x="336" y="16"/>
                      </a:lnTo>
                      <a:lnTo>
                        <a:pt x="313" y="16"/>
                      </a:lnTo>
                      <a:lnTo>
                        <a:pt x="287" y="14"/>
                      </a:lnTo>
                      <a:lnTo>
                        <a:pt x="259" y="13"/>
                      </a:lnTo>
                      <a:lnTo>
                        <a:pt x="228" y="12"/>
                      </a:lnTo>
                      <a:lnTo>
                        <a:pt x="197" y="10"/>
                      </a:lnTo>
                      <a:lnTo>
                        <a:pt x="166" y="9"/>
                      </a:lnTo>
                      <a:lnTo>
                        <a:pt x="134" y="8"/>
                      </a:lnTo>
                      <a:lnTo>
                        <a:pt x="105" y="6"/>
                      </a:lnTo>
                      <a:lnTo>
                        <a:pt x="77" y="5"/>
                      </a:lnTo>
                      <a:lnTo>
                        <a:pt x="52" y="4"/>
                      </a:lnTo>
                      <a:lnTo>
                        <a:pt x="30" y="2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0" y="10"/>
                      </a:lnTo>
                      <a:lnTo>
                        <a:pt x="12" y="11"/>
                      </a:lnTo>
                      <a:lnTo>
                        <a:pt x="30" y="11"/>
                      </a:lnTo>
                      <a:lnTo>
                        <a:pt x="52" y="12"/>
                      </a:lnTo>
                      <a:lnTo>
                        <a:pt x="77" y="13"/>
                      </a:lnTo>
                      <a:lnTo>
                        <a:pt x="105" y="14"/>
                      </a:lnTo>
                      <a:lnTo>
                        <a:pt x="134" y="16"/>
                      </a:lnTo>
                      <a:lnTo>
                        <a:pt x="166" y="17"/>
                      </a:lnTo>
                      <a:lnTo>
                        <a:pt x="197" y="18"/>
                      </a:lnTo>
                      <a:lnTo>
                        <a:pt x="228" y="20"/>
                      </a:lnTo>
                      <a:lnTo>
                        <a:pt x="259" y="21"/>
                      </a:lnTo>
                      <a:lnTo>
                        <a:pt x="287" y="22"/>
                      </a:lnTo>
                      <a:lnTo>
                        <a:pt x="313" y="24"/>
                      </a:lnTo>
                      <a:lnTo>
                        <a:pt x="336" y="27"/>
                      </a:lnTo>
                      <a:lnTo>
                        <a:pt x="355" y="27"/>
                      </a:lnTo>
                      <a:lnTo>
                        <a:pt x="369" y="28"/>
                      </a:lnTo>
                      <a:lnTo>
                        <a:pt x="378" y="28"/>
                      </a:lnTo>
                      <a:lnTo>
                        <a:pt x="373" y="22"/>
                      </a:lnTo>
                      <a:lnTo>
                        <a:pt x="378" y="28"/>
                      </a:lnTo>
                      <a:lnTo>
                        <a:pt x="381" y="25"/>
                      </a:lnTo>
                      <a:lnTo>
                        <a:pt x="383" y="22"/>
                      </a:lnTo>
                      <a:lnTo>
                        <a:pt x="381" y="19"/>
                      </a:lnTo>
                      <a:lnTo>
                        <a:pt x="378" y="17"/>
                      </a:lnTo>
                      <a:lnTo>
                        <a:pt x="38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3" name="Freeform 738"/>
                <p:cNvSpPr>
                  <a:spLocks/>
                </p:cNvSpPr>
                <p:nvPr/>
              </p:nvSpPr>
              <p:spPr bwMode="auto">
                <a:xfrm>
                  <a:off x="2513" y="1708"/>
                  <a:ext cx="3" cy="12"/>
                </a:xfrm>
                <a:custGeom>
                  <a:avLst/>
                  <a:gdLst>
                    <a:gd name="T0" fmla="*/ 10 w 14"/>
                    <a:gd name="T1" fmla="*/ 39 h 47"/>
                    <a:gd name="T2" fmla="*/ 14 w 14"/>
                    <a:gd name="T3" fmla="*/ 42 h 47"/>
                    <a:gd name="T4" fmla="*/ 13 w 14"/>
                    <a:gd name="T5" fmla="*/ 38 h 47"/>
                    <a:gd name="T6" fmla="*/ 11 w 14"/>
                    <a:gd name="T7" fmla="*/ 29 h 47"/>
                    <a:gd name="T8" fmla="*/ 11 w 14"/>
                    <a:gd name="T9" fmla="*/ 15 h 47"/>
                    <a:gd name="T10" fmla="*/ 11 w 14"/>
                    <a:gd name="T11" fmla="*/ 0 h 47"/>
                    <a:gd name="T12" fmla="*/ 2 w 14"/>
                    <a:gd name="T13" fmla="*/ 0 h 47"/>
                    <a:gd name="T14" fmla="*/ 0 w 14"/>
                    <a:gd name="T15" fmla="*/ 15 h 47"/>
                    <a:gd name="T16" fmla="*/ 2 w 14"/>
                    <a:gd name="T17" fmla="*/ 29 h 47"/>
                    <a:gd name="T18" fmla="*/ 5 w 14"/>
                    <a:gd name="T19" fmla="*/ 40 h 47"/>
                    <a:gd name="T20" fmla="*/ 6 w 14"/>
                    <a:gd name="T21" fmla="*/ 44 h 47"/>
                    <a:gd name="T22" fmla="*/ 10 w 14"/>
                    <a:gd name="T23" fmla="*/ 47 h 47"/>
                    <a:gd name="T24" fmla="*/ 6 w 14"/>
                    <a:gd name="T25" fmla="*/ 44 h 47"/>
                    <a:gd name="T26" fmla="*/ 8 w 14"/>
                    <a:gd name="T27" fmla="*/ 46 h 47"/>
                    <a:gd name="T28" fmla="*/ 11 w 14"/>
                    <a:gd name="T29" fmla="*/ 47 h 47"/>
                    <a:gd name="T30" fmla="*/ 13 w 14"/>
                    <a:gd name="T31" fmla="*/ 45 h 47"/>
                    <a:gd name="T32" fmla="*/ 14 w 14"/>
                    <a:gd name="T33" fmla="*/ 42 h 47"/>
                    <a:gd name="T34" fmla="*/ 10 w 14"/>
                    <a:gd name="T35" fmla="*/ 39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" h="47">
                      <a:moveTo>
                        <a:pt x="10" y="39"/>
                      </a:moveTo>
                      <a:lnTo>
                        <a:pt x="14" y="42"/>
                      </a:lnTo>
                      <a:lnTo>
                        <a:pt x="13" y="38"/>
                      </a:lnTo>
                      <a:lnTo>
                        <a:pt x="11" y="29"/>
                      </a:lnTo>
                      <a:lnTo>
                        <a:pt x="11" y="15"/>
                      </a:lnTo>
                      <a:lnTo>
                        <a:pt x="11" y="0"/>
                      </a:lnTo>
                      <a:lnTo>
                        <a:pt x="2" y="0"/>
                      </a:lnTo>
                      <a:lnTo>
                        <a:pt x="0" y="15"/>
                      </a:lnTo>
                      <a:lnTo>
                        <a:pt x="2" y="29"/>
                      </a:lnTo>
                      <a:lnTo>
                        <a:pt x="5" y="40"/>
                      </a:lnTo>
                      <a:lnTo>
                        <a:pt x="6" y="44"/>
                      </a:lnTo>
                      <a:lnTo>
                        <a:pt x="10" y="47"/>
                      </a:lnTo>
                      <a:lnTo>
                        <a:pt x="6" y="44"/>
                      </a:lnTo>
                      <a:lnTo>
                        <a:pt x="8" y="46"/>
                      </a:lnTo>
                      <a:lnTo>
                        <a:pt x="11" y="47"/>
                      </a:lnTo>
                      <a:lnTo>
                        <a:pt x="13" y="45"/>
                      </a:lnTo>
                      <a:lnTo>
                        <a:pt x="14" y="42"/>
                      </a:lnTo>
                      <a:lnTo>
                        <a:pt x="1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4" name="Freeform 739"/>
                <p:cNvSpPr>
                  <a:spLocks/>
                </p:cNvSpPr>
                <p:nvPr/>
              </p:nvSpPr>
              <p:spPr bwMode="auto">
                <a:xfrm>
                  <a:off x="2515" y="1717"/>
                  <a:ext cx="26" cy="3"/>
                </a:xfrm>
                <a:custGeom>
                  <a:avLst/>
                  <a:gdLst>
                    <a:gd name="T0" fmla="*/ 92 w 102"/>
                    <a:gd name="T1" fmla="*/ 5 h 11"/>
                    <a:gd name="T2" fmla="*/ 97 w 102"/>
                    <a:gd name="T3" fmla="*/ 1 h 11"/>
                    <a:gd name="T4" fmla="*/ 94 w 102"/>
                    <a:gd name="T5" fmla="*/ 0 h 11"/>
                    <a:gd name="T6" fmla="*/ 85 w 102"/>
                    <a:gd name="T7" fmla="*/ 0 h 11"/>
                    <a:gd name="T8" fmla="*/ 73 w 102"/>
                    <a:gd name="T9" fmla="*/ 1 h 11"/>
                    <a:gd name="T10" fmla="*/ 58 w 102"/>
                    <a:gd name="T11" fmla="*/ 1 h 11"/>
                    <a:gd name="T12" fmla="*/ 42 w 102"/>
                    <a:gd name="T13" fmla="*/ 1 h 11"/>
                    <a:gd name="T14" fmla="*/ 26 w 102"/>
                    <a:gd name="T15" fmla="*/ 1 h 11"/>
                    <a:gd name="T16" fmla="*/ 11 w 102"/>
                    <a:gd name="T17" fmla="*/ 1 h 11"/>
                    <a:gd name="T18" fmla="*/ 0 w 102"/>
                    <a:gd name="T19" fmla="*/ 1 h 11"/>
                    <a:gd name="T20" fmla="*/ 0 w 102"/>
                    <a:gd name="T21" fmla="*/ 9 h 11"/>
                    <a:gd name="T22" fmla="*/ 11 w 102"/>
                    <a:gd name="T23" fmla="*/ 11 h 11"/>
                    <a:gd name="T24" fmla="*/ 26 w 102"/>
                    <a:gd name="T25" fmla="*/ 11 h 11"/>
                    <a:gd name="T26" fmla="*/ 42 w 102"/>
                    <a:gd name="T27" fmla="*/ 11 h 11"/>
                    <a:gd name="T28" fmla="*/ 58 w 102"/>
                    <a:gd name="T29" fmla="*/ 11 h 11"/>
                    <a:gd name="T30" fmla="*/ 73 w 102"/>
                    <a:gd name="T31" fmla="*/ 11 h 11"/>
                    <a:gd name="T32" fmla="*/ 85 w 102"/>
                    <a:gd name="T33" fmla="*/ 10 h 11"/>
                    <a:gd name="T34" fmla="*/ 94 w 102"/>
                    <a:gd name="T35" fmla="*/ 10 h 11"/>
                    <a:gd name="T36" fmla="*/ 97 w 102"/>
                    <a:gd name="T37" fmla="*/ 9 h 11"/>
                    <a:gd name="T38" fmla="*/ 102 w 102"/>
                    <a:gd name="T39" fmla="*/ 5 h 11"/>
                    <a:gd name="T40" fmla="*/ 97 w 102"/>
                    <a:gd name="T41" fmla="*/ 9 h 11"/>
                    <a:gd name="T42" fmla="*/ 100 w 102"/>
                    <a:gd name="T43" fmla="*/ 8 h 11"/>
                    <a:gd name="T44" fmla="*/ 101 w 102"/>
                    <a:gd name="T45" fmla="*/ 5 h 11"/>
                    <a:gd name="T46" fmla="*/ 100 w 102"/>
                    <a:gd name="T47" fmla="*/ 2 h 11"/>
                    <a:gd name="T48" fmla="*/ 97 w 102"/>
                    <a:gd name="T49" fmla="*/ 1 h 11"/>
                    <a:gd name="T50" fmla="*/ 92 w 102"/>
                    <a:gd name="T51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1">
                      <a:moveTo>
                        <a:pt x="92" y="5"/>
                      </a:moveTo>
                      <a:lnTo>
                        <a:pt x="97" y="1"/>
                      </a:lnTo>
                      <a:lnTo>
                        <a:pt x="94" y="0"/>
                      </a:lnTo>
                      <a:lnTo>
                        <a:pt x="85" y="0"/>
                      </a:lnTo>
                      <a:lnTo>
                        <a:pt x="73" y="1"/>
                      </a:lnTo>
                      <a:lnTo>
                        <a:pt x="58" y="1"/>
                      </a:lnTo>
                      <a:lnTo>
                        <a:pt x="42" y="1"/>
                      </a:lnTo>
                      <a:lnTo>
                        <a:pt x="26" y="1"/>
                      </a:lnTo>
                      <a:lnTo>
                        <a:pt x="11" y="1"/>
                      </a:lnTo>
                      <a:lnTo>
                        <a:pt x="0" y="1"/>
                      </a:lnTo>
                      <a:lnTo>
                        <a:pt x="0" y="9"/>
                      </a:lnTo>
                      <a:lnTo>
                        <a:pt x="11" y="11"/>
                      </a:lnTo>
                      <a:lnTo>
                        <a:pt x="26" y="11"/>
                      </a:lnTo>
                      <a:lnTo>
                        <a:pt x="42" y="11"/>
                      </a:lnTo>
                      <a:lnTo>
                        <a:pt x="58" y="11"/>
                      </a:lnTo>
                      <a:lnTo>
                        <a:pt x="73" y="11"/>
                      </a:lnTo>
                      <a:lnTo>
                        <a:pt x="85" y="10"/>
                      </a:lnTo>
                      <a:lnTo>
                        <a:pt x="94" y="10"/>
                      </a:lnTo>
                      <a:lnTo>
                        <a:pt x="97" y="9"/>
                      </a:lnTo>
                      <a:lnTo>
                        <a:pt x="102" y="5"/>
                      </a:lnTo>
                      <a:lnTo>
                        <a:pt x="97" y="9"/>
                      </a:lnTo>
                      <a:lnTo>
                        <a:pt x="100" y="8"/>
                      </a:lnTo>
                      <a:lnTo>
                        <a:pt x="101" y="5"/>
                      </a:lnTo>
                      <a:lnTo>
                        <a:pt x="100" y="2"/>
                      </a:lnTo>
                      <a:lnTo>
                        <a:pt x="97" y="1"/>
                      </a:lnTo>
                      <a:lnTo>
                        <a:pt x="92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5" name="Freeform 740"/>
                <p:cNvSpPr>
                  <a:spLocks/>
                </p:cNvSpPr>
                <p:nvPr/>
              </p:nvSpPr>
              <p:spPr bwMode="auto">
                <a:xfrm>
                  <a:off x="2553" y="1509"/>
                  <a:ext cx="81" cy="22"/>
                </a:xfrm>
                <a:custGeom>
                  <a:avLst/>
                  <a:gdLst>
                    <a:gd name="T0" fmla="*/ 324 w 324"/>
                    <a:gd name="T1" fmla="*/ 0 h 89"/>
                    <a:gd name="T2" fmla="*/ 320 w 324"/>
                    <a:gd name="T3" fmla="*/ 0 h 89"/>
                    <a:gd name="T4" fmla="*/ 309 w 324"/>
                    <a:gd name="T5" fmla="*/ 0 h 89"/>
                    <a:gd name="T6" fmla="*/ 296 w 324"/>
                    <a:gd name="T7" fmla="*/ 1 h 89"/>
                    <a:gd name="T8" fmla="*/ 278 w 324"/>
                    <a:gd name="T9" fmla="*/ 1 h 89"/>
                    <a:gd name="T10" fmla="*/ 257 w 324"/>
                    <a:gd name="T11" fmla="*/ 1 h 89"/>
                    <a:gd name="T12" fmla="*/ 234 w 324"/>
                    <a:gd name="T13" fmla="*/ 1 h 89"/>
                    <a:gd name="T14" fmla="*/ 208 w 324"/>
                    <a:gd name="T15" fmla="*/ 1 h 89"/>
                    <a:gd name="T16" fmla="*/ 182 w 324"/>
                    <a:gd name="T17" fmla="*/ 1 h 89"/>
                    <a:gd name="T18" fmla="*/ 155 w 324"/>
                    <a:gd name="T19" fmla="*/ 2 h 89"/>
                    <a:gd name="T20" fmla="*/ 127 w 324"/>
                    <a:gd name="T21" fmla="*/ 2 h 89"/>
                    <a:gd name="T22" fmla="*/ 101 w 324"/>
                    <a:gd name="T23" fmla="*/ 2 h 89"/>
                    <a:gd name="T24" fmla="*/ 76 w 324"/>
                    <a:gd name="T25" fmla="*/ 2 h 89"/>
                    <a:gd name="T26" fmla="*/ 52 w 324"/>
                    <a:gd name="T27" fmla="*/ 2 h 89"/>
                    <a:gd name="T28" fmla="*/ 31 w 324"/>
                    <a:gd name="T29" fmla="*/ 3 h 89"/>
                    <a:gd name="T30" fmla="*/ 14 w 324"/>
                    <a:gd name="T31" fmla="*/ 3 h 89"/>
                    <a:gd name="T32" fmla="*/ 0 w 324"/>
                    <a:gd name="T33" fmla="*/ 3 h 89"/>
                    <a:gd name="T34" fmla="*/ 0 w 324"/>
                    <a:gd name="T35" fmla="*/ 89 h 89"/>
                    <a:gd name="T36" fmla="*/ 15 w 324"/>
                    <a:gd name="T37" fmla="*/ 89 h 89"/>
                    <a:gd name="T38" fmla="*/ 34 w 324"/>
                    <a:gd name="T39" fmla="*/ 89 h 89"/>
                    <a:gd name="T40" fmla="*/ 54 w 324"/>
                    <a:gd name="T41" fmla="*/ 89 h 89"/>
                    <a:gd name="T42" fmla="*/ 77 w 324"/>
                    <a:gd name="T43" fmla="*/ 89 h 89"/>
                    <a:gd name="T44" fmla="*/ 103 w 324"/>
                    <a:gd name="T45" fmla="*/ 89 h 89"/>
                    <a:gd name="T46" fmla="*/ 130 w 324"/>
                    <a:gd name="T47" fmla="*/ 89 h 89"/>
                    <a:gd name="T48" fmla="*/ 157 w 324"/>
                    <a:gd name="T49" fmla="*/ 89 h 89"/>
                    <a:gd name="T50" fmla="*/ 184 w 324"/>
                    <a:gd name="T51" fmla="*/ 87 h 89"/>
                    <a:gd name="T52" fmla="*/ 210 w 324"/>
                    <a:gd name="T53" fmla="*/ 87 h 89"/>
                    <a:gd name="T54" fmla="*/ 235 w 324"/>
                    <a:gd name="T55" fmla="*/ 87 h 89"/>
                    <a:gd name="T56" fmla="*/ 258 w 324"/>
                    <a:gd name="T57" fmla="*/ 87 h 89"/>
                    <a:gd name="T58" fmla="*/ 278 w 324"/>
                    <a:gd name="T59" fmla="*/ 87 h 89"/>
                    <a:gd name="T60" fmla="*/ 296 w 324"/>
                    <a:gd name="T61" fmla="*/ 87 h 89"/>
                    <a:gd name="T62" fmla="*/ 309 w 324"/>
                    <a:gd name="T63" fmla="*/ 86 h 89"/>
                    <a:gd name="T64" fmla="*/ 320 w 324"/>
                    <a:gd name="T65" fmla="*/ 86 h 89"/>
                    <a:gd name="T66" fmla="*/ 324 w 324"/>
                    <a:gd name="T67" fmla="*/ 86 h 89"/>
                    <a:gd name="T68" fmla="*/ 324 w 324"/>
                    <a:gd name="T69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24" h="89">
                      <a:moveTo>
                        <a:pt x="324" y="0"/>
                      </a:moveTo>
                      <a:lnTo>
                        <a:pt x="320" y="0"/>
                      </a:lnTo>
                      <a:lnTo>
                        <a:pt x="309" y="0"/>
                      </a:lnTo>
                      <a:lnTo>
                        <a:pt x="296" y="1"/>
                      </a:lnTo>
                      <a:lnTo>
                        <a:pt x="278" y="1"/>
                      </a:lnTo>
                      <a:lnTo>
                        <a:pt x="257" y="1"/>
                      </a:lnTo>
                      <a:lnTo>
                        <a:pt x="234" y="1"/>
                      </a:lnTo>
                      <a:lnTo>
                        <a:pt x="208" y="1"/>
                      </a:lnTo>
                      <a:lnTo>
                        <a:pt x="182" y="1"/>
                      </a:lnTo>
                      <a:lnTo>
                        <a:pt x="155" y="2"/>
                      </a:lnTo>
                      <a:lnTo>
                        <a:pt x="127" y="2"/>
                      </a:lnTo>
                      <a:lnTo>
                        <a:pt x="101" y="2"/>
                      </a:lnTo>
                      <a:lnTo>
                        <a:pt x="76" y="2"/>
                      </a:lnTo>
                      <a:lnTo>
                        <a:pt x="52" y="2"/>
                      </a:lnTo>
                      <a:lnTo>
                        <a:pt x="31" y="3"/>
                      </a:lnTo>
                      <a:lnTo>
                        <a:pt x="14" y="3"/>
                      </a:lnTo>
                      <a:lnTo>
                        <a:pt x="0" y="3"/>
                      </a:lnTo>
                      <a:lnTo>
                        <a:pt x="0" y="89"/>
                      </a:lnTo>
                      <a:lnTo>
                        <a:pt x="15" y="89"/>
                      </a:lnTo>
                      <a:lnTo>
                        <a:pt x="34" y="89"/>
                      </a:lnTo>
                      <a:lnTo>
                        <a:pt x="54" y="89"/>
                      </a:lnTo>
                      <a:lnTo>
                        <a:pt x="77" y="89"/>
                      </a:lnTo>
                      <a:lnTo>
                        <a:pt x="103" y="89"/>
                      </a:lnTo>
                      <a:lnTo>
                        <a:pt x="130" y="89"/>
                      </a:lnTo>
                      <a:lnTo>
                        <a:pt x="157" y="89"/>
                      </a:lnTo>
                      <a:lnTo>
                        <a:pt x="184" y="87"/>
                      </a:lnTo>
                      <a:lnTo>
                        <a:pt x="210" y="87"/>
                      </a:lnTo>
                      <a:lnTo>
                        <a:pt x="235" y="87"/>
                      </a:lnTo>
                      <a:lnTo>
                        <a:pt x="258" y="87"/>
                      </a:lnTo>
                      <a:lnTo>
                        <a:pt x="278" y="87"/>
                      </a:lnTo>
                      <a:lnTo>
                        <a:pt x="296" y="87"/>
                      </a:lnTo>
                      <a:lnTo>
                        <a:pt x="309" y="86"/>
                      </a:lnTo>
                      <a:lnTo>
                        <a:pt x="320" y="86"/>
                      </a:lnTo>
                      <a:lnTo>
                        <a:pt x="324" y="86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4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6" name="Freeform 741"/>
                <p:cNvSpPr>
                  <a:spLocks/>
                </p:cNvSpPr>
                <p:nvPr/>
              </p:nvSpPr>
              <p:spPr bwMode="auto">
                <a:xfrm>
                  <a:off x="2552" y="1508"/>
                  <a:ext cx="82" cy="3"/>
                </a:xfrm>
                <a:custGeom>
                  <a:avLst/>
                  <a:gdLst>
                    <a:gd name="T0" fmla="*/ 10 w 329"/>
                    <a:gd name="T1" fmla="*/ 9 h 14"/>
                    <a:gd name="T2" fmla="*/ 5 w 329"/>
                    <a:gd name="T3" fmla="*/ 13 h 14"/>
                    <a:gd name="T4" fmla="*/ 19 w 329"/>
                    <a:gd name="T5" fmla="*/ 14 h 14"/>
                    <a:gd name="T6" fmla="*/ 36 w 329"/>
                    <a:gd name="T7" fmla="*/ 14 h 14"/>
                    <a:gd name="T8" fmla="*/ 57 w 329"/>
                    <a:gd name="T9" fmla="*/ 13 h 14"/>
                    <a:gd name="T10" fmla="*/ 81 w 329"/>
                    <a:gd name="T11" fmla="*/ 13 h 14"/>
                    <a:gd name="T12" fmla="*/ 106 w 329"/>
                    <a:gd name="T13" fmla="*/ 13 h 14"/>
                    <a:gd name="T14" fmla="*/ 132 w 329"/>
                    <a:gd name="T15" fmla="*/ 13 h 14"/>
                    <a:gd name="T16" fmla="*/ 160 w 329"/>
                    <a:gd name="T17" fmla="*/ 13 h 14"/>
                    <a:gd name="T18" fmla="*/ 187 w 329"/>
                    <a:gd name="T19" fmla="*/ 12 h 14"/>
                    <a:gd name="T20" fmla="*/ 213 w 329"/>
                    <a:gd name="T21" fmla="*/ 12 h 14"/>
                    <a:gd name="T22" fmla="*/ 239 w 329"/>
                    <a:gd name="T23" fmla="*/ 12 h 14"/>
                    <a:gd name="T24" fmla="*/ 262 w 329"/>
                    <a:gd name="T25" fmla="*/ 12 h 14"/>
                    <a:gd name="T26" fmla="*/ 283 w 329"/>
                    <a:gd name="T27" fmla="*/ 12 h 14"/>
                    <a:gd name="T28" fmla="*/ 301 w 329"/>
                    <a:gd name="T29" fmla="*/ 12 h 14"/>
                    <a:gd name="T30" fmla="*/ 314 w 329"/>
                    <a:gd name="T31" fmla="*/ 11 h 14"/>
                    <a:gd name="T32" fmla="*/ 325 w 329"/>
                    <a:gd name="T33" fmla="*/ 11 h 14"/>
                    <a:gd name="T34" fmla="*/ 329 w 329"/>
                    <a:gd name="T35" fmla="*/ 10 h 14"/>
                    <a:gd name="T36" fmla="*/ 329 w 329"/>
                    <a:gd name="T37" fmla="*/ 1 h 14"/>
                    <a:gd name="T38" fmla="*/ 325 w 329"/>
                    <a:gd name="T39" fmla="*/ 0 h 14"/>
                    <a:gd name="T40" fmla="*/ 314 w 329"/>
                    <a:gd name="T41" fmla="*/ 0 h 14"/>
                    <a:gd name="T42" fmla="*/ 301 w 329"/>
                    <a:gd name="T43" fmla="*/ 1 h 14"/>
                    <a:gd name="T44" fmla="*/ 283 w 329"/>
                    <a:gd name="T45" fmla="*/ 1 h 14"/>
                    <a:gd name="T46" fmla="*/ 262 w 329"/>
                    <a:gd name="T47" fmla="*/ 1 h 14"/>
                    <a:gd name="T48" fmla="*/ 239 w 329"/>
                    <a:gd name="T49" fmla="*/ 1 h 14"/>
                    <a:gd name="T50" fmla="*/ 213 w 329"/>
                    <a:gd name="T51" fmla="*/ 1 h 14"/>
                    <a:gd name="T52" fmla="*/ 187 w 329"/>
                    <a:gd name="T53" fmla="*/ 1 h 14"/>
                    <a:gd name="T54" fmla="*/ 160 w 329"/>
                    <a:gd name="T55" fmla="*/ 3 h 14"/>
                    <a:gd name="T56" fmla="*/ 132 w 329"/>
                    <a:gd name="T57" fmla="*/ 3 h 14"/>
                    <a:gd name="T58" fmla="*/ 106 w 329"/>
                    <a:gd name="T59" fmla="*/ 3 h 14"/>
                    <a:gd name="T60" fmla="*/ 81 w 329"/>
                    <a:gd name="T61" fmla="*/ 3 h 14"/>
                    <a:gd name="T62" fmla="*/ 57 w 329"/>
                    <a:gd name="T63" fmla="*/ 3 h 14"/>
                    <a:gd name="T64" fmla="*/ 36 w 329"/>
                    <a:gd name="T65" fmla="*/ 4 h 14"/>
                    <a:gd name="T66" fmla="*/ 19 w 329"/>
                    <a:gd name="T67" fmla="*/ 4 h 14"/>
                    <a:gd name="T68" fmla="*/ 5 w 329"/>
                    <a:gd name="T69" fmla="*/ 5 h 14"/>
                    <a:gd name="T70" fmla="*/ 0 w 329"/>
                    <a:gd name="T71" fmla="*/ 9 h 14"/>
                    <a:gd name="T72" fmla="*/ 5 w 329"/>
                    <a:gd name="T73" fmla="*/ 4 h 14"/>
                    <a:gd name="T74" fmla="*/ 2 w 329"/>
                    <a:gd name="T75" fmla="*/ 6 h 14"/>
                    <a:gd name="T76" fmla="*/ 1 w 329"/>
                    <a:gd name="T77" fmla="*/ 9 h 14"/>
                    <a:gd name="T78" fmla="*/ 2 w 329"/>
                    <a:gd name="T79" fmla="*/ 12 h 14"/>
                    <a:gd name="T80" fmla="*/ 5 w 329"/>
                    <a:gd name="T81" fmla="*/ 14 h 14"/>
                    <a:gd name="T82" fmla="*/ 10 w 329"/>
                    <a:gd name="T8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9" h="14">
                      <a:moveTo>
                        <a:pt x="10" y="9"/>
                      </a:moveTo>
                      <a:lnTo>
                        <a:pt x="5" y="13"/>
                      </a:lnTo>
                      <a:lnTo>
                        <a:pt x="19" y="14"/>
                      </a:lnTo>
                      <a:lnTo>
                        <a:pt x="36" y="14"/>
                      </a:lnTo>
                      <a:lnTo>
                        <a:pt x="57" y="13"/>
                      </a:lnTo>
                      <a:lnTo>
                        <a:pt x="81" y="13"/>
                      </a:lnTo>
                      <a:lnTo>
                        <a:pt x="106" y="13"/>
                      </a:lnTo>
                      <a:lnTo>
                        <a:pt x="132" y="13"/>
                      </a:lnTo>
                      <a:lnTo>
                        <a:pt x="160" y="13"/>
                      </a:lnTo>
                      <a:lnTo>
                        <a:pt x="187" y="12"/>
                      </a:lnTo>
                      <a:lnTo>
                        <a:pt x="213" y="12"/>
                      </a:lnTo>
                      <a:lnTo>
                        <a:pt x="239" y="12"/>
                      </a:lnTo>
                      <a:lnTo>
                        <a:pt x="262" y="12"/>
                      </a:lnTo>
                      <a:lnTo>
                        <a:pt x="283" y="12"/>
                      </a:lnTo>
                      <a:lnTo>
                        <a:pt x="301" y="12"/>
                      </a:lnTo>
                      <a:lnTo>
                        <a:pt x="314" y="11"/>
                      </a:lnTo>
                      <a:lnTo>
                        <a:pt x="325" y="11"/>
                      </a:lnTo>
                      <a:lnTo>
                        <a:pt x="329" y="10"/>
                      </a:lnTo>
                      <a:lnTo>
                        <a:pt x="329" y="1"/>
                      </a:lnTo>
                      <a:lnTo>
                        <a:pt x="325" y="0"/>
                      </a:lnTo>
                      <a:lnTo>
                        <a:pt x="314" y="0"/>
                      </a:lnTo>
                      <a:lnTo>
                        <a:pt x="301" y="1"/>
                      </a:lnTo>
                      <a:lnTo>
                        <a:pt x="283" y="1"/>
                      </a:lnTo>
                      <a:lnTo>
                        <a:pt x="262" y="1"/>
                      </a:lnTo>
                      <a:lnTo>
                        <a:pt x="239" y="1"/>
                      </a:lnTo>
                      <a:lnTo>
                        <a:pt x="213" y="1"/>
                      </a:lnTo>
                      <a:lnTo>
                        <a:pt x="187" y="1"/>
                      </a:lnTo>
                      <a:lnTo>
                        <a:pt x="160" y="3"/>
                      </a:lnTo>
                      <a:lnTo>
                        <a:pt x="132" y="3"/>
                      </a:lnTo>
                      <a:lnTo>
                        <a:pt x="106" y="3"/>
                      </a:lnTo>
                      <a:lnTo>
                        <a:pt x="81" y="3"/>
                      </a:lnTo>
                      <a:lnTo>
                        <a:pt x="57" y="3"/>
                      </a:lnTo>
                      <a:lnTo>
                        <a:pt x="36" y="4"/>
                      </a:lnTo>
                      <a:lnTo>
                        <a:pt x="19" y="4"/>
                      </a:lnTo>
                      <a:lnTo>
                        <a:pt x="5" y="5"/>
                      </a:lnTo>
                      <a:lnTo>
                        <a:pt x="0" y="9"/>
                      </a:lnTo>
                      <a:lnTo>
                        <a:pt x="5" y="4"/>
                      </a:lnTo>
                      <a:lnTo>
                        <a:pt x="2" y="6"/>
                      </a:lnTo>
                      <a:lnTo>
                        <a:pt x="1" y="9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1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7" name="Freeform 742"/>
                <p:cNvSpPr>
                  <a:spLocks/>
                </p:cNvSpPr>
                <p:nvPr/>
              </p:nvSpPr>
              <p:spPr bwMode="auto">
                <a:xfrm>
                  <a:off x="2552" y="1510"/>
                  <a:ext cx="2" cy="22"/>
                </a:xfrm>
                <a:custGeom>
                  <a:avLst/>
                  <a:gdLst>
                    <a:gd name="T0" fmla="*/ 5 w 10"/>
                    <a:gd name="T1" fmla="*/ 80 h 91"/>
                    <a:gd name="T2" fmla="*/ 10 w 10"/>
                    <a:gd name="T3" fmla="*/ 86 h 91"/>
                    <a:gd name="T4" fmla="*/ 10 w 10"/>
                    <a:gd name="T5" fmla="*/ 0 h 91"/>
                    <a:gd name="T6" fmla="*/ 0 w 10"/>
                    <a:gd name="T7" fmla="*/ 0 h 91"/>
                    <a:gd name="T8" fmla="*/ 0 w 10"/>
                    <a:gd name="T9" fmla="*/ 86 h 91"/>
                    <a:gd name="T10" fmla="*/ 5 w 10"/>
                    <a:gd name="T11" fmla="*/ 91 h 91"/>
                    <a:gd name="T12" fmla="*/ 0 w 10"/>
                    <a:gd name="T13" fmla="*/ 86 h 91"/>
                    <a:gd name="T14" fmla="*/ 2 w 10"/>
                    <a:gd name="T15" fmla="*/ 89 h 91"/>
                    <a:gd name="T16" fmla="*/ 5 w 10"/>
                    <a:gd name="T17" fmla="*/ 90 h 91"/>
                    <a:gd name="T18" fmla="*/ 8 w 10"/>
                    <a:gd name="T19" fmla="*/ 89 h 91"/>
                    <a:gd name="T20" fmla="*/ 10 w 10"/>
                    <a:gd name="T21" fmla="*/ 86 h 91"/>
                    <a:gd name="T22" fmla="*/ 5 w 10"/>
                    <a:gd name="T23" fmla="*/ 8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91">
                      <a:moveTo>
                        <a:pt x="5" y="80"/>
                      </a:moveTo>
                      <a:lnTo>
                        <a:pt x="10" y="86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5" y="91"/>
                      </a:lnTo>
                      <a:lnTo>
                        <a:pt x="0" y="86"/>
                      </a:lnTo>
                      <a:lnTo>
                        <a:pt x="2" y="89"/>
                      </a:lnTo>
                      <a:lnTo>
                        <a:pt x="5" y="90"/>
                      </a:lnTo>
                      <a:lnTo>
                        <a:pt x="8" y="89"/>
                      </a:lnTo>
                      <a:lnTo>
                        <a:pt x="10" y="86"/>
                      </a:lnTo>
                      <a:lnTo>
                        <a:pt x="5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8" name="Freeform 743"/>
                <p:cNvSpPr>
                  <a:spLocks/>
                </p:cNvSpPr>
                <p:nvPr/>
              </p:nvSpPr>
              <p:spPr bwMode="auto">
                <a:xfrm>
                  <a:off x="2553" y="1529"/>
                  <a:ext cx="82" cy="3"/>
                </a:xfrm>
                <a:custGeom>
                  <a:avLst/>
                  <a:gdLst>
                    <a:gd name="T0" fmla="*/ 319 w 329"/>
                    <a:gd name="T1" fmla="*/ 5 h 13"/>
                    <a:gd name="T2" fmla="*/ 324 w 329"/>
                    <a:gd name="T3" fmla="*/ 1 h 13"/>
                    <a:gd name="T4" fmla="*/ 320 w 329"/>
                    <a:gd name="T5" fmla="*/ 0 h 13"/>
                    <a:gd name="T6" fmla="*/ 309 w 329"/>
                    <a:gd name="T7" fmla="*/ 0 h 13"/>
                    <a:gd name="T8" fmla="*/ 296 w 329"/>
                    <a:gd name="T9" fmla="*/ 1 h 13"/>
                    <a:gd name="T10" fmla="*/ 278 w 329"/>
                    <a:gd name="T11" fmla="*/ 1 h 13"/>
                    <a:gd name="T12" fmla="*/ 258 w 329"/>
                    <a:gd name="T13" fmla="*/ 1 h 13"/>
                    <a:gd name="T14" fmla="*/ 235 w 329"/>
                    <a:gd name="T15" fmla="*/ 1 h 13"/>
                    <a:gd name="T16" fmla="*/ 210 w 329"/>
                    <a:gd name="T17" fmla="*/ 1 h 13"/>
                    <a:gd name="T18" fmla="*/ 184 w 329"/>
                    <a:gd name="T19" fmla="*/ 1 h 13"/>
                    <a:gd name="T20" fmla="*/ 157 w 329"/>
                    <a:gd name="T21" fmla="*/ 2 h 13"/>
                    <a:gd name="T22" fmla="*/ 130 w 329"/>
                    <a:gd name="T23" fmla="*/ 2 h 13"/>
                    <a:gd name="T24" fmla="*/ 103 w 329"/>
                    <a:gd name="T25" fmla="*/ 2 h 13"/>
                    <a:gd name="T26" fmla="*/ 77 w 329"/>
                    <a:gd name="T27" fmla="*/ 2 h 13"/>
                    <a:gd name="T28" fmla="*/ 54 w 329"/>
                    <a:gd name="T29" fmla="*/ 2 h 13"/>
                    <a:gd name="T30" fmla="*/ 34 w 329"/>
                    <a:gd name="T31" fmla="*/ 2 h 13"/>
                    <a:gd name="T32" fmla="*/ 15 w 329"/>
                    <a:gd name="T33" fmla="*/ 2 h 13"/>
                    <a:gd name="T34" fmla="*/ 0 w 329"/>
                    <a:gd name="T35" fmla="*/ 2 h 13"/>
                    <a:gd name="T36" fmla="*/ 0 w 329"/>
                    <a:gd name="T37" fmla="*/ 13 h 13"/>
                    <a:gd name="T38" fmla="*/ 15 w 329"/>
                    <a:gd name="T39" fmla="*/ 13 h 13"/>
                    <a:gd name="T40" fmla="*/ 34 w 329"/>
                    <a:gd name="T41" fmla="*/ 13 h 13"/>
                    <a:gd name="T42" fmla="*/ 54 w 329"/>
                    <a:gd name="T43" fmla="*/ 13 h 13"/>
                    <a:gd name="T44" fmla="*/ 77 w 329"/>
                    <a:gd name="T45" fmla="*/ 13 h 13"/>
                    <a:gd name="T46" fmla="*/ 103 w 329"/>
                    <a:gd name="T47" fmla="*/ 13 h 13"/>
                    <a:gd name="T48" fmla="*/ 130 w 329"/>
                    <a:gd name="T49" fmla="*/ 13 h 13"/>
                    <a:gd name="T50" fmla="*/ 157 w 329"/>
                    <a:gd name="T51" fmla="*/ 13 h 13"/>
                    <a:gd name="T52" fmla="*/ 184 w 329"/>
                    <a:gd name="T53" fmla="*/ 12 h 13"/>
                    <a:gd name="T54" fmla="*/ 210 w 329"/>
                    <a:gd name="T55" fmla="*/ 12 h 13"/>
                    <a:gd name="T56" fmla="*/ 235 w 329"/>
                    <a:gd name="T57" fmla="*/ 12 h 13"/>
                    <a:gd name="T58" fmla="*/ 258 w 329"/>
                    <a:gd name="T59" fmla="*/ 12 h 13"/>
                    <a:gd name="T60" fmla="*/ 278 w 329"/>
                    <a:gd name="T61" fmla="*/ 12 h 13"/>
                    <a:gd name="T62" fmla="*/ 296 w 329"/>
                    <a:gd name="T63" fmla="*/ 12 h 13"/>
                    <a:gd name="T64" fmla="*/ 309 w 329"/>
                    <a:gd name="T65" fmla="*/ 11 h 13"/>
                    <a:gd name="T66" fmla="*/ 320 w 329"/>
                    <a:gd name="T67" fmla="*/ 11 h 13"/>
                    <a:gd name="T68" fmla="*/ 324 w 329"/>
                    <a:gd name="T69" fmla="*/ 10 h 13"/>
                    <a:gd name="T70" fmla="*/ 329 w 329"/>
                    <a:gd name="T71" fmla="*/ 5 h 13"/>
                    <a:gd name="T72" fmla="*/ 324 w 329"/>
                    <a:gd name="T73" fmla="*/ 10 h 13"/>
                    <a:gd name="T74" fmla="*/ 327 w 329"/>
                    <a:gd name="T75" fmla="*/ 9 h 13"/>
                    <a:gd name="T76" fmla="*/ 328 w 329"/>
                    <a:gd name="T77" fmla="*/ 5 h 13"/>
                    <a:gd name="T78" fmla="*/ 327 w 329"/>
                    <a:gd name="T79" fmla="*/ 2 h 13"/>
                    <a:gd name="T80" fmla="*/ 324 w 329"/>
                    <a:gd name="T81" fmla="*/ 1 h 13"/>
                    <a:gd name="T82" fmla="*/ 319 w 329"/>
                    <a:gd name="T83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9" h="13">
                      <a:moveTo>
                        <a:pt x="319" y="5"/>
                      </a:moveTo>
                      <a:lnTo>
                        <a:pt x="324" y="1"/>
                      </a:lnTo>
                      <a:lnTo>
                        <a:pt x="320" y="0"/>
                      </a:lnTo>
                      <a:lnTo>
                        <a:pt x="309" y="0"/>
                      </a:lnTo>
                      <a:lnTo>
                        <a:pt x="296" y="1"/>
                      </a:lnTo>
                      <a:lnTo>
                        <a:pt x="278" y="1"/>
                      </a:lnTo>
                      <a:lnTo>
                        <a:pt x="258" y="1"/>
                      </a:lnTo>
                      <a:lnTo>
                        <a:pt x="235" y="1"/>
                      </a:lnTo>
                      <a:lnTo>
                        <a:pt x="210" y="1"/>
                      </a:lnTo>
                      <a:lnTo>
                        <a:pt x="184" y="1"/>
                      </a:lnTo>
                      <a:lnTo>
                        <a:pt x="157" y="2"/>
                      </a:lnTo>
                      <a:lnTo>
                        <a:pt x="130" y="2"/>
                      </a:lnTo>
                      <a:lnTo>
                        <a:pt x="103" y="2"/>
                      </a:lnTo>
                      <a:lnTo>
                        <a:pt x="77" y="2"/>
                      </a:lnTo>
                      <a:lnTo>
                        <a:pt x="54" y="2"/>
                      </a:lnTo>
                      <a:lnTo>
                        <a:pt x="34" y="2"/>
                      </a:lnTo>
                      <a:lnTo>
                        <a:pt x="15" y="2"/>
                      </a:lnTo>
                      <a:lnTo>
                        <a:pt x="0" y="2"/>
                      </a:lnTo>
                      <a:lnTo>
                        <a:pt x="0" y="13"/>
                      </a:lnTo>
                      <a:lnTo>
                        <a:pt x="15" y="13"/>
                      </a:lnTo>
                      <a:lnTo>
                        <a:pt x="34" y="13"/>
                      </a:lnTo>
                      <a:lnTo>
                        <a:pt x="54" y="13"/>
                      </a:lnTo>
                      <a:lnTo>
                        <a:pt x="77" y="13"/>
                      </a:lnTo>
                      <a:lnTo>
                        <a:pt x="103" y="13"/>
                      </a:lnTo>
                      <a:lnTo>
                        <a:pt x="130" y="13"/>
                      </a:lnTo>
                      <a:lnTo>
                        <a:pt x="157" y="13"/>
                      </a:lnTo>
                      <a:lnTo>
                        <a:pt x="184" y="12"/>
                      </a:lnTo>
                      <a:lnTo>
                        <a:pt x="210" y="12"/>
                      </a:lnTo>
                      <a:lnTo>
                        <a:pt x="235" y="12"/>
                      </a:lnTo>
                      <a:lnTo>
                        <a:pt x="258" y="12"/>
                      </a:lnTo>
                      <a:lnTo>
                        <a:pt x="278" y="12"/>
                      </a:lnTo>
                      <a:lnTo>
                        <a:pt x="296" y="12"/>
                      </a:lnTo>
                      <a:lnTo>
                        <a:pt x="309" y="11"/>
                      </a:lnTo>
                      <a:lnTo>
                        <a:pt x="320" y="11"/>
                      </a:lnTo>
                      <a:lnTo>
                        <a:pt x="324" y="10"/>
                      </a:lnTo>
                      <a:lnTo>
                        <a:pt x="329" y="5"/>
                      </a:lnTo>
                      <a:lnTo>
                        <a:pt x="324" y="10"/>
                      </a:lnTo>
                      <a:lnTo>
                        <a:pt x="327" y="9"/>
                      </a:lnTo>
                      <a:lnTo>
                        <a:pt x="328" y="5"/>
                      </a:lnTo>
                      <a:lnTo>
                        <a:pt x="327" y="2"/>
                      </a:lnTo>
                      <a:lnTo>
                        <a:pt x="324" y="1"/>
                      </a:lnTo>
                      <a:lnTo>
                        <a:pt x="31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9" name="Freeform 744"/>
                <p:cNvSpPr>
                  <a:spLocks/>
                </p:cNvSpPr>
                <p:nvPr/>
              </p:nvSpPr>
              <p:spPr bwMode="auto">
                <a:xfrm>
                  <a:off x="2633" y="1508"/>
                  <a:ext cx="2" cy="23"/>
                </a:xfrm>
                <a:custGeom>
                  <a:avLst/>
                  <a:gdLst>
                    <a:gd name="T0" fmla="*/ 5 w 10"/>
                    <a:gd name="T1" fmla="*/ 10 h 92"/>
                    <a:gd name="T2" fmla="*/ 0 w 10"/>
                    <a:gd name="T3" fmla="*/ 6 h 92"/>
                    <a:gd name="T4" fmla="*/ 0 w 10"/>
                    <a:gd name="T5" fmla="*/ 92 h 92"/>
                    <a:gd name="T6" fmla="*/ 10 w 10"/>
                    <a:gd name="T7" fmla="*/ 92 h 92"/>
                    <a:gd name="T8" fmla="*/ 10 w 10"/>
                    <a:gd name="T9" fmla="*/ 6 h 92"/>
                    <a:gd name="T10" fmla="*/ 5 w 10"/>
                    <a:gd name="T11" fmla="*/ 1 h 92"/>
                    <a:gd name="T12" fmla="*/ 10 w 10"/>
                    <a:gd name="T13" fmla="*/ 6 h 92"/>
                    <a:gd name="T14" fmla="*/ 8 w 10"/>
                    <a:gd name="T15" fmla="*/ 3 h 92"/>
                    <a:gd name="T16" fmla="*/ 5 w 10"/>
                    <a:gd name="T17" fmla="*/ 0 h 92"/>
                    <a:gd name="T18" fmla="*/ 2 w 10"/>
                    <a:gd name="T19" fmla="*/ 3 h 92"/>
                    <a:gd name="T20" fmla="*/ 0 w 10"/>
                    <a:gd name="T21" fmla="*/ 6 h 92"/>
                    <a:gd name="T22" fmla="*/ 5 w 10"/>
                    <a:gd name="T23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92">
                      <a:moveTo>
                        <a:pt x="5" y="10"/>
                      </a:moveTo>
                      <a:lnTo>
                        <a:pt x="0" y="6"/>
                      </a:lnTo>
                      <a:lnTo>
                        <a:pt x="0" y="92"/>
                      </a:lnTo>
                      <a:lnTo>
                        <a:pt x="10" y="92"/>
                      </a:lnTo>
                      <a:lnTo>
                        <a:pt x="10" y="6"/>
                      </a:lnTo>
                      <a:lnTo>
                        <a:pt x="5" y="1"/>
                      </a:lnTo>
                      <a:lnTo>
                        <a:pt x="10" y="6"/>
                      </a:lnTo>
                      <a:lnTo>
                        <a:pt x="8" y="3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0" name="Freeform 745"/>
                <p:cNvSpPr>
                  <a:spLocks/>
                </p:cNvSpPr>
                <p:nvPr/>
              </p:nvSpPr>
              <p:spPr bwMode="auto">
                <a:xfrm>
                  <a:off x="2539" y="1531"/>
                  <a:ext cx="82" cy="188"/>
                </a:xfrm>
                <a:custGeom>
                  <a:avLst/>
                  <a:gdLst>
                    <a:gd name="T0" fmla="*/ 3 w 330"/>
                    <a:gd name="T1" fmla="*/ 752 h 752"/>
                    <a:gd name="T2" fmla="*/ 0 w 330"/>
                    <a:gd name="T3" fmla="*/ 3 h 752"/>
                    <a:gd name="T4" fmla="*/ 7 w 330"/>
                    <a:gd name="T5" fmla="*/ 3 h 752"/>
                    <a:gd name="T6" fmla="*/ 14 w 330"/>
                    <a:gd name="T7" fmla="*/ 3 h 752"/>
                    <a:gd name="T8" fmla="*/ 22 w 330"/>
                    <a:gd name="T9" fmla="*/ 3 h 752"/>
                    <a:gd name="T10" fmla="*/ 29 w 330"/>
                    <a:gd name="T11" fmla="*/ 3 h 752"/>
                    <a:gd name="T12" fmla="*/ 35 w 330"/>
                    <a:gd name="T13" fmla="*/ 3 h 752"/>
                    <a:gd name="T14" fmla="*/ 43 w 330"/>
                    <a:gd name="T15" fmla="*/ 3 h 752"/>
                    <a:gd name="T16" fmla="*/ 50 w 330"/>
                    <a:gd name="T17" fmla="*/ 3 h 752"/>
                    <a:gd name="T18" fmla="*/ 56 w 330"/>
                    <a:gd name="T19" fmla="*/ 3 h 752"/>
                    <a:gd name="T20" fmla="*/ 71 w 330"/>
                    <a:gd name="T21" fmla="*/ 3 h 752"/>
                    <a:gd name="T22" fmla="*/ 87 w 330"/>
                    <a:gd name="T23" fmla="*/ 3 h 752"/>
                    <a:gd name="T24" fmla="*/ 106 w 330"/>
                    <a:gd name="T25" fmla="*/ 3 h 752"/>
                    <a:gd name="T26" fmla="*/ 126 w 330"/>
                    <a:gd name="T27" fmla="*/ 3 h 752"/>
                    <a:gd name="T28" fmla="*/ 148 w 330"/>
                    <a:gd name="T29" fmla="*/ 3 h 752"/>
                    <a:gd name="T30" fmla="*/ 170 w 330"/>
                    <a:gd name="T31" fmla="*/ 3 h 752"/>
                    <a:gd name="T32" fmla="*/ 193 w 330"/>
                    <a:gd name="T33" fmla="*/ 3 h 752"/>
                    <a:gd name="T34" fmla="*/ 215 w 330"/>
                    <a:gd name="T35" fmla="*/ 1 h 752"/>
                    <a:gd name="T36" fmla="*/ 237 w 330"/>
                    <a:gd name="T37" fmla="*/ 1 h 752"/>
                    <a:gd name="T38" fmla="*/ 257 w 330"/>
                    <a:gd name="T39" fmla="*/ 1 h 752"/>
                    <a:gd name="T40" fmla="*/ 275 w 330"/>
                    <a:gd name="T41" fmla="*/ 1 h 752"/>
                    <a:gd name="T42" fmla="*/ 292 w 330"/>
                    <a:gd name="T43" fmla="*/ 1 h 752"/>
                    <a:gd name="T44" fmla="*/ 307 w 330"/>
                    <a:gd name="T45" fmla="*/ 1 h 752"/>
                    <a:gd name="T46" fmla="*/ 318 w 330"/>
                    <a:gd name="T47" fmla="*/ 0 h 752"/>
                    <a:gd name="T48" fmla="*/ 325 w 330"/>
                    <a:gd name="T49" fmla="*/ 0 h 752"/>
                    <a:gd name="T50" fmla="*/ 330 w 330"/>
                    <a:gd name="T51" fmla="*/ 0 h 752"/>
                    <a:gd name="T52" fmla="*/ 330 w 330"/>
                    <a:gd name="T53" fmla="*/ 145 h 752"/>
                    <a:gd name="T54" fmla="*/ 330 w 330"/>
                    <a:gd name="T55" fmla="*/ 391 h 752"/>
                    <a:gd name="T56" fmla="*/ 330 w 330"/>
                    <a:gd name="T57" fmla="*/ 625 h 752"/>
                    <a:gd name="T58" fmla="*/ 330 w 330"/>
                    <a:gd name="T59" fmla="*/ 728 h 752"/>
                    <a:gd name="T60" fmla="*/ 262 w 330"/>
                    <a:gd name="T61" fmla="*/ 734 h 752"/>
                    <a:gd name="T62" fmla="*/ 262 w 330"/>
                    <a:gd name="T63" fmla="*/ 695 h 752"/>
                    <a:gd name="T64" fmla="*/ 62 w 330"/>
                    <a:gd name="T65" fmla="*/ 709 h 752"/>
                    <a:gd name="T66" fmla="*/ 62 w 330"/>
                    <a:gd name="T67" fmla="*/ 747 h 752"/>
                    <a:gd name="T68" fmla="*/ 3 w 330"/>
                    <a:gd name="T69" fmla="*/ 752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30" h="752">
                      <a:moveTo>
                        <a:pt x="3" y="752"/>
                      </a:moveTo>
                      <a:lnTo>
                        <a:pt x="0" y="3"/>
                      </a:lnTo>
                      <a:lnTo>
                        <a:pt x="7" y="3"/>
                      </a:lnTo>
                      <a:lnTo>
                        <a:pt x="14" y="3"/>
                      </a:lnTo>
                      <a:lnTo>
                        <a:pt x="22" y="3"/>
                      </a:lnTo>
                      <a:lnTo>
                        <a:pt x="29" y="3"/>
                      </a:lnTo>
                      <a:lnTo>
                        <a:pt x="35" y="3"/>
                      </a:lnTo>
                      <a:lnTo>
                        <a:pt x="43" y="3"/>
                      </a:lnTo>
                      <a:lnTo>
                        <a:pt x="50" y="3"/>
                      </a:lnTo>
                      <a:lnTo>
                        <a:pt x="56" y="3"/>
                      </a:lnTo>
                      <a:lnTo>
                        <a:pt x="71" y="3"/>
                      </a:lnTo>
                      <a:lnTo>
                        <a:pt x="87" y="3"/>
                      </a:lnTo>
                      <a:lnTo>
                        <a:pt x="106" y="3"/>
                      </a:lnTo>
                      <a:lnTo>
                        <a:pt x="126" y="3"/>
                      </a:lnTo>
                      <a:lnTo>
                        <a:pt x="148" y="3"/>
                      </a:lnTo>
                      <a:lnTo>
                        <a:pt x="170" y="3"/>
                      </a:lnTo>
                      <a:lnTo>
                        <a:pt x="193" y="3"/>
                      </a:lnTo>
                      <a:lnTo>
                        <a:pt x="215" y="1"/>
                      </a:lnTo>
                      <a:lnTo>
                        <a:pt x="237" y="1"/>
                      </a:lnTo>
                      <a:lnTo>
                        <a:pt x="257" y="1"/>
                      </a:lnTo>
                      <a:lnTo>
                        <a:pt x="275" y="1"/>
                      </a:lnTo>
                      <a:lnTo>
                        <a:pt x="292" y="1"/>
                      </a:lnTo>
                      <a:lnTo>
                        <a:pt x="307" y="1"/>
                      </a:lnTo>
                      <a:lnTo>
                        <a:pt x="318" y="0"/>
                      </a:lnTo>
                      <a:lnTo>
                        <a:pt x="325" y="0"/>
                      </a:lnTo>
                      <a:lnTo>
                        <a:pt x="330" y="0"/>
                      </a:lnTo>
                      <a:lnTo>
                        <a:pt x="330" y="145"/>
                      </a:lnTo>
                      <a:lnTo>
                        <a:pt x="330" y="391"/>
                      </a:lnTo>
                      <a:lnTo>
                        <a:pt x="330" y="625"/>
                      </a:lnTo>
                      <a:lnTo>
                        <a:pt x="330" y="728"/>
                      </a:lnTo>
                      <a:lnTo>
                        <a:pt x="262" y="734"/>
                      </a:lnTo>
                      <a:lnTo>
                        <a:pt x="262" y="695"/>
                      </a:lnTo>
                      <a:lnTo>
                        <a:pt x="62" y="709"/>
                      </a:lnTo>
                      <a:lnTo>
                        <a:pt x="62" y="747"/>
                      </a:lnTo>
                      <a:lnTo>
                        <a:pt x="3" y="752"/>
                      </a:lnTo>
                      <a:close/>
                    </a:path>
                  </a:pathLst>
                </a:custGeom>
                <a:solidFill>
                  <a:srgbClr val="4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1" name="Freeform 746"/>
                <p:cNvSpPr>
                  <a:spLocks/>
                </p:cNvSpPr>
                <p:nvPr/>
              </p:nvSpPr>
              <p:spPr bwMode="auto">
                <a:xfrm>
                  <a:off x="2538" y="1530"/>
                  <a:ext cx="3" cy="189"/>
                </a:xfrm>
                <a:custGeom>
                  <a:avLst/>
                  <a:gdLst>
                    <a:gd name="T0" fmla="*/ 6 w 14"/>
                    <a:gd name="T1" fmla="*/ 0 h 755"/>
                    <a:gd name="T2" fmla="*/ 0 w 14"/>
                    <a:gd name="T3" fmla="*/ 6 h 755"/>
                    <a:gd name="T4" fmla="*/ 4 w 14"/>
                    <a:gd name="T5" fmla="*/ 755 h 755"/>
                    <a:gd name="T6" fmla="*/ 14 w 14"/>
                    <a:gd name="T7" fmla="*/ 755 h 755"/>
                    <a:gd name="T8" fmla="*/ 11 w 14"/>
                    <a:gd name="T9" fmla="*/ 6 h 755"/>
                    <a:gd name="T10" fmla="*/ 6 w 14"/>
                    <a:gd name="T11" fmla="*/ 11 h 755"/>
                    <a:gd name="T12" fmla="*/ 11 w 14"/>
                    <a:gd name="T13" fmla="*/ 6 h 755"/>
                    <a:gd name="T14" fmla="*/ 9 w 14"/>
                    <a:gd name="T15" fmla="*/ 2 h 755"/>
                    <a:gd name="T16" fmla="*/ 6 w 14"/>
                    <a:gd name="T17" fmla="*/ 0 h 755"/>
                    <a:gd name="T18" fmla="*/ 3 w 14"/>
                    <a:gd name="T19" fmla="*/ 2 h 755"/>
                    <a:gd name="T20" fmla="*/ 0 w 14"/>
                    <a:gd name="T21" fmla="*/ 6 h 755"/>
                    <a:gd name="T22" fmla="*/ 6 w 14"/>
                    <a:gd name="T23" fmla="*/ 0 h 7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755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4" y="755"/>
                      </a:lnTo>
                      <a:lnTo>
                        <a:pt x="14" y="755"/>
                      </a:lnTo>
                      <a:lnTo>
                        <a:pt x="11" y="6"/>
                      </a:lnTo>
                      <a:lnTo>
                        <a:pt x="6" y="11"/>
                      </a:lnTo>
                      <a:lnTo>
                        <a:pt x="11" y="6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3" y="2"/>
                      </a:lnTo>
                      <a:lnTo>
                        <a:pt x="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2" name="Freeform 747"/>
                <p:cNvSpPr>
                  <a:spLocks/>
                </p:cNvSpPr>
                <p:nvPr/>
              </p:nvSpPr>
              <p:spPr bwMode="auto">
                <a:xfrm>
                  <a:off x="2539" y="1530"/>
                  <a:ext cx="15" cy="2"/>
                </a:xfrm>
                <a:custGeom>
                  <a:avLst/>
                  <a:gdLst>
                    <a:gd name="T0" fmla="*/ 56 w 61"/>
                    <a:gd name="T1" fmla="*/ 0 h 11"/>
                    <a:gd name="T2" fmla="*/ 56 w 61"/>
                    <a:gd name="T3" fmla="*/ 0 h 11"/>
                    <a:gd name="T4" fmla="*/ 50 w 61"/>
                    <a:gd name="T5" fmla="*/ 0 h 11"/>
                    <a:gd name="T6" fmla="*/ 43 w 61"/>
                    <a:gd name="T7" fmla="*/ 0 h 11"/>
                    <a:gd name="T8" fmla="*/ 35 w 61"/>
                    <a:gd name="T9" fmla="*/ 0 h 11"/>
                    <a:gd name="T10" fmla="*/ 29 w 61"/>
                    <a:gd name="T11" fmla="*/ 0 h 11"/>
                    <a:gd name="T12" fmla="*/ 22 w 61"/>
                    <a:gd name="T13" fmla="*/ 0 h 11"/>
                    <a:gd name="T14" fmla="*/ 14 w 61"/>
                    <a:gd name="T15" fmla="*/ 0 h 11"/>
                    <a:gd name="T16" fmla="*/ 7 w 61"/>
                    <a:gd name="T17" fmla="*/ 0 h 11"/>
                    <a:gd name="T18" fmla="*/ 0 w 61"/>
                    <a:gd name="T19" fmla="*/ 0 h 11"/>
                    <a:gd name="T20" fmla="*/ 0 w 61"/>
                    <a:gd name="T21" fmla="*/ 11 h 11"/>
                    <a:gd name="T22" fmla="*/ 7 w 61"/>
                    <a:gd name="T23" fmla="*/ 11 h 11"/>
                    <a:gd name="T24" fmla="*/ 14 w 61"/>
                    <a:gd name="T25" fmla="*/ 11 h 11"/>
                    <a:gd name="T26" fmla="*/ 22 w 61"/>
                    <a:gd name="T27" fmla="*/ 11 h 11"/>
                    <a:gd name="T28" fmla="*/ 29 w 61"/>
                    <a:gd name="T29" fmla="*/ 11 h 11"/>
                    <a:gd name="T30" fmla="*/ 35 w 61"/>
                    <a:gd name="T31" fmla="*/ 11 h 11"/>
                    <a:gd name="T32" fmla="*/ 43 w 61"/>
                    <a:gd name="T33" fmla="*/ 11 h 11"/>
                    <a:gd name="T34" fmla="*/ 50 w 61"/>
                    <a:gd name="T35" fmla="*/ 11 h 11"/>
                    <a:gd name="T36" fmla="*/ 56 w 61"/>
                    <a:gd name="T37" fmla="*/ 11 h 11"/>
                    <a:gd name="T38" fmla="*/ 56 w 61"/>
                    <a:gd name="T39" fmla="*/ 11 h 11"/>
                    <a:gd name="T40" fmla="*/ 56 w 61"/>
                    <a:gd name="T41" fmla="*/ 11 h 11"/>
                    <a:gd name="T42" fmla="*/ 59 w 61"/>
                    <a:gd name="T43" fmla="*/ 9 h 11"/>
                    <a:gd name="T44" fmla="*/ 61 w 61"/>
                    <a:gd name="T45" fmla="*/ 6 h 11"/>
                    <a:gd name="T46" fmla="*/ 59 w 61"/>
                    <a:gd name="T47" fmla="*/ 2 h 11"/>
                    <a:gd name="T48" fmla="*/ 56 w 61"/>
                    <a:gd name="T4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1" h="11">
                      <a:moveTo>
                        <a:pt x="56" y="0"/>
                      </a:moveTo>
                      <a:lnTo>
                        <a:pt x="56" y="0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7" y="11"/>
                      </a:lnTo>
                      <a:lnTo>
                        <a:pt x="14" y="11"/>
                      </a:lnTo>
                      <a:lnTo>
                        <a:pt x="22" y="11"/>
                      </a:lnTo>
                      <a:lnTo>
                        <a:pt x="29" y="11"/>
                      </a:lnTo>
                      <a:lnTo>
                        <a:pt x="35" y="11"/>
                      </a:lnTo>
                      <a:lnTo>
                        <a:pt x="43" y="11"/>
                      </a:lnTo>
                      <a:lnTo>
                        <a:pt x="50" y="11"/>
                      </a:lnTo>
                      <a:lnTo>
                        <a:pt x="56" y="11"/>
                      </a:lnTo>
                      <a:lnTo>
                        <a:pt x="56" y="11"/>
                      </a:lnTo>
                      <a:lnTo>
                        <a:pt x="56" y="11"/>
                      </a:lnTo>
                      <a:lnTo>
                        <a:pt x="59" y="9"/>
                      </a:lnTo>
                      <a:lnTo>
                        <a:pt x="61" y="6"/>
                      </a:lnTo>
                      <a:lnTo>
                        <a:pt x="59" y="2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3" name="Freeform 748"/>
                <p:cNvSpPr>
                  <a:spLocks/>
                </p:cNvSpPr>
                <p:nvPr/>
              </p:nvSpPr>
              <p:spPr bwMode="auto">
                <a:xfrm>
                  <a:off x="2553" y="1529"/>
                  <a:ext cx="70" cy="3"/>
                </a:xfrm>
                <a:custGeom>
                  <a:avLst/>
                  <a:gdLst>
                    <a:gd name="T0" fmla="*/ 279 w 279"/>
                    <a:gd name="T1" fmla="*/ 5 h 13"/>
                    <a:gd name="T2" fmla="*/ 274 w 279"/>
                    <a:gd name="T3" fmla="*/ 1 h 13"/>
                    <a:gd name="T4" fmla="*/ 269 w 279"/>
                    <a:gd name="T5" fmla="*/ 0 h 13"/>
                    <a:gd name="T6" fmla="*/ 262 w 279"/>
                    <a:gd name="T7" fmla="*/ 0 h 13"/>
                    <a:gd name="T8" fmla="*/ 251 w 279"/>
                    <a:gd name="T9" fmla="*/ 1 h 13"/>
                    <a:gd name="T10" fmla="*/ 236 w 279"/>
                    <a:gd name="T11" fmla="*/ 1 h 13"/>
                    <a:gd name="T12" fmla="*/ 219 w 279"/>
                    <a:gd name="T13" fmla="*/ 1 h 13"/>
                    <a:gd name="T14" fmla="*/ 201 w 279"/>
                    <a:gd name="T15" fmla="*/ 1 h 13"/>
                    <a:gd name="T16" fmla="*/ 181 w 279"/>
                    <a:gd name="T17" fmla="*/ 1 h 13"/>
                    <a:gd name="T18" fmla="*/ 159 w 279"/>
                    <a:gd name="T19" fmla="*/ 1 h 13"/>
                    <a:gd name="T20" fmla="*/ 137 w 279"/>
                    <a:gd name="T21" fmla="*/ 2 h 13"/>
                    <a:gd name="T22" fmla="*/ 114 w 279"/>
                    <a:gd name="T23" fmla="*/ 2 h 13"/>
                    <a:gd name="T24" fmla="*/ 92 w 279"/>
                    <a:gd name="T25" fmla="*/ 2 h 13"/>
                    <a:gd name="T26" fmla="*/ 70 w 279"/>
                    <a:gd name="T27" fmla="*/ 2 h 13"/>
                    <a:gd name="T28" fmla="*/ 50 w 279"/>
                    <a:gd name="T29" fmla="*/ 2 h 13"/>
                    <a:gd name="T30" fmla="*/ 31 w 279"/>
                    <a:gd name="T31" fmla="*/ 2 h 13"/>
                    <a:gd name="T32" fmla="*/ 15 w 279"/>
                    <a:gd name="T33" fmla="*/ 2 h 13"/>
                    <a:gd name="T34" fmla="*/ 0 w 279"/>
                    <a:gd name="T35" fmla="*/ 2 h 13"/>
                    <a:gd name="T36" fmla="*/ 0 w 279"/>
                    <a:gd name="T37" fmla="*/ 13 h 13"/>
                    <a:gd name="T38" fmla="*/ 15 w 279"/>
                    <a:gd name="T39" fmla="*/ 13 h 13"/>
                    <a:gd name="T40" fmla="*/ 31 w 279"/>
                    <a:gd name="T41" fmla="*/ 13 h 13"/>
                    <a:gd name="T42" fmla="*/ 50 w 279"/>
                    <a:gd name="T43" fmla="*/ 13 h 13"/>
                    <a:gd name="T44" fmla="*/ 70 w 279"/>
                    <a:gd name="T45" fmla="*/ 13 h 13"/>
                    <a:gd name="T46" fmla="*/ 92 w 279"/>
                    <a:gd name="T47" fmla="*/ 13 h 13"/>
                    <a:gd name="T48" fmla="*/ 114 w 279"/>
                    <a:gd name="T49" fmla="*/ 13 h 13"/>
                    <a:gd name="T50" fmla="*/ 137 w 279"/>
                    <a:gd name="T51" fmla="*/ 13 h 13"/>
                    <a:gd name="T52" fmla="*/ 159 w 279"/>
                    <a:gd name="T53" fmla="*/ 12 h 13"/>
                    <a:gd name="T54" fmla="*/ 181 w 279"/>
                    <a:gd name="T55" fmla="*/ 12 h 13"/>
                    <a:gd name="T56" fmla="*/ 201 w 279"/>
                    <a:gd name="T57" fmla="*/ 12 h 13"/>
                    <a:gd name="T58" fmla="*/ 219 w 279"/>
                    <a:gd name="T59" fmla="*/ 12 h 13"/>
                    <a:gd name="T60" fmla="*/ 236 w 279"/>
                    <a:gd name="T61" fmla="*/ 12 h 13"/>
                    <a:gd name="T62" fmla="*/ 251 w 279"/>
                    <a:gd name="T63" fmla="*/ 12 h 13"/>
                    <a:gd name="T64" fmla="*/ 262 w 279"/>
                    <a:gd name="T65" fmla="*/ 11 h 13"/>
                    <a:gd name="T66" fmla="*/ 269 w 279"/>
                    <a:gd name="T67" fmla="*/ 11 h 13"/>
                    <a:gd name="T68" fmla="*/ 274 w 279"/>
                    <a:gd name="T69" fmla="*/ 10 h 13"/>
                    <a:gd name="T70" fmla="*/ 268 w 279"/>
                    <a:gd name="T71" fmla="*/ 5 h 13"/>
                    <a:gd name="T72" fmla="*/ 274 w 279"/>
                    <a:gd name="T73" fmla="*/ 10 h 13"/>
                    <a:gd name="T74" fmla="*/ 277 w 279"/>
                    <a:gd name="T75" fmla="*/ 9 h 13"/>
                    <a:gd name="T76" fmla="*/ 278 w 279"/>
                    <a:gd name="T77" fmla="*/ 5 h 13"/>
                    <a:gd name="T78" fmla="*/ 277 w 279"/>
                    <a:gd name="T79" fmla="*/ 2 h 13"/>
                    <a:gd name="T80" fmla="*/ 274 w 279"/>
                    <a:gd name="T81" fmla="*/ 1 h 13"/>
                    <a:gd name="T82" fmla="*/ 279 w 279"/>
                    <a:gd name="T83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79" h="13">
                      <a:moveTo>
                        <a:pt x="279" y="5"/>
                      </a:moveTo>
                      <a:lnTo>
                        <a:pt x="274" y="1"/>
                      </a:lnTo>
                      <a:lnTo>
                        <a:pt x="269" y="0"/>
                      </a:lnTo>
                      <a:lnTo>
                        <a:pt x="262" y="0"/>
                      </a:lnTo>
                      <a:lnTo>
                        <a:pt x="251" y="1"/>
                      </a:lnTo>
                      <a:lnTo>
                        <a:pt x="236" y="1"/>
                      </a:lnTo>
                      <a:lnTo>
                        <a:pt x="219" y="1"/>
                      </a:lnTo>
                      <a:lnTo>
                        <a:pt x="201" y="1"/>
                      </a:lnTo>
                      <a:lnTo>
                        <a:pt x="181" y="1"/>
                      </a:lnTo>
                      <a:lnTo>
                        <a:pt x="159" y="1"/>
                      </a:lnTo>
                      <a:lnTo>
                        <a:pt x="137" y="2"/>
                      </a:lnTo>
                      <a:lnTo>
                        <a:pt x="114" y="2"/>
                      </a:lnTo>
                      <a:lnTo>
                        <a:pt x="92" y="2"/>
                      </a:lnTo>
                      <a:lnTo>
                        <a:pt x="70" y="2"/>
                      </a:lnTo>
                      <a:lnTo>
                        <a:pt x="50" y="2"/>
                      </a:lnTo>
                      <a:lnTo>
                        <a:pt x="31" y="2"/>
                      </a:lnTo>
                      <a:lnTo>
                        <a:pt x="15" y="2"/>
                      </a:lnTo>
                      <a:lnTo>
                        <a:pt x="0" y="2"/>
                      </a:lnTo>
                      <a:lnTo>
                        <a:pt x="0" y="13"/>
                      </a:lnTo>
                      <a:lnTo>
                        <a:pt x="15" y="13"/>
                      </a:lnTo>
                      <a:lnTo>
                        <a:pt x="31" y="13"/>
                      </a:lnTo>
                      <a:lnTo>
                        <a:pt x="50" y="13"/>
                      </a:lnTo>
                      <a:lnTo>
                        <a:pt x="70" y="13"/>
                      </a:lnTo>
                      <a:lnTo>
                        <a:pt x="92" y="13"/>
                      </a:lnTo>
                      <a:lnTo>
                        <a:pt x="114" y="13"/>
                      </a:lnTo>
                      <a:lnTo>
                        <a:pt x="137" y="13"/>
                      </a:lnTo>
                      <a:lnTo>
                        <a:pt x="159" y="12"/>
                      </a:lnTo>
                      <a:lnTo>
                        <a:pt x="181" y="12"/>
                      </a:lnTo>
                      <a:lnTo>
                        <a:pt x="201" y="12"/>
                      </a:lnTo>
                      <a:lnTo>
                        <a:pt x="219" y="12"/>
                      </a:lnTo>
                      <a:lnTo>
                        <a:pt x="236" y="12"/>
                      </a:lnTo>
                      <a:lnTo>
                        <a:pt x="251" y="12"/>
                      </a:lnTo>
                      <a:lnTo>
                        <a:pt x="262" y="11"/>
                      </a:lnTo>
                      <a:lnTo>
                        <a:pt x="269" y="11"/>
                      </a:lnTo>
                      <a:lnTo>
                        <a:pt x="274" y="10"/>
                      </a:lnTo>
                      <a:lnTo>
                        <a:pt x="268" y="5"/>
                      </a:lnTo>
                      <a:lnTo>
                        <a:pt x="274" y="10"/>
                      </a:lnTo>
                      <a:lnTo>
                        <a:pt x="277" y="9"/>
                      </a:lnTo>
                      <a:lnTo>
                        <a:pt x="278" y="5"/>
                      </a:lnTo>
                      <a:lnTo>
                        <a:pt x="277" y="2"/>
                      </a:lnTo>
                      <a:lnTo>
                        <a:pt x="274" y="1"/>
                      </a:lnTo>
                      <a:lnTo>
                        <a:pt x="27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4" name="Freeform 749"/>
                <p:cNvSpPr>
                  <a:spLocks/>
                </p:cNvSpPr>
                <p:nvPr/>
              </p:nvSpPr>
              <p:spPr bwMode="auto">
                <a:xfrm>
                  <a:off x="2620" y="1531"/>
                  <a:ext cx="3" cy="183"/>
                </a:xfrm>
                <a:custGeom>
                  <a:avLst/>
                  <a:gdLst>
                    <a:gd name="T0" fmla="*/ 6 w 11"/>
                    <a:gd name="T1" fmla="*/ 732 h 732"/>
                    <a:gd name="T2" fmla="*/ 11 w 11"/>
                    <a:gd name="T3" fmla="*/ 728 h 732"/>
                    <a:gd name="T4" fmla="*/ 11 w 11"/>
                    <a:gd name="T5" fmla="*/ 625 h 732"/>
                    <a:gd name="T6" fmla="*/ 11 w 11"/>
                    <a:gd name="T7" fmla="*/ 391 h 732"/>
                    <a:gd name="T8" fmla="*/ 11 w 11"/>
                    <a:gd name="T9" fmla="*/ 145 h 732"/>
                    <a:gd name="T10" fmla="*/ 11 w 11"/>
                    <a:gd name="T11" fmla="*/ 0 h 732"/>
                    <a:gd name="T12" fmla="*/ 0 w 11"/>
                    <a:gd name="T13" fmla="*/ 0 h 732"/>
                    <a:gd name="T14" fmla="*/ 0 w 11"/>
                    <a:gd name="T15" fmla="*/ 145 h 732"/>
                    <a:gd name="T16" fmla="*/ 0 w 11"/>
                    <a:gd name="T17" fmla="*/ 391 h 732"/>
                    <a:gd name="T18" fmla="*/ 0 w 11"/>
                    <a:gd name="T19" fmla="*/ 625 h 732"/>
                    <a:gd name="T20" fmla="*/ 0 w 11"/>
                    <a:gd name="T21" fmla="*/ 728 h 732"/>
                    <a:gd name="T22" fmla="*/ 6 w 11"/>
                    <a:gd name="T23" fmla="*/ 724 h 732"/>
                    <a:gd name="T24" fmla="*/ 0 w 11"/>
                    <a:gd name="T25" fmla="*/ 728 h 732"/>
                    <a:gd name="T26" fmla="*/ 3 w 11"/>
                    <a:gd name="T27" fmla="*/ 731 h 732"/>
                    <a:gd name="T28" fmla="*/ 6 w 11"/>
                    <a:gd name="T29" fmla="*/ 732 h 732"/>
                    <a:gd name="T30" fmla="*/ 9 w 11"/>
                    <a:gd name="T31" fmla="*/ 731 h 732"/>
                    <a:gd name="T32" fmla="*/ 11 w 11"/>
                    <a:gd name="T33" fmla="*/ 728 h 732"/>
                    <a:gd name="T34" fmla="*/ 6 w 11"/>
                    <a:gd name="T35" fmla="*/ 732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732">
                      <a:moveTo>
                        <a:pt x="6" y="732"/>
                      </a:moveTo>
                      <a:lnTo>
                        <a:pt x="11" y="728"/>
                      </a:lnTo>
                      <a:lnTo>
                        <a:pt x="11" y="625"/>
                      </a:lnTo>
                      <a:lnTo>
                        <a:pt x="11" y="391"/>
                      </a:lnTo>
                      <a:lnTo>
                        <a:pt x="11" y="145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145"/>
                      </a:lnTo>
                      <a:lnTo>
                        <a:pt x="0" y="391"/>
                      </a:lnTo>
                      <a:lnTo>
                        <a:pt x="0" y="625"/>
                      </a:lnTo>
                      <a:lnTo>
                        <a:pt x="0" y="728"/>
                      </a:lnTo>
                      <a:lnTo>
                        <a:pt x="6" y="724"/>
                      </a:lnTo>
                      <a:lnTo>
                        <a:pt x="0" y="728"/>
                      </a:lnTo>
                      <a:lnTo>
                        <a:pt x="3" y="731"/>
                      </a:lnTo>
                      <a:lnTo>
                        <a:pt x="6" y="732"/>
                      </a:lnTo>
                      <a:lnTo>
                        <a:pt x="9" y="731"/>
                      </a:lnTo>
                      <a:lnTo>
                        <a:pt x="11" y="728"/>
                      </a:lnTo>
                      <a:lnTo>
                        <a:pt x="6" y="7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5" name="Freeform 750"/>
                <p:cNvSpPr>
                  <a:spLocks/>
                </p:cNvSpPr>
                <p:nvPr/>
              </p:nvSpPr>
              <p:spPr bwMode="auto">
                <a:xfrm>
                  <a:off x="2603" y="1711"/>
                  <a:ext cx="18" cy="4"/>
                </a:xfrm>
                <a:custGeom>
                  <a:avLst/>
                  <a:gdLst>
                    <a:gd name="T0" fmla="*/ 0 w 73"/>
                    <a:gd name="T1" fmla="*/ 10 h 15"/>
                    <a:gd name="T2" fmla="*/ 5 w 73"/>
                    <a:gd name="T3" fmla="*/ 15 h 15"/>
                    <a:gd name="T4" fmla="*/ 73 w 73"/>
                    <a:gd name="T5" fmla="*/ 8 h 15"/>
                    <a:gd name="T6" fmla="*/ 73 w 73"/>
                    <a:gd name="T7" fmla="*/ 0 h 15"/>
                    <a:gd name="T8" fmla="*/ 5 w 73"/>
                    <a:gd name="T9" fmla="*/ 6 h 15"/>
                    <a:gd name="T10" fmla="*/ 10 w 73"/>
                    <a:gd name="T11" fmla="*/ 10 h 15"/>
                    <a:gd name="T12" fmla="*/ 5 w 73"/>
                    <a:gd name="T13" fmla="*/ 6 h 15"/>
                    <a:gd name="T14" fmla="*/ 2 w 73"/>
                    <a:gd name="T15" fmla="*/ 7 h 15"/>
                    <a:gd name="T16" fmla="*/ 1 w 73"/>
                    <a:gd name="T17" fmla="*/ 10 h 15"/>
                    <a:gd name="T18" fmla="*/ 2 w 73"/>
                    <a:gd name="T19" fmla="*/ 14 h 15"/>
                    <a:gd name="T20" fmla="*/ 5 w 73"/>
                    <a:gd name="T21" fmla="*/ 15 h 15"/>
                    <a:gd name="T22" fmla="*/ 0 w 73"/>
                    <a:gd name="T23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3" h="15">
                      <a:moveTo>
                        <a:pt x="0" y="10"/>
                      </a:moveTo>
                      <a:lnTo>
                        <a:pt x="5" y="15"/>
                      </a:lnTo>
                      <a:lnTo>
                        <a:pt x="73" y="8"/>
                      </a:lnTo>
                      <a:lnTo>
                        <a:pt x="73" y="0"/>
                      </a:lnTo>
                      <a:lnTo>
                        <a:pt x="5" y="6"/>
                      </a:lnTo>
                      <a:lnTo>
                        <a:pt x="10" y="10"/>
                      </a:lnTo>
                      <a:lnTo>
                        <a:pt x="5" y="6"/>
                      </a:lnTo>
                      <a:lnTo>
                        <a:pt x="2" y="7"/>
                      </a:lnTo>
                      <a:lnTo>
                        <a:pt x="1" y="10"/>
                      </a:lnTo>
                      <a:lnTo>
                        <a:pt x="2" y="14"/>
                      </a:lnTo>
                      <a:lnTo>
                        <a:pt x="5" y="15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6" name="Freeform 751"/>
                <p:cNvSpPr>
                  <a:spLocks/>
                </p:cNvSpPr>
                <p:nvPr/>
              </p:nvSpPr>
              <p:spPr bwMode="auto">
                <a:xfrm>
                  <a:off x="2603" y="1703"/>
                  <a:ext cx="3" cy="11"/>
                </a:xfrm>
                <a:custGeom>
                  <a:avLst/>
                  <a:gdLst>
                    <a:gd name="T0" fmla="*/ 5 w 10"/>
                    <a:gd name="T1" fmla="*/ 10 h 45"/>
                    <a:gd name="T2" fmla="*/ 0 w 10"/>
                    <a:gd name="T3" fmla="*/ 6 h 45"/>
                    <a:gd name="T4" fmla="*/ 0 w 10"/>
                    <a:gd name="T5" fmla="*/ 45 h 45"/>
                    <a:gd name="T6" fmla="*/ 10 w 10"/>
                    <a:gd name="T7" fmla="*/ 45 h 45"/>
                    <a:gd name="T8" fmla="*/ 10 w 10"/>
                    <a:gd name="T9" fmla="*/ 6 h 45"/>
                    <a:gd name="T10" fmla="*/ 5 w 10"/>
                    <a:gd name="T11" fmla="*/ 2 h 45"/>
                    <a:gd name="T12" fmla="*/ 10 w 10"/>
                    <a:gd name="T13" fmla="*/ 6 h 45"/>
                    <a:gd name="T14" fmla="*/ 8 w 10"/>
                    <a:gd name="T15" fmla="*/ 3 h 45"/>
                    <a:gd name="T16" fmla="*/ 5 w 10"/>
                    <a:gd name="T17" fmla="*/ 0 h 45"/>
                    <a:gd name="T18" fmla="*/ 2 w 10"/>
                    <a:gd name="T19" fmla="*/ 3 h 45"/>
                    <a:gd name="T20" fmla="*/ 0 w 10"/>
                    <a:gd name="T21" fmla="*/ 6 h 45"/>
                    <a:gd name="T22" fmla="*/ 5 w 10"/>
                    <a:gd name="T23" fmla="*/ 1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45">
                      <a:moveTo>
                        <a:pt x="5" y="10"/>
                      </a:moveTo>
                      <a:lnTo>
                        <a:pt x="0" y="6"/>
                      </a:lnTo>
                      <a:lnTo>
                        <a:pt x="0" y="45"/>
                      </a:lnTo>
                      <a:lnTo>
                        <a:pt x="10" y="45"/>
                      </a:lnTo>
                      <a:lnTo>
                        <a:pt x="10" y="6"/>
                      </a:lnTo>
                      <a:lnTo>
                        <a:pt x="5" y="2"/>
                      </a:lnTo>
                      <a:lnTo>
                        <a:pt x="10" y="6"/>
                      </a:lnTo>
                      <a:lnTo>
                        <a:pt x="8" y="3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7" name="Freeform 752"/>
                <p:cNvSpPr>
                  <a:spLocks/>
                </p:cNvSpPr>
                <p:nvPr/>
              </p:nvSpPr>
              <p:spPr bwMode="auto">
                <a:xfrm>
                  <a:off x="2553" y="1703"/>
                  <a:ext cx="51" cy="6"/>
                </a:xfrm>
                <a:custGeom>
                  <a:avLst/>
                  <a:gdLst>
                    <a:gd name="T0" fmla="*/ 11 w 205"/>
                    <a:gd name="T1" fmla="*/ 18 h 23"/>
                    <a:gd name="T2" fmla="*/ 5 w 205"/>
                    <a:gd name="T3" fmla="*/ 23 h 23"/>
                    <a:gd name="T4" fmla="*/ 205 w 205"/>
                    <a:gd name="T5" fmla="*/ 8 h 23"/>
                    <a:gd name="T6" fmla="*/ 205 w 205"/>
                    <a:gd name="T7" fmla="*/ 0 h 23"/>
                    <a:gd name="T8" fmla="*/ 5 w 205"/>
                    <a:gd name="T9" fmla="*/ 14 h 23"/>
                    <a:gd name="T10" fmla="*/ 0 w 205"/>
                    <a:gd name="T11" fmla="*/ 18 h 23"/>
                    <a:gd name="T12" fmla="*/ 5 w 205"/>
                    <a:gd name="T13" fmla="*/ 14 h 23"/>
                    <a:gd name="T14" fmla="*/ 2 w 205"/>
                    <a:gd name="T15" fmla="*/ 15 h 23"/>
                    <a:gd name="T16" fmla="*/ 1 w 205"/>
                    <a:gd name="T17" fmla="*/ 18 h 23"/>
                    <a:gd name="T18" fmla="*/ 2 w 205"/>
                    <a:gd name="T19" fmla="*/ 21 h 23"/>
                    <a:gd name="T20" fmla="*/ 5 w 205"/>
                    <a:gd name="T21" fmla="*/ 23 h 23"/>
                    <a:gd name="T22" fmla="*/ 11 w 205"/>
                    <a:gd name="T23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5" h="23">
                      <a:moveTo>
                        <a:pt x="11" y="18"/>
                      </a:moveTo>
                      <a:lnTo>
                        <a:pt x="5" y="23"/>
                      </a:lnTo>
                      <a:lnTo>
                        <a:pt x="205" y="8"/>
                      </a:lnTo>
                      <a:lnTo>
                        <a:pt x="205" y="0"/>
                      </a:lnTo>
                      <a:lnTo>
                        <a:pt x="5" y="14"/>
                      </a:lnTo>
                      <a:lnTo>
                        <a:pt x="0" y="18"/>
                      </a:lnTo>
                      <a:lnTo>
                        <a:pt x="5" y="14"/>
                      </a:lnTo>
                      <a:lnTo>
                        <a:pt x="2" y="15"/>
                      </a:lnTo>
                      <a:lnTo>
                        <a:pt x="1" y="18"/>
                      </a:lnTo>
                      <a:lnTo>
                        <a:pt x="2" y="21"/>
                      </a:lnTo>
                      <a:lnTo>
                        <a:pt x="5" y="23"/>
                      </a:lnTo>
                      <a:lnTo>
                        <a:pt x="1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8" name="Freeform 753"/>
                <p:cNvSpPr>
                  <a:spLocks/>
                </p:cNvSpPr>
                <p:nvPr/>
              </p:nvSpPr>
              <p:spPr bwMode="auto">
                <a:xfrm>
                  <a:off x="2553" y="1708"/>
                  <a:ext cx="3" cy="10"/>
                </a:xfrm>
                <a:custGeom>
                  <a:avLst/>
                  <a:gdLst>
                    <a:gd name="T0" fmla="*/ 5 w 11"/>
                    <a:gd name="T1" fmla="*/ 42 h 42"/>
                    <a:gd name="T2" fmla="*/ 11 w 11"/>
                    <a:gd name="T3" fmla="*/ 38 h 42"/>
                    <a:gd name="T4" fmla="*/ 11 w 11"/>
                    <a:gd name="T5" fmla="*/ 0 h 42"/>
                    <a:gd name="T6" fmla="*/ 0 w 11"/>
                    <a:gd name="T7" fmla="*/ 0 h 42"/>
                    <a:gd name="T8" fmla="*/ 0 w 11"/>
                    <a:gd name="T9" fmla="*/ 38 h 42"/>
                    <a:gd name="T10" fmla="*/ 5 w 11"/>
                    <a:gd name="T11" fmla="*/ 34 h 42"/>
                    <a:gd name="T12" fmla="*/ 0 w 11"/>
                    <a:gd name="T13" fmla="*/ 38 h 42"/>
                    <a:gd name="T14" fmla="*/ 2 w 11"/>
                    <a:gd name="T15" fmla="*/ 41 h 42"/>
                    <a:gd name="T16" fmla="*/ 5 w 11"/>
                    <a:gd name="T17" fmla="*/ 42 h 42"/>
                    <a:gd name="T18" fmla="*/ 8 w 11"/>
                    <a:gd name="T19" fmla="*/ 41 h 42"/>
                    <a:gd name="T20" fmla="*/ 11 w 11"/>
                    <a:gd name="T21" fmla="*/ 38 h 42"/>
                    <a:gd name="T22" fmla="*/ 5 w 11"/>
                    <a:gd name="T2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42">
                      <a:moveTo>
                        <a:pt x="5" y="42"/>
                      </a:moveTo>
                      <a:lnTo>
                        <a:pt x="11" y="38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5" y="34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5" y="42"/>
                      </a:lnTo>
                      <a:lnTo>
                        <a:pt x="8" y="41"/>
                      </a:lnTo>
                      <a:lnTo>
                        <a:pt x="11" y="38"/>
                      </a:lnTo>
                      <a:lnTo>
                        <a:pt x="5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9" name="Freeform 754"/>
                <p:cNvSpPr>
                  <a:spLocks/>
                </p:cNvSpPr>
                <p:nvPr/>
              </p:nvSpPr>
              <p:spPr bwMode="auto">
                <a:xfrm>
                  <a:off x="2538" y="1716"/>
                  <a:ext cx="17" cy="4"/>
                </a:xfrm>
                <a:custGeom>
                  <a:avLst/>
                  <a:gdLst>
                    <a:gd name="T0" fmla="*/ 0 w 64"/>
                    <a:gd name="T1" fmla="*/ 9 h 13"/>
                    <a:gd name="T2" fmla="*/ 5 w 64"/>
                    <a:gd name="T3" fmla="*/ 13 h 13"/>
                    <a:gd name="T4" fmla="*/ 64 w 64"/>
                    <a:gd name="T5" fmla="*/ 8 h 13"/>
                    <a:gd name="T6" fmla="*/ 64 w 64"/>
                    <a:gd name="T7" fmla="*/ 0 h 13"/>
                    <a:gd name="T8" fmla="*/ 5 w 64"/>
                    <a:gd name="T9" fmla="*/ 5 h 13"/>
                    <a:gd name="T10" fmla="*/ 10 w 64"/>
                    <a:gd name="T11" fmla="*/ 9 h 13"/>
                    <a:gd name="T12" fmla="*/ 5 w 64"/>
                    <a:gd name="T13" fmla="*/ 5 h 13"/>
                    <a:gd name="T14" fmla="*/ 2 w 64"/>
                    <a:gd name="T15" fmla="*/ 6 h 13"/>
                    <a:gd name="T16" fmla="*/ 1 w 64"/>
                    <a:gd name="T17" fmla="*/ 9 h 13"/>
                    <a:gd name="T18" fmla="*/ 2 w 64"/>
                    <a:gd name="T19" fmla="*/ 12 h 13"/>
                    <a:gd name="T20" fmla="*/ 5 w 64"/>
                    <a:gd name="T21" fmla="*/ 13 h 13"/>
                    <a:gd name="T22" fmla="*/ 0 w 64"/>
                    <a:gd name="T2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13">
                      <a:moveTo>
                        <a:pt x="0" y="9"/>
                      </a:moveTo>
                      <a:lnTo>
                        <a:pt x="5" y="13"/>
                      </a:lnTo>
                      <a:lnTo>
                        <a:pt x="64" y="8"/>
                      </a:lnTo>
                      <a:lnTo>
                        <a:pt x="64" y="0"/>
                      </a:lnTo>
                      <a:lnTo>
                        <a:pt x="5" y="5"/>
                      </a:lnTo>
                      <a:lnTo>
                        <a:pt x="10" y="9"/>
                      </a:lnTo>
                      <a:lnTo>
                        <a:pt x="5" y="5"/>
                      </a:lnTo>
                      <a:lnTo>
                        <a:pt x="2" y="6"/>
                      </a:lnTo>
                      <a:lnTo>
                        <a:pt x="1" y="9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0" name="Freeform 755"/>
                <p:cNvSpPr>
                  <a:spLocks/>
                </p:cNvSpPr>
                <p:nvPr/>
              </p:nvSpPr>
              <p:spPr bwMode="auto">
                <a:xfrm>
                  <a:off x="2365" y="1446"/>
                  <a:ext cx="29" cy="16"/>
                </a:xfrm>
                <a:custGeom>
                  <a:avLst/>
                  <a:gdLst>
                    <a:gd name="T0" fmla="*/ 116 w 116"/>
                    <a:gd name="T1" fmla="*/ 0 h 63"/>
                    <a:gd name="T2" fmla="*/ 102 w 116"/>
                    <a:gd name="T3" fmla="*/ 5 h 63"/>
                    <a:gd name="T4" fmla="*/ 87 w 116"/>
                    <a:gd name="T5" fmla="*/ 7 h 63"/>
                    <a:gd name="T6" fmla="*/ 73 w 116"/>
                    <a:gd name="T7" fmla="*/ 8 h 63"/>
                    <a:gd name="T8" fmla="*/ 61 w 116"/>
                    <a:gd name="T9" fmla="*/ 8 h 63"/>
                    <a:gd name="T10" fmla="*/ 48 w 116"/>
                    <a:gd name="T11" fmla="*/ 7 h 63"/>
                    <a:gd name="T12" fmla="*/ 37 w 116"/>
                    <a:gd name="T13" fmla="*/ 5 h 63"/>
                    <a:gd name="T14" fmla="*/ 27 w 116"/>
                    <a:gd name="T15" fmla="*/ 4 h 63"/>
                    <a:gd name="T16" fmla="*/ 18 w 116"/>
                    <a:gd name="T17" fmla="*/ 2 h 63"/>
                    <a:gd name="T18" fmla="*/ 8 w 116"/>
                    <a:gd name="T19" fmla="*/ 12 h 63"/>
                    <a:gd name="T20" fmla="*/ 2 w 116"/>
                    <a:gd name="T21" fmla="*/ 23 h 63"/>
                    <a:gd name="T22" fmla="*/ 0 w 116"/>
                    <a:gd name="T23" fmla="*/ 33 h 63"/>
                    <a:gd name="T24" fmla="*/ 2 w 116"/>
                    <a:gd name="T25" fmla="*/ 43 h 63"/>
                    <a:gd name="T26" fmla="*/ 6 w 116"/>
                    <a:gd name="T27" fmla="*/ 51 h 63"/>
                    <a:gd name="T28" fmla="*/ 11 w 116"/>
                    <a:gd name="T29" fmla="*/ 57 h 63"/>
                    <a:gd name="T30" fmla="*/ 16 w 116"/>
                    <a:gd name="T31" fmla="*/ 62 h 63"/>
                    <a:gd name="T32" fmla="*/ 21 w 116"/>
                    <a:gd name="T33" fmla="*/ 63 h 63"/>
                    <a:gd name="T34" fmla="*/ 23 w 116"/>
                    <a:gd name="T35" fmla="*/ 54 h 63"/>
                    <a:gd name="T36" fmla="*/ 30 w 116"/>
                    <a:gd name="T37" fmla="*/ 44 h 63"/>
                    <a:gd name="T38" fmla="*/ 40 w 116"/>
                    <a:gd name="T39" fmla="*/ 33 h 63"/>
                    <a:gd name="T40" fmla="*/ 52 w 116"/>
                    <a:gd name="T41" fmla="*/ 26 h 63"/>
                    <a:gd name="T42" fmla="*/ 67 w 116"/>
                    <a:gd name="T43" fmla="*/ 20 h 63"/>
                    <a:gd name="T44" fmla="*/ 82 w 116"/>
                    <a:gd name="T45" fmla="*/ 19 h 63"/>
                    <a:gd name="T46" fmla="*/ 95 w 116"/>
                    <a:gd name="T47" fmla="*/ 21 h 63"/>
                    <a:gd name="T48" fmla="*/ 106 w 116"/>
                    <a:gd name="T49" fmla="*/ 29 h 63"/>
                    <a:gd name="T50" fmla="*/ 116 w 116"/>
                    <a:gd name="T5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6" h="63">
                      <a:moveTo>
                        <a:pt x="116" y="0"/>
                      </a:moveTo>
                      <a:lnTo>
                        <a:pt x="102" y="5"/>
                      </a:lnTo>
                      <a:lnTo>
                        <a:pt x="87" y="7"/>
                      </a:lnTo>
                      <a:lnTo>
                        <a:pt x="73" y="8"/>
                      </a:lnTo>
                      <a:lnTo>
                        <a:pt x="61" y="8"/>
                      </a:lnTo>
                      <a:lnTo>
                        <a:pt x="48" y="7"/>
                      </a:lnTo>
                      <a:lnTo>
                        <a:pt x="37" y="5"/>
                      </a:lnTo>
                      <a:lnTo>
                        <a:pt x="27" y="4"/>
                      </a:lnTo>
                      <a:lnTo>
                        <a:pt x="18" y="2"/>
                      </a:lnTo>
                      <a:lnTo>
                        <a:pt x="8" y="12"/>
                      </a:lnTo>
                      <a:lnTo>
                        <a:pt x="2" y="23"/>
                      </a:lnTo>
                      <a:lnTo>
                        <a:pt x="0" y="33"/>
                      </a:lnTo>
                      <a:lnTo>
                        <a:pt x="2" y="43"/>
                      </a:lnTo>
                      <a:lnTo>
                        <a:pt x="6" y="51"/>
                      </a:lnTo>
                      <a:lnTo>
                        <a:pt x="11" y="57"/>
                      </a:lnTo>
                      <a:lnTo>
                        <a:pt x="16" y="62"/>
                      </a:lnTo>
                      <a:lnTo>
                        <a:pt x="21" y="63"/>
                      </a:lnTo>
                      <a:lnTo>
                        <a:pt x="23" y="54"/>
                      </a:lnTo>
                      <a:lnTo>
                        <a:pt x="30" y="44"/>
                      </a:lnTo>
                      <a:lnTo>
                        <a:pt x="40" y="33"/>
                      </a:lnTo>
                      <a:lnTo>
                        <a:pt x="52" y="26"/>
                      </a:lnTo>
                      <a:lnTo>
                        <a:pt x="67" y="20"/>
                      </a:lnTo>
                      <a:lnTo>
                        <a:pt x="82" y="19"/>
                      </a:lnTo>
                      <a:lnTo>
                        <a:pt x="95" y="21"/>
                      </a:lnTo>
                      <a:lnTo>
                        <a:pt x="106" y="29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1" name="Freeform 756"/>
                <p:cNvSpPr>
                  <a:spLocks/>
                </p:cNvSpPr>
                <p:nvPr/>
              </p:nvSpPr>
              <p:spPr bwMode="auto">
                <a:xfrm>
                  <a:off x="2368" y="1445"/>
                  <a:ext cx="26" cy="5"/>
                </a:xfrm>
                <a:custGeom>
                  <a:avLst/>
                  <a:gdLst>
                    <a:gd name="T0" fmla="*/ 7 w 103"/>
                    <a:gd name="T1" fmla="*/ 9 h 17"/>
                    <a:gd name="T2" fmla="*/ 4 w 103"/>
                    <a:gd name="T3" fmla="*/ 10 h 17"/>
                    <a:gd name="T4" fmla="*/ 13 w 103"/>
                    <a:gd name="T5" fmla="*/ 12 h 17"/>
                    <a:gd name="T6" fmla="*/ 23 w 103"/>
                    <a:gd name="T7" fmla="*/ 13 h 17"/>
                    <a:gd name="T8" fmla="*/ 34 w 103"/>
                    <a:gd name="T9" fmla="*/ 15 h 17"/>
                    <a:gd name="T10" fmla="*/ 47 w 103"/>
                    <a:gd name="T11" fmla="*/ 17 h 17"/>
                    <a:gd name="T12" fmla="*/ 59 w 103"/>
                    <a:gd name="T13" fmla="*/ 17 h 17"/>
                    <a:gd name="T14" fmla="*/ 73 w 103"/>
                    <a:gd name="T15" fmla="*/ 15 h 17"/>
                    <a:gd name="T16" fmla="*/ 89 w 103"/>
                    <a:gd name="T17" fmla="*/ 13 h 17"/>
                    <a:gd name="T18" fmla="*/ 103 w 103"/>
                    <a:gd name="T19" fmla="*/ 8 h 17"/>
                    <a:gd name="T20" fmla="*/ 101 w 103"/>
                    <a:gd name="T21" fmla="*/ 0 h 17"/>
                    <a:gd name="T22" fmla="*/ 87 w 103"/>
                    <a:gd name="T23" fmla="*/ 5 h 17"/>
                    <a:gd name="T24" fmla="*/ 73 w 103"/>
                    <a:gd name="T25" fmla="*/ 7 h 17"/>
                    <a:gd name="T26" fmla="*/ 59 w 103"/>
                    <a:gd name="T27" fmla="*/ 7 h 17"/>
                    <a:gd name="T28" fmla="*/ 47 w 103"/>
                    <a:gd name="T29" fmla="*/ 7 h 17"/>
                    <a:gd name="T30" fmla="*/ 34 w 103"/>
                    <a:gd name="T31" fmla="*/ 7 h 17"/>
                    <a:gd name="T32" fmla="*/ 23 w 103"/>
                    <a:gd name="T33" fmla="*/ 5 h 17"/>
                    <a:gd name="T34" fmla="*/ 13 w 103"/>
                    <a:gd name="T35" fmla="*/ 4 h 17"/>
                    <a:gd name="T36" fmla="*/ 4 w 103"/>
                    <a:gd name="T37" fmla="*/ 2 h 17"/>
                    <a:gd name="T38" fmla="*/ 1 w 103"/>
                    <a:gd name="T39" fmla="*/ 3 h 17"/>
                    <a:gd name="T40" fmla="*/ 4 w 103"/>
                    <a:gd name="T41" fmla="*/ 2 h 17"/>
                    <a:gd name="T42" fmla="*/ 1 w 103"/>
                    <a:gd name="T43" fmla="*/ 3 h 17"/>
                    <a:gd name="T44" fmla="*/ 0 w 103"/>
                    <a:gd name="T45" fmla="*/ 6 h 17"/>
                    <a:gd name="T46" fmla="*/ 1 w 103"/>
                    <a:gd name="T47" fmla="*/ 9 h 17"/>
                    <a:gd name="T48" fmla="*/ 4 w 103"/>
                    <a:gd name="T49" fmla="*/ 10 h 17"/>
                    <a:gd name="T50" fmla="*/ 7 w 103"/>
                    <a:gd name="T51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3" h="17">
                      <a:moveTo>
                        <a:pt x="7" y="9"/>
                      </a:moveTo>
                      <a:lnTo>
                        <a:pt x="4" y="10"/>
                      </a:lnTo>
                      <a:lnTo>
                        <a:pt x="13" y="12"/>
                      </a:lnTo>
                      <a:lnTo>
                        <a:pt x="23" y="13"/>
                      </a:lnTo>
                      <a:lnTo>
                        <a:pt x="34" y="15"/>
                      </a:lnTo>
                      <a:lnTo>
                        <a:pt x="47" y="17"/>
                      </a:lnTo>
                      <a:lnTo>
                        <a:pt x="59" y="17"/>
                      </a:lnTo>
                      <a:lnTo>
                        <a:pt x="73" y="15"/>
                      </a:lnTo>
                      <a:lnTo>
                        <a:pt x="89" y="13"/>
                      </a:lnTo>
                      <a:lnTo>
                        <a:pt x="103" y="8"/>
                      </a:lnTo>
                      <a:lnTo>
                        <a:pt x="101" y="0"/>
                      </a:lnTo>
                      <a:lnTo>
                        <a:pt x="87" y="5"/>
                      </a:lnTo>
                      <a:lnTo>
                        <a:pt x="73" y="7"/>
                      </a:lnTo>
                      <a:lnTo>
                        <a:pt x="59" y="7"/>
                      </a:lnTo>
                      <a:lnTo>
                        <a:pt x="47" y="7"/>
                      </a:lnTo>
                      <a:lnTo>
                        <a:pt x="34" y="7"/>
                      </a:lnTo>
                      <a:lnTo>
                        <a:pt x="23" y="5"/>
                      </a:lnTo>
                      <a:lnTo>
                        <a:pt x="13" y="4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0"/>
                      </a:lnTo>
                      <a:lnTo>
                        <a:pt x="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2" name="Freeform 757"/>
                <p:cNvSpPr>
                  <a:spLocks/>
                </p:cNvSpPr>
                <p:nvPr/>
              </p:nvSpPr>
              <p:spPr bwMode="auto">
                <a:xfrm>
                  <a:off x="2364" y="1446"/>
                  <a:ext cx="7" cy="17"/>
                </a:xfrm>
                <a:custGeom>
                  <a:avLst/>
                  <a:gdLst>
                    <a:gd name="T0" fmla="*/ 22 w 31"/>
                    <a:gd name="T1" fmla="*/ 64 h 70"/>
                    <a:gd name="T2" fmla="*/ 26 w 31"/>
                    <a:gd name="T3" fmla="*/ 59 h 70"/>
                    <a:gd name="T4" fmla="*/ 23 w 31"/>
                    <a:gd name="T5" fmla="*/ 59 h 70"/>
                    <a:gd name="T6" fmla="*/ 19 w 31"/>
                    <a:gd name="T7" fmla="*/ 55 h 70"/>
                    <a:gd name="T8" fmla="*/ 15 w 31"/>
                    <a:gd name="T9" fmla="*/ 50 h 70"/>
                    <a:gd name="T10" fmla="*/ 12 w 31"/>
                    <a:gd name="T11" fmla="*/ 43 h 70"/>
                    <a:gd name="T12" fmla="*/ 11 w 31"/>
                    <a:gd name="T13" fmla="*/ 34 h 70"/>
                    <a:gd name="T14" fmla="*/ 12 w 31"/>
                    <a:gd name="T15" fmla="*/ 25 h 70"/>
                    <a:gd name="T16" fmla="*/ 16 w 31"/>
                    <a:gd name="T17" fmla="*/ 15 h 70"/>
                    <a:gd name="T18" fmla="*/ 26 w 31"/>
                    <a:gd name="T19" fmla="*/ 6 h 70"/>
                    <a:gd name="T20" fmla="*/ 20 w 31"/>
                    <a:gd name="T21" fmla="*/ 0 h 70"/>
                    <a:gd name="T22" fmla="*/ 9 w 31"/>
                    <a:gd name="T23" fmla="*/ 11 h 70"/>
                    <a:gd name="T24" fmla="*/ 3 w 31"/>
                    <a:gd name="T25" fmla="*/ 23 h 70"/>
                    <a:gd name="T26" fmla="*/ 0 w 31"/>
                    <a:gd name="T27" fmla="*/ 34 h 70"/>
                    <a:gd name="T28" fmla="*/ 3 w 31"/>
                    <a:gd name="T29" fmla="*/ 45 h 70"/>
                    <a:gd name="T30" fmla="*/ 6 w 31"/>
                    <a:gd name="T31" fmla="*/ 54 h 70"/>
                    <a:gd name="T32" fmla="*/ 13 w 31"/>
                    <a:gd name="T33" fmla="*/ 61 h 70"/>
                    <a:gd name="T34" fmla="*/ 19 w 31"/>
                    <a:gd name="T35" fmla="*/ 68 h 70"/>
                    <a:gd name="T36" fmla="*/ 26 w 31"/>
                    <a:gd name="T37" fmla="*/ 70 h 70"/>
                    <a:gd name="T38" fmla="*/ 30 w 31"/>
                    <a:gd name="T39" fmla="*/ 64 h 70"/>
                    <a:gd name="T40" fmla="*/ 26 w 31"/>
                    <a:gd name="T41" fmla="*/ 70 h 70"/>
                    <a:gd name="T42" fmla="*/ 29 w 31"/>
                    <a:gd name="T43" fmla="*/ 68 h 70"/>
                    <a:gd name="T44" fmla="*/ 31 w 31"/>
                    <a:gd name="T45" fmla="*/ 64 h 70"/>
                    <a:gd name="T46" fmla="*/ 29 w 31"/>
                    <a:gd name="T47" fmla="*/ 61 h 70"/>
                    <a:gd name="T48" fmla="*/ 26 w 31"/>
                    <a:gd name="T49" fmla="*/ 59 h 70"/>
                    <a:gd name="T50" fmla="*/ 22 w 31"/>
                    <a:gd name="T51" fmla="*/ 6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70">
                      <a:moveTo>
                        <a:pt x="22" y="64"/>
                      </a:moveTo>
                      <a:lnTo>
                        <a:pt x="26" y="59"/>
                      </a:lnTo>
                      <a:lnTo>
                        <a:pt x="23" y="59"/>
                      </a:lnTo>
                      <a:lnTo>
                        <a:pt x="19" y="55"/>
                      </a:lnTo>
                      <a:lnTo>
                        <a:pt x="15" y="50"/>
                      </a:lnTo>
                      <a:lnTo>
                        <a:pt x="12" y="43"/>
                      </a:lnTo>
                      <a:lnTo>
                        <a:pt x="11" y="34"/>
                      </a:lnTo>
                      <a:lnTo>
                        <a:pt x="12" y="25"/>
                      </a:lnTo>
                      <a:lnTo>
                        <a:pt x="16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9" y="11"/>
                      </a:lnTo>
                      <a:lnTo>
                        <a:pt x="3" y="23"/>
                      </a:lnTo>
                      <a:lnTo>
                        <a:pt x="0" y="34"/>
                      </a:lnTo>
                      <a:lnTo>
                        <a:pt x="3" y="45"/>
                      </a:lnTo>
                      <a:lnTo>
                        <a:pt x="6" y="54"/>
                      </a:lnTo>
                      <a:lnTo>
                        <a:pt x="13" y="61"/>
                      </a:lnTo>
                      <a:lnTo>
                        <a:pt x="19" y="68"/>
                      </a:lnTo>
                      <a:lnTo>
                        <a:pt x="26" y="70"/>
                      </a:lnTo>
                      <a:lnTo>
                        <a:pt x="30" y="64"/>
                      </a:lnTo>
                      <a:lnTo>
                        <a:pt x="26" y="70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29" y="61"/>
                      </a:lnTo>
                      <a:lnTo>
                        <a:pt x="26" y="59"/>
                      </a:lnTo>
                      <a:lnTo>
                        <a:pt x="22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3" name="Freeform 758"/>
                <p:cNvSpPr>
                  <a:spLocks/>
                </p:cNvSpPr>
                <p:nvPr/>
              </p:nvSpPr>
              <p:spPr bwMode="auto">
                <a:xfrm>
                  <a:off x="2369" y="1450"/>
                  <a:ext cx="23" cy="12"/>
                </a:xfrm>
                <a:custGeom>
                  <a:avLst/>
                  <a:gdLst>
                    <a:gd name="T0" fmla="*/ 85 w 93"/>
                    <a:gd name="T1" fmla="*/ 15 h 50"/>
                    <a:gd name="T2" fmla="*/ 92 w 93"/>
                    <a:gd name="T3" fmla="*/ 13 h 50"/>
                    <a:gd name="T4" fmla="*/ 79 w 93"/>
                    <a:gd name="T5" fmla="*/ 3 h 50"/>
                    <a:gd name="T6" fmla="*/ 65 w 93"/>
                    <a:gd name="T7" fmla="*/ 0 h 50"/>
                    <a:gd name="T8" fmla="*/ 49 w 93"/>
                    <a:gd name="T9" fmla="*/ 2 h 50"/>
                    <a:gd name="T10" fmla="*/ 33 w 93"/>
                    <a:gd name="T11" fmla="*/ 9 h 50"/>
                    <a:gd name="T12" fmla="*/ 20 w 93"/>
                    <a:gd name="T13" fmla="*/ 17 h 50"/>
                    <a:gd name="T14" fmla="*/ 9 w 93"/>
                    <a:gd name="T15" fmla="*/ 27 h 50"/>
                    <a:gd name="T16" fmla="*/ 2 w 93"/>
                    <a:gd name="T17" fmla="*/ 40 h 50"/>
                    <a:gd name="T18" fmla="*/ 0 w 93"/>
                    <a:gd name="T19" fmla="*/ 50 h 50"/>
                    <a:gd name="T20" fmla="*/ 8 w 93"/>
                    <a:gd name="T21" fmla="*/ 50 h 50"/>
                    <a:gd name="T22" fmla="*/ 10 w 93"/>
                    <a:gd name="T23" fmla="*/ 42 h 50"/>
                    <a:gd name="T24" fmla="*/ 16 w 93"/>
                    <a:gd name="T25" fmla="*/ 34 h 50"/>
                    <a:gd name="T26" fmla="*/ 26 w 93"/>
                    <a:gd name="T27" fmla="*/ 23 h 50"/>
                    <a:gd name="T28" fmla="*/ 38 w 93"/>
                    <a:gd name="T29" fmla="*/ 17 h 50"/>
                    <a:gd name="T30" fmla="*/ 51 w 93"/>
                    <a:gd name="T31" fmla="*/ 11 h 50"/>
                    <a:gd name="T32" fmla="*/ 65 w 93"/>
                    <a:gd name="T33" fmla="*/ 11 h 50"/>
                    <a:gd name="T34" fmla="*/ 77 w 93"/>
                    <a:gd name="T35" fmla="*/ 12 h 50"/>
                    <a:gd name="T36" fmla="*/ 86 w 93"/>
                    <a:gd name="T37" fmla="*/ 19 h 50"/>
                    <a:gd name="T38" fmla="*/ 93 w 93"/>
                    <a:gd name="T39" fmla="*/ 17 h 50"/>
                    <a:gd name="T40" fmla="*/ 86 w 93"/>
                    <a:gd name="T41" fmla="*/ 19 h 50"/>
                    <a:gd name="T42" fmla="*/ 89 w 93"/>
                    <a:gd name="T43" fmla="*/ 20 h 50"/>
                    <a:gd name="T44" fmla="*/ 92 w 93"/>
                    <a:gd name="T45" fmla="*/ 19 h 50"/>
                    <a:gd name="T46" fmla="*/ 93 w 93"/>
                    <a:gd name="T47" fmla="*/ 16 h 50"/>
                    <a:gd name="T48" fmla="*/ 92 w 93"/>
                    <a:gd name="T49" fmla="*/ 13 h 50"/>
                    <a:gd name="T50" fmla="*/ 85 w 93"/>
                    <a:gd name="T51" fmla="*/ 1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3" h="50">
                      <a:moveTo>
                        <a:pt x="85" y="15"/>
                      </a:moveTo>
                      <a:lnTo>
                        <a:pt x="92" y="13"/>
                      </a:lnTo>
                      <a:lnTo>
                        <a:pt x="79" y="3"/>
                      </a:lnTo>
                      <a:lnTo>
                        <a:pt x="65" y="0"/>
                      </a:lnTo>
                      <a:lnTo>
                        <a:pt x="49" y="2"/>
                      </a:lnTo>
                      <a:lnTo>
                        <a:pt x="33" y="9"/>
                      </a:lnTo>
                      <a:lnTo>
                        <a:pt x="20" y="17"/>
                      </a:lnTo>
                      <a:lnTo>
                        <a:pt x="9" y="27"/>
                      </a:lnTo>
                      <a:lnTo>
                        <a:pt x="2" y="40"/>
                      </a:lnTo>
                      <a:lnTo>
                        <a:pt x="0" y="50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6" y="34"/>
                      </a:lnTo>
                      <a:lnTo>
                        <a:pt x="26" y="23"/>
                      </a:lnTo>
                      <a:lnTo>
                        <a:pt x="38" y="17"/>
                      </a:lnTo>
                      <a:lnTo>
                        <a:pt x="51" y="11"/>
                      </a:lnTo>
                      <a:lnTo>
                        <a:pt x="65" y="11"/>
                      </a:lnTo>
                      <a:lnTo>
                        <a:pt x="77" y="12"/>
                      </a:lnTo>
                      <a:lnTo>
                        <a:pt x="86" y="19"/>
                      </a:lnTo>
                      <a:lnTo>
                        <a:pt x="93" y="17"/>
                      </a:lnTo>
                      <a:lnTo>
                        <a:pt x="86" y="19"/>
                      </a:lnTo>
                      <a:lnTo>
                        <a:pt x="89" y="20"/>
                      </a:lnTo>
                      <a:lnTo>
                        <a:pt x="92" y="19"/>
                      </a:lnTo>
                      <a:lnTo>
                        <a:pt x="93" y="16"/>
                      </a:lnTo>
                      <a:lnTo>
                        <a:pt x="92" y="13"/>
                      </a:lnTo>
                      <a:lnTo>
                        <a:pt x="8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4" name="Freeform 759"/>
                <p:cNvSpPr>
                  <a:spLocks/>
                </p:cNvSpPr>
                <p:nvPr/>
              </p:nvSpPr>
              <p:spPr bwMode="auto">
                <a:xfrm>
                  <a:off x="2390" y="1445"/>
                  <a:ext cx="5" cy="9"/>
                </a:xfrm>
                <a:custGeom>
                  <a:avLst/>
                  <a:gdLst>
                    <a:gd name="T0" fmla="*/ 15 w 18"/>
                    <a:gd name="T1" fmla="*/ 8 h 34"/>
                    <a:gd name="T2" fmla="*/ 10 w 18"/>
                    <a:gd name="T3" fmla="*/ 3 h 34"/>
                    <a:gd name="T4" fmla="*/ 0 w 18"/>
                    <a:gd name="T5" fmla="*/ 32 h 34"/>
                    <a:gd name="T6" fmla="*/ 8 w 18"/>
                    <a:gd name="T7" fmla="*/ 34 h 34"/>
                    <a:gd name="T8" fmla="*/ 18 w 18"/>
                    <a:gd name="T9" fmla="*/ 5 h 34"/>
                    <a:gd name="T10" fmla="*/ 13 w 18"/>
                    <a:gd name="T11" fmla="*/ 0 h 34"/>
                    <a:gd name="T12" fmla="*/ 18 w 18"/>
                    <a:gd name="T13" fmla="*/ 5 h 34"/>
                    <a:gd name="T14" fmla="*/ 17 w 18"/>
                    <a:gd name="T15" fmla="*/ 2 h 34"/>
                    <a:gd name="T16" fmla="*/ 15 w 18"/>
                    <a:gd name="T17" fmla="*/ 0 h 34"/>
                    <a:gd name="T18" fmla="*/ 12 w 18"/>
                    <a:gd name="T19" fmla="*/ 0 h 34"/>
                    <a:gd name="T20" fmla="*/ 10 w 18"/>
                    <a:gd name="T21" fmla="*/ 3 h 34"/>
                    <a:gd name="T22" fmla="*/ 15 w 18"/>
                    <a:gd name="T23" fmla="*/ 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34">
                      <a:moveTo>
                        <a:pt x="15" y="8"/>
                      </a:moveTo>
                      <a:lnTo>
                        <a:pt x="10" y="3"/>
                      </a:lnTo>
                      <a:lnTo>
                        <a:pt x="0" y="32"/>
                      </a:lnTo>
                      <a:lnTo>
                        <a:pt x="8" y="34"/>
                      </a:lnTo>
                      <a:lnTo>
                        <a:pt x="18" y="5"/>
                      </a:lnTo>
                      <a:lnTo>
                        <a:pt x="13" y="0"/>
                      </a:lnTo>
                      <a:lnTo>
                        <a:pt x="18" y="5"/>
                      </a:lnTo>
                      <a:lnTo>
                        <a:pt x="17" y="2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3"/>
                      </a:lnTo>
                      <a:lnTo>
                        <a:pt x="1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5" name="Freeform 760"/>
                <p:cNvSpPr>
                  <a:spLocks/>
                </p:cNvSpPr>
                <p:nvPr/>
              </p:nvSpPr>
              <p:spPr bwMode="auto">
                <a:xfrm>
                  <a:off x="2327" y="1342"/>
                  <a:ext cx="26" cy="22"/>
                </a:xfrm>
                <a:custGeom>
                  <a:avLst/>
                  <a:gdLst>
                    <a:gd name="T0" fmla="*/ 70 w 101"/>
                    <a:gd name="T1" fmla="*/ 12 h 87"/>
                    <a:gd name="T2" fmla="*/ 75 w 101"/>
                    <a:gd name="T3" fmla="*/ 17 h 87"/>
                    <a:gd name="T4" fmla="*/ 80 w 101"/>
                    <a:gd name="T5" fmla="*/ 24 h 87"/>
                    <a:gd name="T6" fmla="*/ 85 w 101"/>
                    <a:gd name="T7" fmla="*/ 31 h 87"/>
                    <a:gd name="T8" fmla="*/ 89 w 101"/>
                    <a:gd name="T9" fmla="*/ 39 h 87"/>
                    <a:gd name="T10" fmla="*/ 93 w 101"/>
                    <a:gd name="T11" fmla="*/ 50 h 87"/>
                    <a:gd name="T12" fmla="*/ 96 w 101"/>
                    <a:gd name="T13" fmla="*/ 60 h 87"/>
                    <a:gd name="T14" fmla="*/ 99 w 101"/>
                    <a:gd name="T15" fmla="*/ 73 h 87"/>
                    <a:gd name="T16" fmla="*/ 101 w 101"/>
                    <a:gd name="T17" fmla="*/ 87 h 87"/>
                    <a:gd name="T18" fmla="*/ 95 w 101"/>
                    <a:gd name="T19" fmla="*/ 85 h 87"/>
                    <a:gd name="T20" fmla="*/ 90 w 101"/>
                    <a:gd name="T21" fmla="*/ 83 h 87"/>
                    <a:gd name="T22" fmla="*/ 86 w 101"/>
                    <a:gd name="T23" fmla="*/ 82 h 87"/>
                    <a:gd name="T24" fmla="*/ 81 w 101"/>
                    <a:gd name="T25" fmla="*/ 82 h 87"/>
                    <a:gd name="T26" fmla="*/ 77 w 101"/>
                    <a:gd name="T27" fmla="*/ 72 h 87"/>
                    <a:gd name="T28" fmla="*/ 71 w 101"/>
                    <a:gd name="T29" fmla="*/ 60 h 87"/>
                    <a:gd name="T30" fmla="*/ 63 w 101"/>
                    <a:gd name="T31" fmla="*/ 48 h 87"/>
                    <a:gd name="T32" fmla="*/ 52 w 101"/>
                    <a:gd name="T33" fmla="*/ 35 h 87"/>
                    <a:gd name="T34" fmla="*/ 41 w 101"/>
                    <a:gd name="T35" fmla="*/ 24 h 87"/>
                    <a:gd name="T36" fmla="*/ 27 w 101"/>
                    <a:gd name="T37" fmla="*/ 15 h 87"/>
                    <a:gd name="T38" fmla="*/ 14 w 101"/>
                    <a:gd name="T39" fmla="*/ 10 h 87"/>
                    <a:gd name="T40" fmla="*/ 0 w 101"/>
                    <a:gd name="T41" fmla="*/ 10 h 87"/>
                    <a:gd name="T42" fmla="*/ 6 w 101"/>
                    <a:gd name="T43" fmla="*/ 7 h 87"/>
                    <a:gd name="T44" fmla="*/ 15 w 101"/>
                    <a:gd name="T45" fmla="*/ 4 h 87"/>
                    <a:gd name="T46" fmla="*/ 23 w 101"/>
                    <a:gd name="T47" fmla="*/ 2 h 87"/>
                    <a:gd name="T48" fmla="*/ 32 w 101"/>
                    <a:gd name="T49" fmla="*/ 0 h 87"/>
                    <a:gd name="T50" fmla="*/ 42 w 101"/>
                    <a:gd name="T51" fmla="*/ 0 h 87"/>
                    <a:gd name="T52" fmla="*/ 51 w 101"/>
                    <a:gd name="T53" fmla="*/ 2 h 87"/>
                    <a:gd name="T54" fmla="*/ 60 w 101"/>
                    <a:gd name="T55" fmla="*/ 6 h 87"/>
                    <a:gd name="T56" fmla="*/ 70 w 101"/>
                    <a:gd name="T57" fmla="*/ 1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1" h="87">
                      <a:moveTo>
                        <a:pt x="70" y="12"/>
                      </a:moveTo>
                      <a:lnTo>
                        <a:pt x="75" y="17"/>
                      </a:lnTo>
                      <a:lnTo>
                        <a:pt x="80" y="24"/>
                      </a:lnTo>
                      <a:lnTo>
                        <a:pt x="85" y="31"/>
                      </a:lnTo>
                      <a:lnTo>
                        <a:pt x="89" y="39"/>
                      </a:lnTo>
                      <a:lnTo>
                        <a:pt x="93" y="50"/>
                      </a:lnTo>
                      <a:lnTo>
                        <a:pt x="96" y="60"/>
                      </a:lnTo>
                      <a:lnTo>
                        <a:pt x="99" y="73"/>
                      </a:lnTo>
                      <a:lnTo>
                        <a:pt x="101" y="87"/>
                      </a:lnTo>
                      <a:lnTo>
                        <a:pt x="95" y="85"/>
                      </a:lnTo>
                      <a:lnTo>
                        <a:pt x="90" y="83"/>
                      </a:lnTo>
                      <a:lnTo>
                        <a:pt x="86" y="82"/>
                      </a:lnTo>
                      <a:lnTo>
                        <a:pt x="81" y="82"/>
                      </a:lnTo>
                      <a:lnTo>
                        <a:pt x="77" y="72"/>
                      </a:lnTo>
                      <a:lnTo>
                        <a:pt x="71" y="60"/>
                      </a:lnTo>
                      <a:lnTo>
                        <a:pt x="63" y="48"/>
                      </a:lnTo>
                      <a:lnTo>
                        <a:pt x="52" y="35"/>
                      </a:lnTo>
                      <a:lnTo>
                        <a:pt x="41" y="24"/>
                      </a:lnTo>
                      <a:lnTo>
                        <a:pt x="27" y="15"/>
                      </a:lnTo>
                      <a:lnTo>
                        <a:pt x="14" y="10"/>
                      </a:lnTo>
                      <a:lnTo>
                        <a:pt x="0" y="10"/>
                      </a:lnTo>
                      <a:lnTo>
                        <a:pt x="6" y="7"/>
                      </a:lnTo>
                      <a:lnTo>
                        <a:pt x="15" y="4"/>
                      </a:lnTo>
                      <a:lnTo>
                        <a:pt x="23" y="2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1" y="2"/>
                      </a:lnTo>
                      <a:lnTo>
                        <a:pt x="60" y="6"/>
                      </a:lnTo>
                      <a:lnTo>
                        <a:pt x="70" y="12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6" name="Freeform 761"/>
                <p:cNvSpPr>
                  <a:spLocks/>
                </p:cNvSpPr>
                <p:nvPr/>
              </p:nvSpPr>
              <p:spPr bwMode="auto">
                <a:xfrm>
                  <a:off x="2344" y="1344"/>
                  <a:ext cx="10" cy="21"/>
                </a:xfrm>
                <a:custGeom>
                  <a:avLst/>
                  <a:gdLst>
                    <a:gd name="T0" fmla="*/ 33 w 38"/>
                    <a:gd name="T1" fmla="*/ 83 h 83"/>
                    <a:gd name="T2" fmla="*/ 38 w 38"/>
                    <a:gd name="T3" fmla="*/ 78 h 83"/>
                    <a:gd name="T4" fmla="*/ 36 w 38"/>
                    <a:gd name="T5" fmla="*/ 64 h 83"/>
                    <a:gd name="T6" fmla="*/ 33 w 38"/>
                    <a:gd name="T7" fmla="*/ 50 h 83"/>
                    <a:gd name="T8" fmla="*/ 30 w 38"/>
                    <a:gd name="T9" fmla="*/ 40 h 83"/>
                    <a:gd name="T10" fmla="*/ 26 w 38"/>
                    <a:gd name="T11" fmla="*/ 28 h 83"/>
                    <a:gd name="T12" fmla="*/ 22 w 38"/>
                    <a:gd name="T13" fmla="*/ 20 h 83"/>
                    <a:gd name="T14" fmla="*/ 18 w 38"/>
                    <a:gd name="T15" fmla="*/ 12 h 83"/>
                    <a:gd name="T16" fmla="*/ 11 w 38"/>
                    <a:gd name="T17" fmla="*/ 5 h 83"/>
                    <a:gd name="T18" fmla="*/ 6 w 38"/>
                    <a:gd name="T19" fmla="*/ 0 h 83"/>
                    <a:gd name="T20" fmla="*/ 0 w 38"/>
                    <a:gd name="T21" fmla="*/ 6 h 83"/>
                    <a:gd name="T22" fmla="*/ 5 w 38"/>
                    <a:gd name="T23" fmla="*/ 11 h 83"/>
                    <a:gd name="T24" fmla="*/ 9 w 38"/>
                    <a:gd name="T25" fmla="*/ 17 h 83"/>
                    <a:gd name="T26" fmla="*/ 13 w 38"/>
                    <a:gd name="T27" fmla="*/ 24 h 83"/>
                    <a:gd name="T28" fmla="*/ 18 w 38"/>
                    <a:gd name="T29" fmla="*/ 32 h 83"/>
                    <a:gd name="T30" fmla="*/ 22 w 38"/>
                    <a:gd name="T31" fmla="*/ 42 h 83"/>
                    <a:gd name="T32" fmla="*/ 25 w 38"/>
                    <a:gd name="T33" fmla="*/ 52 h 83"/>
                    <a:gd name="T34" fmla="*/ 28 w 38"/>
                    <a:gd name="T35" fmla="*/ 64 h 83"/>
                    <a:gd name="T36" fmla="*/ 30 w 38"/>
                    <a:gd name="T37" fmla="*/ 78 h 83"/>
                    <a:gd name="T38" fmla="*/ 35 w 38"/>
                    <a:gd name="T39" fmla="*/ 74 h 83"/>
                    <a:gd name="T40" fmla="*/ 30 w 38"/>
                    <a:gd name="T41" fmla="*/ 78 h 83"/>
                    <a:gd name="T42" fmla="*/ 31 w 38"/>
                    <a:gd name="T43" fmla="*/ 81 h 83"/>
                    <a:gd name="T44" fmla="*/ 34 w 38"/>
                    <a:gd name="T45" fmla="*/ 83 h 83"/>
                    <a:gd name="T46" fmla="*/ 37 w 38"/>
                    <a:gd name="T47" fmla="*/ 81 h 83"/>
                    <a:gd name="T48" fmla="*/ 38 w 38"/>
                    <a:gd name="T49" fmla="*/ 78 h 83"/>
                    <a:gd name="T50" fmla="*/ 33 w 38"/>
                    <a:gd name="T5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83">
                      <a:moveTo>
                        <a:pt x="33" y="83"/>
                      </a:moveTo>
                      <a:lnTo>
                        <a:pt x="38" y="78"/>
                      </a:lnTo>
                      <a:lnTo>
                        <a:pt x="36" y="64"/>
                      </a:lnTo>
                      <a:lnTo>
                        <a:pt x="33" y="50"/>
                      </a:lnTo>
                      <a:lnTo>
                        <a:pt x="30" y="40"/>
                      </a:lnTo>
                      <a:lnTo>
                        <a:pt x="26" y="28"/>
                      </a:lnTo>
                      <a:lnTo>
                        <a:pt x="22" y="20"/>
                      </a:lnTo>
                      <a:lnTo>
                        <a:pt x="18" y="12"/>
                      </a:lnTo>
                      <a:lnTo>
                        <a:pt x="11" y="5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5" y="11"/>
                      </a:lnTo>
                      <a:lnTo>
                        <a:pt x="9" y="17"/>
                      </a:lnTo>
                      <a:lnTo>
                        <a:pt x="13" y="24"/>
                      </a:lnTo>
                      <a:lnTo>
                        <a:pt x="18" y="32"/>
                      </a:lnTo>
                      <a:lnTo>
                        <a:pt x="22" y="42"/>
                      </a:lnTo>
                      <a:lnTo>
                        <a:pt x="25" y="52"/>
                      </a:lnTo>
                      <a:lnTo>
                        <a:pt x="28" y="64"/>
                      </a:lnTo>
                      <a:lnTo>
                        <a:pt x="30" y="78"/>
                      </a:lnTo>
                      <a:lnTo>
                        <a:pt x="35" y="74"/>
                      </a:lnTo>
                      <a:lnTo>
                        <a:pt x="30" y="78"/>
                      </a:lnTo>
                      <a:lnTo>
                        <a:pt x="31" y="81"/>
                      </a:lnTo>
                      <a:lnTo>
                        <a:pt x="34" y="83"/>
                      </a:lnTo>
                      <a:lnTo>
                        <a:pt x="37" y="81"/>
                      </a:lnTo>
                      <a:lnTo>
                        <a:pt x="38" y="78"/>
                      </a:lnTo>
                      <a:lnTo>
                        <a:pt x="33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7" name="Freeform 762"/>
                <p:cNvSpPr>
                  <a:spLocks/>
                </p:cNvSpPr>
                <p:nvPr/>
              </p:nvSpPr>
              <p:spPr bwMode="auto">
                <a:xfrm>
                  <a:off x="2347" y="1361"/>
                  <a:ext cx="6" cy="4"/>
                </a:xfrm>
                <a:custGeom>
                  <a:avLst/>
                  <a:gdLst>
                    <a:gd name="T0" fmla="*/ 0 w 25"/>
                    <a:gd name="T1" fmla="*/ 6 h 15"/>
                    <a:gd name="T2" fmla="*/ 4 w 25"/>
                    <a:gd name="T3" fmla="*/ 10 h 15"/>
                    <a:gd name="T4" fmla="*/ 9 w 25"/>
                    <a:gd name="T5" fmla="*/ 9 h 15"/>
                    <a:gd name="T6" fmla="*/ 12 w 25"/>
                    <a:gd name="T7" fmla="*/ 10 h 15"/>
                    <a:gd name="T8" fmla="*/ 17 w 25"/>
                    <a:gd name="T9" fmla="*/ 12 h 15"/>
                    <a:gd name="T10" fmla="*/ 23 w 25"/>
                    <a:gd name="T11" fmla="*/ 15 h 15"/>
                    <a:gd name="T12" fmla="*/ 25 w 25"/>
                    <a:gd name="T13" fmla="*/ 6 h 15"/>
                    <a:gd name="T14" fmla="*/ 19 w 25"/>
                    <a:gd name="T15" fmla="*/ 4 h 15"/>
                    <a:gd name="T16" fmla="*/ 14 w 25"/>
                    <a:gd name="T17" fmla="*/ 2 h 15"/>
                    <a:gd name="T18" fmla="*/ 9 w 25"/>
                    <a:gd name="T19" fmla="*/ 1 h 15"/>
                    <a:gd name="T20" fmla="*/ 4 w 25"/>
                    <a:gd name="T21" fmla="*/ 0 h 15"/>
                    <a:gd name="T22" fmla="*/ 9 w 25"/>
                    <a:gd name="T23" fmla="*/ 4 h 15"/>
                    <a:gd name="T24" fmla="*/ 4 w 25"/>
                    <a:gd name="T25" fmla="*/ 0 h 15"/>
                    <a:gd name="T26" fmla="*/ 1 w 25"/>
                    <a:gd name="T27" fmla="*/ 2 h 15"/>
                    <a:gd name="T28" fmla="*/ 0 w 25"/>
                    <a:gd name="T29" fmla="*/ 5 h 15"/>
                    <a:gd name="T30" fmla="*/ 1 w 25"/>
                    <a:gd name="T31" fmla="*/ 8 h 15"/>
                    <a:gd name="T32" fmla="*/ 4 w 25"/>
                    <a:gd name="T33" fmla="*/ 10 h 15"/>
                    <a:gd name="T34" fmla="*/ 0 w 25"/>
                    <a:gd name="T35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5" h="15">
                      <a:moveTo>
                        <a:pt x="0" y="6"/>
                      </a:moveTo>
                      <a:lnTo>
                        <a:pt x="4" y="10"/>
                      </a:lnTo>
                      <a:lnTo>
                        <a:pt x="9" y="9"/>
                      </a:lnTo>
                      <a:lnTo>
                        <a:pt x="12" y="10"/>
                      </a:lnTo>
                      <a:lnTo>
                        <a:pt x="17" y="12"/>
                      </a:lnTo>
                      <a:lnTo>
                        <a:pt x="23" y="15"/>
                      </a:lnTo>
                      <a:lnTo>
                        <a:pt x="25" y="6"/>
                      </a:lnTo>
                      <a:lnTo>
                        <a:pt x="19" y="4"/>
                      </a:lnTo>
                      <a:lnTo>
                        <a:pt x="14" y="2"/>
                      </a:lnTo>
                      <a:lnTo>
                        <a:pt x="9" y="1"/>
                      </a:lnTo>
                      <a:lnTo>
                        <a:pt x="4" y="0"/>
                      </a:lnTo>
                      <a:lnTo>
                        <a:pt x="9" y="4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8" name="Freeform 763"/>
                <p:cNvSpPr>
                  <a:spLocks/>
                </p:cNvSpPr>
                <p:nvPr/>
              </p:nvSpPr>
              <p:spPr bwMode="auto">
                <a:xfrm>
                  <a:off x="2326" y="1343"/>
                  <a:ext cx="23" cy="20"/>
                </a:xfrm>
                <a:custGeom>
                  <a:avLst/>
                  <a:gdLst>
                    <a:gd name="T0" fmla="*/ 2 w 90"/>
                    <a:gd name="T1" fmla="*/ 0 h 77"/>
                    <a:gd name="T2" fmla="*/ 4 w 90"/>
                    <a:gd name="T3" fmla="*/ 8 h 77"/>
                    <a:gd name="T4" fmla="*/ 18 w 90"/>
                    <a:gd name="T5" fmla="*/ 8 h 77"/>
                    <a:gd name="T6" fmla="*/ 29 w 90"/>
                    <a:gd name="T7" fmla="*/ 13 h 77"/>
                    <a:gd name="T8" fmla="*/ 42 w 90"/>
                    <a:gd name="T9" fmla="*/ 21 h 77"/>
                    <a:gd name="T10" fmla="*/ 53 w 90"/>
                    <a:gd name="T11" fmla="*/ 32 h 77"/>
                    <a:gd name="T12" fmla="*/ 63 w 90"/>
                    <a:gd name="T13" fmla="*/ 44 h 77"/>
                    <a:gd name="T14" fmla="*/ 71 w 90"/>
                    <a:gd name="T15" fmla="*/ 56 h 77"/>
                    <a:gd name="T16" fmla="*/ 77 w 90"/>
                    <a:gd name="T17" fmla="*/ 68 h 77"/>
                    <a:gd name="T18" fmla="*/ 81 w 90"/>
                    <a:gd name="T19" fmla="*/ 77 h 77"/>
                    <a:gd name="T20" fmla="*/ 90 w 90"/>
                    <a:gd name="T21" fmla="*/ 75 h 77"/>
                    <a:gd name="T22" fmla="*/ 85 w 90"/>
                    <a:gd name="T23" fmla="*/ 64 h 77"/>
                    <a:gd name="T24" fmla="*/ 79 w 90"/>
                    <a:gd name="T25" fmla="*/ 52 h 77"/>
                    <a:gd name="T26" fmla="*/ 70 w 90"/>
                    <a:gd name="T27" fmla="*/ 40 h 77"/>
                    <a:gd name="T28" fmla="*/ 59 w 90"/>
                    <a:gd name="T29" fmla="*/ 26 h 77"/>
                    <a:gd name="T30" fmla="*/ 48 w 90"/>
                    <a:gd name="T31" fmla="*/ 14 h 77"/>
                    <a:gd name="T32" fmla="*/ 33 w 90"/>
                    <a:gd name="T33" fmla="*/ 5 h 77"/>
                    <a:gd name="T34" fmla="*/ 18 w 90"/>
                    <a:gd name="T35" fmla="*/ 0 h 77"/>
                    <a:gd name="T36" fmla="*/ 4 w 90"/>
                    <a:gd name="T37" fmla="*/ 0 h 77"/>
                    <a:gd name="T38" fmla="*/ 6 w 90"/>
                    <a:gd name="T39" fmla="*/ 8 h 77"/>
                    <a:gd name="T40" fmla="*/ 4 w 90"/>
                    <a:gd name="T41" fmla="*/ 0 h 77"/>
                    <a:gd name="T42" fmla="*/ 1 w 90"/>
                    <a:gd name="T43" fmla="*/ 1 h 77"/>
                    <a:gd name="T44" fmla="*/ 0 w 90"/>
                    <a:gd name="T45" fmla="*/ 4 h 77"/>
                    <a:gd name="T46" fmla="*/ 1 w 90"/>
                    <a:gd name="T47" fmla="*/ 7 h 77"/>
                    <a:gd name="T48" fmla="*/ 4 w 90"/>
                    <a:gd name="T49" fmla="*/ 8 h 77"/>
                    <a:gd name="T50" fmla="*/ 2 w 90"/>
                    <a:gd name="T51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0" h="77">
                      <a:moveTo>
                        <a:pt x="2" y="0"/>
                      </a:moveTo>
                      <a:lnTo>
                        <a:pt x="4" y="8"/>
                      </a:lnTo>
                      <a:lnTo>
                        <a:pt x="18" y="8"/>
                      </a:lnTo>
                      <a:lnTo>
                        <a:pt x="29" y="13"/>
                      </a:lnTo>
                      <a:lnTo>
                        <a:pt x="42" y="21"/>
                      </a:lnTo>
                      <a:lnTo>
                        <a:pt x="53" y="32"/>
                      </a:lnTo>
                      <a:lnTo>
                        <a:pt x="63" y="44"/>
                      </a:lnTo>
                      <a:lnTo>
                        <a:pt x="71" y="56"/>
                      </a:lnTo>
                      <a:lnTo>
                        <a:pt x="77" y="68"/>
                      </a:lnTo>
                      <a:lnTo>
                        <a:pt x="81" y="77"/>
                      </a:lnTo>
                      <a:lnTo>
                        <a:pt x="90" y="75"/>
                      </a:lnTo>
                      <a:lnTo>
                        <a:pt x="85" y="64"/>
                      </a:lnTo>
                      <a:lnTo>
                        <a:pt x="79" y="52"/>
                      </a:lnTo>
                      <a:lnTo>
                        <a:pt x="70" y="40"/>
                      </a:lnTo>
                      <a:lnTo>
                        <a:pt x="59" y="26"/>
                      </a:lnTo>
                      <a:lnTo>
                        <a:pt x="48" y="14"/>
                      </a:lnTo>
                      <a:lnTo>
                        <a:pt x="33" y="5"/>
                      </a:lnTo>
                      <a:lnTo>
                        <a:pt x="18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9" name="Freeform 764"/>
                <p:cNvSpPr>
                  <a:spLocks/>
                </p:cNvSpPr>
                <p:nvPr/>
              </p:nvSpPr>
              <p:spPr bwMode="auto">
                <a:xfrm>
                  <a:off x="2327" y="1341"/>
                  <a:ext cx="19" cy="5"/>
                </a:xfrm>
                <a:custGeom>
                  <a:avLst/>
                  <a:gdLst>
                    <a:gd name="T0" fmla="*/ 75 w 75"/>
                    <a:gd name="T1" fmla="*/ 14 h 20"/>
                    <a:gd name="T2" fmla="*/ 75 w 75"/>
                    <a:gd name="T3" fmla="*/ 14 h 20"/>
                    <a:gd name="T4" fmla="*/ 65 w 75"/>
                    <a:gd name="T5" fmla="*/ 7 h 20"/>
                    <a:gd name="T6" fmla="*/ 54 w 75"/>
                    <a:gd name="T7" fmla="*/ 2 h 20"/>
                    <a:gd name="T8" fmla="*/ 44 w 75"/>
                    <a:gd name="T9" fmla="*/ 0 h 20"/>
                    <a:gd name="T10" fmla="*/ 34 w 75"/>
                    <a:gd name="T11" fmla="*/ 0 h 20"/>
                    <a:gd name="T12" fmla="*/ 24 w 75"/>
                    <a:gd name="T13" fmla="*/ 2 h 20"/>
                    <a:gd name="T14" fmla="*/ 16 w 75"/>
                    <a:gd name="T15" fmla="*/ 5 h 20"/>
                    <a:gd name="T16" fmla="*/ 7 w 75"/>
                    <a:gd name="T17" fmla="*/ 8 h 20"/>
                    <a:gd name="T18" fmla="*/ 0 w 75"/>
                    <a:gd name="T19" fmla="*/ 11 h 20"/>
                    <a:gd name="T20" fmla="*/ 4 w 75"/>
                    <a:gd name="T21" fmla="*/ 19 h 20"/>
                    <a:gd name="T22" fmla="*/ 9 w 75"/>
                    <a:gd name="T23" fmla="*/ 16 h 20"/>
                    <a:gd name="T24" fmla="*/ 18 w 75"/>
                    <a:gd name="T25" fmla="*/ 13 h 20"/>
                    <a:gd name="T26" fmla="*/ 26 w 75"/>
                    <a:gd name="T27" fmla="*/ 11 h 20"/>
                    <a:gd name="T28" fmla="*/ 34 w 75"/>
                    <a:gd name="T29" fmla="*/ 9 h 20"/>
                    <a:gd name="T30" fmla="*/ 44 w 75"/>
                    <a:gd name="T31" fmla="*/ 9 h 20"/>
                    <a:gd name="T32" fmla="*/ 52 w 75"/>
                    <a:gd name="T33" fmla="*/ 11 h 20"/>
                    <a:gd name="T34" fmla="*/ 60 w 75"/>
                    <a:gd name="T35" fmla="*/ 15 h 20"/>
                    <a:gd name="T36" fmla="*/ 69 w 75"/>
                    <a:gd name="T37" fmla="*/ 20 h 20"/>
                    <a:gd name="T38" fmla="*/ 69 w 75"/>
                    <a:gd name="T39" fmla="*/ 20 h 20"/>
                    <a:gd name="T40" fmla="*/ 75 w 75"/>
                    <a:gd name="T41" fmla="*/ 1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5" h="20">
                      <a:moveTo>
                        <a:pt x="75" y="14"/>
                      </a:moveTo>
                      <a:lnTo>
                        <a:pt x="75" y="14"/>
                      </a:lnTo>
                      <a:lnTo>
                        <a:pt x="65" y="7"/>
                      </a:lnTo>
                      <a:lnTo>
                        <a:pt x="54" y="2"/>
                      </a:lnTo>
                      <a:lnTo>
                        <a:pt x="44" y="0"/>
                      </a:lnTo>
                      <a:lnTo>
                        <a:pt x="34" y="0"/>
                      </a:lnTo>
                      <a:lnTo>
                        <a:pt x="24" y="2"/>
                      </a:lnTo>
                      <a:lnTo>
                        <a:pt x="16" y="5"/>
                      </a:lnTo>
                      <a:lnTo>
                        <a:pt x="7" y="8"/>
                      </a:lnTo>
                      <a:lnTo>
                        <a:pt x="0" y="11"/>
                      </a:lnTo>
                      <a:lnTo>
                        <a:pt x="4" y="19"/>
                      </a:lnTo>
                      <a:lnTo>
                        <a:pt x="9" y="16"/>
                      </a:lnTo>
                      <a:lnTo>
                        <a:pt x="18" y="13"/>
                      </a:lnTo>
                      <a:lnTo>
                        <a:pt x="26" y="11"/>
                      </a:lnTo>
                      <a:lnTo>
                        <a:pt x="34" y="9"/>
                      </a:lnTo>
                      <a:lnTo>
                        <a:pt x="44" y="9"/>
                      </a:lnTo>
                      <a:lnTo>
                        <a:pt x="52" y="11"/>
                      </a:lnTo>
                      <a:lnTo>
                        <a:pt x="60" y="15"/>
                      </a:lnTo>
                      <a:lnTo>
                        <a:pt x="69" y="20"/>
                      </a:lnTo>
                      <a:lnTo>
                        <a:pt x="69" y="20"/>
                      </a:lnTo>
                      <a:lnTo>
                        <a:pt x="7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0" name="Freeform 765"/>
                <p:cNvSpPr>
                  <a:spLocks/>
                </p:cNvSpPr>
                <p:nvPr/>
              </p:nvSpPr>
              <p:spPr bwMode="auto">
                <a:xfrm>
                  <a:off x="2365" y="1310"/>
                  <a:ext cx="81" cy="117"/>
                </a:xfrm>
                <a:custGeom>
                  <a:avLst/>
                  <a:gdLst>
                    <a:gd name="T0" fmla="*/ 27 w 324"/>
                    <a:gd name="T1" fmla="*/ 134 h 468"/>
                    <a:gd name="T2" fmla="*/ 37 w 324"/>
                    <a:gd name="T3" fmla="*/ 122 h 468"/>
                    <a:gd name="T4" fmla="*/ 46 w 324"/>
                    <a:gd name="T5" fmla="*/ 108 h 468"/>
                    <a:gd name="T6" fmla="*/ 48 w 324"/>
                    <a:gd name="T7" fmla="*/ 89 h 468"/>
                    <a:gd name="T8" fmla="*/ 38 w 324"/>
                    <a:gd name="T9" fmla="*/ 66 h 468"/>
                    <a:gd name="T10" fmla="*/ 54 w 324"/>
                    <a:gd name="T11" fmla="*/ 36 h 468"/>
                    <a:gd name="T12" fmla="*/ 87 w 324"/>
                    <a:gd name="T13" fmla="*/ 8 h 468"/>
                    <a:gd name="T14" fmla="*/ 122 w 324"/>
                    <a:gd name="T15" fmla="*/ 0 h 468"/>
                    <a:gd name="T16" fmla="*/ 144 w 324"/>
                    <a:gd name="T17" fmla="*/ 6 h 468"/>
                    <a:gd name="T18" fmla="*/ 171 w 324"/>
                    <a:gd name="T19" fmla="*/ 4 h 468"/>
                    <a:gd name="T20" fmla="*/ 203 w 324"/>
                    <a:gd name="T21" fmla="*/ 4 h 468"/>
                    <a:gd name="T22" fmla="*/ 230 w 324"/>
                    <a:gd name="T23" fmla="*/ 9 h 468"/>
                    <a:gd name="T24" fmla="*/ 246 w 324"/>
                    <a:gd name="T25" fmla="*/ 23 h 468"/>
                    <a:gd name="T26" fmla="*/ 258 w 324"/>
                    <a:gd name="T27" fmla="*/ 52 h 468"/>
                    <a:gd name="T28" fmla="*/ 266 w 324"/>
                    <a:gd name="T29" fmla="*/ 81 h 468"/>
                    <a:gd name="T30" fmla="*/ 266 w 324"/>
                    <a:gd name="T31" fmla="*/ 110 h 468"/>
                    <a:gd name="T32" fmla="*/ 264 w 324"/>
                    <a:gd name="T33" fmla="*/ 141 h 468"/>
                    <a:gd name="T34" fmla="*/ 275 w 324"/>
                    <a:gd name="T35" fmla="*/ 163 h 468"/>
                    <a:gd name="T36" fmla="*/ 290 w 324"/>
                    <a:gd name="T37" fmla="*/ 188 h 468"/>
                    <a:gd name="T38" fmla="*/ 304 w 324"/>
                    <a:gd name="T39" fmla="*/ 208 h 468"/>
                    <a:gd name="T40" fmla="*/ 320 w 324"/>
                    <a:gd name="T41" fmla="*/ 223 h 468"/>
                    <a:gd name="T42" fmla="*/ 322 w 324"/>
                    <a:gd name="T43" fmla="*/ 243 h 468"/>
                    <a:gd name="T44" fmla="*/ 313 w 324"/>
                    <a:gd name="T45" fmla="*/ 257 h 468"/>
                    <a:gd name="T46" fmla="*/ 303 w 324"/>
                    <a:gd name="T47" fmla="*/ 261 h 468"/>
                    <a:gd name="T48" fmla="*/ 291 w 324"/>
                    <a:gd name="T49" fmla="*/ 266 h 468"/>
                    <a:gd name="T50" fmla="*/ 280 w 324"/>
                    <a:gd name="T51" fmla="*/ 271 h 468"/>
                    <a:gd name="T52" fmla="*/ 271 w 324"/>
                    <a:gd name="T53" fmla="*/ 280 h 468"/>
                    <a:gd name="T54" fmla="*/ 266 w 324"/>
                    <a:gd name="T55" fmla="*/ 298 h 468"/>
                    <a:gd name="T56" fmla="*/ 266 w 324"/>
                    <a:gd name="T57" fmla="*/ 316 h 468"/>
                    <a:gd name="T58" fmla="*/ 257 w 324"/>
                    <a:gd name="T59" fmla="*/ 323 h 468"/>
                    <a:gd name="T60" fmla="*/ 261 w 324"/>
                    <a:gd name="T61" fmla="*/ 330 h 468"/>
                    <a:gd name="T62" fmla="*/ 261 w 324"/>
                    <a:gd name="T63" fmla="*/ 346 h 468"/>
                    <a:gd name="T64" fmla="*/ 245 w 324"/>
                    <a:gd name="T65" fmla="*/ 360 h 468"/>
                    <a:gd name="T66" fmla="*/ 245 w 324"/>
                    <a:gd name="T67" fmla="*/ 389 h 468"/>
                    <a:gd name="T68" fmla="*/ 254 w 324"/>
                    <a:gd name="T69" fmla="*/ 408 h 468"/>
                    <a:gd name="T70" fmla="*/ 256 w 324"/>
                    <a:gd name="T71" fmla="*/ 428 h 468"/>
                    <a:gd name="T72" fmla="*/ 250 w 324"/>
                    <a:gd name="T73" fmla="*/ 451 h 468"/>
                    <a:gd name="T74" fmla="*/ 230 w 324"/>
                    <a:gd name="T75" fmla="*/ 465 h 468"/>
                    <a:gd name="T76" fmla="*/ 211 w 324"/>
                    <a:gd name="T77" fmla="*/ 467 h 468"/>
                    <a:gd name="T78" fmla="*/ 203 w 324"/>
                    <a:gd name="T79" fmla="*/ 468 h 468"/>
                    <a:gd name="T80" fmla="*/ 195 w 324"/>
                    <a:gd name="T81" fmla="*/ 468 h 468"/>
                    <a:gd name="T82" fmla="*/ 183 w 324"/>
                    <a:gd name="T83" fmla="*/ 467 h 468"/>
                    <a:gd name="T84" fmla="*/ 174 w 324"/>
                    <a:gd name="T85" fmla="*/ 459 h 468"/>
                    <a:gd name="T86" fmla="*/ 167 w 324"/>
                    <a:gd name="T87" fmla="*/ 443 h 468"/>
                    <a:gd name="T88" fmla="*/ 159 w 324"/>
                    <a:gd name="T89" fmla="*/ 429 h 468"/>
                    <a:gd name="T90" fmla="*/ 149 w 324"/>
                    <a:gd name="T91" fmla="*/ 414 h 468"/>
                    <a:gd name="T92" fmla="*/ 130 w 324"/>
                    <a:gd name="T93" fmla="*/ 393 h 468"/>
                    <a:gd name="T94" fmla="*/ 107 w 324"/>
                    <a:gd name="T95" fmla="*/ 377 h 468"/>
                    <a:gd name="T96" fmla="*/ 88 w 324"/>
                    <a:gd name="T97" fmla="*/ 372 h 468"/>
                    <a:gd name="T98" fmla="*/ 72 w 324"/>
                    <a:gd name="T99" fmla="*/ 374 h 468"/>
                    <a:gd name="T100" fmla="*/ 67 w 324"/>
                    <a:gd name="T101" fmla="*/ 363 h 468"/>
                    <a:gd name="T102" fmla="*/ 57 w 324"/>
                    <a:gd name="T103" fmla="*/ 340 h 468"/>
                    <a:gd name="T104" fmla="*/ 36 w 324"/>
                    <a:gd name="T105" fmla="*/ 320 h 468"/>
                    <a:gd name="T106" fmla="*/ 13 w 324"/>
                    <a:gd name="T107" fmla="*/ 299 h 468"/>
                    <a:gd name="T108" fmla="*/ 3 w 324"/>
                    <a:gd name="T109" fmla="*/ 286 h 468"/>
                    <a:gd name="T110" fmla="*/ 2 w 324"/>
                    <a:gd name="T111" fmla="*/ 275 h 468"/>
                    <a:gd name="T112" fmla="*/ 1 w 324"/>
                    <a:gd name="T113" fmla="*/ 253 h 468"/>
                    <a:gd name="T114" fmla="*/ 1 w 324"/>
                    <a:gd name="T115" fmla="*/ 246 h 468"/>
                    <a:gd name="T116" fmla="*/ 8 w 324"/>
                    <a:gd name="T117" fmla="*/ 243 h 468"/>
                    <a:gd name="T118" fmla="*/ 17 w 324"/>
                    <a:gd name="T119" fmla="*/ 242 h 468"/>
                    <a:gd name="T120" fmla="*/ 18 w 324"/>
                    <a:gd name="T121" fmla="*/ 203 h 468"/>
                    <a:gd name="T122" fmla="*/ 25 w 324"/>
                    <a:gd name="T123" fmla="*/ 159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4" h="468">
                      <a:moveTo>
                        <a:pt x="26" y="138"/>
                      </a:moveTo>
                      <a:lnTo>
                        <a:pt x="27" y="134"/>
                      </a:lnTo>
                      <a:lnTo>
                        <a:pt x="32" y="129"/>
                      </a:lnTo>
                      <a:lnTo>
                        <a:pt x="37" y="122"/>
                      </a:lnTo>
                      <a:lnTo>
                        <a:pt x="42" y="116"/>
                      </a:lnTo>
                      <a:lnTo>
                        <a:pt x="46" y="108"/>
                      </a:lnTo>
                      <a:lnTo>
                        <a:pt x="49" y="99"/>
                      </a:lnTo>
                      <a:lnTo>
                        <a:pt x="48" y="89"/>
                      </a:lnTo>
                      <a:lnTo>
                        <a:pt x="42" y="78"/>
                      </a:lnTo>
                      <a:lnTo>
                        <a:pt x="38" y="66"/>
                      </a:lnTo>
                      <a:lnTo>
                        <a:pt x="43" y="50"/>
                      </a:lnTo>
                      <a:lnTo>
                        <a:pt x="54" y="36"/>
                      </a:lnTo>
                      <a:lnTo>
                        <a:pt x="69" y="21"/>
                      </a:lnTo>
                      <a:lnTo>
                        <a:pt x="87" y="8"/>
                      </a:lnTo>
                      <a:lnTo>
                        <a:pt x="106" y="1"/>
                      </a:lnTo>
                      <a:lnTo>
                        <a:pt x="122" y="0"/>
                      </a:lnTo>
                      <a:lnTo>
                        <a:pt x="137" y="7"/>
                      </a:lnTo>
                      <a:lnTo>
                        <a:pt x="144" y="6"/>
                      </a:lnTo>
                      <a:lnTo>
                        <a:pt x="157" y="5"/>
                      </a:lnTo>
                      <a:lnTo>
                        <a:pt x="171" y="4"/>
                      </a:lnTo>
                      <a:lnTo>
                        <a:pt x="186" y="4"/>
                      </a:lnTo>
                      <a:lnTo>
                        <a:pt x="203" y="4"/>
                      </a:lnTo>
                      <a:lnTo>
                        <a:pt x="218" y="6"/>
                      </a:lnTo>
                      <a:lnTo>
                        <a:pt x="230" y="9"/>
                      </a:lnTo>
                      <a:lnTo>
                        <a:pt x="238" y="14"/>
                      </a:lnTo>
                      <a:lnTo>
                        <a:pt x="246" y="23"/>
                      </a:lnTo>
                      <a:lnTo>
                        <a:pt x="253" y="36"/>
                      </a:lnTo>
                      <a:lnTo>
                        <a:pt x="258" y="52"/>
                      </a:lnTo>
                      <a:lnTo>
                        <a:pt x="263" y="71"/>
                      </a:lnTo>
                      <a:lnTo>
                        <a:pt x="266" y="81"/>
                      </a:lnTo>
                      <a:lnTo>
                        <a:pt x="267" y="92"/>
                      </a:lnTo>
                      <a:lnTo>
                        <a:pt x="266" y="110"/>
                      </a:lnTo>
                      <a:lnTo>
                        <a:pt x="261" y="135"/>
                      </a:lnTo>
                      <a:lnTo>
                        <a:pt x="264" y="141"/>
                      </a:lnTo>
                      <a:lnTo>
                        <a:pt x="269" y="152"/>
                      </a:lnTo>
                      <a:lnTo>
                        <a:pt x="275" y="163"/>
                      </a:lnTo>
                      <a:lnTo>
                        <a:pt x="282" y="176"/>
                      </a:lnTo>
                      <a:lnTo>
                        <a:pt x="290" y="188"/>
                      </a:lnTo>
                      <a:lnTo>
                        <a:pt x="297" y="200"/>
                      </a:lnTo>
                      <a:lnTo>
                        <a:pt x="304" y="208"/>
                      </a:lnTo>
                      <a:lnTo>
                        <a:pt x="310" y="214"/>
                      </a:lnTo>
                      <a:lnTo>
                        <a:pt x="320" y="223"/>
                      </a:lnTo>
                      <a:lnTo>
                        <a:pt x="324" y="232"/>
                      </a:lnTo>
                      <a:lnTo>
                        <a:pt x="322" y="243"/>
                      </a:lnTo>
                      <a:lnTo>
                        <a:pt x="316" y="255"/>
                      </a:lnTo>
                      <a:lnTo>
                        <a:pt x="313" y="257"/>
                      </a:lnTo>
                      <a:lnTo>
                        <a:pt x="308" y="259"/>
                      </a:lnTo>
                      <a:lnTo>
                        <a:pt x="303" y="261"/>
                      </a:lnTo>
                      <a:lnTo>
                        <a:pt x="297" y="263"/>
                      </a:lnTo>
                      <a:lnTo>
                        <a:pt x="291" y="266"/>
                      </a:lnTo>
                      <a:lnTo>
                        <a:pt x="285" y="269"/>
                      </a:lnTo>
                      <a:lnTo>
                        <a:pt x="280" y="271"/>
                      </a:lnTo>
                      <a:lnTo>
                        <a:pt x="276" y="274"/>
                      </a:lnTo>
                      <a:lnTo>
                        <a:pt x="271" y="280"/>
                      </a:lnTo>
                      <a:lnTo>
                        <a:pt x="267" y="289"/>
                      </a:lnTo>
                      <a:lnTo>
                        <a:pt x="266" y="298"/>
                      </a:lnTo>
                      <a:lnTo>
                        <a:pt x="270" y="309"/>
                      </a:lnTo>
                      <a:lnTo>
                        <a:pt x="266" y="316"/>
                      </a:lnTo>
                      <a:lnTo>
                        <a:pt x="261" y="320"/>
                      </a:lnTo>
                      <a:lnTo>
                        <a:pt x="257" y="323"/>
                      </a:lnTo>
                      <a:lnTo>
                        <a:pt x="256" y="324"/>
                      </a:lnTo>
                      <a:lnTo>
                        <a:pt x="261" y="330"/>
                      </a:lnTo>
                      <a:lnTo>
                        <a:pt x="264" y="339"/>
                      </a:lnTo>
                      <a:lnTo>
                        <a:pt x="261" y="346"/>
                      </a:lnTo>
                      <a:lnTo>
                        <a:pt x="253" y="351"/>
                      </a:lnTo>
                      <a:lnTo>
                        <a:pt x="245" y="360"/>
                      </a:lnTo>
                      <a:lnTo>
                        <a:pt x="243" y="373"/>
                      </a:lnTo>
                      <a:lnTo>
                        <a:pt x="245" y="389"/>
                      </a:lnTo>
                      <a:lnTo>
                        <a:pt x="251" y="401"/>
                      </a:lnTo>
                      <a:lnTo>
                        <a:pt x="254" y="408"/>
                      </a:lnTo>
                      <a:lnTo>
                        <a:pt x="256" y="417"/>
                      </a:lnTo>
                      <a:lnTo>
                        <a:pt x="256" y="428"/>
                      </a:lnTo>
                      <a:lnTo>
                        <a:pt x="254" y="439"/>
                      </a:lnTo>
                      <a:lnTo>
                        <a:pt x="250" y="451"/>
                      </a:lnTo>
                      <a:lnTo>
                        <a:pt x="242" y="459"/>
                      </a:lnTo>
                      <a:lnTo>
                        <a:pt x="230" y="465"/>
                      </a:lnTo>
                      <a:lnTo>
                        <a:pt x="215" y="467"/>
                      </a:lnTo>
                      <a:lnTo>
                        <a:pt x="211" y="467"/>
                      </a:lnTo>
                      <a:lnTo>
                        <a:pt x="207" y="467"/>
                      </a:lnTo>
                      <a:lnTo>
                        <a:pt x="203" y="468"/>
                      </a:lnTo>
                      <a:lnTo>
                        <a:pt x="199" y="468"/>
                      </a:lnTo>
                      <a:lnTo>
                        <a:pt x="195" y="468"/>
                      </a:lnTo>
                      <a:lnTo>
                        <a:pt x="189" y="468"/>
                      </a:lnTo>
                      <a:lnTo>
                        <a:pt x="183" y="467"/>
                      </a:lnTo>
                      <a:lnTo>
                        <a:pt x="176" y="466"/>
                      </a:lnTo>
                      <a:lnTo>
                        <a:pt x="174" y="459"/>
                      </a:lnTo>
                      <a:lnTo>
                        <a:pt x="171" y="452"/>
                      </a:lnTo>
                      <a:lnTo>
                        <a:pt x="167" y="443"/>
                      </a:lnTo>
                      <a:lnTo>
                        <a:pt x="163" y="436"/>
                      </a:lnTo>
                      <a:lnTo>
                        <a:pt x="159" y="429"/>
                      </a:lnTo>
                      <a:lnTo>
                        <a:pt x="154" y="421"/>
                      </a:lnTo>
                      <a:lnTo>
                        <a:pt x="149" y="414"/>
                      </a:lnTo>
                      <a:lnTo>
                        <a:pt x="142" y="407"/>
                      </a:lnTo>
                      <a:lnTo>
                        <a:pt x="130" y="393"/>
                      </a:lnTo>
                      <a:lnTo>
                        <a:pt x="118" y="384"/>
                      </a:lnTo>
                      <a:lnTo>
                        <a:pt x="107" y="377"/>
                      </a:lnTo>
                      <a:lnTo>
                        <a:pt x="97" y="373"/>
                      </a:lnTo>
                      <a:lnTo>
                        <a:pt x="88" y="372"/>
                      </a:lnTo>
                      <a:lnTo>
                        <a:pt x="80" y="373"/>
                      </a:lnTo>
                      <a:lnTo>
                        <a:pt x="72" y="374"/>
                      </a:lnTo>
                      <a:lnTo>
                        <a:pt x="67" y="375"/>
                      </a:lnTo>
                      <a:lnTo>
                        <a:pt x="67" y="363"/>
                      </a:lnTo>
                      <a:lnTo>
                        <a:pt x="64" y="351"/>
                      </a:lnTo>
                      <a:lnTo>
                        <a:pt x="57" y="340"/>
                      </a:lnTo>
                      <a:lnTo>
                        <a:pt x="46" y="329"/>
                      </a:lnTo>
                      <a:lnTo>
                        <a:pt x="36" y="320"/>
                      </a:lnTo>
                      <a:lnTo>
                        <a:pt x="24" y="309"/>
                      </a:lnTo>
                      <a:lnTo>
                        <a:pt x="13" y="299"/>
                      </a:lnTo>
                      <a:lnTo>
                        <a:pt x="3" y="288"/>
                      </a:lnTo>
                      <a:lnTo>
                        <a:pt x="3" y="286"/>
                      </a:lnTo>
                      <a:lnTo>
                        <a:pt x="3" y="283"/>
                      </a:lnTo>
                      <a:lnTo>
                        <a:pt x="2" y="275"/>
                      </a:lnTo>
                      <a:lnTo>
                        <a:pt x="1" y="258"/>
                      </a:lnTo>
                      <a:lnTo>
                        <a:pt x="1" y="253"/>
                      </a:lnTo>
                      <a:lnTo>
                        <a:pt x="1" y="249"/>
                      </a:lnTo>
                      <a:lnTo>
                        <a:pt x="1" y="246"/>
                      </a:lnTo>
                      <a:lnTo>
                        <a:pt x="0" y="243"/>
                      </a:lnTo>
                      <a:lnTo>
                        <a:pt x="8" y="243"/>
                      </a:lnTo>
                      <a:lnTo>
                        <a:pt x="13" y="243"/>
                      </a:lnTo>
                      <a:lnTo>
                        <a:pt x="17" y="242"/>
                      </a:lnTo>
                      <a:lnTo>
                        <a:pt x="19" y="242"/>
                      </a:lnTo>
                      <a:lnTo>
                        <a:pt x="18" y="203"/>
                      </a:lnTo>
                      <a:lnTo>
                        <a:pt x="21" y="178"/>
                      </a:lnTo>
                      <a:lnTo>
                        <a:pt x="25" y="159"/>
                      </a:lnTo>
                      <a:lnTo>
                        <a:pt x="26" y="138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1" name="Freeform 766"/>
                <p:cNvSpPr>
                  <a:spLocks/>
                </p:cNvSpPr>
                <p:nvPr/>
              </p:nvSpPr>
              <p:spPr bwMode="auto">
                <a:xfrm>
                  <a:off x="2371" y="1345"/>
                  <a:ext cx="2" cy="1"/>
                </a:xfrm>
                <a:custGeom>
                  <a:avLst/>
                  <a:gdLst>
                    <a:gd name="T0" fmla="*/ 0 w 9"/>
                    <a:gd name="T1" fmla="*/ 0 h 4"/>
                    <a:gd name="T2" fmla="*/ 1 w 9"/>
                    <a:gd name="T3" fmla="*/ 3 h 4"/>
                    <a:gd name="T4" fmla="*/ 4 w 9"/>
                    <a:gd name="T5" fmla="*/ 4 h 4"/>
                    <a:gd name="T6" fmla="*/ 8 w 9"/>
                    <a:gd name="T7" fmla="*/ 3 h 4"/>
                    <a:gd name="T8" fmla="*/ 9 w 9"/>
                    <a:gd name="T9" fmla="*/ 0 h 4"/>
                    <a:gd name="T10" fmla="*/ 0 w 9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4"/>
                      </a:lnTo>
                      <a:lnTo>
                        <a:pt x="8" y="3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2" name="Freeform 767"/>
                <p:cNvSpPr>
                  <a:spLocks/>
                </p:cNvSpPr>
                <p:nvPr/>
              </p:nvSpPr>
              <p:spPr bwMode="auto">
                <a:xfrm>
                  <a:off x="2371" y="1329"/>
                  <a:ext cx="7" cy="16"/>
                </a:xfrm>
                <a:custGeom>
                  <a:avLst/>
                  <a:gdLst>
                    <a:gd name="T0" fmla="*/ 17 w 32"/>
                    <a:gd name="T1" fmla="*/ 7 h 63"/>
                    <a:gd name="T2" fmla="*/ 17 w 32"/>
                    <a:gd name="T3" fmla="*/ 7 h 63"/>
                    <a:gd name="T4" fmla="*/ 22 w 32"/>
                    <a:gd name="T5" fmla="*/ 15 h 63"/>
                    <a:gd name="T6" fmla="*/ 23 w 32"/>
                    <a:gd name="T7" fmla="*/ 24 h 63"/>
                    <a:gd name="T8" fmla="*/ 20 w 32"/>
                    <a:gd name="T9" fmla="*/ 32 h 63"/>
                    <a:gd name="T10" fmla="*/ 16 w 32"/>
                    <a:gd name="T11" fmla="*/ 39 h 63"/>
                    <a:gd name="T12" fmla="*/ 12 w 32"/>
                    <a:gd name="T13" fmla="*/ 44 h 63"/>
                    <a:gd name="T14" fmla="*/ 7 w 32"/>
                    <a:gd name="T15" fmla="*/ 50 h 63"/>
                    <a:gd name="T16" fmla="*/ 1 w 32"/>
                    <a:gd name="T17" fmla="*/ 57 h 63"/>
                    <a:gd name="T18" fmla="*/ 0 w 32"/>
                    <a:gd name="T19" fmla="*/ 63 h 63"/>
                    <a:gd name="T20" fmla="*/ 9 w 32"/>
                    <a:gd name="T21" fmla="*/ 63 h 63"/>
                    <a:gd name="T22" fmla="*/ 10 w 32"/>
                    <a:gd name="T23" fmla="*/ 61 h 63"/>
                    <a:gd name="T24" fmla="*/ 13 w 32"/>
                    <a:gd name="T25" fmla="*/ 57 h 63"/>
                    <a:gd name="T26" fmla="*/ 18 w 32"/>
                    <a:gd name="T27" fmla="*/ 50 h 63"/>
                    <a:gd name="T28" fmla="*/ 24 w 32"/>
                    <a:gd name="T29" fmla="*/ 43 h 63"/>
                    <a:gd name="T30" fmla="*/ 28 w 32"/>
                    <a:gd name="T31" fmla="*/ 34 h 63"/>
                    <a:gd name="T32" fmla="*/ 32 w 32"/>
                    <a:gd name="T33" fmla="*/ 24 h 63"/>
                    <a:gd name="T34" fmla="*/ 31 w 32"/>
                    <a:gd name="T35" fmla="*/ 13 h 63"/>
                    <a:gd name="T36" fmla="*/ 23 w 32"/>
                    <a:gd name="T37" fmla="*/ 0 h 63"/>
                    <a:gd name="T38" fmla="*/ 23 w 32"/>
                    <a:gd name="T39" fmla="*/ 0 h 63"/>
                    <a:gd name="T40" fmla="*/ 17 w 32"/>
                    <a:gd name="T41" fmla="*/ 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2" h="63">
                      <a:moveTo>
                        <a:pt x="17" y="7"/>
                      </a:moveTo>
                      <a:lnTo>
                        <a:pt x="17" y="7"/>
                      </a:lnTo>
                      <a:lnTo>
                        <a:pt x="22" y="15"/>
                      </a:lnTo>
                      <a:lnTo>
                        <a:pt x="23" y="24"/>
                      </a:lnTo>
                      <a:lnTo>
                        <a:pt x="20" y="32"/>
                      </a:lnTo>
                      <a:lnTo>
                        <a:pt x="16" y="39"/>
                      </a:lnTo>
                      <a:lnTo>
                        <a:pt x="12" y="44"/>
                      </a:lnTo>
                      <a:lnTo>
                        <a:pt x="7" y="50"/>
                      </a:lnTo>
                      <a:lnTo>
                        <a:pt x="1" y="57"/>
                      </a:lnTo>
                      <a:lnTo>
                        <a:pt x="0" y="63"/>
                      </a:lnTo>
                      <a:lnTo>
                        <a:pt x="9" y="63"/>
                      </a:lnTo>
                      <a:lnTo>
                        <a:pt x="10" y="61"/>
                      </a:lnTo>
                      <a:lnTo>
                        <a:pt x="13" y="57"/>
                      </a:lnTo>
                      <a:lnTo>
                        <a:pt x="18" y="50"/>
                      </a:lnTo>
                      <a:lnTo>
                        <a:pt x="24" y="43"/>
                      </a:lnTo>
                      <a:lnTo>
                        <a:pt x="28" y="34"/>
                      </a:lnTo>
                      <a:lnTo>
                        <a:pt x="32" y="24"/>
                      </a:lnTo>
                      <a:lnTo>
                        <a:pt x="31" y="13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3" name="Freeform 768"/>
                <p:cNvSpPr>
                  <a:spLocks/>
                </p:cNvSpPr>
                <p:nvPr/>
              </p:nvSpPr>
              <p:spPr bwMode="auto">
                <a:xfrm>
                  <a:off x="2373" y="1309"/>
                  <a:ext cx="27" cy="22"/>
                </a:xfrm>
                <a:custGeom>
                  <a:avLst/>
                  <a:gdLst>
                    <a:gd name="T0" fmla="*/ 104 w 108"/>
                    <a:gd name="T1" fmla="*/ 7 h 86"/>
                    <a:gd name="T2" fmla="*/ 107 w 108"/>
                    <a:gd name="T3" fmla="*/ 8 h 86"/>
                    <a:gd name="T4" fmla="*/ 89 w 108"/>
                    <a:gd name="T5" fmla="*/ 0 h 86"/>
                    <a:gd name="T6" fmla="*/ 72 w 108"/>
                    <a:gd name="T7" fmla="*/ 1 h 86"/>
                    <a:gd name="T8" fmla="*/ 52 w 108"/>
                    <a:gd name="T9" fmla="*/ 8 h 86"/>
                    <a:gd name="T10" fmla="*/ 33 w 108"/>
                    <a:gd name="T11" fmla="*/ 22 h 86"/>
                    <a:gd name="T12" fmla="*/ 17 w 108"/>
                    <a:gd name="T13" fmla="*/ 36 h 86"/>
                    <a:gd name="T14" fmla="*/ 6 w 108"/>
                    <a:gd name="T15" fmla="*/ 52 h 86"/>
                    <a:gd name="T16" fmla="*/ 0 w 108"/>
                    <a:gd name="T17" fmla="*/ 70 h 86"/>
                    <a:gd name="T18" fmla="*/ 6 w 108"/>
                    <a:gd name="T19" fmla="*/ 86 h 86"/>
                    <a:gd name="T20" fmla="*/ 12 w 108"/>
                    <a:gd name="T21" fmla="*/ 79 h 86"/>
                    <a:gd name="T22" fmla="*/ 10 w 108"/>
                    <a:gd name="T23" fmla="*/ 70 h 86"/>
                    <a:gd name="T24" fmla="*/ 14 w 108"/>
                    <a:gd name="T25" fmla="*/ 56 h 86"/>
                    <a:gd name="T26" fmla="*/ 24 w 108"/>
                    <a:gd name="T27" fmla="*/ 43 h 86"/>
                    <a:gd name="T28" fmla="*/ 39 w 108"/>
                    <a:gd name="T29" fmla="*/ 28 h 86"/>
                    <a:gd name="T30" fmla="*/ 56 w 108"/>
                    <a:gd name="T31" fmla="*/ 17 h 86"/>
                    <a:gd name="T32" fmla="*/ 74 w 108"/>
                    <a:gd name="T33" fmla="*/ 9 h 86"/>
                    <a:gd name="T34" fmla="*/ 89 w 108"/>
                    <a:gd name="T35" fmla="*/ 8 h 86"/>
                    <a:gd name="T36" fmla="*/ 101 w 108"/>
                    <a:gd name="T37" fmla="*/ 14 h 86"/>
                    <a:gd name="T38" fmla="*/ 104 w 108"/>
                    <a:gd name="T39" fmla="*/ 15 h 86"/>
                    <a:gd name="T40" fmla="*/ 101 w 108"/>
                    <a:gd name="T41" fmla="*/ 14 h 86"/>
                    <a:gd name="T42" fmla="*/ 104 w 108"/>
                    <a:gd name="T43" fmla="*/ 15 h 86"/>
                    <a:gd name="T44" fmla="*/ 107 w 108"/>
                    <a:gd name="T45" fmla="*/ 14 h 86"/>
                    <a:gd name="T46" fmla="*/ 108 w 108"/>
                    <a:gd name="T47" fmla="*/ 11 h 86"/>
                    <a:gd name="T48" fmla="*/ 107 w 108"/>
                    <a:gd name="T49" fmla="*/ 8 h 86"/>
                    <a:gd name="T50" fmla="*/ 104 w 108"/>
                    <a:gd name="T51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8" h="86">
                      <a:moveTo>
                        <a:pt x="104" y="7"/>
                      </a:moveTo>
                      <a:lnTo>
                        <a:pt x="107" y="8"/>
                      </a:lnTo>
                      <a:lnTo>
                        <a:pt x="89" y="0"/>
                      </a:lnTo>
                      <a:lnTo>
                        <a:pt x="72" y="1"/>
                      </a:lnTo>
                      <a:lnTo>
                        <a:pt x="52" y="8"/>
                      </a:lnTo>
                      <a:lnTo>
                        <a:pt x="33" y="22"/>
                      </a:lnTo>
                      <a:lnTo>
                        <a:pt x="17" y="36"/>
                      </a:lnTo>
                      <a:lnTo>
                        <a:pt x="6" y="52"/>
                      </a:lnTo>
                      <a:lnTo>
                        <a:pt x="0" y="70"/>
                      </a:lnTo>
                      <a:lnTo>
                        <a:pt x="6" y="86"/>
                      </a:lnTo>
                      <a:lnTo>
                        <a:pt x="12" y="79"/>
                      </a:lnTo>
                      <a:lnTo>
                        <a:pt x="10" y="70"/>
                      </a:lnTo>
                      <a:lnTo>
                        <a:pt x="14" y="56"/>
                      </a:lnTo>
                      <a:lnTo>
                        <a:pt x="24" y="43"/>
                      </a:lnTo>
                      <a:lnTo>
                        <a:pt x="39" y="28"/>
                      </a:lnTo>
                      <a:lnTo>
                        <a:pt x="56" y="17"/>
                      </a:lnTo>
                      <a:lnTo>
                        <a:pt x="74" y="9"/>
                      </a:lnTo>
                      <a:lnTo>
                        <a:pt x="89" y="8"/>
                      </a:lnTo>
                      <a:lnTo>
                        <a:pt x="101" y="14"/>
                      </a:lnTo>
                      <a:lnTo>
                        <a:pt x="104" y="15"/>
                      </a:lnTo>
                      <a:lnTo>
                        <a:pt x="101" y="14"/>
                      </a:lnTo>
                      <a:lnTo>
                        <a:pt x="104" y="15"/>
                      </a:lnTo>
                      <a:lnTo>
                        <a:pt x="107" y="14"/>
                      </a:lnTo>
                      <a:lnTo>
                        <a:pt x="108" y="11"/>
                      </a:lnTo>
                      <a:lnTo>
                        <a:pt x="107" y="8"/>
                      </a:lnTo>
                      <a:lnTo>
                        <a:pt x="10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4" name="Freeform 769"/>
                <p:cNvSpPr>
                  <a:spLocks/>
                </p:cNvSpPr>
                <p:nvPr/>
              </p:nvSpPr>
              <p:spPr bwMode="auto">
                <a:xfrm>
                  <a:off x="2399" y="1310"/>
                  <a:ext cx="27" cy="5"/>
                </a:xfrm>
                <a:custGeom>
                  <a:avLst/>
                  <a:gdLst>
                    <a:gd name="T0" fmla="*/ 105 w 106"/>
                    <a:gd name="T1" fmla="*/ 11 h 19"/>
                    <a:gd name="T2" fmla="*/ 105 w 106"/>
                    <a:gd name="T3" fmla="*/ 11 h 19"/>
                    <a:gd name="T4" fmla="*/ 94 w 106"/>
                    <a:gd name="T5" fmla="*/ 6 h 19"/>
                    <a:gd name="T6" fmla="*/ 81 w 106"/>
                    <a:gd name="T7" fmla="*/ 3 h 19"/>
                    <a:gd name="T8" fmla="*/ 66 w 106"/>
                    <a:gd name="T9" fmla="*/ 1 h 19"/>
                    <a:gd name="T10" fmla="*/ 49 w 106"/>
                    <a:gd name="T11" fmla="*/ 0 h 19"/>
                    <a:gd name="T12" fmla="*/ 34 w 106"/>
                    <a:gd name="T13" fmla="*/ 0 h 19"/>
                    <a:gd name="T14" fmla="*/ 20 w 106"/>
                    <a:gd name="T15" fmla="*/ 2 h 19"/>
                    <a:gd name="T16" fmla="*/ 7 w 106"/>
                    <a:gd name="T17" fmla="*/ 3 h 19"/>
                    <a:gd name="T18" fmla="*/ 0 w 106"/>
                    <a:gd name="T19" fmla="*/ 4 h 19"/>
                    <a:gd name="T20" fmla="*/ 0 w 106"/>
                    <a:gd name="T21" fmla="*/ 12 h 19"/>
                    <a:gd name="T22" fmla="*/ 7 w 106"/>
                    <a:gd name="T23" fmla="*/ 11 h 19"/>
                    <a:gd name="T24" fmla="*/ 20 w 106"/>
                    <a:gd name="T25" fmla="*/ 10 h 19"/>
                    <a:gd name="T26" fmla="*/ 34 w 106"/>
                    <a:gd name="T27" fmla="*/ 10 h 19"/>
                    <a:gd name="T28" fmla="*/ 49 w 106"/>
                    <a:gd name="T29" fmla="*/ 10 h 19"/>
                    <a:gd name="T30" fmla="*/ 66 w 106"/>
                    <a:gd name="T31" fmla="*/ 9 h 19"/>
                    <a:gd name="T32" fmla="*/ 81 w 106"/>
                    <a:gd name="T33" fmla="*/ 11 h 19"/>
                    <a:gd name="T34" fmla="*/ 92 w 106"/>
                    <a:gd name="T35" fmla="*/ 15 h 19"/>
                    <a:gd name="T36" fmla="*/ 98 w 106"/>
                    <a:gd name="T37" fmla="*/ 18 h 19"/>
                    <a:gd name="T38" fmla="*/ 98 w 106"/>
                    <a:gd name="T39" fmla="*/ 18 h 19"/>
                    <a:gd name="T40" fmla="*/ 98 w 106"/>
                    <a:gd name="T41" fmla="*/ 18 h 19"/>
                    <a:gd name="T42" fmla="*/ 101 w 106"/>
                    <a:gd name="T43" fmla="*/ 19 h 19"/>
                    <a:gd name="T44" fmla="*/ 105 w 106"/>
                    <a:gd name="T45" fmla="*/ 18 h 19"/>
                    <a:gd name="T46" fmla="*/ 106 w 106"/>
                    <a:gd name="T47" fmla="*/ 15 h 19"/>
                    <a:gd name="T48" fmla="*/ 105 w 106"/>
                    <a:gd name="T4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6" h="19">
                      <a:moveTo>
                        <a:pt x="105" y="11"/>
                      </a:moveTo>
                      <a:lnTo>
                        <a:pt x="105" y="11"/>
                      </a:lnTo>
                      <a:lnTo>
                        <a:pt x="94" y="6"/>
                      </a:lnTo>
                      <a:lnTo>
                        <a:pt x="81" y="3"/>
                      </a:lnTo>
                      <a:lnTo>
                        <a:pt x="66" y="1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20" y="2"/>
                      </a:lnTo>
                      <a:lnTo>
                        <a:pt x="7" y="3"/>
                      </a:lnTo>
                      <a:lnTo>
                        <a:pt x="0" y="4"/>
                      </a:lnTo>
                      <a:lnTo>
                        <a:pt x="0" y="12"/>
                      </a:lnTo>
                      <a:lnTo>
                        <a:pt x="7" y="11"/>
                      </a:lnTo>
                      <a:lnTo>
                        <a:pt x="20" y="10"/>
                      </a:lnTo>
                      <a:lnTo>
                        <a:pt x="34" y="10"/>
                      </a:lnTo>
                      <a:lnTo>
                        <a:pt x="49" y="10"/>
                      </a:lnTo>
                      <a:lnTo>
                        <a:pt x="66" y="9"/>
                      </a:lnTo>
                      <a:lnTo>
                        <a:pt x="81" y="11"/>
                      </a:lnTo>
                      <a:lnTo>
                        <a:pt x="92" y="15"/>
                      </a:lnTo>
                      <a:lnTo>
                        <a:pt x="98" y="18"/>
                      </a:lnTo>
                      <a:lnTo>
                        <a:pt x="98" y="18"/>
                      </a:lnTo>
                      <a:lnTo>
                        <a:pt x="98" y="18"/>
                      </a:lnTo>
                      <a:lnTo>
                        <a:pt x="101" y="19"/>
                      </a:lnTo>
                      <a:lnTo>
                        <a:pt x="105" y="18"/>
                      </a:lnTo>
                      <a:lnTo>
                        <a:pt x="106" y="15"/>
                      </a:lnTo>
                      <a:lnTo>
                        <a:pt x="10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5" name="Freeform 770"/>
                <p:cNvSpPr>
                  <a:spLocks/>
                </p:cNvSpPr>
                <p:nvPr/>
              </p:nvSpPr>
              <p:spPr bwMode="auto">
                <a:xfrm>
                  <a:off x="2424" y="1313"/>
                  <a:ext cx="8" cy="15"/>
                </a:xfrm>
                <a:custGeom>
                  <a:avLst/>
                  <a:gdLst>
                    <a:gd name="T0" fmla="*/ 33 w 33"/>
                    <a:gd name="T1" fmla="*/ 60 h 62"/>
                    <a:gd name="T2" fmla="*/ 33 w 33"/>
                    <a:gd name="T3" fmla="*/ 60 h 62"/>
                    <a:gd name="T4" fmla="*/ 27 w 33"/>
                    <a:gd name="T5" fmla="*/ 41 h 62"/>
                    <a:gd name="T6" fmla="*/ 22 w 33"/>
                    <a:gd name="T7" fmla="*/ 24 h 62"/>
                    <a:gd name="T8" fmla="*/ 15 w 33"/>
                    <a:gd name="T9" fmla="*/ 11 h 62"/>
                    <a:gd name="T10" fmla="*/ 7 w 33"/>
                    <a:gd name="T11" fmla="*/ 0 h 62"/>
                    <a:gd name="T12" fmla="*/ 0 w 33"/>
                    <a:gd name="T13" fmla="*/ 7 h 62"/>
                    <a:gd name="T14" fmla="*/ 7 w 33"/>
                    <a:gd name="T15" fmla="*/ 15 h 62"/>
                    <a:gd name="T16" fmla="*/ 14 w 33"/>
                    <a:gd name="T17" fmla="*/ 27 h 62"/>
                    <a:gd name="T18" fmla="*/ 19 w 33"/>
                    <a:gd name="T19" fmla="*/ 43 h 62"/>
                    <a:gd name="T20" fmla="*/ 24 w 33"/>
                    <a:gd name="T21" fmla="*/ 62 h 62"/>
                    <a:gd name="T22" fmla="*/ 24 w 33"/>
                    <a:gd name="T23" fmla="*/ 62 h 62"/>
                    <a:gd name="T24" fmla="*/ 33 w 33"/>
                    <a:gd name="T25" fmla="*/ 6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62">
                      <a:moveTo>
                        <a:pt x="33" y="60"/>
                      </a:moveTo>
                      <a:lnTo>
                        <a:pt x="33" y="60"/>
                      </a:lnTo>
                      <a:lnTo>
                        <a:pt x="27" y="41"/>
                      </a:lnTo>
                      <a:lnTo>
                        <a:pt x="22" y="24"/>
                      </a:lnTo>
                      <a:lnTo>
                        <a:pt x="15" y="1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15"/>
                      </a:lnTo>
                      <a:lnTo>
                        <a:pt x="14" y="27"/>
                      </a:lnTo>
                      <a:lnTo>
                        <a:pt x="19" y="43"/>
                      </a:lnTo>
                      <a:lnTo>
                        <a:pt x="24" y="62"/>
                      </a:lnTo>
                      <a:lnTo>
                        <a:pt x="24" y="62"/>
                      </a:lnTo>
                      <a:lnTo>
                        <a:pt x="33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6" name="Freeform 771"/>
                <p:cNvSpPr>
                  <a:spLocks/>
                </p:cNvSpPr>
                <p:nvPr/>
              </p:nvSpPr>
              <p:spPr bwMode="auto">
                <a:xfrm>
                  <a:off x="2429" y="1328"/>
                  <a:ext cx="4" cy="17"/>
                </a:xfrm>
                <a:custGeom>
                  <a:avLst/>
                  <a:gdLst>
                    <a:gd name="T0" fmla="*/ 9 w 15"/>
                    <a:gd name="T1" fmla="*/ 64 h 69"/>
                    <a:gd name="T2" fmla="*/ 9 w 15"/>
                    <a:gd name="T3" fmla="*/ 66 h 69"/>
                    <a:gd name="T4" fmla="*/ 13 w 15"/>
                    <a:gd name="T5" fmla="*/ 40 h 69"/>
                    <a:gd name="T6" fmla="*/ 15 w 15"/>
                    <a:gd name="T7" fmla="*/ 22 h 69"/>
                    <a:gd name="T8" fmla="*/ 13 w 15"/>
                    <a:gd name="T9" fmla="*/ 11 h 69"/>
                    <a:gd name="T10" fmla="*/ 11 w 15"/>
                    <a:gd name="T11" fmla="*/ 0 h 69"/>
                    <a:gd name="T12" fmla="*/ 2 w 15"/>
                    <a:gd name="T13" fmla="*/ 2 h 69"/>
                    <a:gd name="T14" fmla="*/ 4 w 15"/>
                    <a:gd name="T15" fmla="*/ 11 h 69"/>
                    <a:gd name="T16" fmla="*/ 4 w 15"/>
                    <a:gd name="T17" fmla="*/ 22 h 69"/>
                    <a:gd name="T18" fmla="*/ 4 w 15"/>
                    <a:gd name="T19" fmla="*/ 40 h 69"/>
                    <a:gd name="T20" fmla="*/ 0 w 15"/>
                    <a:gd name="T21" fmla="*/ 64 h 69"/>
                    <a:gd name="T22" fmla="*/ 0 w 15"/>
                    <a:gd name="T23" fmla="*/ 66 h 69"/>
                    <a:gd name="T24" fmla="*/ 0 w 15"/>
                    <a:gd name="T25" fmla="*/ 64 h 69"/>
                    <a:gd name="T26" fmla="*/ 1 w 15"/>
                    <a:gd name="T27" fmla="*/ 67 h 69"/>
                    <a:gd name="T28" fmla="*/ 3 w 15"/>
                    <a:gd name="T29" fmla="*/ 69 h 69"/>
                    <a:gd name="T30" fmla="*/ 6 w 15"/>
                    <a:gd name="T31" fmla="*/ 68 h 69"/>
                    <a:gd name="T32" fmla="*/ 9 w 15"/>
                    <a:gd name="T33" fmla="*/ 66 h 69"/>
                    <a:gd name="T34" fmla="*/ 9 w 15"/>
                    <a:gd name="T35" fmla="*/ 6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69">
                      <a:moveTo>
                        <a:pt x="9" y="64"/>
                      </a:moveTo>
                      <a:lnTo>
                        <a:pt x="9" y="66"/>
                      </a:lnTo>
                      <a:lnTo>
                        <a:pt x="13" y="40"/>
                      </a:lnTo>
                      <a:lnTo>
                        <a:pt x="15" y="22"/>
                      </a:lnTo>
                      <a:lnTo>
                        <a:pt x="13" y="11"/>
                      </a:lnTo>
                      <a:lnTo>
                        <a:pt x="11" y="0"/>
                      </a:lnTo>
                      <a:lnTo>
                        <a:pt x="2" y="2"/>
                      </a:lnTo>
                      <a:lnTo>
                        <a:pt x="4" y="11"/>
                      </a:lnTo>
                      <a:lnTo>
                        <a:pt x="4" y="22"/>
                      </a:lnTo>
                      <a:lnTo>
                        <a:pt x="4" y="40"/>
                      </a:lnTo>
                      <a:lnTo>
                        <a:pt x="0" y="64"/>
                      </a:lnTo>
                      <a:lnTo>
                        <a:pt x="0" y="66"/>
                      </a:lnTo>
                      <a:lnTo>
                        <a:pt x="0" y="64"/>
                      </a:lnTo>
                      <a:lnTo>
                        <a:pt x="1" y="67"/>
                      </a:lnTo>
                      <a:lnTo>
                        <a:pt x="3" y="69"/>
                      </a:lnTo>
                      <a:lnTo>
                        <a:pt x="6" y="68"/>
                      </a:lnTo>
                      <a:lnTo>
                        <a:pt x="9" y="66"/>
                      </a:lnTo>
                      <a:lnTo>
                        <a:pt x="9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7" name="Freeform 772"/>
                <p:cNvSpPr>
                  <a:spLocks/>
                </p:cNvSpPr>
                <p:nvPr/>
              </p:nvSpPr>
              <p:spPr bwMode="auto">
                <a:xfrm>
                  <a:off x="2429" y="1344"/>
                  <a:ext cx="14" cy="21"/>
                </a:xfrm>
                <a:custGeom>
                  <a:avLst/>
                  <a:gdLst>
                    <a:gd name="T0" fmla="*/ 56 w 56"/>
                    <a:gd name="T1" fmla="*/ 76 h 85"/>
                    <a:gd name="T2" fmla="*/ 56 w 56"/>
                    <a:gd name="T3" fmla="*/ 76 h 85"/>
                    <a:gd name="T4" fmla="*/ 50 w 56"/>
                    <a:gd name="T5" fmla="*/ 71 h 85"/>
                    <a:gd name="T6" fmla="*/ 44 w 56"/>
                    <a:gd name="T7" fmla="*/ 64 h 85"/>
                    <a:gd name="T8" fmla="*/ 37 w 56"/>
                    <a:gd name="T9" fmla="*/ 52 h 85"/>
                    <a:gd name="T10" fmla="*/ 29 w 56"/>
                    <a:gd name="T11" fmla="*/ 40 h 85"/>
                    <a:gd name="T12" fmla="*/ 22 w 56"/>
                    <a:gd name="T13" fmla="*/ 27 h 85"/>
                    <a:gd name="T14" fmla="*/ 16 w 56"/>
                    <a:gd name="T15" fmla="*/ 16 h 85"/>
                    <a:gd name="T16" fmla="*/ 12 w 56"/>
                    <a:gd name="T17" fmla="*/ 6 h 85"/>
                    <a:gd name="T18" fmla="*/ 9 w 56"/>
                    <a:gd name="T19" fmla="*/ 0 h 85"/>
                    <a:gd name="T20" fmla="*/ 0 w 56"/>
                    <a:gd name="T21" fmla="*/ 2 h 85"/>
                    <a:gd name="T22" fmla="*/ 3 w 56"/>
                    <a:gd name="T23" fmla="*/ 8 h 85"/>
                    <a:gd name="T24" fmla="*/ 7 w 56"/>
                    <a:gd name="T25" fmla="*/ 20 h 85"/>
                    <a:gd name="T26" fmla="*/ 14 w 56"/>
                    <a:gd name="T27" fmla="*/ 31 h 85"/>
                    <a:gd name="T28" fmla="*/ 21 w 56"/>
                    <a:gd name="T29" fmla="*/ 44 h 85"/>
                    <a:gd name="T30" fmla="*/ 28 w 56"/>
                    <a:gd name="T31" fmla="*/ 56 h 85"/>
                    <a:gd name="T32" fmla="*/ 36 w 56"/>
                    <a:gd name="T33" fmla="*/ 68 h 85"/>
                    <a:gd name="T34" fmla="*/ 44 w 56"/>
                    <a:gd name="T35" fmla="*/ 77 h 85"/>
                    <a:gd name="T36" fmla="*/ 51 w 56"/>
                    <a:gd name="T37" fmla="*/ 85 h 85"/>
                    <a:gd name="T38" fmla="*/ 51 w 56"/>
                    <a:gd name="T39" fmla="*/ 85 h 85"/>
                    <a:gd name="T40" fmla="*/ 56 w 56"/>
                    <a:gd name="T41" fmla="*/ 7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85">
                      <a:moveTo>
                        <a:pt x="56" y="76"/>
                      </a:moveTo>
                      <a:lnTo>
                        <a:pt x="56" y="76"/>
                      </a:lnTo>
                      <a:lnTo>
                        <a:pt x="50" y="71"/>
                      </a:lnTo>
                      <a:lnTo>
                        <a:pt x="44" y="64"/>
                      </a:lnTo>
                      <a:lnTo>
                        <a:pt x="37" y="52"/>
                      </a:lnTo>
                      <a:lnTo>
                        <a:pt x="29" y="40"/>
                      </a:lnTo>
                      <a:lnTo>
                        <a:pt x="22" y="27"/>
                      </a:lnTo>
                      <a:lnTo>
                        <a:pt x="16" y="16"/>
                      </a:lnTo>
                      <a:lnTo>
                        <a:pt x="12" y="6"/>
                      </a:lnTo>
                      <a:lnTo>
                        <a:pt x="9" y="0"/>
                      </a:lnTo>
                      <a:lnTo>
                        <a:pt x="0" y="2"/>
                      </a:lnTo>
                      <a:lnTo>
                        <a:pt x="3" y="8"/>
                      </a:lnTo>
                      <a:lnTo>
                        <a:pt x="7" y="20"/>
                      </a:lnTo>
                      <a:lnTo>
                        <a:pt x="14" y="31"/>
                      </a:lnTo>
                      <a:lnTo>
                        <a:pt x="21" y="44"/>
                      </a:lnTo>
                      <a:lnTo>
                        <a:pt x="28" y="56"/>
                      </a:lnTo>
                      <a:lnTo>
                        <a:pt x="36" y="68"/>
                      </a:lnTo>
                      <a:lnTo>
                        <a:pt x="44" y="77"/>
                      </a:lnTo>
                      <a:lnTo>
                        <a:pt x="51" y="85"/>
                      </a:lnTo>
                      <a:lnTo>
                        <a:pt x="51" y="85"/>
                      </a:lnTo>
                      <a:lnTo>
                        <a:pt x="56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8" name="Freeform 773"/>
                <p:cNvSpPr>
                  <a:spLocks/>
                </p:cNvSpPr>
                <p:nvPr/>
              </p:nvSpPr>
              <p:spPr bwMode="auto">
                <a:xfrm>
                  <a:off x="2442" y="1363"/>
                  <a:ext cx="5" cy="12"/>
                </a:xfrm>
                <a:custGeom>
                  <a:avLst/>
                  <a:gdLst>
                    <a:gd name="T0" fmla="*/ 11 w 20"/>
                    <a:gd name="T1" fmla="*/ 48 h 48"/>
                    <a:gd name="T2" fmla="*/ 12 w 20"/>
                    <a:gd name="T3" fmla="*/ 47 h 48"/>
                    <a:gd name="T4" fmla="*/ 18 w 20"/>
                    <a:gd name="T5" fmla="*/ 34 h 48"/>
                    <a:gd name="T6" fmla="*/ 20 w 20"/>
                    <a:gd name="T7" fmla="*/ 22 h 48"/>
                    <a:gd name="T8" fmla="*/ 15 w 20"/>
                    <a:gd name="T9" fmla="*/ 10 h 48"/>
                    <a:gd name="T10" fmla="*/ 5 w 20"/>
                    <a:gd name="T11" fmla="*/ 0 h 48"/>
                    <a:gd name="T12" fmla="*/ 0 w 20"/>
                    <a:gd name="T13" fmla="*/ 9 h 48"/>
                    <a:gd name="T14" fmla="*/ 9 w 20"/>
                    <a:gd name="T15" fmla="*/ 16 h 48"/>
                    <a:gd name="T16" fmla="*/ 12 w 20"/>
                    <a:gd name="T17" fmla="*/ 22 h 48"/>
                    <a:gd name="T18" fmla="*/ 10 w 20"/>
                    <a:gd name="T19" fmla="*/ 32 h 48"/>
                    <a:gd name="T20" fmla="*/ 3 w 20"/>
                    <a:gd name="T21" fmla="*/ 43 h 48"/>
                    <a:gd name="T22" fmla="*/ 5 w 20"/>
                    <a:gd name="T23" fmla="*/ 42 h 48"/>
                    <a:gd name="T24" fmla="*/ 11 w 20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48">
                      <a:moveTo>
                        <a:pt x="11" y="48"/>
                      </a:moveTo>
                      <a:lnTo>
                        <a:pt x="12" y="47"/>
                      </a:lnTo>
                      <a:lnTo>
                        <a:pt x="18" y="34"/>
                      </a:lnTo>
                      <a:lnTo>
                        <a:pt x="20" y="22"/>
                      </a:lnTo>
                      <a:lnTo>
                        <a:pt x="15" y="10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6"/>
                      </a:lnTo>
                      <a:lnTo>
                        <a:pt x="12" y="22"/>
                      </a:lnTo>
                      <a:lnTo>
                        <a:pt x="10" y="32"/>
                      </a:lnTo>
                      <a:lnTo>
                        <a:pt x="3" y="43"/>
                      </a:lnTo>
                      <a:lnTo>
                        <a:pt x="5" y="42"/>
                      </a:lnTo>
                      <a:lnTo>
                        <a:pt x="1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9" name="Freeform 774"/>
                <p:cNvSpPr>
                  <a:spLocks/>
                </p:cNvSpPr>
                <p:nvPr/>
              </p:nvSpPr>
              <p:spPr bwMode="auto">
                <a:xfrm>
                  <a:off x="2433" y="1373"/>
                  <a:ext cx="12" cy="7"/>
                </a:xfrm>
                <a:custGeom>
                  <a:avLst/>
                  <a:gdLst>
                    <a:gd name="T0" fmla="*/ 6 w 46"/>
                    <a:gd name="T1" fmla="*/ 25 h 25"/>
                    <a:gd name="T2" fmla="*/ 6 w 46"/>
                    <a:gd name="T3" fmla="*/ 25 h 25"/>
                    <a:gd name="T4" fmla="*/ 9 w 46"/>
                    <a:gd name="T5" fmla="*/ 23 h 25"/>
                    <a:gd name="T6" fmla="*/ 14 w 46"/>
                    <a:gd name="T7" fmla="*/ 21 h 25"/>
                    <a:gd name="T8" fmla="*/ 20 w 46"/>
                    <a:gd name="T9" fmla="*/ 18 h 25"/>
                    <a:gd name="T10" fmla="*/ 25 w 46"/>
                    <a:gd name="T11" fmla="*/ 16 h 25"/>
                    <a:gd name="T12" fmla="*/ 31 w 46"/>
                    <a:gd name="T13" fmla="*/ 14 h 25"/>
                    <a:gd name="T14" fmla="*/ 37 w 46"/>
                    <a:gd name="T15" fmla="*/ 11 h 25"/>
                    <a:gd name="T16" fmla="*/ 42 w 46"/>
                    <a:gd name="T17" fmla="*/ 9 h 25"/>
                    <a:gd name="T18" fmla="*/ 46 w 46"/>
                    <a:gd name="T19" fmla="*/ 6 h 25"/>
                    <a:gd name="T20" fmla="*/ 40 w 46"/>
                    <a:gd name="T21" fmla="*/ 0 h 25"/>
                    <a:gd name="T22" fmla="*/ 37 w 46"/>
                    <a:gd name="T23" fmla="*/ 1 h 25"/>
                    <a:gd name="T24" fmla="*/ 33 w 46"/>
                    <a:gd name="T25" fmla="*/ 3 h 25"/>
                    <a:gd name="T26" fmla="*/ 29 w 46"/>
                    <a:gd name="T27" fmla="*/ 5 h 25"/>
                    <a:gd name="T28" fmla="*/ 23 w 46"/>
                    <a:gd name="T29" fmla="*/ 7 h 25"/>
                    <a:gd name="T30" fmla="*/ 16 w 46"/>
                    <a:gd name="T31" fmla="*/ 9 h 25"/>
                    <a:gd name="T32" fmla="*/ 10 w 46"/>
                    <a:gd name="T33" fmla="*/ 13 h 25"/>
                    <a:gd name="T34" fmla="*/ 5 w 46"/>
                    <a:gd name="T35" fmla="*/ 15 h 25"/>
                    <a:gd name="T36" fmla="*/ 0 w 46"/>
                    <a:gd name="T37" fmla="*/ 19 h 25"/>
                    <a:gd name="T38" fmla="*/ 0 w 46"/>
                    <a:gd name="T39" fmla="*/ 19 h 25"/>
                    <a:gd name="T40" fmla="*/ 6 w 46"/>
                    <a:gd name="T4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25">
                      <a:moveTo>
                        <a:pt x="6" y="25"/>
                      </a:moveTo>
                      <a:lnTo>
                        <a:pt x="6" y="25"/>
                      </a:lnTo>
                      <a:lnTo>
                        <a:pt x="9" y="23"/>
                      </a:lnTo>
                      <a:lnTo>
                        <a:pt x="14" y="21"/>
                      </a:lnTo>
                      <a:lnTo>
                        <a:pt x="20" y="18"/>
                      </a:lnTo>
                      <a:lnTo>
                        <a:pt x="25" y="16"/>
                      </a:lnTo>
                      <a:lnTo>
                        <a:pt x="31" y="14"/>
                      </a:lnTo>
                      <a:lnTo>
                        <a:pt x="37" y="11"/>
                      </a:lnTo>
                      <a:lnTo>
                        <a:pt x="42" y="9"/>
                      </a:lnTo>
                      <a:lnTo>
                        <a:pt x="46" y="6"/>
                      </a:lnTo>
                      <a:lnTo>
                        <a:pt x="40" y="0"/>
                      </a:lnTo>
                      <a:lnTo>
                        <a:pt x="37" y="1"/>
                      </a:lnTo>
                      <a:lnTo>
                        <a:pt x="33" y="3"/>
                      </a:lnTo>
                      <a:lnTo>
                        <a:pt x="29" y="5"/>
                      </a:lnTo>
                      <a:lnTo>
                        <a:pt x="23" y="7"/>
                      </a:lnTo>
                      <a:lnTo>
                        <a:pt x="16" y="9"/>
                      </a:lnTo>
                      <a:lnTo>
                        <a:pt x="10" y="13"/>
                      </a:lnTo>
                      <a:lnTo>
                        <a:pt x="5" y="15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6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0" name="Freeform 775"/>
                <p:cNvSpPr>
                  <a:spLocks/>
                </p:cNvSpPr>
                <p:nvPr/>
              </p:nvSpPr>
              <p:spPr bwMode="auto">
                <a:xfrm>
                  <a:off x="2430" y="1378"/>
                  <a:ext cx="5" cy="11"/>
                </a:xfrm>
                <a:custGeom>
                  <a:avLst/>
                  <a:gdLst>
                    <a:gd name="T0" fmla="*/ 13 w 18"/>
                    <a:gd name="T1" fmla="*/ 41 h 43"/>
                    <a:gd name="T2" fmla="*/ 13 w 18"/>
                    <a:gd name="T3" fmla="*/ 36 h 43"/>
                    <a:gd name="T4" fmla="*/ 9 w 18"/>
                    <a:gd name="T5" fmla="*/ 27 h 43"/>
                    <a:gd name="T6" fmla="*/ 10 w 18"/>
                    <a:gd name="T7" fmla="*/ 19 h 43"/>
                    <a:gd name="T8" fmla="*/ 14 w 18"/>
                    <a:gd name="T9" fmla="*/ 11 h 43"/>
                    <a:gd name="T10" fmla="*/ 18 w 18"/>
                    <a:gd name="T11" fmla="*/ 6 h 43"/>
                    <a:gd name="T12" fmla="*/ 12 w 18"/>
                    <a:gd name="T13" fmla="*/ 0 h 43"/>
                    <a:gd name="T14" fmla="*/ 6 w 18"/>
                    <a:gd name="T15" fmla="*/ 7 h 43"/>
                    <a:gd name="T16" fmla="*/ 1 w 18"/>
                    <a:gd name="T17" fmla="*/ 17 h 43"/>
                    <a:gd name="T18" fmla="*/ 0 w 18"/>
                    <a:gd name="T19" fmla="*/ 27 h 43"/>
                    <a:gd name="T20" fmla="*/ 5 w 18"/>
                    <a:gd name="T21" fmla="*/ 41 h 43"/>
                    <a:gd name="T22" fmla="*/ 5 w 18"/>
                    <a:gd name="T23" fmla="*/ 36 h 43"/>
                    <a:gd name="T24" fmla="*/ 5 w 18"/>
                    <a:gd name="T25" fmla="*/ 41 h 43"/>
                    <a:gd name="T26" fmla="*/ 7 w 18"/>
                    <a:gd name="T27" fmla="*/ 43 h 43"/>
                    <a:gd name="T28" fmla="*/ 11 w 18"/>
                    <a:gd name="T29" fmla="*/ 43 h 43"/>
                    <a:gd name="T30" fmla="*/ 13 w 18"/>
                    <a:gd name="T31" fmla="*/ 40 h 43"/>
                    <a:gd name="T32" fmla="*/ 13 w 18"/>
                    <a:gd name="T33" fmla="*/ 36 h 43"/>
                    <a:gd name="T34" fmla="*/ 13 w 18"/>
                    <a:gd name="T35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" h="43">
                      <a:moveTo>
                        <a:pt x="13" y="41"/>
                      </a:moveTo>
                      <a:lnTo>
                        <a:pt x="13" y="36"/>
                      </a:lnTo>
                      <a:lnTo>
                        <a:pt x="9" y="27"/>
                      </a:lnTo>
                      <a:lnTo>
                        <a:pt x="10" y="19"/>
                      </a:lnTo>
                      <a:lnTo>
                        <a:pt x="14" y="11"/>
                      </a:lnTo>
                      <a:lnTo>
                        <a:pt x="18" y="6"/>
                      </a:lnTo>
                      <a:lnTo>
                        <a:pt x="12" y="0"/>
                      </a:lnTo>
                      <a:lnTo>
                        <a:pt x="6" y="7"/>
                      </a:lnTo>
                      <a:lnTo>
                        <a:pt x="1" y="17"/>
                      </a:lnTo>
                      <a:lnTo>
                        <a:pt x="0" y="27"/>
                      </a:lnTo>
                      <a:lnTo>
                        <a:pt x="5" y="41"/>
                      </a:lnTo>
                      <a:lnTo>
                        <a:pt x="5" y="36"/>
                      </a:lnTo>
                      <a:lnTo>
                        <a:pt x="5" y="41"/>
                      </a:lnTo>
                      <a:lnTo>
                        <a:pt x="7" y="43"/>
                      </a:lnTo>
                      <a:lnTo>
                        <a:pt x="11" y="43"/>
                      </a:lnTo>
                      <a:lnTo>
                        <a:pt x="13" y="40"/>
                      </a:lnTo>
                      <a:lnTo>
                        <a:pt x="13" y="36"/>
                      </a:lnTo>
                      <a:lnTo>
                        <a:pt x="13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1" name="Freeform 776"/>
                <p:cNvSpPr>
                  <a:spLocks/>
                </p:cNvSpPr>
                <p:nvPr/>
              </p:nvSpPr>
              <p:spPr bwMode="auto">
                <a:xfrm>
                  <a:off x="2428" y="1387"/>
                  <a:ext cx="5" cy="5"/>
                </a:xfrm>
                <a:custGeom>
                  <a:avLst/>
                  <a:gdLst>
                    <a:gd name="T0" fmla="*/ 6 w 22"/>
                    <a:gd name="T1" fmla="*/ 13 h 21"/>
                    <a:gd name="T2" fmla="*/ 6 w 22"/>
                    <a:gd name="T3" fmla="*/ 21 h 21"/>
                    <a:gd name="T4" fmla="*/ 8 w 22"/>
                    <a:gd name="T5" fmla="*/ 19 h 21"/>
                    <a:gd name="T6" fmla="*/ 12 w 22"/>
                    <a:gd name="T7" fmla="*/ 16 h 21"/>
                    <a:gd name="T8" fmla="*/ 17 w 22"/>
                    <a:gd name="T9" fmla="*/ 12 h 21"/>
                    <a:gd name="T10" fmla="*/ 22 w 22"/>
                    <a:gd name="T11" fmla="*/ 5 h 21"/>
                    <a:gd name="T12" fmla="*/ 14 w 22"/>
                    <a:gd name="T13" fmla="*/ 0 h 21"/>
                    <a:gd name="T14" fmla="*/ 10 w 22"/>
                    <a:gd name="T15" fmla="*/ 6 h 21"/>
                    <a:gd name="T16" fmla="*/ 6 w 22"/>
                    <a:gd name="T17" fmla="*/ 10 h 21"/>
                    <a:gd name="T18" fmla="*/ 2 w 22"/>
                    <a:gd name="T19" fmla="*/ 13 h 21"/>
                    <a:gd name="T20" fmla="*/ 2 w 22"/>
                    <a:gd name="T21" fmla="*/ 13 h 21"/>
                    <a:gd name="T22" fmla="*/ 2 w 22"/>
                    <a:gd name="T23" fmla="*/ 21 h 21"/>
                    <a:gd name="T24" fmla="*/ 2 w 22"/>
                    <a:gd name="T25" fmla="*/ 13 h 21"/>
                    <a:gd name="T26" fmla="*/ 0 w 22"/>
                    <a:gd name="T27" fmla="*/ 15 h 21"/>
                    <a:gd name="T28" fmla="*/ 0 w 22"/>
                    <a:gd name="T29" fmla="*/ 18 h 21"/>
                    <a:gd name="T30" fmla="*/ 3 w 22"/>
                    <a:gd name="T31" fmla="*/ 21 h 21"/>
                    <a:gd name="T32" fmla="*/ 6 w 22"/>
                    <a:gd name="T33" fmla="*/ 21 h 21"/>
                    <a:gd name="T34" fmla="*/ 6 w 22"/>
                    <a:gd name="T35" fmla="*/ 1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21">
                      <a:moveTo>
                        <a:pt x="6" y="13"/>
                      </a:moveTo>
                      <a:lnTo>
                        <a:pt x="6" y="21"/>
                      </a:lnTo>
                      <a:lnTo>
                        <a:pt x="8" y="19"/>
                      </a:lnTo>
                      <a:lnTo>
                        <a:pt x="12" y="16"/>
                      </a:lnTo>
                      <a:lnTo>
                        <a:pt x="17" y="12"/>
                      </a:lnTo>
                      <a:lnTo>
                        <a:pt x="22" y="5"/>
                      </a:lnTo>
                      <a:lnTo>
                        <a:pt x="14" y="0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3"/>
                      </a:lnTo>
                      <a:lnTo>
                        <a:pt x="2" y="13"/>
                      </a:lnTo>
                      <a:lnTo>
                        <a:pt x="2" y="21"/>
                      </a:lnTo>
                      <a:lnTo>
                        <a:pt x="2" y="13"/>
                      </a:lnTo>
                      <a:lnTo>
                        <a:pt x="0" y="15"/>
                      </a:lnTo>
                      <a:lnTo>
                        <a:pt x="0" y="18"/>
                      </a:lnTo>
                      <a:lnTo>
                        <a:pt x="3" y="21"/>
                      </a:lnTo>
                      <a:lnTo>
                        <a:pt x="6" y="21"/>
                      </a:lnTo>
                      <a:lnTo>
                        <a:pt x="6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2" name="Freeform 777"/>
                <p:cNvSpPr>
                  <a:spLocks/>
                </p:cNvSpPr>
                <p:nvPr/>
              </p:nvSpPr>
              <p:spPr bwMode="auto">
                <a:xfrm>
                  <a:off x="2428" y="1390"/>
                  <a:ext cx="4" cy="9"/>
                </a:xfrm>
                <a:custGeom>
                  <a:avLst/>
                  <a:gdLst>
                    <a:gd name="T0" fmla="*/ 2 w 18"/>
                    <a:gd name="T1" fmla="*/ 35 h 35"/>
                    <a:gd name="T2" fmla="*/ 2 w 18"/>
                    <a:gd name="T3" fmla="*/ 35 h 35"/>
                    <a:gd name="T4" fmla="*/ 12 w 18"/>
                    <a:gd name="T5" fmla="*/ 29 h 35"/>
                    <a:gd name="T6" fmla="*/ 18 w 18"/>
                    <a:gd name="T7" fmla="*/ 19 h 35"/>
                    <a:gd name="T8" fmla="*/ 14 w 18"/>
                    <a:gd name="T9" fmla="*/ 8 h 35"/>
                    <a:gd name="T10" fmla="*/ 6 w 18"/>
                    <a:gd name="T11" fmla="*/ 0 h 35"/>
                    <a:gd name="T12" fmla="*/ 2 w 18"/>
                    <a:gd name="T13" fmla="*/ 8 h 35"/>
                    <a:gd name="T14" fmla="*/ 5 w 18"/>
                    <a:gd name="T15" fmla="*/ 12 h 35"/>
                    <a:gd name="T16" fmla="*/ 7 w 18"/>
                    <a:gd name="T17" fmla="*/ 19 h 35"/>
                    <a:gd name="T18" fmla="*/ 6 w 18"/>
                    <a:gd name="T19" fmla="*/ 23 h 35"/>
                    <a:gd name="T20" fmla="*/ 0 w 18"/>
                    <a:gd name="T21" fmla="*/ 27 h 35"/>
                    <a:gd name="T22" fmla="*/ 0 w 18"/>
                    <a:gd name="T23" fmla="*/ 27 h 35"/>
                    <a:gd name="T24" fmla="*/ 2 w 18"/>
                    <a:gd name="T25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35">
                      <a:moveTo>
                        <a:pt x="2" y="35"/>
                      </a:moveTo>
                      <a:lnTo>
                        <a:pt x="2" y="35"/>
                      </a:lnTo>
                      <a:lnTo>
                        <a:pt x="12" y="29"/>
                      </a:lnTo>
                      <a:lnTo>
                        <a:pt x="18" y="19"/>
                      </a:lnTo>
                      <a:lnTo>
                        <a:pt x="14" y="8"/>
                      </a:lnTo>
                      <a:lnTo>
                        <a:pt x="6" y="0"/>
                      </a:lnTo>
                      <a:lnTo>
                        <a:pt x="2" y="8"/>
                      </a:lnTo>
                      <a:lnTo>
                        <a:pt x="5" y="12"/>
                      </a:lnTo>
                      <a:lnTo>
                        <a:pt x="7" y="19"/>
                      </a:lnTo>
                      <a:lnTo>
                        <a:pt x="6" y="23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2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3" name="Freeform 778"/>
                <p:cNvSpPr>
                  <a:spLocks/>
                </p:cNvSpPr>
                <p:nvPr/>
              </p:nvSpPr>
              <p:spPr bwMode="auto">
                <a:xfrm>
                  <a:off x="2424" y="1397"/>
                  <a:ext cx="5" cy="14"/>
                </a:xfrm>
                <a:custGeom>
                  <a:avLst/>
                  <a:gdLst>
                    <a:gd name="T0" fmla="*/ 17 w 17"/>
                    <a:gd name="T1" fmla="*/ 51 h 58"/>
                    <a:gd name="T2" fmla="*/ 17 w 17"/>
                    <a:gd name="T3" fmla="*/ 51 h 58"/>
                    <a:gd name="T4" fmla="*/ 12 w 17"/>
                    <a:gd name="T5" fmla="*/ 41 h 58"/>
                    <a:gd name="T6" fmla="*/ 11 w 17"/>
                    <a:gd name="T7" fmla="*/ 26 h 58"/>
                    <a:gd name="T8" fmla="*/ 12 w 17"/>
                    <a:gd name="T9" fmla="*/ 15 h 58"/>
                    <a:gd name="T10" fmla="*/ 17 w 17"/>
                    <a:gd name="T11" fmla="*/ 8 h 58"/>
                    <a:gd name="T12" fmla="*/ 15 w 17"/>
                    <a:gd name="T13" fmla="*/ 0 h 58"/>
                    <a:gd name="T14" fmla="*/ 3 w 17"/>
                    <a:gd name="T15" fmla="*/ 11 h 58"/>
                    <a:gd name="T16" fmla="*/ 0 w 17"/>
                    <a:gd name="T17" fmla="*/ 26 h 58"/>
                    <a:gd name="T18" fmla="*/ 3 w 17"/>
                    <a:gd name="T19" fmla="*/ 43 h 58"/>
                    <a:gd name="T20" fmla="*/ 11 w 17"/>
                    <a:gd name="T21" fmla="*/ 58 h 58"/>
                    <a:gd name="T22" fmla="*/ 11 w 17"/>
                    <a:gd name="T23" fmla="*/ 58 h 58"/>
                    <a:gd name="T24" fmla="*/ 17 w 17"/>
                    <a:gd name="T25" fmla="*/ 5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58">
                      <a:moveTo>
                        <a:pt x="17" y="51"/>
                      </a:moveTo>
                      <a:lnTo>
                        <a:pt x="17" y="51"/>
                      </a:lnTo>
                      <a:lnTo>
                        <a:pt x="12" y="41"/>
                      </a:lnTo>
                      <a:lnTo>
                        <a:pt x="11" y="26"/>
                      </a:lnTo>
                      <a:lnTo>
                        <a:pt x="12" y="15"/>
                      </a:lnTo>
                      <a:lnTo>
                        <a:pt x="17" y="8"/>
                      </a:lnTo>
                      <a:lnTo>
                        <a:pt x="15" y="0"/>
                      </a:lnTo>
                      <a:lnTo>
                        <a:pt x="3" y="11"/>
                      </a:lnTo>
                      <a:lnTo>
                        <a:pt x="0" y="26"/>
                      </a:lnTo>
                      <a:lnTo>
                        <a:pt x="3" y="43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7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4" name="Freeform 779"/>
                <p:cNvSpPr>
                  <a:spLocks/>
                </p:cNvSpPr>
                <p:nvPr/>
              </p:nvSpPr>
              <p:spPr bwMode="auto">
                <a:xfrm>
                  <a:off x="2418" y="1410"/>
                  <a:ext cx="12" cy="18"/>
                </a:xfrm>
                <a:custGeom>
                  <a:avLst/>
                  <a:gdLst>
                    <a:gd name="T0" fmla="*/ 4 w 49"/>
                    <a:gd name="T1" fmla="*/ 75 h 75"/>
                    <a:gd name="T2" fmla="*/ 4 w 49"/>
                    <a:gd name="T3" fmla="*/ 74 h 75"/>
                    <a:gd name="T4" fmla="*/ 20 w 49"/>
                    <a:gd name="T5" fmla="*/ 71 h 75"/>
                    <a:gd name="T6" fmla="*/ 33 w 49"/>
                    <a:gd name="T7" fmla="*/ 65 h 75"/>
                    <a:gd name="T8" fmla="*/ 43 w 49"/>
                    <a:gd name="T9" fmla="*/ 55 h 75"/>
                    <a:gd name="T10" fmla="*/ 47 w 49"/>
                    <a:gd name="T11" fmla="*/ 42 h 75"/>
                    <a:gd name="T12" fmla="*/ 49 w 49"/>
                    <a:gd name="T13" fmla="*/ 30 h 75"/>
                    <a:gd name="T14" fmla="*/ 49 w 49"/>
                    <a:gd name="T15" fmla="*/ 19 h 75"/>
                    <a:gd name="T16" fmla="*/ 47 w 49"/>
                    <a:gd name="T17" fmla="*/ 9 h 75"/>
                    <a:gd name="T18" fmla="*/ 43 w 49"/>
                    <a:gd name="T19" fmla="*/ 0 h 75"/>
                    <a:gd name="T20" fmla="*/ 37 w 49"/>
                    <a:gd name="T21" fmla="*/ 7 h 75"/>
                    <a:gd name="T22" fmla="*/ 39 w 49"/>
                    <a:gd name="T23" fmla="*/ 11 h 75"/>
                    <a:gd name="T24" fmla="*/ 41 w 49"/>
                    <a:gd name="T25" fmla="*/ 19 h 75"/>
                    <a:gd name="T26" fmla="*/ 41 w 49"/>
                    <a:gd name="T27" fmla="*/ 30 h 75"/>
                    <a:gd name="T28" fmla="*/ 39 w 49"/>
                    <a:gd name="T29" fmla="*/ 40 h 75"/>
                    <a:gd name="T30" fmla="*/ 35 w 49"/>
                    <a:gd name="T31" fmla="*/ 51 h 75"/>
                    <a:gd name="T32" fmla="*/ 28 w 49"/>
                    <a:gd name="T33" fmla="*/ 57 h 75"/>
                    <a:gd name="T34" fmla="*/ 18 w 49"/>
                    <a:gd name="T35" fmla="*/ 63 h 75"/>
                    <a:gd name="T36" fmla="*/ 4 w 49"/>
                    <a:gd name="T37" fmla="*/ 65 h 75"/>
                    <a:gd name="T38" fmla="*/ 4 w 49"/>
                    <a:gd name="T39" fmla="*/ 64 h 75"/>
                    <a:gd name="T40" fmla="*/ 4 w 49"/>
                    <a:gd name="T41" fmla="*/ 64 h 75"/>
                    <a:gd name="T42" fmla="*/ 1 w 49"/>
                    <a:gd name="T43" fmla="*/ 66 h 75"/>
                    <a:gd name="T44" fmla="*/ 0 w 49"/>
                    <a:gd name="T45" fmla="*/ 69 h 75"/>
                    <a:gd name="T46" fmla="*/ 1 w 49"/>
                    <a:gd name="T47" fmla="*/ 73 h 75"/>
                    <a:gd name="T48" fmla="*/ 4 w 49"/>
                    <a:gd name="T4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9" h="75">
                      <a:moveTo>
                        <a:pt x="4" y="75"/>
                      </a:moveTo>
                      <a:lnTo>
                        <a:pt x="4" y="74"/>
                      </a:lnTo>
                      <a:lnTo>
                        <a:pt x="20" y="71"/>
                      </a:lnTo>
                      <a:lnTo>
                        <a:pt x="33" y="65"/>
                      </a:lnTo>
                      <a:lnTo>
                        <a:pt x="43" y="55"/>
                      </a:lnTo>
                      <a:lnTo>
                        <a:pt x="47" y="42"/>
                      </a:lnTo>
                      <a:lnTo>
                        <a:pt x="49" y="30"/>
                      </a:lnTo>
                      <a:lnTo>
                        <a:pt x="49" y="19"/>
                      </a:lnTo>
                      <a:lnTo>
                        <a:pt x="47" y="9"/>
                      </a:lnTo>
                      <a:lnTo>
                        <a:pt x="43" y="0"/>
                      </a:lnTo>
                      <a:lnTo>
                        <a:pt x="37" y="7"/>
                      </a:lnTo>
                      <a:lnTo>
                        <a:pt x="39" y="11"/>
                      </a:lnTo>
                      <a:lnTo>
                        <a:pt x="41" y="19"/>
                      </a:lnTo>
                      <a:lnTo>
                        <a:pt x="41" y="30"/>
                      </a:lnTo>
                      <a:lnTo>
                        <a:pt x="39" y="40"/>
                      </a:lnTo>
                      <a:lnTo>
                        <a:pt x="35" y="51"/>
                      </a:lnTo>
                      <a:lnTo>
                        <a:pt x="28" y="57"/>
                      </a:lnTo>
                      <a:lnTo>
                        <a:pt x="18" y="63"/>
                      </a:lnTo>
                      <a:lnTo>
                        <a:pt x="4" y="65"/>
                      </a:lnTo>
                      <a:lnTo>
                        <a:pt x="4" y="64"/>
                      </a:lnTo>
                      <a:lnTo>
                        <a:pt x="4" y="64"/>
                      </a:lnTo>
                      <a:lnTo>
                        <a:pt x="1" y="66"/>
                      </a:lnTo>
                      <a:lnTo>
                        <a:pt x="0" y="69"/>
                      </a:lnTo>
                      <a:lnTo>
                        <a:pt x="1" y="73"/>
                      </a:lnTo>
                      <a:lnTo>
                        <a:pt x="4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5" name="Freeform 780"/>
                <p:cNvSpPr>
                  <a:spLocks/>
                </p:cNvSpPr>
                <p:nvPr/>
              </p:nvSpPr>
              <p:spPr bwMode="auto">
                <a:xfrm>
                  <a:off x="2408" y="1426"/>
                  <a:ext cx="11" cy="3"/>
                </a:xfrm>
                <a:custGeom>
                  <a:avLst/>
                  <a:gdLst>
                    <a:gd name="T0" fmla="*/ 0 w 43"/>
                    <a:gd name="T1" fmla="*/ 5 h 12"/>
                    <a:gd name="T2" fmla="*/ 4 w 43"/>
                    <a:gd name="T3" fmla="*/ 9 h 12"/>
                    <a:gd name="T4" fmla="*/ 11 w 43"/>
                    <a:gd name="T5" fmla="*/ 10 h 12"/>
                    <a:gd name="T6" fmla="*/ 17 w 43"/>
                    <a:gd name="T7" fmla="*/ 11 h 12"/>
                    <a:gd name="T8" fmla="*/ 23 w 43"/>
                    <a:gd name="T9" fmla="*/ 12 h 12"/>
                    <a:gd name="T10" fmla="*/ 27 w 43"/>
                    <a:gd name="T11" fmla="*/ 12 h 12"/>
                    <a:gd name="T12" fmla="*/ 31 w 43"/>
                    <a:gd name="T13" fmla="*/ 11 h 12"/>
                    <a:gd name="T14" fmla="*/ 35 w 43"/>
                    <a:gd name="T15" fmla="*/ 10 h 12"/>
                    <a:gd name="T16" fmla="*/ 39 w 43"/>
                    <a:gd name="T17" fmla="*/ 11 h 12"/>
                    <a:gd name="T18" fmla="*/ 43 w 43"/>
                    <a:gd name="T19" fmla="*/ 11 h 12"/>
                    <a:gd name="T20" fmla="*/ 43 w 43"/>
                    <a:gd name="T21" fmla="*/ 0 h 12"/>
                    <a:gd name="T22" fmla="*/ 39 w 43"/>
                    <a:gd name="T23" fmla="*/ 0 h 12"/>
                    <a:gd name="T24" fmla="*/ 35 w 43"/>
                    <a:gd name="T25" fmla="*/ 1 h 12"/>
                    <a:gd name="T26" fmla="*/ 31 w 43"/>
                    <a:gd name="T27" fmla="*/ 2 h 12"/>
                    <a:gd name="T28" fmla="*/ 27 w 43"/>
                    <a:gd name="T29" fmla="*/ 1 h 12"/>
                    <a:gd name="T30" fmla="*/ 23 w 43"/>
                    <a:gd name="T31" fmla="*/ 1 h 12"/>
                    <a:gd name="T32" fmla="*/ 17 w 43"/>
                    <a:gd name="T33" fmla="*/ 2 h 12"/>
                    <a:gd name="T34" fmla="*/ 11 w 43"/>
                    <a:gd name="T35" fmla="*/ 1 h 12"/>
                    <a:gd name="T36" fmla="*/ 4 w 43"/>
                    <a:gd name="T37" fmla="*/ 0 h 12"/>
                    <a:gd name="T38" fmla="*/ 8 w 43"/>
                    <a:gd name="T39" fmla="*/ 3 h 12"/>
                    <a:gd name="T40" fmla="*/ 4 w 43"/>
                    <a:gd name="T41" fmla="*/ 0 h 12"/>
                    <a:gd name="T42" fmla="*/ 1 w 43"/>
                    <a:gd name="T43" fmla="*/ 1 h 12"/>
                    <a:gd name="T44" fmla="*/ 0 w 43"/>
                    <a:gd name="T45" fmla="*/ 4 h 12"/>
                    <a:gd name="T46" fmla="*/ 1 w 43"/>
                    <a:gd name="T47" fmla="*/ 7 h 12"/>
                    <a:gd name="T48" fmla="*/ 4 w 43"/>
                    <a:gd name="T49" fmla="*/ 9 h 12"/>
                    <a:gd name="T50" fmla="*/ 0 w 43"/>
                    <a:gd name="T51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3" h="12">
                      <a:moveTo>
                        <a:pt x="0" y="5"/>
                      </a:moveTo>
                      <a:lnTo>
                        <a:pt x="4" y="9"/>
                      </a:lnTo>
                      <a:lnTo>
                        <a:pt x="11" y="10"/>
                      </a:lnTo>
                      <a:lnTo>
                        <a:pt x="17" y="11"/>
                      </a:lnTo>
                      <a:lnTo>
                        <a:pt x="23" y="12"/>
                      </a:lnTo>
                      <a:lnTo>
                        <a:pt x="27" y="12"/>
                      </a:lnTo>
                      <a:lnTo>
                        <a:pt x="31" y="11"/>
                      </a:lnTo>
                      <a:lnTo>
                        <a:pt x="35" y="10"/>
                      </a:lnTo>
                      <a:lnTo>
                        <a:pt x="39" y="11"/>
                      </a:lnTo>
                      <a:lnTo>
                        <a:pt x="43" y="11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1"/>
                      </a:lnTo>
                      <a:lnTo>
                        <a:pt x="31" y="2"/>
                      </a:lnTo>
                      <a:lnTo>
                        <a:pt x="27" y="1"/>
                      </a:lnTo>
                      <a:lnTo>
                        <a:pt x="23" y="1"/>
                      </a:lnTo>
                      <a:lnTo>
                        <a:pt x="17" y="2"/>
                      </a:lnTo>
                      <a:lnTo>
                        <a:pt x="11" y="1"/>
                      </a:lnTo>
                      <a:lnTo>
                        <a:pt x="4" y="0"/>
                      </a:lnTo>
                      <a:lnTo>
                        <a:pt x="8" y="3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6" name="Freeform 781"/>
                <p:cNvSpPr>
                  <a:spLocks/>
                </p:cNvSpPr>
                <p:nvPr/>
              </p:nvSpPr>
              <p:spPr bwMode="auto">
                <a:xfrm>
                  <a:off x="2400" y="1411"/>
                  <a:ext cx="10" cy="16"/>
                </a:xfrm>
                <a:custGeom>
                  <a:avLst/>
                  <a:gdLst>
                    <a:gd name="T0" fmla="*/ 0 w 41"/>
                    <a:gd name="T1" fmla="*/ 6 h 63"/>
                    <a:gd name="T2" fmla="*/ 0 w 41"/>
                    <a:gd name="T3" fmla="*/ 6 h 63"/>
                    <a:gd name="T4" fmla="*/ 6 w 41"/>
                    <a:gd name="T5" fmla="*/ 13 h 63"/>
                    <a:gd name="T6" fmla="*/ 11 w 41"/>
                    <a:gd name="T7" fmla="*/ 19 h 63"/>
                    <a:gd name="T8" fmla="*/ 16 w 41"/>
                    <a:gd name="T9" fmla="*/ 27 h 63"/>
                    <a:gd name="T10" fmla="*/ 20 w 41"/>
                    <a:gd name="T11" fmla="*/ 34 h 63"/>
                    <a:gd name="T12" fmla="*/ 24 w 41"/>
                    <a:gd name="T13" fmla="*/ 41 h 63"/>
                    <a:gd name="T14" fmla="*/ 27 w 41"/>
                    <a:gd name="T15" fmla="*/ 49 h 63"/>
                    <a:gd name="T16" fmla="*/ 30 w 41"/>
                    <a:gd name="T17" fmla="*/ 56 h 63"/>
                    <a:gd name="T18" fmla="*/ 33 w 41"/>
                    <a:gd name="T19" fmla="*/ 63 h 63"/>
                    <a:gd name="T20" fmla="*/ 41 w 41"/>
                    <a:gd name="T21" fmla="*/ 61 h 63"/>
                    <a:gd name="T22" fmla="*/ 39 w 41"/>
                    <a:gd name="T23" fmla="*/ 54 h 63"/>
                    <a:gd name="T24" fmla="*/ 36 w 41"/>
                    <a:gd name="T25" fmla="*/ 47 h 63"/>
                    <a:gd name="T26" fmla="*/ 33 w 41"/>
                    <a:gd name="T27" fmla="*/ 37 h 63"/>
                    <a:gd name="T28" fmla="*/ 28 w 41"/>
                    <a:gd name="T29" fmla="*/ 30 h 63"/>
                    <a:gd name="T30" fmla="*/ 24 w 41"/>
                    <a:gd name="T31" fmla="*/ 23 h 63"/>
                    <a:gd name="T32" fmla="*/ 19 w 41"/>
                    <a:gd name="T33" fmla="*/ 15 h 63"/>
                    <a:gd name="T34" fmla="*/ 13 w 41"/>
                    <a:gd name="T35" fmla="*/ 7 h 63"/>
                    <a:gd name="T36" fmla="*/ 6 w 41"/>
                    <a:gd name="T37" fmla="*/ 0 h 63"/>
                    <a:gd name="T38" fmla="*/ 6 w 41"/>
                    <a:gd name="T39" fmla="*/ 0 h 63"/>
                    <a:gd name="T40" fmla="*/ 0 w 41"/>
                    <a:gd name="T41" fmla="*/ 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63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6" y="13"/>
                      </a:lnTo>
                      <a:lnTo>
                        <a:pt x="11" y="19"/>
                      </a:lnTo>
                      <a:lnTo>
                        <a:pt x="16" y="27"/>
                      </a:lnTo>
                      <a:lnTo>
                        <a:pt x="20" y="34"/>
                      </a:lnTo>
                      <a:lnTo>
                        <a:pt x="24" y="41"/>
                      </a:lnTo>
                      <a:lnTo>
                        <a:pt x="27" y="49"/>
                      </a:lnTo>
                      <a:lnTo>
                        <a:pt x="30" y="56"/>
                      </a:lnTo>
                      <a:lnTo>
                        <a:pt x="33" y="63"/>
                      </a:lnTo>
                      <a:lnTo>
                        <a:pt x="41" y="61"/>
                      </a:lnTo>
                      <a:lnTo>
                        <a:pt x="39" y="54"/>
                      </a:lnTo>
                      <a:lnTo>
                        <a:pt x="36" y="47"/>
                      </a:lnTo>
                      <a:lnTo>
                        <a:pt x="33" y="37"/>
                      </a:lnTo>
                      <a:lnTo>
                        <a:pt x="28" y="30"/>
                      </a:lnTo>
                      <a:lnTo>
                        <a:pt x="24" y="23"/>
                      </a:lnTo>
                      <a:lnTo>
                        <a:pt x="19" y="15"/>
                      </a:lnTo>
                      <a:lnTo>
                        <a:pt x="13" y="7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7" name="Freeform 782"/>
                <p:cNvSpPr>
                  <a:spLocks/>
                </p:cNvSpPr>
                <p:nvPr/>
              </p:nvSpPr>
              <p:spPr bwMode="auto">
                <a:xfrm>
                  <a:off x="2381" y="1402"/>
                  <a:ext cx="20" cy="11"/>
                </a:xfrm>
                <a:custGeom>
                  <a:avLst/>
                  <a:gdLst>
                    <a:gd name="T0" fmla="*/ 0 w 82"/>
                    <a:gd name="T1" fmla="*/ 8 h 43"/>
                    <a:gd name="T2" fmla="*/ 5 w 82"/>
                    <a:gd name="T3" fmla="*/ 13 h 43"/>
                    <a:gd name="T4" fmla="*/ 9 w 82"/>
                    <a:gd name="T5" fmla="*/ 11 h 43"/>
                    <a:gd name="T6" fmla="*/ 17 w 82"/>
                    <a:gd name="T7" fmla="*/ 10 h 43"/>
                    <a:gd name="T8" fmla="*/ 25 w 82"/>
                    <a:gd name="T9" fmla="*/ 10 h 43"/>
                    <a:gd name="T10" fmla="*/ 33 w 82"/>
                    <a:gd name="T11" fmla="*/ 10 h 43"/>
                    <a:gd name="T12" fmla="*/ 42 w 82"/>
                    <a:gd name="T13" fmla="*/ 15 h 43"/>
                    <a:gd name="T14" fmla="*/ 53 w 82"/>
                    <a:gd name="T15" fmla="*/ 21 h 43"/>
                    <a:gd name="T16" fmla="*/ 64 w 82"/>
                    <a:gd name="T17" fmla="*/ 29 h 43"/>
                    <a:gd name="T18" fmla="*/ 76 w 82"/>
                    <a:gd name="T19" fmla="*/ 43 h 43"/>
                    <a:gd name="T20" fmla="*/ 82 w 82"/>
                    <a:gd name="T21" fmla="*/ 37 h 43"/>
                    <a:gd name="T22" fmla="*/ 70 w 82"/>
                    <a:gd name="T23" fmla="*/ 23 h 43"/>
                    <a:gd name="T24" fmla="*/ 57 w 82"/>
                    <a:gd name="T25" fmla="*/ 13 h 43"/>
                    <a:gd name="T26" fmla="*/ 46 w 82"/>
                    <a:gd name="T27" fmla="*/ 6 h 43"/>
                    <a:gd name="T28" fmla="*/ 35 w 82"/>
                    <a:gd name="T29" fmla="*/ 2 h 43"/>
                    <a:gd name="T30" fmla="*/ 25 w 82"/>
                    <a:gd name="T31" fmla="*/ 0 h 43"/>
                    <a:gd name="T32" fmla="*/ 17 w 82"/>
                    <a:gd name="T33" fmla="*/ 2 h 43"/>
                    <a:gd name="T34" fmla="*/ 9 w 82"/>
                    <a:gd name="T35" fmla="*/ 3 h 43"/>
                    <a:gd name="T36" fmla="*/ 3 w 82"/>
                    <a:gd name="T37" fmla="*/ 4 h 43"/>
                    <a:gd name="T38" fmla="*/ 8 w 82"/>
                    <a:gd name="T39" fmla="*/ 8 h 43"/>
                    <a:gd name="T40" fmla="*/ 3 w 82"/>
                    <a:gd name="T41" fmla="*/ 4 h 43"/>
                    <a:gd name="T42" fmla="*/ 1 w 82"/>
                    <a:gd name="T43" fmla="*/ 6 h 43"/>
                    <a:gd name="T44" fmla="*/ 0 w 82"/>
                    <a:gd name="T45" fmla="*/ 9 h 43"/>
                    <a:gd name="T46" fmla="*/ 2 w 82"/>
                    <a:gd name="T47" fmla="*/ 11 h 43"/>
                    <a:gd name="T48" fmla="*/ 5 w 82"/>
                    <a:gd name="T49" fmla="*/ 13 h 43"/>
                    <a:gd name="T50" fmla="*/ 0 w 82"/>
                    <a:gd name="T51" fmla="*/ 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" h="43">
                      <a:moveTo>
                        <a:pt x="0" y="8"/>
                      </a:moveTo>
                      <a:lnTo>
                        <a:pt x="5" y="13"/>
                      </a:lnTo>
                      <a:lnTo>
                        <a:pt x="9" y="11"/>
                      </a:lnTo>
                      <a:lnTo>
                        <a:pt x="17" y="10"/>
                      </a:lnTo>
                      <a:lnTo>
                        <a:pt x="25" y="10"/>
                      </a:lnTo>
                      <a:lnTo>
                        <a:pt x="33" y="10"/>
                      </a:lnTo>
                      <a:lnTo>
                        <a:pt x="42" y="15"/>
                      </a:lnTo>
                      <a:lnTo>
                        <a:pt x="53" y="21"/>
                      </a:lnTo>
                      <a:lnTo>
                        <a:pt x="64" y="29"/>
                      </a:lnTo>
                      <a:lnTo>
                        <a:pt x="76" y="43"/>
                      </a:lnTo>
                      <a:lnTo>
                        <a:pt x="82" y="37"/>
                      </a:lnTo>
                      <a:lnTo>
                        <a:pt x="70" y="23"/>
                      </a:lnTo>
                      <a:lnTo>
                        <a:pt x="57" y="13"/>
                      </a:lnTo>
                      <a:lnTo>
                        <a:pt x="46" y="6"/>
                      </a:lnTo>
                      <a:lnTo>
                        <a:pt x="35" y="2"/>
                      </a:lnTo>
                      <a:lnTo>
                        <a:pt x="25" y="0"/>
                      </a:lnTo>
                      <a:lnTo>
                        <a:pt x="17" y="2"/>
                      </a:lnTo>
                      <a:lnTo>
                        <a:pt x="9" y="3"/>
                      </a:lnTo>
                      <a:lnTo>
                        <a:pt x="3" y="4"/>
                      </a:lnTo>
                      <a:lnTo>
                        <a:pt x="8" y="8"/>
                      </a:lnTo>
                      <a:lnTo>
                        <a:pt x="3" y="4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8" name="Freeform 783"/>
                <p:cNvSpPr>
                  <a:spLocks/>
                </p:cNvSpPr>
                <p:nvPr/>
              </p:nvSpPr>
              <p:spPr bwMode="auto">
                <a:xfrm>
                  <a:off x="2365" y="1381"/>
                  <a:ext cx="18" cy="23"/>
                </a:xfrm>
                <a:custGeom>
                  <a:avLst/>
                  <a:gdLst>
                    <a:gd name="T0" fmla="*/ 0 w 73"/>
                    <a:gd name="T1" fmla="*/ 5 h 92"/>
                    <a:gd name="T2" fmla="*/ 1 w 73"/>
                    <a:gd name="T3" fmla="*/ 7 h 92"/>
                    <a:gd name="T4" fmla="*/ 12 w 73"/>
                    <a:gd name="T5" fmla="*/ 19 h 92"/>
                    <a:gd name="T6" fmla="*/ 23 w 73"/>
                    <a:gd name="T7" fmla="*/ 30 h 92"/>
                    <a:gd name="T8" fmla="*/ 35 w 73"/>
                    <a:gd name="T9" fmla="*/ 40 h 92"/>
                    <a:gd name="T10" fmla="*/ 45 w 73"/>
                    <a:gd name="T11" fmla="*/ 49 h 92"/>
                    <a:gd name="T12" fmla="*/ 56 w 73"/>
                    <a:gd name="T13" fmla="*/ 60 h 92"/>
                    <a:gd name="T14" fmla="*/ 62 w 73"/>
                    <a:gd name="T15" fmla="*/ 70 h 92"/>
                    <a:gd name="T16" fmla="*/ 65 w 73"/>
                    <a:gd name="T17" fmla="*/ 80 h 92"/>
                    <a:gd name="T18" fmla="*/ 65 w 73"/>
                    <a:gd name="T19" fmla="*/ 92 h 92"/>
                    <a:gd name="T20" fmla="*/ 73 w 73"/>
                    <a:gd name="T21" fmla="*/ 92 h 92"/>
                    <a:gd name="T22" fmla="*/ 73 w 73"/>
                    <a:gd name="T23" fmla="*/ 80 h 92"/>
                    <a:gd name="T24" fmla="*/ 70 w 73"/>
                    <a:gd name="T25" fmla="*/ 66 h 92"/>
                    <a:gd name="T26" fmla="*/ 62 w 73"/>
                    <a:gd name="T27" fmla="*/ 54 h 92"/>
                    <a:gd name="T28" fmla="*/ 51 w 73"/>
                    <a:gd name="T29" fmla="*/ 43 h 92"/>
                    <a:gd name="T30" fmla="*/ 41 w 73"/>
                    <a:gd name="T31" fmla="*/ 34 h 92"/>
                    <a:gd name="T32" fmla="*/ 29 w 73"/>
                    <a:gd name="T33" fmla="*/ 23 h 92"/>
                    <a:gd name="T34" fmla="*/ 18 w 73"/>
                    <a:gd name="T35" fmla="*/ 13 h 92"/>
                    <a:gd name="T36" fmla="*/ 10 w 73"/>
                    <a:gd name="T37" fmla="*/ 2 h 92"/>
                    <a:gd name="T38" fmla="*/ 11 w 73"/>
                    <a:gd name="T39" fmla="*/ 5 h 92"/>
                    <a:gd name="T40" fmla="*/ 10 w 73"/>
                    <a:gd name="T41" fmla="*/ 2 h 92"/>
                    <a:gd name="T42" fmla="*/ 8 w 73"/>
                    <a:gd name="T43" fmla="*/ 0 h 92"/>
                    <a:gd name="T44" fmla="*/ 4 w 73"/>
                    <a:gd name="T45" fmla="*/ 0 h 92"/>
                    <a:gd name="T46" fmla="*/ 1 w 73"/>
                    <a:gd name="T47" fmla="*/ 3 h 92"/>
                    <a:gd name="T48" fmla="*/ 1 w 73"/>
                    <a:gd name="T49" fmla="*/ 7 h 92"/>
                    <a:gd name="T50" fmla="*/ 0 w 73"/>
                    <a:gd name="T51" fmla="*/ 5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3" h="92">
                      <a:moveTo>
                        <a:pt x="0" y="5"/>
                      </a:moveTo>
                      <a:lnTo>
                        <a:pt x="1" y="7"/>
                      </a:lnTo>
                      <a:lnTo>
                        <a:pt x="12" y="19"/>
                      </a:lnTo>
                      <a:lnTo>
                        <a:pt x="23" y="30"/>
                      </a:lnTo>
                      <a:lnTo>
                        <a:pt x="35" y="40"/>
                      </a:lnTo>
                      <a:lnTo>
                        <a:pt x="45" y="49"/>
                      </a:lnTo>
                      <a:lnTo>
                        <a:pt x="56" y="60"/>
                      </a:lnTo>
                      <a:lnTo>
                        <a:pt x="62" y="70"/>
                      </a:lnTo>
                      <a:lnTo>
                        <a:pt x="65" y="80"/>
                      </a:lnTo>
                      <a:lnTo>
                        <a:pt x="65" y="92"/>
                      </a:lnTo>
                      <a:lnTo>
                        <a:pt x="73" y="92"/>
                      </a:lnTo>
                      <a:lnTo>
                        <a:pt x="73" y="80"/>
                      </a:lnTo>
                      <a:lnTo>
                        <a:pt x="70" y="66"/>
                      </a:lnTo>
                      <a:lnTo>
                        <a:pt x="62" y="54"/>
                      </a:lnTo>
                      <a:lnTo>
                        <a:pt x="51" y="43"/>
                      </a:lnTo>
                      <a:lnTo>
                        <a:pt x="41" y="34"/>
                      </a:lnTo>
                      <a:lnTo>
                        <a:pt x="29" y="23"/>
                      </a:lnTo>
                      <a:lnTo>
                        <a:pt x="18" y="13"/>
                      </a:lnTo>
                      <a:lnTo>
                        <a:pt x="10" y="2"/>
                      </a:lnTo>
                      <a:lnTo>
                        <a:pt x="11" y="5"/>
                      </a:lnTo>
                      <a:lnTo>
                        <a:pt x="10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9" name="Freeform 784"/>
                <p:cNvSpPr>
                  <a:spLocks/>
                </p:cNvSpPr>
                <p:nvPr/>
              </p:nvSpPr>
              <p:spPr bwMode="auto">
                <a:xfrm>
                  <a:off x="2364" y="1375"/>
                  <a:ext cx="3" cy="7"/>
                </a:xfrm>
                <a:custGeom>
                  <a:avLst/>
                  <a:gdLst>
                    <a:gd name="T0" fmla="*/ 0 w 13"/>
                    <a:gd name="T1" fmla="*/ 0 h 30"/>
                    <a:gd name="T2" fmla="*/ 1 w 13"/>
                    <a:gd name="T3" fmla="*/ 0 h 30"/>
                    <a:gd name="T4" fmla="*/ 2 w 13"/>
                    <a:gd name="T5" fmla="*/ 17 h 30"/>
                    <a:gd name="T6" fmla="*/ 3 w 13"/>
                    <a:gd name="T7" fmla="*/ 25 h 30"/>
                    <a:gd name="T8" fmla="*/ 2 w 13"/>
                    <a:gd name="T9" fmla="*/ 28 h 30"/>
                    <a:gd name="T10" fmla="*/ 2 w 13"/>
                    <a:gd name="T11" fmla="*/ 30 h 30"/>
                    <a:gd name="T12" fmla="*/ 13 w 13"/>
                    <a:gd name="T13" fmla="*/ 30 h 30"/>
                    <a:gd name="T14" fmla="*/ 13 w 13"/>
                    <a:gd name="T15" fmla="*/ 28 h 30"/>
                    <a:gd name="T16" fmla="*/ 12 w 13"/>
                    <a:gd name="T17" fmla="*/ 25 h 30"/>
                    <a:gd name="T18" fmla="*/ 11 w 13"/>
                    <a:gd name="T19" fmla="*/ 17 h 30"/>
                    <a:gd name="T20" fmla="*/ 10 w 13"/>
                    <a:gd name="T21" fmla="*/ 0 h 30"/>
                    <a:gd name="T22" fmla="*/ 11 w 13"/>
                    <a:gd name="T23" fmla="*/ 0 h 30"/>
                    <a:gd name="T24" fmla="*/ 0 w 13"/>
                    <a:gd name="T2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" h="30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2" y="17"/>
                      </a:lnTo>
                      <a:lnTo>
                        <a:pt x="3" y="25"/>
                      </a:lnTo>
                      <a:lnTo>
                        <a:pt x="2" y="28"/>
                      </a:lnTo>
                      <a:lnTo>
                        <a:pt x="2" y="30"/>
                      </a:lnTo>
                      <a:lnTo>
                        <a:pt x="13" y="30"/>
                      </a:lnTo>
                      <a:lnTo>
                        <a:pt x="13" y="28"/>
                      </a:lnTo>
                      <a:lnTo>
                        <a:pt x="12" y="25"/>
                      </a:lnTo>
                      <a:lnTo>
                        <a:pt x="11" y="17"/>
                      </a:lnTo>
                      <a:lnTo>
                        <a:pt x="10" y="0"/>
                      </a:lnTo>
                      <a:lnTo>
                        <a:pt x="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0" name="Freeform 785"/>
                <p:cNvSpPr>
                  <a:spLocks/>
                </p:cNvSpPr>
                <p:nvPr/>
              </p:nvSpPr>
              <p:spPr bwMode="auto">
                <a:xfrm>
                  <a:off x="2364" y="1370"/>
                  <a:ext cx="3" cy="5"/>
                </a:xfrm>
                <a:custGeom>
                  <a:avLst/>
                  <a:gdLst>
                    <a:gd name="T0" fmla="*/ 4 w 11"/>
                    <a:gd name="T1" fmla="*/ 0 h 20"/>
                    <a:gd name="T2" fmla="*/ 0 w 11"/>
                    <a:gd name="T3" fmla="*/ 6 h 20"/>
                    <a:gd name="T4" fmla="*/ 1 w 11"/>
                    <a:gd name="T5" fmla="*/ 8 h 20"/>
                    <a:gd name="T6" fmla="*/ 0 w 11"/>
                    <a:gd name="T7" fmla="*/ 11 h 20"/>
                    <a:gd name="T8" fmla="*/ 0 w 11"/>
                    <a:gd name="T9" fmla="*/ 15 h 20"/>
                    <a:gd name="T10" fmla="*/ 0 w 11"/>
                    <a:gd name="T11" fmla="*/ 20 h 20"/>
                    <a:gd name="T12" fmla="*/ 11 w 11"/>
                    <a:gd name="T13" fmla="*/ 20 h 20"/>
                    <a:gd name="T14" fmla="*/ 11 w 11"/>
                    <a:gd name="T15" fmla="*/ 15 h 20"/>
                    <a:gd name="T16" fmla="*/ 11 w 11"/>
                    <a:gd name="T17" fmla="*/ 11 h 20"/>
                    <a:gd name="T18" fmla="*/ 10 w 11"/>
                    <a:gd name="T19" fmla="*/ 8 h 20"/>
                    <a:gd name="T20" fmla="*/ 9 w 11"/>
                    <a:gd name="T21" fmla="*/ 4 h 20"/>
                    <a:gd name="T22" fmla="*/ 4 w 11"/>
                    <a:gd name="T23" fmla="*/ 9 h 20"/>
                    <a:gd name="T24" fmla="*/ 9 w 11"/>
                    <a:gd name="T25" fmla="*/ 4 h 20"/>
                    <a:gd name="T26" fmla="*/ 6 w 11"/>
                    <a:gd name="T27" fmla="*/ 0 h 20"/>
                    <a:gd name="T28" fmla="*/ 3 w 11"/>
                    <a:gd name="T29" fmla="*/ 0 h 20"/>
                    <a:gd name="T30" fmla="*/ 1 w 11"/>
                    <a:gd name="T31" fmla="*/ 2 h 20"/>
                    <a:gd name="T32" fmla="*/ 0 w 11"/>
                    <a:gd name="T33" fmla="*/ 6 h 20"/>
                    <a:gd name="T34" fmla="*/ 4 w 11"/>
                    <a:gd name="T35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20">
                      <a:moveTo>
                        <a:pt x="4" y="0"/>
                      </a:moveTo>
                      <a:lnTo>
                        <a:pt x="0" y="6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11" y="20"/>
                      </a:lnTo>
                      <a:lnTo>
                        <a:pt x="11" y="15"/>
                      </a:lnTo>
                      <a:lnTo>
                        <a:pt x="11" y="11"/>
                      </a:lnTo>
                      <a:lnTo>
                        <a:pt x="10" y="8"/>
                      </a:lnTo>
                      <a:lnTo>
                        <a:pt x="9" y="4"/>
                      </a:lnTo>
                      <a:lnTo>
                        <a:pt x="4" y="9"/>
                      </a:lnTo>
                      <a:lnTo>
                        <a:pt x="9" y="4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1" name="Freeform 786"/>
                <p:cNvSpPr>
                  <a:spLocks/>
                </p:cNvSpPr>
                <p:nvPr/>
              </p:nvSpPr>
              <p:spPr bwMode="auto">
                <a:xfrm>
                  <a:off x="2365" y="1370"/>
                  <a:ext cx="6" cy="2"/>
                </a:xfrm>
                <a:custGeom>
                  <a:avLst/>
                  <a:gdLst>
                    <a:gd name="T0" fmla="*/ 15 w 23"/>
                    <a:gd name="T1" fmla="*/ 5 h 11"/>
                    <a:gd name="T2" fmla="*/ 18 w 23"/>
                    <a:gd name="T3" fmla="*/ 0 h 11"/>
                    <a:gd name="T4" fmla="*/ 17 w 23"/>
                    <a:gd name="T5" fmla="*/ 0 h 11"/>
                    <a:gd name="T6" fmla="*/ 13 w 23"/>
                    <a:gd name="T7" fmla="*/ 1 h 11"/>
                    <a:gd name="T8" fmla="*/ 8 w 23"/>
                    <a:gd name="T9" fmla="*/ 0 h 11"/>
                    <a:gd name="T10" fmla="*/ 0 w 23"/>
                    <a:gd name="T11" fmla="*/ 1 h 11"/>
                    <a:gd name="T12" fmla="*/ 0 w 23"/>
                    <a:gd name="T13" fmla="*/ 10 h 11"/>
                    <a:gd name="T14" fmla="*/ 8 w 23"/>
                    <a:gd name="T15" fmla="*/ 11 h 11"/>
                    <a:gd name="T16" fmla="*/ 13 w 23"/>
                    <a:gd name="T17" fmla="*/ 10 h 11"/>
                    <a:gd name="T18" fmla="*/ 17 w 23"/>
                    <a:gd name="T19" fmla="*/ 9 h 11"/>
                    <a:gd name="T20" fmla="*/ 20 w 23"/>
                    <a:gd name="T21" fmla="*/ 9 h 11"/>
                    <a:gd name="T22" fmla="*/ 23 w 23"/>
                    <a:gd name="T23" fmla="*/ 5 h 11"/>
                    <a:gd name="T24" fmla="*/ 20 w 23"/>
                    <a:gd name="T25" fmla="*/ 9 h 11"/>
                    <a:gd name="T26" fmla="*/ 23 w 23"/>
                    <a:gd name="T27" fmla="*/ 7 h 11"/>
                    <a:gd name="T28" fmla="*/ 23 w 23"/>
                    <a:gd name="T29" fmla="*/ 3 h 11"/>
                    <a:gd name="T30" fmla="*/ 21 w 23"/>
                    <a:gd name="T31" fmla="*/ 1 h 11"/>
                    <a:gd name="T32" fmla="*/ 18 w 23"/>
                    <a:gd name="T33" fmla="*/ 0 h 11"/>
                    <a:gd name="T34" fmla="*/ 15 w 23"/>
                    <a:gd name="T3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" h="11">
                      <a:moveTo>
                        <a:pt x="15" y="5"/>
                      </a:moveTo>
                      <a:lnTo>
                        <a:pt x="18" y="0"/>
                      </a:lnTo>
                      <a:lnTo>
                        <a:pt x="17" y="0"/>
                      </a:lnTo>
                      <a:lnTo>
                        <a:pt x="13" y="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0" y="10"/>
                      </a:lnTo>
                      <a:lnTo>
                        <a:pt x="8" y="11"/>
                      </a:lnTo>
                      <a:lnTo>
                        <a:pt x="13" y="10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5"/>
                      </a:lnTo>
                      <a:lnTo>
                        <a:pt x="20" y="9"/>
                      </a:lnTo>
                      <a:lnTo>
                        <a:pt x="23" y="7"/>
                      </a:lnTo>
                      <a:lnTo>
                        <a:pt x="23" y="3"/>
                      </a:lnTo>
                      <a:lnTo>
                        <a:pt x="21" y="1"/>
                      </a:lnTo>
                      <a:lnTo>
                        <a:pt x="18" y="0"/>
                      </a:ln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2" name="Freeform 787"/>
                <p:cNvSpPr>
                  <a:spLocks/>
                </p:cNvSpPr>
                <p:nvPr/>
              </p:nvSpPr>
              <p:spPr bwMode="auto">
                <a:xfrm>
                  <a:off x="2368" y="1345"/>
                  <a:ext cx="5" cy="26"/>
                </a:xfrm>
                <a:custGeom>
                  <a:avLst/>
                  <a:gdLst>
                    <a:gd name="T0" fmla="*/ 8 w 17"/>
                    <a:gd name="T1" fmla="*/ 0 h 104"/>
                    <a:gd name="T2" fmla="*/ 7 w 17"/>
                    <a:gd name="T3" fmla="*/ 21 h 104"/>
                    <a:gd name="T4" fmla="*/ 3 w 17"/>
                    <a:gd name="T5" fmla="*/ 40 h 104"/>
                    <a:gd name="T6" fmla="*/ 0 w 17"/>
                    <a:gd name="T7" fmla="*/ 65 h 104"/>
                    <a:gd name="T8" fmla="*/ 1 w 17"/>
                    <a:gd name="T9" fmla="*/ 104 h 104"/>
                    <a:gd name="T10" fmla="*/ 9 w 17"/>
                    <a:gd name="T11" fmla="*/ 104 h 104"/>
                    <a:gd name="T12" fmla="*/ 8 w 17"/>
                    <a:gd name="T13" fmla="*/ 65 h 104"/>
                    <a:gd name="T14" fmla="*/ 11 w 17"/>
                    <a:gd name="T15" fmla="*/ 40 h 104"/>
                    <a:gd name="T16" fmla="*/ 16 w 17"/>
                    <a:gd name="T17" fmla="*/ 21 h 104"/>
                    <a:gd name="T18" fmla="*/ 17 w 17"/>
                    <a:gd name="T19" fmla="*/ 0 h 104"/>
                    <a:gd name="T20" fmla="*/ 8 w 17"/>
                    <a:gd name="T2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104">
                      <a:moveTo>
                        <a:pt x="8" y="0"/>
                      </a:moveTo>
                      <a:lnTo>
                        <a:pt x="7" y="21"/>
                      </a:lnTo>
                      <a:lnTo>
                        <a:pt x="3" y="40"/>
                      </a:lnTo>
                      <a:lnTo>
                        <a:pt x="0" y="65"/>
                      </a:lnTo>
                      <a:lnTo>
                        <a:pt x="1" y="104"/>
                      </a:lnTo>
                      <a:lnTo>
                        <a:pt x="9" y="104"/>
                      </a:lnTo>
                      <a:lnTo>
                        <a:pt x="8" y="65"/>
                      </a:lnTo>
                      <a:lnTo>
                        <a:pt x="11" y="40"/>
                      </a:lnTo>
                      <a:lnTo>
                        <a:pt x="16" y="21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3" name="Freeform 788"/>
                <p:cNvSpPr>
                  <a:spLocks/>
                </p:cNvSpPr>
                <p:nvPr/>
              </p:nvSpPr>
              <p:spPr bwMode="auto">
                <a:xfrm>
                  <a:off x="2371" y="1344"/>
                  <a:ext cx="2" cy="1"/>
                </a:xfrm>
                <a:custGeom>
                  <a:avLst/>
                  <a:gdLst>
                    <a:gd name="T0" fmla="*/ 9 w 9"/>
                    <a:gd name="T1" fmla="*/ 4 h 4"/>
                    <a:gd name="T2" fmla="*/ 8 w 9"/>
                    <a:gd name="T3" fmla="*/ 1 h 4"/>
                    <a:gd name="T4" fmla="*/ 4 w 9"/>
                    <a:gd name="T5" fmla="*/ 0 h 4"/>
                    <a:gd name="T6" fmla="*/ 1 w 9"/>
                    <a:gd name="T7" fmla="*/ 1 h 4"/>
                    <a:gd name="T8" fmla="*/ 0 w 9"/>
                    <a:gd name="T9" fmla="*/ 4 h 4"/>
                    <a:gd name="T10" fmla="*/ 9 w 9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9" y="4"/>
                      </a:moveTo>
                      <a:lnTo>
                        <a:pt x="8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4" name="Freeform 789"/>
                <p:cNvSpPr>
                  <a:spLocks/>
                </p:cNvSpPr>
                <p:nvPr/>
              </p:nvSpPr>
              <p:spPr bwMode="auto">
                <a:xfrm>
                  <a:off x="2473" y="1373"/>
                  <a:ext cx="66" cy="103"/>
                </a:xfrm>
                <a:custGeom>
                  <a:avLst/>
                  <a:gdLst>
                    <a:gd name="T0" fmla="*/ 45 w 261"/>
                    <a:gd name="T1" fmla="*/ 341 h 413"/>
                    <a:gd name="T2" fmla="*/ 70 w 261"/>
                    <a:gd name="T3" fmla="*/ 341 h 413"/>
                    <a:gd name="T4" fmla="*/ 90 w 261"/>
                    <a:gd name="T5" fmla="*/ 340 h 413"/>
                    <a:gd name="T6" fmla="*/ 105 w 261"/>
                    <a:gd name="T7" fmla="*/ 339 h 413"/>
                    <a:gd name="T8" fmla="*/ 113 w 261"/>
                    <a:gd name="T9" fmla="*/ 332 h 413"/>
                    <a:gd name="T10" fmla="*/ 127 w 261"/>
                    <a:gd name="T11" fmla="*/ 307 h 413"/>
                    <a:gd name="T12" fmla="*/ 144 w 261"/>
                    <a:gd name="T13" fmla="*/ 274 h 413"/>
                    <a:gd name="T14" fmla="*/ 157 w 261"/>
                    <a:gd name="T15" fmla="*/ 245 h 413"/>
                    <a:gd name="T16" fmla="*/ 140 w 261"/>
                    <a:gd name="T17" fmla="*/ 238 h 413"/>
                    <a:gd name="T18" fmla="*/ 117 w 261"/>
                    <a:gd name="T19" fmla="*/ 229 h 413"/>
                    <a:gd name="T20" fmla="*/ 113 w 261"/>
                    <a:gd name="T21" fmla="*/ 210 h 413"/>
                    <a:gd name="T22" fmla="*/ 122 w 261"/>
                    <a:gd name="T23" fmla="*/ 191 h 413"/>
                    <a:gd name="T24" fmla="*/ 118 w 261"/>
                    <a:gd name="T25" fmla="*/ 178 h 413"/>
                    <a:gd name="T26" fmla="*/ 126 w 261"/>
                    <a:gd name="T27" fmla="*/ 147 h 413"/>
                    <a:gd name="T28" fmla="*/ 129 w 261"/>
                    <a:gd name="T29" fmla="*/ 135 h 413"/>
                    <a:gd name="T30" fmla="*/ 125 w 261"/>
                    <a:gd name="T31" fmla="*/ 120 h 413"/>
                    <a:gd name="T32" fmla="*/ 131 w 261"/>
                    <a:gd name="T33" fmla="*/ 103 h 413"/>
                    <a:gd name="T34" fmla="*/ 143 w 261"/>
                    <a:gd name="T35" fmla="*/ 92 h 413"/>
                    <a:gd name="T36" fmla="*/ 134 w 261"/>
                    <a:gd name="T37" fmla="*/ 79 h 413"/>
                    <a:gd name="T38" fmla="*/ 140 w 261"/>
                    <a:gd name="T39" fmla="*/ 51 h 413"/>
                    <a:gd name="T40" fmla="*/ 154 w 261"/>
                    <a:gd name="T41" fmla="*/ 35 h 413"/>
                    <a:gd name="T42" fmla="*/ 165 w 261"/>
                    <a:gd name="T43" fmla="*/ 27 h 413"/>
                    <a:gd name="T44" fmla="*/ 178 w 261"/>
                    <a:gd name="T45" fmla="*/ 19 h 413"/>
                    <a:gd name="T46" fmla="*/ 195 w 261"/>
                    <a:gd name="T47" fmla="*/ 8 h 413"/>
                    <a:gd name="T48" fmla="*/ 212 w 261"/>
                    <a:gd name="T49" fmla="*/ 0 h 413"/>
                    <a:gd name="T50" fmla="*/ 234 w 261"/>
                    <a:gd name="T51" fmla="*/ 1 h 413"/>
                    <a:gd name="T52" fmla="*/ 253 w 261"/>
                    <a:gd name="T53" fmla="*/ 11 h 413"/>
                    <a:gd name="T54" fmla="*/ 259 w 261"/>
                    <a:gd name="T55" fmla="*/ 33 h 413"/>
                    <a:gd name="T56" fmla="*/ 258 w 261"/>
                    <a:gd name="T57" fmla="*/ 58 h 413"/>
                    <a:gd name="T58" fmla="*/ 256 w 261"/>
                    <a:gd name="T59" fmla="*/ 97 h 413"/>
                    <a:gd name="T60" fmla="*/ 248 w 261"/>
                    <a:gd name="T61" fmla="*/ 116 h 413"/>
                    <a:gd name="T62" fmla="*/ 252 w 261"/>
                    <a:gd name="T63" fmla="*/ 128 h 413"/>
                    <a:gd name="T64" fmla="*/ 246 w 261"/>
                    <a:gd name="T65" fmla="*/ 145 h 413"/>
                    <a:gd name="T66" fmla="*/ 232 w 261"/>
                    <a:gd name="T67" fmla="*/ 161 h 413"/>
                    <a:gd name="T68" fmla="*/ 227 w 261"/>
                    <a:gd name="T69" fmla="*/ 171 h 413"/>
                    <a:gd name="T70" fmla="*/ 228 w 261"/>
                    <a:gd name="T71" fmla="*/ 188 h 413"/>
                    <a:gd name="T72" fmla="*/ 219 w 261"/>
                    <a:gd name="T73" fmla="*/ 208 h 413"/>
                    <a:gd name="T74" fmla="*/ 200 w 261"/>
                    <a:gd name="T75" fmla="*/ 225 h 413"/>
                    <a:gd name="T76" fmla="*/ 181 w 261"/>
                    <a:gd name="T77" fmla="*/ 269 h 413"/>
                    <a:gd name="T78" fmla="*/ 164 w 261"/>
                    <a:gd name="T79" fmla="*/ 353 h 413"/>
                    <a:gd name="T80" fmla="*/ 154 w 261"/>
                    <a:gd name="T81" fmla="*/ 371 h 413"/>
                    <a:gd name="T82" fmla="*/ 136 w 261"/>
                    <a:gd name="T83" fmla="*/ 372 h 413"/>
                    <a:gd name="T84" fmla="*/ 117 w 261"/>
                    <a:gd name="T85" fmla="*/ 372 h 413"/>
                    <a:gd name="T86" fmla="*/ 103 w 261"/>
                    <a:gd name="T87" fmla="*/ 372 h 413"/>
                    <a:gd name="T88" fmla="*/ 95 w 261"/>
                    <a:gd name="T89" fmla="*/ 413 h 413"/>
                    <a:gd name="T90" fmla="*/ 38 w 261"/>
                    <a:gd name="T91" fmla="*/ 376 h 413"/>
                    <a:gd name="T92" fmla="*/ 7 w 261"/>
                    <a:gd name="T93" fmla="*/ 365 h 413"/>
                    <a:gd name="T94" fmla="*/ 21 w 261"/>
                    <a:gd name="T95" fmla="*/ 347 h 413"/>
                    <a:gd name="T96" fmla="*/ 31 w 261"/>
                    <a:gd name="T97" fmla="*/ 341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1" h="413">
                      <a:moveTo>
                        <a:pt x="31" y="341"/>
                      </a:moveTo>
                      <a:lnTo>
                        <a:pt x="45" y="341"/>
                      </a:lnTo>
                      <a:lnTo>
                        <a:pt x="57" y="341"/>
                      </a:lnTo>
                      <a:lnTo>
                        <a:pt x="70" y="341"/>
                      </a:lnTo>
                      <a:lnTo>
                        <a:pt x="80" y="340"/>
                      </a:lnTo>
                      <a:lnTo>
                        <a:pt x="90" y="340"/>
                      </a:lnTo>
                      <a:lnTo>
                        <a:pt x="99" y="340"/>
                      </a:lnTo>
                      <a:lnTo>
                        <a:pt x="105" y="339"/>
                      </a:lnTo>
                      <a:lnTo>
                        <a:pt x="110" y="339"/>
                      </a:lnTo>
                      <a:lnTo>
                        <a:pt x="113" y="332"/>
                      </a:lnTo>
                      <a:lnTo>
                        <a:pt x="120" y="322"/>
                      </a:lnTo>
                      <a:lnTo>
                        <a:pt x="127" y="307"/>
                      </a:lnTo>
                      <a:lnTo>
                        <a:pt x="135" y="291"/>
                      </a:lnTo>
                      <a:lnTo>
                        <a:pt x="144" y="274"/>
                      </a:lnTo>
                      <a:lnTo>
                        <a:pt x="151" y="257"/>
                      </a:lnTo>
                      <a:lnTo>
                        <a:pt x="157" y="245"/>
                      </a:lnTo>
                      <a:lnTo>
                        <a:pt x="161" y="235"/>
                      </a:lnTo>
                      <a:lnTo>
                        <a:pt x="140" y="238"/>
                      </a:lnTo>
                      <a:lnTo>
                        <a:pt x="125" y="235"/>
                      </a:lnTo>
                      <a:lnTo>
                        <a:pt x="117" y="229"/>
                      </a:lnTo>
                      <a:lnTo>
                        <a:pt x="113" y="219"/>
                      </a:lnTo>
                      <a:lnTo>
                        <a:pt x="113" y="210"/>
                      </a:lnTo>
                      <a:lnTo>
                        <a:pt x="117" y="200"/>
                      </a:lnTo>
                      <a:lnTo>
                        <a:pt x="122" y="191"/>
                      </a:lnTo>
                      <a:lnTo>
                        <a:pt x="127" y="186"/>
                      </a:lnTo>
                      <a:lnTo>
                        <a:pt x="118" y="178"/>
                      </a:lnTo>
                      <a:lnTo>
                        <a:pt x="119" y="162"/>
                      </a:lnTo>
                      <a:lnTo>
                        <a:pt x="126" y="147"/>
                      </a:lnTo>
                      <a:lnTo>
                        <a:pt x="136" y="139"/>
                      </a:lnTo>
                      <a:lnTo>
                        <a:pt x="129" y="135"/>
                      </a:lnTo>
                      <a:lnTo>
                        <a:pt x="125" y="128"/>
                      </a:lnTo>
                      <a:lnTo>
                        <a:pt x="125" y="120"/>
                      </a:lnTo>
                      <a:lnTo>
                        <a:pt x="127" y="112"/>
                      </a:lnTo>
                      <a:lnTo>
                        <a:pt x="131" y="103"/>
                      </a:lnTo>
                      <a:lnTo>
                        <a:pt x="136" y="96"/>
                      </a:lnTo>
                      <a:lnTo>
                        <a:pt x="143" y="92"/>
                      </a:lnTo>
                      <a:lnTo>
                        <a:pt x="149" y="90"/>
                      </a:lnTo>
                      <a:lnTo>
                        <a:pt x="134" y="79"/>
                      </a:lnTo>
                      <a:lnTo>
                        <a:pt x="133" y="66"/>
                      </a:lnTo>
                      <a:lnTo>
                        <a:pt x="140" y="51"/>
                      </a:lnTo>
                      <a:lnTo>
                        <a:pt x="149" y="40"/>
                      </a:lnTo>
                      <a:lnTo>
                        <a:pt x="154" y="35"/>
                      </a:lnTo>
                      <a:lnTo>
                        <a:pt x="159" y="31"/>
                      </a:lnTo>
                      <a:lnTo>
                        <a:pt x="165" y="27"/>
                      </a:lnTo>
                      <a:lnTo>
                        <a:pt x="171" y="23"/>
                      </a:lnTo>
                      <a:lnTo>
                        <a:pt x="178" y="19"/>
                      </a:lnTo>
                      <a:lnTo>
                        <a:pt x="187" y="15"/>
                      </a:lnTo>
                      <a:lnTo>
                        <a:pt x="195" y="8"/>
                      </a:lnTo>
                      <a:lnTo>
                        <a:pt x="205" y="2"/>
                      </a:lnTo>
                      <a:lnTo>
                        <a:pt x="212" y="0"/>
                      </a:lnTo>
                      <a:lnTo>
                        <a:pt x="222" y="0"/>
                      </a:lnTo>
                      <a:lnTo>
                        <a:pt x="234" y="1"/>
                      </a:lnTo>
                      <a:lnTo>
                        <a:pt x="245" y="5"/>
                      </a:lnTo>
                      <a:lnTo>
                        <a:pt x="253" y="11"/>
                      </a:lnTo>
                      <a:lnTo>
                        <a:pt x="259" y="21"/>
                      </a:lnTo>
                      <a:lnTo>
                        <a:pt x="259" y="33"/>
                      </a:lnTo>
                      <a:lnTo>
                        <a:pt x="250" y="50"/>
                      </a:lnTo>
                      <a:lnTo>
                        <a:pt x="258" y="58"/>
                      </a:lnTo>
                      <a:lnTo>
                        <a:pt x="261" y="76"/>
                      </a:lnTo>
                      <a:lnTo>
                        <a:pt x="256" y="97"/>
                      </a:lnTo>
                      <a:lnTo>
                        <a:pt x="243" y="114"/>
                      </a:lnTo>
                      <a:lnTo>
                        <a:pt x="248" y="116"/>
                      </a:lnTo>
                      <a:lnTo>
                        <a:pt x="251" y="121"/>
                      </a:lnTo>
                      <a:lnTo>
                        <a:pt x="252" y="128"/>
                      </a:lnTo>
                      <a:lnTo>
                        <a:pt x="250" y="137"/>
                      </a:lnTo>
                      <a:lnTo>
                        <a:pt x="246" y="145"/>
                      </a:lnTo>
                      <a:lnTo>
                        <a:pt x="240" y="154"/>
                      </a:lnTo>
                      <a:lnTo>
                        <a:pt x="232" y="161"/>
                      </a:lnTo>
                      <a:lnTo>
                        <a:pt x="223" y="167"/>
                      </a:lnTo>
                      <a:lnTo>
                        <a:pt x="227" y="171"/>
                      </a:lnTo>
                      <a:lnTo>
                        <a:pt x="228" y="179"/>
                      </a:lnTo>
                      <a:lnTo>
                        <a:pt x="228" y="188"/>
                      </a:lnTo>
                      <a:lnTo>
                        <a:pt x="225" y="198"/>
                      </a:lnTo>
                      <a:lnTo>
                        <a:pt x="219" y="208"/>
                      </a:lnTo>
                      <a:lnTo>
                        <a:pt x="211" y="217"/>
                      </a:lnTo>
                      <a:lnTo>
                        <a:pt x="200" y="225"/>
                      </a:lnTo>
                      <a:lnTo>
                        <a:pt x="187" y="231"/>
                      </a:lnTo>
                      <a:lnTo>
                        <a:pt x="181" y="269"/>
                      </a:lnTo>
                      <a:lnTo>
                        <a:pt x="172" y="315"/>
                      </a:lnTo>
                      <a:lnTo>
                        <a:pt x="164" y="353"/>
                      </a:lnTo>
                      <a:lnTo>
                        <a:pt x="160" y="370"/>
                      </a:lnTo>
                      <a:lnTo>
                        <a:pt x="154" y="371"/>
                      </a:lnTo>
                      <a:lnTo>
                        <a:pt x="146" y="371"/>
                      </a:lnTo>
                      <a:lnTo>
                        <a:pt x="136" y="372"/>
                      </a:lnTo>
                      <a:lnTo>
                        <a:pt x="126" y="372"/>
                      </a:lnTo>
                      <a:lnTo>
                        <a:pt x="117" y="372"/>
                      </a:lnTo>
                      <a:lnTo>
                        <a:pt x="108" y="372"/>
                      </a:lnTo>
                      <a:lnTo>
                        <a:pt x="103" y="372"/>
                      </a:lnTo>
                      <a:lnTo>
                        <a:pt x="101" y="372"/>
                      </a:lnTo>
                      <a:lnTo>
                        <a:pt x="95" y="413"/>
                      </a:lnTo>
                      <a:lnTo>
                        <a:pt x="41" y="411"/>
                      </a:lnTo>
                      <a:lnTo>
                        <a:pt x="38" y="376"/>
                      </a:lnTo>
                      <a:lnTo>
                        <a:pt x="0" y="372"/>
                      </a:lnTo>
                      <a:lnTo>
                        <a:pt x="7" y="365"/>
                      </a:lnTo>
                      <a:lnTo>
                        <a:pt x="14" y="355"/>
                      </a:lnTo>
                      <a:lnTo>
                        <a:pt x="21" y="347"/>
                      </a:lnTo>
                      <a:lnTo>
                        <a:pt x="28" y="339"/>
                      </a:lnTo>
                      <a:lnTo>
                        <a:pt x="31" y="341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5" name="Freeform 790"/>
                <p:cNvSpPr>
                  <a:spLocks/>
                </p:cNvSpPr>
                <p:nvPr/>
              </p:nvSpPr>
              <p:spPr bwMode="auto">
                <a:xfrm>
                  <a:off x="2480" y="1457"/>
                  <a:ext cx="1" cy="2"/>
                </a:xfrm>
                <a:custGeom>
                  <a:avLst/>
                  <a:gdLst>
                    <a:gd name="T0" fmla="*/ 4 w 4"/>
                    <a:gd name="T1" fmla="*/ 0 h 10"/>
                    <a:gd name="T2" fmla="*/ 1 w 4"/>
                    <a:gd name="T3" fmla="*/ 2 h 10"/>
                    <a:gd name="T4" fmla="*/ 0 w 4"/>
                    <a:gd name="T5" fmla="*/ 5 h 10"/>
                    <a:gd name="T6" fmla="*/ 1 w 4"/>
                    <a:gd name="T7" fmla="*/ 8 h 10"/>
                    <a:gd name="T8" fmla="*/ 4 w 4"/>
                    <a:gd name="T9" fmla="*/ 10 h 10"/>
                    <a:gd name="T10" fmla="*/ 4 w 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4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6" name="Freeform 791"/>
                <p:cNvSpPr>
                  <a:spLocks/>
                </p:cNvSpPr>
                <p:nvPr/>
              </p:nvSpPr>
              <p:spPr bwMode="auto">
                <a:xfrm>
                  <a:off x="2481" y="1456"/>
                  <a:ext cx="21" cy="3"/>
                </a:xfrm>
                <a:custGeom>
                  <a:avLst/>
                  <a:gdLst>
                    <a:gd name="T0" fmla="*/ 75 w 83"/>
                    <a:gd name="T1" fmla="*/ 3 h 12"/>
                    <a:gd name="T2" fmla="*/ 79 w 83"/>
                    <a:gd name="T3" fmla="*/ 0 h 12"/>
                    <a:gd name="T4" fmla="*/ 74 w 83"/>
                    <a:gd name="T5" fmla="*/ 0 h 12"/>
                    <a:gd name="T6" fmla="*/ 68 w 83"/>
                    <a:gd name="T7" fmla="*/ 2 h 12"/>
                    <a:gd name="T8" fmla="*/ 59 w 83"/>
                    <a:gd name="T9" fmla="*/ 0 h 12"/>
                    <a:gd name="T10" fmla="*/ 49 w 83"/>
                    <a:gd name="T11" fmla="*/ 0 h 12"/>
                    <a:gd name="T12" fmla="*/ 39 w 83"/>
                    <a:gd name="T13" fmla="*/ 2 h 12"/>
                    <a:gd name="T14" fmla="*/ 26 w 83"/>
                    <a:gd name="T15" fmla="*/ 2 h 12"/>
                    <a:gd name="T16" fmla="*/ 14 w 83"/>
                    <a:gd name="T17" fmla="*/ 2 h 12"/>
                    <a:gd name="T18" fmla="*/ 0 w 83"/>
                    <a:gd name="T19" fmla="*/ 2 h 12"/>
                    <a:gd name="T20" fmla="*/ 0 w 83"/>
                    <a:gd name="T21" fmla="*/ 12 h 12"/>
                    <a:gd name="T22" fmla="*/ 14 w 83"/>
                    <a:gd name="T23" fmla="*/ 12 h 12"/>
                    <a:gd name="T24" fmla="*/ 26 w 83"/>
                    <a:gd name="T25" fmla="*/ 12 h 12"/>
                    <a:gd name="T26" fmla="*/ 39 w 83"/>
                    <a:gd name="T27" fmla="*/ 12 h 12"/>
                    <a:gd name="T28" fmla="*/ 49 w 83"/>
                    <a:gd name="T29" fmla="*/ 11 h 12"/>
                    <a:gd name="T30" fmla="*/ 59 w 83"/>
                    <a:gd name="T31" fmla="*/ 11 h 12"/>
                    <a:gd name="T32" fmla="*/ 68 w 83"/>
                    <a:gd name="T33" fmla="*/ 10 h 12"/>
                    <a:gd name="T34" fmla="*/ 74 w 83"/>
                    <a:gd name="T35" fmla="*/ 9 h 12"/>
                    <a:gd name="T36" fmla="*/ 79 w 83"/>
                    <a:gd name="T37" fmla="*/ 9 h 12"/>
                    <a:gd name="T38" fmla="*/ 83 w 83"/>
                    <a:gd name="T39" fmla="*/ 7 h 12"/>
                    <a:gd name="T40" fmla="*/ 79 w 83"/>
                    <a:gd name="T41" fmla="*/ 9 h 12"/>
                    <a:gd name="T42" fmla="*/ 82 w 83"/>
                    <a:gd name="T43" fmla="*/ 8 h 12"/>
                    <a:gd name="T44" fmla="*/ 83 w 83"/>
                    <a:gd name="T45" fmla="*/ 5 h 12"/>
                    <a:gd name="T46" fmla="*/ 82 w 83"/>
                    <a:gd name="T47" fmla="*/ 2 h 12"/>
                    <a:gd name="T48" fmla="*/ 79 w 83"/>
                    <a:gd name="T49" fmla="*/ 0 h 12"/>
                    <a:gd name="T50" fmla="*/ 75 w 83"/>
                    <a:gd name="T5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12">
                      <a:moveTo>
                        <a:pt x="75" y="3"/>
                      </a:moveTo>
                      <a:lnTo>
                        <a:pt x="79" y="0"/>
                      </a:lnTo>
                      <a:lnTo>
                        <a:pt x="74" y="0"/>
                      </a:lnTo>
                      <a:lnTo>
                        <a:pt x="68" y="2"/>
                      </a:lnTo>
                      <a:lnTo>
                        <a:pt x="59" y="0"/>
                      </a:lnTo>
                      <a:lnTo>
                        <a:pt x="49" y="0"/>
                      </a:lnTo>
                      <a:lnTo>
                        <a:pt x="39" y="2"/>
                      </a:lnTo>
                      <a:lnTo>
                        <a:pt x="26" y="2"/>
                      </a:lnTo>
                      <a:lnTo>
                        <a:pt x="14" y="2"/>
                      </a:ln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14" y="12"/>
                      </a:lnTo>
                      <a:lnTo>
                        <a:pt x="26" y="12"/>
                      </a:lnTo>
                      <a:lnTo>
                        <a:pt x="39" y="12"/>
                      </a:lnTo>
                      <a:lnTo>
                        <a:pt x="49" y="11"/>
                      </a:lnTo>
                      <a:lnTo>
                        <a:pt x="59" y="11"/>
                      </a:lnTo>
                      <a:lnTo>
                        <a:pt x="68" y="10"/>
                      </a:lnTo>
                      <a:lnTo>
                        <a:pt x="74" y="9"/>
                      </a:lnTo>
                      <a:lnTo>
                        <a:pt x="79" y="9"/>
                      </a:lnTo>
                      <a:lnTo>
                        <a:pt x="83" y="7"/>
                      </a:lnTo>
                      <a:lnTo>
                        <a:pt x="79" y="9"/>
                      </a:lnTo>
                      <a:lnTo>
                        <a:pt x="82" y="8"/>
                      </a:lnTo>
                      <a:lnTo>
                        <a:pt x="83" y="5"/>
                      </a:lnTo>
                      <a:lnTo>
                        <a:pt x="82" y="2"/>
                      </a:lnTo>
                      <a:lnTo>
                        <a:pt x="79" y="0"/>
                      </a:lnTo>
                      <a:lnTo>
                        <a:pt x="7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7" name="Freeform 792"/>
                <p:cNvSpPr>
                  <a:spLocks/>
                </p:cNvSpPr>
                <p:nvPr/>
              </p:nvSpPr>
              <p:spPr bwMode="auto">
                <a:xfrm>
                  <a:off x="2500" y="1430"/>
                  <a:ext cx="15" cy="28"/>
                </a:xfrm>
                <a:custGeom>
                  <a:avLst/>
                  <a:gdLst>
                    <a:gd name="T0" fmla="*/ 57 w 60"/>
                    <a:gd name="T1" fmla="*/ 8 h 110"/>
                    <a:gd name="T2" fmla="*/ 51 w 60"/>
                    <a:gd name="T3" fmla="*/ 3 h 110"/>
                    <a:gd name="T4" fmla="*/ 47 w 60"/>
                    <a:gd name="T5" fmla="*/ 11 h 110"/>
                    <a:gd name="T6" fmla="*/ 41 w 60"/>
                    <a:gd name="T7" fmla="*/ 24 h 110"/>
                    <a:gd name="T8" fmla="*/ 34 w 60"/>
                    <a:gd name="T9" fmla="*/ 41 h 110"/>
                    <a:gd name="T10" fmla="*/ 25 w 60"/>
                    <a:gd name="T11" fmla="*/ 57 h 110"/>
                    <a:gd name="T12" fmla="*/ 17 w 60"/>
                    <a:gd name="T13" fmla="*/ 74 h 110"/>
                    <a:gd name="T14" fmla="*/ 10 w 60"/>
                    <a:gd name="T15" fmla="*/ 89 h 110"/>
                    <a:gd name="T16" fmla="*/ 3 w 60"/>
                    <a:gd name="T17" fmla="*/ 99 h 110"/>
                    <a:gd name="T18" fmla="*/ 0 w 60"/>
                    <a:gd name="T19" fmla="*/ 106 h 110"/>
                    <a:gd name="T20" fmla="*/ 8 w 60"/>
                    <a:gd name="T21" fmla="*/ 110 h 110"/>
                    <a:gd name="T22" fmla="*/ 12 w 60"/>
                    <a:gd name="T23" fmla="*/ 103 h 110"/>
                    <a:gd name="T24" fmla="*/ 18 w 60"/>
                    <a:gd name="T25" fmla="*/ 93 h 110"/>
                    <a:gd name="T26" fmla="*/ 25 w 60"/>
                    <a:gd name="T27" fmla="*/ 78 h 110"/>
                    <a:gd name="T28" fmla="*/ 34 w 60"/>
                    <a:gd name="T29" fmla="*/ 62 h 110"/>
                    <a:gd name="T30" fmla="*/ 42 w 60"/>
                    <a:gd name="T31" fmla="*/ 45 h 110"/>
                    <a:gd name="T32" fmla="*/ 49 w 60"/>
                    <a:gd name="T33" fmla="*/ 28 h 110"/>
                    <a:gd name="T34" fmla="*/ 55 w 60"/>
                    <a:gd name="T35" fmla="*/ 16 h 110"/>
                    <a:gd name="T36" fmla="*/ 60 w 60"/>
                    <a:gd name="T37" fmla="*/ 5 h 110"/>
                    <a:gd name="T38" fmla="*/ 54 w 60"/>
                    <a:gd name="T39" fmla="*/ 0 h 110"/>
                    <a:gd name="T40" fmla="*/ 60 w 60"/>
                    <a:gd name="T41" fmla="*/ 5 h 110"/>
                    <a:gd name="T42" fmla="*/ 59 w 60"/>
                    <a:gd name="T43" fmla="*/ 2 h 110"/>
                    <a:gd name="T44" fmla="*/ 57 w 60"/>
                    <a:gd name="T45" fmla="*/ 0 h 110"/>
                    <a:gd name="T46" fmla="*/ 53 w 60"/>
                    <a:gd name="T47" fmla="*/ 0 h 110"/>
                    <a:gd name="T48" fmla="*/ 51 w 60"/>
                    <a:gd name="T49" fmla="*/ 3 h 110"/>
                    <a:gd name="T50" fmla="*/ 57 w 60"/>
                    <a:gd name="T51" fmla="*/ 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10">
                      <a:moveTo>
                        <a:pt x="57" y="8"/>
                      </a:moveTo>
                      <a:lnTo>
                        <a:pt x="51" y="3"/>
                      </a:lnTo>
                      <a:lnTo>
                        <a:pt x="47" y="11"/>
                      </a:lnTo>
                      <a:lnTo>
                        <a:pt x="41" y="24"/>
                      </a:lnTo>
                      <a:lnTo>
                        <a:pt x="34" y="41"/>
                      </a:lnTo>
                      <a:lnTo>
                        <a:pt x="25" y="57"/>
                      </a:lnTo>
                      <a:lnTo>
                        <a:pt x="17" y="74"/>
                      </a:lnTo>
                      <a:lnTo>
                        <a:pt x="10" y="89"/>
                      </a:lnTo>
                      <a:lnTo>
                        <a:pt x="3" y="99"/>
                      </a:lnTo>
                      <a:lnTo>
                        <a:pt x="0" y="106"/>
                      </a:lnTo>
                      <a:lnTo>
                        <a:pt x="8" y="110"/>
                      </a:lnTo>
                      <a:lnTo>
                        <a:pt x="12" y="103"/>
                      </a:lnTo>
                      <a:lnTo>
                        <a:pt x="18" y="93"/>
                      </a:lnTo>
                      <a:lnTo>
                        <a:pt x="25" y="78"/>
                      </a:lnTo>
                      <a:lnTo>
                        <a:pt x="34" y="62"/>
                      </a:lnTo>
                      <a:lnTo>
                        <a:pt x="42" y="45"/>
                      </a:lnTo>
                      <a:lnTo>
                        <a:pt x="49" y="28"/>
                      </a:lnTo>
                      <a:lnTo>
                        <a:pt x="55" y="16"/>
                      </a:lnTo>
                      <a:lnTo>
                        <a:pt x="60" y="5"/>
                      </a:lnTo>
                      <a:lnTo>
                        <a:pt x="54" y="0"/>
                      </a:lnTo>
                      <a:lnTo>
                        <a:pt x="60" y="5"/>
                      </a:lnTo>
                      <a:lnTo>
                        <a:pt x="59" y="2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1" y="3"/>
                      </a:lnTo>
                      <a:lnTo>
                        <a:pt x="5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8" name="Freeform 793"/>
                <p:cNvSpPr>
                  <a:spLocks/>
                </p:cNvSpPr>
                <p:nvPr/>
              </p:nvSpPr>
              <p:spPr bwMode="auto">
                <a:xfrm>
                  <a:off x="2501" y="1418"/>
                  <a:ext cx="13" cy="16"/>
                </a:xfrm>
                <a:custGeom>
                  <a:avLst/>
                  <a:gdLst>
                    <a:gd name="T0" fmla="*/ 18 w 54"/>
                    <a:gd name="T1" fmla="*/ 8 h 62"/>
                    <a:gd name="T2" fmla="*/ 16 w 54"/>
                    <a:gd name="T3" fmla="*/ 0 h 62"/>
                    <a:gd name="T4" fmla="*/ 10 w 54"/>
                    <a:gd name="T5" fmla="*/ 6 h 62"/>
                    <a:gd name="T6" fmla="*/ 3 w 54"/>
                    <a:gd name="T7" fmla="*/ 16 h 62"/>
                    <a:gd name="T8" fmla="*/ 0 w 54"/>
                    <a:gd name="T9" fmla="*/ 28 h 62"/>
                    <a:gd name="T10" fmla="*/ 0 w 54"/>
                    <a:gd name="T11" fmla="*/ 37 h 62"/>
                    <a:gd name="T12" fmla="*/ 3 w 54"/>
                    <a:gd name="T13" fmla="*/ 49 h 62"/>
                    <a:gd name="T14" fmla="*/ 15 w 54"/>
                    <a:gd name="T15" fmla="*/ 57 h 62"/>
                    <a:gd name="T16" fmla="*/ 31 w 54"/>
                    <a:gd name="T17" fmla="*/ 62 h 62"/>
                    <a:gd name="T18" fmla="*/ 54 w 54"/>
                    <a:gd name="T19" fmla="*/ 57 h 62"/>
                    <a:gd name="T20" fmla="*/ 51 w 54"/>
                    <a:gd name="T21" fmla="*/ 49 h 62"/>
                    <a:gd name="T22" fmla="*/ 31 w 54"/>
                    <a:gd name="T23" fmla="*/ 51 h 62"/>
                    <a:gd name="T24" fmla="*/ 17 w 54"/>
                    <a:gd name="T25" fmla="*/ 49 h 62"/>
                    <a:gd name="T26" fmla="*/ 12 w 54"/>
                    <a:gd name="T27" fmla="*/ 45 h 62"/>
                    <a:gd name="T28" fmla="*/ 9 w 54"/>
                    <a:gd name="T29" fmla="*/ 37 h 62"/>
                    <a:gd name="T30" fmla="*/ 9 w 54"/>
                    <a:gd name="T31" fmla="*/ 28 h 62"/>
                    <a:gd name="T32" fmla="*/ 12 w 54"/>
                    <a:gd name="T33" fmla="*/ 20 h 62"/>
                    <a:gd name="T34" fmla="*/ 16 w 54"/>
                    <a:gd name="T35" fmla="*/ 12 h 62"/>
                    <a:gd name="T36" fmla="*/ 20 w 54"/>
                    <a:gd name="T37" fmla="*/ 8 h 62"/>
                    <a:gd name="T38" fmla="*/ 18 w 54"/>
                    <a:gd name="T39" fmla="*/ 0 h 62"/>
                    <a:gd name="T40" fmla="*/ 20 w 54"/>
                    <a:gd name="T41" fmla="*/ 8 h 62"/>
                    <a:gd name="T42" fmla="*/ 22 w 54"/>
                    <a:gd name="T43" fmla="*/ 6 h 62"/>
                    <a:gd name="T44" fmla="*/ 22 w 54"/>
                    <a:gd name="T45" fmla="*/ 2 h 62"/>
                    <a:gd name="T46" fmla="*/ 19 w 54"/>
                    <a:gd name="T47" fmla="*/ 0 h 62"/>
                    <a:gd name="T48" fmla="*/ 16 w 54"/>
                    <a:gd name="T49" fmla="*/ 0 h 62"/>
                    <a:gd name="T50" fmla="*/ 18 w 54"/>
                    <a:gd name="T51" fmla="*/ 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62">
                      <a:moveTo>
                        <a:pt x="18" y="8"/>
                      </a:move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3" y="16"/>
                      </a:lnTo>
                      <a:lnTo>
                        <a:pt x="0" y="28"/>
                      </a:lnTo>
                      <a:lnTo>
                        <a:pt x="0" y="37"/>
                      </a:lnTo>
                      <a:lnTo>
                        <a:pt x="3" y="49"/>
                      </a:lnTo>
                      <a:lnTo>
                        <a:pt x="15" y="57"/>
                      </a:lnTo>
                      <a:lnTo>
                        <a:pt x="31" y="62"/>
                      </a:lnTo>
                      <a:lnTo>
                        <a:pt x="54" y="57"/>
                      </a:lnTo>
                      <a:lnTo>
                        <a:pt x="51" y="49"/>
                      </a:lnTo>
                      <a:lnTo>
                        <a:pt x="31" y="51"/>
                      </a:lnTo>
                      <a:lnTo>
                        <a:pt x="17" y="49"/>
                      </a:lnTo>
                      <a:lnTo>
                        <a:pt x="12" y="45"/>
                      </a:lnTo>
                      <a:lnTo>
                        <a:pt x="9" y="37"/>
                      </a:lnTo>
                      <a:lnTo>
                        <a:pt x="9" y="28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0" y="8"/>
                      </a:lnTo>
                      <a:lnTo>
                        <a:pt x="18" y="0"/>
                      </a:lnTo>
                      <a:lnTo>
                        <a:pt x="20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9" name="Freeform 794"/>
                <p:cNvSpPr>
                  <a:spLocks/>
                </p:cNvSpPr>
                <p:nvPr/>
              </p:nvSpPr>
              <p:spPr bwMode="auto">
                <a:xfrm>
                  <a:off x="2502" y="1406"/>
                  <a:ext cx="7" cy="14"/>
                </a:xfrm>
                <a:custGeom>
                  <a:avLst/>
                  <a:gdLst>
                    <a:gd name="T0" fmla="*/ 22 w 28"/>
                    <a:gd name="T1" fmla="*/ 8 h 55"/>
                    <a:gd name="T2" fmla="*/ 22 w 28"/>
                    <a:gd name="T3" fmla="*/ 0 h 55"/>
                    <a:gd name="T4" fmla="*/ 10 w 28"/>
                    <a:gd name="T5" fmla="*/ 9 h 55"/>
                    <a:gd name="T6" fmla="*/ 1 w 28"/>
                    <a:gd name="T7" fmla="*/ 26 h 55"/>
                    <a:gd name="T8" fmla="*/ 0 w 28"/>
                    <a:gd name="T9" fmla="*/ 44 h 55"/>
                    <a:gd name="T10" fmla="*/ 14 w 28"/>
                    <a:gd name="T11" fmla="*/ 55 h 55"/>
                    <a:gd name="T12" fmla="*/ 14 w 28"/>
                    <a:gd name="T13" fmla="*/ 47 h 55"/>
                    <a:gd name="T14" fmla="*/ 9 w 28"/>
                    <a:gd name="T15" fmla="*/ 42 h 55"/>
                    <a:gd name="T16" fmla="*/ 10 w 28"/>
                    <a:gd name="T17" fmla="*/ 28 h 55"/>
                    <a:gd name="T18" fmla="*/ 16 w 28"/>
                    <a:gd name="T19" fmla="*/ 15 h 55"/>
                    <a:gd name="T20" fmla="*/ 24 w 28"/>
                    <a:gd name="T21" fmla="*/ 8 h 55"/>
                    <a:gd name="T22" fmla="*/ 24 w 28"/>
                    <a:gd name="T23" fmla="*/ 0 h 55"/>
                    <a:gd name="T24" fmla="*/ 24 w 28"/>
                    <a:gd name="T25" fmla="*/ 8 h 55"/>
                    <a:gd name="T26" fmla="*/ 28 w 28"/>
                    <a:gd name="T27" fmla="*/ 6 h 55"/>
                    <a:gd name="T28" fmla="*/ 28 w 28"/>
                    <a:gd name="T29" fmla="*/ 3 h 55"/>
                    <a:gd name="T30" fmla="*/ 26 w 28"/>
                    <a:gd name="T31" fmla="*/ 1 h 55"/>
                    <a:gd name="T32" fmla="*/ 22 w 28"/>
                    <a:gd name="T33" fmla="*/ 0 h 55"/>
                    <a:gd name="T34" fmla="*/ 22 w 28"/>
                    <a:gd name="T35" fmla="*/ 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55">
                      <a:moveTo>
                        <a:pt x="22" y="8"/>
                      </a:moveTo>
                      <a:lnTo>
                        <a:pt x="22" y="0"/>
                      </a:lnTo>
                      <a:lnTo>
                        <a:pt x="10" y="9"/>
                      </a:lnTo>
                      <a:lnTo>
                        <a:pt x="1" y="26"/>
                      </a:lnTo>
                      <a:lnTo>
                        <a:pt x="0" y="44"/>
                      </a:lnTo>
                      <a:lnTo>
                        <a:pt x="14" y="55"/>
                      </a:lnTo>
                      <a:lnTo>
                        <a:pt x="14" y="47"/>
                      </a:lnTo>
                      <a:lnTo>
                        <a:pt x="9" y="42"/>
                      </a:lnTo>
                      <a:lnTo>
                        <a:pt x="10" y="28"/>
                      </a:lnTo>
                      <a:lnTo>
                        <a:pt x="16" y="15"/>
                      </a:lnTo>
                      <a:lnTo>
                        <a:pt x="24" y="8"/>
                      </a:lnTo>
                      <a:lnTo>
                        <a:pt x="24" y="0"/>
                      </a:lnTo>
                      <a:lnTo>
                        <a:pt x="24" y="8"/>
                      </a:lnTo>
                      <a:lnTo>
                        <a:pt x="28" y="6"/>
                      </a:lnTo>
                      <a:lnTo>
                        <a:pt x="28" y="3"/>
                      </a:lnTo>
                      <a:lnTo>
                        <a:pt x="26" y="1"/>
                      </a:lnTo>
                      <a:lnTo>
                        <a:pt x="22" y="0"/>
                      </a:lnTo>
                      <a:lnTo>
                        <a:pt x="2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0" name="Freeform 795"/>
                <p:cNvSpPr>
                  <a:spLocks/>
                </p:cNvSpPr>
                <p:nvPr/>
              </p:nvSpPr>
              <p:spPr bwMode="auto">
                <a:xfrm>
                  <a:off x="2504" y="1394"/>
                  <a:ext cx="8" cy="15"/>
                </a:xfrm>
                <a:custGeom>
                  <a:avLst/>
                  <a:gdLst>
                    <a:gd name="T0" fmla="*/ 27 w 33"/>
                    <a:gd name="T1" fmla="*/ 9 h 58"/>
                    <a:gd name="T2" fmla="*/ 28 w 33"/>
                    <a:gd name="T3" fmla="*/ 0 h 58"/>
                    <a:gd name="T4" fmla="*/ 20 w 33"/>
                    <a:gd name="T5" fmla="*/ 3 h 58"/>
                    <a:gd name="T6" fmla="*/ 12 w 33"/>
                    <a:gd name="T7" fmla="*/ 8 h 58"/>
                    <a:gd name="T8" fmla="*/ 6 w 33"/>
                    <a:gd name="T9" fmla="*/ 16 h 58"/>
                    <a:gd name="T10" fmla="*/ 2 w 33"/>
                    <a:gd name="T11" fmla="*/ 26 h 58"/>
                    <a:gd name="T12" fmla="*/ 0 w 33"/>
                    <a:gd name="T13" fmla="*/ 35 h 58"/>
                    <a:gd name="T14" fmla="*/ 0 w 33"/>
                    <a:gd name="T15" fmla="*/ 45 h 58"/>
                    <a:gd name="T16" fmla="*/ 5 w 33"/>
                    <a:gd name="T17" fmla="*/ 53 h 58"/>
                    <a:gd name="T18" fmla="*/ 14 w 33"/>
                    <a:gd name="T19" fmla="*/ 58 h 58"/>
                    <a:gd name="T20" fmla="*/ 16 w 33"/>
                    <a:gd name="T21" fmla="*/ 50 h 58"/>
                    <a:gd name="T22" fmla="*/ 11 w 33"/>
                    <a:gd name="T23" fmla="*/ 47 h 58"/>
                    <a:gd name="T24" fmla="*/ 8 w 33"/>
                    <a:gd name="T25" fmla="*/ 42 h 58"/>
                    <a:gd name="T26" fmla="*/ 8 w 33"/>
                    <a:gd name="T27" fmla="*/ 35 h 58"/>
                    <a:gd name="T28" fmla="*/ 10 w 33"/>
                    <a:gd name="T29" fmla="*/ 28 h 58"/>
                    <a:gd name="T30" fmla="*/ 14 w 33"/>
                    <a:gd name="T31" fmla="*/ 20 h 58"/>
                    <a:gd name="T32" fmla="*/ 19 w 33"/>
                    <a:gd name="T33" fmla="*/ 14 h 58"/>
                    <a:gd name="T34" fmla="*/ 24 w 33"/>
                    <a:gd name="T35" fmla="*/ 11 h 58"/>
                    <a:gd name="T36" fmla="*/ 28 w 33"/>
                    <a:gd name="T37" fmla="*/ 10 h 58"/>
                    <a:gd name="T38" fmla="*/ 29 w 33"/>
                    <a:gd name="T39" fmla="*/ 1 h 58"/>
                    <a:gd name="T40" fmla="*/ 28 w 33"/>
                    <a:gd name="T41" fmla="*/ 10 h 58"/>
                    <a:gd name="T42" fmla="*/ 31 w 33"/>
                    <a:gd name="T43" fmla="*/ 8 h 58"/>
                    <a:gd name="T44" fmla="*/ 33 w 33"/>
                    <a:gd name="T45" fmla="*/ 5 h 58"/>
                    <a:gd name="T46" fmla="*/ 31 w 33"/>
                    <a:gd name="T47" fmla="*/ 2 h 58"/>
                    <a:gd name="T48" fmla="*/ 28 w 33"/>
                    <a:gd name="T49" fmla="*/ 0 h 58"/>
                    <a:gd name="T50" fmla="*/ 27 w 33"/>
                    <a:gd name="T51" fmla="*/ 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3" h="58">
                      <a:moveTo>
                        <a:pt x="27" y="9"/>
                      </a:moveTo>
                      <a:lnTo>
                        <a:pt x="28" y="0"/>
                      </a:lnTo>
                      <a:lnTo>
                        <a:pt x="20" y="3"/>
                      </a:lnTo>
                      <a:lnTo>
                        <a:pt x="12" y="8"/>
                      </a:lnTo>
                      <a:lnTo>
                        <a:pt x="6" y="16"/>
                      </a:lnTo>
                      <a:lnTo>
                        <a:pt x="2" y="26"/>
                      </a:ln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5" y="53"/>
                      </a:lnTo>
                      <a:lnTo>
                        <a:pt x="14" y="58"/>
                      </a:lnTo>
                      <a:lnTo>
                        <a:pt x="16" y="50"/>
                      </a:lnTo>
                      <a:lnTo>
                        <a:pt x="11" y="47"/>
                      </a:lnTo>
                      <a:lnTo>
                        <a:pt x="8" y="42"/>
                      </a:lnTo>
                      <a:lnTo>
                        <a:pt x="8" y="35"/>
                      </a:lnTo>
                      <a:lnTo>
                        <a:pt x="10" y="28"/>
                      </a:lnTo>
                      <a:lnTo>
                        <a:pt x="14" y="20"/>
                      </a:lnTo>
                      <a:lnTo>
                        <a:pt x="19" y="14"/>
                      </a:lnTo>
                      <a:lnTo>
                        <a:pt x="24" y="11"/>
                      </a:lnTo>
                      <a:lnTo>
                        <a:pt x="28" y="10"/>
                      </a:lnTo>
                      <a:lnTo>
                        <a:pt x="29" y="1"/>
                      </a:lnTo>
                      <a:lnTo>
                        <a:pt x="28" y="10"/>
                      </a:lnTo>
                      <a:lnTo>
                        <a:pt x="31" y="8"/>
                      </a:lnTo>
                      <a:lnTo>
                        <a:pt x="33" y="5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1" name="Freeform 796"/>
                <p:cNvSpPr>
                  <a:spLocks/>
                </p:cNvSpPr>
                <p:nvPr/>
              </p:nvSpPr>
              <p:spPr bwMode="auto">
                <a:xfrm>
                  <a:off x="2506" y="1382"/>
                  <a:ext cx="6" cy="14"/>
                </a:xfrm>
                <a:custGeom>
                  <a:avLst/>
                  <a:gdLst>
                    <a:gd name="T0" fmla="*/ 17 w 23"/>
                    <a:gd name="T1" fmla="*/ 0 h 58"/>
                    <a:gd name="T2" fmla="*/ 17 w 23"/>
                    <a:gd name="T3" fmla="*/ 0 h 58"/>
                    <a:gd name="T4" fmla="*/ 6 w 23"/>
                    <a:gd name="T5" fmla="*/ 13 h 58"/>
                    <a:gd name="T6" fmla="*/ 0 w 23"/>
                    <a:gd name="T7" fmla="*/ 30 h 58"/>
                    <a:gd name="T8" fmla="*/ 1 w 23"/>
                    <a:gd name="T9" fmla="*/ 45 h 58"/>
                    <a:gd name="T10" fmla="*/ 19 w 23"/>
                    <a:gd name="T11" fmla="*/ 58 h 58"/>
                    <a:gd name="T12" fmla="*/ 21 w 23"/>
                    <a:gd name="T13" fmla="*/ 50 h 58"/>
                    <a:gd name="T14" fmla="*/ 10 w 23"/>
                    <a:gd name="T15" fmla="*/ 41 h 58"/>
                    <a:gd name="T16" fmla="*/ 8 w 23"/>
                    <a:gd name="T17" fmla="*/ 30 h 58"/>
                    <a:gd name="T18" fmla="*/ 15 w 23"/>
                    <a:gd name="T19" fmla="*/ 17 h 58"/>
                    <a:gd name="T20" fmla="*/ 23 w 23"/>
                    <a:gd name="T21" fmla="*/ 7 h 58"/>
                    <a:gd name="T22" fmla="*/ 23 w 23"/>
                    <a:gd name="T23" fmla="*/ 7 h 58"/>
                    <a:gd name="T24" fmla="*/ 17 w 23"/>
                    <a:gd name="T2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" h="5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6" y="13"/>
                      </a:lnTo>
                      <a:lnTo>
                        <a:pt x="0" y="30"/>
                      </a:lnTo>
                      <a:lnTo>
                        <a:pt x="1" y="45"/>
                      </a:lnTo>
                      <a:lnTo>
                        <a:pt x="19" y="58"/>
                      </a:lnTo>
                      <a:lnTo>
                        <a:pt x="21" y="50"/>
                      </a:lnTo>
                      <a:lnTo>
                        <a:pt x="10" y="41"/>
                      </a:lnTo>
                      <a:lnTo>
                        <a:pt x="8" y="30"/>
                      </a:lnTo>
                      <a:lnTo>
                        <a:pt x="15" y="17"/>
                      </a:lnTo>
                      <a:lnTo>
                        <a:pt x="23" y="7"/>
                      </a:lnTo>
                      <a:lnTo>
                        <a:pt x="23" y="7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2" name="Freeform 797"/>
                <p:cNvSpPr>
                  <a:spLocks/>
                </p:cNvSpPr>
                <p:nvPr/>
              </p:nvSpPr>
              <p:spPr bwMode="auto">
                <a:xfrm>
                  <a:off x="2510" y="1372"/>
                  <a:ext cx="16" cy="11"/>
                </a:xfrm>
                <a:custGeom>
                  <a:avLst/>
                  <a:gdLst>
                    <a:gd name="T0" fmla="*/ 57 w 64"/>
                    <a:gd name="T1" fmla="*/ 0 h 45"/>
                    <a:gd name="T2" fmla="*/ 57 w 64"/>
                    <a:gd name="T3" fmla="*/ 0 h 45"/>
                    <a:gd name="T4" fmla="*/ 47 w 64"/>
                    <a:gd name="T5" fmla="*/ 6 h 45"/>
                    <a:gd name="T6" fmla="*/ 38 w 64"/>
                    <a:gd name="T7" fmla="*/ 12 h 45"/>
                    <a:gd name="T8" fmla="*/ 30 w 64"/>
                    <a:gd name="T9" fmla="*/ 17 h 45"/>
                    <a:gd name="T10" fmla="*/ 23 w 64"/>
                    <a:gd name="T11" fmla="*/ 21 h 45"/>
                    <a:gd name="T12" fmla="*/ 17 w 64"/>
                    <a:gd name="T13" fmla="*/ 25 h 45"/>
                    <a:gd name="T14" fmla="*/ 10 w 64"/>
                    <a:gd name="T15" fmla="*/ 30 h 45"/>
                    <a:gd name="T16" fmla="*/ 5 w 64"/>
                    <a:gd name="T17" fmla="*/ 34 h 45"/>
                    <a:gd name="T18" fmla="*/ 0 w 64"/>
                    <a:gd name="T19" fmla="*/ 38 h 45"/>
                    <a:gd name="T20" fmla="*/ 6 w 64"/>
                    <a:gd name="T21" fmla="*/ 45 h 45"/>
                    <a:gd name="T22" fmla="*/ 11 w 64"/>
                    <a:gd name="T23" fmla="*/ 41 h 45"/>
                    <a:gd name="T24" fmla="*/ 17 w 64"/>
                    <a:gd name="T25" fmla="*/ 36 h 45"/>
                    <a:gd name="T26" fmla="*/ 21 w 64"/>
                    <a:gd name="T27" fmla="*/ 33 h 45"/>
                    <a:gd name="T28" fmla="*/ 27 w 64"/>
                    <a:gd name="T29" fmla="*/ 29 h 45"/>
                    <a:gd name="T30" fmla="*/ 34 w 64"/>
                    <a:gd name="T31" fmla="*/ 25 h 45"/>
                    <a:gd name="T32" fmla="*/ 43 w 64"/>
                    <a:gd name="T33" fmla="*/ 21 h 45"/>
                    <a:gd name="T34" fmla="*/ 51 w 64"/>
                    <a:gd name="T35" fmla="*/ 14 h 45"/>
                    <a:gd name="T36" fmla="*/ 61 w 64"/>
                    <a:gd name="T37" fmla="*/ 8 h 45"/>
                    <a:gd name="T38" fmla="*/ 61 w 64"/>
                    <a:gd name="T39" fmla="*/ 8 h 45"/>
                    <a:gd name="T40" fmla="*/ 61 w 64"/>
                    <a:gd name="T41" fmla="*/ 8 h 45"/>
                    <a:gd name="T42" fmla="*/ 64 w 64"/>
                    <a:gd name="T43" fmla="*/ 6 h 45"/>
                    <a:gd name="T44" fmla="*/ 64 w 64"/>
                    <a:gd name="T45" fmla="*/ 2 h 45"/>
                    <a:gd name="T46" fmla="*/ 60 w 64"/>
                    <a:gd name="T47" fmla="*/ 0 h 45"/>
                    <a:gd name="T48" fmla="*/ 57 w 64"/>
                    <a:gd name="T4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4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47" y="6"/>
                      </a:lnTo>
                      <a:lnTo>
                        <a:pt x="38" y="12"/>
                      </a:lnTo>
                      <a:lnTo>
                        <a:pt x="30" y="17"/>
                      </a:lnTo>
                      <a:lnTo>
                        <a:pt x="23" y="21"/>
                      </a:lnTo>
                      <a:lnTo>
                        <a:pt x="17" y="25"/>
                      </a:lnTo>
                      <a:lnTo>
                        <a:pt x="10" y="30"/>
                      </a:lnTo>
                      <a:lnTo>
                        <a:pt x="5" y="34"/>
                      </a:lnTo>
                      <a:lnTo>
                        <a:pt x="0" y="38"/>
                      </a:lnTo>
                      <a:lnTo>
                        <a:pt x="6" y="45"/>
                      </a:lnTo>
                      <a:lnTo>
                        <a:pt x="11" y="41"/>
                      </a:lnTo>
                      <a:lnTo>
                        <a:pt x="17" y="36"/>
                      </a:lnTo>
                      <a:lnTo>
                        <a:pt x="21" y="33"/>
                      </a:lnTo>
                      <a:lnTo>
                        <a:pt x="27" y="29"/>
                      </a:lnTo>
                      <a:lnTo>
                        <a:pt x="34" y="25"/>
                      </a:lnTo>
                      <a:lnTo>
                        <a:pt x="43" y="21"/>
                      </a:lnTo>
                      <a:lnTo>
                        <a:pt x="51" y="14"/>
                      </a:lnTo>
                      <a:lnTo>
                        <a:pt x="61" y="8"/>
                      </a:lnTo>
                      <a:lnTo>
                        <a:pt x="61" y="8"/>
                      </a:lnTo>
                      <a:lnTo>
                        <a:pt x="61" y="8"/>
                      </a:lnTo>
                      <a:lnTo>
                        <a:pt x="64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3" name="Freeform 798"/>
                <p:cNvSpPr>
                  <a:spLocks/>
                </p:cNvSpPr>
                <p:nvPr/>
              </p:nvSpPr>
              <p:spPr bwMode="auto">
                <a:xfrm>
                  <a:off x="2524" y="1371"/>
                  <a:ext cx="15" cy="15"/>
                </a:xfrm>
                <a:custGeom>
                  <a:avLst/>
                  <a:gdLst>
                    <a:gd name="T0" fmla="*/ 48 w 60"/>
                    <a:gd name="T1" fmla="*/ 51 h 59"/>
                    <a:gd name="T2" fmla="*/ 51 w 60"/>
                    <a:gd name="T3" fmla="*/ 57 h 59"/>
                    <a:gd name="T4" fmla="*/ 60 w 60"/>
                    <a:gd name="T5" fmla="*/ 39 h 59"/>
                    <a:gd name="T6" fmla="*/ 60 w 60"/>
                    <a:gd name="T7" fmla="*/ 25 h 59"/>
                    <a:gd name="T8" fmla="*/ 53 w 60"/>
                    <a:gd name="T9" fmla="*/ 13 h 59"/>
                    <a:gd name="T10" fmla="*/ 44 w 60"/>
                    <a:gd name="T11" fmla="*/ 6 h 59"/>
                    <a:gd name="T12" fmla="*/ 32 w 60"/>
                    <a:gd name="T13" fmla="*/ 2 h 59"/>
                    <a:gd name="T14" fmla="*/ 19 w 60"/>
                    <a:gd name="T15" fmla="*/ 0 h 59"/>
                    <a:gd name="T16" fmla="*/ 9 w 60"/>
                    <a:gd name="T17" fmla="*/ 1 h 59"/>
                    <a:gd name="T18" fmla="*/ 0 w 60"/>
                    <a:gd name="T19" fmla="*/ 3 h 59"/>
                    <a:gd name="T20" fmla="*/ 4 w 60"/>
                    <a:gd name="T21" fmla="*/ 11 h 59"/>
                    <a:gd name="T22" fmla="*/ 9 w 60"/>
                    <a:gd name="T23" fmla="*/ 9 h 59"/>
                    <a:gd name="T24" fmla="*/ 19 w 60"/>
                    <a:gd name="T25" fmla="*/ 10 h 59"/>
                    <a:gd name="T26" fmla="*/ 29 w 60"/>
                    <a:gd name="T27" fmla="*/ 10 h 59"/>
                    <a:gd name="T28" fmla="*/ 40 w 60"/>
                    <a:gd name="T29" fmla="*/ 14 h 59"/>
                    <a:gd name="T30" fmla="*/ 47 w 60"/>
                    <a:gd name="T31" fmla="*/ 20 h 59"/>
                    <a:gd name="T32" fmla="*/ 51 w 60"/>
                    <a:gd name="T33" fmla="*/ 27 h 59"/>
                    <a:gd name="T34" fmla="*/ 51 w 60"/>
                    <a:gd name="T35" fmla="*/ 37 h 59"/>
                    <a:gd name="T36" fmla="*/ 43 w 60"/>
                    <a:gd name="T37" fmla="*/ 53 h 59"/>
                    <a:gd name="T38" fmla="*/ 46 w 60"/>
                    <a:gd name="T39" fmla="*/ 59 h 59"/>
                    <a:gd name="T40" fmla="*/ 43 w 60"/>
                    <a:gd name="T41" fmla="*/ 53 h 59"/>
                    <a:gd name="T42" fmla="*/ 43 w 60"/>
                    <a:gd name="T43" fmla="*/ 56 h 59"/>
                    <a:gd name="T44" fmla="*/ 46 w 60"/>
                    <a:gd name="T45" fmla="*/ 59 h 59"/>
                    <a:gd name="T46" fmla="*/ 49 w 60"/>
                    <a:gd name="T47" fmla="*/ 59 h 59"/>
                    <a:gd name="T48" fmla="*/ 51 w 60"/>
                    <a:gd name="T49" fmla="*/ 57 h 59"/>
                    <a:gd name="T50" fmla="*/ 48 w 60"/>
                    <a:gd name="T51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59">
                      <a:moveTo>
                        <a:pt x="48" y="51"/>
                      </a:moveTo>
                      <a:lnTo>
                        <a:pt x="51" y="57"/>
                      </a:lnTo>
                      <a:lnTo>
                        <a:pt x="60" y="39"/>
                      </a:lnTo>
                      <a:lnTo>
                        <a:pt x="60" y="25"/>
                      </a:lnTo>
                      <a:lnTo>
                        <a:pt x="53" y="13"/>
                      </a:lnTo>
                      <a:lnTo>
                        <a:pt x="44" y="6"/>
                      </a:lnTo>
                      <a:lnTo>
                        <a:pt x="32" y="2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4" y="11"/>
                      </a:lnTo>
                      <a:lnTo>
                        <a:pt x="9" y="9"/>
                      </a:lnTo>
                      <a:lnTo>
                        <a:pt x="19" y="10"/>
                      </a:lnTo>
                      <a:lnTo>
                        <a:pt x="29" y="10"/>
                      </a:lnTo>
                      <a:lnTo>
                        <a:pt x="40" y="14"/>
                      </a:lnTo>
                      <a:lnTo>
                        <a:pt x="47" y="20"/>
                      </a:lnTo>
                      <a:lnTo>
                        <a:pt x="51" y="27"/>
                      </a:lnTo>
                      <a:lnTo>
                        <a:pt x="51" y="37"/>
                      </a:lnTo>
                      <a:lnTo>
                        <a:pt x="43" y="53"/>
                      </a:lnTo>
                      <a:lnTo>
                        <a:pt x="46" y="59"/>
                      </a:lnTo>
                      <a:lnTo>
                        <a:pt x="43" y="53"/>
                      </a:lnTo>
                      <a:lnTo>
                        <a:pt x="43" y="56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51" y="57"/>
                      </a:lnTo>
                      <a:lnTo>
                        <a:pt x="48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4" name="Freeform 799"/>
                <p:cNvSpPr>
                  <a:spLocks/>
                </p:cNvSpPr>
                <p:nvPr/>
              </p:nvSpPr>
              <p:spPr bwMode="auto">
                <a:xfrm>
                  <a:off x="2533" y="1384"/>
                  <a:ext cx="7" cy="18"/>
                </a:xfrm>
                <a:custGeom>
                  <a:avLst/>
                  <a:gdLst>
                    <a:gd name="T0" fmla="*/ 4 w 27"/>
                    <a:gd name="T1" fmla="*/ 64 h 72"/>
                    <a:gd name="T2" fmla="*/ 6 w 27"/>
                    <a:gd name="T3" fmla="*/ 72 h 72"/>
                    <a:gd name="T4" fmla="*/ 22 w 27"/>
                    <a:gd name="T5" fmla="*/ 53 h 72"/>
                    <a:gd name="T6" fmla="*/ 27 w 27"/>
                    <a:gd name="T7" fmla="*/ 30 h 72"/>
                    <a:gd name="T8" fmla="*/ 23 w 27"/>
                    <a:gd name="T9" fmla="*/ 11 h 72"/>
                    <a:gd name="T10" fmla="*/ 12 w 27"/>
                    <a:gd name="T11" fmla="*/ 0 h 72"/>
                    <a:gd name="T12" fmla="*/ 10 w 27"/>
                    <a:gd name="T13" fmla="*/ 8 h 72"/>
                    <a:gd name="T14" fmla="*/ 14 w 27"/>
                    <a:gd name="T15" fmla="*/ 13 h 72"/>
                    <a:gd name="T16" fmla="*/ 16 w 27"/>
                    <a:gd name="T17" fmla="*/ 30 h 72"/>
                    <a:gd name="T18" fmla="*/ 13 w 27"/>
                    <a:gd name="T19" fmla="*/ 49 h 72"/>
                    <a:gd name="T20" fmla="*/ 2 w 27"/>
                    <a:gd name="T21" fmla="*/ 64 h 72"/>
                    <a:gd name="T22" fmla="*/ 4 w 27"/>
                    <a:gd name="T23" fmla="*/ 72 h 72"/>
                    <a:gd name="T24" fmla="*/ 2 w 27"/>
                    <a:gd name="T25" fmla="*/ 64 h 72"/>
                    <a:gd name="T26" fmla="*/ 0 w 27"/>
                    <a:gd name="T27" fmla="*/ 66 h 72"/>
                    <a:gd name="T28" fmla="*/ 0 w 27"/>
                    <a:gd name="T29" fmla="*/ 69 h 72"/>
                    <a:gd name="T30" fmla="*/ 3 w 27"/>
                    <a:gd name="T31" fmla="*/ 72 h 72"/>
                    <a:gd name="T32" fmla="*/ 6 w 27"/>
                    <a:gd name="T33" fmla="*/ 72 h 72"/>
                    <a:gd name="T34" fmla="*/ 4 w 27"/>
                    <a:gd name="T35" fmla="*/ 6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72">
                      <a:moveTo>
                        <a:pt x="4" y="64"/>
                      </a:moveTo>
                      <a:lnTo>
                        <a:pt x="6" y="72"/>
                      </a:lnTo>
                      <a:lnTo>
                        <a:pt x="22" y="53"/>
                      </a:lnTo>
                      <a:lnTo>
                        <a:pt x="27" y="30"/>
                      </a:lnTo>
                      <a:lnTo>
                        <a:pt x="23" y="11"/>
                      </a:lnTo>
                      <a:lnTo>
                        <a:pt x="12" y="0"/>
                      </a:lnTo>
                      <a:lnTo>
                        <a:pt x="10" y="8"/>
                      </a:lnTo>
                      <a:lnTo>
                        <a:pt x="14" y="13"/>
                      </a:lnTo>
                      <a:lnTo>
                        <a:pt x="16" y="30"/>
                      </a:lnTo>
                      <a:lnTo>
                        <a:pt x="13" y="49"/>
                      </a:lnTo>
                      <a:lnTo>
                        <a:pt x="2" y="64"/>
                      </a:lnTo>
                      <a:lnTo>
                        <a:pt x="4" y="72"/>
                      </a:lnTo>
                      <a:lnTo>
                        <a:pt x="2" y="64"/>
                      </a:lnTo>
                      <a:lnTo>
                        <a:pt x="0" y="66"/>
                      </a:lnTo>
                      <a:lnTo>
                        <a:pt x="0" y="69"/>
                      </a:lnTo>
                      <a:lnTo>
                        <a:pt x="3" y="72"/>
                      </a:lnTo>
                      <a:lnTo>
                        <a:pt x="6" y="72"/>
                      </a:lnTo>
                      <a:lnTo>
                        <a:pt x="4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5" name="Freeform 800"/>
                <p:cNvSpPr>
                  <a:spLocks/>
                </p:cNvSpPr>
                <p:nvPr/>
              </p:nvSpPr>
              <p:spPr bwMode="auto">
                <a:xfrm>
                  <a:off x="2528" y="1400"/>
                  <a:ext cx="10" cy="16"/>
                </a:xfrm>
                <a:custGeom>
                  <a:avLst/>
                  <a:gdLst>
                    <a:gd name="T0" fmla="*/ 6 w 37"/>
                    <a:gd name="T1" fmla="*/ 53 h 61"/>
                    <a:gd name="T2" fmla="*/ 6 w 37"/>
                    <a:gd name="T3" fmla="*/ 61 h 61"/>
                    <a:gd name="T4" fmla="*/ 17 w 37"/>
                    <a:gd name="T5" fmla="*/ 54 h 61"/>
                    <a:gd name="T6" fmla="*/ 24 w 37"/>
                    <a:gd name="T7" fmla="*/ 47 h 61"/>
                    <a:gd name="T8" fmla="*/ 31 w 37"/>
                    <a:gd name="T9" fmla="*/ 37 h 61"/>
                    <a:gd name="T10" fmla="*/ 35 w 37"/>
                    <a:gd name="T11" fmla="*/ 28 h 61"/>
                    <a:gd name="T12" fmla="*/ 37 w 37"/>
                    <a:gd name="T13" fmla="*/ 18 h 61"/>
                    <a:gd name="T14" fmla="*/ 36 w 37"/>
                    <a:gd name="T15" fmla="*/ 10 h 61"/>
                    <a:gd name="T16" fmla="*/ 32 w 37"/>
                    <a:gd name="T17" fmla="*/ 3 h 61"/>
                    <a:gd name="T18" fmla="*/ 24 w 37"/>
                    <a:gd name="T19" fmla="*/ 0 h 61"/>
                    <a:gd name="T20" fmla="*/ 24 w 37"/>
                    <a:gd name="T21" fmla="*/ 8 h 61"/>
                    <a:gd name="T22" fmla="*/ 26 w 37"/>
                    <a:gd name="T23" fmla="*/ 9 h 61"/>
                    <a:gd name="T24" fmla="*/ 28 w 37"/>
                    <a:gd name="T25" fmla="*/ 12 h 61"/>
                    <a:gd name="T26" fmla="*/ 29 w 37"/>
                    <a:gd name="T27" fmla="*/ 18 h 61"/>
                    <a:gd name="T28" fmla="*/ 27 w 37"/>
                    <a:gd name="T29" fmla="*/ 26 h 61"/>
                    <a:gd name="T30" fmla="*/ 23 w 37"/>
                    <a:gd name="T31" fmla="*/ 33 h 61"/>
                    <a:gd name="T32" fmla="*/ 18 w 37"/>
                    <a:gd name="T33" fmla="*/ 40 h 61"/>
                    <a:gd name="T34" fmla="*/ 10 w 37"/>
                    <a:gd name="T35" fmla="*/ 48 h 61"/>
                    <a:gd name="T36" fmla="*/ 2 w 37"/>
                    <a:gd name="T37" fmla="*/ 53 h 61"/>
                    <a:gd name="T38" fmla="*/ 2 w 37"/>
                    <a:gd name="T39" fmla="*/ 61 h 61"/>
                    <a:gd name="T40" fmla="*/ 2 w 37"/>
                    <a:gd name="T41" fmla="*/ 53 h 61"/>
                    <a:gd name="T42" fmla="*/ 0 w 37"/>
                    <a:gd name="T43" fmla="*/ 55 h 61"/>
                    <a:gd name="T44" fmla="*/ 0 w 37"/>
                    <a:gd name="T45" fmla="*/ 58 h 61"/>
                    <a:gd name="T46" fmla="*/ 3 w 37"/>
                    <a:gd name="T47" fmla="*/ 61 h 61"/>
                    <a:gd name="T48" fmla="*/ 6 w 37"/>
                    <a:gd name="T49" fmla="*/ 61 h 61"/>
                    <a:gd name="T50" fmla="*/ 6 w 37"/>
                    <a:gd name="T51" fmla="*/ 53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7" h="61">
                      <a:moveTo>
                        <a:pt x="6" y="53"/>
                      </a:moveTo>
                      <a:lnTo>
                        <a:pt x="6" y="61"/>
                      </a:lnTo>
                      <a:lnTo>
                        <a:pt x="17" y="54"/>
                      </a:lnTo>
                      <a:lnTo>
                        <a:pt x="24" y="47"/>
                      </a:lnTo>
                      <a:lnTo>
                        <a:pt x="31" y="37"/>
                      </a:lnTo>
                      <a:lnTo>
                        <a:pt x="35" y="28"/>
                      </a:lnTo>
                      <a:lnTo>
                        <a:pt x="37" y="18"/>
                      </a:lnTo>
                      <a:lnTo>
                        <a:pt x="36" y="10"/>
                      </a:lnTo>
                      <a:lnTo>
                        <a:pt x="32" y="3"/>
                      </a:lnTo>
                      <a:lnTo>
                        <a:pt x="24" y="0"/>
                      </a:lnTo>
                      <a:lnTo>
                        <a:pt x="24" y="8"/>
                      </a:lnTo>
                      <a:lnTo>
                        <a:pt x="26" y="9"/>
                      </a:lnTo>
                      <a:lnTo>
                        <a:pt x="28" y="12"/>
                      </a:lnTo>
                      <a:lnTo>
                        <a:pt x="29" y="18"/>
                      </a:lnTo>
                      <a:lnTo>
                        <a:pt x="27" y="26"/>
                      </a:lnTo>
                      <a:lnTo>
                        <a:pt x="23" y="33"/>
                      </a:lnTo>
                      <a:lnTo>
                        <a:pt x="18" y="40"/>
                      </a:lnTo>
                      <a:lnTo>
                        <a:pt x="10" y="48"/>
                      </a:lnTo>
                      <a:lnTo>
                        <a:pt x="2" y="53"/>
                      </a:lnTo>
                      <a:lnTo>
                        <a:pt x="2" y="61"/>
                      </a:lnTo>
                      <a:lnTo>
                        <a:pt x="2" y="53"/>
                      </a:lnTo>
                      <a:lnTo>
                        <a:pt x="0" y="55"/>
                      </a:lnTo>
                      <a:lnTo>
                        <a:pt x="0" y="58"/>
                      </a:lnTo>
                      <a:lnTo>
                        <a:pt x="3" y="61"/>
                      </a:lnTo>
                      <a:lnTo>
                        <a:pt x="6" y="61"/>
                      </a:lnTo>
                      <a:lnTo>
                        <a:pt x="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6" name="Freeform 801"/>
                <p:cNvSpPr>
                  <a:spLocks/>
                </p:cNvSpPr>
                <p:nvPr/>
              </p:nvSpPr>
              <p:spPr bwMode="auto">
                <a:xfrm>
                  <a:off x="2519" y="1414"/>
                  <a:ext cx="13" cy="18"/>
                </a:xfrm>
                <a:custGeom>
                  <a:avLst/>
                  <a:gdLst>
                    <a:gd name="T0" fmla="*/ 9 w 50"/>
                    <a:gd name="T1" fmla="*/ 68 h 72"/>
                    <a:gd name="T2" fmla="*/ 6 w 50"/>
                    <a:gd name="T3" fmla="*/ 72 h 72"/>
                    <a:gd name="T4" fmla="*/ 20 w 50"/>
                    <a:gd name="T5" fmla="*/ 66 h 72"/>
                    <a:gd name="T6" fmla="*/ 32 w 50"/>
                    <a:gd name="T7" fmla="*/ 58 h 72"/>
                    <a:gd name="T8" fmla="*/ 41 w 50"/>
                    <a:gd name="T9" fmla="*/ 47 h 72"/>
                    <a:gd name="T10" fmla="*/ 47 w 50"/>
                    <a:gd name="T11" fmla="*/ 37 h 72"/>
                    <a:gd name="T12" fmla="*/ 50 w 50"/>
                    <a:gd name="T13" fmla="*/ 25 h 72"/>
                    <a:gd name="T14" fmla="*/ 50 w 50"/>
                    <a:gd name="T15" fmla="*/ 16 h 72"/>
                    <a:gd name="T16" fmla="*/ 49 w 50"/>
                    <a:gd name="T17" fmla="*/ 6 h 72"/>
                    <a:gd name="T18" fmla="*/ 43 w 50"/>
                    <a:gd name="T19" fmla="*/ 0 h 72"/>
                    <a:gd name="T20" fmla="*/ 39 w 50"/>
                    <a:gd name="T21" fmla="*/ 8 h 72"/>
                    <a:gd name="T22" fmla="*/ 41 w 50"/>
                    <a:gd name="T23" fmla="*/ 10 h 72"/>
                    <a:gd name="T24" fmla="*/ 42 w 50"/>
                    <a:gd name="T25" fmla="*/ 16 h 72"/>
                    <a:gd name="T26" fmla="*/ 42 w 50"/>
                    <a:gd name="T27" fmla="*/ 25 h 72"/>
                    <a:gd name="T28" fmla="*/ 39 w 50"/>
                    <a:gd name="T29" fmla="*/ 32 h 72"/>
                    <a:gd name="T30" fmla="*/ 33 w 50"/>
                    <a:gd name="T31" fmla="*/ 43 h 72"/>
                    <a:gd name="T32" fmla="*/ 25 w 50"/>
                    <a:gd name="T33" fmla="*/ 51 h 72"/>
                    <a:gd name="T34" fmla="*/ 16 w 50"/>
                    <a:gd name="T35" fmla="*/ 58 h 72"/>
                    <a:gd name="T36" fmla="*/ 3 w 50"/>
                    <a:gd name="T37" fmla="*/ 64 h 72"/>
                    <a:gd name="T38" fmla="*/ 0 w 50"/>
                    <a:gd name="T39" fmla="*/ 68 h 72"/>
                    <a:gd name="T40" fmla="*/ 3 w 50"/>
                    <a:gd name="T41" fmla="*/ 64 h 72"/>
                    <a:gd name="T42" fmla="*/ 1 w 50"/>
                    <a:gd name="T43" fmla="*/ 66 h 72"/>
                    <a:gd name="T44" fmla="*/ 0 w 50"/>
                    <a:gd name="T45" fmla="*/ 69 h 72"/>
                    <a:gd name="T46" fmla="*/ 2 w 50"/>
                    <a:gd name="T47" fmla="*/ 71 h 72"/>
                    <a:gd name="T48" fmla="*/ 6 w 50"/>
                    <a:gd name="T49" fmla="*/ 72 h 72"/>
                    <a:gd name="T50" fmla="*/ 9 w 50"/>
                    <a:gd name="T51" fmla="*/ 68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72">
                      <a:moveTo>
                        <a:pt x="9" y="68"/>
                      </a:moveTo>
                      <a:lnTo>
                        <a:pt x="6" y="72"/>
                      </a:lnTo>
                      <a:lnTo>
                        <a:pt x="20" y="66"/>
                      </a:lnTo>
                      <a:lnTo>
                        <a:pt x="32" y="58"/>
                      </a:lnTo>
                      <a:lnTo>
                        <a:pt x="41" y="47"/>
                      </a:lnTo>
                      <a:lnTo>
                        <a:pt x="47" y="37"/>
                      </a:lnTo>
                      <a:lnTo>
                        <a:pt x="50" y="25"/>
                      </a:lnTo>
                      <a:lnTo>
                        <a:pt x="50" y="16"/>
                      </a:lnTo>
                      <a:lnTo>
                        <a:pt x="49" y="6"/>
                      </a:lnTo>
                      <a:lnTo>
                        <a:pt x="43" y="0"/>
                      </a:lnTo>
                      <a:lnTo>
                        <a:pt x="39" y="8"/>
                      </a:lnTo>
                      <a:lnTo>
                        <a:pt x="41" y="10"/>
                      </a:lnTo>
                      <a:lnTo>
                        <a:pt x="42" y="16"/>
                      </a:lnTo>
                      <a:lnTo>
                        <a:pt x="42" y="25"/>
                      </a:lnTo>
                      <a:lnTo>
                        <a:pt x="39" y="32"/>
                      </a:lnTo>
                      <a:lnTo>
                        <a:pt x="33" y="43"/>
                      </a:lnTo>
                      <a:lnTo>
                        <a:pt x="25" y="51"/>
                      </a:lnTo>
                      <a:lnTo>
                        <a:pt x="16" y="58"/>
                      </a:lnTo>
                      <a:lnTo>
                        <a:pt x="3" y="64"/>
                      </a:lnTo>
                      <a:lnTo>
                        <a:pt x="0" y="68"/>
                      </a:lnTo>
                      <a:lnTo>
                        <a:pt x="3" y="64"/>
                      </a:lnTo>
                      <a:lnTo>
                        <a:pt x="1" y="66"/>
                      </a:lnTo>
                      <a:lnTo>
                        <a:pt x="0" y="69"/>
                      </a:lnTo>
                      <a:lnTo>
                        <a:pt x="2" y="71"/>
                      </a:lnTo>
                      <a:lnTo>
                        <a:pt x="6" y="72"/>
                      </a:lnTo>
                      <a:lnTo>
                        <a:pt x="9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7" name="Freeform 802"/>
                <p:cNvSpPr>
                  <a:spLocks/>
                </p:cNvSpPr>
                <p:nvPr/>
              </p:nvSpPr>
              <p:spPr bwMode="auto">
                <a:xfrm>
                  <a:off x="2513" y="1430"/>
                  <a:ext cx="8" cy="36"/>
                </a:xfrm>
                <a:custGeom>
                  <a:avLst/>
                  <a:gdLst>
                    <a:gd name="T0" fmla="*/ 4 w 35"/>
                    <a:gd name="T1" fmla="*/ 143 h 143"/>
                    <a:gd name="T2" fmla="*/ 9 w 35"/>
                    <a:gd name="T3" fmla="*/ 140 h 143"/>
                    <a:gd name="T4" fmla="*/ 12 w 35"/>
                    <a:gd name="T5" fmla="*/ 123 h 143"/>
                    <a:gd name="T6" fmla="*/ 20 w 35"/>
                    <a:gd name="T7" fmla="*/ 85 h 143"/>
                    <a:gd name="T8" fmla="*/ 29 w 35"/>
                    <a:gd name="T9" fmla="*/ 38 h 143"/>
                    <a:gd name="T10" fmla="*/ 35 w 35"/>
                    <a:gd name="T11" fmla="*/ 0 h 143"/>
                    <a:gd name="T12" fmla="*/ 26 w 35"/>
                    <a:gd name="T13" fmla="*/ 0 h 143"/>
                    <a:gd name="T14" fmla="*/ 21 w 35"/>
                    <a:gd name="T15" fmla="*/ 38 h 143"/>
                    <a:gd name="T16" fmla="*/ 12 w 35"/>
                    <a:gd name="T17" fmla="*/ 83 h 143"/>
                    <a:gd name="T18" fmla="*/ 3 w 35"/>
                    <a:gd name="T19" fmla="*/ 121 h 143"/>
                    <a:gd name="T20" fmla="*/ 0 w 35"/>
                    <a:gd name="T21" fmla="*/ 138 h 143"/>
                    <a:gd name="T22" fmla="*/ 4 w 35"/>
                    <a:gd name="T23" fmla="*/ 135 h 143"/>
                    <a:gd name="T24" fmla="*/ 0 w 35"/>
                    <a:gd name="T25" fmla="*/ 138 h 143"/>
                    <a:gd name="T26" fmla="*/ 1 w 35"/>
                    <a:gd name="T27" fmla="*/ 141 h 143"/>
                    <a:gd name="T28" fmla="*/ 3 w 35"/>
                    <a:gd name="T29" fmla="*/ 143 h 143"/>
                    <a:gd name="T30" fmla="*/ 7 w 35"/>
                    <a:gd name="T31" fmla="*/ 142 h 143"/>
                    <a:gd name="T32" fmla="*/ 9 w 35"/>
                    <a:gd name="T33" fmla="*/ 140 h 143"/>
                    <a:gd name="T34" fmla="*/ 4 w 35"/>
                    <a:gd name="T35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43">
                      <a:moveTo>
                        <a:pt x="4" y="143"/>
                      </a:moveTo>
                      <a:lnTo>
                        <a:pt x="9" y="140"/>
                      </a:lnTo>
                      <a:lnTo>
                        <a:pt x="12" y="123"/>
                      </a:lnTo>
                      <a:lnTo>
                        <a:pt x="20" y="85"/>
                      </a:lnTo>
                      <a:lnTo>
                        <a:pt x="29" y="38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1" y="38"/>
                      </a:lnTo>
                      <a:lnTo>
                        <a:pt x="12" y="83"/>
                      </a:lnTo>
                      <a:lnTo>
                        <a:pt x="3" y="121"/>
                      </a:lnTo>
                      <a:lnTo>
                        <a:pt x="0" y="138"/>
                      </a:lnTo>
                      <a:lnTo>
                        <a:pt x="4" y="135"/>
                      </a:lnTo>
                      <a:lnTo>
                        <a:pt x="0" y="138"/>
                      </a:lnTo>
                      <a:lnTo>
                        <a:pt x="1" y="141"/>
                      </a:lnTo>
                      <a:lnTo>
                        <a:pt x="3" y="143"/>
                      </a:lnTo>
                      <a:lnTo>
                        <a:pt x="7" y="142"/>
                      </a:lnTo>
                      <a:lnTo>
                        <a:pt x="9" y="140"/>
                      </a:lnTo>
                      <a:lnTo>
                        <a:pt x="4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8" name="Freeform 803"/>
                <p:cNvSpPr>
                  <a:spLocks/>
                </p:cNvSpPr>
                <p:nvPr/>
              </p:nvSpPr>
              <p:spPr bwMode="auto">
                <a:xfrm>
                  <a:off x="2498" y="1464"/>
                  <a:ext cx="16" cy="3"/>
                </a:xfrm>
                <a:custGeom>
                  <a:avLst/>
                  <a:gdLst>
                    <a:gd name="T0" fmla="*/ 8 w 63"/>
                    <a:gd name="T1" fmla="*/ 6 h 11"/>
                    <a:gd name="T2" fmla="*/ 4 w 63"/>
                    <a:gd name="T3" fmla="*/ 11 h 11"/>
                    <a:gd name="T4" fmla="*/ 6 w 63"/>
                    <a:gd name="T5" fmla="*/ 11 h 11"/>
                    <a:gd name="T6" fmla="*/ 11 w 63"/>
                    <a:gd name="T7" fmla="*/ 11 h 11"/>
                    <a:gd name="T8" fmla="*/ 20 w 63"/>
                    <a:gd name="T9" fmla="*/ 11 h 11"/>
                    <a:gd name="T10" fmla="*/ 29 w 63"/>
                    <a:gd name="T11" fmla="*/ 11 h 11"/>
                    <a:gd name="T12" fmla="*/ 39 w 63"/>
                    <a:gd name="T13" fmla="*/ 11 h 11"/>
                    <a:gd name="T14" fmla="*/ 49 w 63"/>
                    <a:gd name="T15" fmla="*/ 10 h 11"/>
                    <a:gd name="T16" fmla="*/ 57 w 63"/>
                    <a:gd name="T17" fmla="*/ 9 h 11"/>
                    <a:gd name="T18" fmla="*/ 63 w 63"/>
                    <a:gd name="T19" fmla="*/ 8 h 11"/>
                    <a:gd name="T20" fmla="*/ 63 w 63"/>
                    <a:gd name="T21" fmla="*/ 0 h 11"/>
                    <a:gd name="T22" fmla="*/ 57 w 63"/>
                    <a:gd name="T23" fmla="*/ 1 h 11"/>
                    <a:gd name="T24" fmla="*/ 49 w 63"/>
                    <a:gd name="T25" fmla="*/ 0 h 11"/>
                    <a:gd name="T26" fmla="*/ 39 w 63"/>
                    <a:gd name="T27" fmla="*/ 1 h 11"/>
                    <a:gd name="T28" fmla="*/ 29 w 63"/>
                    <a:gd name="T29" fmla="*/ 1 h 11"/>
                    <a:gd name="T30" fmla="*/ 20 w 63"/>
                    <a:gd name="T31" fmla="*/ 1 h 11"/>
                    <a:gd name="T32" fmla="*/ 11 w 63"/>
                    <a:gd name="T33" fmla="*/ 1 h 11"/>
                    <a:gd name="T34" fmla="*/ 6 w 63"/>
                    <a:gd name="T35" fmla="*/ 1 h 11"/>
                    <a:gd name="T36" fmla="*/ 4 w 63"/>
                    <a:gd name="T37" fmla="*/ 1 h 11"/>
                    <a:gd name="T38" fmla="*/ 0 w 63"/>
                    <a:gd name="T39" fmla="*/ 6 h 11"/>
                    <a:gd name="T40" fmla="*/ 4 w 63"/>
                    <a:gd name="T41" fmla="*/ 1 h 11"/>
                    <a:gd name="T42" fmla="*/ 1 w 63"/>
                    <a:gd name="T43" fmla="*/ 3 h 11"/>
                    <a:gd name="T44" fmla="*/ 0 w 63"/>
                    <a:gd name="T45" fmla="*/ 6 h 11"/>
                    <a:gd name="T46" fmla="*/ 1 w 63"/>
                    <a:gd name="T47" fmla="*/ 9 h 11"/>
                    <a:gd name="T48" fmla="*/ 4 w 63"/>
                    <a:gd name="T49" fmla="*/ 11 h 11"/>
                    <a:gd name="T50" fmla="*/ 8 w 63"/>
                    <a:gd name="T51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3" h="11">
                      <a:moveTo>
                        <a:pt x="8" y="6"/>
                      </a:move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11" y="11"/>
                      </a:lnTo>
                      <a:lnTo>
                        <a:pt x="20" y="11"/>
                      </a:lnTo>
                      <a:lnTo>
                        <a:pt x="29" y="11"/>
                      </a:lnTo>
                      <a:lnTo>
                        <a:pt x="39" y="11"/>
                      </a:lnTo>
                      <a:lnTo>
                        <a:pt x="49" y="10"/>
                      </a:lnTo>
                      <a:lnTo>
                        <a:pt x="57" y="9"/>
                      </a:lnTo>
                      <a:lnTo>
                        <a:pt x="63" y="8"/>
                      </a:lnTo>
                      <a:lnTo>
                        <a:pt x="63" y="0"/>
                      </a:lnTo>
                      <a:lnTo>
                        <a:pt x="57" y="1"/>
                      </a:lnTo>
                      <a:lnTo>
                        <a:pt x="49" y="0"/>
                      </a:lnTo>
                      <a:lnTo>
                        <a:pt x="39" y="1"/>
                      </a:lnTo>
                      <a:lnTo>
                        <a:pt x="29" y="1"/>
                      </a:lnTo>
                      <a:lnTo>
                        <a:pt x="20" y="1"/>
                      </a:lnTo>
                      <a:lnTo>
                        <a:pt x="11" y="1"/>
                      </a:lnTo>
                      <a:lnTo>
                        <a:pt x="6" y="1"/>
                      </a:lnTo>
                      <a:lnTo>
                        <a:pt x="4" y="1"/>
                      </a:lnTo>
                      <a:lnTo>
                        <a:pt x="0" y="6"/>
                      </a:lnTo>
                      <a:lnTo>
                        <a:pt x="4" y="1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9" name="Freeform 804"/>
                <p:cNvSpPr>
                  <a:spLocks/>
                </p:cNvSpPr>
                <p:nvPr/>
              </p:nvSpPr>
              <p:spPr bwMode="auto">
                <a:xfrm>
                  <a:off x="2496" y="1466"/>
                  <a:ext cx="4" cy="11"/>
                </a:xfrm>
                <a:custGeom>
                  <a:avLst/>
                  <a:gdLst>
                    <a:gd name="T0" fmla="*/ 5 w 15"/>
                    <a:gd name="T1" fmla="*/ 45 h 45"/>
                    <a:gd name="T2" fmla="*/ 9 w 15"/>
                    <a:gd name="T3" fmla="*/ 41 h 45"/>
                    <a:gd name="T4" fmla="*/ 15 w 15"/>
                    <a:gd name="T5" fmla="*/ 0 h 45"/>
                    <a:gd name="T6" fmla="*/ 7 w 15"/>
                    <a:gd name="T7" fmla="*/ 0 h 45"/>
                    <a:gd name="T8" fmla="*/ 0 w 15"/>
                    <a:gd name="T9" fmla="*/ 41 h 45"/>
                    <a:gd name="T10" fmla="*/ 5 w 15"/>
                    <a:gd name="T11" fmla="*/ 37 h 45"/>
                    <a:gd name="T12" fmla="*/ 0 w 15"/>
                    <a:gd name="T13" fmla="*/ 41 h 45"/>
                    <a:gd name="T14" fmla="*/ 2 w 15"/>
                    <a:gd name="T15" fmla="*/ 44 h 45"/>
                    <a:gd name="T16" fmla="*/ 5 w 15"/>
                    <a:gd name="T17" fmla="*/ 45 h 45"/>
                    <a:gd name="T18" fmla="*/ 8 w 15"/>
                    <a:gd name="T19" fmla="*/ 44 h 45"/>
                    <a:gd name="T20" fmla="*/ 9 w 15"/>
                    <a:gd name="T21" fmla="*/ 41 h 45"/>
                    <a:gd name="T22" fmla="*/ 5 w 15"/>
                    <a:gd name="T23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45">
                      <a:moveTo>
                        <a:pt x="5" y="45"/>
                      </a:moveTo>
                      <a:lnTo>
                        <a:pt x="9" y="41"/>
                      </a:lnTo>
                      <a:lnTo>
                        <a:pt x="15" y="0"/>
                      </a:lnTo>
                      <a:lnTo>
                        <a:pt x="7" y="0"/>
                      </a:lnTo>
                      <a:lnTo>
                        <a:pt x="0" y="41"/>
                      </a:lnTo>
                      <a:lnTo>
                        <a:pt x="5" y="37"/>
                      </a:lnTo>
                      <a:lnTo>
                        <a:pt x="0" y="41"/>
                      </a:lnTo>
                      <a:lnTo>
                        <a:pt x="2" y="44"/>
                      </a:lnTo>
                      <a:lnTo>
                        <a:pt x="5" y="45"/>
                      </a:lnTo>
                      <a:lnTo>
                        <a:pt x="8" y="44"/>
                      </a:lnTo>
                      <a:lnTo>
                        <a:pt x="9" y="41"/>
                      </a:lnTo>
                      <a:lnTo>
                        <a:pt x="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0" name="Freeform 805"/>
                <p:cNvSpPr>
                  <a:spLocks/>
                </p:cNvSpPr>
                <p:nvPr/>
              </p:nvSpPr>
              <p:spPr bwMode="auto">
                <a:xfrm>
                  <a:off x="2483" y="1474"/>
                  <a:ext cx="14" cy="3"/>
                </a:xfrm>
                <a:custGeom>
                  <a:avLst/>
                  <a:gdLst>
                    <a:gd name="T0" fmla="*/ 0 w 58"/>
                    <a:gd name="T1" fmla="*/ 4 h 10"/>
                    <a:gd name="T2" fmla="*/ 4 w 58"/>
                    <a:gd name="T3" fmla="*/ 8 h 10"/>
                    <a:gd name="T4" fmla="*/ 58 w 58"/>
                    <a:gd name="T5" fmla="*/ 10 h 10"/>
                    <a:gd name="T6" fmla="*/ 58 w 58"/>
                    <a:gd name="T7" fmla="*/ 2 h 10"/>
                    <a:gd name="T8" fmla="*/ 4 w 58"/>
                    <a:gd name="T9" fmla="*/ 0 h 10"/>
                    <a:gd name="T10" fmla="*/ 9 w 58"/>
                    <a:gd name="T11" fmla="*/ 4 h 10"/>
                    <a:gd name="T12" fmla="*/ 4 w 58"/>
                    <a:gd name="T13" fmla="*/ 0 h 10"/>
                    <a:gd name="T14" fmla="*/ 1 w 58"/>
                    <a:gd name="T15" fmla="*/ 1 h 10"/>
                    <a:gd name="T16" fmla="*/ 0 w 58"/>
                    <a:gd name="T17" fmla="*/ 4 h 10"/>
                    <a:gd name="T18" fmla="*/ 1 w 58"/>
                    <a:gd name="T19" fmla="*/ 7 h 10"/>
                    <a:gd name="T20" fmla="*/ 4 w 58"/>
                    <a:gd name="T21" fmla="*/ 8 h 10"/>
                    <a:gd name="T22" fmla="*/ 0 w 58"/>
                    <a:gd name="T2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10">
                      <a:moveTo>
                        <a:pt x="0" y="4"/>
                      </a:moveTo>
                      <a:lnTo>
                        <a:pt x="4" y="8"/>
                      </a:lnTo>
                      <a:lnTo>
                        <a:pt x="58" y="10"/>
                      </a:lnTo>
                      <a:lnTo>
                        <a:pt x="58" y="2"/>
                      </a:lnTo>
                      <a:lnTo>
                        <a:pt x="4" y="0"/>
                      </a:lnTo>
                      <a:lnTo>
                        <a:pt x="9" y="4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1" name="Freeform 806"/>
                <p:cNvSpPr>
                  <a:spLocks/>
                </p:cNvSpPr>
                <p:nvPr/>
              </p:nvSpPr>
              <p:spPr bwMode="auto">
                <a:xfrm>
                  <a:off x="2482" y="1466"/>
                  <a:ext cx="3" cy="9"/>
                </a:xfrm>
                <a:custGeom>
                  <a:avLst/>
                  <a:gdLst>
                    <a:gd name="T0" fmla="*/ 4 w 12"/>
                    <a:gd name="T1" fmla="*/ 8 h 39"/>
                    <a:gd name="T2" fmla="*/ 0 w 12"/>
                    <a:gd name="T3" fmla="*/ 4 h 39"/>
                    <a:gd name="T4" fmla="*/ 3 w 12"/>
                    <a:gd name="T5" fmla="*/ 39 h 39"/>
                    <a:gd name="T6" fmla="*/ 12 w 12"/>
                    <a:gd name="T7" fmla="*/ 39 h 39"/>
                    <a:gd name="T8" fmla="*/ 8 w 12"/>
                    <a:gd name="T9" fmla="*/ 4 h 39"/>
                    <a:gd name="T10" fmla="*/ 4 w 12"/>
                    <a:gd name="T11" fmla="*/ 0 h 39"/>
                    <a:gd name="T12" fmla="*/ 8 w 12"/>
                    <a:gd name="T13" fmla="*/ 4 h 39"/>
                    <a:gd name="T14" fmla="*/ 7 w 12"/>
                    <a:gd name="T15" fmla="*/ 1 h 39"/>
                    <a:gd name="T16" fmla="*/ 4 w 12"/>
                    <a:gd name="T17" fmla="*/ 0 h 39"/>
                    <a:gd name="T18" fmla="*/ 1 w 12"/>
                    <a:gd name="T19" fmla="*/ 1 h 39"/>
                    <a:gd name="T20" fmla="*/ 0 w 12"/>
                    <a:gd name="T21" fmla="*/ 4 h 39"/>
                    <a:gd name="T22" fmla="*/ 4 w 12"/>
                    <a:gd name="T23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39">
                      <a:moveTo>
                        <a:pt x="4" y="8"/>
                      </a:moveTo>
                      <a:lnTo>
                        <a:pt x="0" y="4"/>
                      </a:lnTo>
                      <a:lnTo>
                        <a:pt x="3" y="39"/>
                      </a:lnTo>
                      <a:lnTo>
                        <a:pt x="12" y="39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2" name="Freeform 807"/>
                <p:cNvSpPr>
                  <a:spLocks/>
                </p:cNvSpPr>
                <p:nvPr/>
              </p:nvSpPr>
              <p:spPr bwMode="auto">
                <a:xfrm>
                  <a:off x="2472" y="1465"/>
                  <a:ext cx="11" cy="3"/>
                </a:xfrm>
                <a:custGeom>
                  <a:avLst/>
                  <a:gdLst>
                    <a:gd name="T0" fmla="*/ 2 w 43"/>
                    <a:gd name="T1" fmla="*/ 1 h 12"/>
                    <a:gd name="T2" fmla="*/ 5 w 43"/>
                    <a:gd name="T3" fmla="*/ 8 h 12"/>
                    <a:gd name="T4" fmla="*/ 43 w 43"/>
                    <a:gd name="T5" fmla="*/ 12 h 12"/>
                    <a:gd name="T6" fmla="*/ 43 w 43"/>
                    <a:gd name="T7" fmla="*/ 4 h 12"/>
                    <a:gd name="T8" fmla="*/ 5 w 43"/>
                    <a:gd name="T9" fmla="*/ 0 h 12"/>
                    <a:gd name="T10" fmla="*/ 8 w 43"/>
                    <a:gd name="T11" fmla="*/ 7 h 12"/>
                    <a:gd name="T12" fmla="*/ 5 w 43"/>
                    <a:gd name="T13" fmla="*/ 0 h 12"/>
                    <a:gd name="T14" fmla="*/ 2 w 43"/>
                    <a:gd name="T15" fmla="*/ 1 h 12"/>
                    <a:gd name="T16" fmla="*/ 0 w 43"/>
                    <a:gd name="T17" fmla="*/ 4 h 12"/>
                    <a:gd name="T18" fmla="*/ 2 w 43"/>
                    <a:gd name="T19" fmla="*/ 7 h 12"/>
                    <a:gd name="T20" fmla="*/ 5 w 43"/>
                    <a:gd name="T21" fmla="*/ 8 h 12"/>
                    <a:gd name="T22" fmla="*/ 2 w 43"/>
                    <a:gd name="T23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" h="12">
                      <a:moveTo>
                        <a:pt x="2" y="1"/>
                      </a:moveTo>
                      <a:lnTo>
                        <a:pt x="5" y="8"/>
                      </a:lnTo>
                      <a:lnTo>
                        <a:pt x="43" y="12"/>
                      </a:lnTo>
                      <a:lnTo>
                        <a:pt x="43" y="4"/>
                      </a:lnTo>
                      <a:lnTo>
                        <a:pt x="5" y="0"/>
                      </a:lnTo>
                      <a:lnTo>
                        <a:pt x="8" y="7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3" name="Freeform 808"/>
                <p:cNvSpPr>
                  <a:spLocks/>
                </p:cNvSpPr>
                <p:nvPr/>
              </p:nvSpPr>
              <p:spPr bwMode="auto">
                <a:xfrm>
                  <a:off x="2473" y="1457"/>
                  <a:ext cx="8" cy="10"/>
                </a:xfrm>
                <a:custGeom>
                  <a:avLst/>
                  <a:gdLst>
                    <a:gd name="T0" fmla="*/ 28 w 34"/>
                    <a:gd name="T1" fmla="*/ 0 h 39"/>
                    <a:gd name="T2" fmla="*/ 20 w 34"/>
                    <a:gd name="T3" fmla="*/ 8 h 39"/>
                    <a:gd name="T4" fmla="*/ 14 w 34"/>
                    <a:gd name="T5" fmla="*/ 16 h 39"/>
                    <a:gd name="T6" fmla="*/ 7 w 34"/>
                    <a:gd name="T7" fmla="*/ 26 h 39"/>
                    <a:gd name="T8" fmla="*/ 0 w 34"/>
                    <a:gd name="T9" fmla="*/ 33 h 39"/>
                    <a:gd name="T10" fmla="*/ 6 w 34"/>
                    <a:gd name="T11" fmla="*/ 39 h 39"/>
                    <a:gd name="T12" fmla="*/ 13 w 34"/>
                    <a:gd name="T13" fmla="*/ 32 h 39"/>
                    <a:gd name="T14" fmla="*/ 20 w 34"/>
                    <a:gd name="T15" fmla="*/ 23 h 39"/>
                    <a:gd name="T16" fmla="*/ 27 w 34"/>
                    <a:gd name="T17" fmla="*/ 14 h 39"/>
                    <a:gd name="T18" fmla="*/ 34 w 34"/>
                    <a:gd name="T19" fmla="*/ 6 h 39"/>
                    <a:gd name="T20" fmla="*/ 28 w 34"/>
                    <a:gd name="T2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9">
                      <a:moveTo>
                        <a:pt x="28" y="0"/>
                      </a:moveTo>
                      <a:lnTo>
                        <a:pt x="20" y="8"/>
                      </a:lnTo>
                      <a:lnTo>
                        <a:pt x="14" y="16"/>
                      </a:lnTo>
                      <a:lnTo>
                        <a:pt x="7" y="26"/>
                      </a:lnTo>
                      <a:lnTo>
                        <a:pt x="0" y="33"/>
                      </a:lnTo>
                      <a:lnTo>
                        <a:pt x="6" y="39"/>
                      </a:lnTo>
                      <a:lnTo>
                        <a:pt x="13" y="32"/>
                      </a:lnTo>
                      <a:lnTo>
                        <a:pt x="20" y="23"/>
                      </a:lnTo>
                      <a:lnTo>
                        <a:pt x="27" y="14"/>
                      </a:lnTo>
                      <a:lnTo>
                        <a:pt x="34" y="6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4" name="Freeform 809"/>
                <p:cNvSpPr>
                  <a:spLocks/>
                </p:cNvSpPr>
                <p:nvPr/>
              </p:nvSpPr>
              <p:spPr bwMode="auto">
                <a:xfrm>
                  <a:off x="2480" y="1456"/>
                  <a:ext cx="2" cy="2"/>
                </a:xfrm>
                <a:custGeom>
                  <a:avLst/>
                  <a:gdLst>
                    <a:gd name="T0" fmla="*/ 6 w 7"/>
                    <a:gd name="T1" fmla="*/ 8 h 8"/>
                    <a:gd name="T2" fmla="*/ 7 w 7"/>
                    <a:gd name="T3" fmla="*/ 5 h 8"/>
                    <a:gd name="T4" fmla="*/ 6 w 7"/>
                    <a:gd name="T5" fmla="*/ 2 h 8"/>
                    <a:gd name="T6" fmla="*/ 3 w 7"/>
                    <a:gd name="T7" fmla="*/ 0 h 8"/>
                    <a:gd name="T8" fmla="*/ 0 w 7"/>
                    <a:gd name="T9" fmla="*/ 2 h 8"/>
                    <a:gd name="T10" fmla="*/ 6 w 7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">
                      <a:moveTo>
                        <a:pt x="6" y="8"/>
                      </a:moveTo>
                      <a:lnTo>
                        <a:pt x="7" y="5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5" name="Freeform 810"/>
                <p:cNvSpPr>
                  <a:spLocks/>
                </p:cNvSpPr>
                <p:nvPr/>
              </p:nvSpPr>
              <p:spPr bwMode="auto">
                <a:xfrm>
                  <a:off x="2316" y="1363"/>
                  <a:ext cx="66" cy="74"/>
                </a:xfrm>
                <a:custGeom>
                  <a:avLst/>
                  <a:gdLst>
                    <a:gd name="T0" fmla="*/ 197 w 263"/>
                    <a:gd name="T1" fmla="*/ 37 h 297"/>
                    <a:gd name="T2" fmla="*/ 197 w 263"/>
                    <a:gd name="T3" fmla="*/ 44 h 297"/>
                    <a:gd name="T4" fmla="*/ 198 w 263"/>
                    <a:gd name="T5" fmla="*/ 66 h 297"/>
                    <a:gd name="T6" fmla="*/ 199 w 263"/>
                    <a:gd name="T7" fmla="*/ 77 h 297"/>
                    <a:gd name="T8" fmla="*/ 209 w 263"/>
                    <a:gd name="T9" fmla="*/ 90 h 297"/>
                    <a:gd name="T10" fmla="*/ 232 w 263"/>
                    <a:gd name="T11" fmla="*/ 111 h 297"/>
                    <a:gd name="T12" fmla="*/ 253 w 263"/>
                    <a:gd name="T13" fmla="*/ 131 h 297"/>
                    <a:gd name="T14" fmla="*/ 263 w 263"/>
                    <a:gd name="T15" fmla="*/ 154 h 297"/>
                    <a:gd name="T16" fmla="*/ 257 w 263"/>
                    <a:gd name="T17" fmla="*/ 169 h 297"/>
                    <a:gd name="T18" fmla="*/ 244 w 263"/>
                    <a:gd name="T19" fmla="*/ 180 h 297"/>
                    <a:gd name="T20" fmla="*/ 238 w 263"/>
                    <a:gd name="T21" fmla="*/ 187 h 297"/>
                    <a:gd name="T22" fmla="*/ 229 w 263"/>
                    <a:gd name="T23" fmla="*/ 179 h 297"/>
                    <a:gd name="T24" fmla="*/ 221 w 263"/>
                    <a:gd name="T25" fmla="*/ 178 h 297"/>
                    <a:gd name="T26" fmla="*/ 210 w 263"/>
                    <a:gd name="T27" fmla="*/ 179 h 297"/>
                    <a:gd name="T28" fmla="*/ 198 w 263"/>
                    <a:gd name="T29" fmla="*/ 181 h 297"/>
                    <a:gd name="T30" fmla="*/ 192 w 263"/>
                    <a:gd name="T31" fmla="*/ 182 h 297"/>
                    <a:gd name="T32" fmla="*/ 190 w 263"/>
                    <a:gd name="T33" fmla="*/ 190 h 297"/>
                    <a:gd name="T34" fmla="*/ 183 w 263"/>
                    <a:gd name="T35" fmla="*/ 212 h 297"/>
                    <a:gd name="T36" fmla="*/ 169 w 263"/>
                    <a:gd name="T37" fmla="*/ 239 h 297"/>
                    <a:gd name="T38" fmla="*/ 151 w 263"/>
                    <a:gd name="T39" fmla="*/ 265 h 297"/>
                    <a:gd name="T40" fmla="*/ 138 w 263"/>
                    <a:gd name="T41" fmla="*/ 280 h 297"/>
                    <a:gd name="T42" fmla="*/ 130 w 263"/>
                    <a:gd name="T43" fmla="*/ 287 h 297"/>
                    <a:gd name="T44" fmla="*/ 121 w 263"/>
                    <a:gd name="T45" fmla="*/ 292 h 297"/>
                    <a:gd name="T46" fmla="*/ 112 w 263"/>
                    <a:gd name="T47" fmla="*/ 296 h 297"/>
                    <a:gd name="T48" fmla="*/ 99 w 263"/>
                    <a:gd name="T49" fmla="*/ 297 h 297"/>
                    <a:gd name="T50" fmla="*/ 79 w 263"/>
                    <a:gd name="T51" fmla="*/ 290 h 297"/>
                    <a:gd name="T52" fmla="*/ 61 w 263"/>
                    <a:gd name="T53" fmla="*/ 278 h 297"/>
                    <a:gd name="T54" fmla="*/ 48 w 263"/>
                    <a:gd name="T55" fmla="*/ 267 h 297"/>
                    <a:gd name="T56" fmla="*/ 46 w 263"/>
                    <a:gd name="T57" fmla="*/ 255 h 297"/>
                    <a:gd name="T58" fmla="*/ 46 w 263"/>
                    <a:gd name="T59" fmla="*/ 233 h 297"/>
                    <a:gd name="T60" fmla="*/ 38 w 263"/>
                    <a:gd name="T61" fmla="*/ 211 h 297"/>
                    <a:gd name="T62" fmla="*/ 17 w 263"/>
                    <a:gd name="T63" fmla="*/ 198 h 297"/>
                    <a:gd name="T64" fmla="*/ 6 w 263"/>
                    <a:gd name="T65" fmla="*/ 187 h 297"/>
                    <a:gd name="T66" fmla="*/ 21 w 263"/>
                    <a:gd name="T67" fmla="*/ 155 h 297"/>
                    <a:gd name="T68" fmla="*/ 36 w 263"/>
                    <a:gd name="T69" fmla="*/ 119 h 297"/>
                    <a:gd name="T70" fmla="*/ 46 w 263"/>
                    <a:gd name="T71" fmla="*/ 91 h 297"/>
                    <a:gd name="T72" fmla="*/ 50 w 263"/>
                    <a:gd name="T73" fmla="*/ 74 h 297"/>
                    <a:gd name="T74" fmla="*/ 59 w 263"/>
                    <a:gd name="T75" fmla="*/ 59 h 297"/>
                    <a:gd name="T76" fmla="*/ 72 w 263"/>
                    <a:gd name="T77" fmla="*/ 43 h 297"/>
                    <a:gd name="T78" fmla="*/ 87 w 263"/>
                    <a:gd name="T79" fmla="*/ 29 h 297"/>
                    <a:gd name="T80" fmla="*/ 97 w 263"/>
                    <a:gd name="T81" fmla="*/ 20 h 297"/>
                    <a:gd name="T82" fmla="*/ 104 w 263"/>
                    <a:gd name="T83" fmla="*/ 13 h 297"/>
                    <a:gd name="T84" fmla="*/ 112 w 263"/>
                    <a:gd name="T85" fmla="*/ 4 h 297"/>
                    <a:gd name="T86" fmla="*/ 120 w 263"/>
                    <a:gd name="T87" fmla="*/ 0 h 297"/>
                    <a:gd name="T88" fmla="*/ 131 w 263"/>
                    <a:gd name="T89" fmla="*/ 0 h 297"/>
                    <a:gd name="T90" fmla="*/ 140 w 263"/>
                    <a:gd name="T91" fmla="*/ 3 h 297"/>
                    <a:gd name="T92" fmla="*/ 160 w 263"/>
                    <a:gd name="T93" fmla="*/ 11 h 297"/>
                    <a:gd name="T94" fmla="*/ 179 w 263"/>
                    <a:gd name="T95" fmla="*/ 19 h 297"/>
                    <a:gd name="T96" fmla="*/ 190 w 263"/>
                    <a:gd name="T97" fmla="*/ 24 h 297"/>
                    <a:gd name="T98" fmla="*/ 195 w 263"/>
                    <a:gd name="T99" fmla="*/ 29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3" h="297">
                      <a:moveTo>
                        <a:pt x="196" y="34"/>
                      </a:moveTo>
                      <a:lnTo>
                        <a:pt x="197" y="37"/>
                      </a:lnTo>
                      <a:lnTo>
                        <a:pt x="197" y="40"/>
                      </a:lnTo>
                      <a:lnTo>
                        <a:pt x="197" y="44"/>
                      </a:lnTo>
                      <a:lnTo>
                        <a:pt x="197" y="49"/>
                      </a:lnTo>
                      <a:lnTo>
                        <a:pt x="198" y="66"/>
                      </a:lnTo>
                      <a:lnTo>
                        <a:pt x="199" y="74"/>
                      </a:lnTo>
                      <a:lnTo>
                        <a:pt x="199" y="77"/>
                      </a:lnTo>
                      <a:lnTo>
                        <a:pt x="199" y="79"/>
                      </a:lnTo>
                      <a:lnTo>
                        <a:pt x="209" y="90"/>
                      </a:lnTo>
                      <a:lnTo>
                        <a:pt x="220" y="100"/>
                      </a:lnTo>
                      <a:lnTo>
                        <a:pt x="232" y="111"/>
                      </a:lnTo>
                      <a:lnTo>
                        <a:pt x="242" y="120"/>
                      </a:lnTo>
                      <a:lnTo>
                        <a:pt x="253" y="131"/>
                      </a:lnTo>
                      <a:lnTo>
                        <a:pt x="260" y="142"/>
                      </a:lnTo>
                      <a:lnTo>
                        <a:pt x="263" y="154"/>
                      </a:lnTo>
                      <a:lnTo>
                        <a:pt x="263" y="166"/>
                      </a:lnTo>
                      <a:lnTo>
                        <a:pt x="257" y="169"/>
                      </a:lnTo>
                      <a:lnTo>
                        <a:pt x="250" y="174"/>
                      </a:lnTo>
                      <a:lnTo>
                        <a:pt x="244" y="180"/>
                      </a:lnTo>
                      <a:lnTo>
                        <a:pt x="242" y="189"/>
                      </a:lnTo>
                      <a:lnTo>
                        <a:pt x="238" y="187"/>
                      </a:lnTo>
                      <a:lnTo>
                        <a:pt x="233" y="183"/>
                      </a:lnTo>
                      <a:lnTo>
                        <a:pt x="229" y="179"/>
                      </a:lnTo>
                      <a:lnTo>
                        <a:pt x="227" y="177"/>
                      </a:lnTo>
                      <a:lnTo>
                        <a:pt x="221" y="178"/>
                      </a:lnTo>
                      <a:lnTo>
                        <a:pt x="215" y="179"/>
                      </a:lnTo>
                      <a:lnTo>
                        <a:pt x="210" y="179"/>
                      </a:lnTo>
                      <a:lnTo>
                        <a:pt x="204" y="180"/>
                      </a:lnTo>
                      <a:lnTo>
                        <a:pt x="198" y="181"/>
                      </a:lnTo>
                      <a:lnTo>
                        <a:pt x="194" y="181"/>
                      </a:lnTo>
                      <a:lnTo>
                        <a:pt x="192" y="182"/>
                      </a:lnTo>
                      <a:lnTo>
                        <a:pt x="191" y="182"/>
                      </a:lnTo>
                      <a:lnTo>
                        <a:pt x="190" y="190"/>
                      </a:lnTo>
                      <a:lnTo>
                        <a:pt x="187" y="200"/>
                      </a:lnTo>
                      <a:lnTo>
                        <a:pt x="183" y="212"/>
                      </a:lnTo>
                      <a:lnTo>
                        <a:pt x="176" y="225"/>
                      </a:lnTo>
                      <a:lnTo>
                        <a:pt x="169" y="239"/>
                      </a:lnTo>
                      <a:lnTo>
                        <a:pt x="161" y="252"/>
                      </a:lnTo>
                      <a:lnTo>
                        <a:pt x="151" y="265"/>
                      </a:lnTo>
                      <a:lnTo>
                        <a:pt x="141" y="276"/>
                      </a:lnTo>
                      <a:lnTo>
                        <a:pt x="138" y="280"/>
                      </a:lnTo>
                      <a:lnTo>
                        <a:pt x="134" y="283"/>
                      </a:lnTo>
                      <a:lnTo>
                        <a:pt x="130" y="287"/>
                      </a:lnTo>
                      <a:lnTo>
                        <a:pt x="125" y="290"/>
                      </a:lnTo>
                      <a:lnTo>
                        <a:pt x="121" y="292"/>
                      </a:lnTo>
                      <a:lnTo>
                        <a:pt x="117" y="294"/>
                      </a:lnTo>
                      <a:lnTo>
                        <a:pt x="112" y="296"/>
                      </a:lnTo>
                      <a:lnTo>
                        <a:pt x="108" y="297"/>
                      </a:lnTo>
                      <a:lnTo>
                        <a:pt x="99" y="297"/>
                      </a:lnTo>
                      <a:lnTo>
                        <a:pt x="89" y="294"/>
                      </a:lnTo>
                      <a:lnTo>
                        <a:pt x="79" y="290"/>
                      </a:lnTo>
                      <a:lnTo>
                        <a:pt x="69" y="285"/>
                      </a:lnTo>
                      <a:lnTo>
                        <a:pt x="61" y="278"/>
                      </a:lnTo>
                      <a:lnTo>
                        <a:pt x="53" y="272"/>
                      </a:lnTo>
                      <a:lnTo>
                        <a:pt x="48" y="267"/>
                      </a:lnTo>
                      <a:lnTo>
                        <a:pt x="45" y="263"/>
                      </a:lnTo>
                      <a:lnTo>
                        <a:pt x="46" y="255"/>
                      </a:lnTo>
                      <a:lnTo>
                        <a:pt x="47" y="245"/>
                      </a:lnTo>
                      <a:lnTo>
                        <a:pt x="46" y="233"/>
                      </a:lnTo>
                      <a:lnTo>
                        <a:pt x="43" y="222"/>
                      </a:lnTo>
                      <a:lnTo>
                        <a:pt x="38" y="211"/>
                      </a:lnTo>
                      <a:lnTo>
                        <a:pt x="29" y="203"/>
                      </a:lnTo>
                      <a:lnTo>
                        <a:pt x="17" y="198"/>
                      </a:lnTo>
                      <a:lnTo>
                        <a:pt x="0" y="198"/>
                      </a:lnTo>
                      <a:lnTo>
                        <a:pt x="6" y="187"/>
                      </a:lnTo>
                      <a:lnTo>
                        <a:pt x="14" y="173"/>
                      </a:lnTo>
                      <a:lnTo>
                        <a:pt x="21" y="155"/>
                      </a:lnTo>
                      <a:lnTo>
                        <a:pt x="29" y="136"/>
                      </a:lnTo>
                      <a:lnTo>
                        <a:pt x="36" y="119"/>
                      </a:lnTo>
                      <a:lnTo>
                        <a:pt x="42" y="104"/>
                      </a:lnTo>
                      <a:lnTo>
                        <a:pt x="46" y="91"/>
                      </a:lnTo>
                      <a:lnTo>
                        <a:pt x="48" y="82"/>
                      </a:lnTo>
                      <a:lnTo>
                        <a:pt x="50" y="74"/>
                      </a:lnTo>
                      <a:lnTo>
                        <a:pt x="53" y="66"/>
                      </a:lnTo>
                      <a:lnTo>
                        <a:pt x="59" y="59"/>
                      </a:lnTo>
                      <a:lnTo>
                        <a:pt x="65" y="50"/>
                      </a:lnTo>
                      <a:lnTo>
                        <a:pt x="72" y="43"/>
                      </a:lnTo>
                      <a:lnTo>
                        <a:pt x="79" y="36"/>
                      </a:lnTo>
                      <a:lnTo>
                        <a:pt x="87" y="29"/>
                      </a:lnTo>
                      <a:lnTo>
                        <a:pt x="93" y="24"/>
                      </a:lnTo>
                      <a:lnTo>
                        <a:pt x="97" y="20"/>
                      </a:lnTo>
                      <a:lnTo>
                        <a:pt x="101" y="16"/>
                      </a:lnTo>
                      <a:lnTo>
                        <a:pt x="104" y="13"/>
                      </a:lnTo>
                      <a:lnTo>
                        <a:pt x="108" y="8"/>
                      </a:lnTo>
                      <a:lnTo>
                        <a:pt x="112" y="4"/>
                      </a:lnTo>
                      <a:lnTo>
                        <a:pt x="116" y="2"/>
                      </a:lnTo>
                      <a:lnTo>
                        <a:pt x="120" y="0"/>
                      </a:lnTo>
                      <a:lnTo>
                        <a:pt x="126" y="0"/>
                      </a:lnTo>
                      <a:lnTo>
                        <a:pt x="131" y="0"/>
                      </a:lnTo>
                      <a:lnTo>
                        <a:pt x="135" y="1"/>
                      </a:lnTo>
                      <a:lnTo>
                        <a:pt x="140" y="3"/>
                      </a:lnTo>
                      <a:lnTo>
                        <a:pt x="146" y="5"/>
                      </a:lnTo>
                      <a:lnTo>
                        <a:pt x="160" y="11"/>
                      </a:lnTo>
                      <a:lnTo>
                        <a:pt x="170" y="15"/>
                      </a:lnTo>
                      <a:lnTo>
                        <a:pt x="179" y="19"/>
                      </a:lnTo>
                      <a:lnTo>
                        <a:pt x="186" y="21"/>
                      </a:lnTo>
                      <a:lnTo>
                        <a:pt x="190" y="24"/>
                      </a:lnTo>
                      <a:lnTo>
                        <a:pt x="193" y="26"/>
                      </a:lnTo>
                      <a:lnTo>
                        <a:pt x="195" y="29"/>
                      </a:lnTo>
                      <a:lnTo>
                        <a:pt x="196" y="34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6" name="Freeform 811"/>
                <p:cNvSpPr>
                  <a:spLocks/>
                </p:cNvSpPr>
                <p:nvPr/>
              </p:nvSpPr>
              <p:spPr bwMode="auto">
                <a:xfrm>
                  <a:off x="2364" y="1371"/>
                  <a:ext cx="3" cy="4"/>
                </a:xfrm>
                <a:custGeom>
                  <a:avLst/>
                  <a:gdLst>
                    <a:gd name="T0" fmla="*/ 10 w 11"/>
                    <a:gd name="T1" fmla="*/ 16 h 16"/>
                    <a:gd name="T2" fmla="*/ 11 w 11"/>
                    <a:gd name="T3" fmla="*/ 16 h 16"/>
                    <a:gd name="T4" fmla="*/ 11 w 11"/>
                    <a:gd name="T5" fmla="*/ 11 h 16"/>
                    <a:gd name="T6" fmla="*/ 11 w 11"/>
                    <a:gd name="T7" fmla="*/ 7 h 16"/>
                    <a:gd name="T8" fmla="*/ 10 w 11"/>
                    <a:gd name="T9" fmla="*/ 4 h 16"/>
                    <a:gd name="T10" fmla="*/ 9 w 11"/>
                    <a:gd name="T11" fmla="*/ 0 h 16"/>
                    <a:gd name="T12" fmla="*/ 0 w 11"/>
                    <a:gd name="T13" fmla="*/ 2 h 16"/>
                    <a:gd name="T14" fmla="*/ 1 w 11"/>
                    <a:gd name="T15" fmla="*/ 4 h 16"/>
                    <a:gd name="T16" fmla="*/ 0 w 11"/>
                    <a:gd name="T17" fmla="*/ 7 h 16"/>
                    <a:gd name="T18" fmla="*/ 0 w 11"/>
                    <a:gd name="T19" fmla="*/ 11 h 16"/>
                    <a:gd name="T20" fmla="*/ 0 w 11"/>
                    <a:gd name="T21" fmla="*/ 16 h 16"/>
                    <a:gd name="T22" fmla="*/ 1 w 11"/>
                    <a:gd name="T23" fmla="*/ 16 h 16"/>
                    <a:gd name="T24" fmla="*/ 10 w 11"/>
                    <a:gd name="T2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" h="16">
                      <a:moveTo>
                        <a:pt x="10" y="16"/>
                      </a:moveTo>
                      <a:lnTo>
                        <a:pt x="11" y="16"/>
                      </a:lnTo>
                      <a:lnTo>
                        <a:pt x="11" y="11"/>
                      </a:lnTo>
                      <a:lnTo>
                        <a:pt x="11" y="7"/>
                      </a:lnTo>
                      <a:lnTo>
                        <a:pt x="10" y="4"/>
                      </a:lnTo>
                      <a:lnTo>
                        <a:pt x="9" y="0"/>
                      </a:lnTo>
                      <a:lnTo>
                        <a:pt x="0" y="2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1" y="16"/>
                      </a:lnTo>
                      <a:lnTo>
                        <a:pt x="1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7" name="Freeform 812"/>
                <p:cNvSpPr>
                  <a:spLocks/>
                </p:cNvSpPr>
                <p:nvPr/>
              </p:nvSpPr>
              <p:spPr bwMode="auto">
                <a:xfrm>
                  <a:off x="2364" y="1375"/>
                  <a:ext cx="3" cy="8"/>
                </a:xfrm>
                <a:custGeom>
                  <a:avLst/>
                  <a:gdLst>
                    <a:gd name="T0" fmla="*/ 11 w 12"/>
                    <a:gd name="T1" fmla="*/ 27 h 34"/>
                    <a:gd name="T2" fmla="*/ 12 w 12"/>
                    <a:gd name="T3" fmla="*/ 30 h 34"/>
                    <a:gd name="T4" fmla="*/ 12 w 12"/>
                    <a:gd name="T5" fmla="*/ 28 h 34"/>
                    <a:gd name="T6" fmla="*/ 11 w 12"/>
                    <a:gd name="T7" fmla="*/ 25 h 34"/>
                    <a:gd name="T8" fmla="*/ 10 w 12"/>
                    <a:gd name="T9" fmla="*/ 17 h 34"/>
                    <a:gd name="T10" fmla="*/ 9 w 12"/>
                    <a:gd name="T11" fmla="*/ 0 h 34"/>
                    <a:gd name="T12" fmla="*/ 0 w 12"/>
                    <a:gd name="T13" fmla="*/ 0 h 34"/>
                    <a:gd name="T14" fmla="*/ 1 w 12"/>
                    <a:gd name="T15" fmla="*/ 17 h 34"/>
                    <a:gd name="T16" fmla="*/ 2 w 12"/>
                    <a:gd name="T17" fmla="*/ 25 h 34"/>
                    <a:gd name="T18" fmla="*/ 1 w 12"/>
                    <a:gd name="T19" fmla="*/ 28 h 34"/>
                    <a:gd name="T20" fmla="*/ 1 w 12"/>
                    <a:gd name="T21" fmla="*/ 30 h 34"/>
                    <a:gd name="T22" fmla="*/ 2 w 12"/>
                    <a:gd name="T23" fmla="*/ 32 h 34"/>
                    <a:gd name="T24" fmla="*/ 1 w 12"/>
                    <a:gd name="T25" fmla="*/ 30 h 34"/>
                    <a:gd name="T26" fmla="*/ 3 w 12"/>
                    <a:gd name="T27" fmla="*/ 33 h 34"/>
                    <a:gd name="T28" fmla="*/ 6 w 12"/>
                    <a:gd name="T29" fmla="*/ 34 h 34"/>
                    <a:gd name="T30" fmla="*/ 10 w 12"/>
                    <a:gd name="T31" fmla="*/ 33 h 34"/>
                    <a:gd name="T32" fmla="*/ 12 w 12"/>
                    <a:gd name="T33" fmla="*/ 30 h 34"/>
                    <a:gd name="T34" fmla="*/ 11 w 12"/>
                    <a:gd name="T35" fmla="*/ 2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" h="34">
                      <a:moveTo>
                        <a:pt x="11" y="27"/>
                      </a:moveTo>
                      <a:lnTo>
                        <a:pt x="12" y="30"/>
                      </a:lnTo>
                      <a:lnTo>
                        <a:pt x="12" y="28"/>
                      </a:lnTo>
                      <a:lnTo>
                        <a:pt x="11" y="25"/>
                      </a:lnTo>
                      <a:lnTo>
                        <a:pt x="10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" y="17"/>
                      </a:lnTo>
                      <a:lnTo>
                        <a:pt x="2" y="25"/>
                      </a:lnTo>
                      <a:lnTo>
                        <a:pt x="1" y="28"/>
                      </a:lnTo>
                      <a:lnTo>
                        <a:pt x="1" y="30"/>
                      </a:lnTo>
                      <a:lnTo>
                        <a:pt x="2" y="32"/>
                      </a:lnTo>
                      <a:lnTo>
                        <a:pt x="1" y="30"/>
                      </a:lnTo>
                      <a:lnTo>
                        <a:pt x="3" y="33"/>
                      </a:lnTo>
                      <a:lnTo>
                        <a:pt x="6" y="34"/>
                      </a:lnTo>
                      <a:lnTo>
                        <a:pt x="10" y="33"/>
                      </a:lnTo>
                      <a:lnTo>
                        <a:pt x="12" y="30"/>
                      </a:lnTo>
                      <a:lnTo>
                        <a:pt x="1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8" name="Freeform 813"/>
                <p:cNvSpPr>
                  <a:spLocks/>
                </p:cNvSpPr>
                <p:nvPr/>
              </p:nvSpPr>
              <p:spPr bwMode="auto">
                <a:xfrm>
                  <a:off x="2365" y="1382"/>
                  <a:ext cx="18" cy="23"/>
                </a:xfrm>
                <a:custGeom>
                  <a:avLst/>
                  <a:gdLst>
                    <a:gd name="T0" fmla="*/ 70 w 72"/>
                    <a:gd name="T1" fmla="*/ 95 h 95"/>
                    <a:gd name="T2" fmla="*/ 72 w 72"/>
                    <a:gd name="T3" fmla="*/ 90 h 95"/>
                    <a:gd name="T4" fmla="*/ 72 w 72"/>
                    <a:gd name="T5" fmla="*/ 78 h 95"/>
                    <a:gd name="T6" fmla="*/ 69 w 72"/>
                    <a:gd name="T7" fmla="*/ 64 h 95"/>
                    <a:gd name="T8" fmla="*/ 61 w 72"/>
                    <a:gd name="T9" fmla="*/ 52 h 95"/>
                    <a:gd name="T10" fmla="*/ 50 w 72"/>
                    <a:gd name="T11" fmla="*/ 41 h 95"/>
                    <a:gd name="T12" fmla="*/ 40 w 72"/>
                    <a:gd name="T13" fmla="*/ 32 h 95"/>
                    <a:gd name="T14" fmla="*/ 28 w 72"/>
                    <a:gd name="T15" fmla="*/ 21 h 95"/>
                    <a:gd name="T16" fmla="*/ 17 w 72"/>
                    <a:gd name="T17" fmla="*/ 11 h 95"/>
                    <a:gd name="T18" fmla="*/ 9 w 72"/>
                    <a:gd name="T19" fmla="*/ 0 h 95"/>
                    <a:gd name="T20" fmla="*/ 0 w 72"/>
                    <a:gd name="T21" fmla="*/ 5 h 95"/>
                    <a:gd name="T22" fmla="*/ 11 w 72"/>
                    <a:gd name="T23" fmla="*/ 17 h 95"/>
                    <a:gd name="T24" fmla="*/ 22 w 72"/>
                    <a:gd name="T25" fmla="*/ 28 h 95"/>
                    <a:gd name="T26" fmla="*/ 34 w 72"/>
                    <a:gd name="T27" fmla="*/ 38 h 95"/>
                    <a:gd name="T28" fmla="*/ 44 w 72"/>
                    <a:gd name="T29" fmla="*/ 47 h 95"/>
                    <a:gd name="T30" fmla="*/ 55 w 72"/>
                    <a:gd name="T31" fmla="*/ 58 h 95"/>
                    <a:gd name="T32" fmla="*/ 61 w 72"/>
                    <a:gd name="T33" fmla="*/ 68 h 95"/>
                    <a:gd name="T34" fmla="*/ 64 w 72"/>
                    <a:gd name="T35" fmla="*/ 78 h 95"/>
                    <a:gd name="T36" fmla="*/ 64 w 72"/>
                    <a:gd name="T37" fmla="*/ 90 h 95"/>
                    <a:gd name="T38" fmla="*/ 66 w 72"/>
                    <a:gd name="T39" fmla="*/ 86 h 95"/>
                    <a:gd name="T40" fmla="*/ 64 w 72"/>
                    <a:gd name="T41" fmla="*/ 90 h 95"/>
                    <a:gd name="T42" fmla="*/ 65 w 72"/>
                    <a:gd name="T43" fmla="*/ 93 h 95"/>
                    <a:gd name="T44" fmla="*/ 68 w 72"/>
                    <a:gd name="T45" fmla="*/ 95 h 95"/>
                    <a:gd name="T46" fmla="*/ 71 w 72"/>
                    <a:gd name="T47" fmla="*/ 93 h 95"/>
                    <a:gd name="T48" fmla="*/ 72 w 72"/>
                    <a:gd name="T49" fmla="*/ 90 h 95"/>
                    <a:gd name="T50" fmla="*/ 70 w 72"/>
                    <a:gd name="T51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95">
                      <a:moveTo>
                        <a:pt x="70" y="95"/>
                      </a:moveTo>
                      <a:lnTo>
                        <a:pt x="72" y="90"/>
                      </a:lnTo>
                      <a:lnTo>
                        <a:pt x="72" y="78"/>
                      </a:lnTo>
                      <a:lnTo>
                        <a:pt x="69" y="64"/>
                      </a:lnTo>
                      <a:lnTo>
                        <a:pt x="61" y="52"/>
                      </a:lnTo>
                      <a:lnTo>
                        <a:pt x="50" y="41"/>
                      </a:lnTo>
                      <a:lnTo>
                        <a:pt x="40" y="32"/>
                      </a:lnTo>
                      <a:lnTo>
                        <a:pt x="28" y="21"/>
                      </a:lnTo>
                      <a:lnTo>
                        <a:pt x="17" y="11"/>
                      </a:ln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11" y="17"/>
                      </a:lnTo>
                      <a:lnTo>
                        <a:pt x="22" y="28"/>
                      </a:lnTo>
                      <a:lnTo>
                        <a:pt x="34" y="38"/>
                      </a:lnTo>
                      <a:lnTo>
                        <a:pt x="44" y="47"/>
                      </a:lnTo>
                      <a:lnTo>
                        <a:pt x="55" y="58"/>
                      </a:lnTo>
                      <a:lnTo>
                        <a:pt x="61" y="68"/>
                      </a:lnTo>
                      <a:lnTo>
                        <a:pt x="64" y="78"/>
                      </a:lnTo>
                      <a:lnTo>
                        <a:pt x="64" y="90"/>
                      </a:lnTo>
                      <a:lnTo>
                        <a:pt x="66" y="86"/>
                      </a:lnTo>
                      <a:lnTo>
                        <a:pt x="64" y="90"/>
                      </a:lnTo>
                      <a:lnTo>
                        <a:pt x="65" y="93"/>
                      </a:lnTo>
                      <a:lnTo>
                        <a:pt x="68" y="95"/>
                      </a:lnTo>
                      <a:lnTo>
                        <a:pt x="71" y="93"/>
                      </a:lnTo>
                      <a:lnTo>
                        <a:pt x="72" y="90"/>
                      </a:lnTo>
                      <a:lnTo>
                        <a:pt x="7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9" name="Freeform 814"/>
                <p:cNvSpPr>
                  <a:spLocks/>
                </p:cNvSpPr>
                <p:nvPr/>
              </p:nvSpPr>
              <p:spPr bwMode="auto">
                <a:xfrm>
                  <a:off x="2375" y="1403"/>
                  <a:ext cx="7" cy="8"/>
                </a:xfrm>
                <a:custGeom>
                  <a:avLst/>
                  <a:gdLst>
                    <a:gd name="T0" fmla="*/ 4 w 28"/>
                    <a:gd name="T1" fmla="*/ 32 h 32"/>
                    <a:gd name="T2" fmla="*/ 10 w 28"/>
                    <a:gd name="T3" fmla="*/ 27 h 32"/>
                    <a:gd name="T4" fmla="*/ 12 w 28"/>
                    <a:gd name="T5" fmla="*/ 20 h 32"/>
                    <a:gd name="T6" fmla="*/ 16 w 28"/>
                    <a:gd name="T7" fmla="*/ 15 h 32"/>
                    <a:gd name="T8" fmla="*/ 22 w 28"/>
                    <a:gd name="T9" fmla="*/ 12 h 32"/>
                    <a:gd name="T10" fmla="*/ 28 w 28"/>
                    <a:gd name="T11" fmla="*/ 9 h 32"/>
                    <a:gd name="T12" fmla="*/ 24 w 28"/>
                    <a:gd name="T13" fmla="*/ 0 h 32"/>
                    <a:gd name="T14" fmla="*/ 18 w 28"/>
                    <a:gd name="T15" fmla="*/ 3 h 32"/>
                    <a:gd name="T16" fmla="*/ 9 w 28"/>
                    <a:gd name="T17" fmla="*/ 9 h 32"/>
                    <a:gd name="T18" fmla="*/ 3 w 28"/>
                    <a:gd name="T19" fmla="*/ 16 h 32"/>
                    <a:gd name="T20" fmla="*/ 0 w 28"/>
                    <a:gd name="T21" fmla="*/ 27 h 32"/>
                    <a:gd name="T22" fmla="*/ 6 w 28"/>
                    <a:gd name="T23" fmla="*/ 23 h 32"/>
                    <a:gd name="T24" fmla="*/ 0 w 28"/>
                    <a:gd name="T25" fmla="*/ 27 h 32"/>
                    <a:gd name="T26" fmla="*/ 2 w 28"/>
                    <a:gd name="T27" fmla="*/ 30 h 32"/>
                    <a:gd name="T28" fmla="*/ 5 w 28"/>
                    <a:gd name="T29" fmla="*/ 32 h 32"/>
                    <a:gd name="T30" fmla="*/ 8 w 28"/>
                    <a:gd name="T31" fmla="*/ 30 h 32"/>
                    <a:gd name="T32" fmla="*/ 10 w 28"/>
                    <a:gd name="T33" fmla="*/ 27 h 32"/>
                    <a:gd name="T34" fmla="*/ 4 w 28"/>
                    <a:gd name="T3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32">
                      <a:moveTo>
                        <a:pt x="4" y="32"/>
                      </a:moveTo>
                      <a:lnTo>
                        <a:pt x="10" y="27"/>
                      </a:lnTo>
                      <a:lnTo>
                        <a:pt x="12" y="20"/>
                      </a:lnTo>
                      <a:lnTo>
                        <a:pt x="16" y="15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24" y="0"/>
                      </a:lnTo>
                      <a:lnTo>
                        <a:pt x="18" y="3"/>
                      </a:lnTo>
                      <a:lnTo>
                        <a:pt x="9" y="9"/>
                      </a:lnTo>
                      <a:lnTo>
                        <a:pt x="3" y="16"/>
                      </a:lnTo>
                      <a:lnTo>
                        <a:pt x="0" y="27"/>
                      </a:lnTo>
                      <a:lnTo>
                        <a:pt x="6" y="23"/>
                      </a:lnTo>
                      <a:lnTo>
                        <a:pt x="0" y="27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8" y="30"/>
                      </a:lnTo>
                      <a:lnTo>
                        <a:pt x="10" y="27"/>
                      </a:lnTo>
                      <a:lnTo>
                        <a:pt x="4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0" name="Freeform 815"/>
                <p:cNvSpPr>
                  <a:spLocks/>
                </p:cNvSpPr>
                <p:nvPr/>
              </p:nvSpPr>
              <p:spPr bwMode="auto">
                <a:xfrm>
                  <a:off x="2372" y="1406"/>
                  <a:ext cx="5" cy="5"/>
                </a:xfrm>
                <a:custGeom>
                  <a:avLst/>
                  <a:gdLst>
                    <a:gd name="T0" fmla="*/ 5 w 21"/>
                    <a:gd name="T1" fmla="*/ 8 h 21"/>
                    <a:gd name="T2" fmla="*/ 1 w 21"/>
                    <a:gd name="T3" fmla="*/ 7 h 21"/>
                    <a:gd name="T4" fmla="*/ 4 w 21"/>
                    <a:gd name="T5" fmla="*/ 9 h 21"/>
                    <a:gd name="T6" fmla="*/ 8 w 21"/>
                    <a:gd name="T7" fmla="*/ 13 h 21"/>
                    <a:gd name="T8" fmla="*/ 14 w 21"/>
                    <a:gd name="T9" fmla="*/ 18 h 21"/>
                    <a:gd name="T10" fmla="*/ 19 w 21"/>
                    <a:gd name="T11" fmla="*/ 21 h 21"/>
                    <a:gd name="T12" fmla="*/ 21 w 21"/>
                    <a:gd name="T13" fmla="*/ 12 h 21"/>
                    <a:gd name="T14" fmla="*/ 18 w 21"/>
                    <a:gd name="T15" fmla="*/ 10 h 21"/>
                    <a:gd name="T16" fmla="*/ 14 w 21"/>
                    <a:gd name="T17" fmla="*/ 7 h 21"/>
                    <a:gd name="T18" fmla="*/ 10 w 21"/>
                    <a:gd name="T19" fmla="*/ 3 h 21"/>
                    <a:gd name="T20" fmla="*/ 8 w 21"/>
                    <a:gd name="T21" fmla="*/ 1 h 21"/>
                    <a:gd name="T22" fmla="*/ 5 w 21"/>
                    <a:gd name="T23" fmla="*/ 0 h 21"/>
                    <a:gd name="T24" fmla="*/ 8 w 21"/>
                    <a:gd name="T25" fmla="*/ 1 h 21"/>
                    <a:gd name="T26" fmla="*/ 5 w 21"/>
                    <a:gd name="T27" fmla="*/ 0 h 21"/>
                    <a:gd name="T28" fmla="*/ 1 w 21"/>
                    <a:gd name="T29" fmla="*/ 1 h 21"/>
                    <a:gd name="T30" fmla="*/ 0 w 21"/>
                    <a:gd name="T31" fmla="*/ 4 h 21"/>
                    <a:gd name="T32" fmla="*/ 1 w 21"/>
                    <a:gd name="T33" fmla="*/ 7 h 21"/>
                    <a:gd name="T34" fmla="*/ 5 w 21"/>
                    <a:gd name="T35" fmla="*/ 8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1" h="21">
                      <a:moveTo>
                        <a:pt x="5" y="8"/>
                      </a:moveTo>
                      <a:lnTo>
                        <a:pt x="1" y="7"/>
                      </a:lnTo>
                      <a:lnTo>
                        <a:pt x="4" y="9"/>
                      </a:lnTo>
                      <a:lnTo>
                        <a:pt x="8" y="13"/>
                      </a:lnTo>
                      <a:lnTo>
                        <a:pt x="14" y="18"/>
                      </a:lnTo>
                      <a:lnTo>
                        <a:pt x="19" y="21"/>
                      </a:lnTo>
                      <a:lnTo>
                        <a:pt x="21" y="12"/>
                      </a:lnTo>
                      <a:lnTo>
                        <a:pt x="18" y="10"/>
                      </a:lnTo>
                      <a:lnTo>
                        <a:pt x="14" y="7"/>
                      </a:lnTo>
                      <a:lnTo>
                        <a:pt x="10" y="3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1" name="Freeform 816"/>
                <p:cNvSpPr>
                  <a:spLocks/>
                </p:cNvSpPr>
                <p:nvPr/>
              </p:nvSpPr>
              <p:spPr bwMode="auto">
                <a:xfrm>
                  <a:off x="2363" y="1406"/>
                  <a:ext cx="10" cy="3"/>
                </a:xfrm>
                <a:custGeom>
                  <a:avLst/>
                  <a:gdLst>
                    <a:gd name="T0" fmla="*/ 8 w 40"/>
                    <a:gd name="T1" fmla="*/ 9 h 13"/>
                    <a:gd name="T2" fmla="*/ 4 w 40"/>
                    <a:gd name="T3" fmla="*/ 13 h 13"/>
                    <a:gd name="T4" fmla="*/ 6 w 40"/>
                    <a:gd name="T5" fmla="*/ 13 h 13"/>
                    <a:gd name="T6" fmla="*/ 7 w 40"/>
                    <a:gd name="T7" fmla="*/ 12 h 13"/>
                    <a:gd name="T8" fmla="*/ 11 w 40"/>
                    <a:gd name="T9" fmla="*/ 12 h 13"/>
                    <a:gd name="T10" fmla="*/ 17 w 40"/>
                    <a:gd name="T11" fmla="*/ 11 h 13"/>
                    <a:gd name="T12" fmla="*/ 23 w 40"/>
                    <a:gd name="T13" fmla="*/ 10 h 13"/>
                    <a:gd name="T14" fmla="*/ 28 w 40"/>
                    <a:gd name="T15" fmla="*/ 10 h 13"/>
                    <a:gd name="T16" fmla="*/ 34 w 40"/>
                    <a:gd name="T17" fmla="*/ 9 h 13"/>
                    <a:gd name="T18" fmla="*/ 40 w 40"/>
                    <a:gd name="T19" fmla="*/ 8 h 13"/>
                    <a:gd name="T20" fmla="*/ 40 w 40"/>
                    <a:gd name="T21" fmla="*/ 0 h 13"/>
                    <a:gd name="T22" fmla="*/ 34 w 40"/>
                    <a:gd name="T23" fmla="*/ 1 h 13"/>
                    <a:gd name="T24" fmla="*/ 28 w 40"/>
                    <a:gd name="T25" fmla="*/ 2 h 13"/>
                    <a:gd name="T26" fmla="*/ 23 w 40"/>
                    <a:gd name="T27" fmla="*/ 2 h 13"/>
                    <a:gd name="T28" fmla="*/ 17 w 40"/>
                    <a:gd name="T29" fmla="*/ 3 h 13"/>
                    <a:gd name="T30" fmla="*/ 11 w 40"/>
                    <a:gd name="T31" fmla="*/ 4 h 13"/>
                    <a:gd name="T32" fmla="*/ 7 w 40"/>
                    <a:gd name="T33" fmla="*/ 4 h 13"/>
                    <a:gd name="T34" fmla="*/ 4 w 40"/>
                    <a:gd name="T35" fmla="*/ 5 h 13"/>
                    <a:gd name="T36" fmla="*/ 4 w 40"/>
                    <a:gd name="T37" fmla="*/ 5 h 13"/>
                    <a:gd name="T38" fmla="*/ 0 w 40"/>
                    <a:gd name="T39" fmla="*/ 9 h 13"/>
                    <a:gd name="T40" fmla="*/ 4 w 40"/>
                    <a:gd name="T41" fmla="*/ 5 h 13"/>
                    <a:gd name="T42" fmla="*/ 1 w 40"/>
                    <a:gd name="T43" fmla="*/ 6 h 13"/>
                    <a:gd name="T44" fmla="*/ 0 w 40"/>
                    <a:gd name="T45" fmla="*/ 9 h 13"/>
                    <a:gd name="T46" fmla="*/ 1 w 40"/>
                    <a:gd name="T47" fmla="*/ 12 h 13"/>
                    <a:gd name="T48" fmla="*/ 4 w 40"/>
                    <a:gd name="T49" fmla="*/ 13 h 13"/>
                    <a:gd name="T50" fmla="*/ 8 w 40"/>
                    <a:gd name="T5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0" h="13">
                      <a:moveTo>
                        <a:pt x="8" y="9"/>
                      </a:moveTo>
                      <a:lnTo>
                        <a:pt x="4" y="13"/>
                      </a:lnTo>
                      <a:lnTo>
                        <a:pt x="6" y="13"/>
                      </a:lnTo>
                      <a:lnTo>
                        <a:pt x="7" y="12"/>
                      </a:lnTo>
                      <a:lnTo>
                        <a:pt x="11" y="12"/>
                      </a:lnTo>
                      <a:lnTo>
                        <a:pt x="17" y="11"/>
                      </a:lnTo>
                      <a:lnTo>
                        <a:pt x="23" y="10"/>
                      </a:lnTo>
                      <a:lnTo>
                        <a:pt x="28" y="10"/>
                      </a:lnTo>
                      <a:lnTo>
                        <a:pt x="34" y="9"/>
                      </a:lnTo>
                      <a:lnTo>
                        <a:pt x="40" y="8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8" y="2"/>
                      </a:lnTo>
                      <a:lnTo>
                        <a:pt x="23" y="2"/>
                      </a:lnTo>
                      <a:lnTo>
                        <a:pt x="17" y="3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0" y="9"/>
                      </a:lnTo>
                      <a:lnTo>
                        <a:pt x="4" y="5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2" name="Freeform 817"/>
                <p:cNvSpPr>
                  <a:spLocks/>
                </p:cNvSpPr>
                <p:nvPr/>
              </p:nvSpPr>
              <p:spPr bwMode="auto">
                <a:xfrm>
                  <a:off x="2350" y="1408"/>
                  <a:ext cx="15" cy="24"/>
                </a:xfrm>
                <a:custGeom>
                  <a:avLst/>
                  <a:gdLst>
                    <a:gd name="T0" fmla="*/ 6 w 57"/>
                    <a:gd name="T1" fmla="*/ 97 h 97"/>
                    <a:gd name="T2" fmla="*/ 6 w 57"/>
                    <a:gd name="T3" fmla="*/ 97 h 97"/>
                    <a:gd name="T4" fmla="*/ 17 w 57"/>
                    <a:gd name="T5" fmla="*/ 86 h 97"/>
                    <a:gd name="T6" fmla="*/ 27 w 57"/>
                    <a:gd name="T7" fmla="*/ 72 h 97"/>
                    <a:gd name="T8" fmla="*/ 35 w 57"/>
                    <a:gd name="T9" fmla="*/ 59 h 97"/>
                    <a:gd name="T10" fmla="*/ 43 w 57"/>
                    <a:gd name="T11" fmla="*/ 45 h 97"/>
                    <a:gd name="T12" fmla="*/ 49 w 57"/>
                    <a:gd name="T13" fmla="*/ 31 h 97"/>
                    <a:gd name="T14" fmla="*/ 53 w 57"/>
                    <a:gd name="T15" fmla="*/ 19 h 97"/>
                    <a:gd name="T16" fmla="*/ 56 w 57"/>
                    <a:gd name="T17" fmla="*/ 9 h 97"/>
                    <a:gd name="T18" fmla="*/ 57 w 57"/>
                    <a:gd name="T19" fmla="*/ 0 h 97"/>
                    <a:gd name="T20" fmla="*/ 49 w 57"/>
                    <a:gd name="T21" fmla="*/ 0 h 97"/>
                    <a:gd name="T22" fmla="*/ 48 w 57"/>
                    <a:gd name="T23" fmla="*/ 7 h 97"/>
                    <a:gd name="T24" fmla="*/ 45 w 57"/>
                    <a:gd name="T25" fmla="*/ 17 h 97"/>
                    <a:gd name="T26" fmla="*/ 41 w 57"/>
                    <a:gd name="T27" fmla="*/ 29 h 97"/>
                    <a:gd name="T28" fmla="*/ 34 w 57"/>
                    <a:gd name="T29" fmla="*/ 41 h 97"/>
                    <a:gd name="T30" fmla="*/ 27 w 57"/>
                    <a:gd name="T31" fmla="*/ 54 h 97"/>
                    <a:gd name="T32" fmla="*/ 19 w 57"/>
                    <a:gd name="T33" fmla="*/ 68 h 97"/>
                    <a:gd name="T34" fmla="*/ 10 w 57"/>
                    <a:gd name="T35" fmla="*/ 80 h 97"/>
                    <a:gd name="T36" fmla="*/ 0 w 57"/>
                    <a:gd name="T37" fmla="*/ 91 h 97"/>
                    <a:gd name="T38" fmla="*/ 0 w 57"/>
                    <a:gd name="T39" fmla="*/ 91 h 97"/>
                    <a:gd name="T40" fmla="*/ 6 w 57"/>
                    <a:gd name="T41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7" h="97">
                      <a:moveTo>
                        <a:pt x="6" y="97"/>
                      </a:moveTo>
                      <a:lnTo>
                        <a:pt x="6" y="97"/>
                      </a:lnTo>
                      <a:lnTo>
                        <a:pt x="17" y="86"/>
                      </a:lnTo>
                      <a:lnTo>
                        <a:pt x="27" y="72"/>
                      </a:lnTo>
                      <a:lnTo>
                        <a:pt x="35" y="59"/>
                      </a:lnTo>
                      <a:lnTo>
                        <a:pt x="43" y="45"/>
                      </a:lnTo>
                      <a:lnTo>
                        <a:pt x="49" y="31"/>
                      </a:lnTo>
                      <a:lnTo>
                        <a:pt x="53" y="19"/>
                      </a:lnTo>
                      <a:lnTo>
                        <a:pt x="56" y="9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8" y="7"/>
                      </a:lnTo>
                      <a:lnTo>
                        <a:pt x="45" y="17"/>
                      </a:lnTo>
                      <a:lnTo>
                        <a:pt x="41" y="29"/>
                      </a:lnTo>
                      <a:lnTo>
                        <a:pt x="34" y="41"/>
                      </a:lnTo>
                      <a:lnTo>
                        <a:pt x="27" y="54"/>
                      </a:lnTo>
                      <a:lnTo>
                        <a:pt x="19" y="68"/>
                      </a:lnTo>
                      <a:lnTo>
                        <a:pt x="10" y="80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3" name="Freeform 818"/>
                <p:cNvSpPr>
                  <a:spLocks/>
                </p:cNvSpPr>
                <p:nvPr/>
              </p:nvSpPr>
              <p:spPr bwMode="auto">
                <a:xfrm>
                  <a:off x="2342" y="1431"/>
                  <a:ext cx="10" cy="7"/>
                </a:xfrm>
                <a:custGeom>
                  <a:avLst/>
                  <a:gdLst>
                    <a:gd name="T0" fmla="*/ 5 w 41"/>
                    <a:gd name="T1" fmla="*/ 28 h 28"/>
                    <a:gd name="T2" fmla="*/ 6 w 41"/>
                    <a:gd name="T3" fmla="*/ 28 h 28"/>
                    <a:gd name="T4" fmla="*/ 10 w 41"/>
                    <a:gd name="T5" fmla="*/ 27 h 28"/>
                    <a:gd name="T6" fmla="*/ 16 w 41"/>
                    <a:gd name="T7" fmla="*/ 25 h 28"/>
                    <a:gd name="T8" fmla="*/ 20 w 41"/>
                    <a:gd name="T9" fmla="*/ 23 h 28"/>
                    <a:gd name="T10" fmla="*/ 24 w 41"/>
                    <a:gd name="T11" fmla="*/ 21 h 28"/>
                    <a:gd name="T12" fmla="*/ 29 w 41"/>
                    <a:gd name="T13" fmla="*/ 17 h 28"/>
                    <a:gd name="T14" fmla="*/ 33 w 41"/>
                    <a:gd name="T15" fmla="*/ 14 h 28"/>
                    <a:gd name="T16" fmla="*/ 38 w 41"/>
                    <a:gd name="T17" fmla="*/ 10 h 28"/>
                    <a:gd name="T18" fmla="*/ 41 w 41"/>
                    <a:gd name="T19" fmla="*/ 6 h 28"/>
                    <a:gd name="T20" fmla="*/ 35 w 41"/>
                    <a:gd name="T21" fmla="*/ 0 h 28"/>
                    <a:gd name="T22" fmla="*/ 32 w 41"/>
                    <a:gd name="T23" fmla="*/ 4 h 28"/>
                    <a:gd name="T24" fmla="*/ 29 w 41"/>
                    <a:gd name="T25" fmla="*/ 7 h 28"/>
                    <a:gd name="T26" fmla="*/ 24 w 41"/>
                    <a:gd name="T27" fmla="*/ 10 h 28"/>
                    <a:gd name="T28" fmla="*/ 20 w 41"/>
                    <a:gd name="T29" fmla="*/ 13 h 28"/>
                    <a:gd name="T30" fmla="*/ 16 w 41"/>
                    <a:gd name="T31" fmla="*/ 15 h 28"/>
                    <a:gd name="T32" fmla="*/ 12 w 41"/>
                    <a:gd name="T33" fmla="*/ 17 h 28"/>
                    <a:gd name="T34" fmla="*/ 8 w 41"/>
                    <a:gd name="T35" fmla="*/ 19 h 28"/>
                    <a:gd name="T36" fmla="*/ 4 w 41"/>
                    <a:gd name="T37" fmla="*/ 20 h 28"/>
                    <a:gd name="T38" fmla="*/ 5 w 41"/>
                    <a:gd name="T39" fmla="*/ 20 h 28"/>
                    <a:gd name="T40" fmla="*/ 4 w 41"/>
                    <a:gd name="T41" fmla="*/ 20 h 28"/>
                    <a:gd name="T42" fmla="*/ 1 w 41"/>
                    <a:gd name="T43" fmla="*/ 22 h 28"/>
                    <a:gd name="T44" fmla="*/ 0 w 41"/>
                    <a:gd name="T45" fmla="*/ 25 h 28"/>
                    <a:gd name="T46" fmla="*/ 2 w 41"/>
                    <a:gd name="T47" fmla="*/ 27 h 28"/>
                    <a:gd name="T48" fmla="*/ 6 w 41"/>
                    <a:gd name="T49" fmla="*/ 28 h 28"/>
                    <a:gd name="T50" fmla="*/ 5 w 41"/>
                    <a:gd name="T5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28">
                      <a:moveTo>
                        <a:pt x="5" y="28"/>
                      </a:moveTo>
                      <a:lnTo>
                        <a:pt x="6" y="28"/>
                      </a:lnTo>
                      <a:lnTo>
                        <a:pt x="10" y="27"/>
                      </a:lnTo>
                      <a:lnTo>
                        <a:pt x="16" y="25"/>
                      </a:lnTo>
                      <a:lnTo>
                        <a:pt x="20" y="23"/>
                      </a:lnTo>
                      <a:lnTo>
                        <a:pt x="24" y="21"/>
                      </a:lnTo>
                      <a:lnTo>
                        <a:pt x="29" y="17"/>
                      </a:lnTo>
                      <a:lnTo>
                        <a:pt x="33" y="14"/>
                      </a:lnTo>
                      <a:lnTo>
                        <a:pt x="38" y="10"/>
                      </a:lnTo>
                      <a:lnTo>
                        <a:pt x="41" y="6"/>
                      </a:lnTo>
                      <a:lnTo>
                        <a:pt x="35" y="0"/>
                      </a:lnTo>
                      <a:lnTo>
                        <a:pt x="32" y="4"/>
                      </a:lnTo>
                      <a:lnTo>
                        <a:pt x="29" y="7"/>
                      </a:lnTo>
                      <a:lnTo>
                        <a:pt x="24" y="10"/>
                      </a:lnTo>
                      <a:lnTo>
                        <a:pt x="20" y="13"/>
                      </a:lnTo>
                      <a:lnTo>
                        <a:pt x="16" y="15"/>
                      </a:lnTo>
                      <a:lnTo>
                        <a:pt x="12" y="17"/>
                      </a:lnTo>
                      <a:lnTo>
                        <a:pt x="8" y="19"/>
                      </a:lnTo>
                      <a:lnTo>
                        <a:pt x="4" y="20"/>
                      </a:lnTo>
                      <a:lnTo>
                        <a:pt x="5" y="20"/>
                      </a:lnTo>
                      <a:lnTo>
                        <a:pt x="4" y="20"/>
                      </a:lnTo>
                      <a:lnTo>
                        <a:pt x="1" y="22"/>
                      </a:lnTo>
                      <a:lnTo>
                        <a:pt x="0" y="25"/>
                      </a:lnTo>
                      <a:lnTo>
                        <a:pt x="2" y="27"/>
                      </a:lnTo>
                      <a:lnTo>
                        <a:pt x="6" y="28"/>
                      </a:lnTo>
                      <a:lnTo>
                        <a:pt x="5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4" name="Freeform 819"/>
                <p:cNvSpPr>
                  <a:spLocks/>
                </p:cNvSpPr>
                <p:nvPr/>
              </p:nvSpPr>
              <p:spPr bwMode="auto">
                <a:xfrm>
                  <a:off x="2326" y="1427"/>
                  <a:ext cx="17" cy="11"/>
                </a:xfrm>
                <a:custGeom>
                  <a:avLst/>
                  <a:gdLst>
                    <a:gd name="T0" fmla="*/ 0 w 67"/>
                    <a:gd name="T1" fmla="*/ 4 h 43"/>
                    <a:gd name="T2" fmla="*/ 0 w 67"/>
                    <a:gd name="T3" fmla="*/ 6 h 43"/>
                    <a:gd name="T4" fmla="*/ 4 w 67"/>
                    <a:gd name="T5" fmla="*/ 12 h 43"/>
                    <a:gd name="T6" fmla="*/ 9 w 67"/>
                    <a:gd name="T7" fmla="*/ 17 h 43"/>
                    <a:gd name="T8" fmla="*/ 16 w 67"/>
                    <a:gd name="T9" fmla="*/ 23 h 43"/>
                    <a:gd name="T10" fmla="*/ 26 w 67"/>
                    <a:gd name="T11" fmla="*/ 31 h 43"/>
                    <a:gd name="T12" fmla="*/ 36 w 67"/>
                    <a:gd name="T13" fmla="*/ 36 h 43"/>
                    <a:gd name="T14" fmla="*/ 47 w 67"/>
                    <a:gd name="T15" fmla="*/ 40 h 43"/>
                    <a:gd name="T16" fmla="*/ 58 w 67"/>
                    <a:gd name="T17" fmla="*/ 43 h 43"/>
                    <a:gd name="T18" fmla="*/ 67 w 67"/>
                    <a:gd name="T19" fmla="*/ 43 h 43"/>
                    <a:gd name="T20" fmla="*/ 67 w 67"/>
                    <a:gd name="T21" fmla="*/ 35 h 43"/>
                    <a:gd name="T22" fmla="*/ 58 w 67"/>
                    <a:gd name="T23" fmla="*/ 35 h 43"/>
                    <a:gd name="T24" fmla="*/ 49 w 67"/>
                    <a:gd name="T25" fmla="*/ 32 h 43"/>
                    <a:gd name="T26" fmla="*/ 40 w 67"/>
                    <a:gd name="T27" fmla="*/ 28 h 43"/>
                    <a:gd name="T28" fmla="*/ 30 w 67"/>
                    <a:gd name="T29" fmla="*/ 22 h 43"/>
                    <a:gd name="T30" fmla="*/ 23 w 67"/>
                    <a:gd name="T31" fmla="*/ 17 h 43"/>
                    <a:gd name="T32" fmla="*/ 15 w 67"/>
                    <a:gd name="T33" fmla="*/ 11 h 43"/>
                    <a:gd name="T34" fmla="*/ 10 w 67"/>
                    <a:gd name="T35" fmla="*/ 6 h 43"/>
                    <a:gd name="T36" fmla="*/ 8 w 67"/>
                    <a:gd name="T37" fmla="*/ 4 h 43"/>
                    <a:gd name="T38" fmla="*/ 8 w 67"/>
                    <a:gd name="T39" fmla="*/ 6 h 43"/>
                    <a:gd name="T40" fmla="*/ 8 w 67"/>
                    <a:gd name="T41" fmla="*/ 4 h 43"/>
                    <a:gd name="T42" fmla="*/ 6 w 67"/>
                    <a:gd name="T43" fmla="*/ 0 h 43"/>
                    <a:gd name="T44" fmla="*/ 3 w 67"/>
                    <a:gd name="T45" fmla="*/ 0 h 43"/>
                    <a:gd name="T46" fmla="*/ 1 w 67"/>
                    <a:gd name="T47" fmla="*/ 2 h 43"/>
                    <a:gd name="T48" fmla="*/ 0 w 67"/>
                    <a:gd name="T49" fmla="*/ 6 h 43"/>
                    <a:gd name="T50" fmla="*/ 0 w 67"/>
                    <a:gd name="T51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" h="43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4" y="12"/>
                      </a:lnTo>
                      <a:lnTo>
                        <a:pt x="9" y="17"/>
                      </a:lnTo>
                      <a:lnTo>
                        <a:pt x="16" y="23"/>
                      </a:lnTo>
                      <a:lnTo>
                        <a:pt x="26" y="31"/>
                      </a:lnTo>
                      <a:lnTo>
                        <a:pt x="36" y="36"/>
                      </a:lnTo>
                      <a:lnTo>
                        <a:pt x="47" y="40"/>
                      </a:lnTo>
                      <a:lnTo>
                        <a:pt x="58" y="43"/>
                      </a:lnTo>
                      <a:lnTo>
                        <a:pt x="67" y="43"/>
                      </a:lnTo>
                      <a:lnTo>
                        <a:pt x="67" y="35"/>
                      </a:lnTo>
                      <a:lnTo>
                        <a:pt x="58" y="35"/>
                      </a:lnTo>
                      <a:lnTo>
                        <a:pt x="49" y="32"/>
                      </a:lnTo>
                      <a:lnTo>
                        <a:pt x="40" y="28"/>
                      </a:lnTo>
                      <a:lnTo>
                        <a:pt x="30" y="22"/>
                      </a:lnTo>
                      <a:lnTo>
                        <a:pt x="23" y="17"/>
                      </a:lnTo>
                      <a:lnTo>
                        <a:pt x="15" y="11"/>
                      </a:lnTo>
                      <a:lnTo>
                        <a:pt x="10" y="6"/>
                      </a:lnTo>
                      <a:lnTo>
                        <a:pt x="8" y="4"/>
                      </a:lnTo>
                      <a:lnTo>
                        <a:pt x="8" y="6"/>
                      </a:lnTo>
                      <a:lnTo>
                        <a:pt x="8" y="4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5" name="Freeform 820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14" cy="17"/>
                </a:xfrm>
                <a:custGeom>
                  <a:avLst/>
                  <a:gdLst>
                    <a:gd name="T0" fmla="*/ 0 w 56"/>
                    <a:gd name="T1" fmla="*/ 2 h 70"/>
                    <a:gd name="T2" fmla="*/ 4 w 56"/>
                    <a:gd name="T3" fmla="*/ 8 h 70"/>
                    <a:gd name="T4" fmla="*/ 21 w 56"/>
                    <a:gd name="T5" fmla="*/ 8 h 70"/>
                    <a:gd name="T6" fmla="*/ 31 w 56"/>
                    <a:gd name="T7" fmla="*/ 13 h 70"/>
                    <a:gd name="T8" fmla="*/ 37 w 56"/>
                    <a:gd name="T9" fmla="*/ 19 h 70"/>
                    <a:gd name="T10" fmla="*/ 43 w 56"/>
                    <a:gd name="T11" fmla="*/ 29 h 70"/>
                    <a:gd name="T12" fmla="*/ 46 w 56"/>
                    <a:gd name="T13" fmla="*/ 39 h 70"/>
                    <a:gd name="T14" fmla="*/ 46 w 56"/>
                    <a:gd name="T15" fmla="*/ 51 h 70"/>
                    <a:gd name="T16" fmla="*/ 46 w 56"/>
                    <a:gd name="T17" fmla="*/ 61 h 70"/>
                    <a:gd name="T18" fmla="*/ 45 w 56"/>
                    <a:gd name="T19" fmla="*/ 68 h 70"/>
                    <a:gd name="T20" fmla="*/ 53 w 56"/>
                    <a:gd name="T21" fmla="*/ 70 h 70"/>
                    <a:gd name="T22" fmla="*/ 54 w 56"/>
                    <a:gd name="T23" fmla="*/ 61 h 70"/>
                    <a:gd name="T24" fmla="*/ 56 w 56"/>
                    <a:gd name="T25" fmla="*/ 51 h 70"/>
                    <a:gd name="T26" fmla="*/ 54 w 56"/>
                    <a:gd name="T27" fmla="*/ 39 h 70"/>
                    <a:gd name="T28" fmla="*/ 51 w 56"/>
                    <a:gd name="T29" fmla="*/ 27 h 70"/>
                    <a:gd name="T30" fmla="*/ 46 w 56"/>
                    <a:gd name="T31" fmla="*/ 15 h 70"/>
                    <a:gd name="T32" fmla="*/ 35 w 56"/>
                    <a:gd name="T33" fmla="*/ 5 h 70"/>
                    <a:gd name="T34" fmla="*/ 21 w 56"/>
                    <a:gd name="T35" fmla="*/ 0 h 70"/>
                    <a:gd name="T36" fmla="*/ 4 w 56"/>
                    <a:gd name="T37" fmla="*/ 0 h 70"/>
                    <a:gd name="T38" fmla="*/ 8 w 56"/>
                    <a:gd name="T39" fmla="*/ 6 h 70"/>
                    <a:gd name="T40" fmla="*/ 4 w 56"/>
                    <a:gd name="T41" fmla="*/ 0 h 70"/>
                    <a:gd name="T42" fmla="*/ 1 w 56"/>
                    <a:gd name="T43" fmla="*/ 1 h 70"/>
                    <a:gd name="T44" fmla="*/ 0 w 56"/>
                    <a:gd name="T45" fmla="*/ 4 h 70"/>
                    <a:gd name="T46" fmla="*/ 1 w 56"/>
                    <a:gd name="T47" fmla="*/ 7 h 70"/>
                    <a:gd name="T48" fmla="*/ 4 w 56"/>
                    <a:gd name="T49" fmla="*/ 8 h 70"/>
                    <a:gd name="T50" fmla="*/ 0 w 56"/>
                    <a:gd name="T51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6" h="70">
                      <a:moveTo>
                        <a:pt x="0" y="2"/>
                      </a:moveTo>
                      <a:lnTo>
                        <a:pt x="4" y="8"/>
                      </a:lnTo>
                      <a:lnTo>
                        <a:pt x="21" y="8"/>
                      </a:lnTo>
                      <a:lnTo>
                        <a:pt x="31" y="13"/>
                      </a:lnTo>
                      <a:lnTo>
                        <a:pt x="37" y="19"/>
                      </a:lnTo>
                      <a:lnTo>
                        <a:pt x="43" y="29"/>
                      </a:lnTo>
                      <a:lnTo>
                        <a:pt x="46" y="39"/>
                      </a:lnTo>
                      <a:lnTo>
                        <a:pt x="46" y="51"/>
                      </a:lnTo>
                      <a:lnTo>
                        <a:pt x="46" y="61"/>
                      </a:lnTo>
                      <a:lnTo>
                        <a:pt x="45" y="68"/>
                      </a:lnTo>
                      <a:lnTo>
                        <a:pt x="53" y="70"/>
                      </a:lnTo>
                      <a:lnTo>
                        <a:pt x="54" y="61"/>
                      </a:lnTo>
                      <a:lnTo>
                        <a:pt x="56" y="51"/>
                      </a:lnTo>
                      <a:lnTo>
                        <a:pt x="54" y="39"/>
                      </a:lnTo>
                      <a:lnTo>
                        <a:pt x="51" y="27"/>
                      </a:lnTo>
                      <a:lnTo>
                        <a:pt x="46" y="15"/>
                      </a:lnTo>
                      <a:lnTo>
                        <a:pt x="35" y="5"/>
                      </a:lnTo>
                      <a:lnTo>
                        <a:pt x="21" y="0"/>
                      </a:lnTo>
                      <a:lnTo>
                        <a:pt x="4" y="0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6" name="Freeform 821"/>
                <p:cNvSpPr>
                  <a:spLocks/>
                </p:cNvSpPr>
                <p:nvPr/>
              </p:nvSpPr>
              <p:spPr bwMode="auto">
                <a:xfrm>
                  <a:off x="2315" y="1395"/>
                  <a:ext cx="9" cy="17"/>
                </a:xfrm>
                <a:custGeom>
                  <a:avLst/>
                  <a:gdLst>
                    <a:gd name="T0" fmla="*/ 29 w 37"/>
                    <a:gd name="T1" fmla="*/ 3 h 68"/>
                    <a:gd name="T2" fmla="*/ 29 w 37"/>
                    <a:gd name="T3" fmla="*/ 3 h 68"/>
                    <a:gd name="T4" fmla="*/ 21 w 37"/>
                    <a:gd name="T5" fmla="*/ 22 h 68"/>
                    <a:gd name="T6" fmla="*/ 13 w 37"/>
                    <a:gd name="T7" fmla="*/ 39 h 68"/>
                    <a:gd name="T8" fmla="*/ 6 w 37"/>
                    <a:gd name="T9" fmla="*/ 53 h 68"/>
                    <a:gd name="T10" fmla="*/ 0 w 37"/>
                    <a:gd name="T11" fmla="*/ 64 h 68"/>
                    <a:gd name="T12" fmla="*/ 8 w 37"/>
                    <a:gd name="T13" fmla="*/ 68 h 68"/>
                    <a:gd name="T14" fmla="*/ 14 w 37"/>
                    <a:gd name="T15" fmla="*/ 57 h 68"/>
                    <a:gd name="T16" fmla="*/ 22 w 37"/>
                    <a:gd name="T17" fmla="*/ 43 h 68"/>
                    <a:gd name="T18" fmla="*/ 29 w 37"/>
                    <a:gd name="T19" fmla="*/ 24 h 68"/>
                    <a:gd name="T20" fmla="*/ 37 w 37"/>
                    <a:gd name="T21" fmla="*/ 5 h 68"/>
                    <a:gd name="T22" fmla="*/ 37 w 37"/>
                    <a:gd name="T23" fmla="*/ 5 h 68"/>
                    <a:gd name="T24" fmla="*/ 37 w 37"/>
                    <a:gd name="T25" fmla="*/ 5 h 68"/>
                    <a:gd name="T26" fmla="*/ 36 w 37"/>
                    <a:gd name="T27" fmla="*/ 2 h 68"/>
                    <a:gd name="T28" fmla="*/ 34 w 37"/>
                    <a:gd name="T29" fmla="*/ 0 h 68"/>
                    <a:gd name="T30" fmla="*/ 31 w 37"/>
                    <a:gd name="T31" fmla="*/ 0 h 68"/>
                    <a:gd name="T32" fmla="*/ 29 w 37"/>
                    <a:gd name="T33" fmla="*/ 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68">
                      <a:moveTo>
                        <a:pt x="29" y="3"/>
                      </a:moveTo>
                      <a:lnTo>
                        <a:pt x="29" y="3"/>
                      </a:lnTo>
                      <a:lnTo>
                        <a:pt x="21" y="22"/>
                      </a:lnTo>
                      <a:lnTo>
                        <a:pt x="13" y="39"/>
                      </a:lnTo>
                      <a:lnTo>
                        <a:pt x="6" y="53"/>
                      </a:lnTo>
                      <a:lnTo>
                        <a:pt x="0" y="64"/>
                      </a:lnTo>
                      <a:lnTo>
                        <a:pt x="8" y="68"/>
                      </a:lnTo>
                      <a:lnTo>
                        <a:pt x="14" y="57"/>
                      </a:lnTo>
                      <a:lnTo>
                        <a:pt x="22" y="43"/>
                      </a:lnTo>
                      <a:lnTo>
                        <a:pt x="29" y="24"/>
                      </a:lnTo>
                      <a:lnTo>
                        <a:pt x="37" y="5"/>
                      </a:lnTo>
                      <a:lnTo>
                        <a:pt x="37" y="5"/>
                      </a:lnTo>
                      <a:lnTo>
                        <a:pt x="37" y="5"/>
                      </a:lnTo>
                      <a:lnTo>
                        <a:pt x="36" y="2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7" name="Freeform 822"/>
                <p:cNvSpPr>
                  <a:spLocks/>
                </p:cNvSpPr>
                <p:nvPr/>
              </p:nvSpPr>
              <p:spPr bwMode="auto">
                <a:xfrm>
                  <a:off x="2322" y="1383"/>
                  <a:ext cx="7" cy="14"/>
                </a:xfrm>
                <a:custGeom>
                  <a:avLst/>
                  <a:gdLst>
                    <a:gd name="T0" fmla="*/ 19 w 27"/>
                    <a:gd name="T1" fmla="*/ 0 h 55"/>
                    <a:gd name="T2" fmla="*/ 19 w 27"/>
                    <a:gd name="T3" fmla="*/ 0 h 55"/>
                    <a:gd name="T4" fmla="*/ 17 w 27"/>
                    <a:gd name="T5" fmla="*/ 8 h 55"/>
                    <a:gd name="T6" fmla="*/ 13 w 27"/>
                    <a:gd name="T7" fmla="*/ 21 h 55"/>
                    <a:gd name="T8" fmla="*/ 6 w 27"/>
                    <a:gd name="T9" fmla="*/ 36 h 55"/>
                    <a:gd name="T10" fmla="*/ 0 w 27"/>
                    <a:gd name="T11" fmla="*/ 53 h 55"/>
                    <a:gd name="T12" fmla="*/ 8 w 27"/>
                    <a:gd name="T13" fmla="*/ 55 h 55"/>
                    <a:gd name="T14" fmla="*/ 15 w 27"/>
                    <a:gd name="T15" fmla="*/ 38 h 55"/>
                    <a:gd name="T16" fmla="*/ 21 w 27"/>
                    <a:gd name="T17" fmla="*/ 23 h 55"/>
                    <a:gd name="T18" fmla="*/ 25 w 27"/>
                    <a:gd name="T19" fmla="*/ 10 h 55"/>
                    <a:gd name="T20" fmla="*/ 27 w 27"/>
                    <a:gd name="T21" fmla="*/ 0 h 55"/>
                    <a:gd name="T22" fmla="*/ 27 w 27"/>
                    <a:gd name="T23" fmla="*/ 0 h 55"/>
                    <a:gd name="T24" fmla="*/ 19 w 27"/>
                    <a:gd name="T2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55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7" y="8"/>
                      </a:lnTo>
                      <a:lnTo>
                        <a:pt x="13" y="21"/>
                      </a:lnTo>
                      <a:lnTo>
                        <a:pt x="6" y="36"/>
                      </a:lnTo>
                      <a:lnTo>
                        <a:pt x="0" y="53"/>
                      </a:lnTo>
                      <a:lnTo>
                        <a:pt x="8" y="55"/>
                      </a:lnTo>
                      <a:lnTo>
                        <a:pt x="15" y="38"/>
                      </a:lnTo>
                      <a:lnTo>
                        <a:pt x="21" y="23"/>
                      </a:lnTo>
                      <a:lnTo>
                        <a:pt x="25" y="10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8" name="Freeform 823"/>
                <p:cNvSpPr>
                  <a:spLocks/>
                </p:cNvSpPr>
                <p:nvPr/>
              </p:nvSpPr>
              <p:spPr bwMode="auto">
                <a:xfrm>
                  <a:off x="2327" y="1368"/>
                  <a:ext cx="13" cy="15"/>
                </a:xfrm>
                <a:custGeom>
                  <a:avLst/>
                  <a:gdLst>
                    <a:gd name="T0" fmla="*/ 47 w 52"/>
                    <a:gd name="T1" fmla="*/ 0 h 61"/>
                    <a:gd name="T2" fmla="*/ 46 w 52"/>
                    <a:gd name="T3" fmla="*/ 0 h 61"/>
                    <a:gd name="T4" fmla="*/ 40 w 52"/>
                    <a:gd name="T5" fmla="*/ 5 h 61"/>
                    <a:gd name="T6" fmla="*/ 32 w 52"/>
                    <a:gd name="T7" fmla="*/ 12 h 61"/>
                    <a:gd name="T8" fmla="*/ 25 w 52"/>
                    <a:gd name="T9" fmla="*/ 19 h 61"/>
                    <a:gd name="T10" fmla="*/ 18 w 52"/>
                    <a:gd name="T11" fmla="*/ 26 h 61"/>
                    <a:gd name="T12" fmla="*/ 10 w 52"/>
                    <a:gd name="T13" fmla="*/ 36 h 61"/>
                    <a:gd name="T14" fmla="*/ 5 w 52"/>
                    <a:gd name="T15" fmla="*/ 43 h 61"/>
                    <a:gd name="T16" fmla="*/ 2 w 52"/>
                    <a:gd name="T17" fmla="*/ 52 h 61"/>
                    <a:gd name="T18" fmla="*/ 0 w 52"/>
                    <a:gd name="T19" fmla="*/ 61 h 61"/>
                    <a:gd name="T20" fmla="*/ 8 w 52"/>
                    <a:gd name="T21" fmla="*/ 61 h 61"/>
                    <a:gd name="T22" fmla="*/ 10 w 52"/>
                    <a:gd name="T23" fmla="*/ 54 h 61"/>
                    <a:gd name="T24" fmla="*/ 13 w 52"/>
                    <a:gd name="T25" fmla="*/ 47 h 61"/>
                    <a:gd name="T26" fmla="*/ 19 w 52"/>
                    <a:gd name="T27" fmla="*/ 40 h 61"/>
                    <a:gd name="T28" fmla="*/ 24 w 52"/>
                    <a:gd name="T29" fmla="*/ 32 h 61"/>
                    <a:gd name="T30" fmla="*/ 31 w 52"/>
                    <a:gd name="T31" fmla="*/ 25 h 61"/>
                    <a:gd name="T32" fmla="*/ 39 w 52"/>
                    <a:gd name="T33" fmla="*/ 18 h 61"/>
                    <a:gd name="T34" fmla="*/ 46 w 52"/>
                    <a:gd name="T35" fmla="*/ 12 h 61"/>
                    <a:gd name="T36" fmla="*/ 52 w 52"/>
                    <a:gd name="T37" fmla="*/ 6 h 61"/>
                    <a:gd name="T38" fmla="*/ 51 w 52"/>
                    <a:gd name="T39" fmla="*/ 6 h 61"/>
                    <a:gd name="T40" fmla="*/ 47 w 52"/>
                    <a:gd name="T4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61">
                      <a:moveTo>
                        <a:pt x="47" y="0"/>
                      </a:moveTo>
                      <a:lnTo>
                        <a:pt x="46" y="0"/>
                      </a:lnTo>
                      <a:lnTo>
                        <a:pt x="40" y="5"/>
                      </a:lnTo>
                      <a:lnTo>
                        <a:pt x="32" y="12"/>
                      </a:lnTo>
                      <a:lnTo>
                        <a:pt x="25" y="19"/>
                      </a:lnTo>
                      <a:lnTo>
                        <a:pt x="18" y="26"/>
                      </a:lnTo>
                      <a:lnTo>
                        <a:pt x="10" y="36"/>
                      </a:lnTo>
                      <a:lnTo>
                        <a:pt x="5" y="43"/>
                      </a:lnTo>
                      <a:lnTo>
                        <a:pt x="2" y="52"/>
                      </a:lnTo>
                      <a:lnTo>
                        <a:pt x="0" y="61"/>
                      </a:lnTo>
                      <a:lnTo>
                        <a:pt x="8" y="61"/>
                      </a:lnTo>
                      <a:lnTo>
                        <a:pt x="10" y="54"/>
                      </a:lnTo>
                      <a:lnTo>
                        <a:pt x="13" y="47"/>
                      </a:lnTo>
                      <a:lnTo>
                        <a:pt x="19" y="40"/>
                      </a:lnTo>
                      <a:lnTo>
                        <a:pt x="24" y="32"/>
                      </a:lnTo>
                      <a:lnTo>
                        <a:pt x="31" y="25"/>
                      </a:lnTo>
                      <a:lnTo>
                        <a:pt x="39" y="18"/>
                      </a:lnTo>
                      <a:lnTo>
                        <a:pt x="46" y="12"/>
                      </a:lnTo>
                      <a:lnTo>
                        <a:pt x="52" y="6"/>
                      </a:lnTo>
                      <a:lnTo>
                        <a:pt x="51" y="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9" name="Freeform 824"/>
                <p:cNvSpPr>
                  <a:spLocks/>
                </p:cNvSpPr>
                <p:nvPr/>
              </p:nvSpPr>
              <p:spPr bwMode="auto">
                <a:xfrm>
                  <a:off x="2339" y="1361"/>
                  <a:ext cx="9" cy="8"/>
                </a:xfrm>
                <a:custGeom>
                  <a:avLst/>
                  <a:gdLst>
                    <a:gd name="T0" fmla="*/ 35 w 35"/>
                    <a:gd name="T1" fmla="*/ 0 h 32"/>
                    <a:gd name="T2" fmla="*/ 35 w 35"/>
                    <a:gd name="T3" fmla="*/ 1 h 32"/>
                    <a:gd name="T4" fmla="*/ 29 w 35"/>
                    <a:gd name="T5" fmla="*/ 1 h 32"/>
                    <a:gd name="T6" fmla="*/ 23 w 35"/>
                    <a:gd name="T7" fmla="*/ 3 h 32"/>
                    <a:gd name="T8" fmla="*/ 19 w 35"/>
                    <a:gd name="T9" fmla="*/ 6 h 32"/>
                    <a:gd name="T10" fmla="*/ 13 w 35"/>
                    <a:gd name="T11" fmla="*/ 10 h 32"/>
                    <a:gd name="T12" fmla="*/ 10 w 35"/>
                    <a:gd name="T13" fmla="*/ 15 h 32"/>
                    <a:gd name="T14" fmla="*/ 7 w 35"/>
                    <a:gd name="T15" fmla="*/ 18 h 32"/>
                    <a:gd name="T16" fmla="*/ 3 w 35"/>
                    <a:gd name="T17" fmla="*/ 22 h 32"/>
                    <a:gd name="T18" fmla="*/ 0 w 35"/>
                    <a:gd name="T19" fmla="*/ 26 h 32"/>
                    <a:gd name="T20" fmla="*/ 4 w 35"/>
                    <a:gd name="T21" fmla="*/ 32 h 32"/>
                    <a:gd name="T22" fmla="*/ 9 w 35"/>
                    <a:gd name="T23" fmla="*/ 28 h 32"/>
                    <a:gd name="T24" fmla="*/ 13 w 35"/>
                    <a:gd name="T25" fmla="*/ 24 h 32"/>
                    <a:gd name="T26" fmla="*/ 17 w 35"/>
                    <a:gd name="T27" fmla="*/ 21 h 32"/>
                    <a:gd name="T28" fmla="*/ 20 w 35"/>
                    <a:gd name="T29" fmla="*/ 17 h 32"/>
                    <a:gd name="T30" fmla="*/ 23 w 35"/>
                    <a:gd name="T31" fmla="*/ 12 h 32"/>
                    <a:gd name="T32" fmla="*/ 27 w 35"/>
                    <a:gd name="T33" fmla="*/ 11 h 32"/>
                    <a:gd name="T34" fmla="*/ 29 w 35"/>
                    <a:gd name="T35" fmla="*/ 9 h 32"/>
                    <a:gd name="T36" fmla="*/ 35 w 35"/>
                    <a:gd name="T37" fmla="*/ 9 h 32"/>
                    <a:gd name="T38" fmla="*/ 35 w 35"/>
                    <a:gd name="T39" fmla="*/ 10 h 32"/>
                    <a:gd name="T40" fmla="*/ 35 w 35"/>
                    <a:gd name="T4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2">
                      <a:moveTo>
                        <a:pt x="35" y="0"/>
                      </a:moveTo>
                      <a:lnTo>
                        <a:pt x="35" y="1"/>
                      </a:lnTo>
                      <a:lnTo>
                        <a:pt x="29" y="1"/>
                      </a:lnTo>
                      <a:lnTo>
                        <a:pt x="23" y="3"/>
                      </a:lnTo>
                      <a:lnTo>
                        <a:pt x="19" y="6"/>
                      </a:lnTo>
                      <a:lnTo>
                        <a:pt x="13" y="10"/>
                      </a:lnTo>
                      <a:lnTo>
                        <a:pt x="10" y="15"/>
                      </a:lnTo>
                      <a:lnTo>
                        <a:pt x="7" y="18"/>
                      </a:lnTo>
                      <a:lnTo>
                        <a:pt x="3" y="22"/>
                      </a:lnTo>
                      <a:lnTo>
                        <a:pt x="0" y="26"/>
                      </a:lnTo>
                      <a:lnTo>
                        <a:pt x="4" y="32"/>
                      </a:lnTo>
                      <a:lnTo>
                        <a:pt x="9" y="28"/>
                      </a:lnTo>
                      <a:lnTo>
                        <a:pt x="13" y="24"/>
                      </a:lnTo>
                      <a:lnTo>
                        <a:pt x="17" y="21"/>
                      </a:lnTo>
                      <a:lnTo>
                        <a:pt x="20" y="17"/>
                      </a:lnTo>
                      <a:lnTo>
                        <a:pt x="23" y="12"/>
                      </a:lnTo>
                      <a:lnTo>
                        <a:pt x="27" y="11"/>
                      </a:lnTo>
                      <a:lnTo>
                        <a:pt x="29" y="9"/>
                      </a:lnTo>
                      <a:lnTo>
                        <a:pt x="35" y="9"/>
                      </a:lnTo>
                      <a:lnTo>
                        <a:pt x="35" y="1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0" name="Freeform 825"/>
                <p:cNvSpPr>
                  <a:spLocks/>
                </p:cNvSpPr>
                <p:nvPr/>
              </p:nvSpPr>
              <p:spPr bwMode="auto">
                <a:xfrm>
                  <a:off x="2348" y="1361"/>
                  <a:ext cx="5" cy="4"/>
                </a:xfrm>
                <a:custGeom>
                  <a:avLst/>
                  <a:gdLst>
                    <a:gd name="T0" fmla="*/ 21 w 21"/>
                    <a:gd name="T1" fmla="*/ 6 h 15"/>
                    <a:gd name="T2" fmla="*/ 21 w 21"/>
                    <a:gd name="T3" fmla="*/ 6 h 15"/>
                    <a:gd name="T4" fmla="*/ 15 w 21"/>
                    <a:gd name="T5" fmla="*/ 4 h 15"/>
                    <a:gd name="T6" fmla="*/ 10 w 21"/>
                    <a:gd name="T7" fmla="*/ 2 h 15"/>
                    <a:gd name="T8" fmla="*/ 5 w 21"/>
                    <a:gd name="T9" fmla="*/ 1 h 15"/>
                    <a:gd name="T10" fmla="*/ 0 w 21"/>
                    <a:gd name="T11" fmla="*/ 0 h 15"/>
                    <a:gd name="T12" fmla="*/ 0 w 21"/>
                    <a:gd name="T13" fmla="*/ 10 h 15"/>
                    <a:gd name="T14" fmla="*/ 5 w 21"/>
                    <a:gd name="T15" fmla="*/ 9 h 15"/>
                    <a:gd name="T16" fmla="*/ 8 w 21"/>
                    <a:gd name="T17" fmla="*/ 10 h 15"/>
                    <a:gd name="T18" fmla="*/ 13 w 21"/>
                    <a:gd name="T19" fmla="*/ 12 h 15"/>
                    <a:gd name="T20" fmla="*/ 19 w 21"/>
                    <a:gd name="T21" fmla="*/ 15 h 15"/>
                    <a:gd name="T22" fmla="*/ 19 w 21"/>
                    <a:gd name="T23" fmla="*/ 15 h 15"/>
                    <a:gd name="T24" fmla="*/ 21 w 21"/>
                    <a:gd name="T25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15">
                      <a:moveTo>
                        <a:pt x="21" y="6"/>
                      </a:moveTo>
                      <a:lnTo>
                        <a:pt x="21" y="6"/>
                      </a:lnTo>
                      <a:lnTo>
                        <a:pt x="15" y="4"/>
                      </a:lnTo>
                      <a:lnTo>
                        <a:pt x="10" y="2"/>
                      </a:lnTo>
                      <a:lnTo>
                        <a:pt x="5" y="1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5" y="9"/>
                      </a:lnTo>
                      <a:lnTo>
                        <a:pt x="8" y="10"/>
                      </a:lnTo>
                      <a:lnTo>
                        <a:pt x="13" y="12"/>
                      </a:lnTo>
                      <a:lnTo>
                        <a:pt x="19" y="15"/>
                      </a:lnTo>
                      <a:lnTo>
                        <a:pt x="19" y="15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1" name="Freeform 826"/>
                <p:cNvSpPr>
                  <a:spLocks/>
                </p:cNvSpPr>
                <p:nvPr/>
              </p:nvSpPr>
              <p:spPr bwMode="auto">
                <a:xfrm>
                  <a:off x="2352" y="1363"/>
                  <a:ext cx="14" cy="9"/>
                </a:xfrm>
                <a:custGeom>
                  <a:avLst/>
                  <a:gdLst>
                    <a:gd name="T0" fmla="*/ 56 w 56"/>
                    <a:gd name="T1" fmla="*/ 32 h 37"/>
                    <a:gd name="T2" fmla="*/ 56 w 56"/>
                    <a:gd name="T3" fmla="*/ 33 h 37"/>
                    <a:gd name="T4" fmla="*/ 54 w 56"/>
                    <a:gd name="T5" fmla="*/ 27 h 37"/>
                    <a:gd name="T6" fmla="*/ 51 w 56"/>
                    <a:gd name="T7" fmla="*/ 22 h 37"/>
                    <a:gd name="T8" fmla="*/ 47 w 56"/>
                    <a:gd name="T9" fmla="*/ 19 h 37"/>
                    <a:gd name="T10" fmla="*/ 43 w 56"/>
                    <a:gd name="T11" fmla="*/ 16 h 37"/>
                    <a:gd name="T12" fmla="*/ 35 w 56"/>
                    <a:gd name="T13" fmla="*/ 14 h 37"/>
                    <a:gd name="T14" fmla="*/ 27 w 56"/>
                    <a:gd name="T15" fmla="*/ 10 h 37"/>
                    <a:gd name="T16" fmla="*/ 16 w 56"/>
                    <a:gd name="T17" fmla="*/ 5 h 37"/>
                    <a:gd name="T18" fmla="*/ 2 w 56"/>
                    <a:gd name="T19" fmla="*/ 0 h 37"/>
                    <a:gd name="T20" fmla="*/ 0 w 56"/>
                    <a:gd name="T21" fmla="*/ 9 h 37"/>
                    <a:gd name="T22" fmla="*/ 14 w 56"/>
                    <a:gd name="T23" fmla="*/ 14 h 37"/>
                    <a:gd name="T24" fmla="*/ 23 w 56"/>
                    <a:gd name="T25" fmla="*/ 18 h 37"/>
                    <a:gd name="T26" fmla="*/ 33 w 56"/>
                    <a:gd name="T27" fmla="*/ 22 h 37"/>
                    <a:gd name="T28" fmla="*/ 39 w 56"/>
                    <a:gd name="T29" fmla="*/ 24 h 37"/>
                    <a:gd name="T30" fmla="*/ 43 w 56"/>
                    <a:gd name="T31" fmla="*/ 27 h 37"/>
                    <a:gd name="T32" fmla="*/ 45 w 56"/>
                    <a:gd name="T33" fmla="*/ 28 h 37"/>
                    <a:gd name="T34" fmla="*/ 46 w 56"/>
                    <a:gd name="T35" fmla="*/ 29 h 37"/>
                    <a:gd name="T36" fmla="*/ 47 w 56"/>
                    <a:gd name="T37" fmla="*/ 33 h 37"/>
                    <a:gd name="T38" fmla="*/ 47 w 56"/>
                    <a:gd name="T39" fmla="*/ 34 h 37"/>
                    <a:gd name="T40" fmla="*/ 47 w 56"/>
                    <a:gd name="T41" fmla="*/ 33 h 37"/>
                    <a:gd name="T42" fmla="*/ 48 w 56"/>
                    <a:gd name="T43" fmla="*/ 36 h 37"/>
                    <a:gd name="T44" fmla="*/ 51 w 56"/>
                    <a:gd name="T45" fmla="*/ 37 h 37"/>
                    <a:gd name="T46" fmla="*/ 54 w 56"/>
                    <a:gd name="T47" fmla="*/ 36 h 37"/>
                    <a:gd name="T48" fmla="*/ 56 w 56"/>
                    <a:gd name="T49" fmla="*/ 33 h 37"/>
                    <a:gd name="T50" fmla="*/ 56 w 56"/>
                    <a:gd name="T51" fmla="*/ 3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6" h="37">
                      <a:moveTo>
                        <a:pt x="56" y="32"/>
                      </a:moveTo>
                      <a:lnTo>
                        <a:pt x="56" y="33"/>
                      </a:lnTo>
                      <a:lnTo>
                        <a:pt x="54" y="27"/>
                      </a:lnTo>
                      <a:lnTo>
                        <a:pt x="51" y="22"/>
                      </a:lnTo>
                      <a:lnTo>
                        <a:pt x="47" y="19"/>
                      </a:lnTo>
                      <a:lnTo>
                        <a:pt x="43" y="16"/>
                      </a:lnTo>
                      <a:lnTo>
                        <a:pt x="35" y="14"/>
                      </a:lnTo>
                      <a:lnTo>
                        <a:pt x="27" y="10"/>
                      </a:lnTo>
                      <a:lnTo>
                        <a:pt x="16" y="5"/>
                      </a:lnTo>
                      <a:lnTo>
                        <a:pt x="2" y="0"/>
                      </a:lnTo>
                      <a:lnTo>
                        <a:pt x="0" y="9"/>
                      </a:lnTo>
                      <a:lnTo>
                        <a:pt x="14" y="14"/>
                      </a:lnTo>
                      <a:lnTo>
                        <a:pt x="23" y="18"/>
                      </a:lnTo>
                      <a:lnTo>
                        <a:pt x="33" y="22"/>
                      </a:lnTo>
                      <a:lnTo>
                        <a:pt x="39" y="24"/>
                      </a:lnTo>
                      <a:lnTo>
                        <a:pt x="43" y="27"/>
                      </a:lnTo>
                      <a:lnTo>
                        <a:pt x="45" y="28"/>
                      </a:lnTo>
                      <a:lnTo>
                        <a:pt x="46" y="29"/>
                      </a:lnTo>
                      <a:lnTo>
                        <a:pt x="47" y="33"/>
                      </a:lnTo>
                      <a:lnTo>
                        <a:pt x="47" y="34"/>
                      </a:lnTo>
                      <a:lnTo>
                        <a:pt x="47" y="33"/>
                      </a:lnTo>
                      <a:lnTo>
                        <a:pt x="48" y="36"/>
                      </a:lnTo>
                      <a:lnTo>
                        <a:pt x="51" y="37"/>
                      </a:lnTo>
                      <a:lnTo>
                        <a:pt x="54" y="36"/>
                      </a:lnTo>
                      <a:lnTo>
                        <a:pt x="56" y="33"/>
                      </a:lnTo>
                      <a:lnTo>
                        <a:pt x="56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2" name="Freeform 827"/>
                <p:cNvSpPr>
                  <a:spLocks/>
                </p:cNvSpPr>
                <p:nvPr/>
              </p:nvSpPr>
              <p:spPr bwMode="auto">
                <a:xfrm>
                  <a:off x="2238" y="1438"/>
                  <a:ext cx="90" cy="84"/>
                </a:xfrm>
                <a:custGeom>
                  <a:avLst/>
                  <a:gdLst>
                    <a:gd name="T0" fmla="*/ 347 w 359"/>
                    <a:gd name="T1" fmla="*/ 64 h 336"/>
                    <a:gd name="T2" fmla="*/ 321 w 359"/>
                    <a:gd name="T3" fmla="*/ 99 h 336"/>
                    <a:gd name="T4" fmla="*/ 295 w 359"/>
                    <a:gd name="T5" fmla="*/ 139 h 336"/>
                    <a:gd name="T6" fmla="*/ 269 w 359"/>
                    <a:gd name="T7" fmla="*/ 184 h 336"/>
                    <a:gd name="T8" fmla="*/ 242 w 359"/>
                    <a:gd name="T9" fmla="*/ 229 h 336"/>
                    <a:gd name="T10" fmla="*/ 216 w 359"/>
                    <a:gd name="T11" fmla="*/ 270 h 336"/>
                    <a:gd name="T12" fmla="*/ 189 w 359"/>
                    <a:gd name="T13" fmla="*/ 302 h 336"/>
                    <a:gd name="T14" fmla="*/ 162 w 359"/>
                    <a:gd name="T15" fmla="*/ 322 h 336"/>
                    <a:gd name="T16" fmla="*/ 140 w 359"/>
                    <a:gd name="T17" fmla="*/ 328 h 336"/>
                    <a:gd name="T18" fmla="*/ 119 w 359"/>
                    <a:gd name="T19" fmla="*/ 330 h 336"/>
                    <a:gd name="T20" fmla="*/ 95 w 359"/>
                    <a:gd name="T21" fmla="*/ 333 h 336"/>
                    <a:gd name="T22" fmla="*/ 67 w 359"/>
                    <a:gd name="T23" fmla="*/ 335 h 336"/>
                    <a:gd name="T24" fmla="*/ 40 w 359"/>
                    <a:gd name="T25" fmla="*/ 336 h 336"/>
                    <a:gd name="T26" fmla="*/ 20 w 359"/>
                    <a:gd name="T27" fmla="*/ 330 h 336"/>
                    <a:gd name="T28" fmla="*/ 7 w 359"/>
                    <a:gd name="T29" fmla="*/ 313 h 336"/>
                    <a:gd name="T30" fmla="*/ 1 w 359"/>
                    <a:gd name="T31" fmla="*/ 285 h 336"/>
                    <a:gd name="T32" fmla="*/ 1 w 359"/>
                    <a:gd name="T33" fmla="*/ 255 h 336"/>
                    <a:gd name="T34" fmla="*/ 8 w 359"/>
                    <a:gd name="T35" fmla="*/ 229 h 336"/>
                    <a:gd name="T36" fmla="*/ 21 w 359"/>
                    <a:gd name="T37" fmla="*/ 201 h 336"/>
                    <a:gd name="T38" fmla="*/ 32 w 359"/>
                    <a:gd name="T39" fmla="*/ 175 h 336"/>
                    <a:gd name="T40" fmla="*/ 42 w 359"/>
                    <a:gd name="T41" fmla="*/ 159 h 336"/>
                    <a:gd name="T42" fmla="*/ 51 w 359"/>
                    <a:gd name="T43" fmla="*/ 149 h 336"/>
                    <a:gd name="T44" fmla="*/ 61 w 359"/>
                    <a:gd name="T45" fmla="*/ 141 h 336"/>
                    <a:gd name="T46" fmla="*/ 72 w 359"/>
                    <a:gd name="T47" fmla="*/ 135 h 336"/>
                    <a:gd name="T48" fmla="*/ 82 w 359"/>
                    <a:gd name="T49" fmla="*/ 129 h 336"/>
                    <a:gd name="T50" fmla="*/ 99 w 359"/>
                    <a:gd name="T51" fmla="*/ 119 h 336"/>
                    <a:gd name="T52" fmla="*/ 122 w 359"/>
                    <a:gd name="T53" fmla="*/ 107 h 336"/>
                    <a:gd name="T54" fmla="*/ 147 w 359"/>
                    <a:gd name="T55" fmla="*/ 92 h 336"/>
                    <a:gd name="T56" fmla="*/ 175 w 359"/>
                    <a:gd name="T57" fmla="*/ 76 h 336"/>
                    <a:gd name="T58" fmla="*/ 205 w 359"/>
                    <a:gd name="T59" fmla="*/ 56 h 336"/>
                    <a:gd name="T60" fmla="*/ 232 w 359"/>
                    <a:gd name="T61" fmla="*/ 35 h 336"/>
                    <a:gd name="T62" fmla="*/ 256 w 359"/>
                    <a:gd name="T63" fmla="*/ 12 h 336"/>
                    <a:gd name="T64" fmla="*/ 270 w 359"/>
                    <a:gd name="T65" fmla="*/ 2 h 336"/>
                    <a:gd name="T66" fmla="*/ 279 w 359"/>
                    <a:gd name="T67" fmla="*/ 6 h 336"/>
                    <a:gd name="T68" fmla="*/ 289 w 359"/>
                    <a:gd name="T69" fmla="*/ 8 h 336"/>
                    <a:gd name="T70" fmla="*/ 301 w 359"/>
                    <a:gd name="T71" fmla="*/ 8 h 336"/>
                    <a:gd name="T72" fmla="*/ 310 w 359"/>
                    <a:gd name="T73" fmla="*/ 17 h 336"/>
                    <a:gd name="T74" fmla="*/ 320 w 359"/>
                    <a:gd name="T75" fmla="*/ 33 h 336"/>
                    <a:gd name="T76" fmla="*/ 337 w 359"/>
                    <a:gd name="T77" fmla="*/ 44 h 336"/>
                    <a:gd name="T78" fmla="*/ 353 w 359"/>
                    <a:gd name="T79" fmla="*/ 5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9" h="336">
                      <a:moveTo>
                        <a:pt x="359" y="52"/>
                      </a:moveTo>
                      <a:lnTo>
                        <a:pt x="347" y="64"/>
                      </a:lnTo>
                      <a:lnTo>
                        <a:pt x="334" y="80"/>
                      </a:lnTo>
                      <a:lnTo>
                        <a:pt x="321" y="99"/>
                      </a:lnTo>
                      <a:lnTo>
                        <a:pt x="308" y="118"/>
                      </a:lnTo>
                      <a:lnTo>
                        <a:pt x="295" y="139"/>
                      </a:lnTo>
                      <a:lnTo>
                        <a:pt x="282" y="162"/>
                      </a:lnTo>
                      <a:lnTo>
                        <a:pt x="269" y="184"/>
                      </a:lnTo>
                      <a:lnTo>
                        <a:pt x="256" y="207"/>
                      </a:lnTo>
                      <a:lnTo>
                        <a:pt x="242" y="229"/>
                      </a:lnTo>
                      <a:lnTo>
                        <a:pt x="229" y="250"/>
                      </a:lnTo>
                      <a:lnTo>
                        <a:pt x="216" y="270"/>
                      </a:lnTo>
                      <a:lnTo>
                        <a:pt x="202" y="288"/>
                      </a:lnTo>
                      <a:lnTo>
                        <a:pt x="189" y="302"/>
                      </a:lnTo>
                      <a:lnTo>
                        <a:pt x="175" y="314"/>
                      </a:lnTo>
                      <a:lnTo>
                        <a:pt x="162" y="322"/>
                      </a:lnTo>
                      <a:lnTo>
                        <a:pt x="148" y="327"/>
                      </a:lnTo>
                      <a:lnTo>
                        <a:pt x="140" y="328"/>
                      </a:lnTo>
                      <a:lnTo>
                        <a:pt x="130" y="329"/>
                      </a:lnTo>
                      <a:lnTo>
                        <a:pt x="119" y="330"/>
                      </a:lnTo>
                      <a:lnTo>
                        <a:pt x="107" y="331"/>
                      </a:lnTo>
                      <a:lnTo>
                        <a:pt x="95" y="333"/>
                      </a:lnTo>
                      <a:lnTo>
                        <a:pt x="81" y="334"/>
                      </a:lnTo>
                      <a:lnTo>
                        <a:pt x="67" y="335"/>
                      </a:lnTo>
                      <a:lnTo>
                        <a:pt x="53" y="336"/>
                      </a:lnTo>
                      <a:lnTo>
                        <a:pt x="40" y="336"/>
                      </a:lnTo>
                      <a:lnTo>
                        <a:pt x="29" y="334"/>
                      </a:lnTo>
                      <a:lnTo>
                        <a:pt x="20" y="330"/>
                      </a:lnTo>
                      <a:lnTo>
                        <a:pt x="12" y="322"/>
                      </a:lnTo>
                      <a:lnTo>
                        <a:pt x="7" y="313"/>
                      </a:lnTo>
                      <a:lnTo>
                        <a:pt x="3" y="300"/>
                      </a:lnTo>
                      <a:lnTo>
                        <a:pt x="1" y="285"/>
                      </a:lnTo>
                      <a:lnTo>
                        <a:pt x="0" y="266"/>
                      </a:lnTo>
                      <a:lnTo>
                        <a:pt x="1" y="255"/>
                      </a:lnTo>
                      <a:lnTo>
                        <a:pt x="4" y="243"/>
                      </a:lnTo>
                      <a:lnTo>
                        <a:pt x="8" y="229"/>
                      </a:lnTo>
                      <a:lnTo>
                        <a:pt x="15" y="216"/>
                      </a:lnTo>
                      <a:lnTo>
                        <a:pt x="21" y="201"/>
                      </a:lnTo>
                      <a:lnTo>
                        <a:pt x="27" y="187"/>
                      </a:lnTo>
                      <a:lnTo>
                        <a:pt x="32" y="175"/>
                      </a:lnTo>
                      <a:lnTo>
                        <a:pt x="37" y="165"/>
                      </a:lnTo>
                      <a:lnTo>
                        <a:pt x="42" y="159"/>
                      </a:lnTo>
                      <a:lnTo>
                        <a:pt x="46" y="154"/>
                      </a:lnTo>
                      <a:lnTo>
                        <a:pt x="51" y="149"/>
                      </a:lnTo>
                      <a:lnTo>
                        <a:pt x="56" y="145"/>
                      </a:lnTo>
                      <a:lnTo>
                        <a:pt x="61" y="141"/>
                      </a:lnTo>
                      <a:lnTo>
                        <a:pt x="67" y="138"/>
                      </a:lnTo>
                      <a:lnTo>
                        <a:pt x="72" y="135"/>
                      </a:lnTo>
                      <a:lnTo>
                        <a:pt x="77" y="132"/>
                      </a:lnTo>
                      <a:lnTo>
                        <a:pt x="82" y="129"/>
                      </a:lnTo>
                      <a:lnTo>
                        <a:pt x="91" y="125"/>
                      </a:lnTo>
                      <a:lnTo>
                        <a:pt x="99" y="119"/>
                      </a:lnTo>
                      <a:lnTo>
                        <a:pt x="110" y="114"/>
                      </a:lnTo>
                      <a:lnTo>
                        <a:pt x="122" y="107"/>
                      </a:lnTo>
                      <a:lnTo>
                        <a:pt x="135" y="101"/>
                      </a:lnTo>
                      <a:lnTo>
                        <a:pt x="147" y="92"/>
                      </a:lnTo>
                      <a:lnTo>
                        <a:pt x="162" y="84"/>
                      </a:lnTo>
                      <a:lnTo>
                        <a:pt x="175" y="76"/>
                      </a:lnTo>
                      <a:lnTo>
                        <a:pt x="190" y="66"/>
                      </a:lnTo>
                      <a:lnTo>
                        <a:pt x="205" y="56"/>
                      </a:lnTo>
                      <a:lnTo>
                        <a:pt x="218" y="45"/>
                      </a:lnTo>
                      <a:lnTo>
                        <a:pt x="232" y="35"/>
                      </a:lnTo>
                      <a:lnTo>
                        <a:pt x="244" y="23"/>
                      </a:lnTo>
                      <a:lnTo>
                        <a:pt x="256" y="12"/>
                      </a:lnTo>
                      <a:lnTo>
                        <a:pt x="266" y="0"/>
                      </a:lnTo>
                      <a:lnTo>
                        <a:pt x="270" y="2"/>
                      </a:lnTo>
                      <a:lnTo>
                        <a:pt x="274" y="4"/>
                      </a:lnTo>
                      <a:lnTo>
                        <a:pt x="279" y="6"/>
                      </a:lnTo>
                      <a:lnTo>
                        <a:pt x="284" y="7"/>
                      </a:lnTo>
                      <a:lnTo>
                        <a:pt x="289" y="8"/>
                      </a:lnTo>
                      <a:lnTo>
                        <a:pt x="294" y="8"/>
                      </a:lnTo>
                      <a:lnTo>
                        <a:pt x="301" y="8"/>
                      </a:lnTo>
                      <a:lnTo>
                        <a:pt x="308" y="7"/>
                      </a:lnTo>
                      <a:lnTo>
                        <a:pt x="310" y="17"/>
                      </a:lnTo>
                      <a:lnTo>
                        <a:pt x="314" y="25"/>
                      </a:lnTo>
                      <a:lnTo>
                        <a:pt x="320" y="33"/>
                      </a:lnTo>
                      <a:lnTo>
                        <a:pt x="329" y="39"/>
                      </a:lnTo>
                      <a:lnTo>
                        <a:pt x="337" y="44"/>
                      </a:lnTo>
                      <a:lnTo>
                        <a:pt x="345" y="48"/>
                      </a:lnTo>
                      <a:lnTo>
                        <a:pt x="353" y="50"/>
                      </a:lnTo>
                      <a:lnTo>
                        <a:pt x="359" y="52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3" name="Freeform 828"/>
                <p:cNvSpPr>
                  <a:spLocks/>
                </p:cNvSpPr>
                <p:nvPr/>
              </p:nvSpPr>
              <p:spPr bwMode="auto">
                <a:xfrm>
                  <a:off x="2327" y="1450"/>
                  <a:ext cx="2" cy="2"/>
                </a:xfrm>
                <a:custGeom>
                  <a:avLst/>
                  <a:gdLst>
                    <a:gd name="T0" fmla="*/ 6 w 7"/>
                    <a:gd name="T1" fmla="*/ 8 h 8"/>
                    <a:gd name="T2" fmla="*/ 7 w 7"/>
                    <a:gd name="T3" fmla="*/ 5 h 8"/>
                    <a:gd name="T4" fmla="*/ 6 w 7"/>
                    <a:gd name="T5" fmla="*/ 1 h 8"/>
                    <a:gd name="T6" fmla="*/ 3 w 7"/>
                    <a:gd name="T7" fmla="*/ 0 h 8"/>
                    <a:gd name="T8" fmla="*/ 0 w 7"/>
                    <a:gd name="T9" fmla="*/ 1 h 8"/>
                    <a:gd name="T10" fmla="*/ 6 w 7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">
                      <a:moveTo>
                        <a:pt x="6" y="8"/>
                      </a:moveTo>
                      <a:lnTo>
                        <a:pt x="7" y="5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4" name="Freeform 829"/>
                <p:cNvSpPr>
                  <a:spLocks/>
                </p:cNvSpPr>
                <p:nvPr/>
              </p:nvSpPr>
              <p:spPr bwMode="auto">
                <a:xfrm>
                  <a:off x="2275" y="1450"/>
                  <a:ext cx="54" cy="71"/>
                </a:xfrm>
                <a:custGeom>
                  <a:avLst/>
                  <a:gdLst>
                    <a:gd name="T0" fmla="*/ 0 w 214"/>
                    <a:gd name="T1" fmla="*/ 283 h 283"/>
                    <a:gd name="T2" fmla="*/ 0 w 214"/>
                    <a:gd name="T3" fmla="*/ 283 h 283"/>
                    <a:gd name="T4" fmla="*/ 16 w 214"/>
                    <a:gd name="T5" fmla="*/ 279 h 283"/>
                    <a:gd name="T6" fmla="*/ 29 w 214"/>
                    <a:gd name="T7" fmla="*/ 270 h 283"/>
                    <a:gd name="T8" fmla="*/ 44 w 214"/>
                    <a:gd name="T9" fmla="*/ 258 h 283"/>
                    <a:gd name="T10" fmla="*/ 58 w 214"/>
                    <a:gd name="T11" fmla="*/ 243 h 283"/>
                    <a:gd name="T12" fmla="*/ 72 w 214"/>
                    <a:gd name="T13" fmla="*/ 224 h 283"/>
                    <a:gd name="T14" fmla="*/ 85 w 214"/>
                    <a:gd name="T15" fmla="*/ 204 h 283"/>
                    <a:gd name="T16" fmla="*/ 98 w 214"/>
                    <a:gd name="T17" fmla="*/ 183 h 283"/>
                    <a:gd name="T18" fmla="*/ 112 w 214"/>
                    <a:gd name="T19" fmla="*/ 161 h 283"/>
                    <a:gd name="T20" fmla="*/ 125 w 214"/>
                    <a:gd name="T21" fmla="*/ 138 h 283"/>
                    <a:gd name="T22" fmla="*/ 138 w 214"/>
                    <a:gd name="T23" fmla="*/ 116 h 283"/>
                    <a:gd name="T24" fmla="*/ 152 w 214"/>
                    <a:gd name="T25" fmla="*/ 93 h 283"/>
                    <a:gd name="T26" fmla="*/ 164 w 214"/>
                    <a:gd name="T27" fmla="*/ 73 h 283"/>
                    <a:gd name="T28" fmla="*/ 178 w 214"/>
                    <a:gd name="T29" fmla="*/ 53 h 283"/>
                    <a:gd name="T30" fmla="*/ 190 w 214"/>
                    <a:gd name="T31" fmla="*/ 34 h 283"/>
                    <a:gd name="T32" fmla="*/ 202 w 214"/>
                    <a:gd name="T33" fmla="*/ 19 h 283"/>
                    <a:gd name="T34" fmla="*/ 214 w 214"/>
                    <a:gd name="T35" fmla="*/ 7 h 283"/>
                    <a:gd name="T36" fmla="*/ 208 w 214"/>
                    <a:gd name="T37" fmla="*/ 0 h 283"/>
                    <a:gd name="T38" fmla="*/ 195 w 214"/>
                    <a:gd name="T39" fmla="*/ 13 h 283"/>
                    <a:gd name="T40" fmla="*/ 182 w 214"/>
                    <a:gd name="T41" fmla="*/ 30 h 283"/>
                    <a:gd name="T42" fmla="*/ 169 w 214"/>
                    <a:gd name="T43" fmla="*/ 48 h 283"/>
                    <a:gd name="T44" fmla="*/ 156 w 214"/>
                    <a:gd name="T45" fmla="*/ 68 h 283"/>
                    <a:gd name="T46" fmla="*/ 143 w 214"/>
                    <a:gd name="T47" fmla="*/ 89 h 283"/>
                    <a:gd name="T48" fmla="*/ 130 w 214"/>
                    <a:gd name="T49" fmla="*/ 112 h 283"/>
                    <a:gd name="T50" fmla="*/ 117 w 214"/>
                    <a:gd name="T51" fmla="*/ 134 h 283"/>
                    <a:gd name="T52" fmla="*/ 104 w 214"/>
                    <a:gd name="T53" fmla="*/ 157 h 283"/>
                    <a:gd name="T54" fmla="*/ 90 w 214"/>
                    <a:gd name="T55" fmla="*/ 179 h 283"/>
                    <a:gd name="T56" fmla="*/ 76 w 214"/>
                    <a:gd name="T57" fmla="*/ 200 h 283"/>
                    <a:gd name="T58" fmla="*/ 64 w 214"/>
                    <a:gd name="T59" fmla="*/ 220 h 283"/>
                    <a:gd name="T60" fmla="*/ 51 w 214"/>
                    <a:gd name="T61" fmla="*/ 237 h 283"/>
                    <a:gd name="T62" fmla="*/ 38 w 214"/>
                    <a:gd name="T63" fmla="*/ 251 h 283"/>
                    <a:gd name="T64" fmla="*/ 25 w 214"/>
                    <a:gd name="T65" fmla="*/ 262 h 283"/>
                    <a:gd name="T66" fmla="*/ 12 w 214"/>
                    <a:gd name="T67" fmla="*/ 270 h 283"/>
                    <a:gd name="T68" fmla="*/ 0 w 214"/>
                    <a:gd name="T69" fmla="*/ 274 h 283"/>
                    <a:gd name="T70" fmla="*/ 0 w 214"/>
                    <a:gd name="T71" fmla="*/ 274 h 283"/>
                    <a:gd name="T72" fmla="*/ 0 w 214"/>
                    <a:gd name="T73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4" h="283">
                      <a:moveTo>
                        <a:pt x="0" y="283"/>
                      </a:moveTo>
                      <a:lnTo>
                        <a:pt x="0" y="283"/>
                      </a:lnTo>
                      <a:lnTo>
                        <a:pt x="16" y="279"/>
                      </a:lnTo>
                      <a:lnTo>
                        <a:pt x="29" y="270"/>
                      </a:lnTo>
                      <a:lnTo>
                        <a:pt x="44" y="258"/>
                      </a:lnTo>
                      <a:lnTo>
                        <a:pt x="58" y="243"/>
                      </a:lnTo>
                      <a:lnTo>
                        <a:pt x="72" y="224"/>
                      </a:lnTo>
                      <a:lnTo>
                        <a:pt x="85" y="204"/>
                      </a:lnTo>
                      <a:lnTo>
                        <a:pt x="98" y="183"/>
                      </a:lnTo>
                      <a:lnTo>
                        <a:pt x="112" y="161"/>
                      </a:lnTo>
                      <a:lnTo>
                        <a:pt x="125" y="138"/>
                      </a:lnTo>
                      <a:lnTo>
                        <a:pt x="138" y="116"/>
                      </a:lnTo>
                      <a:lnTo>
                        <a:pt x="152" y="93"/>
                      </a:lnTo>
                      <a:lnTo>
                        <a:pt x="164" y="73"/>
                      </a:lnTo>
                      <a:lnTo>
                        <a:pt x="178" y="53"/>
                      </a:lnTo>
                      <a:lnTo>
                        <a:pt x="190" y="34"/>
                      </a:lnTo>
                      <a:lnTo>
                        <a:pt x="202" y="19"/>
                      </a:lnTo>
                      <a:lnTo>
                        <a:pt x="214" y="7"/>
                      </a:lnTo>
                      <a:lnTo>
                        <a:pt x="208" y="0"/>
                      </a:lnTo>
                      <a:lnTo>
                        <a:pt x="195" y="13"/>
                      </a:lnTo>
                      <a:lnTo>
                        <a:pt x="182" y="30"/>
                      </a:lnTo>
                      <a:lnTo>
                        <a:pt x="169" y="48"/>
                      </a:lnTo>
                      <a:lnTo>
                        <a:pt x="156" y="68"/>
                      </a:lnTo>
                      <a:lnTo>
                        <a:pt x="143" y="89"/>
                      </a:lnTo>
                      <a:lnTo>
                        <a:pt x="130" y="112"/>
                      </a:lnTo>
                      <a:lnTo>
                        <a:pt x="117" y="134"/>
                      </a:lnTo>
                      <a:lnTo>
                        <a:pt x="104" y="157"/>
                      </a:lnTo>
                      <a:lnTo>
                        <a:pt x="90" y="179"/>
                      </a:lnTo>
                      <a:lnTo>
                        <a:pt x="76" y="200"/>
                      </a:lnTo>
                      <a:lnTo>
                        <a:pt x="64" y="220"/>
                      </a:lnTo>
                      <a:lnTo>
                        <a:pt x="51" y="237"/>
                      </a:lnTo>
                      <a:lnTo>
                        <a:pt x="38" y="251"/>
                      </a:lnTo>
                      <a:lnTo>
                        <a:pt x="25" y="262"/>
                      </a:lnTo>
                      <a:lnTo>
                        <a:pt x="12" y="270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5" name="Freeform 830"/>
                <p:cNvSpPr>
                  <a:spLocks/>
                </p:cNvSpPr>
                <p:nvPr/>
              </p:nvSpPr>
              <p:spPr bwMode="auto">
                <a:xfrm>
                  <a:off x="2252" y="1519"/>
                  <a:ext cx="23" cy="4"/>
                </a:xfrm>
                <a:custGeom>
                  <a:avLst/>
                  <a:gdLst>
                    <a:gd name="T0" fmla="*/ 0 w 95"/>
                    <a:gd name="T1" fmla="*/ 18 h 18"/>
                    <a:gd name="T2" fmla="*/ 0 w 95"/>
                    <a:gd name="T3" fmla="*/ 18 h 18"/>
                    <a:gd name="T4" fmla="*/ 14 w 95"/>
                    <a:gd name="T5" fmla="*/ 17 h 18"/>
                    <a:gd name="T6" fmla="*/ 28 w 95"/>
                    <a:gd name="T7" fmla="*/ 16 h 18"/>
                    <a:gd name="T8" fmla="*/ 42 w 95"/>
                    <a:gd name="T9" fmla="*/ 15 h 18"/>
                    <a:gd name="T10" fmla="*/ 54 w 95"/>
                    <a:gd name="T11" fmla="*/ 13 h 18"/>
                    <a:gd name="T12" fmla="*/ 66 w 95"/>
                    <a:gd name="T13" fmla="*/ 12 h 18"/>
                    <a:gd name="T14" fmla="*/ 77 w 95"/>
                    <a:gd name="T15" fmla="*/ 11 h 18"/>
                    <a:gd name="T16" fmla="*/ 87 w 95"/>
                    <a:gd name="T17" fmla="*/ 10 h 18"/>
                    <a:gd name="T18" fmla="*/ 95 w 95"/>
                    <a:gd name="T19" fmla="*/ 9 h 18"/>
                    <a:gd name="T20" fmla="*/ 95 w 95"/>
                    <a:gd name="T21" fmla="*/ 0 h 18"/>
                    <a:gd name="T22" fmla="*/ 87 w 95"/>
                    <a:gd name="T23" fmla="*/ 1 h 18"/>
                    <a:gd name="T24" fmla="*/ 77 w 95"/>
                    <a:gd name="T25" fmla="*/ 2 h 18"/>
                    <a:gd name="T26" fmla="*/ 66 w 95"/>
                    <a:gd name="T27" fmla="*/ 3 h 18"/>
                    <a:gd name="T28" fmla="*/ 54 w 95"/>
                    <a:gd name="T29" fmla="*/ 5 h 18"/>
                    <a:gd name="T30" fmla="*/ 42 w 95"/>
                    <a:gd name="T31" fmla="*/ 7 h 18"/>
                    <a:gd name="T32" fmla="*/ 28 w 95"/>
                    <a:gd name="T33" fmla="*/ 8 h 18"/>
                    <a:gd name="T34" fmla="*/ 14 w 95"/>
                    <a:gd name="T35" fmla="*/ 9 h 18"/>
                    <a:gd name="T36" fmla="*/ 0 w 95"/>
                    <a:gd name="T37" fmla="*/ 10 h 18"/>
                    <a:gd name="T38" fmla="*/ 0 w 95"/>
                    <a:gd name="T39" fmla="*/ 10 h 18"/>
                    <a:gd name="T40" fmla="*/ 0 w 95"/>
                    <a:gd name="T41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" h="18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4" y="17"/>
                      </a:lnTo>
                      <a:lnTo>
                        <a:pt x="28" y="16"/>
                      </a:lnTo>
                      <a:lnTo>
                        <a:pt x="42" y="15"/>
                      </a:lnTo>
                      <a:lnTo>
                        <a:pt x="54" y="13"/>
                      </a:lnTo>
                      <a:lnTo>
                        <a:pt x="66" y="12"/>
                      </a:lnTo>
                      <a:lnTo>
                        <a:pt x="77" y="11"/>
                      </a:lnTo>
                      <a:lnTo>
                        <a:pt x="87" y="10"/>
                      </a:lnTo>
                      <a:lnTo>
                        <a:pt x="95" y="9"/>
                      </a:lnTo>
                      <a:lnTo>
                        <a:pt x="95" y="0"/>
                      </a:lnTo>
                      <a:lnTo>
                        <a:pt x="87" y="1"/>
                      </a:lnTo>
                      <a:lnTo>
                        <a:pt x="77" y="2"/>
                      </a:lnTo>
                      <a:lnTo>
                        <a:pt x="66" y="3"/>
                      </a:lnTo>
                      <a:lnTo>
                        <a:pt x="54" y="5"/>
                      </a:lnTo>
                      <a:lnTo>
                        <a:pt x="42" y="7"/>
                      </a:lnTo>
                      <a:lnTo>
                        <a:pt x="28" y="8"/>
                      </a:lnTo>
                      <a:lnTo>
                        <a:pt x="14" y="9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6" name="Freeform 831"/>
                <p:cNvSpPr>
                  <a:spLocks/>
                </p:cNvSpPr>
                <p:nvPr/>
              </p:nvSpPr>
              <p:spPr bwMode="auto">
                <a:xfrm>
                  <a:off x="2237" y="1504"/>
                  <a:ext cx="15" cy="19"/>
                </a:xfrm>
                <a:custGeom>
                  <a:avLst/>
                  <a:gdLst>
                    <a:gd name="T0" fmla="*/ 0 w 58"/>
                    <a:gd name="T1" fmla="*/ 0 h 74"/>
                    <a:gd name="T2" fmla="*/ 0 w 58"/>
                    <a:gd name="T3" fmla="*/ 0 h 74"/>
                    <a:gd name="T4" fmla="*/ 2 w 58"/>
                    <a:gd name="T5" fmla="*/ 19 h 74"/>
                    <a:gd name="T6" fmla="*/ 4 w 58"/>
                    <a:gd name="T7" fmla="*/ 35 h 74"/>
                    <a:gd name="T8" fmla="*/ 8 w 58"/>
                    <a:gd name="T9" fmla="*/ 48 h 74"/>
                    <a:gd name="T10" fmla="*/ 14 w 58"/>
                    <a:gd name="T11" fmla="*/ 58 h 74"/>
                    <a:gd name="T12" fmla="*/ 23 w 58"/>
                    <a:gd name="T13" fmla="*/ 68 h 74"/>
                    <a:gd name="T14" fmla="*/ 33 w 58"/>
                    <a:gd name="T15" fmla="*/ 72 h 74"/>
                    <a:gd name="T16" fmla="*/ 45 w 58"/>
                    <a:gd name="T17" fmla="*/ 74 h 74"/>
                    <a:gd name="T18" fmla="*/ 58 w 58"/>
                    <a:gd name="T19" fmla="*/ 74 h 74"/>
                    <a:gd name="T20" fmla="*/ 58 w 58"/>
                    <a:gd name="T21" fmla="*/ 66 h 74"/>
                    <a:gd name="T22" fmla="*/ 45 w 58"/>
                    <a:gd name="T23" fmla="*/ 66 h 74"/>
                    <a:gd name="T24" fmla="*/ 35 w 58"/>
                    <a:gd name="T25" fmla="*/ 64 h 74"/>
                    <a:gd name="T26" fmla="*/ 27 w 58"/>
                    <a:gd name="T27" fmla="*/ 59 h 74"/>
                    <a:gd name="T28" fmla="*/ 21 w 58"/>
                    <a:gd name="T29" fmla="*/ 54 h 74"/>
                    <a:gd name="T30" fmla="*/ 16 w 58"/>
                    <a:gd name="T31" fmla="*/ 46 h 74"/>
                    <a:gd name="T32" fmla="*/ 12 w 58"/>
                    <a:gd name="T33" fmla="*/ 33 h 74"/>
                    <a:gd name="T34" fmla="*/ 10 w 58"/>
                    <a:gd name="T35" fmla="*/ 19 h 74"/>
                    <a:gd name="T36" fmla="*/ 10 w 58"/>
                    <a:gd name="T37" fmla="*/ 0 h 74"/>
                    <a:gd name="T38" fmla="*/ 10 w 58"/>
                    <a:gd name="T39" fmla="*/ 0 h 74"/>
                    <a:gd name="T40" fmla="*/ 0 w 58"/>
                    <a:gd name="T4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8" h="7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9"/>
                      </a:lnTo>
                      <a:lnTo>
                        <a:pt x="4" y="35"/>
                      </a:lnTo>
                      <a:lnTo>
                        <a:pt x="8" y="48"/>
                      </a:lnTo>
                      <a:lnTo>
                        <a:pt x="14" y="58"/>
                      </a:lnTo>
                      <a:lnTo>
                        <a:pt x="23" y="68"/>
                      </a:lnTo>
                      <a:lnTo>
                        <a:pt x="33" y="72"/>
                      </a:lnTo>
                      <a:lnTo>
                        <a:pt x="45" y="74"/>
                      </a:lnTo>
                      <a:lnTo>
                        <a:pt x="58" y="74"/>
                      </a:lnTo>
                      <a:lnTo>
                        <a:pt x="58" y="66"/>
                      </a:lnTo>
                      <a:lnTo>
                        <a:pt x="45" y="66"/>
                      </a:lnTo>
                      <a:lnTo>
                        <a:pt x="35" y="64"/>
                      </a:lnTo>
                      <a:lnTo>
                        <a:pt x="27" y="59"/>
                      </a:lnTo>
                      <a:lnTo>
                        <a:pt x="21" y="54"/>
                      </a:lnTo>
                      <a:lnTo>
                        <a:pt x="16" y="46"/>
                      </a:lnTo>
                      <a:lnTo>
                        <a:pt x="12" y="33"/>
                      </a:lnTo>
                      <a:lnTo>
                        <a:pt x="10" y="19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7" name="Freeform 832"/>
                <p:cNvSpPr>
                  <a:spLocks/>
                </p:cNvSpPr>
                <p:nvPr/>
              </p:nvSpPr>
              <p:spPr bwMode="auto">
                <a:xfrm>
                  <a:off x="2237" y="1479"/>
                  <a:ext cx="12" cy="25"/>
                </a:xfrm>
                <a:custGeom>
                  <a:avLst/>
                  <a:gdLst>
                    <a:gd name="T0" fmla="*/ 38 w 47"/>
                    <a:gd name="T1" fmla="*/ 0 h 103"/>
                    <a:gd name="T2" fmla="*/ 38 w 47"/>
                    <a:gd name="T3" fmla="*/ 0 h 103"/>
                    <a:gd name="T4" fmla="*/ 33 w 47"/>
                    <a:gd name="T5" fmla="*/ 10 h 103"/>
                    <a:gd name="T6" fmla="*/ 28 w 47"/>
                    <a:gd name="T7" fmla="*/ 22 h 103"/>
                    <a:gd name="T8" fmla="*/ 22 w 47"/>
                    <a:gd name="T9" fmla="*/ 36 h 103"/>
                    <a:gd name="T10" fmla="*/ 15 w 47"/>
                    <a:gd name="T11" fmla="*/ 51 h 103"/>
                    <a:gd name="T12" fmla="*/ 9 w 47"/>
                    <a:gd name="T13" fmla="*/ 65 h 103"/>
                    <a:gd name="T14" fmla="*/ 5 w 47"/>
                    <a:gd name="T15" fmla="*/ 79 h 103"/>
                    <a:gd name="T16" fmla="*/ 2 w 47"/>
                    <a:gd name="T17" fmla="*/ 92 h 103"/>
                    <a:gd name="T18" fmla="*/ 0 w 47"/>
                    <a:gd name="T19" fmla="*/ 103 h 103"/>
                    <a:gd name="T20" fmla="*/ 10 w 47"/>
                    <a:gd name="T21" fmla="*/ 103 h 103"/>
                    <a:gd name="T22" fmla="*/ 10 w 47"/>
                    <a:gd name="T23" fmla="*/ 92 h 103"/>
                    <a:gd name="T24" fmla="*/ 13 w 47"/>
                    <a:gd name="T25" fmla="*/ 81 h 103"/>
                    <a:gd name="T26" fmla="*/ 17 w 47"/>
                    <a:gd name="T27" fmla="*/ 67 h 103"/>
                    <a:gd name="T28" fmla="*/ 24 w 47"/>
                    <a:gd name="T29" fmla="*/ 55 h 103"/>
                    <a:gd name="T30" fmla="*/ 30 w 47"/>
                    <a:gd name="T31" fmla="*/ 40 h 103"/>
                    <a:gd name="T32" fmla="*/ 36 w 47"/>
                    <a:gd name="T33" fmla="*/ 27 h 103"/>
                    <a:gd name="T34" fmla="*/ 41 w 47"/>
                    <a:gd name="T35" fmla="*/ 14 h 103"/>
                    <a:gd name="T36" fmla="*/ 47 w 47"/>
                    <a:gd name="T37" fmla="*/ 5 h 103"/>
                    <a:gd name="T38" fmla="*/ 47 w 47"/>
                    <a:gd name="T39" fmla="*/ 5 h 103"/>
                    <a:gd name="T40" fmla="*/ 38 w 47"/>
                    <a:gd name="T4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7" h="103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3" y="10"/>
                      </a:lnTo>
                      <a:lnTo>
                        <a:pt x="28" y="22"/>
                      </a:lnTo>
                      <a:lnTo>
                        <a:pt x="22" y="36"/>
                      </a:lnTo>
                      <a:lnTo>
                        <a:pt x="15" y="51"/>
                      </a:lnTo>
                      <a:lnTo>
                        <a:pt x="9" y="65"/>
                      </a:lnTo>
                      <a:lnTo>
                        <a:pt x="5" y="79"/>
                      </a:lnTo>
                      <a:lnTo>
                        <a:pt x="2" y="92"/>
                      </a:lnTo>
                      <a:lnTo>
                        <a:pt x="0" y="103"/>
                      </a:lnTo>
                      <a:lnTo>
                        <a:pt x="10" y="103"/>
                      </a:lnTo>
                      <a:lnTo>
                        <a:pt x="10" y="92"/>
                      </a:lnTo>
                      <a:lnTo>
                        <a:pt x="13" y="81"/>
                      </a:lnTo>
                      <a:lnTo>
                        <a:pt x="17" y="67"/>
                      </a:lnTo>
                      <a:lnTo>
                        <a:pt x="24" y="55"/>
                      </a:lnTo>
                      <a:lnTo>
                        <a:pt x="30" y="40"/>
                      </a:lnTo>
                      <a:lnTo>
                        <a:pt x="36" y="27"/>
                      </a:lnTo>
                      <a:lnTo>
                        <a:pt x="41" y="14"/>
                      </a:lnTo>
                      <a:lnTo>
                        <a:pt x="47" y="5"/>
                      </a:lnTo>
                      <a:lnTo>
                        <a:pt x="47" y="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8" name="Freeform 833"/>
                <p:cNvSpPr>
                  <a:spLocks/>
                </p:cNvSpPr>
                <p:nvPr/>
              </p:nvSpPr>
              <p:spPr bwMode="auto">
                <a:xfrm>
                  <a:off x="2247" y="1470"/>
                  <a:ext cx="11" cy="10"/>
                </a:xfrm>
                <a:custGeom>
                  <a:avLst/>
                  <a:gdLst>
                    <a:gd name="T0" fmla="*/ 42 w 46"/>
                    <a:gd name="T1" fmla="*/ 0 h 40"/>
                    <a:gd name="T2" fmla="*/ 42 w 46"/>
                    <a:gd name="T3" fmla="*/ 0 h 40"/>
                    <a:gd name="T4" fmla="*/ 37 w 46"/>
                    <a:gd name="T5" fmla="*/ 3 h 40"/>
                    <a:gd name="T6" fmla="*/ 32 w 46"/>
                    <a:gd name="T7" fmla="*/ 6 h 40"/>
                    <a:gd name="T8" fmla="*/ 26 w 46"/>
                    <a:gd name="T9" fmla="*/ 9 h 40"/>
                    <a:gd name="T10" fmla="*/ 21 w 46"/>
                    <a:gd name="T11" fmla="*/ 12 h 40"/>
                    <a:gd name="T12" fmla="*/ 15 w 46"/>
                    <a:gd name="T13" fmla="*/ 18 h 40"/>
                    <a:gd name="T14" fmla="*/ 10 w 46"/>
                    <a:gd name="T15" fmla="*/ 23 h 40"/>
                    <a:gd name="T16" fmla="*/ 4 w 46"/>
                    <a:gd name="T17" fmla="*/ 29 h 40"/>
                    <a:gd name="T18" fmla="*/ 0 w 46"/>
                    <a:gd name="T19" fmla="*/ 35 h 40"/>
                    <a:gd name="T20" fmla="*/ 9 w 46"/>
                    <a:gd name="T21" fmla="*/ 40 h 40"/>
                    <a:gd name="T22" fmla="*/ 13 w 46"/>
                    <a:gd name="T23" fmla="*/ 33 h 40"/>
                    <a:gd name="T24" fmla="*/ 16 w 46"/>
                    <a:gd name="T25" fmla="*/ 29 h 40"/>
                    <a:gd name="T26" fmla="*/ 21 w 46"/>
                    <a:gd name="T27" fmla="*/ 24 h 40"/>
                    <a:gd name="T28" fmla="*/ 25 w 46"/>
                    <a:gd name="T29" fmla="*/ 21 h 40"/>
                    <a:gd name="T30" fmla="*/ 31 w 46"/>
                    <a:gd name="T31" fmla="*/ 18 h 40"/>
                    <a:gd name="T32" fmla="*/ 36 w 46"/>
                    <a:gd name="T33" fmla="*/ 14 h 40"/>
                    <a:gd name="T34" fmla="*/ 41 w 46"/>
                    <a:gd name="T35" fmla="*/ 11 h 40"/>
                    <a:gd name="T36" fmla="*/ 46 w 46"/>
                    <a:gd name="T37" fmla="*/ 8 h 40"/>
                    <a:gd name="T38" fmla="*/ 46 w 46"/>
                    <a:gd name="T39" fmla="*/ 8 h 40"/>
                    <a:gd name="T40" fmla="*/ 42 w 46"/>
                    <a:gd name="T4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4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7" y="3"/>
                      </a:lnTo>
                      <a:lnTo>
                        <a:pt x="32" y="6"/>
                      </a:lnTo>
                      <a:lnTo>
                        <a:pt x="26" y="9"/>
                      </a:lnTo>
                      <a:lnTo>
                        <a:pt x="21" y="12"/>
                      </a:lnTo>
                      <a:lnTo>
                        <a:pt x="15" y="18"/>
                      </a:lnTo>
                      <a:lnTo>
                        <a:pt x="10" y="23"/>
                      </a:lnTo>
                      <a:lnTo>
                        <a:pt x="4" y="29"/>
                      </a:lnTo>
                      <a:lnTo>
                        <a:pt x="0" y="35"/>
                      </a:lnTo>
                      <a:lnTo>
                        <a:pt x="9" y="40"/>
                      </a:lnTo>
                      <a:lnTo>
                        <a:pt x="13" y="33"/>
                      </a:lnTo>
                      <a:lnTo>
                        <a:pt x="16" y="29"/>
                      </a:lnTo>
                      <a:lnTo>
                        <a:pt x="21" y="24"/>
                      </a:lnTo>
                      <a:lnTo>
                        <a:pt x="25" y="21"/>
                      </a:lnTo>
                      <a:lnTo>
                        <a:pt x="31" y="18"/>
                      </a:lnTo>
                      <a:lnTo>
                        <a:pt x="36" y="14"/>
                      </a:lnTo>
                      <a:lnTo>
                        <a:pt x="41" y="11"/>
                      </a:lnTo>
                      <a:lnTo>
                        <a:pt x="46" y="8"/>
                      </a:lnTo>
                      <a:lnTo>
                        <a:pt x="46" y="8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9" name="Freeform 834"/>
                <p:cNvSpPr>
                  <a:spLocks/>
                </p:cNvSpPr>
                <p:nvPr/>
              </p:nvSpPr>
              <p:spPr bwMode="auto">
                <a:xfrm>
                  <a:off x="2257" y="1437"/>
                  <a:ext cx="49" cy="35"/>
                </a:xfrm>
                <a:custGeom>
                  <a:avLst/>
                  <a:gdLst>
                    <a:gd name="T0" fmla="*/ 193 w 195"/>
                    <a:gd name="T1" fmla="*/ 0 h 140"/>
                    <a:gd name="T2" fmla="*/ 188 w 195"/>
                    <a:gd name="T3" fmla="*/ 1 h 140"/>
                    <a:gd name="T4" fmla="*/ 178 w 195"/>
                    <a:gd name="T5" fmla="*/ 13 h 140"/>
                    <a:gd name="T6" fmla="*/ 166 w 195"/>
                    <a:gd name="T7" fmla="*/ 24 h 140"/>
                    <a:gd name="T8" fmla="*/ 154 w 195"/>
                    <a:gd name="T9" fmla="*/ 36 h 140"/>
                    <a:gd name="T10" fmla="*/ 140 w 195"/>
                    <a:gd name="T11" fmla="*/ 46 h 140"/>
                    <a:gd name="T12" fmla="*/ 127 w 195"/>
                    <a:gd name="T13" fmla="*/ 56 h 140"/>
                    <a:gd name="T14" fmla="*/ 113 w 195"/>
                    <a:gd name="T15" fmla="*/ 66 h 140"/>
                    <a:gd name="T16" fmla="*/ 98 w 195"/>
                    <a:gd name="T17" fmla="*/ 75 h 140"/>
                    <a:gd name="T18" fmla="*/ 85 w 195"/>
                    <a:gd name="T19" fmla="*/ 84 h 140"/>
                    <a:gd name="T20" fmla="*/ 70 w 195"/>
                    <a:gd name="T21" fmla="*/ 92 h 140"/>
                    <a:gd name="T22" fmla="*/ 57 w 195"/>
                    <a:gd name="T23" fmla="*/ 100 h 140"/>
                    <a:gd name="T24" fmla="*/ 45 w 195"/>
                    <a:gd name="T25" fmla="*/ 107 h 140"/>
                    <a:gd name="T26" fmla="*/ 32 w 195"/>
                    <a:gd name="T27" fmla="*/ 114 h 140"/>
                    <a:gd name="T28" fmla="*/ 22 w 195"/>
                    <a:gd name="T29" fmla="*/ 119 h 140"/>
                    <a:gd name="T30" fmla="*/ 14 w 195"/>
                    <a:gd name="T31" fmla="*/ 125 h 140"/>
                    <a:gd name="T32" fmla="*/ 5 w 195"/>
                    <a:gd name="T33" fmla="*/ 129 h 140"/>
                    <a:gd name="T34" fmla="*/ 0 w 195"/>
                    <a:gd name="T35" fmla="*/ 132 h 140"/>
                    <a:gd name="T36" fmla="*/ 4 w 195"/>
                    <a:gd name="T37" fmla="*/ 140 h 140"/>
                    <a:gd name="T38" fmla="*/ 9 w 195"/>
                    <a:gd name="T39" fmla="*/ 137 h 140"/>
                    <a:gd name="T40" fmla="*/ 18 w 195"/>
                    <a:gd name="T41" fmla="*/ 133 h 140"/>
                    <a:gd name="T42" fmla="*/ 26 w 195"/>
                    <a:gd name="T43" fmla="*/ 128 h 140"/>
                    <a:gd name="T44" fmla="*/ 37 w 195"/>
                    <a:gd name="T45" fmla="*/ 122 h 140"/>
                    <a:gd name="T46" fmla="*/ 49 w 195"/>
                    <a:gd name="T47" fmla="*/ 115 h 140"/>
                    <a:gd name="T48" fmla="*/ 62 w 195"/>
                    <a:gd name="T49" fmla="*/ 109 h 140"/>
                    <a:gd name="T50" fmla="*/ 74 w 195"/>
                    <a:gd name="T51" fmla="*/ 100 h 140"/>
                    <a:gd name="T52" fmla="*/ 89 w 195"/>
                    <a:gd name="T53" fmla="*/ 92 h 140"/>
                    <a:gd name="T54" fmla="*/ 102 w 195"/>
                    <a:gd name="T55" fmla="*/ 84 h 140"/>
                    <a:gd name="T56" fmla="*/ 117 w 195"/>
                    <a:gd name="T57" fmla="*/ 74 h 140"/>
                    <a:gd name="T58" fmla="*/ 132 w 195"/>
                    <a:gd name="T59" fmla="*/ 64 h 140"/>
                    <a:gd name="T60" fmla="*/ 146 w 195"/>
                    <a:gd name="T61" fmla="*/ 52 h 140"/>
                    <a:gd name="T62" fmla="*/ 160 w 195"/>
                    <a:gd name="T63" fmla="*/ 42 h 140"/>
                    <a:gd name="T64" fmla="*/ 172 w 195"/>
                    <a:gd name="T65" fmla="*/ 30 h 140"/>
                    <a:gd name="T66" fmla="*/ 184 w 195"/>
                    <a:gd name="T67" fmla="*/ 19 h 140"/>
                    <a:gd name="T68" fmla="*/ 194 w 195"/>
                    <a:gd name="T69" fmla="*/ 7 h 140"/>
                    <a:gd name="T70" fmla="*/ 189 w 195"/>
                    <a:gd name="T71" fmla="*/ 8 h 140"/>
                    <a:gd name="T72" fmla="*/ 194 w 195"/>
                    <a:gd name="T73" fmla="*/ 7 h 140"/>
                    <a:gd name="T74" fmla="*/ 195 w 195"/>
                    <a:gd name="T75" fmla="*/ 4 h 140"/>
                    <a:gd name="T76" fmla="*/ 194 w 195"/>
                    <a:gd name="T77" fmla="*/ 1 h 140"/>
                    <a:gd name="T78" fmla="*/ 191 w 195"/>
                    <a:gd name="T79" fmla="*/ 0 h 140"/>
                    <a:gd name="T80" fmla="*/ 188 w 195"/>
                    <a:gd name="T81" fmla="*/ 1 h 140"/>
                    <a:gd name="T82" fmla="*/ 193 w 195"/>
                    <a:gd name="T83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5" h="140">
                      <a:moveTo>
                        <a:pt x="193" y="0"/>
                      </a:moveTo>
                      <a:lnTo>
                        <a:pt x="188" y="1"/>
                      </a:lnTo>
                      <a:lnTo>
                        <a:pt x="178" y="13"/>
                      </a:lnTo>
                      <a:lnTo>
                        <a:pt x="166" y="24"/>
                      </a:lnTo>
                      <a:lnTo>
                        <a:pt x="154" y="36"/>
                      </a:lnTo>
                      <a:lnTo>
                        <a:pt x="140" y="46"/>
                      </a:lnTo>
                      <a:lnTo>
                        <a:pt x="127" y="56"/>
                      </a:lnTo>
                      <a:lnTo>
                        <a:pt x="113" y="66"/>
                      </a:lnTo>
                      <a:lnTo>
                        <a:pt x="98" y="75"/>
                      </a:lnTo>
                      <a:lnTo>
                        <a:pt x="85" y="84"/>
                      </a:lnTo>
                      <a:lnTo>
                        <a:pt x="70" y="92"/>
                      </a:lnTo>
                      <a:lnTo>
                        <a:pt x="57" y="100"/>
                      </a:lnTo>
                      <a:lnTo>
                        <a:pt x="45" y="107"/>
                      </a:lnTo>
                      <a:lnTo>
                        <a:pt x="32" y="114"/>
                      </a:lnTo>
                      <a:lnTo>
                        <a:pt x="22" y="119"/>
                      </a:lnTo>
                      <a:lnTo>
                        <a:pt x="14" y="125"/>
                      </a:lnTo>
                      <a:lnTo>
                        <a:pt x="5" y="129"/>
                      </a:lnTo>
                      <a:lnTo>
                        <a:pt x="0" y="132"/>
                      </a:lnTo>
                      <a:lnTo>
                        <a:pt x="4" y="140"/>
                      </a:lnTo>
                      <a:lnTo>
                        <a:pt x="9" y="137"/>
                      </a:lnTo>
                      <a:lnTo>
                        <a:pt x="18" y="133"/>
                      </a:lnTo>
                      <a:lnTo>
                        <a:pt x="26" y="128"/>
                      </a:lnTo>
                      <a:lnTo>
                        <a:pt x="37" y="122"/>
                      </a:lnTo>
                      <a:lnTo>
                        <a:pt x="49" y="115"/>
                      </a:lnTo>
                      <a:lnTo>
                        <a:pt x="62" y="109"/>
                      </a:lnTo>
                      <a:lnTo>
                        <a:pt x="74" y="100"/>
                      </a:lnTo>
                      <a:lnTo>
                        <a:pt x="89" y="92"/>
                      </a:lnTo>
                      <a:lnTo>
                        <a:pt x="102" y="84"/>
                      </a:lnTo>
                      <a:lnTo>
                        <a:pt x="117" y="74"/>
                      </a:lnTo>
                      <a:lnTo>
                        <a:pt x="132" y="64"/>
                      </a:lnTo>
                      <a:lnTo>
                        <a:pt x="146" y="52"/>
                      </a:lnTo>
                      <a:lnTo>
                        <a:pt x="160" y="42"/>
                      </a:lnTo>
                      <a:lnTo>
                        <a:pt x="172" y="30"/>
                      </a:lnTo>
                      <a:lnTo>
                        <a:pt x="184" y="19"/>
                      </a:lnTo>
                      <a:lnTo>
                        <a:pt x="194" y="7"/>
                      </a:lnTo>
                      <a:lnTo>
                        <a:pt x="189" y="8"/>
                      </a:lnTo>
                      <a:lnTo>
                        <a:pt x="194" y="7"/>
                      </a:lnTo>
                      <a:lnTo>
                        <a:pt x="195" y="4"/>
                      </a:lnTo>
                      <a:lnTo>
                        <a:pt x="194" y="1"/>
                      </a:lnTo>
                      <a:lnTo>
                        <a:pt x="191" y="0"/>
                      </a:lnTo>
                      <a:lnTo>
                        <a:pt x="188" y="1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0" name="Freeform 835"/>
                <p:cNvSpPr>
                  <a:spLocks/>
                </p:cNvSpPr>
                <p:nvPr/>
              </p:nvSpPr>
              <p:spPr bwMode="auto">
                <a:xfrm>
                  <a:off x="2304" y="1437"/>
                  <a:ext cx="13" cy="4"/>
                </a:xfrm>
                <a:custGeom>
                  <a:avLst/>
                  <a:gdLst>
                    <a:gd name="T0" fmla="*/ 49 w 49"/>
                    <a:gd name="T1" fmla="*/ 11 h 17"/>
                    <a:gd name="T2" fmla="*/ 44 w 49"/>
                    <a:gd name="T3" fmla="*/ 6 h 17"/>
                    <a:gd name="T4" fmla="*/ 37 w 49"/>
                    <a:gd name="T5" fmla="*/ 7 h 17"/>
                    <a:gd name="T6" fmla="*/ 30 w 49"/>
                    <a:gd name="T7" fmla="*/ 6 h 17"/>
                    <a:gd name="T8" fmla="*/ 25 w 49"/>
                    <a:gd name="T9" fmla="*/ 7 h 17"/>
                    <a:gd name="T10" fmla="*/ 20 w 49"/>
                    <a:gd name="T11" fmla="*/ 6 h 17"/>
                    <a:gd name="T12" fmla="*/ 16 w 49"/>
                    <a:gd name="T13" fmla="*/ 5 h 17"/>
                    <a:gd name="T14" fmla="*/ 12 w 49"/>
                    <a:gd name="T15" fmla="*/ 4 h 17"/>
                    <a:gd name="T16" fmla="*/ 8 w 49"/>
                    <a:gd name="T17" fmla="*/ 2 h 17"/>
                    <a:gd name="T18" fmla="*/ 4 w 49"/>
                    <a:gd name="T19" fmla="*/ 0 h 17"/>
                    <a:gd name="T20" fmla="*/ 0 w 49"/>
                    <a:gd name="T21" fmla="*/ 8 h 17"/>
                    <a:gd name="T22" fmla="*/ 4 w 49"/>
                    <a:gd name="T23" fmla="*/ 11 h 17"/>
                    <a:gd name="T24" fmla="*/ 9 w 49"/>
                    <a:gd name="T25" fmla="*/ 13 h 17"/>
                    <a:gd name="T26" fmla="*/ 14 w 49"/>
                    <a:gd name="T27" fmla="*/ 14 h 17"/>
                    <a:gd name="T28" fmla="*/ 20 w 49"/>
                    <a:gd name="T29" fmla="*/ 15 h 17"/>
                    <a:gd name="T30" fmla="*/ 25 w 49"/>
                    <a:gd name="T31" fmla="*/ 16 h 17"/>
                    <a:gd name="T32" fmla="*/ 30 w 49"/>
                    <a:gd name="T33" fmla="*/ 17 h 17"/>
                    <a:gd name="T34" fmla="*/ 37 w 49"/>
                    <a:gd name="T35" fmla="*/ 16 h 17"/>
                    <a:gd name="T36" fmla="*/ 44 w 49"/>
                    <a:gd name="T37" fmla="*/ 15 h 17"/>
                    <a:gd name="T38" fmla="*/ 39 w 49"/>
                    <a:gd name="T39" fmla="*/ 11 h 17"/>
                    <a:gd name="T40" fmla="*/ 44 w 49"/>
                    <a:gd name="T41" fmla="*/ 15 h 17"/>
                    <a:gd name="T42" fmla="*/ 47 w 49"/>
                    <a:gd name="T43" fmla="*/ 14 h 17"/>
                    <a:gd name="T44" fmla="*/ 48 w 49"/>
                    <a:gd name="T45" fmla="*/ 11 h 17"/>
                    <a:gd name="T46" fmla="*/ 47 w 49"/>
                    <a:gd name="T47" fmla="*/ 7 h 17"/>
                    <a:gd name="T48" fmla="*/ 44 w 49"/>
                    <a:gd name="T49" fmla="*/ 6 h 17"/>
                    <a:gd name="T50" fmla="*/ 49 w 49"/>
                    <a:gd name="T51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17">
                      <a:moveTo>
                        <a:pt x="49" y="11"/>
                      </a:moveTo>
                      <a:lnTo>
                        <a:pt x="44" y="6"/>
                      </a:lnTo>
                      <a:lnTo>
                        <a:pt x="37" y="7"/>
                      </a:lnTo>
                      <a:lnTo>
                        <a:pt x="30" y="6"/>
                      </a:lnTo>
                      <a:lnTo>
                        <a:pt x="25" y="7"/>
                      </a:lnTo>
                      <a:lnTo>
                        <a:pt x="20" y="6"/>
                      </a:lnTo>
                      <a:lnTo>
                        <a:pt x="16" y="5"/>
                      </a:lnTo>
                      <a:lnTo>
                        <a:pt x="12" y="4"/>
                      </a:lnTo>
                      <a:lnTo>
                        <a:pt x="8" y="2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4" y="11"/>
                      </a:lnTo>
                      <a:lnTo>
                        <a:pt x="9" y="13"/>
                      </a:lnTo>
                      <a:lnTo>
                        <a:pt x="14" y="14"/>
                      </a:lnTo>
                      <a:lnTo>
                        <a:pt x="20" y="15"/>
                      </a:lnTo>
                      <a:lnTo>
                        <a:pt x="25" y="16"/>
                      </a:lnTo>
                      <a:lnTo>
                        <a:pt x="30" y="17"/>
                      </a:lnTo>
                      <a:lnTo>
                        <a:pt x="37" y="16"/>
                      </a:lnTo>
                      <a:lnTo>
                        <a:pt x="44" y="15"/>
                      </a:lnTo>
                      <a:lnTo>
                        <a:pt x="39" y="11"/>
                      </a:lnTo>
                      <a:lnTo>
                        <a:pt x="44" y="15"/>
                      </a:lnTo>
                      <a:lnTo>
                        <a:pt x="47" y="14"/>
                      </a:lnTo>
                      <a:lnTo>
                        <a:pt x="48" y="11"/>
                      </a:lnTo>
                      <a:lnTo>
                        <a:pt x="47" y="7"/>
                      </a:lnTo>
                      <a:lnTo>
                        <a:pt x="44" y="6"/>
                      </a:lnTo>
                      <a:lnTo>
                        <a:pt x="49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1" name="Freeform 836"/>
                <p:cNvSpPr>
                  <a:spLocks/>
                </p:cNvSpPr>
                <p:nvPr/>
              </p:nvSpPr>
              <p:spPr bwMode="auto">
                <a:xfrm>
                  <a:off x="2314" y="1440"/>
                  <a:ext cx="14" cy="12"/>
                </a:xfrm>
                <a:custGeom>
                  <a:avLst/>
                  <a:gdLst>
                    <a:gd name="T0" fmla="*/ 56 w 56"/>
                    <a:gd name="T1" fmla="*/ 40 h 49"/>
                    <a:gd name="T2" fmla="*/ 51 w 56"/>
                    <a:gd name="T3" fmla="*/ 39 h 49"/>
                    <a:gd name="T4" fmla="*/ 44 w 56"/>
                    <a:gd name="T5" fmla="*/ 37 h 49"/>
                    <a:gd name="T6" fmla="*/ 36 w 56"/>
                    <a:gd name="T7" fmla="*/ 33 h 49"/>
                    <a:gd name="T8" fmla="*/ 28 w 56"/>
                    <a:gd name="T9" fmla="*/ 28 h 49"/>
                    <a:gd name="T10" fmla="*/ 21 w 56"/>
                    <a:gd name="T11" fmla="*/ 23 h 49"/>
                    <a:gd name="T12" fmla="*/ 15 w 56"/>
                    <a:gd name="T13" fmla="*/ 16 h 49"/>
                    <a:gd name="T14" fmla="*/ 11 w 56"/>
                    <a:gd name="T15" fmla="*/ 9 h 49"/>
                    <a:gd name="T16" fmla="*/ 10 w 56"/>
                    <a:gd name="T17" fmla="*/ 0 h 49"/>
                    <a:gd name="T18" fmla="*/ 0 w 56"/>
                    <a:gd name="T19" fmla="*/ 0 h 49"/>
                    <a:gd name="T20" fmla="*/ 3 w 56"/>
                    <a:gd name="T21" fmla="*/ 11 h 49"/>
                    <a:gd name="T22" fmla="*/ 7 w 56"/>
                    <a:gd name="T23" fmla="*/ 20 h 49"/>
                    <a:gd name="T24" fmla="*/ 14 w 56"/>
                    <a:gd name="T25" fmla="*/ 29 h 49"/>
                    <a:gd name="T26" fmla="*/ 24 w 56"/>
                    <a:gd name="T27" fmla="*/ 36 h 49"/>
                    <a:gd name="T28" fmla="*/ 32 w 56"/>
                    <a:gd name="T29" fmla="*/ 41 h 49"/>
                    <a:gd name="T30" fmla="*/ 41 w 56"/>
                    <a:gd name="T31" fmla="*/ 46 h 49"/>
                    <a:gd name="T32" fmla="*/ 49 w 56"/>
                    <a:gd name="T33" fmla="*/ 48 h 49"/>
                    <a:gd name="T34" fmla="*/ 56 w 56"/>
                    <a:gd name="T35" fmla="*/ 49 h 49"/>
                    <a:gd name="T36" fmla="*/ 56 w 56"/>
                    <a:gd name="T37" fmla="*/ 4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6" h="49">
                      <a:moveTo>
                        <a:pt x="56" y="40"/>
                      </a:moveTo>
                      <a:lnTo>
                        <a:pt x="51" y="39"/>
                      </a:lnTo>
                      <a:lnTo>
                        <a:pt x="44" y="37"/>
                      </a:lnTo>
                      <a:lnTo>
                        <a:pt x="36" y="33"/>
                      </a:lnTo>
                      <a:lnTo>
                        <a:pt x="28" y="28"/>
                      </a:lnTo>
                      <a:lnTo>
                        <a:pt x="21" y="23"/>
                      </a:lnTo>
                      <a:lnTo>
                        <a:pt x="15" y="16"/>
                      </a:lnTo>
                      <a:lnTo>
                        <a:pt x="11" y="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7" y="20"/>
                      </a:lnTo>
                      <a:lnTo>
                        <a:pt x="14" y="29"/>
                      </a:lnTo>
                      <a:lnTo>
                        <a:pt x="24" y="36"/>
                      </a:lnTo>
                      <a:lnTo>
                        <a:pt x="32" y="41"/>
                      </a:lnTo>
                      <a:lnTo>
                        <a:pt x="41" y="46"/>
                      </a:lnTo>
                      <a:lnTo>
                        <a:pt x="49" y="48"/>
                      </a:lnTo>
                      <a:lnTo>
                        <a:pt x="56" y="49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2" name="Freeform 837"/>
                <p:cNvSpPr>
                  <a:spLocks/>
                </p:cNvSpPr>
                <p:nvPr/>
              </p:nvSpPr>
              <p:spPr bwMode="auto">
                <a:xfrm>
                  <a:off x="2328" y="1450"/>
                  <a:ext cx="1" cy="2"/>
                </a:xfrm>
                <a:custGeom>
                  <a:avLst/>
                  <a:gdLst>
                    <a:gd name="T0" fmla="*/ 0 w 4"/>
                    <a:gd name="T1" fmla="*/ 9 h 9"/>
                    <a:gd name="T2" fmla="*/ 3 w 4"/>
                    <a:gd name="T3" fmla="*/ 8 h 9"/>
                    <a:gd name="T4" fmla="*/ 4 w 4"/>
                    <a:gd name="T5" fmla="*/ 5 h 9"/>
                    <a:gd name="T6" fmla="*/ 3 w 4"/>
                    <a:gd name="T7" fmla="*/ 1 h 9"/>
                    <a:gd name="T8" fmla="*/ 0 w 4"/>
                    <a:gd name="T9" fmla="*/ 0 h 9"/>
                    <a:gd name="T10" fmla="*/ 0 w 4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9">
                      <a:moveTo>
                        <a:pt x="0" y="9"/>
                      </a:moveTo>
                      <a:lnTo>
                        <a:pt x="3" y="8"/>
                      </a:lnTo>
                      <a:lnTo>
                        <a:pt x="4" y="5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3" name="Freeform 838"/>
                <p:cNvSpPr>
                  <a:spLocks/>
                </p:cNvSpPr>
                <p:nvPr/>
              </p:nvSpPr>
              <p:spPr bwMode="auto">
                <a:xfrm>
                  <a:off x="2140" y="1385"/>
                  <a:ext cx="180" cy="254"/>
                </a:xfrm>
                <a:custGeom>
                  <a:avLst/>
                  <a:gdLst>
                    <a:gd name="T0" fmla="*/ 594 w 719"/>
                    <a:gd name="T1" fmla="*/ 1008 h 1018"/>
                    <a:gd name="T2" fmla="*/ 568 w 719"/>
                    <a:gd name="T3" fmla="*/ 1011 h 1018"/>
                    <a:gd name="T4" fmla="*/ 540 w 719"/>
                    <a:gd name="T5" fmla="*/ 1014 h 1018"/>
                    <a:gd name="T6" fmla="*/ 487 w 719"/>
                    <a:gd name="T7" fmla="*/ 1017 h 1018"/>
                    <a:gd name="T8" fmla="*/ 433 w 719"/>
                    <a:gd name="T9" fmla="*/ 1018 h 1018"/>
                    <a:gd name="T10" fmla="*/ 378 w 719"/>
                    <a:gd name="T11" fmla="*/ 1018 h 1018"/>
                    <a:gd name="T12" fmla="*/ 326 w 719"/>
                    <a:gd name="T13" fmla="*/ 1016 h 1018"/>
                    <a:gd name="T14" fmla="*/ 278 w 719"/>
                    <a:gd name="T15" fmla="*/ 1013 h 1018"/>
                    <a:gd name="T16" fmla="*/ 235 w 719"/>
                    <a:gd name="T17" fmla="*/ 1009 h 1018"/>
                    <a:gd name="T18" fmla="*/ 201 w 719"/>
                    <a:gd name="T19" fmla="*/ 1004 h 1018"/>
                    <a:gd name="T20" fmla="*/ 176 w 719"/>
                    <a:gd name="T21" fmla="*/ 999 h 1018"/>
                    <a:gd name="T22" fmla="*/ 155 w 719"/>
                    <a:gd name="T23" fmla="*/ 930 h 1018"/>
                    <a:gd name="T24" fmla="*/ 156 w 719"/>
                    <a:gd name="T25" fmla="*/ 856 h 1018"/>
                    <a:gd name="T26" fmla="*/ 157 w 719"/>
                    <a:gd name="T27" fmla="*/ 783 h 1018"/>
                    <a:gd name="T28" fmla="*/ 122 w 719"/>
                    <a:gd name="T29" fmla="*/ 657 h 1018"/>
                    <a:gd name="T30" fmla="*/ 75 w 719"/>
                    <a:gd name="T31" fmla="*/ 491 h 1018"/>
                    <a:gd name="T32" fmla="*/ 31 w 719"/>
                    <a:gd name="T33" fmla="*/ 323 h 1018"/>
                    <a:gd name="T34" fmla="*/ 3 w 719"/>
                    <a:gd name="T35" fmla="*/ 185 h 1018"/>
                    <a:gd name="T36" fmla="*/ 7 w 719"/>
                    <a:gd name="T37" fmla="*/ 113 h 1018"/>
                    <a:gd name="T38" fmla="*/ 54 w 719"/>
                    <a:gd name="T39" fmla="*/ 72 h 1018"/>
                    <a:gd name="T40" fmla="*/ 94 w 719"/>
                    <a:gd name="T41" fmla="*/ 53 h 1018"/>
                    <a:gd name="T42" fmla="*/ 130 w 719"/>
                    <a:gd name="T43" fmla="*/ 43 h 1018"/>
                    <a:gd name="T44" fmla="*/ 200 w 719"/>
                    <a:gd name="T45" fmla="*/ 33 h 1018"/>
                    <a:gd name="T46" fmla="*/ 307 w 719"/>
                    <a:gd name="T47" fmla="*/ 24 h 1018"/>
                    <a:gd name="T48" fmla="*/ 425 w 719"/>
                    <a:gd name="T49" fmla="*/ 15 h 1018"/>
                    <a:gd name="T50" fmla="*/ 523 w 719"/>
                    <a:gd name="T51" fmla="*/ 6 h 1018"/>
                    <a:gd name="T52" fmla="*/ 575 w 719"/>
                    <a:gd name="T53" fmla="*/ 1 h 1018"/>
                    <a:gd name="T54" fmla="*/ 605 w 719"/>
                    <a:gd name="T55" fmla="*/ 6 h 1018"/>
                    <a:gd name="T56" fmla="*/ 631 w 719"/>
                    <a:gd name="T57" fmla="*/ 36 h 1018"/>
                    <a:gd name="T58" fmla="*/ 624 w 719"/>
                    <a:gd name="T59" fmla="*/ 84 h 1018"/>
                    <a:gd name="T60" fmla="*/ 564 w 719"/>
                    <a:gd name="T61" fmla="*/ 150 h 1018"/>
                    <a:gd name="T62" fmla="*/ 529 w 719"/>
                    <a:gd name="T63" fmla="*/ 212 h 1018"/>
                    <a:gd name="T64" fmla="*/ 498 w 719"/>
                    <a:gd name="T65" fmla="*/ 236 h 1018"/>
                    <a:gd name="T66" fmla="*/ 457 w 719"/>
                    <a:gd name="T67" fmla="*/ 293 h 1018"/>
                    <a:gd name="T68" fmla="*/ 424 w 719"/>
                    <a:gd name="T69" fmla="*/ 341 h 1018"/>
                    <a:gd name="T70" fmla="*/ 417 w 719"/>
                    <a:gd name="T71" fmla="*/ 371 h 1018"/>
                    <a:gd name="T72" fmla="*/ 420 w 719"/>
                    <a:gd name="T73" fmla="*/ 400 h 1018"/>
                    <a:gd name="T74" fmla="*/ 401 w 719"/>
                    <a:gd name="T75" fmla="*/ 442 h 1018"/>
                    <a:gd name="T76" fmla="*/ 393 w 719"/>
                    <a:gd name="T77" fmla="*/ 479 h 1018"/>
                    <a:gd name="T78" fmla="*/ 400 w 719"/>
                    <a:gd name="T79" fmla="*/ 526 h 1018"/>
                    <a:gd name="T80" fmla="*/ 422 w 719"/>
                    <a:gd name="T81" fmla="*/ 547 h 1018"/>
                    <a:gd name="T82" fmla="*/ 434 w 719"/>
                    <a:gd name="T83" fmla="*/ 565 h 1018"/>
                    <a:gd name="T84" fmla="*/ 418 w 719"/>
                    <a:gd name="T85" fmla="*/ 624 h 1018"/>
                    <a:gd name="T86" fmla="*/ 401 w 719"/>
                    <a:gd name="T87" fmla="*/ 715 h 1018"/>
                    <a:gd name="T88" fmla="*/ 413 w 719"/>
                    <a:gd name="T89" fmla="*/ 779 h 1018"/>
                    <a:gd name="T90" fmla="*/ 442 w 719"/>
                    <a:gd name="T91" fmla="*/ 820 h 1018"/>
                    <a:gd name="T92" fmla="*/ 480 w 719"/>
                    <a:gd name="T93" fmla="*/ 842 h 1018"/>
                    <a:gd name="T94" fmla="*/ 515 w 719"/>
                    <a:gd name="T95" fmla="*/ 849 h 1018"/>
                    <a:gd name="T96" fmla="*/ 550 w 719"/>
                    <a:gd name="T97" fmla="*/ 848 h 1018"/>
                    <a:gd name="T98" fmla="*/ 599 w 719"/>
                    <a:gd name="T99" fmla="*/ 844 h 1018"/>
                    <a:gd name="T100" fmla="*/ 637 w 719"/>
                    <a:gd name="T101" fmla="*/ 840 h 1018"/>
                    <a:gd name="T102" fmla="*/ 663 w 719"/>
                    <a:gd name="T103" fmla="*/ 836 h 1018"/>
                    <a:gd name="T104" fmla="*/ 694 w 719"/>
                    <a:gd name="T105" fmla="*/ 832 h 1018"/>
                    <a:gd name="T106" fmla="*/ 701 w 719"/>
                    <a:gd name="T107" fmla="*/ 839 h 1018"/>
                    <a:gd name="T108" fmla="*/ 719 w 719"/>
                    <a:gd name="T109" fmla="*/ 856 h 1018"/>
                    <a:gd name="T110" fmla="*/ 692 w 719"/>
                    <a:gd name="T111" fmla="*/ 895 h 1018"/>
                    <a:gd name="T112" fmla="*/ 653 w 719"/>
                    <a:gd name="T113" fmla="*/ 963 h 1018"/>
                    <a:gd name="T114" fmla="*/ 611 w 719"/>
                    <a:gd name="T115" fmla="*/ 1005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19" h="1018">
                      <a:moveTo>
                        <a:pt x="611" y="1005"/>
                      </a:moveTo>
                      <a:lnTo>
                        <a:pt x="603" y="1006"/>
                      </a:lnTo>
                      <a:lnTo>
                        <a:pt x="594" y="1008"/>
                      </a:lnTo>
                      <a:lnTo>
                        <a:pt x="586" y="1009"/>
                      </a:lnTo>
                      <a:lnTo>
                        <a:pt x="578" y="1010"/>
                      </a:lnTo>
                      <a:lnTo>
                        <a:pt x="568" y="1011"/>
                      </a:lnTo>
                      <a:lnTo>
                        <a:pt x="559" y="1012"/>
                      </a:lnTo>
                      <a:lnTo>
                        <a:pt x="550" y="1013"/>
                      </a:lnTo>
                      <a:lnTo>
                        <a:pt x="540" y="1014"/>
                      </a:lnTo>
                      <a:lnTo>
                        <a:pt x="522" y="1015"/>
                      </a:lnTo>
                      <a:lnTo>
                        <a:pt x="505" y="1016"/>
                      </a:lnTo>
                      <a:lnTo>
                        <a:pt x="487" y="1017"/>
                      </a:lnTo>
                      <a:lnTo>
                        <a:pt x="469" y="1018"/>
                      </a:lnTo>
                      <a:lnTo>
                        <a:pt x="451" y="1018"/>
                      </a:lnTo>
                      <a:lnTo>
                        <a:pt x="433" y="1018"/>
                      </a:lnTo>
                      <a:lnTo>
                        <a:pt x="415" y="1018"/>
                      </a:lnTo>
                      <a:lnTo>
                        <a:pt x="396" y="1018"/>
                      </a:lnTo>
                      <a:lnTo>
                        <a:pt x="378" y="1018"/>
                      </a:lnTo>
                      <a:lnTo>
                        <a:pt x="361" y="1017"/>
                      </a:lnTo>
                      <a:lnTo>
                        <a:pt x="343" y="1017"/>
                      </a:lnTo>
                      <a:lnTo>
                        <a:pt x="326" y="1016"/>
                      </a:lnTo>
                      <a:lnTo>
                        <a:pt x="309" y="1015"/>
                      </a:lnTo>
                      <a:lnTo>
                        <a:pt x="294" y="1014"/>
                      </a:lnTo>
                      <a:lnTo>
                        <a:pt x="278" y="1013"/>
                      </a:lnTo>
                      <a:lnTo>
                        <a:pt x="262" y="1012"/>
                      </a:lnTo>
                      <a:lnTo>
                        <a:pt x="249" y="1011"/>
                      </a:lnTo>
                      <a:lnTo>
                        <a:pt x="235" y="1009"/>
                      </a:lnTo>
                      <a:lnTo>
                        <a:pt x="223" y="1008"/>
                      </a:lnTo>
                      <a:lnTo>
                        <a:pt x="211" y="1006"/>
                      </a:lnTo>
                      <a:lnTo>
                        <a:pt x="201" y="1004"/>
                      </a:lnTo>
                      <a:lnTo>
                        <a:pt x="191" y="1003"/>
                      </a:lnTo>
                      <a:lnTo>
                        <a:pt x="183" y="1001"/>
                      </a:lnTo>
                      <a:lnTo>
                        <a:pt x="176" y="999"/>
                      </a:lnTo>
                      <a:lnTo>
                        <a:pt x="165" y="977"/>
                      </a:lnTo>
                      <a:lnTo>
                        <a:pt x="159" y="954"/>
                      </a:lnTo>
                      <a:lnTo>
                        <a:pt x="155" y="930"/>
                      </a:lnTo>
                      <a:lnTo>
                        <a:pt x="153" y="904"/>
                      </a:lnTo>
                      <a:lnTo>
                        <a:pt x="154" y="880"/>
                      </a:lnTo>
                      <a:lnTo>
                        <a:pt x="156" y="856"/>
                      </a:lnTo>
                      <a:lnTo>
                        <a:pt x="159" y="833"/>
                      </a:lnTo>
                      <a:lnTo>
                        <a:pt x="163" y="811"/>
                      </a:lnTo>
                      <a:lnTo>
                        <a:pt x="157" y="783"/>
                      </a:lnTo>
                      <a:lnTo>
                        <a:pt x="148" y="748"/>
                      </a:lnTo>
                      <a:lnTo>
                        <a:pt x="136" y="705"/>
                      </a:lnTo>
                      <a:lnTo>
                        <a:pt x="122" y="657"/>
                      </a:lnTo>
                      <a:lnTo>
                        <a:pt x="107" y="604"/>
                      </a:lnTo>
                      <a:lnTo>
                        <a:pt x="91" y="549"/>
                      </a:lnTo>
                      <a:lnTo>
                        <a:pt x="75" y="491"/>
                      </a:lnTo>
                      <a:lnTo>
                        <a:pt x="60" y="434"/>
                      </a:lnTo>
                      <a:lnTo>
                        <a:pt x="44" y="377"/>
                      </a:lnTo>
                      <a:lnTo>
                        <a:pt x="31" y="323"/>
                      </a:lnTo>
                      <a:lnTo>
                        <a:pt x="19" y="272"/>
                      </a:lnTo>
                      <a:lnTo>
                        <a:pt x="10" y="226"/>
                      </a:lnTo>
                      <a:lnTo>
                        <a:pt x="3" y="185"/>
                      </a:lnTo>
                      <a:lnTo>
                        <a:pt x="0" y="153"/>
                      </a:lnTo>
                      <a:lnTo>
                        <a:pt x="1" y="128"/>
                      </a:lnTo>
                      <a:lnTo>
                        <a:pt x="7" y="113"/>
                      </a:lnTo>
                      <a:lnTo>
                        <a:pt x="22" y="96"/>
                      </a:lnTo>
                      <a:lnTo>
                        <a:pt x="38" y="83"/>
                      </a:lnTo>
                      <a:lnTo>
                        <a:pt x="54" y="72"/>
                      </a:lnTo>
                      <a:lnTo>
                        <a:pt x="68" y="65"/>
                      </a:lnTo>
                      <a:lnTo>
                        <a:pt x="82" y="59"/>
                      </a:lnTo>
                      <a:lnTo>
                        <a:pt x="94" y="53"/>
                      </a:lnTo>
                      <a:lnTo>
                        <a:pt x="107" y="49"/>
                      </a:lnTo>
                      <a:lnTo>
                        <a:pt x="119" y="45"/>
                      </a:lnTo>
                      <a:lnTo>
                        <a:pt x="130" y="43"/>
                      </a:lnTo>
                      <a:lnTo>
                        <a:pt x="146" y="40"/>
                      </a:lnTo>
                      <a:lnTo>
                        <a:pt x="170" y="37"/>
                      </a:lnTo>
                      <a:lnTo>
                        <a:pt x="200" y="33"/>
                      </a:lnTo>
                      <a:lnTo>
                        <a:pt x="232" y="30"/>
                      </a:lnTo>
                      <a:lnTo>
                        <a:pt x="269" y="27"/>
                      </a:lnTo>
                      <a:lnTo>
                        <a:pt x="307" y="24"/>
                      </a:lnTo>
                      <a:lnTo>
                        <a:pt x="347" y="21"/>
                      </a:lnTo>
                      <a:lnTo>
                        <a:pt x="387" y="18"/>
                      </a:lnTo>
                      <a:lnTo>
                        <a:pt x="425" y="15"/>
                      </a:lnTo>
                      <a:lnTo>
                        <a:pt x="462" y="11"/>
                      </a:lnTo>
                      <a:lnTo>
                        <a:pt x="494" y="8"/>
                      </a:lnTo>
                      <a:lnTo>
                        <a:pt x="523" y="6"/>
                      </a:lnTo>
                      <a:lnTo>
                        <a:pt x="547" y="4"/>
                      </a:lnTo>
                      <a:lnTo>
                        <a:pt x="564" y="2"/>
                      </a:lnTo>
                      <a:lnTo>
                        <a:pt x="575" y="1"/>
                      </a:lnTo>
                      <a:lnTo>
                        <a:pt x="585" y="0"/>
                      </a:lnTo>
                      <a:lnTo>
                        <a:pt x="595" y="2"/>
                      </a:lnTo>
                      <a:lnTo>
                        <a:pt x="605" y="6"/>
                      </a:lnTo>
                      <a:lnTo>
                        <a:pt x="613" y="14"/>
                      </a:lnTo>
                      <a:lnTo>
                        <a:pt x="623" y="24"/>
                      </a:lnTo>
                      <a:lnTo>
                        <a:pt x="631" y="36"/>
                      </a:lnTo>
                      <a:lnTo>
                        <a:pt x="639" y="50"/>
                      </a:lnTo>
                      <a:lnTo>
                        <a:pt x="649" y="67"/>
                      </a:lnTo>
                      <a:lnTo>
                        <a:pt x="624" y="84"/>
                      </a:lnTo>
                      <a:lnTo>
                        <a:pt x="601" y="105"/>
                      </a:lnTo>
                      <a:lnTo>
                        <a:pt x="581" y="127"/>
                      </a:lnTo>
                      <a:lnTo>
                        <a:pt x="564" y="150"/>
                      </a:lnTo>
                      <a:lnTo>
                        <a:pt x="550" y="173"/>
                      </a:lnTo>
                      <a:lnTo>
                        <a:pt x="538" y="193"/>
                      </a:lnTo>
                      <a:lnTo>
                        <a:pt x="529" y="212"/>
                      </a:lnTo>
                      <a:lnTo>
                        <a:pt x="521" y="226"/>
                      </a:lnTo>
                      <a:lnTo>
                        <a:pt x="511" y="227"/>
                      </a:lnTo>
                      <a:lnTo>
                        <a:pt x="498" y="236"/>
                      </a:lnTo>
                      <a:lnTo>
                        <a:pt x="485" y="252"/>
                      </a:lnTo>
                      <a:lnTo>
                        <a:pt x="470" y="272"/>
                      </a:lnTo>
                      <a:lnTo>
                        <a:pt x="457" y="293"/>
                      </a:lnTo>
                      <a:lnTo>
                        <a:pt x="444" y="314"/>
                      </a:lnTo>
                      <a:lnTo>
                        <a:pt x="433" y="330"/>
                      </a:lnTo>
                      <a:lnTo>
                        <a:pt x="424" y="341"/>
                      </a:lnTo>
                      <a:lnTo>
                        <a:pt x="415" y="353"/>
                      </a:lnTo>
                      <a:lnTo>
                        <a:pt x="412" y="363"/>
                      </a:lnTo>
                      <a:lnTo>
                        <a:pt x="417" y="371"/>
                      </a:lnTo>
                      <a:lnTo>
                        <a:pt x="430" y="378"/>
                      </a:lnTo>
                      <a:lnTo>
                        <a:pt x="425" y="388"/>
                      </a:lnTo>
                      <a:lnTo>
                        <a:pt x="420" y="400"/>
                      </a:lnTo>
                      <a:lnTo>
                        <a:pt x="414" y="414"/>
                      </a:lnTo>
                      <a:lnTo>
                        <a:pt x="408" y="429"/>
                      </a:lnTo>
                      <a:lnTo>
                        <a:pt x="401" y="442"/>
                      </a:lnTo>
                      <a:lnTo>
                        <a:pt x="397" y="456"/>
                      </a:lnTo>
                      <a:lnTo>
                        <a:pt x="394" y="468"/>
                      </a:lnTo>
                      <a:lnTo>
                        <a:pt x="393" y="479"/>
                      </a:lnTo>
                      <a:lnTo>
                        <a:pt x="394" y="498"/>
                      </a:lnTo>
                      <a:lnTo>
                        <a:pt x="396" y="513"/>
                      </a:lnTo>
                      <a:lnTo>
                        <a:pt x="400" y="526"/>
                      </a:lnTo>
                      <a:lnTo>
                        <a:pt x="405" y="535"/>
                      </a:lnTo>
                      <a:lnTo>
                        <a:pt x="413" y="543"/>
                      </a:lnTo>
                      <a:lnTo>
                        <a:pt x="422" y="547"/>
                      </a:lnTo>
                      <a:lnTo>
                        <a:pt x="433" y="549"/>
                      </a:lnTo>
                      <a:lnTo>
                        <a:pt x="446" y="549"/>
                      </a:lnTo>
                      <a:lnTo>
                        <a:pt x="434" y="565"/>
                      </a:lnTo>
                      <a:lnTo>
                        <a:pt x="425" y="584"/>
                      </a:lnTo>
                      <a:lnTo>
                        <a:pt x="420" y="605"/>
                      </a:lnTo>
                      <a:lnTo>
                        <a:pt x="418" y="624"/>
                      </a:lnTo>
                      <a:lnTo>
                        <a:pt x="409" y="658"/>
                      </a:lnTo>
                      <a:lnTo>
                        <a:pt x="403" y="688"/>
                      </a:lnTo>
                      <a:lnTo>
                        <a:pt x="401" y="715"/>
                      </a:lnTo>
                      <a:lnTo>
                        <a:pt x="402" y="739"/>
                      </a:lnTo>
                      <a:lnTo>
                        <a:pt x="406" y="760"/>
                      </a:lnTo>
                      <a:lnTo>
                        <a:pt x="413" y="779"/>
                      </a:lnTo>
                      <a:lnTo>
                        <a:pt x="421" y="795"/>
                      </a:lnTo>
                      <a:lnTo>
                        <a:pt x="430" y="808"/>
                      </a:lnTo>
                      <a:lnTo>
                        <a:pt x="442" y="820"/>
                      </a:lnTo>
                      <a:lnTo>
                        <a:pt x="454" y="829"/>
                      </a:lnTo>
                      <a:lnTo>
                        <a:pt x="467" y="836"/>
                      </a:lnTo>
                      <a:lnTo>
                        <a:pt x="480" y="842"/>
                      </a:lnTo>
                      <a:lnTo>
                        <a:pt x="492" y="846"/>
                      </a:lnTo>
                      <a:lnTo>
                        <a:pt x="505" y="848"/>
                      </a:lnTo>
                      <a:lnTo>
                        <a:pt x="515" y="849"/>
                      </a:lnTo>
                      <a:lnTo>
                        <a:pt x="524" y="849"/>
                      </a:lnTo>
                      <a:lnTo>
                        <a:pt x="535" y="849"/>
                      </a:lnTo>
                      <a:lnTo>
                        <a:pt x="550" y="848"/>
                      </a:lnTo>
                      <a:lnTo>
                        <a:pt x="565" y="847"/>
                      </a:lnTo>
                      <a:lnTo>
                        <a:pt x="582" y="845"/>
                      </a:lnTo>
                      <a:lnTo>
                        <a:pt x="599" y="844"/>
                      </a:lnTo>
                      <a:lnTo>
                        <a:pt x="614" y="842"/>
                      </a:lnTo>
                      <a:lnTo>
                        <a:pt x="627" y="841"/>
                      </a:lnTo>
                      <a:lnTo>
                        <a:pt x="637" y="840"/>
                      </a:lnTo>
                      <a:lnTo>
                        <a:pt x="643" y="839"/>
                      </a:lnTo>
                      <a:lnTo>
                        <a:pt x="653" y="838"/>
                      </a:lnTo>
                      <a:lnTo>
                        <a:pt x="663" y="836"/>
                      </a:lnTo>
                      <a:lnTo>
                        <a:pt x="675" y="835"/>
                      </a:lnTo>
                      <a:lnTo>
                        <a:pt x="685" y="833"/>
                      </a:lnTo>
                      <a:lnTo>
                        <a:pt x="694" y="832"/>
                      </a:lnTo>
                      <a:lnTo>
                        <a:pt x="700" y="831"/>
                      </a:lnTo>
                      <a:lnTo>
                        <a:pt x="702" y="831"/>
                      </a:lnTo>
                      <a:lnTo>
                        <a:pt x="701" y="839"/>
                      </a:lnTo>
                      <a:lnTo>
                        <a:pt x="703" y="847"/>
                      </a:lnTo>
                      <a:lnTo>
                        <a:pt x="708" y="853"/>
                      </a:lnTo>
                      <a:lnTo>
                        <a:pt x="719" y="856"/>
                      </a:lnTo>
                      <a:lnTo>
                        <a:pt x="711" y="865"/>
                      </a:lnTo>
                      <a:lnTo>
                        <a:pt x="702" y="878"/>
                      </a:lnTo>
                      <a:lnTo>
                        <a:pt x="692" y="895"/>
                      </a:lnTo>
                      <a:lnTo>
                        <a:pt x="679" y="915"/>
                      </a:lnTo>
                      <a:lnTo>
                        <a:pt x="665" y="938"/>
                      </a:lnTo>
                      <a:lnTo>
                        <a:pt x="653" y="963"/>
                      </a:lnTo>
                      <a:lnTo>
                        <a:pt x="639" y="989"/>
                      </a:lnTo>
                      <a:lnTo>
                        <a:pt x="626" y="1015"/>
                      </a:lnTo>
                      <a:lnTo>
                        <a:pt x="611" y="1005"/>
                      </a:lnTo>
                      <a:close/>
                    </a:path>
                  </a:pathLst>
                </a:custGeom>
                <a:solidFill>
                  <a:srgbClr val="00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4" name="Freeform 839"/>
                <p:cNvSpPr>
                  <a:spLocks/>
                </p:cNvSpPr>
                <p:nvPr/>
              </p:nvSpPr>
              <p:spPr bwMode="auto">
                <a:xfrm>
                  <a:off x="2293" y="1635"/>
                  <a:ext cx="1" cy="2"/>
                </a:xfrm>
                <a:custGeom>
                  <a:avLst/>
                  <a:gdLst>
                    <a:gd name="T0" fmla="*/ 0 w 4"/>
                    <a:gd name="T1" fmla="*/ 8 h 8"/>
                    <a:gd name="T2" fmla="*/ 3 w 4"/>
                    <a:gd name="T3" fmla="*/ 7 h 8"/>
                    <a:gd name="T4" fmla="*/ 4 w 4"/>
                    <a:gd name="T5" fmla="*/ 4 h 8"/>
                    <a:gd name="T6" fmla="*/ 3 w 4"/>
                    <a:gd name="T7" fmla="*/ 1 h 8"/>
                    <a:gd name="T8" fmla="*/ 0 w 4"/>
                    <a:gd name="T9" fmla="*/ 0 h 8"/>
                    <a:gd name="T10" fmla="*/ 0 w 4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8"/>
                      </a:moveTo>
                      <a:lnTo>
                        <a:pt x="3" y="7"/>
                      </a:lnTo>
                      <a:lnTo>
                        <a:pt x="4" y="4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5" name="Freeform 840"/>
                <p:cNvSpPr>
                  <a:spLocks/>
                </p:cNvSpPr>
                <p:nvPr/>
              </p:nvSpPr>
              <p:spPr bwMode="auto">
                <a:xfrm>
                  <a:off x="2275" y="1635"/>
                  <a:ext cx="18" cy="4"/>
                </a:xfrm>
                <a:custGeom>
                  <a:avLst/>
                  <a:gdLst>
                    <a:gd name="T0" fmla="*/ 0 w 71"/>
                    <a:gd name="T1" fmla="*/ 17 h 17"/>
                    <a:gd name="T2" fmla="*/ 0 w 71"/>
                    <a:gd name="T3" fmla="*/ 17 h 17"/>
                    <a:gd name="T4" fmla="*/ 10 w 71"/>
                    <a:gd name="T5" fmla="*/ 16 h 17"/>
                    <a:gd name="T6" fmla="*/ 19 w 71"/>
                    <a:gd name="T7" fmla="*/ 15 h 17"/>
                    <a:gd name="T8" fmla="*/ 28 w 71"/>
                    <a:gd name="T9" fmla="*/ 14 h 17"/>
                    <a:gd name="T10" fmla="*/ 38 w 71"/>
                    <a:gd name="T11" fmla="*/ 13 h 17"/>
                    <a:gd name="T12" fmla="*/ 46 w 71"/>
                    <a:gd name="T13" fmla="*/ 12 h 17"/>
                    <a:gd name="T14" fmla="*/ 54 w 71"/>
                    <a:gd name="T15" fmla="*/ 11 h 17"/>
                    <a:gd name="T16" fmla="*/ 63 w 71"/>
                    <a:gd name="T17" fmla="*/ 9 h 17"/>
                    <a:gd name="T18" fmla="*/ 71 w 71"/>
                    <a:gd name="T19" fmla="*/ 8 h 17"/>
                    <a:gd name="T20" fmla="*/ 71 w 71"/>
                    <a:gd name="T21" fmla="*/ 0 h 17"/>
                    <a:gd name="T22" fmla="*/ 63 w 71"/>
                    <a:gd name="T23" fmla="*/ 1 h 17"/>
                    <a:gd name="T24" fmla="*/ 54 w 71"/>
                    <a:gd name="T25" fmla="*/ 3 h 17"/>
                    <a:gd name="T26" fmla="*/ 46 w 71"/>
                    <a:gd name="T27" fmla="*/ 4 h 17"/>
                    <a:gd name="T28" fmla="*/ 38 w 71"/>
                    <a:gd name="T29" fmla="*/ 5 h 17"/>
                    <a:gd name="T30" fmla="*/ 28 w 71"/>
                    <a:gd name="T31" fmla="*/ 6 h 17"/>
                    <a:gd name="T32" fmla="*/ 19 w 71"/>
                    <a:gd name="T33" fmla="*/ 7 h 17"/>
                    <a:gd name="T34" fmla="*/ 10 w 71"/>
                    <a:gd name="T35" fmla="*/ 8 h 17"/>
                    <a:gd name="T36" fmla="*/ 0 w 71"/>
                    <a:gd name="T37" fmla="*/ 9 h 17"/>
                    <a:gd name="T38" fmla="*/ 0 w 71"/>
                    <a:gd name="T39" fmla="*/ 9 h 17"/>
                    <a:gd name="T40" fmla="*/ 0 w 71"/>
                    <a:gd name="T4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7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0" y="16"/>
                      </a:lnTo>
                      <a:lnTo>
                        <a:pt x="19" y="15"/>
                      </a:lnTo>
                      <a:lnTo>
                        <a:pt x="28" y="14"/>
                      </a:lnTo>
                      <a:lnTo>
                        <a:pt x="38" y="13"/>
                      </a:lnTo>
                      <a:lnTo>
                        <a:pt x="46" y="12"/>
                      </a:lnTo>
                      <a:lnTo>
                        <a:pt x="54" y="11"/>
                      </a:lnTo>
                      <a:lnTo>
                        <a:pt x="63" y="9"/>
                      </a:lnTo>
                      <a:lnTo>
                        <a:pt x="71" y="8"/>
                      </a:lnTo>
                      <a:lnTo>
                        <a:pt x="71" y="0"/>
                      </a:lnTo>
                      <a:lnTo>
                        <a:pt x="63" y="1"/>
                      </a:lnTo>
                      <a:lnTo>
                        <a:pt x="54" y="3"/>
                      </a:lnTo>
                      <a:lnTo>
                        <a:pt x="46" y="4"/>
                      </a:lnTo>
                      <a:lnTo>
                        <a:pt x="38" y="5"/>
                      </a:lnTo>
                      <a:lnTo>
                        <a:pt x="28" y="6"/>
                      </a:lnTo>
                      <a:lnTo>
                        <a:pt x="19" y="7"/>
                      </a:lnTo>
                      <a:lnTo>
                        <a:pt x="10" y="8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6" name="Freeform 841"/>
                <p:cNvSpPr>
                  <a:spLocks/>
                </p:cNvSpPr>
                <p:nvPr/>
              </p:nvSpPr>
              <p:spPr bwMode="auto">
                <a:xfrm>
                  <a:off x="2239" y="1637"/>
                  <a:ext cx="36" cy="4"/>
                </a:xfrm>
                <a:custGeom>
                  <a:avLst/>
                  <a:gdLst>
                    <a:gd name="T0" fmla="*/ 0 w 144"/>
                    <a:gd name="T1" fmla="*/ 14 h 14"/>
                    <a:gd name="T2" fmla="*/ 0 w 144"/>
                    <a:gd name="T3" fmla="*/ 13 h 14"/>
                    <a:gd name="T4" fmla="*/ 19 w 144"/>
                    <a:gd name="T5" fmla="*/ 14 h 14"/>
                    <a:gd name="T6" fmla="*/ 37 w 144"/>
                    <a:gd name="T7" fmla="*/ 14 h 14"/>
                    <a:gd name="T8" fmla="*/ 55 w 144"/>
                    <a:gd name="T9" fmla="*/ 14 h 14"/>
                    <a:gd name="T10" fmla="*/ 73 w 144"/>
                    <a:gd name="T11" fmla="*/ 14 h 14"/>
                    <a:gd name="T12" fmla="*/ 91 w 144"/>
                    <a:gd name="T13" fmla="*/ 12 h 14"/>
                    <a:gd name="T14" fmla="*/ 109 w 144"/>
                    <a:gd name="T15" fmla="*/ 10 h 14"/>
                    <a:gd name="T16" fmla="*/ 126 w 144"/>
                    <a:gd name="T17" fmla="*/ 9 h 14"/>
                    <a:gd name="T18" fmla="*/ 144 w 144"/>
                    <a:gd name="T19" fmla="*/ 8 h 14"/>
                    <a:gd name="T20" fmla="*/ 144 w 144"/>
                    <a:gd name="T21" fmla="*/ 0 h 14"/>
                    <a:gd name="T22" fmla="*/ 126 w 144"/>
                    <a:gd name="T23" fmla="*/ 1 h 14"/>
                    <a:gd name="T24" fmla="*/ 109 w 144"/>
                    <a:gd name="T25" fmla="*/ 2 h 14"/>
                    <a:gd name="T26" fmla="*/ 91 w 144"/>
                    <a:gd name="T27" fmla="*/ 3 h 14"/>
                    <a:gd name="T28" fmla="*/ 73 w 144"/>
                    <a:gd name="T29" fmla="*/ 3 h 14"/>
                    <a:gd name="T30" fmla="*/ 55 w 144"/>
                    <a:gd name="T31" fmla="*/ 3 h 14"/>
                    <a:gd name="T32" fmla="*/ 37 w 144"/>
                    <a:gd name="T33" fmla="*/ 3 h 14"/>
                    <a:gd name="T34" fmla="*/ 19 w 144"/>
                    <a:gd name="T35" fmla="*/ 3 h 14"/>
                    <a:gd name="T36" fmla="*/ 0 w 144"/>
                    <a:gd name="T37" fmla="*/ 4 h 14"/>
                    <a:gd name="T38" fmla="*/ 0 w 144"/>
                    <a:gd name="T39" fmla="*/ 3 h 14"/>
                    <a:gd name="T40" fmla="*/ 0 w 144"/>
                    <a:gd name="T4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">
                      <a:moveTo>
                        <a:pt x="0" y="14"/>
                      </a:moveTo>
                      <a:lnTo>
                        <a:pt x="0" y="13"/>
                      </a:lnTo>
                      <a:lnTo>
                        <a:pt x="19" y="14"/>
                      </a:lnTo>
                      <a:lnTo>
                        <a:pt x="37" y="14"/>
                      </a:lnTo>
                      <a:lnTo>
                        <a:pt x="55" y="14"/>
                      </a:lnTo>
                      <a:lnTo>
                        <a:pt x="73" y="14"/>
                      </a:lnTo>
                      <a:lnTo>
                        <a:pt x="91" y="12"/>
                      </a:lnTo>
                      <a:lnTo>
                        <a:pt x="109" y="10"/>
                      </a:lnTo>
                      <a:lnTo>
                        <a:pt x="126" y="9"/>
                      </a:ln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126" y="1"/>
                      </a:lnTo>
                      <a:lnTo>
                        <a:pt x="109" y="2"/>
                      </a:lnTo>
                      <a:lnTo>
                        <a:pt x="91" y="3"/>
                      </a:lnTo>
                      <a:lnTo>
                        <a:pt x="73" y="3"/>
                      </a:lnTo>
                      <a:lnTo>
                        <a:pt x="55" y="3"/>
                      </a:lnTo>
                      <a:lnTo>
                        <a:pt x="37" y="3"/>
                      </a:lnTo>
                      <a:lnTo>
                        <a:pt x="19" y="3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7" name="Freeform 842"/>
                <p:cNvSpPr>
                  <a:spLocks/>
                </p:cNvSpPr>
                <p:nvPr/>
              </p:nvSpPr>
              <p:spPr bwMode="auto">
                <a:xfrm>
                  <a:off x="2183" y="1633"/>
                  <a:ext cx="56" cy="8"/>
                </a:xfrm>
                <a:custGeom>
                  <a:avLst/>
                  <a:gdLst>
                    <a:gd name="T0" fmla="*/ 0 w 224"/>
                    <a:gd name="T1" fmla="*/ 7 h 30"/>
                    <a:gd name="T2" fmla="*/ 3 w 224"/>
                    <a:gd name="T3" fmla="*/ 9 h 30"/>
                    <a:gd name="T4" fmla="*/ 10 w 224"/>
                    <a:gd name="T5" fmla="*/ 11 h 30"/>
                    <a:gd name="T6" fmla="*/ 19 w 224"/>
                    <a:gd name="T7" fmla="*/ 13 h 30"/>
                    <a:gd name="T8" fmla="*/ 29 w 224"/>
                    <a:gd name="T9" fmla="*/ 14 h 30"/>
                    <a:gd name="T10" fmla="*/ 39 w 224"/>
                    <a:gd name="T11" fmla="*/ 16 h 30"/>
                    <a:gd name="T12" fmla="*/ 51 w 224"/>
                    <a:gd name="T13" fmla="*/ 18 h 30"/>
                    <a:gd name="T14" fmla="*/ 63 w 224"/>
                    <a:gd name="T15" fmla="*/ 19 h 30"/>
                    <a:gd name="T16" fmla="*/ 77 w 224"/>
                    <a:gd name="T17" fmla="*/ 21 h 30"/>
                    <a:gd name="T18" fmla="*/ 90 w 224"/>
                    <a:gd name="T19" fmla="*/ 22 h 30"/>
                    <a:gd name="T20" fmla="*/ 106 w 224"/>
                    <a:gd name="T21" fmla="*/ 23 h 30"/>
                    <a:gd name="T22" fmla="*/ 122 w 224"/>
                    <a:gd name="T23" fmla="*/ 24 h 30"/>
                    <a:gd name="T24" fmla="*/ 137 w 224"/>
                    <a:gd name="T25" fmla="*/ 25 h 30"/>
                    <a:gd name="T26" fmla="*/ 154 w 224"/>
                    <a:gd name="T27" fmla="*/ 26 h 30"/>
                    <a:gd name="T28" fmla="*/ 171 w 224"/>
                    <a:gd name="T29" fmla="*/ 29 h 30"/>
                    <a:gd name="T30" fmla="*/ 189 w 224"/>
                    <a:gd name="T31" fmla="*/ 29 h 30"/>
                    <a:gd name="T32" fmla="*/ 206 w 224"/>
                    <a:gd name="T33" fmla="*/ 30 h 30"/>
                    <a:gd name="T34" fmla="*/ 224 w 224"/>
                    <a:gd name="T35" fmla="*/ 30 h 30"/>
                    <a:gd name="T36" fmla="*/ 224 w 224"/>
                    <a:gd name="T37" fmla="*/ 19 h 30"/>
                    <a:gd name="T38" fmla="*/ 206 w 224"/>
                    <a:gd name="T39" fmla="*/ 19 h 30"/>
                    <a:gd name="T40" fmla="*/ 189 w 224"/>
                    <a:gd name="T41" fmla="*/ 18 h 30"/>
                    <a:gd name="T42" fmla="*/ 171 w 224"/>
                    <a:gd name="T43" fmla="*/ 18 h 30"/>
                    <a:gd name="T44" fmla="*/ 154 w 224"/>
                    <a:gd name="T45" fmla="*/ 18 h 30"/>
                    <a:gd name="T46" fmla="*/ 137 w 224"/>
                    <a:gd name="T47" fmla="*/ 17 h 30"/>
                    <a:gd name="T48" fmla="*/ 122 w 224"/>
                    <a:gd name="T49" fmla="*/ 16 h 30"/>
                    <a:gd name="T50" fmla="*/ 106 w 224"/>
                    <a:gd name="T51" fmla="*/ 15 h 30"/>
                    <a:gd name="T52" fmla="*/ 90 w 224"/>
                    <a:gd name="T53" fmla="*/ 14 h 30"/>
                    <a:gd name="T54" fmla="*/ 77 w 224"/>
                    <a:gd name="T55" fmla="*/ 13 h 30"/>
                    <a:gd name="T56" fmla="*/ 63 w 224"/>
                    <a:gd name="T57" fmla="*/ 11 h 30"/>
                    <a:gd name="T58" fmla="*/ 51 w 224"/>
                    <a:gd name="T59" fmla="*/ 10 h 30"/>
                    <a:gd name="T60" fmla="*/ 39 w 224"/>
                    <a:gd name="T61" fmla="*/ 8 h 30"/>
                    <a:gd name="T62" fmla="*/ 29 w 224"/>
                    <a:gd name="T63" fmla="*/ 6 h 30"/>
                    <a:gd name="T64" fmla="*/ 19 w 224"/>
                    <a:gd name="T65" fmla="*/ 5 h 30"/>
                    <a:gd name="T66" fmla="*/ 12 w 224"/>
                    <a:gd name="T67" fmla="*/ 2 h 30"/>
                    <a:gd name="T68" fmla="*/ 5 w 224"/>
                    <a:gd name="T69" fmla="*/ 0 h 30"/>
                    <a:gd name="T70" fmla="*/ 8 w 224"/>
                    <a:gd name="T71" fmla="*/ 2 h 30"/>
                    <a:gd name="T72" fmla="*/ 5 w 224"/>
                    <a:gd name="T73" fmla="*/ 0 h 30"/>
                    <a:gd name="T74" fmla="*/ 2 w 224"/>
                    <a:gd name="T75" fmla="*/ 1 h 30"/>
                    <a:gd name="T76" fmla="*/ 0 w 224"/>
                    <a:gd name="T77" fmla="*/ 3 h 30"/>
                    <a:gd name="T78" fmla="*/ 1 w 224"/>
                    <a:gd name="T79" fmla="*/ 7 h 30"/>
                    <a:gd name="T80" fmla="*/ 3 w 224"/>
                    <a:gd name="T81" fmla="*/ 9 h 30"/>
                    <a:gd name="T82" fmla="*/ 0 w 224"/>
                    <a:gd name="T83" fmla="*/ 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24" h="30">
                      <a:moveTo>
                        <a:pt x="0" y="7"/>
                      </a:moveTo>
                      <a:lnTo>
                        <a:pt x="3" y="9"/>
                      </a:lnTo>
                      <a:lnTo>
                        <a:pt x="10" y="11"/>
                      </a:lnTo>
                      <a:lnTo>
                        <a:pt x="19" y="13"/>
                      </a:lnTo>
                      <a:lnTo>
                        <a:pt x="29" y="14"/>
                      </a:lnTo>
                      <a:lnTo>
                        <a:pt x="39" y="16"/>
                      </a:lnTo>
                      <a:lnTo>
                        <a:pt x="51" y="18"/>
                      </a:lnTo>
                      <a:lnTo>
                        <a:pt x="63" y="19"/>
                      </a:lnTo>
                      <a:lnTo>
                        <a:pt x="77" y="21"/>
                      </a:lnTo>
                      <a:lnTo>
                        <a:pt x="90" y="22"/>
                      </a:lnTo>
                      <a:lnTo>
                        <a:pt x="106" y="23"/>
                      </a:lnTo>
                      <a:lnTo>
                        <a:pt x="122" y="24"/>
                      </a:lnTo>
                      <a:lnTo>
                        <a:pt x="137" y="25"/>
                      </a:lnTo>
                      <a:lnTo>
                        <a:pt x="154" y="26"/>
                      </a:lnTo>
                      <a:lnTo>
                        <a:pt x="171" y="29"/>
                      </a:lnTo>
                      <a:lnTo>
                        <a:pt x="189" y="29"/>
                      </a:lnTo>
                      <a:lnTo>
                        <a:pt x="206" y="30"/>
                      </a:lnTo>
                      <a:lnTo>
                        <a:pt x="224" y="30"/>
                      </a:lnTo>
                      <a:lnTo>
                        <a:pt x="224" y="19"/>
                      </a:lnTo>
                      <a:lnTo>
                        <a:pt x="206" y="19"/>
                      </a:lnTo>
                      <a:lnTo>
                        <a:pt x="189" y="18"/>
                      </a:lnTo>
                      <a:lnTo>
                        <a:pt x="171" y="18"/>
                      </a:lnTo>
                      <a:lnTo>
                        <a:pt x="154" y="18"/>
                      </a:lnTo>
                      <a:lnTo>
                        <a:pt x="137" y="17"/>
                      </a:lnTo>
                      <a:lnTo>
                        <a:pt x="122" y="16"/>
                      </a:lnTo>
                      <a:lnTo>
                        <a:pt x="106" y="15"/>
                      </a:lnTo>
                      <a:lnTo>
                        <a:pt x="90" y="14"/>
                      </a:lnTo>
                      <a:lnTo>
                        <a:pt x="77" y="13"/>
                      </a:lnTo>
                      <a:lnTo>
                        <a:pt x="63" y="11"/>
                      </a:lnTo>
                      <a:lnTo>
                        <a:pt x="51" y="10"/>
                      </a:lnTo>
                      <a:lnTo>
                        <a:pt x="39" y="8"/>
                      </a:lnTo>
                      <a:lnTo>
                        <a:pt x="29" y="6"/>
                      </a:lnTo>
                      <a:lnTo>
                        <a:pt x="19" y="5"/>
                      </a:lnTo>
                      <a:lnTo>
                        <a:pt x="12" y="2"/>
                      </a:lnTo>
                      <a:lnTo>
                        <a:pt x="5" y="0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8" name="Freeform 843"/>
                <p:cNvSpPr>
                  <a:spLocks/>
                </p:cNvSpPr>
                <p:nvPr/>
              </p:nvSpPr>
              <p:spPr bwMode="auto">
                <a:xfrm>
                  <a:off x="2177" y="1587"/>
                  <a:ext cx="8" cy="48"/>
                </a:xfrm>
                <a:custGeom>
                  <a:avLst/>
                  <a:gdLst>
                    <a:gd name="T0" fmla="*/ 11 w 32"/>
                    <a:gd name="T1" fmla="*/ 4 h 194"/>
                    <a:gd name="T2" fmla="*/ 11 w 32"/>
                    <a:gd name="T3" fmla="*/ 3 h 194"/>
                    <a:gd name="T4" fmla="*/ 7 w 32"/>
                    <a:gd name="T5" fmla="*/ 26 h 194"/>
                    <a:gd name="T6" fmla="*/ 4 w 32"/>
                    <a:gd name="T7" fmla="*/ 49 h 194"/>
                    <a:gd name="T8" fmla="*/ 2 w 32"/>
                    <a:gd name="T9" fmla="*/ 73 h 194"/>
                    <a:gd name="T10" fmla="*/ 0 w 32"/>
                    <a:gd name="T11" fmla="*/ 97 h 194"/>
                    <a:gd name="T12" fmla="*/ 3 w 32"/>
                    <a:gd name="T13" fmla="*/ 123 h 194"/>
                    <a:gd name="T14" fmla="*/ 7 w 32"/>
                    <a:gd name="T15" fmla="*/ 148 h 194"/>
                    <a:gd name="T16" fmla="*/ 13 w 32"/>
                    <a:gd name="T17" fmla="*/ 171 h 194"/>
                    <a:gd name="T18" fmla="*/ 24 w 32"/>
                    <a:gd name="T19" fmla="*/ 194 h 194"/>
                    <a:gd name="T20" fmla="*/ 32 w 32"/>
                    <a:gd name="T21" fmla="*/ 189 h 194"/>
                    <a:gd name="T22" fmla="*/ 21 w 32"/>
                    <a:gd name="T23" fmla="*/ 169 h 194"/>
                    <a:gd name="T24" fmla="*/ 15 w 32"/>
                    <a:gd name="T25" fmla="*/ 146 h 194"/>
                    <a:gd name="T26" fmla="*/ 11 w 32"/>
                    <a:gd name="T27" fmla="*/ 123 h 194"/>
                    <a:gd name="T28" fmla="*/ 10 w 32"/>
                    <a:gd name="T29" fmla="*/ 97 h 194"/>
                    <a:gd name="T30" fmla="*/ 10 w 32"/>
                    <a:gd name="T31" fmla="*/ 73 h 194"/>
                    <a:gd name="T32" fmla="*/ 12 w 32"/>
                    <a:gd name="T33" fmla="*/ 49 h 194"/>
                    <a:gd name="T34" fmla="*/ 15 w 32"/>
                    <a:gd name="T35" fmla="*/ 26 h 194"/>
                    <a:gd name="T36" fmla="*/ 19 w 32"/>
                    <a:gd name="T37" fmla="*/ 5 h 194"/>
                    <a:gd name="T38" fmla="*/ 19 w 32"/>
                    <a:gd name="T39" fmla="*/ 4 h 194"/>
                    <a:gd name="T40" fmla="*/ 19 w 32"/>
                    <a:gd name="T41" fmla="*/ 5 h 194"/>
                    <a:gd name="T42" fmla="*/ 18 w 32"/>
                    <a:gd name="T43" fmla="*/ 2 h 194"/>
                    <a:gd name="T44" fmla="*/ 16 w 32"/>
                    <a:gd name="T45" fmla="*/ 0 h 194"/>
                    <a:gd name="T46" fmla="*/ 13 w 32"/>
                    <a:gd name="T47" fmla="*/ 0 h 194"/>
                    <a:gd name="T48" fmla="*/ 11 w 32"/>
                    <a:gd name="T49" fmla="*/ 3 h 194"/>
                    <a:gd name="T50" fmla="*/ 11 w 32"/>
                    <a:gd name="T51" fmla="*/ 4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" h="194">
                      <a:moveTo>
                        <a:pt x="11" y="4"/>
                      </a:moveTo>
                      <a:lnTo>
                        <a:pt x="11" y="3"/>
                      </a:lnTo>
                      <a:lnTo>
                        <a:pt x="7" y="26"/>
                      </a:lnTo>
                      <a:lnTo>
                        <a:pt x="4" y="49"/>
                      </a:lnTo>
                      <a:lnTo>
                        <a:pt x="2" y="73"/>
                      </a:lnTo>
                      <a:lnTo>
                        <a:pt x="0" y="97"/>
                      </a:lnTo>
                      <a:lnTo>
                        <a:pt x="3" y="123"/>
                      </a:lnTo>
                      <a:lnTo>
                        <a:pt x="7" y="148"/>
                      </a:lnTo>
                      <a:lnTo>
                        <a:pt x="13" y="171"/>
                      </a:lnTo>
                      <a:lnTo>
                        <a:pt x="24" y="194"/>
                      </a:lnTo>
                      <a:lnTo>
                        <a:pt x="32" y="189"/>
                      </a:lnTo>
                      <a:lnTo>
                        <a:pt x="21" y="169"/>
                      </a:lnTo>
                      <a:lnTo>
                        <a:pt x="15" y="146"/>
                      </a:lnTo>
                      <a:lnTo>
                        <a:pt x="11" y="123"/>
                      </a:lnTo>
                      <a:lnTo>
                        <a:pt x="10" y="97"/>
                      </a:lnTo>
                      <a:lnTo>
                        <a:pt x="10" y="73"/>
                      </a:lnTo>
                      <a:lnTo>
                        <a:pt x="12" y="49"/>
                      </a:lnTo>
                      <a:lnTo>
                        <a:pt x="15" y="26"/>
                      </a:lnTo>
                      <a:lnTo>
                        <a:pt x="19" y="5"/>
                      </a:lnTo>
                      <a:lnTo>
                        <a:pt x="19" y="4"/>
                      </a:lnTo>
                      <a:lnTo>
                        <a:pt x="19" y="5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3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9" name="Freeform 844"/>
                <p:cNvSpPr>
                  <a:spLocks/>
                </p:cNvSpPr>
                <p:nvPr/>
              </p:nvSpPr>
              <p:spPr bwMode="auto">
                <a:xfrm>
                  <a:off x="2139" y="1412"/>
                  <a:ext cx="43" cy="176"/>
                </a:xfrm>
                <a:custGeom>
                  <a:avLst/>
                  <a:gdLst>
                    <a:gd name="T0" fmla="*/ 7 w 171"/>
                    <a:gd name="T1" fmla="*/ 0 h 701"/>
                    <a:gd name="T2" fmla="*/ 7 w 171"/>
                    <a:gd name="T3" fmla="*/ 0 h 701"/>
                    <a:gd name="T4" fmla="*/ 1 w 171"/>
                    <a:gd name="T5" fmla="*/ 18 h 701"/>
                    <a:gd name="T6" fmla="*/ 0 w 171"/>
                    <a:gd name="T7" fmla="*/ 43 h 701"/>
                    <a:gd name="T8" fmla="*/ 3 w 171"/>
                    <a:gd name="T9" fmla="*/ 75 h 701"/>
                    <a:gd name="T10" fmla="*/ 10 w 171"/>
                    <a:gd name="T11" fmla="*/ 116 h 701"/>
                    <a:gd name="T12" fmla="*/ 19 w 171"/>
                    <a:gd name="T13" fmla="*/ 163 h 701"/>
                    <a:gd name="T14" fmla="*/ 30 w 171"/>
                    <a:gd name="T15" fmla="*/ 214 h 701"/>
                    <a:gd name="T16" fmla="*/ 44 w 171"/>
                    <a:gd name="T17" fmla="*/ 268 h 701"/>
                    <a:gd name="T18" fmla="*/ 60 w 171"/>
                    <a:gd name="T19" fmla="*/ 325 h 701"/>
                    <a:gd name="T20" fmla="*/ 75 w 171"/>
                    <a:gd name="T21" fmla="*/ 382 h 701"/>
                    <a:gd name="T22" fmla="*/ 91 w 171"/>
                    <a:gd name="T23" fmla="*/ 440 h 701"/>
                    <a:gd name="T24" fmla="*/ 107 w 171"/>
                    <a:gd name="T25" fmla="*/ 495 h 701"/>
                    <a:gd name="T26" fmla="*/ 122 w 171"/>
                    <a:gd name="T27" fmla="*/ 548 h 701"/>
                    <a:gd name="T28" fmla="*/ 136 w 171"/>
                    <a:gd name="T29" fmla="*/ 596 h 701"/>
                    <a:gd name="T30" fmla="*/ 147 w 171"/>
                    <a:gd name="T31" fmla="*/ 639 h 701"/>
                    <a:gd name="T32" fmla="*/ 157 w 171"/>
                    <a:gd name="T33" fmla="*/ 674 h 701"/>
                    <a:gd name="T34" fmla="*/ 163 w 171"/>
                    <a:gd name="T35" fmla="*/ 701 h 701"/>
                    <a:gd name="T36" fmla="*/ 171 w 171"/>
                    <a:gd name="T37" fmla="*/ 701 h 701"/>
                    <a:gd name="T38" fmla="*/ 165 w 171"/>
                    <a:gd name="T39" fmla="*/ 672 h 701"/>
                    <a:gd name="T40" fmla="*/ 156 w 171"/>
                    <a:gd name="T41" fmla="*/ 637 h 701"/>
                    <a:gd name="T42" fmla="*/ 144 w 171"/>
                    <a:gd name="T43" fmla="*/ 594 h 701"/>
                    <a:gd name="T44" fmla="*/ 131 w 171"/>
                    <a:gd name="T45" fmla="*/ 546 h 701"/>
                    <a:gd name="T46" fmla="*/ 115 w 171"/>
                    <a:gd name="T47" fmla="*/ 493 h 701"/>
                    <a:gd name="T48" fmla="*/ 99 w 171"/>
                    <a:gd name="T49" fmla="*/ 438 h 701"/>
                    <a:gd name="T50" fmla="*/ 84 w 171"/>
                    <a:gd name="T51" fmla="*/ 380 h 701"/>
                    <a:gd name="T52" fmla="*/ 68 w 171"/>
                    <a:gd name="T53" fmla="*/ 323 h 701"/>
                    <a:gd name="T54" fmla="*/ 52 w 171"/>
                    <a:gd name="T55" fmla="*/ 266 h 701"/>
                    <a:gd name="T56" fmla="*/ 39 w 171"/>
                    <a:gd name="T57" fmla="*/ 212 h 701"/>
                    <a:gd name="T58" fmla="*/ 27 w 171"/>
                    <a:gd name="T59" fmla="*/ 161 h 701"/>
                    <a:gd name="T60" fmla="*/ 18 w 171"/>
                    <a:gd name="T61" fmla="*/ 116 h 701"/>
                    <a:gd name="T62" fmla="*/ 12 w 171"/>
                    <a:gd name="T63" fmla="*/ 75 h 701"/>
                    <a:gd name="T64" fmla="*/ 8 w 171"/>
                    <a:gd name="T65" fmla="*/ 43 h 701"/>
                    <a:gd name="T66" fmla="*/ 10 w 171"/>
                    <a:gd name="T67" fmla="*/ 18 h 701"/>
                    <a:gd name="T68" fmla="*/ 14 w 171"/>
                    <a:gd name="T69" fmla="*/ 6 h 701"/>
                    <a:gd name="T70" fmla="*/ 14 w 171"/>
                    <a:gd name="T71" fmla="*/ 6 h 701"/>
                    <a:gd name="T72" fmla="*/ 7 w 171"/>
                    <a:gd name="T73" fmla="*/ 0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1" h="701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1" y="18"/>
                      </a:lnTo>
                      <a:lnTo>
                        <a:pt x="0" y="43"/>
                      </a:lnTo>
                      <a:lnTo>
                        <a:pt x="3" y="75"/>
                      </a:lnTo>
                      <a:lnTo>
                        <a:pt x="10" y="116"/>
                      </a:lnTo>
                      <a:lnTo>
                        <a:pt x="19" y="163"/>
                      </a:lnTo>
                      <a:lnTo>
                        <a:pt x="30" y="214"/>
                      </a:lnTo>
                      <a:lnTo>
                        <a:pt x="44" y="268"/>
                      </a:lnTo>
                      <a:lnTo>
                        <a:pt x="60" y="325"/>
                      </a:lnTo>
                      <a:lnTo>
                        <a:pt x="75" y="382"/>
                      </a:lnTo>
                      <a:lnTo>
                        <a:pt x="91" y="440"/>
                      </a:lnTo>
                      <a:lnTo>
                        <a:pt x="107" y="495"/>
                      </a:lnTo>
                      <a:lnTo>
                        <a:pt x="122" y="548"/>
                      </a:lnTo>
                      <a:lnTo>
                        <a:pt x="136" y="596"/>
                      </a:lnTo>
                      <a:lnTo>
                        <a:pt x="147" y="639"/>
                      </a:lnTo>
                      <a:lnTo>
                        <a:pt x="157" y="674"/>
                      </a:lnTo>
                      <a:lnTo>
                        <a:pt x="163" y="701"/>
                      </a:lnTo>
                      <a:lnTo>
                        <a:pt x="171" y="701"/>
                      </a:lnTo>
                      <a:lnTo>
                        <a:pt x="165" y="672"/>
                      </a:lnTo>
                      <a:lnTo>
                        <a:pt x="156" y="637"/>
                      </a:lnTo>
                      <a:lnTo>
                        <a:pt x="144" y="594"/>
                      </a:lnTo>
                      <a:lnTo>
                        <a:pt x="131" y="546"/>
                      </a:lnTo>
                      <a:lnTo>
                        <a:pt x="115" y="493"/>
                      </a:lnTo>
                      <a:lnTo>
                        <a:pt x="99" y="438"/>
                      </a:lnTo>
                      <a:lnTo>
                        <a:pt x="84" y="380"/>
                      </a:lnTo>
                      <a:lnTo>
                        <a:pt x="68" y="323"/>
                      </a:lnTo>
                      <a:lnTo>
                        <a:pt x="52" y="266"/>
                      </a:lnTo>
                      <a:lnTo>
                        <a:pt x="39" y="212"/>
                      </a:lnTo>
                      <a:lnTo>
                        <a:pt x="27" y="161"/>
                      </a:lnTo>
                      <a:lnTo>
                        <a:pt x="18" y="116"/>
                      </a:lnTo>
                      <a:lnTo>
                        <a:pt x="12" y="75"/>
                      </a:lnTo>
                      <a:lnTo>
                        <a:pt x="8" y="43"/>
                      </a:lnTo>
                      <a:lnTo>
                        <a:pt x="10" y="18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0" name="Freeform 845"/>
                <p:cNvSpPr>
                  <a:spLocks/>
                </p:cNvSpPr>
                <p:nvPr/>
              </p:nvSpPr>
              <p:spPr bwMode="auto">
                <a:xfrm>
                  <a:off x="2141" y="1395"/>
                  <a:ext cx="29" cy="19"/>
                </a:xfrm>
                <a:custGeom>
                  <a:avLst/>
                  <a:gdLst>
                    <a:gd name="T0" fmla="*/ 115 w 117"/>
                    <a:gd name="T1" fmla="*/ 0 h 75"/>
                    <a:gd name="T2" fmla="*/ 115 w 117"/>
                    <a:gd name="T3" fmla="*/ 0 h 75"/>
                    <a:gd name="T4" fmla="*/ 103 w 117"/>
                    <a:gd name="T5" fmla="*/ 4 h 75"/>
                    <a:gd name="T6" fmla="*/ 90 w 117"/>
                    <a:gd name="T7" fmla="*/ 8 h 75"/>
                    <a:gd name="T8" fmla="*/ 77 w 117"/>
                    <a:gd name="T9" fmla="*/ 13 h 75"/>
                    <a:gd name="T10" fmla="*/ 63 w 117"/>
                    <a:gd name="T11" fmla="*/ 20 h 75"/>
                    <a:gd name="T12" fmla="*/ 48 w 117"/>
                    <a:gd name="T13" fmla="*/ 27 h 75"/>
                    <a:gd name="T14" fmla="*/ 32 w 117"/>
                    <a:gd name="T15" fmla="*/ 38 h 75"/>
                    <a:gd name="T16" fmla="*/ 16 w 117"/>
                    <a:gd name="T17" fmla="*/ 52 h 75"/>
                    <a:gd name="T18" fmla="*/ 0 w 117"/>
                    <a:gd name="T19" fmla="*/ 69 h 75"/>
                    <a:gd name="T20" fmla="*/ 7 w 117"/>
                    <a:gd name="T21" fmla="*/ 75 h 75"/>
                    <a:gd name="T22" fmla="*/ 22 w 117"/>
                    <a:gd name="T23" fmla="*/ 58 h 75"/>
                    <a:gd name="T24" fmla="*/ 38 w 117"/>
                    <a:gd name="T25" fmla="*/ 45 h 75"/>
                    <a:gd name="T26" fmla="*/ 53 w 117"/>
                    <a:gd name="T27" fmla="*/ 35 h 75"/>
                    <a:gd name="T28" fmla="*/ 67 w 117"/>
                    <a:gd name="T29" fmla="*/ 28 h 75"/>
                    <a:gd name="T30" fmla="*/ 81 w 117"/>
                    <a:gd name="T31" fmla="*/ 22 h 75"/>
                    <a:gd name="T32" fmla="*/ 92 w 117"/>
                    <a:gd name="T33" fmla="*/ 16 h 75"/>
                    <a:gd name="T34" fmla="*/ 105 w 117"/>
                    <a:gd name="T35" fmla="*/ 12 h 75"/>
                    <a:gd name="T36" fmla="*/ 117 w 117"/>
                    <a:gd name="T37" fmla="*/ 8 h 75"/>
                    <a:gd name="T38" fmla="*/ 117 w 117"/>
                    <a:gd name="T39" fmla="*/ 8 h 75"/>
                    <a:gd name="T40" fmla="*/ 115 w 117"/>
                    <a:gd name="T4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75">
                      <a:moveTo>
                        <a:pt x="115" y="0"/>
                      </a:moveTo>
                      <a:lnTo>
                        <a:pt x="115" y="0"/>
                      </a:lnTo>
                      <a:lnTo>
                        <a:pt x="103" y="4"/>
                      </a:lnTo>
                      <a:lnTo>
                        <a:pt x="90" y="8"/>
                      </a:lnTo>
                      <a:lnTo>
                        <a:pt x="77" y="13"/>
                      </a:lnTo>
                      <a:lnTo>
                        <a:pt x="63" y="20"/>
                      </a:lnTo>
                      <a:lnTo>
                        <a:pt x="48" y="27"/>
                      </a:lnTo>
                      <a:lnTo>
                        <a:pt x="32" y="38"/>
                      </a:lnTo>
                      <a:lnTo>
                        <a:pt x="16" y="52"/>
                      </a:lnTo>
                      <a:lnTo>
                        <a:pt x="0" y="69"/>
                      </a:lnTo>
                      <a:lnTo>
                        <a:pt x="7" y="75"/>
                      </a:lnTo>
                      <a:lnTo>
                        <a:pt x="22" y="58"/>
                      </a:lnTo>
                      <a:lnTo>
                        <a:pt x="38" y="45"/>
                      </a:lnTo>
                      <a:lnTo>
                        <a:pt x="53" y="35"/>
                      </a:lnTo>
                      <a:lnTo>
                        <a:pt x="67" y="28"/>
                      </a:lnTo>
                      <a:lnTo>
                        <a:pt x="81" y="22"/>
                      </a:lnTo>
                      <a:lnTo>
                        <a:pt x="92" y="16"/>
                      </a:lnTo>
                      <a:lnTo>
                        <a:pt x="105" y="12"/>
                      </a:lnTo>
                      <a:lnTo>
                        <a:pt x="117" y="8"/>
                      </a:lnTo>
                      <a:lnTo>
                        <a:pt x="117" y="8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1" name="Freeform 846"/>
                <p:cNvSpPr>
                  <a:spLocks/>
                </p:cNvSpPr>
                <p:nvPr/>
              </p:nvSpPr>
              <p:spPr bwMode="auto">
                <a:xfrm>
                  <a:off x="2170" y="1384"/>
                  <a:ext cx="114" cy="13"/>
                </a:xfrm>
                <a:custGeom>
                  <a:avLst/>
                  <a:gdLst>
                    <a:gd name="T0" fmla="*/ 457 w 457"/>
                    <a:gd name="T1" fmla="*/ 0 h 52"/>
                    <a:gd name="T2" fmla="*/ 457 w 457"/>
                    <a:gd name="T3" fmla="*/ 0 h 52"/>
                    <a:gd name="T4" fmla="*/ 446 w 457"/>
                    <a:gd name="T5" fmla="*/ 1 h 52"/>
                    <a:gd name="T6" fmla="*/ 429 w 457"/>
                    <a:gd name="T7" fmla="*/ 3 h 52"/>
                    <a:gd name="T8" fmla="*/ 405 w 457"/>
                    <a:gd name="T9" fmla="*/ 5 h 52"/>
                    <a:gd name="T10" fmla="*/ 376 w 457"/>
                    <a:gd name="T11" fmla="*/ 7 h 52"/>
                    <a:gd name="T12" fmla="*/ 344 w 457"/>
                    <a:gd name="T13" fmla="*/ 10 h 52"/>
                    <a:gd name="T14" fmla="*/ 307 w 457"/>
                    <a:gd name="T15" fmla="*/ 13 h 52"/>
                    <a:gd name="T16" fmla="*/ 269 w 457"/>
                    <a:gd name="T17" fmla="*/ 17 h 52"/>
                    <a:gd name="T18" fmla="*/ 229 w 457"/>
                    <a:gd name="T19" fmla="*/ 20 h 52"/>
                    <a:gd name="T20" fmla="*/ 189 w 457"/>
                    <a:gd name="T21" fmla="*/ 23 h 52"/>
                    <a:gd name="T22" fmla="*/ 151 w 457"/>
                    <a:gd name="T23" fmla="*/ 26 h 52"/>
                    <a:gd name="T24" fmla="*/ 114 w 457"/>
                    <a:gd name="T25" fmla="*/ 29 h 52"/>
                    <a:gd name="T26" fmla="*/ 82 w 457"/>
                    <a:gd name="T27" fmla="*/ 32 h 52"/>
                    <a:gd name="T28" fmla="*/ 52 w 457"/>
                    <a:gd name="T29" fmla="*/ 35 h 52"/>
                    <a:gd name="T30" fmla="*/ 28 w 457"/>
                    <a:gd name="T31" fmla="*/ 39 h 52"/>
                    <a:gd name="T32" fmla="*/ 12 w 457"/>
                    <a:gd name="T33" fmla="*/ 42 h 52"/>
                    <a:gd name="T34" fmla="*/ 0 w 457"/>
                    <a:gd name="T35" fmla="*/ 44 h 52"/>
                    <a:gd name="T36" fmla="*/ 2 w 457"/>
                    <a:gd name="T37" fmla="*/ 52 h 52"/>
                    <a:gd name="T38" fmla="*/ 12 w 457"/>
                    <a:gd name="T39" fmla="*/ 50 h 52"/>
                    <a:gd name="T40" fmla="*/ 28 w 457"/>
                    <a:gd name="T41" fmla="*/ 47 h 52"/>
                    <a:gd name="T42" fmla="*/ 52 w 457"/>
                    <a:gd name="T43" fmla="*/ 44 h 52"/>
                    <a:gd name="T44" fmla="*/ 82 w 457"/>
                    <a:gd name="T45" fmla="*/ 41 h 52"/>
                    <a:gd name="T46" fmla="*/ 114 w 457"/>
                    <a:gd name="T47" fmla="*/ 37 h 52"/>
                    <a:gd name="T48" fmla="*/ 151 w 457"/>
                    <a:gd name="T49" fmla="*/ 34 h 52"/>
                    <a:gd name="T50" fmla="*/ 189 w 457"/>
                    <a:gd name="T51" fmla="*/ 31 h 52"/>
                    <a:gd name="T52" fmla="*/ 229 w 457"/>
                    <a:gd name="T53" fmla="*/ 28 h 52"/>
                    <a:gd name="T54" fmla="*/ 269 w 457"/>
                    <a:gd name="T55" fmla="*/ 25 h 52"/>
                    <a:gd name="T56" fmla="*/ 307 w 457"/>
                    <a:gd name="T57" fmla="*/ 22 h 52"/>
                    <a:gd name="T58" fmla="*/ 344 w 457"/>
                    <a:gd name="T59" fmla="*/ 19 h 52"/>
                    <a:gd name="T60" fmla="*/ 376 w 457"/>
                    <a:gd name="T61" fmla="*/ 16 h 52"/>
                    <a:gd name="T62" fmla="*/ 405 w 457"/>
                    <a:gd name="T63" fmla="*/ 13 h 52"/>
                    <a:gd name="T64" fmla="*/ 429 w 457"/>
                    <a:gd name="T65" fmla="*/ 11 h 52"/>
                    <a:gd name="T66" fmla="*/ 446 w 457"/>
                    <a:gd name="T67" fmla="*/ 9 h 52"/>
                    <a:gd name="T68" fmla="*/ 457 w 457"/>
                    <a:gd name="T69" fmla="*/ 8 h 52"/>
                    <a:gd name="T70" fmla="*/ 457 w 457"/>
                    <a:gd name="T71" fmla="*/ 8 h 52"/>
                    <a:gd name="T72" fmla="*/ 457 w 457"/>
                    <a:gd name="T7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57" h="52">
                      <a:moveTo>
                        <a:pt x="457" y="0"/>
                      </a:moveTo>
                      <a:lnTo>
                        <a:pt x="457" y="0"/>
                      </a:lnTo>
                      <a:lnTo>
                        <a:pt x="446" y="1"/>
                      </a:lnTo>
                      <a:lnTo>
                        <a:pt x="429" y="3"/>
                      </a:lnTo>
                      <a:lnTo>
                        <a:pt x="405" y="5"/>
                      </a:lnTo>
                      <a:lnTo>
                        <a:pt x="376" y="7"/>
                      </a:lnTo>
                      <a:lnTo>
                        <a:pt x="344" y="10"/>
                      </a:lnTo>
                      <a:lnTo>
                        <a:pt x="307" y="13"/>
                      </a:lnTo>
                      <a:lnTo>
                        <a:pt x="269" y="17"/>
                      </a:lnTo>
                      <a:lnTo>
                        <a:pt x="229" y="20"/>
                      </a:lnTo>
                      <a:lnTo>
                        <a:pt x="189" y="23"/>
                      </a:lnTo>
                      <a:lnTo>
                        <a:pt x="151" y="26"/>
                      </a:lnTo>
                      <a:lnTo>
                        <a:pt x="114" y="29"/>
                      </a:lnTo>
                      <a:lnTo>
                        <a:pt x="82" y="32"/>
                      </a:lnTo>
                      <a:lnTo>
                        <a:pt x="52" y="35"/>
                      </a:lnTo>
                      <a:lnTo>
                        <a:pt x="28" y="39"/>
                      </a:lnTo>
                      <a:lnTo>
                        <a:pt x="12" y="42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12" y="50"/>
                      </a:lnTo>
                      <a:lnTo>
                        <a:pt x="28" y="47"/>
                      </a:lnTo>
                      <a:lnTo>
                        <a:pt x="52" y="44"/>
                      </a:lnTo>
                      <a:lnTo>
                        <a:pt x="82" y="41"/>
                      </a:lnTo>
                      <a:lnTo>
                        <a:pt x="114" y="37"/>
                      </a:lnTo>
                      <a:lnTo>
                        <a:pt x="151" y="34"/>
                      </a:lnTo>
                      <a:lnTo>
                        <a:pt x="189" y="31"/>
                      </a:lnTo>
                      <a:lnTo>
                        <a:pt x="229" y="28"/>
                      </a:lnTo>
                      <a:lnTo>
                        <a:pt x="269" y="25"/>
                      </a:lnTo>
                      <a:lnTo>
                        <a:pt x="307" y="22"/>
                      </a:lnTo>
                      <a:lnTo>
                        <a:pt x="344" y="19"/>
                      </a:lnTo>
                      <a:lnTo>
                        <a:pt x="376" y="16"/>
                      </a:lnTo>
                      <a:lnTo>
                        <a:pt x="405" y="13"/>
                      </a:lnTo>
                      <a:lnTo>
                        <a:pt x="429" y="11"/>
                      </a:lnTo>
                      <a:lnTo>
                        <a:pt x="446" y="9"/>
                      </a:lnTo>
                      <a:lnTo>
                        <a:pt x="457" y="8"/>
                      </a:lnTo>
                      <a:lnTo>
                        <a:pt x="457" y="8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2" name="Freeform 847"/>
                <p:cNvSpPr>
                  <a:spLocks/>
                </p:cNvSpPr>
                <p:nvPr/>
              </p:nvSpPr>
              <p:spPr bwMode="auto">
                <a:xfrm>
                  <a:off x="2284" y="1383"/>
                  <a:ext cx="19" cy="20"/>
                </a:xfrm>
                <a:custGeom>
                  <a:avLst/>
                  <a:gdLst>
                    <a:gd name="T0" fmla="*/ 76 w 78"/>
                    <a:gd name="T1" fmla="*/ 76 h 76"/>
                    <a:gd name="T2" fmla="*/ 78 w 78"/>
                    <a:gd name="T3" fmla="*/ 70 h 76"/>
                    <a:gd name="T4" fmla="*/ 68 w 78"/>
                    <a:gd name="T5" fmla="*/ 53 h 76"/>
                    <a:gd name="T6" fmla="*/ 60 w 78"/>
                    <a:gd name="T7" fmla="*/ 38 h 76"/>
                    <a:gd name="T8" fmla="*/ 51 w 78"/>
                    <a:gd name="T9" fmla="*/ 26 h 76"/>
                    <a:gd name="T10" fmla="*/ 41 w 78"/>
                    <a:gd name="T11" fmla="*/ 15 h 76"/>
                    <a:gd name="T12" fmla="*/ 32 w 78"/>
                    <a:gd name="T13" fmla="*/ 7 h 76"/>
                    <a:gd name="T14" fmla="*/ 21 w 78"/>
                    <a:gd name="T15" fmla="*/ 3 h 76"/>
                    <a:gd name="T16" fmla="*/ 10 w 78"/>
                    <a:gd name="T17" fmla="*/ 0 h 76"/>
                    <a:gd name="T18" fmla="*/ 0 w 78"/>
                    <a:gd name="T19" fmla="*/ 2 h 76"/>
                    <a:gd name="T20" fmla="*/ 0 w 78"/>
                    <a:gd name="T21" fmla="*/ 10 h 76"/>
                    <a:gd name="T22" fmla="*/ 10 w 78"/>
                    <a:gd name="T23" fmla="*/ 10 h 76"/>
                    <a:gd name="T24" fmla="*/ 19 w 78"/>
                    <a:gd name="T25" fmla="*/ 11 h 76"/>
                    <a:gd name="T26" fmla="*/ 28 w 78"/>
                    <a:gd name="T27" fmla="*/ 15 h 76"/>
                    <a:gd name="T28" fmla="*/ 35 w 78"/>
                    <a:gd name="T29" fmla="*/ 22 h 76"/>
                    <a:gd name="T30" fmla="*/ 44 w 78"/>
                    <a:gd name="T31" fmla="*/ 32 h 76"/>
                    <a:gd name="T32" fmla="*/ 52 w 78"/>
                    <a:gd name="T33" fmla="*/ 43 h 76"/>
                    <a:gd name="T34" fmla="*/ 60 w 78"/>
                    <a:gd name="T35" fmla="*/ 57 h 76"/>
                    <a:gd name="T36" fmla="*/ 70 w 78"/>
                    <a:gd name="T37" fmla="*/ 74 h 76"/>
                    <a:gd name="T38" fmla="*/ 72 w 78"/>
                    <a:gd name="T39" fmla="*/ 68 h 76"/>
                    <a:gd name="T40" fmla="*/ 70 w 78"/>
                    <a:gd name="T41" fmla="*/ 74 h 76"/>
                    <a:gd name="T42" fmla="*/ 72 w 78"/>
                    <a:gd name="T43" fmla="*/ 76 h 76"/>
                    <a:gd name="T44" fmla="*/ 76 w 78"/>
                    <a:gd name="T45" fmla="*/ 76 h 76"/>
                    <a:gd name="T46" fmla="*/ 78 w 78"/>
                    <a:gd name="T47" fmla="*/ 73 h 76"/>
                    <a:gd name="T48" fmla="*/ 78 w 78"/>
                    <a:gd name="T49" fmla="*/ 70 h 76"/>
                    <a:gd name="T50" fmla="*/ 76 w 78"/>
                    <a:gd name="T51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8" h="76">
                      <a:moveTo>
                        <a:pt x="76" y="76"/>
                      </a:moveTo>
                      <a:lnTo>
                        <a:pt x="78" y="70"/>
                      </a:lnTo>
                      <a:lnTo>
                        <a:pt x="68" y="53"/>
                      </a:lnTo>
                      <a:lnTo>
                        <a:pt x="60" y="38"/>
                      </a:lnTo>
                      <a:lnTo>
                        <a:pt x="51" y="26"/>
                      </a:lnTo>
                      <a:lnTo>
                        <a:pt x="41" y="15"/>
                      </a:lnTo>
                      <a:lnTo>
                        <a:pt x="32" y="7"/>
                      </a:lnTo>
                      <a:lnTo>
                        <a:pt x="21" y="3"/>
                      </a:lnTo>
                      <a:lnTo>
                        <a:pt x="10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10" y="10"/>
                      </a:lnTo>
                      <a:lnTo>
                        <a:pt x="19" y="11"/>
                      </a:lnTo>
                      <a:lnTo>
                        <a:pt x="28" y="15"/>
                      </a:lnTo>
                      <a:lnTo>
                        <a:pt x="35" y="22"/>
                      </a:lnTo>
                      <a:lnTo>
                        <a:pt x="44" y="32"/>
                      </a:lnTo>
                      <a:lnTo>
                        <a:pt x="52" y="43"/>
                      </a:lnTo>
                      <a:lnTo>
                        <a:pt x="60" y="57"/>
                      </a:lnTo>
                      <a:lnTo>
                        <a:pt x="70" y="74"/>
                      </a:lnTo>
                      <a:lnTo>
                        <a:pt x="72" y="68"/>
                      </a:lnTo>
                      <a:lnTo>
                        <a:pt x="70" y="74"/>
                      </a:lnTo>
                      <a:lnTo>
                        <a:pt x="72" y="76"/>
                      </a:lnTo>
                      <a:lnTo>
                        <a:pt x="76" y="76"/>
                      </a:lnTo>
                      <a:lnTo>
                        <a:pt x="78" y="73"/>
                      </a:lnTo>
                      <a:lnTo>
                        <a:pt x="78" y="70"/>
                      </a:lnTo>
                      <a:lnTo>
                        <a:pt x="76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3" name="Freeform 848"/>
                <p:cNvSpPr>
                  <a:spLocks/>
                </p:cNvSpPr>
                <p:nvPr/>
              </p:nvSpPr>
              <p:spPr bwMode="auto">
                <a:xfrm>
                  <a:off x="2269" y="1400"/>
                  <a:ext cx="34" cy="42"/>
                </a:xfrm>
                <a:custGeom>
                  <a:avLst/>
                  <a:gdLst>
                    <a:gd name="T0" fmla="*/ 2 w 134"/>
                    <a:gd name="T1" fmla="*/ 167 h 167"/>
                    <a:gd name="T2" fmla="*/ 8 w 134"/>
                    <a:gd name="T3" fmla="*/ 165 h 167"/>
                    <a:gd name="T4" fmla="*/ 16 w 134"/>
                    <a:gd name="T5" fmla="*/ 151 h 167"/>
                    <a:gd name="T6" fmla="*/ 25 w 134"/>
                    <a:gd name="T7" fmla="*/ 133 h 167"/>
                    <a:gd name="T8" fmla="*/ 37 w 134"/>
                    <a:gd name="T9" fmla="*/ 112 h 167"/>
                    <a:gd name="T10" fmla="*/ 51 w 134"/>
                    <a:gd name="T11" fmla="*/ 89 h 167"/>
                    <a:gd name="T12" fmla="*/ 67 w 134"/>
                    <a:gd name="T13" fmla="*/ 67 h 167"/>
                    <a:gd name="T14" fmla="*/ 87 w 134"/>
                    <a:gd name="T15" fmla="*/ 45 h 167"/>
                    <a:gd name="T16" fmla="*/ 110 w 134"/>
                    <a:gd name="T17" fmla="*/ 24 h 167"/>
                    <a:gd name="T18" fmla="*/ 134 w 134"/>
                    <a:gd name="T19" fmla="*/ 8 h 167"/>
                    <a:gd name="T20" fmla="*/ 130 w 134"/>
                    <a:gd name="T21" fmla="*/ 0 h 167"/>
                    <a:gd name="T22" fmla="*/ 104 w 134"/>
                    <a:gd name="T23" fmla="*/ 17 h 167"/>
                    <a:gd name="T24" fmla="*/ 81 w 134"/>
                    <a:gd name="T25" fmla="*/ 38 h 167"/>
                    <a:gd name="T26" fmla="*/ 61 w 134"/>
                    <a:gd name="T27" fmla="*/ 60 h 167"/>
                    <a:gd name="T28" fmla="*/ 43 w 134"/>
                    <a:gd name="T29" fmla="*/ 84 h 167"/>
                    <a:gd name="T30" fmla="*/ 28 w 134"/>
                    <a:gd name="T31" fmla="*/ 107 h 167"/>
                    <a:gd name="T32" fmla="*/ 17 w 134"/>
                    <a:gd name="T33" fmla="*/ 128 h 167"/>
                    <a:gd name="T34" fmla="*/ 7 w 134"/>
                    <a:gd name="T35" fmla="*/ 147 h 167"/>
                    <a:gd name="T36" fmla="*/ 0 w 134"/>
                    <a:gd name="T37" fmla="*/ 161 h 167"/>
                    <a:gd name="T38" fmla="*/ 6 w 134"/>
                    <a:gd name="T39" fmla="*/ 159 h 167"/>
                    <a:gd name="T40" fmla="*/ 0 w 134"/>
                    <a:gd name="T41" fmla="*/ 161 h 167"/>
                    <a:gd name="T42" fmla="*/ 0 w 134"/>
                    <a:gd name="T43" fmla="*/ 164 h 167"/>
                    <a:gd name="T44" fmla="*/ 3 w 134"/>
                    <a:gd name="T45" fmla="*/ 167 h 167"/>
                    <a:gd name="T46" fmla="*/ 6 w 134"/>
                    <a:gd name="T47" fmla="*/ 167 h 167"/>
                    <a:gd name="T48" fmla="*/ 8 w 134"/>
                    <a:gd name="T49" fmla="*/ 165 h 167"/>
                    <a:gd name="T50" fmla="*/ 2 w 134"/>
                    <a:gd name="T51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4" h="167">
                      <a:moveTo>
                        <a:pt x="2" y="167"/>
                      </a:moveTo>
                      <a:lnTo>
                        <a:pt x="8" y="165"/>
                      </a:lnTo>
                      <a:lnTo>
                        <a:pt x="16" y="151"/>
                      </a:lnTo>
                      <a:lnTo>
                        <a:pt x="25" y="133"/>
                      </a:lnTo>
                      <a:lnTo>
                        <a:pt x="37" y="112"/>
                      </a:lnTo>
                      <a:lnTo>
                        <a:pt x="51" y="89"/>
                      </a:lnTo>
                      <a:lnTo>
                        <a:pt x="67" y="67"/>
                      </a:lnTo>
                      <a:lnTo>
                        <a:pt x="87" y="45"/>
                      </a:lnTo>
                      <a:lnTo>
                        <a:pt x="110" y="24"/>
                      </a:lnTo>
                      <a:lnTo>
                        <a:pt x="134" y="8"/>
                      </a:lnTo>
                      <a:lnTo>
                        <a:pt x="130" y="0"/>
                      </a:lnTo>
                      <a:lnTo>
                        <a:pt x="104" y="17"/>
                      </a:lnTo>
                      <a:lnTo>
                        <a:pt x="81" y="38"/>
                      </a:lnTo>
                      <a:lnTo>
                        <a:pt x="61" y="60"/>
                      </a:lnTo>
                      <a:lnTo>
                        <a:pt x="43" y="84"/>
                      </a:lnTo>
                      <a:lnTo>
                        <a:pt x="28" y="107"/>
                      </a:lnTo>
                      <a:lnTo>
                        <a:pt x="17" y="128"/>
                      </a:lnTo>
                      <a:lnTo>
                        <a:pt x="7" y="147"/>
                      </a:lnTo>
                      <a:lnTo>
                        <a:pt x="0" y="161"/>
                      </a:lnTo>
                      <a:lnTo>
                        <a:pt x="6" y="159"/>
                      </a:lnTo>
                      <a:lnTo>
                        <a:pt x="0" y="161"/>
                      </a:lnTo>
                      <a:lnTo>
                        <a:pt x="0" y="164"/>
                      </a:lnTo>
                      <a:lnTo>
                        <a:pt x="3" y="167"/>
                      </a:lnTo>
                      <a:lnTo>
                        <a:pt x="6" y="167"/>
                      </a:lnTo>
                      <a:lnTo>
                        <a:pt x="8" y="165"/>
                      </a:lnTo>
                      <a:lnTo>
                        <a:pt x="2" y="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4" name="Freeform 849"/>
                <p:cNvSpPr>
                  <a:spLocks/>
                </p:cNvSpPr>
                <p:nvPr/>
              </p:nvSpPr>
              <p:spPr bwMode="auto">
                <a:xfrm>
                  <a:off x="2245" y="1440"/>
                  <a:ext cx="26" cy="31"/>
                </a:xfrm>
                <a:custGeom>
                  <a:avLst/>
                  <a:gdLst>
                    <a:gd name="T0" fmla="*/ 7 w 103"/>
                    <a:gd name="T1" fmla="*/ 122 h 123"/>
                    <a:gd name="T2" fmla="*/ 7 w 103"/>
                    <a:gd name="T3" fmla="*/ 122 h 123"/>
                    <a:gd name="T4" fmla="*/ 17 w 103"/>
                    <a:gd name="T5" fmla="*/ 110 h 123"/>
                    <a:gd name="T6" fmla="*/ 28 w 103"/>
                    <a:gd name="T7" fmla="*/ 94 h 123"/>
                    <a:gd name="T8" fmla="*/ 41 w 103"/>
                    <a:gd name="T9" fmla="*/ 73 h 123"/>
                    <a:gd name="T10" fmla="*/ 54 w 103"/>
                    <a:gd name="T11" fmla="*/ 52 h 123"/>
                    <a:gd name="T12" fmla="*/ 68 w 103"/>
                    <a:gd name="T13" fmla="*/ 33 h 123"/>
                    <a:gd name="T14" fmla="*/ 81 w 103"/>
                    <a:gd name="T15" fmla="*/ 17 h 123"/>
                    <a:gd name="T16" fmla="*/ 93 w 103"/>
                    <a:gd name="T17" fmla="*/ 9 h 123"/>
                    <a:gd name="T18" fmla="*/ 99 w 103"/>
                    <a:gd name="T19" fmla="*/ 8 h 123"/>
                    <a:gd name="T20" fmla="*/ 103 w 103"/>
                    <a:gd name="T21" fmla="*/ 0 h 123"/>
                    <a:gd name="T22" fmla="*/ 89 w 103"/>
                    <a:gd name="T23" fmla="*/ 1 h 123"/>
                    <a:gd name="T24" fmla="*/ 75 w 103"/>
                    <a:gd name="T25" fmla="*/ 11 h 123"/>
                    <a:gd name="T26" fmla="*/ 62 w 103"/>
                    <a:gd name="T27" fmla="*/ 27 h 123"/>
                    <a:gd name="T28" fmla="*/ 46 w 103"/>
                    <a:gd name="T29" fmla="*/ 48 h 123"/>
                    <a:gd name="T30" fmla="*/ 32 w 103"/>
                    <a:gd name="T31" fmla="*/ 69 h 123"/>
                    <a:gd name="T32" fmla="*/ 20 w 103"/>
                    <a:gd name="T33" fmla="*/ 90 h 123"/>
                    <a:gd name="T34" fmla="*/ 8 w 103"/>
                    <a:gd name="T35" fmla="*/ 106 h 123"/>
                    <a:gd name="T36" fmla="*/ 1 w 103"/>
                    <a:gd name="T37" fmla="*/ 116 h 123"/>
                    <a:gd name="T38" fmla="*/ 1 w 103"/>
                    <a:gd name="T39" fmla="*/ 116 h 123"/>
                    <a:gd name="T40" fmla="*/ 1 w 103"/>
                    <a:gd name="T41" fmla="*/ 116 h 123"/>
                    <a:gd name="T42" fmla="*/ 0 w 103"/>
                    <a:gd name="T43" fmla="*/ 119 h 123"/>
                    <a:gd name="T44" fmla="*/ 1 w 103"/>
                    <a:gd name="T45" fmla="*/ 122 h 123"/>
                    <a:gd name="T46" fmla="*/ 4 w 103"/>
                    <a:gd name="T47" fmla="*/ 123 h 123"/>
                    <a:gd name="T48" fmla="*/ 7 w 103"/>
                    <a:gd name="T49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3" h="123">
                      <a:moveTo>
                        <a:pt x="7" y="122"/>
                      </a:moveTo>
                      <a:lnTo>
                        <a:pt x="7" y="122"/>
                      </a:lnTo>
                      <a:lnTo>
                        <a:pt x="17" y="110"/>
                      </a:lnTo>
                      <a:lnTo>
                        <a:pt x="28" y="94"/>
                      </a:lnTo>
                      <a:lnTo>
                        <a:pt x="41" y="73"/>
                      </a:lnTo>
                      <a:lnTo>
                        <a:pt x="54" y="52"/>
                      </a:lnTo>
                      <a:lnTo>
                        <a:pt x="68" y="33"/>
                      </a:lnTo>
                      <a:lnTo>
                        <a:pt x="81" y="17"/>
                      </a:lnTo>
                      <a:lnTo>
                        <a:pt x="93" y="9"/>
                      </a:lnTo>
                      <a:lnTo>
                        <a:pt x="99" y="8"/>
                      </a:lnTo>
                      <a:lnTo>
                        <a:pt x="103" y="0"/>
                      </a:lnTo>
                      <a:lnTo>
                        <a:pt x="89" y="1"/>
                      </a:lnTo>
                      <a:lnTo>
                        <a:pt x="75" y="11"/>
                      </a:lnTo>
                      <a:lnTo>
                        <a:pt x="62" y="27"/>
                      </a:lnTo>
                      <a:lnTo>
                        <a:pt x="46" y="48"/>
                      </a:lnTo>
                      <a:lnTo>
                        <a:pt x="32" y="69"/>
                      </a:lnTo>
                      <a:lnTo>
                        <a:pt x="20" y="90"/>
                      </a:lnTo>
                      <a:lnTo>
                        <a:pt x="8" y="10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0" y="119"/>
                      </a:lnTo>
                      <a:lnTo>
                        <a:pt x="1" y="122"/>
                      </a:lnTo>
                      <a:lnTo>
                        <a:pt x="4" y="123"/>
                      </a:lnTo>
                      <a:lnTo>
                        <a:pt x="7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5" name="Freeform 850"/>
                <p:cNvSpPr>
                  <a:spLocks/>
                </p:cNvSpPr>
                <p:nvPr/>
              </p:nvSpPr>
              <p:spPr bwMode="auto">
                <a:xfrm>
                  <a:off x="2242" y="1469"/>
                  <a:ext cx="7" cy="11"/>
                </a:xfrm>
                <a:custGeom>
                  <a:avLst/>
                  <a:gdLst>
                    <a:gd name="T0" fmla="*/ 27 w 27"/>
                    <a:gd name="T1" fmla="*/ 43 h 45"/>
                    <a:gd name="T2" fmla="*/ 24 w 27"/>
                    <a:gd name="T3" fmla="*/ 36 h 45"/>
                    <a:gd name="T4" fmla="*/ 12 w 27"/>
                    <a:gd name="T5" fmla="*/ 30 h 45"/>
                    <a:gd name="T6" fmla="*/ 8 w 27"/>
                    <a:gd name="T7" fmla="*/ 25 h 45"/>
                    <a:gd name="T8" fmla="*/ 11 w 27"/>
                    <a:gd name="T9" fmla="*/ 17 h 45"/>
                    <a:gd name="T10" fmla="*/ 19 w 27"/>
                    <a:gd name="T11" fmla="*/ 6 h 45"/>
                    <a:gd name="T12" fmla="*/ 13 w 27"/>
                    <a:gd name="T13" fmla="*/ 0 h 45"/>
                    <a:gd name="T14" fmla="*/ 3 w 27"/>
                    <a:gd name="T15" fmla="*/ 13 h 45"/>
                    <a:gd name="T16" fmla="*/ 0 w 27"/>
                    <a:gd name="T17" fmla="*/ 25 h 45"/>
                    <a:gd name="T18" fmla="*/ 6 w 27"/>
                    <a:gd name="T19" fmla="*/ 36 h 45"/>
                    <a:gd name="T20" fmla="*/ 21 w 27"/>
                    <a:gd name="T21" fmla="*/ 45 h 45"/>
                    <a:gd name="T22" fmla="*/ 18 w 27"/>
                    <a:gd name="T23" fmla="*/ 38 h 45"/>
                    <a:gd name="T24" fmla="*/ 21 w 27"/>
                    <a:gd name="T25" fmla="*/ 45 h 45"/>
                    <a:gd name="T26" fmla="*/ 25 w 27"/>
                    <a:gd name="T27" fmla="*/ 44 h 45"/>
                    <a:gd name="T28" fmla="*/ 27 w 27"/>
                    <a:gd name="T29" fmla="*/ 42 h 45"/>
                    <a:gd name="T30" fmla="*/ 27 w 27"/>
                    <a:gd name="T31" fmla="*/ 38 h 45"/>
                    <a:gd name="T32" fmla="*/ 24 w 27"/>
                    <a:gd name="T33" fmla="*/ 36 h 45"/>
                    <a:gd name="T34" fmla="*/ 27 w 27"/>
                    <a:gd name="T35" fmla="*/ 4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45">
                      <a:moveTo>
                        <a:pt x="27" y="43"/>
                      </a:moveTo>
                      <a:lnTo>
                        <a:pt x="24" y="36"/>
                      </a:lnTo>
                      <a:lnTo>
                        <a:pt x="12" y="30"/>
                      </a:lnTo>
                      <a:lnTo>
                        <a:pt x="8" y="25"/>
                      </a:lnTo>
                      <a:lnTo>
                        <a:pt x="11" y="17"/>
                      </a:lnTo>
                      <a:lnTo>
                        <a:pt x="19" y="6"/>
                      </a:lnTo>
                      <a:lnTo>
                        <a:pt x="13" y="0"/>
                      </a:lnTo>
                      <a:lnTo>
                        <a:pt x="3" y="13"/>
                      </a:lnTo>
                      <a:lnTo>
                        <a:pt x="0" y="25"/>
                      </a:lnTo>
                      <a:lnTo>
                        <a:pt x="6" y="36"/>
                      </a:lnTo>
                      <a:lnTo>
                        <a:pt x="21" y="45"/>
                      </a:lnTo>
                      <a:lnTo>
                        <a:pt x="18" y="38"/>
                      </a:lnTo>
                      <a:lnTo>
                        <a:pt x="21" y="45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7" y="38"/>
                      </a:lnTo>
                      <a:lnTo>
                        <a:pt x="24" y="36"/>
                      </a:lnTo>
                      <a:lnTo>
                        <a:pt x="27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6" name="Freeform 851"/>
                <p:cNvSpPr>
                  <a:spLocks/>
                </p:cNvSpPr>
                <p:nvPr/>
              </p:nvSpPr>
              <p:spPr bwMode="auto">
                <a:xfrm>
                  <a:off x="2237" y="1479"/>
                  <a:ext cx="12" cy="25"/>
                </a:xfrm>
                <a:custGeom>
                  <a:avLst/>
                  <a:gdLst>
                    <a:gd name="T0" fmla="*/ 10 w 47"/>
                    <a:gd name="T1" fmla="*/ 103 h 103"/>
                    <a:gd name="T2" fmla="*/ 10 w 47"/>
                    <a:gd name="T3" fmla="*/ 103 h 103"/>
                    <a:gd name="T4" fmla="*/ 10 w 47"/>
                    <a:gd name="T5" fmla="*/ 92 h 103"/>
                    <a:gd name="T6" fmla="*/ 13 w 47"/>
                    <a:gd name="T7" fmla="*/ 81 h 103"/>
                    <a:gd name="T8" fmla="*/ 17 w 47"/>
                    <a:gd name="T9" fmla="*/ 67 h 103"/>
                    <a:gd name="T10" fmla="*/ 24 w 47"/>
                    <a:gd name="T11" fmla="*/ 55 h 103"/>
                    <a:gd name="T12" fmla="*/ 30 w 47"/>
                    <a:gd name="T13" fmla="*/ 40 h 103"/>
                    <a:gd name="T14" fmla="*/ 36 w 47"/>
                    <a:gd name="T15" fmla="*/ 27 h 103"/>
                    <a:gd name="T16" fmla="*/ 41 w 47"/>
                    <a:gd name="T17" fmla="*/ 14 h 103"/>
                    <a:gd name="T18" fmla="*/ 47 w 47"/>
                    <a:gd name="T19" fmla="*/ 5 h 103"/>
                    <a:gd name="T20" fmla="*/ 38 w 47"/>
                    <a:gd name="T21" fmla="*/ 0 h 103"/>
                    <a:gd name="T22" fmla="*/ 33 w 47"/>
                    <a:gd name="T23" fmla="*/ 10 h 103"/>
                    <a:gd name="T24" fmla="*/ 28 w 47"/>
                    <a:gd name="T25" fmla="*/ 22 h 103"/>
                    <a:gd name="T26" fmla="*/ 22 w 47"/>
                    <a:gd name="T27" fmla="*/ 36 h 103"/>
                    <a:gd name="T28" fmla="*/ 15 w 47"/>
                    <a:gd name="T29" fmla="*/ 51 h 103"/>
                    <a:gd name="T30" fmla="*/ 9 w 47"/>
                    <a:gd name="T31" fmla="*/ 65 h 103"/>
                    <a:gd name="T32" fmla="*/ 5 w 47"/>
                    <a:gd name="T33" fmla="*/ 79 h 103"/>
                    <a:gd name="T34" fmla="*/ 2 w 47"/>
                    <a:gd name="T35" fmla="*/ 92 h 103"/>
                    <a:gd name="T36" fmla="*/ 0 w 47"/>
                    <a:gd name="T37" fmla="*/ 103 h 103"/>
                    <a:gd name="T38" fmla="*/ 0 w 47"/>
                    <a:gd name="T39" fmla="*/ 103 h 103"/>
                    <a:gd name="T40" fmla="*/ 10 w 47"/>
                    <a:gd name="T41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7" h="103">
                      <a:moveTo>
                        <a:pt x="10" y="103"/>
                      </a:moveTo>
                      <a:lnTo>
                        <a:pt x="10" y="103"/>
                      </a:lnTo>
                      <a:lnTo>
                        <a:pt x="10" y="92"/>
                      </a:lnTo>
                      <a:lnTo>
                        <a:pt x="13" y="81"/>
                      </a:lnTo>
                      <a:lnTo>
                        <a:pt x="17" y="67"/>
                      </a:lnTo>
                      <a:lnTo>
                        <a:pt x="24" y="55"/>
                      </a:lnTo>
                      <a:lnTo>
                        <a:pt x="30" y="40"/>
                      </a:lnTo>
                      <a:lnTo>
                        <a:pt x="36" y="27"/>
                      </a:lnTo>
                      <a:lnTo>
                        <a:pt x="41" y="14"/>
                      </a:lnTo>
                      <a:lnTo>
                        <a:pt x="47" y="5"/>
                      </a:lnTo>
                      <a:lnTo>
                        <a:pt x="38" y="0"/>
                      </a:lnTo>
                      <a:lnTo>
                        <a:pt x="33" y="10"/>
                      </a:lnTo>
                      <a:lnTo>
                        <a:pt x="28" y="22"/>
                      </a:lnTo>
                      <a:lnTo>
                        <a:pt x="22" y="36"/>
                      </a:lnTo>
                      <a:lnTo>
                        <a:pt x="15" y="51"/>
                      </a:lnTo>
                      <a:lnTo>
                        <a:pt x="9" y="65"/>
                      </a:lnTo>
                      <a:lnTo>
                        <a:pt x="5" y="79"/>
                      </a:lnTo>
                      <a:lnTo>
                        <a:pt x="2" y="92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10" y="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7" name="Freeform 852"/>
                <p:cNvSpPr>
                  <a:spLocks/>
                </p:cNvSpPr>
                <p:nvPr/>
              </p:nvSpPr>
              <p:spPr bwMode="auto">
                <a:xfrm>
                  <a:off x="2237" y="1504"/>
                  <a:ext cx="16" cy="19"/>
                </a:xfrm>
                <a:custGeom>
                  <a:avLst/>
                  <a:gdLst>
                    <a:gd name="T0" fmla="*/ 61 w 62"/>
                    <a:gd name="T1" fmla="*/ 73 h 74"/>
                    <a:gd name="T2" fmla="*/ 58 w 62"/>
                    <a:gd name="T3" fmla="*/ 66 h 74"/>
                    <a:gd name="T4" fmla="*/ 45 w 62"/>
                    <a:gd name="T5" fmla="*/ 66 h 74"/>
                    <a:gd name="T6" fmla="*/ 35 w 62"/>
                    <a:gd name="T7" fmla="*/ 64 h 74"/>
                    <a:gd name="T8" fmla="*/ 27 w 62"/>
                    <a:gd name="T9" fmla="*/ 59 h 74"/>
                    <a:gd name="T10" fmla="*/ 21 w 62"/>
                    <a:gd name="T11" fmla="*/ 54 h 74"/>
                    <a:gd name="T12" fmla="*/ 16 w 62"/>
                    <a:gd name="T13" fmla="*/ 46 h 74"/>
                    <a:gd name="T14" fmla="*/ 12 w 62"/>
                    <a:gd name="T15" fmla="*/ 33 h 74"/>
                    <a:gd name="T16" fmla="*/ 10 w 62"/>
                    <a:gd name="T17" fmla="*/ 19 h 74"/>
                    <a:gd name="T18" fmla="*/ 10 w 62"/>
                    <a:gd name="T19" fmla="*/ 0 h 74"/>
                    <a:gd name="T20" fmla="*/ 0 w 62"/>
                    <a:gd name="T21" fmla="*/ 0 h 74"/>
                    <a:gd name="T22" fmla="*/ 2 w 62"/>
                    <a:gd name="T23" fmla="*/ 19 h 74"/>
                    <a:gd name="T24" fmla="*/ 4 w 62"/>
                    <a:gd name="T25" fmla="*/ 35 h 74"/>
                    <a:gd name="T26" fmla="*/ 8 w 62"/>
                    <a:gd name="T27" fmla="*/ 48 h 74"/>
                    <a:gd name="T28" fmla="*/ 14 w 62"/>
                    <a:gd name="T29" fmla="*/ 58 h 74"/>
                    <a:gd name="T30" fmla="*/ 23 w 62"/>
                    <a:gd name="T31" fmla="*/ 68 h 74"/>
                    <a:gd name="T32" fmla="*/ 33 w 62"/>
                    <a:gd name="T33" fmla="*/ 72 h 74"/>
                    <a:gd name="T34" fmla="*/ 45 w 62"/>
                    <a:gd name="T35" fmla="*/ 74 h 74"/>
                    <a:gd name="T36" fmla="*/ 58 w 62"/>
                    <a:gd name="T37" fmla="*/ 74 h 74"/>
                    <a:gd name="T38" fmla="*/ 55 w 62"/>
                    <a:gd name="T39" fmla="*/ 67 h 74"/>
                    <a:gd name="T40" fmla="*/ 58 w 62"/>
                    <a:gd name="T41" fmla="*/ 74 h 74"/>
                    <a:gd name="T42" fmla="*/ 61 w 62"/>
                    <a:gd name="T43" fmla="*/ 73 h 74"/>
                    <a:gd name="T44" fmla="*/ 62 w 62"/>
                    <a:gd name="T45" fmla="*/ 70 h 74"/>
                    <a:gd name="T46" fmla="*/ 61 w 62"/>
                    <a:gd name="T47" fmla="*/ 67 h 74"/>
                    <a:gd name="T48" fmla="*/ 58 w 62"/>
                    <a:gd name="T49" fmla="*/ 66 h 74"/>
                    <a:gd name="T50" fmla="*/ 61 w 62"/>
                    <a:gd name="T51" fmla="*/ 7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2" h="74">
                      <a:moveTo>
                        <a:pt x="61" y="73"/>
                      </a:moveTo>
                      <a:lnTo>
                        <a:pt x="58" y="66"/>
                      </a:lnTo>
                      <a:lnTo>
                        <a:pt x="45" y="66"/>
                      </a:lnTo>
                      <a:lnTo>
                        <a:pt x="35" y="64"/>
                      </a:lnTo>
                      <a:lnTo>
                        <a:pt x="27" y="59"/>
                      </a:lnTo>
                      <a:lnTo>
                        <a:pt x="21" y="54"/>
                      </a:lnTo>
                      <a:lnTo>
                        <a:pt x="16" y="46"/>
                      </a:lnTo>
                      <a:lnTo>
                        <a:pt x="12" y="33"/>
                      </a:lnTo>
                      <a:lnTo>
                        <a:pt x="10" y="1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2" y="19"/>
                      </a:lnTo>
                      <a:lnTo>
                        <a:pt x="4" y="35"/>
                      </a:lnTo>
                      <a:lnTo>
                        <a:pt x="8" y="48"/>
                      </a:lnTo>
                      <a:lnTo>
                        <a:pt x="14" y="58"/>
                      </a:lnTo>
                      <a:lnTo>
                        <a:pt x="23" y="68"/>
                      </a:lnTo>
                      <a:lnTo>
                        <a:pt x="33" y="72"/>
                      </a:lnTo>
                      <a:lnTo>
                        <a:pt x="45" y="74"/>
                      </a:lnTo>
                      <a:lnTo>
                        <a:pt x="58" y="74"/>
                      </a:lnTo>
                      <a:lnTo>
                        <a:pt x="55" y="67"/>
                      </a:lnTo>
                      <a:lnTo>
                        <a:pt x="58" y="74"/>
                      </a:lnTo>
                      <a:lnTo>
                        <a:pt x="61" y="73"/>
                      </a:lnTo>
                      <a:lnTo>
                        <a:pt x="62" y="70"/>
                      </a:lnTo>
                      <a:lnTo>
                        <a:pt x="61" y="67"/>
                      </a:lnTo>
                      <a:lnTo>
                        <a:pt x="58" y="66"/>
                      </a:lnTo>
                      <a:lnTo>
                        <a:pt x="61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8" name="Freeform 853"/>
                <p:cNvSpPr>
                  <a:spLocks/>
                </p:cNvSpPr>
                <p:nvPr/>
              </p:nvSpPr>
              <p:spPr bwMode="auto">
                <a:xfrm>
                  <a:off x="2243" y="1521"/>
                  <a:ext cx="9" cy="21"/>
                </a:xfrm>
                <a:custGeom>
                  <a:avLst/>
                  <a:gdLst>
                    <a:gd name="T0" fmla="*/ 9 w 36"/>
                    <a:gd name="T1" fmla="*/ 79 h 82"/>
                    <a:gd name="T2" fmla="*/ 10 w 36"/>
                    <a:gd name="T3" fmla="*/ 78 h 82"/>
                    <a:gd name="T4" fmla="*/ 11 w 36"/>
                    <a:gd name="T5" fmla="*/ 59 h 82"/>
                    <a:gd name="T6" fmla="*/ 16 w 36"/>
                    <a:gd name="T7" fmla="*/ 40 h 82"/>
                    <a:gd name="T8" fmla="*/ 25 w 36"/>
                    <a:gd name="T9" fmla="*/ 21 h 82"/>
                    <a:gd name="T10" fmla="*/ 36 w 36"/>
                    <a:gd name="T11" fmla="*/ 6 h 82"/>
                    <a:gd name="T12" fmla="*/ 30 w 36"/>
                    <a:gd name="T13" fmla="*/ 0 h 82"/>
                    <a:gd name="T14" fmla="*/ 16 w 36"/>
                    <a:gd name="T15" fmla="*/ 17 h 82"/>
                    <a:gd name="T16" fmla="*/ 8 w 36"/>
                    <a:gd name="T17" fmla="*/ 37 h 82"/>
                    <a:gd name="T18" fmla="*/ 3 w 36"/>
                    <a:gd name="T19" fmla="*/ 59 h 82"/>
                    <a:gd name="T20" fmla="*/ 0 w 36"/>
                    <a:gd name="T21" fmla="*/ 78 h 82"/>
                    <a:gd name="T22" fmla="*/ 1 w 36"/>
                    <a:gd name="T23" fmla="*/ 77 h 82"/>
                    <a:gd name="T24" fmla="*/ 0 w 36"/>
                    <a:gd name="T25" fmla="*/ 78 h 82"/>
                    <a:gd name="T26" fmla="*/ 2 w 36"/>
                    <a:gd name="T27" fmla="*/ 81 h 82"/>
                    <a:gd name="T28" fmla="*/ 5 w 36"/>
                    <a:gd name="T29" fmla="*/ 82 h 82"/>
                    <a:gd name="T30" fmla="*/ 8 w 36"/>
                    <a:gd name="T31" fmla="*/ 81 h 82"/>
                    <a:gd name="T32" fmla="*/ 10 w 36"/>
                    <a:gd name="T33" fmla="*/ 78 h 82"/>
                    <a:gd name="T34" fmla="*/ 9 w 36"/>
                    <a:gd name="T35" fmla="*/ 7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" h="82">
                      <a:moveTo>
                        <a:pt x="9" y="79"/>
                      </a:moveTo>
                      <a:lnTo>
                        <a:pt x="10" y="78"/>
                      </a:lnTo>
                      <a:lnTo>
                        <a:pt x="11" y="59"/>
                      </a:lnTo>
                      <a:lnTo>
                        <a:pt x="16" y="40"/>
                      </a:lnTo>
                      <a:lnTo>
                        <a:pt x="25" y="21"/>
                      </a:lnTo>
                      <a:lnTo>
                        <a:pt x="36" y="6"/>
                      </a:lnTo>
                      <a:lnTo>
                        <a:pt x="30" y="0"/>
                      </a:lnTo>
                      <a:lnTo>
                        <a:pt x="16" y="17"/>
                      </a:lnTo>
                      <a:lnTo>
                        <a:pt x="8" y="37"/>
                      </a:lnTo>
                      <a:lnTo>
                        <a:pt x="3" y="59"/>
                      </a:lnTo>
                      <a:lnTo>
                        <a:pt x="0" y="78"/>
                      </a:lnTo>
                      <a:lnTo>
                        <a:pt x="1" y="77"/>
                      </a:lnTo>
                      <a:lnTo>
                        <a:pt x="0" y="78"/>
                      </a:lnTo>
                      <a:lnTo>
                        <a:pt x="2" y="81"/>
                      </a:lnTo>
                      <a:lnTo>
                        <a:pt x="5" y="82"/>
                      </a:lnTo>
                      <a:lnTo>
                        <a:pt x="8" y="81"/>
                      </a:lnTo>
                      <a:lnTo>
                        <a:pt x="10" y="78"/>
                      </a:lnTo>
                      <a:lnTo>
                        <a:pt x="9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9" name="Freeform 854"/>
                <p:cNvSpPr>
                  <a:spLocks/>
                </p:cNvSpPr>
                <p:nvPr/>
              </p:nvSpPr>
              <p:spPr bwMode="auto">
                <a:xfrm>
                  <a:off x="2239" y="1541"/>
                  <a:ext cx="33" cy="57"/>
                </a:xfrm>
                <a:custGeom>
                  <a:avLst/>
                  <a:gdLst>
                    <a:gd name="T0" fmla="*/ 128 w 133"/>
                    <a:gd name="T1" fmla="*/ 222 h 231"/>
                    <a:gd name="T2" fmla="*/ 128 w 133"/>
                    <a:gd name="T3" fmla="*/ 222 h 231"/>
                    <a:gd name="T4" fmla="*/ 119 w 133"/>
                    <a:gd name="T5" fmla="*/ 221 h 231"/>
                    <a:gd name="T6" fmla="*/ 109 w 133"/>
                    <a:gd name="T7" fmla="*/ 221 h 231"/>
                    <a:gd name="T8" fmla="*/ 97 w 133"/>
                    <a:gd name="T9" fmla="*/ 219 h 231"/>
                    <a:gd name="T10" fmla="*/ 85 w 133"/>
                    <a:gd name="T11" fmla="*/ 215 h 231"/>
                    <a:gd name="T12" fmla="*/ 73 w 133"/>
                    <a:gd name="T13" fmla="*/ 209 h 231"/>
                    <a:gd name="T14" fmla="*/ 61 w 133"/>
                    <a:gd name="T15" fmla="*/ 202 h 231"/>
                    <a:gd name="T16" fmla="*/ 49 w 133"/>
                    <a:gd name="T17" fmla="*/ 194 h 231"/>
                    <a:gd name="T18" fmla="*/ 38 w 133"/>
                    <a:gd name="T19" fmla="*/ 182 h 231"/>
                    <a:gd name="T20" fmla="*/ 29 w 133"/>
                    <a:gd name="T21" fmla="*/ 170 h 231"/>
                    <a:gd name="T22" fmla="*/ 21 w 133"/>
                    <a:gd name="T23" fmla="*/ 155 h 231"/>
                    <a:gd name="T24" fmla="*/ 15 w 133"/>
                    <a:gd name="T25" fmla="*/ 136 h 231"/>
                    <a:gd name="T26" fmla="*/ 10 w 133"/>
                    <a:gd name="T27" fmla="*/ 116 h 231"/>
                    <a:gd name="T28" fmla="*/ 10 w 133"/>
                    <a:gd name="T29" fmla="*/ 92 h 231"/>
                    <a:gd name="T30" fmla="*/ 12 w 133"/>
                    <a:gd name="T31" fmla="*/ 65 h 231"/>
                    <a:gd name="T32" fmla="*/ 17 w 133"/>
                    <a:gd name="T33" fmla="*/ 36 h 231"/>
                    <a:gd name="T34" fmla="*/ 26 w 133"/>
                    <a:gd name="T35" fmla="*/ 2 h 231"/>
                    <a:gd name="T36" fmla="*/ 18 w 133"/>
                    <a:gd name="T37" fmla="*/ 0 h 231"/>
                    <a:gd name="T38" fmla="*/ 8 w 133"/>
                    <a:gd name="T39" fmla="*/ 34 h 231"/>
                    <a:gd name="T40" fmla="*/ 3 w 133"/>
                    <a:gd name="T41" fmla="*/ 65 h 231"/>
                    <a:gd name="T42" fmla="*/ 0 w 133"/>
                    <a:gd name="T43" fmla="*/ 92 h 231"/>
                    <a:gd name="T44" fmla="*/ 2 w 133"/>
                    <a:gd name="T45" fmla="*/ 116 h 231"/>
                    <a:gd name="T46" fmla="*/ 6 w 133"/>
                    <a:gd name="T47" fmla="*/ 138 h 231"/>
                    <a:gd name="T48" fmla="*/ 13 w 133"/>
                    <a:gd name="T49" fmla="*/ 157 h 231"/>
                    <a:gd name="T50" fmla="*/ 21 w 133"/>
                    <a:gd name="T51" fmla="*/ 174 h 231"/>
                    <a:gd name="T52" fmla="*/ 31 w 133"/>
                    <a:gd name="T53" fmla="*/ 188 h 231"/>
                    <a:gd name="T54" fmla="*/ 43 w 133"/>
                    <a:gd name="T55" fmla="*/ 200 h 231"/>
                    <a:gd name="T56" fmla="*/ 56 w 133"/>
                    <a:gd name="T57" fmla="*/ 210 h 231"/>
                    <a:gd name="T58" fmla="*/ 69 w 133"/>
                    <a:gd name="T59" fmla="*/ 218 h 231"/>
                    <a:gd name="T60" fmla="*/ 83 w 133"/>
                    <a:gd name="T61" fmla="*/ 223 h 231"/>
                    <a:gd name="T62" fmla="*/ 95 w 133"/>
                    <a:gd name="T63" fmla="*/ 227 h 231"/>
                    <a:gd name="T64" fmla="*/ 109 w 133"/>
                    <a:gd name="T65" fmla="*/ 229 h 231"/>
                    <a:gd name="T66" fmla="*/ 119 w 133"/>
                    <a:gd name="T67" fmla="*/ 231 h 231"/>
                    <a:gd name="T68" fmla="*/ 128 w 133"/>
                    <a:gd name="T69" fmla="*/ 230 h 231"/>
                    <a:gd name="T70" fmla="*/ 128 w 133"/>
                    <a:gd name="T71" fmla="*/ 230 h 231"/>
                    <a:gd name="T72" fmla="*/ 128 w 133"/>
                    <a:gd name="T73" fmla="*/ 230 h 231"/>
                    <a:gd name="T74" fmla="*/ 132 w 133"/>
                    <a:gd name="T75" fmla="*/ 229 h 231"/>
                    <a:gd name="T76" fmla="*/ 133 w 133"/>
                    <a:gd name="T77" fmla="*/ 226 h 231"/>
                    <a:gd name="T78" fmla="*/ 132 w 133"/>
                    <a:gd name="T79" fmla="*/ 223 h 231"/>
                    <a:gd name="T80" fmla="*/ 128 w 133"/>
                    <a:gd name="T81" fmla="*/ 222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3" h="231">
                      <a:moveTo>
                        <a:pt x="128" y="222"/>
                      </a:moveTo>
                      <a:lnTo>
                        <a:pt x="128" y="222"/>
                      </a:lnTo>
                      <a:lnTo>
                        <a:pt x="119" y="221"/>
                      </a:lnTo>
                      <a:lnTo>
                        <a:pt x="109" y="221"/>
                      </a:lnTo>
                      <a:lnTo>
                        <a:pt x="97" y="219"/>
                      </a:lnTo>
                      <a:lnTo>
                        <a:pt x="85" y="215"/>
                      </a:lnTo>
                      <a:lnTo>
                        <a:pt x="73" y="209"/>
                      </a:lnTo>
                      <a:lnTo>
                        <a:pt x="61" y="202"/>
                      </a:lnTo>
                      <a:lnTo>
                        <a:pt x="49" y="194"/>
                      </a:lnTo>
                      <a:lnTo>
                        <a:pt x="38" y="182"/>
                      </a:lnTo>
                      <a:lnTo>
                        <a:pt x="29" y="170"/>
                      </a:lnTo>
                      <a:lnTo>
                        <a:pt x="21" y="155"/>
                      </a:lnTo>
                      <a:lnTo>
                        <a:pt x="15" y="136"/>
                      </a:lnTo>
                      <a:lnTo>
                        <a:pt x="10" y="116"/>
                      </a:lnTo>
                      <a:lnTo>
                        <a:pt x="10" y="92"/>
                      </a:lnTo>
                      <a:lnTo>
                        <a:pt x="12" y="65"/>
                      </a:lnTo>
                      <a:lnTo>
                        <a:pt x="17" y="36"/>
                      </a:lnTo>
                      <a:lnTo>
                        <a:pt x="26" y="2"/>
                      </a:lnTo>
                      <a:lnTo>
                        <a:pt x="18" y="0"/>
                      </a:lnTo>
                      <a:lnTo>
                        <a:pt x="8" y="34"/>
                      </a:lnTo>
                      <a:lnTo>
                        <a:pt x="3" y="65"/>
                      </a:lnTo>
                      <a:lnTo>
                        <a:pt x="0" y="92"/>
                      </a:lnTo>
                      <a:lnTo>
                        <a:pt x="2" y="116"/>
                      </a:lnTo>
                      <a:lnTo>
                        <a:pt x="6" y="138"/>
                      </a:lnTo>
                      <a:lnTo>
                        <a:pt x="13" y="157"/>
                      </a:lnTo>
                      <a:lnTo>
                        <a:pt x="21" y="174"/>
                      </a:lnTo>
                      <a:lnTo>
                        <a:pt x="31" y="188"/>
                      </a:lnTo>
                      <a:lnTo>
                        <a:pt x="43" y="200"/>
                      </a:lnTo>
                      <a:lnTo>
                        <a:pt x="56" y="210"/>
                      </a:lnTo>
                      <a:lnTo>
                        <a:pt x="69" y="218"/>
                      </a:lnTo>
                      <a:lnTo>
                        <a:pt x="83" y="223"/>
                      </a:lnTo>
                      <a:lnTo>
                        <a:pt x="95" y="227"/>
                      </a:lnTo>
                      <a:lnTo>
                        <a:pt x="109" y="229"/>
                      </a:lnTo>
                      <a:lnTo>
                        <a:pt x="119" y="231"/>
                      </a:lnTo>
                      <a:lnTo>
                        <a:pt x="128" y="230"/>
                      </a:lnTo>
                      <a:lnTo>
                        <a:pt x="128" y="230"/>
                      </a:lnTo>
                      <a:lnTo>
                        <a:pt x="128" y="230"/>
                      </a:lnTo>
                      <a:lnTo>
                        <a:pt x="132" y="229"/>
                      </a:lnTo>
                      <a:lnTo>
                        <a:pt x="133" y="226"/>
                      </a:lnTo>
                      <a:lnTo>
                        <a:pt x="132" y="223"/>
                      </a:lnTo>
                      <a:lnTo>
                        <a:pt x="128" y="2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0" name="Freeform 855"/>
                <p:cNvSpPr>
                  <a:spLocks/>
                </p:cNvSpPr>
                <p:nvPr/>
              </p:nvSpPr>
              <p:spPr bwMode="auto">
                <a:xfrm>
                  <a:off x="2271" y="1594"/>
                  <a:ext cx="28" cy="4"/>
                </a:xfrm>
                <a:custGeom>
                  <a:avLst/>
                  <a:gdLst>
                    <a:gd name="T0" fmla="*/ 113 w 113"/>
                    <a:gd name="T1" fmla="*/ 0 h 19"/>
                    <a:gd name="T2" fmla="*/ 113 w 113"/>
                    <a:gd name="T3" fmla="*/ 0 h 19"/>
                    <a:gd name="T4" fmla="*/ 103 w 113"/>
                    <a:gd name="T5" fmla="*/ 1 h 19"/>
                    <a:gd name="T6" fmla="*/ 90 w 113"/>
                    <a:gd name="T7" fmla="*/ 3 h 19"/>
                    <a:gd name="T8" fmla="*/ 75 w 113"/>
                    <a:gd name="T9" fmla="*/ 5 h 19"/>
                    <a:gd name="T10" fmla="*/ 58 w 113"/>
                    <a:gd name="T11" fmla="*/ 6 h 19"/>
                    <a:gd name="T12" fmla="*/ 41 w 113"/>
                    <a:gd name="T13" fmla="*/ 8 h 19"/>
                    <a:gd name="T14" fmla="*/ 26 w 113"/>
                    <a:gd name="T15" fmla="*/ 9 h 19"/>
                    <a:gd name="T16" fmla="*/ 11 w 113"/>
                    <a:gd name="T17" fmla="*/ 9 h 19"/>
                    <a:gd name="T18" fmla="*/ 0 w 113"/>
                    <a:gd name="T19" fmla="*/ 10 h 19"/>
                    <a:gd name="T20" fmla="*/ 0 w 113"/>
                    <a:gd name="T21" fmla="*/ 18 h 19"/>
                    <a:gd name="T22" fmla="*/ 11 w 113"/>
                    <a:gd name="T23" fmla="*/ 19 h 19"/>
                    <a:gd name="T24" fmla="*/ 26 w 113"/>
                    <a:gd name="T25" fmla="*/ 17 h 19"/>
                    <a:gd name="T26" fmla="*/ 41 w 113"/>
                    <a:gd name="T27" fmla="*/ 16 h 19"/>
                    <a:gd name="T28" fmla="*/ 58 w 113"/>
                    <a:gd name="T29" fmla="*/ 14 h 19"/>
                    <a:gd name="T30" fmla="*/ 75 w 113"/>
                    <a:gd name="T31" fmla="*/ 13 h 19"/>
                    <a:gd name="T32" fmla="*/ 90 w 113"/>
                    <a:gd name="T33" fmla="*/ 11 h 19"/>
                    <a:gd name="T34" fmla="*/ 103 w 113"/>
                    <a:gd name="T35" fmla="*/ 10 h 19"/>
                    <a:gd name="T36" fmla="*/ 113 w 113"/>
                    <a:gd name="T37" fmla="*/ 9 h 19"/>
                    <a:gd name="T38" fmla="*/ 113 w 113"/>
                    <a:gd name="T39" fmla="*/ 9 h 19"/>
                    <a:gd name="T40" fmla="*/ 113 w 113"/>
                    <a:gd name="T4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3" h="19">
                      <a:moveTo>
                        <a:pt x="113" y="0"/>
                      </a:moveTo>
                      <a:lnTo>
                        <a:pt x="113" y="0"/>
                      </a:lnTo>
                      <a:lnTo>
                        <a:pt x="103" y="1"/>
                      </a:lnTo>
                      <a:lnTo>
                        <a:pt x="90" y="3"/>
                      </a:lnTo>
                      <a:lnTo>
                        <a:pt x="75" y="5"/>
                      </a:lnTo>
                      <a:lnTo>
                        <a:pt x="58" y="6"/>
                      </a:lnTo>
                      <a:lnTo>
                        <a:pt x="41" y="8"/>
                      </a:lnTo>
                      <a:lnTo>
                        <a:pt x="26" y="9"/>
                      </a:lnTo>
                      <a:lnTo>
                        <a:pt x="11" y="9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11" y="19"/>
                      </a:lnTo>
                      <a:lnTo>
                        <a:pt x="26" y="17"/>
                      </a:lnTo>
                      <a:lnTo>
                        <a:pt x="41" y="16"/>
                      </a:lnTo>
                      <a:lnTo>
                        <a:pt x="58" y="14"/>
                      </a:lnTo>
                      <a:lnTo>
                        <a:pt x="75" y="13"/>
                      </a:lnTo>
                      <a:lnTo>
                        <a:pt x="90" y="11"/>
                      </a:lnTo>
                      <a:lnTo>
                        <a:pt x="103" y="10"/>
                      </a:lnTo>
                      <a:lnTo>
                        <a:pt x="113" y="9"/>
                      </a:lnTo>
                      <a:lnTo>
                        <a:pt x="113" y="9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1" name="Freeform 856"/>
                <p:cNvSpPr>
                  <a:spLocks/>
                </p:cNvSpPr>
                <p:nvPr/>
              </p:nvSpPr>
              <p:spPr bwMode="auto">
                <a:xfrm>
                  <a:off x="2299" y="1592"/>
                  <a:ext cx="18" cy="4"/>
                </a:xfrm>
                <a:custGeom>
                  <a:avLst/>
                  <a:gdLst>
                    <a:gd name="T0" fmla="*/ 69 w 69"/>
                    <a:gd name="T1" fmla="*/ 6 h 17"/>
                    <a:gd name="T2" fmla="*/ 65 w 69"/>
                    <a:gd name="T3" fmla="*/ 0 h 17"/>
                    <a:gd name="T4" fmla="*/ 63 w 69"/>
                    <a:gd name="T5" fmla="*/ 0 h 17"/>
                    <a:gd name="T6" fmla="*/ 57 w 69"/>
                    <a:gd name="T7" fmla="*/ 1 h 17"/>
                    <a:gd name="T8" fmla="*/ 48 w 69"/>
                    <a:gd name="T9" fmla="*/ 2 h 17"/>
                    <a:gd name="T10" fmla="*/ 38 w 69"/>
                    <a:gd name="T11" fmla="*/ 4 h 17"/>
                    <a:gd name="T12" fmla="*/ 26 w 69"/>
                    <a:gd name="T13" fmla="*/ 5 h 17"/>
                    <a:gd name="T14" fmla="*/ 16 w 69"/>
                    <a:gd name="T15" fmla="*/ 6 h 17"/>
                    <a:gd name="T16" fmla="*/ 6 w 69"/>
                    <a:gd name="T17" fmla="*/ 7 h 17"/>
                    <a:gd name="T18" fmla="*/ 0 w 69"/>
                    <a:gd name="T19" fmla="*/ 8 h 17"/>
                    <a:gd name="T20" fmla="*/ 0 w 69"/>
                    <a:gd name="T21" fmla="*/ 17 h 17"/>
                    <a:gd name="T22" fmla="*/ 6 w 69"/>
                    <a:gd name="T23" fmla="*/ 16 h 17"/>
                    <a:gd name="T24" fmla="*/ 16 w 69"/>
                    <a:gd name="T25" fmla="*/ 15 h 17"/>
                    <a:gd name="T26" fmla="*/ 26 w 69"/>
                    <a:gd name="T27" fmla="*/ 14 h 17"/>
                    <a:gd name="T28" fmla="*/ 38 w 69"/>
                    <a:gd name="T29" fmla="*/ 13 h 17"/>
                    <a:gd name="T30" fmla="*/ 48 w 69"/>
                    <a:gd name="T31" fmla="*/ 11 h 17"/>
                    <a:gd name="T32" fmla="*/ 57 w 69"/>
                    <a:gd name="T33" fmla="*/ 9 h 17"/>
                    <a:gd name="T34" fmla="*/ 63 w 69"/>
                    <a:gd name="T35" fmla="*/ 8 h 17"/>
                    <a:gd name="T36" fmla="*/ 65 w 69"/>
                    <a:gd name="T37" fmla="*/ 8 h 17"/>
                    <a:gd name="T38" fmla="*/ 61 w 69"/>
                    <a:gd name="T39" fmla="*/ 2 h 17"/>
                    <a:gd name="T40" fmla="*/ 65 w 69"/>
                    <a:gd name="T41" fmla="*/ 8 h 17"/>
                    <a:gd name="T42" fmla="*/ 68 w 69"/>
                    <a:gd name="T43" fmla="*/ 7 h 17"/>
                    <a:gd name="T44" fmla="*/ 69 w 69"/>
                    <a:gd name="T45" fmla="*/ 4 h 17"/>
                    <a:gd name="T46" fmla="*/ 68 w 69"/>
                    <a:gd name="T47" fmla="*/ 1 h 17"/>
                    <a:gd name="T48" fmla="*/ 65 w 69"/>
                    <a:gd name="T49" fmla="*/ 0 h 17"/>
                    <a:gd name="T50" fmla="*/ 69 w 69"/>
                    <a:gd name="T51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9" h="17">
                      <a:moveTo>
                        <a:pt x="69" y="6"/>
                      </a:move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57" y="1"/>
                      </a:lnTo>
                      <a:lnTo>
                        <a:pt x="48" y="2"/>
                      </a:lnTo>
                      <a:lnTo>
                        <a:pt x="38" y="4"/>
                      </a:lnTo>
                      <a:lnTo>
                        <a:pt x="26" y="5"/>
                      </a:lnTo>
                      <a:lnTo>
                        <a:pt x="16" y="6"/>
                      </a:lnTo>
                      <a:lnTo>
                        <a:pt x="6" y="7"/>
                      </a:lnTo>
                      <a:lnTo>
                        <a:pt x="0" y="8"/>
                      </a:lnTo>
                      <a:lnTo>
                        <a:pt x="0" y="17"/>
                      </a:lnTo>
                      <a:lnTo>
                        <a:pt x="6" y="16"/>
                      </a:lnTo>
                      <a:lnTo>
                        <a:pt x="16" y="15"/>
                      </a:lnTo>
                      <a:lnTo>
                        <a:pt x="26" y="14"/>
                      </a:lnTo>
                      <a:lnTo>
                        <a:pt x="38" y="13"/>
                      </a:lnTo>
                      <a:lnTo>
                        <a:pt x="48" y="11"/>
                      </a:lnTo>
                      <a:lnTo>
                        <a:pt x="57" y="9"/>
                      </a:lnTo>
                      <a:lnTo>
                        <a:pt x="63" y="8"/>
                      </a:lnTo>
                      <a:lnTo>
                        <a:pt x="65" y="8"/>
                      </a:lnTo>
                      <a:lnTo>
                        <a:pt x="61" y="2"/>
                      </a:lnTo>
                      <a:lnTo>
                        <a:pt x="65" y="8"/>
                      </a:lnTo>
                      <a:lnTo>
                        <a:pt x="68" y="7"/>
                      </a:lnTo>
                      <a:lnTo>
                        <a:pt x="69" y="4"/>
                      </a:lnTo>
                      <a:lnTo>
                        <a:pt x="68" y="1"/>
                      </a:lnTo>
                      <a:lnTo>
                        <a:pt x="65" y="0"/>
                      </a:lnTo>
                      <a:lnTo>
                        <a:pt x="6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2" name="Freeform 857"/>
                <p:cNvSpPr>
                  <a:spLocks/>
                </p:cNvSpPr>
                <p:nvPr/>
              </p:nvSpPr>
              <p:spPr bwMode="auto">
                <a:xfrm>
                  <a:off x="2314" y="1592"/>
                  <a:ext cx="7" cy="8"/>
                </a:xfrm>
                <a:custGeom>
                  <a:avLst/>
                  <a:gdLst>
                    <a:gd name="T0" fmla="*/ 25 w 27"/>
                    <a:gd name="T1" fmla="*/ 30 h 33"/>
                    <a:gd name="T2" fmla="*/ 22 w 27"/>
                    <a:gd name="T3" fmla="*/ 22 h 33"/>
                    <a:gd name="T4" fmla="*/ 13 w 27"/>
                    <a:gd name="T5" fmla="*/ 20 h 33"/>
                    <a:gd name="T6" fmla="*/ 10 w 27"/>
                    <a:gd name="T7" fmla="*/ 16 h 33"/>
                    <a:gd name="T8" fmla="*/ 8 w 27"/>
                    <a:gd name="T9" fmla="*/ 10 h 33"/>
                    <a:gd name="T10" fmla="*/ 9 w 27"/>
                    <a:gd name="T11" fmla="*/ 4 h 33"/>
                    <a:gd name="T12" fmla="*/ 1 w 27"/>
                    <a:gd name="T13" fmla="*/ 0 h 33"/>
                    <a:gd name="T14" fmla="*/ 0 w 27"/>
                    <a:gd name="T15" fmla="*/ 10 h 33"/>
                    <a:gd name="T16" fmla="*/ 2 w 27"/>
                    <a:gd name="T17" fmla="*/ 20 h 33"/>
                    <a:gd name="T18" fmla="*/ 9 w 27"/>
                    <a:gd name="T19" fmla="*/ 28 h 33"/>
                    <a:gd name="T20" fmla="*/ 22 w 27"/>
                    <a:gd name="T21" fmla="*/ 33 h 33"/>
                    <a:gd name="T22" fmla="*/ 19 w 27"/>
                    <a:gd name="T23" fmla="*/ 24 h 33"/>
                    <a:gd name="T24" fmla="*/ 22 w 27"/>
                    <a:gd name="T25" fmla="*/ 33 h 33"/>
                    <a:gd name="T26" fmla="*/ 25 w 27"/>
                    <a:gd name="T27" fmla="*/ 30 h 33"/>
                    <a:gd name="T28" fmla="*/ 27 w 27"/>
                    <a:gd name="T29" fmla="*/ 27 h 33"/>
                    <a:gd name="T30" fmla="*/ 25 w 27"/>
                    <a:gd name="T31" fmla="*/ 24 h 33"/>
                    <a:gd name="T32" fmla="*/ 22 w 27"/>
                    <a:gd name="T33" fmla="*/ 22 h 33"/>
                    <a:gd name="T34" fmla="*/ 25 w 27"/>
                    <a:gd name="T35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33">
                      <a:moveTo>
                        <a:pt x="25" y="30"/>
                      </a:moveTo>
                      <a:lnTo>
                        <a:pt x="22" y="22"/>
                      </a:lnTo>
                      <a:lnTo>
                        <a:pt x="13" y="20"/>
                      </a:lnTo>
                      <a:lnTo>
                        <a:pt x="10" y="16"/>
                      </a:lnTo>
                      <a:lnTo>
                        <a:pt x="8" y="10"/>
                      </a:lnTo>
                      <a:lnTo>
                        <a:pt x="9" y="4"/>
                      </a:lnTo>
                      <a:lnTo>
                        <a:pt x="1" y="0"/>
                      </a:lnTo>
                      <a:lnTo>
                        <a:pt x="0" y="10"/>
                      </a:lnTo>
                      <a:lnTo>
                        <a:pt x="2" y="20"/>
                      </a:lnTo>
                      <a:lnTo>
                        <a:pt x="9" y="28"/>
                      </a:lnTo>
                      <a:lnTo>
                        <a:pt x="22" y="33"/>
                      </a:lnTo>
                      <a:lnTo>
                        <a:pt x="19" y="24"/>
                      </a:lnTo>
                      <a:lnTo>
                        <a:pt x="22" y="33"/>
                      </a:lnTo>
                      <a:lnTo>
                        <a:pt x="25" y="30"/>
                      </a:lnTo>
                      <a:lnTo>
                        <a:pt x="27" y="27"/>
                      </a:lnTo>
                      <a:lnTo>
                        <a:pt x="25" y="24"/>
                      </a:lnTo>
                      <a:lnTo>
                        <a:pt x="22" y="22"/>
                      </a:lnTo>
                      <a:lnTo>
                        <a:pt x="25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3" name="Freeform 858"/>
                <p:cNvSpPr>
                  <a:spLocks/>
                </p:cNvSpPr>
                <p:nvPr/>
              </p:nvSpPr>
              <p:spPr bwMode="auto">
                <a:xfrm>
                  <a:off x="2295" y="1598"/>
                  <a:ext cx="25" cy="41"/>
                </a:xfrm>
                <a:custGeom>
                  <a:avLst/>
                  <a:gdLst>
                    <a:gd name="T0" fmla="*/ 8 w 100"/>
                    <a:gd name="T1" fmla="*/ 164 h 164"/>
                    <a:gd name="T2" fmla="*/ 21 w 100"/>
                    <a:gd name="T3" fmla="*/ 138 h 164"/>
                    <a:gd name="T4" fmla="*/ 35 w 100"/>
                    <a:gd name="T5" fmla="*/ 112 h 164"/>
                    <a:gd name="T6" fmla="*/ 48 w 100"/>
                    <a:gd name="T7" fmla="*/ 87 h 164"/>
                    <a:gd name="T8" fmla="*/ 61 w 100"/>
                    <a:gd name="T9" fmla="*/ 64 h 164"/>
                    <a:gd name="T10" fmla="*/ 74 w 100"/>
                    <a:gd name="T11" fmla="*/ 44 h 164"/>
                    <a:gd name="T12" fmla="*/ 84 w 100"/>
                    <a:gd name="T13" fmla="*/ 27 h 164"/>
                    <a:gd name="T14" fmla="*/ 92 w 100"/>
                    <a:gd name="T15" fmla="*/ 15 h 164"/>
                    <a:gd name="T16" fmla="*/ 100 w 100"/>
                    <a:gd name="T17" fmla="*/ 6 h 164"/>
                    <a:gd name="T18" fmla="*/ 94 w 100"/>
                    <a:gd name="T19" fmla="*/ 0 h 164"/>
                    <a:gd name="T20" fmla="*/ 86 w 100"/>
                    <a:gd name="T21" fmla="*/ 9 h 164"/>
                    <a:gd name="T22" fmla="*/ 76 w 100"/>
                    <a:gd name="T23" fmla="*/ 23 h 164"/>
                    <a:gd name="T24" fmla="*/ 65 w 100"/>
                    <a:gd name="T25" fmla="*/ 40 h 164"/>
                    <a:gd name="T26" fmla="*/ 53 w 100"/>
                    <a:gd name="T27" fmla="*/ 60 h 164"/>
                    <a:gd name="T28" fmla="*/ 39 w 100"/>
                    <a:gd name="T29" fmla="*/ 83 h 164"/>
                    <a:gd name="T30" fmla="*/ 27 w 100"/>
                    <a:gd name="T31" fmla="*/ 108 h 164"/>
                    <a:gd name="T32" fmla="*/ 13 w 100"/>
                    <a:gd name="T33" fmla="*/ 134 h 164"/>
                    <a:gd name="T34" fmla="*/ 0 w 100"/>
                    <a:gd name="T35" fmla="*/ 160 h 164"/>
                    <a:gd name="T36" fmla="*/ 8 w 100"/>
                    <a:gd name="T37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0" h="164">
                      <a:moveTo>
                        <a:pt x="8" y="164"/>
                      </a:moveTo>
                      <a:lnTo>
                        <a:pt x="21" y="138"/>
                      </a:lnTo>
                      <a:lnTo>
                        <a:pt x="35" y="112"/>
                      </a:lnTo>
                      <a:lnTo>
                        <a:pt x="48" y="87"/>
                      </a:lnTo>
                      <a:lnTo>
                        <a:pt x="61" y="64"/>
                      </a:lnTo>
                      <a:lnTo>
                        <a:pt x="74" y="44"/>
                      </a:lnTo>
                      <a:lnTo>
                        <a:pt x="84" y="27"/>
                      </a:lnTo>
                      <a:lnTo>
                        <a:pt x="92" y="15"/>
                      </a:lnTo>
                      <a:lnTo>
                        <a:pt x="100" y="6"/>
                      </a:lnTo>
                      <a:lnTo>
                        <a:pt x="94" y="0"/>
                      </a:lnTo>
                      <a:lnTo>
                        <a:pt x="86" y="9"/>
                      </a:lnTo>
                      <a:lnTo>
                        <a:pt x="76" y="23"/>
                      </a:lnTo>
                      <a:lnTo>
                        <a:pt x="65" y="40"/>
                      </a:lnTo>
                      <a:lnTo>
                        <a:pt x="53" y="60"/>
                      </a:lnTo>
                      <a:lnTo>
                        <a:pt x="39" y="83"/>
                      </a:lnTo>
                      <a:lnTo>
                        <a:pt x="27" y="108"/>
                      </a:lnTo>
                      <a:lnTo>
                        <a:pt x="13" y="134"/>
                      </a:lnTo>
                      <a:lnTo>
                        <a:pt x="0" y="160"/>
                      </a:lnTo>
                      <a:lnTo>
                        <a:pt x="8" y="1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4" name="Freeform 859"/>
                <p:cNvSpPr>
                  <a:spLocks/>
                </p:cNvSpPr>
                <p:nvPr/>
              </p:nvSpPr>
              <p:spPr bwMode="auto">
                <a:xfrm>
                  <a:off x="2295" y="1638"/>
                  <a:ext cx="2" cy="2"/>
                </a:xfrm>
                <a:custGeom>
                  <a:avLst/>
                  <a:gdLst>
                    <a:gd name="T0" fmla="*/ 0 w 8"/>
                    <a:gd name="T1" fmla="*/ 0 h 6"/>
                    <a:gd name="T2" fmla="*/ 0 w 8"/>
                    <a:gd name="T3" fmla="*/ 3 h 6"/>
                    <a:gd name="T4" fmla="*/ 3 w 8"/>
                    <a:gd name="T5" fmla="*/ 6 h 6"/>
                    <a:gd name="T6" fmla="*/ 6 w 8"/>
                    <a:gd name="T7" fmla="*/ 6 h 6"/>
                    <a:gd name="T8" fmla="*/ 8 w 8"/>
                    <a:gd name="T9" fmla="*/ 4 h 6"/>
                    <a:gd name="T10" fmla="*/ 0 w 8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5" name="Freeform 860"/>
                <p:cNvSpPr>
                  <a:spLocks/>
                </p:cNvSpPr>
                <p:nvPr/>
              </p:nvSpPr>
              <p:spPr bwMode="auto">
                <a:xfrm>
                  <a:off x="2171" y="1681"/>
                  <a:ext cx="44" cy="22"/>
                </a:xfrm>
                <a:custGeom>
                  <a:avLst/>
                  <a:gdLst>
                    <a:gd name="T0" fmla="*/ 177 w 177"/>
                    <a:gd name="T1" fmla="*/ 89 h 89"/>
                    <a:gd name="T2" fmla="*/ 175 w 177"/>
                    <a:gd name="T3" fmla="*/ 71 h 89"/>
                    <a:gd name="T4" fmla="*/ 170 w 177"/>
                    <a:gd name="T5" fmla="*/ 54 h 89"/>
                    <a:gd name="T6" fmla="*/ 161 w 177"/>
                    <a:gd name="T7" fmla="*/ 38 h 89"/>
                    <a:gd name="T8" fmla="*/ 151 w 177"/>
                    <a:gd name="T9" fmla="*/ 26 h 89"/>
                    <a:gd name="T10" fmla="*/ 138 w 177"/>
                    <a:gd name="T11" fmla="*/ 15 h 89"/>
                    <a:gd name="T12" fmla="*/ 123 w 177"/>
                    <a:gd name="T13" fmla="*/ 7 h 89"/>
                    <a:gd name="T14" fmla="*/ 106 w 177"/>
                    <a:gd name="T15" fmla="*/ 2 h 89"/>
                    <a:gd name="T16" fmla="*/ 88 w 177"/>
                    <a:gd name="T17" fmla="*/ 0 h 89"/>
                    <a:gd name="T18" fmla="*/ 70 w 177"/>
                    <a:gd name="T19" fmla="*/ 2 h 89"/>
                    <a:gd name="T20" fmla="*/ 54 w 177"/>
                    <a:gd name="T21" fmla="*/ 7 h 89"/>
                    <a:gd name="T22" fmla="*/ 39 w 177"/>
                    <a:gd name="T23" fmla="*/ 15 h 89"/>
                    <a:gd name="T24" fmla="*/ 26 w 177"/>
                    <a:gd name="T25" fmla="*/ 26 h 89"/>
                    <a:gd name="T26" fmla="*/ 15 w 177"/>
                    <a:gd name="T27" fmla="*/ 38 h 89"/>
                    <a:gd name="T28" fmla="*/ 8 w 177"/>
                    <a:gd name="T29" fmla="*/ 54 h 89"/>
                    <a:gd name="T30" fmla="*/ 3 w 177"/>
                    <a:gd name="T31" fmla="*/ 71 h 89"/>
                    <a:gd name="T32" fmla="*/ 0 w 177"/>
                    <a:gd name="T33" fmla="*/ 89 h 89"/>
                    <a:gd name="T34" fmla="*/ 177 w 177"/>
                    <a:gd name="T35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7" h="89">
                      <a:moveTo>
                        <a:pt x="177" y="89"/>
                      </a:moveTo>
                      <a:lnTo>
                        <a:pt x="175" y="71"/>
                      </a:lnTo>
                      <a:lnTo>
                        <a:pt x="170" y="54"/>
                      </a:lnTo>
                      <a:lnTo>
                        <a:pt x="161" y="38"/>
                      </a:lnTo>
                      <a:lnTo>
                        <a:pt x="151" y="26"/>
                      </a:lnTo>
                      <a:lnTo>
                        <a:pt x="138" y="15"/>
                      </a:lnTo>
                      <a:lnTo>
                        <a:pt x="123" y="7"/>
                      </a:lnTo>
                      <a:lnTo>
                        <a:pt x="106" y="2"/>
                      </a:lnTo>
                      <a:lnTo>
                        <a:pt x="88" y="0"/>
                      </a:lnTo>
                      <a:lnTo>
                        <a:pt x="70" y="2"/>
                      </a:lnTo>
                      <a:lnTo>
                        <a:pt x="54" y="7"/>
                      </a:lnTo>
                      <a:lnTo>
                        <a:pt x="39" y="15"/>
                      </a:lnTo>
                      <a:lnTo>
                        <a:pt x="26" y="26"/>
                      </a:lnTo>
                      <a:lnTo>
                        <a:pt x="15" y="38"/>
                      </a:lnTo>
                      <a:lnTo>
                        <a:pt x="8" y="54"/>
                      </a:lnTo>
                      <a:lnTo>
                        <a:pt x="3" y="71"/>
                      </a:lnTo>
                      <a:lnTo>
                        <a:pt x="0" y="89"/>
                      </a:lnTo>
                      <a:lnTo>
                        <a:pt x="177" y="89"/>
                      </a:lnTo>
                      <a:close/>
                    </a:path>
                  </a:pathLst>
                </a:custGeom>
                <a:solidFill>
                  <a:srgbClr val="D8E0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6" name="Freeform 861"/>
                <p:cNvSpPr>
                  <a:spLocks/>
                </p:cNvSpPr>
                <p:nvPr/>
              </p:nvSpPr>
              <p:spPr bwMode="auto">
                <a:xfrm>
                  <a:off x="2193" y="1680"/>
                  <a:ext cx="23" cy="23"/>
                </a:xfrm>
                <a:custGeom>
                  <a:avLst/>
                  <a:gdLst>
                    <a:gd name="T0" fmla="*/ 0 w 94"/>
                    <a:gd name="T1" fmla="*/ 11 h 95"/>
                    <a:gd name="T2" fmla="*/ 0 w 94"/>
                    <a:gd name="T3" fmla="*/ 11 h 95"/>
                    <a:gd name="T4" fmla="*/ 17 w 94"/>
                    <a:gd name="T5" fmla="*/ 12 h 95"/>
                    <a:gd name="T6" fmla="*/ 34 w 94"/>
                    <a:gd name="T7" fmla="*/ 17 h 95"/>
                    <a:gd name="T8" fmla="*/ 48 w 94"/>
                    <a:gd name="T9" fmla="*/ 26 h 95"/>
                    <a:gd name="T10" fmla="*/ 60 w 94"/>
                    <a:gd name="T11" fmla="*/ 35 h 95"/>
                    <a:gd name="T12" fmla="*/ 69 w 94"/>
                    <a:gd name="T13" fmla="*/ 46 h 95"/>
                    <a:gd name="T14" fmla="*/ 77 w 94"/>
                    <a:gd name="T15" fmla="*/ 61 h 95"/>
                    <a:gd name="T16" fmla="*/ 83 w 94"/>
                    <a:gd name="T17" fmla="*/ 78 h 95"/>
                    <a:gd name="T18" fmla="*/ 84 w 94"/>
                    <a:gd name="T19" fmla="*/ 95 h 95"/>
                    <a:gd name="T20" fmla="*/ 94 w 94"/>
                    <a:gd name="T21" fmla="*/ 95 h 95"/>
                    <a:gd name="T22" fmla="*/ 91 w 94"/>
                    <a:gd name="T23" fmla="*/ 76 h 95"/>
                    <a:gd name="T24" fmla="*/ 86 w 94"/>
                    <a:gd name="T25" fmla="*/ 59 h 95"/>
                    <a:gd name="T26" fmla="*/ 77 w 94"/>
                    <a:gd name="T27" fmla="*/ 42 h 95"/>
                    <a:gd name="T28" fmla="*/ 66 w 94"/>
                    <a:gd name="T29" fmla="*/ 29 h 95"/>
                    <a:gd name="T30" fmla="*/ 52 w 94"/>
                    <a:gd name="T31" fmla="*/ 17 h 95"/>
                    <a:gd name="T32" fmla="*/ 36 w 94"/>
                    <a:gd name="T33" fmla="*/ 9 h 95"/>
                    <a:gd name="T34" fmla="*/ 19 w 94"/>
                    <a:gd name="T35" fmla="*/ 4 h 95"/>
                    <a:gd name="T36" fmla="*/ 0 w 94"/>
                    <a:gd name="T37" fmla="*/ 0 h 95"/>
                    <a:gd name="T38" fmla="*/ 0 w 94"/>
                    <a:gd name="T39" fmla="*/ 0 h 95"/>
                    <a:gd name="T40" fmla="*/ 0 w 94"/>
                    <a:gd name="T41" fmla="*/ 1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4" h="95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17" y="12"/>
                      </a:lnTo>
                      <a:lnTo>
                        <a:pt x="34" y="17"/>
                      </a:lnTo>
                      <a:lnTo>
                        <a:pt x="48" y="26"/>
                      </a:lnTo>
                      <a:lnTo>
                        <a:pt x="60" y="35"/>
                      </a:lnTo>
                      <a:lnTo>
                        <a:pt x="69" y="46"/>
                      </a:lnTo>
                      <a:lnTo>
                        <a:pt x="77" y="61"/>
                      </a:lnTo>
                      <a:lnTo>
                        <a:pt x="83" y="78"/>
                      </a:lnTo>
                      <a:lnTo>
                        <a:pt x="84" y="95"/>
                      </a:lnTo>
                      <a:lnTo>
                        <a:pt x="94" y="95"/>
                      </a:lnTo>
                      <a:lnTo>
                        <a:pt x="91" y="76"/>
                      </a:lnTo>
                      <a:lnTo>
                        <a:pt x="86" y="59"/>
                      </a:lnTo>
                      <a:lnTo>
                        <a:pt x="77" y="42"/>
                      </a:lnTo>
                      <a:lnTo>
                        <a:pt x="66" y="29"/>
                      </a:lnTo>
                      <a:lnTo>
                        <a:pt x="52" y="17"/>
                      </a:lnTo>
                      <a:lnTo>
                        <a:pt x="36" y="9"/>
                      </a:lnTo>
                      <a:lnTo>
                        <a:pt x="19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7" name="Freeform 862"/>
                <p:cNvSpPr>
                  <a:spLocks/>
                </p:cNvSpPr>
                <p:nvPr/>
              </p:nvSpPr>
              <p:spPr bwMode="auto">
                <a:xfrm>
                  <a:off x="2169" y="1680"/>
                  <a:ext cx="24" cy="24"/>
                </a:xfrm>
                <a:custGeom>
                  <a:avLst/>
                  <a:gdLst>
                    <a:gd name="T0" fmla="*/ 5 w 93"/>
                    <a:gd name="T1" fmla="*/ 89 h 100"/>
                    <a:gd name="T2" fmla="*/ 11 w 93"/>
                    <a:gd name="T3" fmla="*/ 95 h 100"/>
                    <a:gd name="T4" fmla="*/ 12 w 93"/>
                    <a:gd name="T5" fmla="*/ 78 h 100"/>
                    <a:gd name="T6" fmla="*/ 17 w 93"/>
                    <a:gd name="T7" fmla="*/ 61 h 100"/>
                    <a:gd name="T8" fmla="*/ 24 w 93"/>
                    <a:gd name="T9" fmla="*/ 46 h 100"/>
                    <a:gd name="T10" fmla="*/ 34 w 93"/>
                    <a:gd name="T11" fmla="*/ 35 h 100"/>
                    <a:gd name="T12" fmla="*/ 46 w 93"/>
                    <a:gd name="T13" fmla="*/ 26 h 100"/>
                    <a:gd name="T14" fmla="*/ 60 w 93"/>
                    <a:gd name="T15" fmla="*/ 17 h 100"/>
                    <a:gd name="T16" fmla="*/ 76 w 93"/>
                    <a:gd name="T17" fmla="*/ 12 h 100"/>
                    <a:gd name="T18" fmla="*/ 93 w 93"/>
                    <a:gd name="T19" fmla="*/ 11 h 100"/>
                    <a:gd name="T20" fmla="*/ 93 w 93"/>
                    <a:gd name="T21" fmla="*/ 0 h 100"/>
                    <a:gd name="T22" fmla="*/ 74 w 93"/>
                    <a:gd name="T23" fmla="*/ 4 h 100"/>
                    <a:gd name="T24" fmla="*/ 58 w 93"/>
                    <a:gd name="T25" fmla="*/ 9 h 100"/>
                    <a:gd name="T26" fmla="*/ 42 w 93"/>
                    <a:gd name="T27" fmla="*/ 17 h 100"/>
                    <a:gd name="T28" fmla="*/ 27 w 93"/>
                    <a:gd name="T29" fmla="*/ 29 h 100"/>
                    <a:gd name="T30" fmla="*/ 16 w 93"/>
                    <a:gd name="T31" fmla="*/ 42 h 100"/>
                    <a:gd name="T32" fmla="*/ 9 w 93"/>
                    <a:gd name="T33" fmla="*/ 59 h 100"/>
                    <a:gd name="T34" fmla="*/ 3 w 93"/>
                    <a:gd name="T35" fmla="*/ 76 h 100"/>
                    <a:gd name="T36" fmla="*/ 0 w 93"/>
                    <a:gd name="T37" fmla="*/ 95 h 100"/>
                    <a:gd name="T38" fmla="*/ 5 w 93"/>
                    <a:gd name="T39" fmla="*/ 100 h 100"/>
                    <a:gd name="T40" fmla="*/ 0 w 93"/>
                    <a:gd name="T41" fmla="*/ 95 h 100"/>
                    <a:gd name="T42" fmla="*/ 2 w 93"/>
                    <a:gd name="T43" fmla="*/ 98 h 100"/>
                    <a:gd name="T44" fmla="*/ 5 w 93"/>
                    <a:gd name="T45" fmla="*/ 99 h 100"/>
                    <a:gd name="T46" fmla="*/ 9 w 93"/>
                    <a:gd name="T47" fmla="*/ 98 h 100"/>
                    <a:gd name="T48" fmla="*/ 11 w 93"/>
                    <a:gd name="T49" fmla="*/ 95 h 100"/>
                    <a:gd name="T50" fmla="*/ 5 w 93"/>
                    <a:gd name="T51" fmla="*/ 8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3" h="100">
                      <a:moveTo>
                        <a:pt x="5" y="89"/>
                      </a:moveTo>
                      <a:lnTo>
                        <a:pt x="11" y="95"/>
                      </a:lnTo>
                      <a:lnTo>
                        <a:pt x="12" y="78"/>
                      </a:lnTo>
                      <a:lnTo>
                        <a:pt x="17" y="61"/>
                      </a:lnTo>
                      <a:lnTo>
                        <a:pt x="24" y="46"/>
                      </a:lnTo>
                      <a:lnTo>
                        <a:pt x="34" y="35"/>
                      </a:lnTo>
                      <a:lnTo>
                        <a:pt x="46" y="26"/>
                      </a:lnTo>
                      <a:lnTo>
                        <a:pt x="60" y="17"/>
                      </a:lnTo>
                      <a:lnTo>
                        <a:pt x="76" y="12"/>
                      </a:lnTo>
                      <a:lnTo>
                        <a:pt x="93" y="11"/>
                      </a:lnTo>
                      <a:lnTo>
                        <a:pt x="93" y="0"/>
                      </a:lnTo>
                      <a:lnTo>
                        <a:pt x="74" y="4"/>
                      </a:lnTo>
                      <a:lnTo>
                        <a:pt x="58" y="9"/>
                      </a:lnTo>
                      <a:lnTo>
                        <a:pt x="42" y="17"/>
                      </a:lnTo>
                      <a:lnTo>
                        <a:pt x="27" y="29"/>
                      </a:lnTo>
                      <a:lnTo>
                        <a:pt x="16" y="42"/>
                      </a:lnTo>
                      <a:lnTo>
                        <a:pt x="9" y="59"/>
                      </a:lnTo>
                      <a:lnTo>
                        <a:pt x="3" y="76"/>
                      </a:lnTo>
                      <a:lnTo>
                        <a:pt x="0" y="95"/>
                      </a:lnTo>
                      <a:lnTo>
                        <a:pt x="5" y="100"/>
                      </a:lnTo>
                      <a:lnTo>
                        <a:pt x="0" y="95"/>
                      </a:lnTo>
                      <a:lnTo>
                        <a:pt x="2" y="98"/>
                      </a:lnTo>
                      <a:lnTo>
                        <a:pt x="5" y="99"/>
                      </a:lnTo>
                      <a:lnTo>
                        <a:pt x="9" y="98"/>
                      </a:lnTo>
                      <a:lnTo>
                        <a:pt x="11" y="95"/>
                      </a:lnTo>
                      <a:lnTo>
                        <a:pt x="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8" name="Freeform 863"/>
                <p:cNvSpPr>
                  <a:spLocks/>
                </p:cNvSpPr>
                <p:nvPr/>
              </p:nvSpPr>
              <p:spPr bwMode="auto">
                <a:xfrm>
                  <a:off x="2171" y="1702"/>
                  <a:ext cx="45" cy="2"/>
                </a:xfrm>
                <a:custGeom>
                  <a:avLst/>
                  <a:gdLst>
                    <a:gd name="T0" fmla="*/ 172 w 182"/>
                    <a:gd name="T1" fmla="*/ 6 h 11"/>
                    <a:gd name="T2" fmla="*/ 177 w 182"/>
                    <a:gd name="T3" fmla="*/ 0 h 11"/>
                    <a:gd name="T4" fmla="*/ 0 w 182"/>
                    <a:gd name="T5" fmla="*/ 0 h 11"/>
                    <a:gd name="T6" fmla="*/ 0 w 182"/>
                    <a:gd name="T7" fmla="*/ 11 h 11"/>
                    <a:gd name="T8" fmla="*/ 177 w 182"/>
                    <a:gd name="T9" fmla="*/ 11 h 11"/>
                    <a:gd name="T10" fmla="*/ 182 w 182"/>
                    <a:gd name="T11" fmla="*/ 6 h 11"/>
                    <a:gd name="T12" fmla="*/ 177 w 182"/>
                    <a:gd name="T13" fmla="*/ 11 h 11"/>
                    <a:gd name="T14" fmla="*/ 180 w 182"/>
                    <a:gd name="T15" fmla="*/ 9 h 11"/>
                    <a:gd name="T16" fmla="*/ 182 w 182"/>
                    <a:gd name="T17" fmla="*/ 6 h 11"/>
                    <a:gd name="T18" fmla="*/ 180 w 182"/>
                    <a:gd name="T19" fmla="*/ 2 h 11"/>
                    <a:gd name="T20" fmla="*/ 177 w 182"/>
                    <a:gd name="T21" fmla="*/ 0 h 11"/>
                    <a:gd name="T22" fmla="*/ 172 w 182"/>
                    <a:gd name="T2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2" h="11">
                      <a:moveTo>
                        <a:pt x="172" y="6"/>
                      </a:moveTo>
                      <a:lnTo>
                        <a:pt x="177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77" y="11"/>
                      </a:lnTo>
                      <a:lnTo>
                        <a:pt x="182" y="6"/>
                      </a:lnTo>
                      <a:lnTo>
                        <a:pt x="177" y="11"/>
                      </a:lnTo>
                      <a:lnTo>
                        <a:pt x="180" y="9"/>
                      </a:lnTo>
                      <a:lnTo>
                        <a:pt x="182" y="6"/>
                      </a:lnTo>
                      <a:lnTo>
                        <a:pt x="180" y="2"/>
                      </a:lnTo>
                      <a:lnTo>
                        <a:pt x="177" y="0"/>
                      </a:lnTo>
                      <a:lnTo>
                        <a:pt x="17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9" name="Freeform 864"/>
                <p:cNvSpPr>
                  <a:spLocks/>
                </p:cNvSpPr>
                <p:nvPr/>
              </p:nvSpPr>
              <p:spPr bwMode="auto">
                <a:xfrm>
                  <a:off x="2173" y="1703"/>
                  <a:ext cx="39" cy="19"/>
                </a:xfrm>
                <a:custGeom>
                  <a:avLst/>
                  <a:gdLst>
                    <a:gd name="T0" fmla="*/ 0 w 154"/>
                    <a:gd name="T1" fmla="*/ 0 h 77"/>
                    <a:gd name="T2" fmla="*/ 1 w 154"/>
                    <a:gd name="T3" fmla="*/ 15 h 77"/>
                    <a:gd name="T4" fmla="*/ 6 w 154"/>
                    <a:gd name="T5" fmla="*/ 30 h 77"/>
                    <a:gd name="T6" fmla="*/ 13 w 154"/>
                    <a:gd name="T7" fmla="*/ 42 h 77"/>
                    <a:gd name="T8" fmla="*/ 23 w 154"/>
                    <a:gd name="T9" fmla="*/ 54 h 77"/>
                    <a:gd name="T10" fmla="*/ 34 w 154"/>
                    <a:gd name="T11" fmla="*/ 63 h 77"/>
                    <a:gd name="T12" fmla="*/ 47 w 154"/>
                    <a:gd name="T13" fmla="*/ 71 h 77"/>
                    <a:gd name="T14" fmla="*/ 62 w 154"/>
                    <a:gd name="T15" fmla="*/ 76 h 77"/>
                    <a:gd name="T16" fmla="*/ 77 w 154"/>
                    <a:gd name="T17" fmla="*/ 77 h 77"/>
                    <a:gd name="T18" fmla="*/ 93 w 154"/>
                    <a:gd name="T19" fmla="*/ 76 h 77"/>
                    <a:gd name="T20" fmla="*/ 107 w 154"/>
                    <a:gd name="T21" fmla="*/ 71 h 77"/>
                    <a:gd name="T22" fmla="*/ 120 w 154"/>
                    <a:gd name="T23" fmla="*/ 63 h 77"/>
                    <a:gd name="T24" fmla="*/ 131 w 154"/>
                    <a:gd name="T25" fmla="*/ 54 h 77"/>
                    <a:gd name="T26" fmla="*/ 141 w 154"/>
                    <a:gd name="T27" fmla="*/ 42 h 77"/>
                    <a:gd name="T28" fmla="*/ 148 w 154"/>
                    <a:gd name="T29" fmla="*/ 30 h 77"/>
                    <a:gd name="T30" fmla="*/ 153 w 154"/>
                    <a:gd name="T31" fmla="*/ 15 h 77"/>
                    <a:gd name="T32" fmla="*/ 154 w 154"/>
                    <a:gd name="T33" fmla="*/ 0 h 77"/>
                    <a:gd name="T34" fmla="*/ 0 w 154"/>
                    <a:gd name="T3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4" h="77">
                      <a:moveTo>
                        <a:pt x="0" y="0"/>
                      </a:moveTo>
                      <a:lnTo>
                        <a:pt x="1" y="15"/>
                      </a:lnTo>
                      <a:lnTo>
                        <a:pt x="6" y="30"/>
                      </a:lnTo>
                      <a:lnTo>
                        <a:pt x="13" y="42"/>
                      </a:lnTo>
                      <a:lnTo>
                        <a:pt x="23" y="54"/>
                      </a:lnTo>
                      <a:lnTo>
                        <a:pt x="34" y="63"/>
                      </a:lnTo>
                      <a:lnTo>
                        <a:pt x="47" y="71"/>
                      </a:lnTo>
                      <a:lnTo>
                        <a:pt x="62" y="76"/>
                      </a:lnTo>
                      <a:lnTo>
                        <a:pt x="77" y="77"/>
                      </a:lnTo>
                      <a:lnTo>
                        <a:pt x="93" y="76"/>
                      </a:lnTo>
                      <a:lnTo>
                        <a:pt x="107" y="71"/>
                      </a:lnTo>
                      <a:lnTo>
                        <a:pt x="120" y="63"/>
                      </a:lnTo>
                      <a:lnTo>
                        <a:pt x="131" y="54"/>
                      </a:lnTo>
                      <a:lnTo>
                        <a:pt x="141" y="42"/>
                      </a:lnTo>
                      <a:lnTo>
                        <a:pt x="148" y="30"/>
                      </a:lnTo>
                      <a:lnTo>
                        <a:pt x="153" y="15"/>
                      </a:lnTo>
                      <a:lnTo>
                        <a:pt x="1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0" name="Freeform 865"/>
                <p:cNvSpPr>
                  <a:spLocks/>
                </p:cNvSpPr>
                <p:nvPr/>
              </p:nvSpPr>
              <p:spPr bwMode="auto">
                <a:xfrm>
                  <a:off x="2172" y="1703"/>
                  <a:ext cx="21" cy="21"/>
                </a:xfrm>
                <a:custGeom>
                  <a:avLst/>
                  <a:gdLst>
                    <a:gd name="T0" fmla="*/ 82 w 82"/>
                    <a:gd name="T1" fmla="*/ 72 h 82"/>
                    <a:gd name="T2" fmla="*/ 82 w 82"/>
                    <a:gd name="T3" fmla="*/ 72 h 82"/>
                    <a:gd name="T4" fmla="*/ 67 w 82"/>
                    <a:gd name="T5" fmla="*/ 72 h 82"/>
                    <a:gd name="T6" fmla="*/ 54 w 82"/>
                    <a:gd name="T7" fmla="*/ 66 h 82"/>
                    <a:gd name="T8" fmla="*/ 41 w 82"/>
                    <a:gd name="T9" fmla="*/ 59 h 82"/>
                    <a:gd name="T10" fmla="*/ 31 w 82"/>
                    <a:gd name="T11" fmla="*/ 51 h 82"/>
                    <a:gd name="T12" fmla="*/ 23 w 82"/>
                    <a:gd name="T13" fmla="*/ 40 h 82"/>
                    <a:gd name="T14" fmla="*/ 15 w 82"/>
                    <a:gd name="T15" fmla="*/ 28 h 82"/>
                    <a:gd name="T16" fmla="*/ 10 w 82"/>
                    <a:gd name="T17" fmla="*/ 15 h 82"/>
                    <a:gd name="T18" fmla="*/ 10 w 82"/>
                    <a:gd name="T19" fmla="*/ 0 h 82"/>
                    <a:gd name="T20" fmla="*/ 0 w 82"/>
                    <a:gd name="T21" fmla="*/ 0 h 82"/>
                    <a:gd name="T22" fmla="*/ 2 w 82"/>
                    <a:gd name="T23" fmla="*/ 15 h 82"/>
                    <a:gd name="T24" fmla="*/ 7 w 82"/>
                    <a:gd name="T25" fmla="*/ 32 h 82"/>
                    <a:gd name="T26" fmla="*/ 14 w 82"/>
                    <a:gd name="T27" fmla="*/ 44 h 82"/>
                    <a:gd name="T28" fmla="*/ 25 w 82"/>
                    <a:gd name="T29" fmla="*/ 57 h 82"/>
                    <a:gd name="T30" fmla="*/ 37 w 82"/>
                    <a:gd name="T31" fmla="*/ 67 h 82"/>
                    <a:gd name="T32" fmla="*/ 50 w 82"/>
                    <a:gd name="T33" fmla="*/ 75 h 82"/>
                    <a:gd name="T34" fmla="*/ 67 w 82"/>
                    <a:gd name="T35" fmla="*/ 80 h 82"/>
                    <a:gd name="T36" fmla="*/ 82 w 82"/>
                    <a:gd name="T37" fmla="*/ 82 h 82"/>
                    <a:gd name="T38" fmla="*/ 82 w 82"/>
                    <a:gd name="T39" fmla="*/ 82 h 82"/>
                    <a:gd name="T40" fmla="*/ 82 w 82"/>
                    <a:gd name="T41" fmla="*/ 7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2" h="82">
                      <a:moveTo>
                        <a:pt x="82" y="72"/>
                      </a:moveTo>
                      <a:lnTo>
                        <a:pt x="82" y="72"/>
                      </a:lnTo>
                      <a:lnTo>
                        <a:pt x="67" y="72"/>
                      </a:lnTo>
                      <a:lnTo>
                        <a:pt x="54" y="66"/>
                      </a:lnTo>
                      <a:lnTo>
                        <a:pt x="41" y="59"/>
                      </a:lnTo>
                      <a:lnTo>
                        <a:pt x="31" y="51"/>
                      </a:lnTo>
                      <a:lnTo>
                        <a:pt x="23" y="40"/>
                      </a:lnTo>
                      <a:lnTo>
                        <a:pt x="15" y="28"/>
                      </a:lnTo>
                      <a:lnTo>
                        <a:pt x="10" y="15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2" y="15"/>
                      </a:lnTo>
                      <a:lnTo>
                        <a:pt x="7" y="32"/>
                      </a:lnTo>
                      <a:lnTo>
                        <a:pt x="14" y="44"/>
                      </a:lnTo>
                      <a:lnTo>
                        <a:pt x="25" y="57"/>
                      </a:lnTo>
                      <a:lnTo>
                        <a:pt x="37" y="67"/>
                      </a:lnTo>
                      <a:lnTo>
                        <a:pt x="50" y="75"/>
                      </a:lnTo>
                      <a:lnTo>
                        <a:pt x="67" y="80"/>
                      </a:lnTo>
                      <a:lnTo>
                        <a:pt x="82" y="82"/>
                      </a:lnTo>
                      <a:lnTo>
                        <a:pt x="82" y="82"/>
                      </a:lnTo>
                      <a:lnTo>
                        <a:pt x="82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1" name="Freeform 866"/>
                <p:cNvSpPr>
                  <a:spLocks/>
                </p:cNvSpPr>
                <p:nvPr/>
              </p:nvSpPr>
              <p:spPr bwMode="auto">
                <a:xfrm>
                  <a:off x="2193" y="1702"/>
                  <a:ext cx="20" cy="22"/>
                </a:xfrm>
                <a:custGeom>
                  <a:avLst/>
                  <a:gdLst>
                    <a:gd name="T0" fmla="*/ 77 w 83"/>
                    <a:gd name="T1" fmla="*/ 11 h 88"/>
                    <a:gd name="T2" fmla="*/ 72 w 83"/>
                    <a:gd name="T3" fmla="*/ 6 h 88"/>
                    <a:gd name="T4" fmla="*/ 72 w 83"/>
                    <a:gd name="T5" fmla="*/ 21 h 88"/>
                    <a:gd name="T6" fmla="*/ 67 w 83"/>
                    <a:gd name="T7" fmla="*/ 34 h 88"/>
                    <a:gd name="T8" fmla="*/ 60 w 83"/>
                    <a:gd name="T9" fmla="*/ 46 h 88"/>
                    <a:gd name="T10" fmla="*/ 51 w 83"/>
                    <a:gd name="T11" fmla="*/ 57 h 88"/>
                    <a:gd name="T12" fmla="*/ 41 w 83"/>
                    <a:gd name="T13" fmla="*/ 65 h 88"/>
                    <a:gd name="T14" fmla="*/ 28 w 83"/>
                    <a:gd name="T15" fmla="*/ 72 h 88"/>
                    <a:gd name="T16" fmla="*/ 16 w 83"/>
                    <a:gd name="T17" fmla="*/ 78 h 88"/>
                    <a:gd name="T18" fmla="*/ 0 w 83"/>
                    <a:gd name="T19" fmla="*/ 78 h 88"/>
                    <a:gd name="T20" fmla="*/ 0 w 83"/>
                    <a:gd name="T21" fmla="*/ 88 h 88"/>
                    <a:gd name="T22" fmla="*/ 16 w 83"/>
                    <a:gd name="T23" fmla="*/ 86 h 88"/>
                    <a:gd name="T24" fmla="*/ 33 w 83"/>
                    <a:gd name="T25" fmla="*/ 81 h 88"/>
                    <a:gd name="T26" fmla="*/ 45 w 83"/>
                    <a:gd name="T27" fmla="*/ 73 h 88"/>
                    <a:gd name="T28" fmla="*/ 58 w 83"/>
                    <a:gd name="T29" fmla="*/ 63 h 88"/>
                    <a:gd name="T30" fmla="*/ 68 w 83"/>
                    <a:gd name="T31" fmla="*/ 50 h 88"/>
                    <a:gd name="T32" fmla="*/ 75 w 83"/>
                    <a:gd name="T33" fmla="*/ 38 h 88"/>
                    <a:gd name="T34" fmla="*/ 81 w 83"/>
                    <a:gd name="T35" fmla="*/ 21 h 88"/>
                    <a:gd name="T36" fmla="*/ 83 w 83"/>
                    <a:gd name="T37" fmla="*/ 6 h 88"/>
                    <a:gd name="T38" fmla="*/ 77 w 83"/>
                    <a:gd name="T39" fmla="*/ 0 h 88"/>
                    <a:gd name="T40" fmla="*/ 83 w 83"/>
                    <a:gd name="T41" fmla="*/ 6 h 88"/>
                    <a:gd name="T42" fmla="*/ 81 w 83"/>
                    <a:gd name="T43" fmla="*/ 2 h 88"/>
                    <a:gd name="T44" fmla="*/ 77 w 83"/>
                    <a:gd name="T45" fmla="*/ 0 h 88"/>
                    <a:gd name="T46" fmla="*/ 74 w 83"/>
                    <a:gd name="T47" fmla="*/ 2 h 88"/>
                    <a:gd name="T48" fmla="*/ 72 w 83"/>
                    <a:gd name="T49" fmla="*/ 6 h 88"/>
                    <a:gd name="T50" fmla="*/ 77 w 83"/>
                    <a:gd name="T51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88">
                      <a:moveTo>
                        <a:pt x="77" y="11"/>
                      </a:moveTo>
                      <a:lnTo>
                        <a:pt x="72" y="6"/>
                      </a:lnTo>
                      <a:lnTo>
                        <a:pt x="72" y="21"/>
                      </a:lnTo>
                      <a:lnTo>
                        <a:pt x="67" y="34"/>
                      </a:lnTo>
                      <a:lnTo>
                        <a:pt x="60" y="46"/>
                      </a:lnTo>
                      <a:lnTo>
                        <a:pt x="51" y="57"/>
                      </a:lnTo>
                      <a:lnTo>
                        <a:pt x="41" y="65"/>
                      </a:lnTo>
                      <a:lnTo>
                        <a:pt x="28" y="72"/>
                      </a:lnTo>
                      <a:lnTo>
                        <a:pt x="16" y="78"/>
                      </a:lnTo>
                      <a:lnTo>
                        <a:pt x="0" y="78"/>
                      </a:lnTo>
                      <a:lnTo>
                        <a:pt x="0" y="88"/>
                      </a:lnTo>
                      <a:lnTo>
                        <a:pt x="16" y="86"/>
                      </a:lnTo>
                      <a:lnTo>
                        <a:pt x="33" y="81"/>
                      </a:lnTo>
                      <a:lnTo>
                        <a:pt x="45" y="73"/>
                      </a:lnTo>
                      <a:lnTo>
                        <a:pt x="58" y="63"/>
                      </a:lnTo>
                      <a:lnTo>
                        <a:pt x="68" y="50"/>
                      </a:lnTo>
                      <a:lnTo>
                        <a:pt x="75" y="38"/>
                      </a:lnTo>
                      <a:lnTo>
                        <a:pt x="81" y="21"/>
                      </a:lnTo>
                      <a:lnTo>
                        <a:pt x="83" y="6"/>
                      </a:lnTo>
                      <a:lnTo>
                        <a:pt x="77" y="0"/>
                      </a:lnTo>
                      <a:lnTo>
                        <a:pt x="83" y="6"/>
                      </a:lnTo>
                      <a:lnTo>
                        <a:pt x="81" y="2"/>
                      </a:lnTo>
                      <a:lnTo>
                        <a:pt x="77" y="0"/>
                      </a:lnTo>
                      <a:lnTo>
                        <a:pt x="74" y="2"/>
                      </a:lnTo>
                      <a:lnTo>
                        <a:pt x="72" y="6"/>
                      </a:lnTo>
                      <a:lnTo>
                        <a:pt x="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2" name="Freeform 867"/>
                <p:cNvSpPr>
                  <a:spLocks/>
                </p:cNvSpPr>
                <p:nvPr/>
              </p:nvSpPr>
              <p:spPr bwMode="auto">
                <a:xfrm>
                  <a:off x="2172" y="1702"/>
                  <a:ext cx="40" cy="2"/>
                </a:xfrm>
                <a:custGeom>
                  <a:avLst/>
                  <a:gdLst>
                    <a:gd name="T0" fmla="*/ 10 w 159"/>
                    <a:gd name="T1" fmla="*/ 6 h 11"/>
                    <a:gd name="T2" fmla="*/ 5 w 159"/>
                    <a:gd name="T3" fmla="*/ 11 h 11"/>
                    <a:gd name="T4" fmla="*/ 159 w 159"/>
                    <a:gd name="T5" fmla="*/ 11 h 11"/>
                    <a:gd name="T6" fmla="*/ 159 w 159"/>
                    <a:gd name="T7" fmla="*/ 0 h 11"/>
                    <a:gd name="T8" fmla="*/ 5 w 159"/>
                    <a:gd name="T9" fmla="*/ 0 h 11"/>
                    <a:gd name="T10" fmla="*/ 0 w 159"/>
                    <a:gd name="T11" fmla="*/ 6 h 11"/>
                    <a:gd name="T12" fmla="*/ 5 w 159"/>
                    <a:gd name="T13" fmla="*/ 0 h 11"/>
                    <a:gd name="T14" fmla="*/ 2 w 159"/>
                    <a:gd name="T15" fmla="*/ 2 h 11"/>
                    <a:gd name="T16" fmla="*/ 1 w 159"/>
                    <a:gd name="T17" fmla="*/ 6 h 11"/>
                    <a:gd name="T18" fmla="*/ 2 w 159"/>
                    <a:gd name="T19" fmla="*/ 9 h 11"/>
                    <a:gd name="T20" fmla="*/ 5 w 159"/>
                    <a:gd name="T21" fmla="*/ 11 h 11"/>
                    <a:gd name="T22" fmla="*/ 10 w 159"/>
                    <a:gd name="T2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1">
                      <a:moveTo>
                        <a:pt x="10" y="6"/>
                      </a:moveTo>
                      <a:lnTo>
                        <a:pt x="5" y="11"/>
                      </a:lnTo>
                      <a:lnTo>
                        <a:pt x="159" y="11"/>
                      </a:lnTo>
                      <a:lnTo>
                        <a:pt x="159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1" y="6"/>
                      </a:lnTo>
                      <a:lnTo>
                        <a:pt x="2" y="9"/>
                      </a:lnTo>
                      <a:lnTo>
                        <a:pt x="5" y="11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3" name="Freeform 868"/>
                <p:cNvSpPr>
                  <a:spLocks/>
                </p:cNvSpPr>
                <p:nvPr/>
              </p:nvSpPr>
              <p:spPr bwMode="auto">
                <a:xfrm>
                  <a:off x="2193" y="1638"/>
                  <a:ext cx="96" cy="65"/>
                </a:xfrm>
                <a:custGeom>
                  <a:avLst/>
                  <a:gdLst>
                    <a:gd name="T0" fmla="*/ 89 w 386"/>
                    <a:gd name="T1" fmla="*/ 260 h 260"/>
                    <a:gd name="T2" fmla="*/ 87 w 386"/>
                    <a:gd name="T3" fmla="*/ 242 h 260"/>
                    <a:gd name="T4" fmla="*/ 82 w 386"/>
                    <a:gd name="T5" fmla="*/ 225 h 260"/>
                    <a:gd name="T6" fmla="*/ 73 w 386"/>
                    <a:gd name="T7" fmla="*/ 209 h 260"/>
                    <a:gd name="T8" fmla="*/ 63 w 386"/>
                    <a:gd name="T9" fmla="*/ 197 h 260"/>
                    <a:gd name="T10" fmla="*/ 50 w 386"/>
                    <a:gd name="T11" fmla="*/ 186 h 260"/>
                    <a:gd name="T12" fmla="*/ 35 w 386"/>
                    <a:gd name="T13" fmla="*/ 178 h 260"/>
                    <a:gd name="T14" fmla="*/ 18 w 386"/>
                    <a:gd name="T15" fmla="*/ 173 h 260"/>
                    <a:gd name="T16" fmla="*/ 0 w 386"/>
                    <a:gd name="T17" fmla="*/ 171 h 260"/>
                    <a:gd name="T18" fmla="*/ 189 w 386"/>
                    <a:gd name="T19" fmla="*/ 143 h 260"/>
                    <a:gd name="T20" fmla="*/ 189 w 386"/>
                    <a:gd name="T21" fmla="*/ 129 h 260"/>
                    <a:gd name="T22" fmla="*/ 189 w 386"/>
                    <a:gd name="T23" fmla="*/ 92 h 260"/>
                    <a:gd name="T24" fmla="*/ 188 w 386"/>
                    <a:gd name="T25" fmla="*/ 47 h 260"/>
                    <a:gd name="T26" fmla="*/ 186 w 386"/>
                    <a:gd name="T27" fmla="*/ 4 h 260"/>
                    <a:gd name="T28" fmla="*/ 205 w 386"/>
                    <a:gd name="T29" fmla="*/ 4 h 260"/>
                    <a:gd name="T30" fmla="*/ 223 w 386"/>
                    <a:gd name="T31" fmla="*/ 4 h 260"/>
                    <a:gd name="T32" fmla="*/ 241 w 386"/>
                    <a:gd name="T33" fmla="*/ 4 h 260"/>
                    <a:gd name="T34" fmla="*/ 259 w 386"/>
                    <a:gd name="T35" fmla="*/ 4 h 260"/>
                    <a:gd name="T36" fmla="*/ 277 w 386"/>
                    <a:gd name="T37" fmla="*/ 3 h 260"/>
                    <a:gd name="T38" fmla="*/ 295 w 386"/>
                    <a:gd name="T39" fmla="*/ 2 h 260"/>
                    <a:gd name="T40" fmla="*/ 312 w 386"/>
                    <a:gd name="T41" fmla="*/ 1 h 260"/>
                    <a:gd name="T42" fmla="*/ 330 w 386"/>
                    <a:gd name="T43" fmla="*/ 0 h 260"/>
                    <a:gd name="T44" fmla="*/ 333 w 386"/>
                    <a:gd name="T45" fmla="*/ 147 h 260"/>
                    <a:gd name="T46" fmla="*/ 334 w 386"/>
                    <a:gd name="T47" fmla="*/ 147 h 260"/>
                    <a:gd name="T48" fmla="*/ 338 w 386"/>
                    <a:gd name="T49" fmla="*/ 148 h 260"/>
                    <a:gd name="T50" fmla="*/ 345 w 386"/>
                    <a:gd name="T51" fmla="*/ 149 h 260"/>
                    <a:gd name="T52" fmla="*/ 353 w 386"/>
                    <a:gd name="T53" fmla="*/ 150 h 260"/>
                    <a:gd name="T54" fmla="*/ 361 w 386"/>
                    <a:gd name="T55" fmla="*/ 151 h 260"/>
                    <a:gd name="T56" fmla="*/ 370 w 386"/>
                    <a:gd name="T57" fmla="*/ 152 h 260"/>
                    <a:gd name="T58" fmla="*/ 379 w 386"/>
                    <a:gd name="T59" fmla="*/ 153 h 260"/>
                    <a:gd name="T60" fmla="*/ 386 w 386"/>
                    <a:gd name="T61" fmla="*/ 153 h 260"/>
                    <a:gd name="T62" fmla="*/ 385 w 386"/>
                    <a:gd name="T63" fmla="*/ 154 h 260"/>
                    <a:gd name="T64" fmla="*/ 381 w 386"/>
                    <a:gd name="T65" fmla="*/ 158 h 260"/>
                    <a:gd name="T66" fmla="*/ 375 w 386"/>
                    <a:gd name="T67" fmla="*/ 165 h 260"/>
                    <a:gd name="T68" fmla="*/ 369 w 386"/>
                    <a:gd name="T69" fmla="*/ 175 h 260"/>
                    <a:gd name="T70" fmla="*/ 361 w 386"/>
                    <a:gd name="T71" fmla="*/ 189 h 260"/>
                    <a:gd name="T72" fmla="*/ 355 w 386"/>
                    <a:gd name="T73" fmla="*/ 207 h 260"/>
                    <a:gd name="T74" fmla="*/ 349 w 386"/>
                    <a:gd name="T75" fmla="*/ 229 h 260"/>
                    <a:gd name="T76" fmla="*/ 346 w 386"/>
                    <a:gd name="T77" fmla="*/ 256 h 260"/>
                    <a:gd name="T78" fmla="*/ 321 w 386"/>
                    <a:gd name="T79" fmla="*/ 247 h 260"/>
                    <a:gd name="T80" fmla="*/ 310 w 386"/>
                    <a:gd name="T81" fmla="*/ 250 h 260"/>
                    <a:gd name="T82" fmla="*/ 296 w 386"/>
                    <a:gd name="T83" fmla="*/ 252 h 260"/>
                    <a:gd name="T84" fmla="*/ 278 w 386"/>
                    <a:gd name="T85" fmla="*/ 254 h 260"/>
                    <a:gd name="T86" fmla="*/ 259 w 386"/>
                    <a:gd name="T87" fmla="*/ 254 h 260"/>
                    <a:gd name="T88" fmla="*/ 240 w 386"/>
                    <a:gd name="T89" fmla="*/ 254 h 260"/>
                    <a:gd name="T90" fmla="*/ 223 w 386"/>
                    <a:gd name="T91" fmla="*/ 252 h 260"/>
                    <a:gd name="T92" fmla="*/ 210 w 386"/>
                    <a:gd name="T93" fmla="*/ 249 h 260"/>
                    <a:gd name="T94" fmla="*/ 202 w 386"/>
                    <a:gd name="T95" fmla="*/ 244 h 260"/>
                    <a:gd name="T96" fmla="*/ 191 w 386"/>
                    <a:gd name="T97" fmla="*/ 246 h 260"/>
                    <a:gd name="T98" fmla="*/ 177 w 386"/>
                    <a:gd name="T99" fmla="*/ 248 h 260"/>
                    <a:gd name="T100" fmla="*/ 158 w 386"/>
                    <a:gd name="T101" fmla="*/ 250 h 260"/>
                    <a:gd name="T102" fmla="*/ 138 w 386"/>
                    <a:gd name="T103" fmla="*/ 253 h 260"/>
                    <a:gd name="T104" fmla="*/ 119 w 386"/>
                    <a:gd name="T105" fmla="*/ 255 h 260"/>
                    <a:gd name="T106" fmla="*/ 104 w 386"/>
                    <a:gd name="T107" fmla="*/ 257 h 260"/>
                    <a:gd name="T108" fmla="*/ 93 w 386"/>
                    <a:gd name="T109" fmla="*/ 258 h 260"/>
                    <a:gd name="T110" fmla="*/ 89 w 386"/>
                    <a:gd name="T111" fmla="*/ 260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86" h="260">
                      <a:moveTo>
                        <a:pt x="89" y="260"/>
                      </a:moveTo>
                      <a:lnTo>
                        <a:pt x="87" y="242"/>
                      </a:lnTo>
                      <a:lnTo>
                        <a:pt x="82" y="225"/>
                      </a:lnTo>
                      <a:lnTo>
                        <a:pt x="73" y="209"/>
                      </a:lnTo>
                      <a:lnTo>
                        <a:pt x="63" y="197"/>
                      </a:lnTo>
                      <a:lnTo>
                        <a:pt x="50" y="186"/>
                      </a:lnTo>
                      <a:lnTo>
                        <a:pt x="35" y="178"/>
                      </a:lnTo>
                      <a:lnTo>
                        <a:pt x="18" y="173"/>
                      </a:lnTo>
                      <a:lnTo>
                        <a:pt x="0" y="171"/>
                      </a:lnTo>
                      <a:lnTo>
                        <a:pt x="189" y="143"/>
                      </a:lnTo>
                      <a:lnTo>
                        <a:pt x="189" y="129"/>
                      </a:lnTo>
                      <a:lnTo>
                        <a:pt x="189" y="92"/>
                      </a:lnTo>
                      <a:lnTo>
                        <a:pt x="188" y="47"/>
                      </a:lnTo>
                      <a:lnTo>
                        <a:pt x="186" y="4"/>
                      </a:lnTo>
                      <a:lnTo>
                        <a:pt x="205" y="4"/>
                      </a:lnTo>
                      <a:lnTo>
                        <a:pt x="223" y="4"/>
                      </a:lnTo>
                      <a:lnTo>
                        <a:pt x="241" y="4"/>
                      </a:lnTo>
                      <a:lnTo>
                        <a:pt x="259" y="4"/>
                      </a:lnTo>
                      <a:lnTo>
                        <a:pt x="277" y="3"/>
                      </a:lnTo>
                      <a:lnTo>
                        <a:pt x="295" y="2"/>
                      </a:lnTo>
                      <a:lnTo>
                        <a:pt x="312" y="1"/>
                      </a:lnTo>
                      <a:lnTo>
                        <a:pt x="330" y="0"/>
                      </a:lnTo>
                      <a:lnTo>
                        <a:pt x="333" y="147"/>
                      </a:lnTo>
                      <a:lnTo>
                        <a:pt x="334" y="147"/>
                      </a:lnTo>
                      <a:lnTo>
                        <a:pt x="338" y="148"/>
                      </a:lnTo>
                      <a:lnTo>
                        <a:pt x="345" y="149"/>
                      </a:lnTo>
                      <a:lnTo>
                        <a:pt x="353" y="150"/>
                      </a:lnTo>
                      <a:lnTo>
                        <a:pt x="361" y="151"/>
                      </a:lnTo>
                      <a:lnTo>
                        <a:pt x="370" y="152"/>
                      </a:lnTo>
                      <a:lnTo>
                        <a:pt x="379" y="153"/>
                      </a:lnTo>
                      <a:lnTo>
                        <a:pt x="386" y="153"/>
                      </a:lnTo>
                      <a:lnTo>
                        <a:pt x="385" y="154"/>
                      </a:lnTo>
                      <a:lnTo>
                        <a:pt x="381" y="158"/>
                      </a:lnTo>
                      <a:lnTo>
                        <a:pt x="375" y="165"/>
                      </a:lnTo>
                      <a:lnTo>
                        <a:pt x="369" y="175"/>
                      </a:lnTo>
                      <a:lnTo>
                        <a:pt x="361" y="189"/>
                      </a:lnTo>
                      <a:lnTo>
                        <a:pt x="355" y="207"/>
                      </a:lnTo>
                      <a:lnTo>
                        <a:pt x="349" y="229"/>
                      </a:lnTo>
                      <a:lnTo>
                        <a:pt x="346" y="256"/>
                      </a:lnTo>
                      <a:lnTo>
                        <a:pt x="321" y="247"/>
                      </a:lnTo>
                      <a:lnTo>
                        <a:pt x="310" y="250"/>
                      </a:lnTo>
                      <a:lnTo>
                        <a:pt x="296" y="252"/>
                      </a:lnTo>
                      <a:lnTo>
                        <a:pt x="278" y="254"/>
                      </a:lnTo>
                      <a:lnTo>
                        <a:pt x="259" y="254"/>
                      </a:lnTo>
                      <a:lnTo>
                        <a:pt x="240" y="254"/>
                      </a:lnTo>
                      <a:lnTo>
                        <a:pt x="223" y="252"/>
                      </a:lnTo>
                      <a:lnTo>
                        <a:pt x="210" y="249"/>
                      </a:lnTo>
                      <a:lnTo>
                        <a:pt x="202" y="244"/>
                      </a:lnTo>
                      <a:lnTo>
                        <a:pt x="191" y="246"/>
                      </a:lnTo>
                      <a:lnTo>
                        <a:pt x="177" y="248"/>
                      </a:lnTo>
                      <a:lnTo>
                        <a:pt x="158" y="250"/>
                      </a:lnTo>
                      <a:lnTo>
                        <a:pt x="138" y="253"/>
                      </a:lnTo>
                      <a:lnTo>
                        <a:pt x="119" y="255"/>
                      </a:lnTo>
                      <a:lnTo>
                        <a:pt x="104" y="257"/>
                      </a:lnTo>
                      <a:lnTo>
                        <a:pt x="93" y="258"/>
                      </a:lnTo>
                      <a:lnTo>
                        <a:pt x="89" y="260"/>
                      </a:lnTo>
                      <a:close/>
                    </a:path>
                  </a:pathLst>
                </a:custGeom>
                <a:solidFill>
                  <a:srgbClr val="7F99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4" name="Freeform 869"/>
                <p:cNvSpPr>
                  <a:spLocks/>
                </p:cNvSpPr>
                <p:nvPr/>
              </p:nvSpPr>
              <p:spPr bwMode="auto">
                <a:xfrm>
                  <a:off x="2191" y="1680"/>
                  <a:ext cx="25" cy="23"/>
                </a:xfrm>
                <a:custGeom>
                  <a:avLst/>
                  <a:gdLst>
                    <a:gd name="T0" fmla="*/ 4 w 98"/>
                    <a:gd name="T1" fmla="*/ 1 h 95"/>
                    <a:gd name="T2" fmla="*/ 4 w 98"/>
                    <a:gd name="T3" fmla="*/ 11 h 95"/>
                    <a:gd name="T4" fmla="*/ 21 w 98"/>
                    <a:gd name="T5" fmla="*/ 12 h 95"/>
                    <a:gd name="T6" fmla="*/ 38 w 98"/>
                    <a:gd name="T7" fmla="*/ 17 h 95"/>
                    <a:gd name="T8" fmla="*/ 52 w 98"/>
                    <a:gd name="T9" fmla="*/ 26 h 95"/>
                    <a:gd name="T10" fmla="*/ 64 w 98"/>
                    <a:gd name="T11" fmla="*/ 35 h 95"/>
                    <a:gd name="T12" fmla="*/ 73 w 98"/>
                    <a:gd name="T13" fmla="*/ 46 h 95"/>
                    <a:gd name="T14" fmla="*/ 81 w 98"/>
                    <a:gd name="T15" fmla="*/ 61 h 95"/>
                    <a:gd name="T16" fmla="*/ 87 w 98"/>
                    <a:gd name="T17" fmla="*/ 78 h 95"/>
                    <a:gd name="T18" fmla="*/ 88 w 98"/>
                    <a:gd name="T19" fmla="*/ 95 h 95"/>
                    <a:gd name="T20" fmla="*/ 98 w 98"/>
                    <a:gd name="T21" fmla="*/ 95 h 95"/>
                    <a:gd name="T22" fmla="*/ 95 w 98"/>
                    <a:gd name="T23" fmla="*/ 76 h 95"/>
                    <a:gd name="T24" fmla="*/ 90 w 98"/>
                    <a:gd name="T25" fmla="*/ 59 h 95"/>
                    <a:gd name="T26" fmla="*/ 81 w 98"/>
                    <a:gd name="T27" fmla="*/ 42 h 95"/>
                    <a:gd name="T28" fmla="*/ 70 w 98"/>
                    <a:gd name="T29" fmla="*/ 29 h 95"/>
                    <a:gd name="T30" fmla="*/ 56 w 98"/>
                    <a:gd name="T31" fmla="*/ 17 h 95"/>
                    <a:gd name="T32" fmla="*/ 40 w 98"/>
                    <a:gd name="T33" fmla="*/ 9 h 95"/>
                    <a:gd name="T34" fmla="*/ 23 w 98"/>
                    <a:gd name="T35" fmla="*/ 4 h 95"/>
                    <a:gd name="T36" fmla="*/ 4 w 98"/>
                    <a:gd name="T37" fmla="*/ 0 h 95"/>
                    <a:gd name="T38" fmla="*/ 4 w 98"/>
                    <a:gd name="T39" fmla="*/ 10 h 95"/>
                    <a:gd name="T40" fmla="*/ 4 w 98"/>
                    <a:gd name="T41" fmla="*/ 0 h 95"/>
                    <a:gd name="T42" fmla="*/ 1 w 98"/>
                    <a:gd name="T43" fmla="*/ 2 h 95"/>
                    <a:gd name="T44" fmla="*/ 0 w 98"/>
                    <a:gd name="T45" fmla="*/ 6 h 95"/>
                    <a:gd name="T46" fmla="*/ 1 w 98"/>
                    <a:gd name="T47" fmla="*/ 9 h 95"/>
                    <a:gd name="T48" fmla="*/ 4 w 98"/>
                    <a:gd name="T49" fmla="*/ 11 h 95"/>
                    <a:gd name="T50" fmla="*/ 4 w 98"/>
                    <a:gd name="T51" fmla="*/ 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8" h="95">
                      <a:moveTo>
                        <a:pt x="4" y="1"/>
                      </a:moveTo>
                      <a:lnTo>
                        <a:pt x="4" y="11"/>
                      </a:lnTo>
                      <a:lnTo>
                        <a:pt x="21" y="12"/>
                      </a:lnTo>
                      <a:lnTo>
                        <a:pt x="38" y="17"/>
                      </a:lnTo>
                      <a:lnTo>
                        <a:pt x="52" y="26"/>
                      </a:lnTo>
                      <a:lnTo>
                        <a:pt x="64" y="35"/>
                      </a:lnTo>
                      <a:lnTo>
                        <a:pt x="73" y="46"/>
                      </a:lnTo>
                      <a:lnTo>
                        <a:pt x="81" y="61"/>
                      </a:lnTo>
                      <a:lnTo>
                        <a:pt x="87" y="78"/>
                      </a:lnTo>
                      <a:lnTo>
                        <a:pt x="88" y="95"/>
                      </a:lnTo>
                      <a:lnTo>
                        <a:pt x="98" y="95"/>
                      </a:lnTo>
                      <a:lnTo>
                        <a:pt x="95" y="76"/>
                      </a:lnTo>
                      <a:lnTo>
                        <a:pt x="90" y="59"/>
                      </a:lnTo>
                      <a:lnTo>
                        <a:pt x="81" y="42"/>
                      </a:lnTo>
                      <a:lnTo>
                        <a:pt x="70" y="29"/>
                      </a:lnTo>
                      <a:lnTo>
                        <a:pt x="56" y="17"/>
                      </a:lnTo>
                      <a:lnTo>
                        <a:pt x="40" y="9"/>
                      </a:lnTo>
                      <a:lnTo>
                        <a:pt x="23" y="4"/>
                      </a:lnTo>
                      <a:lnTo>
                        <a:pt x="4" y="0"/>
                      </a:lnTo>
                      <a:lnTo>
                        <a:pt x="4" y="1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5" name="Freeform 870"/>
                <p:cNvSpPr>
                  <a:spLocks/>
                </p:cNvSpPr>
                <p:nvPr/>
              </p:nvSpPr>
              <p:spPr bwMode="auto">
                <a:xfrm>
                  <a:off x="2193" y="1673"/>
                  <a:ext cx="48" cy="9"/>
                </a:xfrm>
                <a:custGeom>
                  <a:avLst/>
                  <a:gdLst>
                    <a:gd name="T0" fmla="*/ 184 w 194"/>
                    <a:gd name="T1" fmla="*/ 4 h 36"/>
                    <a:gd name="T2" fmla="*/ 189 w 194"/>
                    <a:gd name="T3" fmla="*/ 0 h 36"/>
                    <a:gd name="T4" fmla="*/ 0 w 194"/>
                    <a:gd name="T5" fmla="*/ 27 h 36"/>
                    <a:gd name="T6" fmla="*/ 0 w 194"/>
                    <a:gd name="T7" fmla="*/ 36 h 36"/>
                    <a:gd name="T8" fmla="*/ 189 w 194"/>
                    <a:gd name="T9" fmla="*/ 9 h 36"/>
                    <a:gd name="T10" fmla="*/ 194 w 194"/>
                    <a:gd name="T11" fmla="*/ 4 h 36"/>
                    <a:gd name="T12" fmla="*/ 189 w 194"/>
                    <a:gd name="T13" fmla="*/ 9 h 36"/>
                    <a:gd name="T14" fmla="*/ 192 w 194"/>
                    <a:gd name="T15" fmla="*/ 8 h 36"/>
                    <a:gd name="T16" fmla="*/ 193 w 194"/>
                    <a:gd name="T17" fmla="*/ 4 h 36"/>
                    <a:gd name="T18" fmla="*/ 192 w 194"/>
                    <a:gd name="T19" fmla="*/ 1 h 36"/>
                    <a:gd name="T20" fmla="*/ 189 w 194"/>
                    <a:gd name="T21" fmla="*/ 0 h 36"/>
                    <a:gd name="T22" fmla="*/ 184 w 194"/>
                    <a:gd name="T23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4" h="36">
                      <a:moveTo>
                        <a:pt x="184" y="4"/>
                      </a:moveTo>
                      <a:lnTo>
                        <a:pt x="189" y="0"/>
                      </a:lnTo>
                      <a:lnTo>
                        <a:pt x="0" y="27"/>
                      </a:lnTo>
                      <a:lnTo>
                        <a:pt x="0" y="36"/>
                      </a:lnTo>
                      <a:lnTo>
                        <a:pt x="189" y="9"/>
                      </a:lnTo>
                      <a:lnTo>
                        <a:pt x="194" y="4"/>
                      </a:lnTo>
                      <a:lnTo>
                        <a:pt x="189" y="9"/>
                      </a:lnTo>
                      <a:lnTo>
                        <a:pt x="192" y="8"/>
                      </a:lnTo>
                      <a:lnTo>
                        <a:pt x="193" y="4"/>
                      </a:lnTo>
                      <a:lnTo>
                        <a:pt x="192" y="1"/>
                      </a:lnTo>
                      <a:lnTo>
                        <a:pt x="189" y="0"/>
                      </a:lnTo>
                      <a:lnTo>
                        <a:pt x="18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6" name="Freeform 871"/>
                <p:cNvSpPr>
                  <a:spLocks/>
                </p:cNvSpPr>
                <p:nvPr/>
              </p:nvSpPr>
              <p:spPr bwMode="auto">
                <a:xfrm>
                  <a:off x="2238" y="1638"/>
                  <a:ext cx="3" cy="36"/>
                </a:xfrm>
                <a:custGeom>
                  <a:avLst/>
                  <a:gdLst>
                    <a:gd name="T0" fmla="*/ 4 w 12"/>
                    <a:gd name="T1" fmla="*/ 0 h 143"/>
                    <a:gd name="T2" fmla="*/ 0 w 12"/>
                    <a:gd name="T3" fmla="*/ 4 h 143"/>
                    <a:gd name="T4" fmla="*/ 2 w 12"/>
                    <a:gd name="T5" fmla="*/ 47 h 143"/>
                    <a:gd name="T6" fmla="*/ 2 w 12"/>
                    <a:gd name="T7" fmla="*/ 92 h 143"/>
                    <a:gd name="T8" fmla="*/ 2 w 12"/>
                    <a:gd name="T9" fmla="*/ 129 h 143"/>
                    <a:gd name="T10" fmla="*/ 2 w 12"/>
                    <a:gd name="T11" fmla="*/ 143 h 143"/>
                    <a:gd name="T12" fmla="*/ 12 w 12"/>
                    <a:gd name="T13" fmla="*/ 143 h 143"/>
                    <a:gd name="T14" fmla="*/ 12 w 12"/>
                    <a:gd name="T15" fmla="*/ 129 h 143"/>
                    <a:gd name="T16" fmla="*/ 12 w 12"/>
                    <a:gd name="T17" fmla="*/ 92 h 143"/>
                    <a:gd name="T18" fmla="*/ 10 w 12"/>
                    <a:gd name="T19" fmla="*/ 47 h 143"/>
                    <a:gd name="T20" fmla="*/ 8 w 12"/>
                    <a:gd name="T21" fmla="*/ 4 h 143"/>
                    <a:gd name="T22" fmla="*/ 4 w 12"/>
                    <a:gd name="T23" fmla="*/ 9 h 143"/>
                    <a:gd name="T24" fmla="*/ 8 w 12"/>
                    <a:gd name="T25" fmla="*/ 4 h 143"/>
                    <a:gd name="T26" fmla="*/ 7 w 12"/>
                    <a:gd name="T27" fmla="*/ 1 h 143"/>
                    <a:gd name="T28" fmla="*/ 4 w 12"/>
                    <a:gd name="T29" fmla="*/ 0 h 143"/>
                    <a:gd name="T30" fmla="*/ 1 w 12"/>
                    <a:gd name="T31" fmla="*/ 1 h 143"/>
                    <a:gd name="T32" fmla="*/ 0 w 12"/>
                    <a:gd name="T33" fmla="*/ 4 h 143"/>
                    <a:gd name="T34" fmla="*/ 4 w 12"/>
                    <a:gd name="T3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" h="143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2" y="47"/>
                      </a:lnTo>
                      <a:lnTo>
                        <a:pt x="2" y="92"/>
                      </a:lnTo>
                      <a:lnTo>
                        <a:pt x="2" y="129"/>
                      </a:lnTo>
                      <a:lnTo>
                        <a:pt x="2" y="143"/>
                      </a:lnTo>
                      <a:lnTo>
                        <a:pt x="12" y="143"/>
                      </a:lnTo>
                      <a:lnTo>
                        <a:pt x="12" y="129"/>
                      </a:lnTo>
                      <a:lnTo>
                        <a:pt x="12" y="92"/>
                      </a:lnTo>
                      <a:lnTo>
                        <a:pt x="10" y="47"/>
                      </a:lnTo>
                      <a:lnTo>
                        <a:pt x="8" y="4"/>
                      </a:lnTo>
                      <a:lnTo>
                        <a:pt x="4" y="9"/>
                      </a:lnTo>
                      <a:lnTo>
                        <a:pt x="8" y="4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7" name="Freeform 872"/>
                <p:cNvSpPr>
                  <a:spLocks/>
                </p:cNvSpPr>
                <p:nvPr/>
              </p:nvSpPr>
              <p:spPr bwMode="auto">
                <a:xfrm>
                  <a:off x="2239" y="1637"/>
                  <a:ext cx="37" cy="4"/>
                </a:xfrm>
                <a:custGeom>
                  <a:avLst/>
                  <a:gdLst>
                    <a:gd name="T0" fmla="*/ 148 w 148"/>
                    <a:gd name="T1" fmla="*/ 4 h 14"/>
                    <a:gd name="T2" fmla="*/ 144 w 148"/>
                    <a:gd name="T3" fmla="*/ 0 h 14"/>
                    <a:gd name="T4" fmla="*/ 126 w 148"/>
                    <a:gd name="T5" fmla="*/ 1 h 14"/>
                    <a:gd name="T6" fmla="*/ 109 w 148"/>
                    <a:gd name="T7" fmla="*/ 2 h 14"/>
                    <a:gd name="T8" fmla="*/ 91 w 148"/>
                    <a:gd name="T9" fmla="*/ 3 h 14"/>
                    <a:gd name="T10" fmla="*/ 73 w 148"/>
                    <a:gd name="T11" fmla="*/ 3 h 14"/>
                    <a:gd name="T12" fmla="*/ 55 w 148"/>
                    <a:gd name="T13" fmla="*/ 3 h 14"/>
                    <a:gd name="T14" fmla="*/ 37 w 148"/>
                    <a:gd name="T15" fmla="*/ 3 h 14"/>
                    <a:gd name="T16" fmla="*/ 19 w 148"/>
                    <a:gd name="T17" fmla="*/ 3 h 14"/>
                    <a:gd name="T18" fmla="*/ 0 w 148"/>
                    <a:gd name="T19" fmla="*/ 4 h 14"/>
                    <a:gd name="T20" fmla="*/ 0 w 148"/>
                    <a:gd name="T21" fmla="*/ 13 h 14"/>
                    <a:gd name="T22" fmla="*/ 19 w 148"/>
                    <a:gd name="T23" fmla="*/ 14 h 14"/>
                    <a:gd name="T24" fmla="*/ 37 w 148"/>
                    <a:gd name="T25" fmla="*/ 14 h 14"/>
                    <a:gd name="T26" fmla="*/ 55 w 148"/>
                    <a:gd name="T27" fmla="*/ 14 h 14"/>
                    <a:gd name="T28" fmla="*/ 73 w 148"/>
                    <a:gd name="T29" fmla="*/ 14 h 14"/>
                    <a:gd name="T30" fmla="*/ 91 w 148"/>
                    <a:gd name="T31" fmla="*/ 12 h 14"/>
                    <a:gd name="T32" fmla="*/ 109 w 148"/>
                    <a:gd name="T33" fmla="*/ 10 h 14"/>
                    <a:gd name="T34" fmla="*/ 126 w 148"/>
                    <a:gd name="T35" fmla="*/ 9 h 14"/>
                    <a:gd name="T36" fmla="*/ 144 w 148"/>
                    <a:gd name="T37" fmla="*/ 8 h 14"/>
                    <a:gd name="T38" fmla="*/ 140 w 148"/>
                    <a:gd name="T39" fmla="*/ 4 h 14"/>
                    <a:gd name="T40" fmla="*/ 148 w 148"/>
                    <a:gd name="T4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8" h="14">
                      <a:moveTo>
                        <a:pt x="148" y="4"/>
                      </a:moveTo>
                      <a:lnTo>
                        <a:pt x="144" y="0"/>
                      </a:lnTo>
                      <a:lnTo>
                        <a:pt x="126" y="1"/>
                      </a:lnTo>
                      <a:lnTo>
                        <a:pt x="109" y="2"/>
                      </a:lnTo>
                      <a:lnTo>
                        <a:pt x="91" y="3"/>
                      </a:lnTo>
                      <a:lnTo>
                        <a:pt x="73" y="3"/>
                      </a:lnTo>
                      <a:lnTo>
                        <a:pt x="55" y="3"/>
                      </a:lnTo>
                      <a:lnTo>
                        <a:pt x="37" y="3"/>
                      </a:lnTo>
                      <a:lnTo>
                        <a:pt x="19" y="3"/>
                      </a:ln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9" y="14"/>
                      </a:lnTo>
                      <a:lnTo>
                        <a:pt x="37" y="14"/>
                      </a:lnTo>
                      <a:lnTo>
                        <a:pt x="55" y="14"/>
                      </a:lnTo>
                      <a:lnTo>
                        <a:pt x="73" y="14"/>
                      </a:lnTo>
                      <a:lnTo>
                        <a:pt x="91" y="12"/>
                      </a:lnTo>
                      <a:lnTo>
                        <a:pt x="109" y="10"/>
                      </a:lnTo>
                      <a:lnTo>
                        <a:pt x="126" y="9"/>
                      </a:lnTo>
                      <a:lnTo>
                        <a:pt x="144" y="8"/>
                      </a:lnTo>
                      <a:lnTo>
                        <a:pt x="140" y="4"/>
                      </a:lnTo>
                      <a:lnTo>
                        <a:pt x="148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8" name="Freeform 873"/>
                <p:cNvSpPr>
                  <a:spLocks/>
                </p:cNvSpPr>
                <p:nvPr/>
              </p:nvSpPr>
              <p:spPr bwMode="auto">
                <a:xfrm>
                  <a:off x="2274" y="1638"/>
                  <a:ext cx="3" cy="38"/>
                </a:xfrm>
                <a:custGeom>
                  <a:avLst/>
                  <a:gdLst>
                    <a:gd name="T0" fmla="*/ 7 w 11"/>
                    <a:gd name="T1" fmla="*/ 142 h 151"/>
                    <a:gd name="T2" fmla="*/ 11 w 11"/>
                    <a:gd name="T3" fmla="*/ 147 h 151"/>
                    <a:gd name="T4" fmla="*/ 8 w 11"/>
                    <a:gd name="T5" fmla="*/ 0 h 151"/>
                    <a:gd name="T6" fmla="*/ 0 w 11"/>
                    <a:gd name="T7" fmla="*/ 0 h 151"/>
                    <a:gd name="T8" fmla="*/ 3 w 11"/>
                    <a:gd name="T9" fmla="*/ 147 h 151"/>
                    <a:gd name="T10" fmla="*/ 7 w 11"/>
                    <a:gd name="T11" fmla="*/ 151 h 151"/>
                    <a:gd name="T12" fmla="*/ 3 w 11"/>
                    <a:gd name="T13" fmla="*/ 147 h 151"/>
                    <a:gd name="T14" fmla="*/ 4 w 11"/>
                    <a:gd name="T15" fmla="*/ 150 h 151"/>
                    <a:gd name="T16" fmla="*/ 7 w 11"/>
                    <a:gd name="T17" fmla="*/ 151 h 151"/>
                    <a:gd name="T18" fmla="*/ 10 w 11"/>
                    <a:gd name="T19" fmla="*/ 150 h 151"/>
                    <a:gd name="T20" fmla="*/ 11 w 11"/>
                    <a:gd name="T21" fmla="*/ 147 h 151"/>
                    <a:gd name="T22" fmla="*/ 7 w 11"/>
                    <a:gd name="T23" fmla="*/ 142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51">
                      <a:moveTo>
                        <a:pt x="7" y="142"/>
                      </a:moveTo>
                      <a:lnTo>
                        <a:pt x="11" y="147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3" y="147"/>
                      </a:lnTo>
                      <a:lnTo>
                        <a:pt x="7" y="151"/>
                      </a:lnTo>
                      <a:lnTo>
                        <a:pt x="3" y="147"/>
                      </a:lnTo>
                      <a:lnTo>
                        <a:pt x="4" y="150"/>
                      </a:lnTo>
                      <a:lnTo>
                        <a:pt x="7" y="151"/>
                      </a:lnTo>
                      <a:lnTo>
                        <a:pt x="10" y="150"/>
                      </a:lnTo>
                      <a:lnTo>
                        <a:pt x="11" y="147"/>
                      </a:lnTo>
                      <a:lnTo>
                        <a:pt x="7" y="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9" name="Freeform 874"/>
                <p:cNvSpPr>
                  <a:spLocks/>
                </p:cNvSpPr>
                <p:nvPr/>
              </p:nvSpPr>
              <p:spPr bwMode="auto">
                <a:xfrm>
                  <a:off x="2276" y="1674"/>
                  <a:ext cx="14" cy="4"/>
                </a:xfrm>
                <a:custGeom>
                  <a:avLst/>
                  <a:gdLst>
                    <a:gd name="T0" fmla="*/ 56 w 59"/>
                    <a:gd name="T1" fmla="*/ 15 h 16"/>
                    <a:gd name="T2" fmla="*/ 53 w 59"/>
                    <a:gd name="T3" fmla="*/ 6 h 16"/>
                    <a:gd name="T4" fmla="*/ 46 w 59"/>
                    <a:gd name="T5" fmla="*/ 7 h 16"/>
                    <a:gd name="T6" fmla="*/ 37 w 59"/>
                    <a:gd name="T7" fmla="*/ 6 h 16"/>
                    <a:gd name="T8" fmla="*/ 28 w 59"/>
                    <a:gd name="T9" fmla="*/ 5 h 16"/>
                    <a:gd name="T10" fmla="*/ 20 w 59"/>
                    <a:gd name="T11" fmla="*/ 4 h 16"/>
                    <a:gd name="T12" fmla="*/ 12 w 59"/>
                    <a:gd name="T13" fmla="*/ 2 h 16"/>
                    <a:gd name="T14" fmla="*/ 5 w 59"/>
                    <a:gd name="T15" fmla="*/ 1 h 16"/>
                    <a:gd name="T16" fmla="*/ 1 w 59"/>
                    <a:gd name="T17" fmla="*/ 0 h 16"/>
                    <a:gd name="T18" fmla="*/ 0 w 59"/>
                    <a:gd name="T19" fmla="*/ 0 h 16"/>
                    <a:gd name="T20" fmla="*/ 0 w 59"/>
                    <a:gd name="T21" fmla="*/ 9 h 16"/>
                    <a:gd name="T22" fmla="*/ 1 w 59"/>
                    <a:gd name="T23" fmla="*/ 9 h 16"/>
                    <a:gd name="T24" fmla="*/ 5 w 59"/>
                    <a:gd name="T25" fmla="*/ 10 h 16"/>
                    <a:gd name="T26" fmla="*/ 12 w 59"/>
                    <a:gd name="T27" fmla="*/ 11 h 16"/>
                    <a:gd name="T28" fmla="*/ 20 w 59"/>
                    <a:gd name="T29" fmla="*/ 12 h 16"/>
                    <a:gd name="T30" fmla="*/ 28 w 59"/>
                    <a:gd name="T31" fmla="*/ 13 h 16"/>
                    <a:gd name="T32" fmla="*/ 37 w 59"/>
                    <a:gd name="T33" fmla="*/ 14 h 16"/>
                    <a:gd name="T34" fmla="*/ 46 w 59"/>
                    <a:gd name="T35" fmla="*/ 15 h 16"/>
                    <a:gd name="T36" fmla="*/ 53 w 59"/>
                    <a:gd name="T37" fmla="*/ 16 h 16"/>
                    <a:gd name="T38" fmla="*/ 51 w 59"/>
                    <a:gd name="T39" fmla="*/ 7 h 16"/>
                    <a:gd name="T40" fmla="*/ 53 w 59"/>
                    <a:gd name="T41" fmla="*/ 16 h 16"/>
                    <a:gd name="T42" fmla="*/ 57 w 59"/>
                    <a:gd name="T43" fmla="*/ 14 h 16"/>
                    <a:gd name="T44" fmla="*/ 59 w 59"/>
                    <a:gd name="T45" fmla="*/ 11 h 16"/>
                    <a:gd name="T46" fmla="*/ 57 w 59"/>
                    <a:gd name="T47" fmla="*/ 8 h 16"/>
                    <a:gd name="T48" fmla="*/ 53 w 59"/>
                    <a:gd name="T49" fmla="*/ 6 h 16"/>
                    <a:gd name="T50" fmla="*/ 56 w 59"/>
                    <a:gd name="T51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16">
                      <a:moveTo>
                        <a:pt x="56" y="15"/>
                      </a:moveTo>
                      <a:lnTo>
                        <a:pt x="53" y="6"/>
                      </a:lnTo>
                      <a:lnTo>
                        <a:pt x="46" y="7"/>
                      </a:lnTo>
                      <a:lnTo>
                        <a:pt x="37" y="6"/>
                      </a:lnTo>
                      <a:lnTo>
                        <a:pt x="28" y="5"/>
                      </a:lnTo>
                      <a:lnTo>
                        <a:pt x="20" y="4"/>
                      </a:lnTo>
                      <a:lnTo>
                        <a:pt x="12" y="2"/>
                      </a:lnTo>
                      <a:lnTo>
                        <a:pt x="5" y="1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" y="9"/>
                      </a:lnTo>
                      <a:lnTo>
                        <a:pt x="5" y="10"/>
                      </a:lnTo>
                      <a:lnTo>
                        <a:pt x="12" y="11"/>
                      </a:lnTo>
                      <a:lnTo>
                        <a:pt x="20" y="12"/>
                      </a:lnTo>
                      <a:lnTo>
                        <a:pt x="28" y="13"/>
                      </a:lnTo>
                      <a:lnTo>
                        <a:pt x="37" y="14"/>
                      </a:lnTo>
                      <a:lnTo>
                        <a:pt x="46" y="15"/>
                      </a:lnTo>
                      <a:lnTo>
                        <a:pt x="53" y="16"/>
                      </a:lnTo>
                      <a:lnTo>
                        <a:pt x="51" y="7"/>
                      </a:lnTo>
                      <a:lnTo>
                        <a:pt x="53" y="16"/>
                      </a:lnTo>
                      <a:lnTo>
                        <a:pt x="57" y="14"/>
                      </a:lnTo>
                      <a:lnTo>
                        <a:pt x="59" y="11"/>
                      </a:lnTo>
                      <a:lnTo>
                        <a:pt x="57" y="8"/>
                      </a:lnTo>
                      <a:lnTo>
                        <a:pt x="53" y="6"/>
                      </a:lnTo>
                      <a:lnTo>
                        <a:pt x="5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0" name="Freeform 875"/>
                <p:cNvSpPr>
                  <a:spLocks/>
                </p:cNvSpPr>
                <p:nvPr/>
              </p:nvSpPr>
              <p:spPr bwMode="auto">
                <a:xfrm>
                  <a:off x="2278" y="1675"/>
                  <a:ext cx="12" cy="28"/>
                </a:xfrm>
                <a:custGeom>
                  <a:avLst/>
                  <a:gdLst>
                    <a:gd name="T0" fmla="*/ 3 w 47"/>
                    <a:gd name="T1" fmla="*/ 112 h 112"/>
                    <a:gd name="T2" fmla="*/ 8 w 47"/>
                    <a:gd name="T3" fmla="*/ 107 h 112"/>
                    <a:gd name="T4" fmla="*/ 11 w 47"/>
                    <a:gd name="T5" fmla="*/ 80 h 112"/>
                    <a:gd name="T6" fmla="*/ 17 w 47"/>
                    <a:gd name="T7" fmla="*/ 59 h 112"/>
                    <a:gd name="T8" fmla="*/ 24 w 47"/>
                    <a:gd name="T9" fmla="*/ 42 h 112"/>
                    <a:gd name="T10" fmla="*/ 31 w 47"/>
                    <a:gd name="T11" fmla="*/ 28 h 112"/>
                    <a:gd name="T12" fmla="*/ 36 w 47"/>
                    <a:gd name="T13" fmla="*/ 18 h 112"/>
                    <a:gd name="T14" fmla="*/ 42 w 47"/>
                    <a:gd name="T15" fmla="*/ 12 h 112"/>
                    <a:gd name="T16" fmla="*/ 47 w 47"/>
                    <a:gd name="T17" fmla="*/ 8 h 112"/>
                    <a:gd name="T18" fmla="*/ 47 w 47"/>
                    <a:gd name="T19" fmla="*/ 8 h 112"/>
                    <a:gd name="T20" fmla="*/ 42 w 47"/>
                    <a:gd name="T21" fmla="*/ 0 h 112"/>
                    <a:gd name="T22" fmla="*/ 40 w 47"/>
                    <a:gd name="T23" fmla="*/ 2 h 112"/>
                    <a:gd name="T24" fmla="*/ 36 w 47"/>
                    <a:gd name="T25" fmla="*/ 6 h 112"/>
                    <a:gd name="T26" fmla="*/ 30 w 47"/>
                    <a:gd name="T27" fmla="*/ 14 h 112"/>
                    <a:gd name="T28" fmla="*/ 23 w 47"/>
                    <a:gd name="T29" fmla="*/ 24 h 112"/>
                    <a:gd name="T30" fmla="*/ 15 w 47"/>
                    <a:gd name="T31" fmla="*/ 39 h 112"/>
                    <a:gd name="T32" fmla="*/ 9 w 47"/>
                    <a:gd name="T33" fmla="*/ 57 h 112"/>
                    <a:gd name="T34" fmla="*/ 3 w 47"/>
                    <a:gd name="T35" fmla="*/ 80 h 112"/>
                    <a:gd name="T36" fmla="*/ 0 w 47"/>
                    <a:gd name="T37" fmla="*/ 107 h 112"/>
                    <a:gd name="T38" fmla="*/ 5 w 47"/>
                    <a:gd name="T39" fmla="*/ 103 h 112"/>
                    <a:gd name="T40" fmla="*/ 0 w 47"/>
                    <a:gd name="T41" fmla="*/ 107 h 112"/>
                    <a:gd name="T42" fmla="*/ 1 w 47"/>
                    <a:gd name="T43" fmla="*/ 111 h 112"/>
                    <a:gd name="T44" fmla="*/ 4 w 47"/>
                    <a:gd name="T45" fmla="*/ 112 h 112"/>
                    <a:gd name="T46" fmla="*/ 7 w 47"/>
                    <a:gd name="T47" fmla="*/ 111 h 112"/>
                    <a:gd name="T48" fmla="*/ 8 w 47"/>
                    <a:gd name="T49" fmla="*/ 107 h 112"/>
                    <a:gd name="T50" fmla="*/ 3 w 47"/>
                    <a:gd name="T5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112">
                      <a:moveTo>
                        <a:pt x="3" y="112"/>
                      </a:moveTo>
                      <a:lnTo>
                        <a:pt x="8" y="107"/>
                      </a:lnTo>
                      <a:lnTo>
                        <a:pt x="11" y="80"/>
                      </a:lnTo>
                      <a:lnTo>
                        <a:pt x="17" y="59"/>
                      </a:lnTo>
                      <a:lnTo>
                        <a:pt x="24" y="42"/>
                      </a:lnTo>
                      <a:lnTo>
                        <a:pt x="31" y="28"/>
                      </a:lnTo>
                      <a:lnTo>
                        <a:pt x="36" y="18"/>
                      </a:lnTo>
                      <a:lnTo>
                        <a:pt x="42" y="12"/>
                      </a:lnTo>
                      <a:lnTo>
                        <a:pt x="47" y="8"/>
                      </a:lnTo>
                      <a:lnTo>
                        <a:pt x="47" y="8"/>
                      </a:lnTo>
                      <a:lnTo>
                        <a:pt x="42" y="0"/>
                      </a:lnTo>
                      <a:lnTo>
                        <a:pt x="40" y="2"/>
                      </a:lnTo>
                      <a:lnTo>
                        <a:pt x="36" y="6"/>
                      </a:lnTo>
                      <a:lnTo>
                        <a:pt x="30" y="14"/>
                      </a:lnTo>
                      <a:lnTo>
                        <a:pt x="23" y="24"/>
                      </a:lnTo>
                      <a:lnTo>
                        <a:pt x="15" y="39"/>
                      </a:lnTo>
                      <a:lnTo>
                        <a:pt x="9" y="57"/>
                      </a:lnTo>
                      <a:lnTo>
                        <a:pt x="3" y="80"/>
                      </a:lnTo>
                      <a:lnTo>
                        <a:pt x="0" y="107"/>
                      </a:lnTo>
                      <a:lnTo>
                        <a:pt x="5" y="103"/>
                      </a:lnTo>
                      <a:lnTo>
                        <a:pt x="0" y="107"/>
                      </a:lnTo>
                      <a:lnTo>
                        <a:pt x="1" y="111"/>
                      </a:lnTo>
                      <a:lnTo>
                        <a:pt x="4" y="112"/>
                      </a:lnTo>
                      <a:lnTo>
                        <a:pt x="7" y="111"/>
                      </a:lnTo>
                      <a:lnTo>
                        <a:pt x="8" y="107"/>
                      </a:lnTo>
                      <a:lnTo>
                        <a:pt x="3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1" name="Freeform 876"/>
                <p:cNvSpPr>
                  <a:spLocks/>
                </p:cNvSpPr>
                <p:nvPr/>
              </p:nvSpPr>
              <p:spPr bwMode="auto">
                <a:xfrm>
                  <a:off x="2272" y="1699"/>
                  <a:ext cx="7" cy="4"/>
                </a:xfrm>
                <a:custGeom>
                  <a:avLst/>
                  <a:gdLst>
                    <a:gd name="T0" fmla="*/ 6 w 30"/>
                    <a:gd name="T1" fmla="*/ 8 h 18"/>
                    <a:gd name="T2" fmla="*/ 3 w 30"/>
                    <a:gd name="T3" fmla="*/ 8 h 18"/>
                    <a:gd name="T4" fmla="*/ 28 w 30"/>
                    <a:gd name="T5" fmla="*/ 18 h 18"/>
                    <a:gd name="T6" fmla="*/ 30 w 30"/>
                    <a:gd name="T7" fmla="*/ 9 h 18"/>
                    <a:gd name="T8" fmla="*/ 5 w 30"/>
                    <a:gd name="T9" fmla="*/ 0 h 18"/>
                    <a:gd name="T10" fmla="*/ 2 w 30"/>
                    <a:gd name="T11" fmla="*/ 0 h 18"/>
                    <a:gd name="T12" fmla="*/ 5 w 30"/>
                    <a:gd name="T13" fmla="*/ 0 h 18"/>
                    <a:gd name="T14" fmla="*/ 2 w 30"/>
                    <a:gd name="T15" fmla="*/ 1 h 18"/>
                    <a:gd name="T16" fmla="*/ 0 w 30"/>
                    <a:gd name="T17" fmla="*/ 3 h 18"/>
                    <a:gd name="T18" fmla="*/ 1 w 30"/>
                    <a:gd name="T19" fmla="*/ 6 h 18"/>
                    <a:gd name="T20" fmla="*/ 3 w 30"/>
                    <a:gd name="T21" fmla="*/ 8 h 18"/>
                    <a:gd name="T22" fmla="*/ 6 w 30"/>
                    <a:gd name="T23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" h="18">
                      <a:moveTo>
                        <a:pt x="6" y="8"/>
                      </a:moveTo>
                      <a:lnTo>
                        <a:pt x="3" y="8"/>
                      </a:lnTo>
                      <a:lnTo>
                        <a:pt x="28" y="18"/>
                      </a:lnTo>
                      <a:lnTo>
                        <a:pt x="30" y="9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2" name="Freeform 877"/>
                <p:cNvSpPr>
                  <a:spLocks/>
                </p:cNvSpPr>
                <p:nvPr/>
              </p:nvSpPr>
              <p:spPr bwMode="auto">
                <a:xfrm>
                  <a:off x="2242" y="1698"/>
                  <a:ext cx="31" cy="5"/>
                </a:xfrm>
                <a:custGeom>
                  <a:avLst/>
                  <a:gdLst>
                    <a:gd name="T0" fmla="*/ 4 w 125"/>
                    <a:gd name="T1" fmla="*/ 8 h 20"/>
                    <a:gd name="T2" fmla="*/ 1 w 125"/>
                    <a:gd name="T3" fmla="*/ 7 h 20"/>
                    <a:gd name="T4" fmla="*/ 11 w 125"/>
                    <a:gd name="T5" fmla="*/ 13 h 20"/>
                    <a:gd name="T6" fmla="*/ 25 w 125"/>
                    <a:gd name="T7" fmla="*/ 16 h 20"/>
                    <a:gd name="T8" fmla="*/ 42 w 125"/>
                    <a:gd name="T9" fmla="*/ 18 h 20"/>
                    <a:gd name="T10" fmla="*/ 61 w 125"/>
                    <a:gd name="T11" fmla="*/ 20 h 20"/>
                    <a:gd name="T12" fmla="*/ 80 w 125"/>
                    <a:gd name="T13" fmla="*/ 18 h 20"/>
                    <a:gd name="T14" fmla="*/ 98 w 125"/>
                    <a:gd name="T15" fmla="*/ 16 h 20"/>
                    <a:gd name="T16" fmla="*/ 113 w 125"/>
                    <a:gd name="T17" fmla="*/ 14 h 20"/>
                    <a:gd name="T18" fmla="*/ 125 w 125"/>
                    <a:gd name="T19" fmla="*/ 11 h 20"/>
                    <a:gd name="T20" fmla="*/ 121 w 125"/>
                    <a:gd name="T21" fmla="*/ 3 h 20"/>
                    <a:gd name="T22" fmla="*/ 111 w 125"/>
                    <a:gd name="T23" fmla="*/ 6 h 20"/>
                    <a:gd name="T24" fmla="*/ 98 w 125"/>
                    <a:gd name="T25" fmla="*/ 8 h 20"/>
                    <a:gd name="T26" fmla="*/ 80 w 125"/>
                    <a:gd name="T27" fmla="*/ 10 h 20"/>
                    <a:gd name="T28" fmla="*/ 61 w 125"/>
                    <a:gd name="T29" fmla="*/ 9 h 20"/>
                    <a:gd name="T30" fmla="*/ 42 w 125"/>
                    <a:gd name="T31" fmla="*/ 10 h 20"/>
                    <a:gd name="T32" fmla="*/ 25 w 125"/>
                    <a:gd name="T33" fmla="*/ 8 h 20"/>
                    <a:gd name="T34" fmla="*/ 13 w 125"/>
                    <a:gd name="T35" fmla="*/ 5 h 20"/>
                    <a:gd name="T36" fmla="*/ 7 w 125"/>
                    <a:gd name="T37" fmla="*/ 1 h 20"/>
                    <a:gd name="T38" fmla="*/ 4 w 125"/>
                    <a:gd name="T39" fmla="*/ 0 h 20"/>
                    <a:gd name="T40" fmla="*/ 7 w 125"/>
                    <a:gd name="T41" fmla="*/ 1 h 20"/>
                    <a:gd name="T42" fmla="*/ 4 w 125"/>
                    <a:gd name="T43" fmla="*/ 0 h 20"/>
                    <a:gd name="T44" fmla="*/ 1 w 125"/>
                    <a:gd name="T45" fmla="*/ 1 h 20"/>
                    <a:gd name="T46" fmla="*/ 0 w 125"/>
                    <a:gd name="T47" fmla="*/ 4 h 20"/>
                    <a:gd name="T48" fmla="*/ 1 w 125"/>
                    <a:gd name="T49" fmla="*/ 7 h 20"/>
                    <a:gd name="T50" fmla="*/ 4 w 125"/>
                    <a:gd name="T51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5" h="20">
                      <a:moveTo>
                        <a:pt x="4" y="8"/>
                      </a:moveTo>
                      <a:lnTo>
                        <a:pt x="1" y="7"/>
                      </a:lnTo>
                      <a:lnTo>
                        <a:pt x="11" y="13"/>
                      </a:lnTo>
                      <a:lnTo>
                        <a:pt x="25" y="16"/>
                      </a:lnTo>
                      <a:lnTo>
                        <a:pt x="42" y="18"/>
                      </a:lnTo>
                      <a:lnTo>
                        <a:pt x="61" y="20"/>
                      </a:lnTo>
                      <a:lnTo>
                        <a:pt x="80" y="18"/>
                      </a:lnTo>
                      <a:lnTo>
                        <a:pt x="98" y="16"/>
                      </a:lnTo>
                      <a:lnTo>
                        <a:pt x="113" y="14"/>
                      </a:lnTo>
                      <a:lnTo>
                        <a:pt x="125" y="11"/>
                      </a:lnTo>
                      <a:lnTo>
                        <a:pt x="121" y="3"/>
                      </a:lnTo>
                      <a:lnTo>
                        <a:pt x="111" y="6"/>
                      </a:lnTo>
                      <a:lnTo>
                        <a:pt x="98" y="8"/>
                      </a:lnTo>
                      <a:lnTo>
                        <a:pt x="80" y="10"/>
                      </a:lnTo>
                      <a:lnTo>
                        <a:pt x="61" y="9"/>
                      </a:lnTo>
                      <a:lnTo>
                        <a:pt x="42" y="10"/>
                      </a:lnTo>
                      <a:lnTo>
                        <a:pt x="25" y="8"/>
                      </a:lnTo>
                      <a:lnTo>
                        <a:pt x="13" y="5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3" name="Freeform 878"/>
                <p:cNvSpPr>
                  <a:spLocks/>
                </p:cNvSpPr>
                <p:nvPr/>
              </p:nvSpPr>
              <p:spPr bwMode="auto">
                <a:xfrm>
                  <a:off x="2213" y="1698"/>
                  <a:ext cx="30" cy="6"/>
                </a:xfrm>
                <a:custGeom>
                  <a:avLst/>
                  <a:gdLst>
                    <a:gd name="T0" fmla="*/ 0 w 118"/>
                    <a:gd name="T1" fmla="*/ 20 h 24"/>
                    <a:gd name="T2" fmla="*/ 5 w 118"/>
                    <a:gd name="T3" fmla="*/ 24 h 24"/>
                    <a:gd name="T4" fmla="*/ 9 w 118"/>
                    <a:gd name="T5" fmla="*/ 23 h 24"/>
                    <a:gd name="T6" fmla="*/ 20 w 118"/>
                    <a:gd name="T7" fmla="*/ 22 h 24"/>
                    <a:gd name="T8" fmla="*/ 35 w 118"/>
                    <a:gd name="T9" fmla="*/ 20 h 24"/>
                    <a:gd name="T10" fmla="*/ 54 w 118"/>
                    <a:gd name="T11" fmla="*/ 17 h 24"/>
                    <a:gd name="T12" fmla="*/ 74 w 118"/>
                    <a:gd name="T13" fmla="*/ 14 h 24"/>
                    <a:gd name="T14" fmla="*/ 93 w 118"/>
                    <a:gd name="T15" fmla="*/ 12 h 24"/>
                    <a:gd name="T16" fmla="*/ 107 w 118"/>
                    <a:gd name="T17" fmla="*/ 10 h 24"/>
                    <a:gd name="T18" fmla="*/ 118 w 118"/>
                    <a:gd name="T19" fmla="*/ 8 h 24"/>
                    <a:gd name="T20" fmla="*/ 118 w 118"/>
                    <a:gd name="T21" fmla="*/ 0 h 24"/>
                    <a:gd name="T22" fmla="*/ 107 w 118"/>
                    <a:gd name="T23" fmla="*/ 2 h 24"/>
                    <a:gd name="T24" fmla="*/ 93 w 118"/>
                    <a:gd name="T25" fmla="*/ 4 h 24"/>
                    <a:gd name="T26" fmla="*/ 74 w 118"/>
                    <a:gd name="T27" fmla="*/ 6 h 24"/>
                    <a:gd name="T28" fmla="*/ 54 w 118"/>
                    <a:gd name="T29" fmla="*/ 9 h 24"/>
                    <a:gd name="T30" fmla="*/ 35 w 118"/>
                    <a:gd name="T31" fmla="*/ 11 h 24"/>
                    <a:gd name="T32" fmla="*/ 20 w 118"/>
                    <a:gd name="T33" fmla="*/ 13 h 24"/>
                    <a:gd name="T34" fmla="*/ 9 w 118"/>
                    <a:gd name="T35" fmla="*/ 14 h 24"/>
                    <a:gd name="T36" fmla="*/ 5 w 118"/>
                    <a:gd name="T37" fmla="*/ 15 h 24"/>
                    <a:gd name="T38" fmla="*/ 10 w 118"/>
                    <a:gd name="T39" fmla="*/ 20 h 24"/>
                    <a:gd name="T40" fmla="*/ 5 w 118"/>
                    <a:gd name="T41" fmla="*/ 15 h 24"/>
                    <a:gd name="T42" fmla="*/ 2 w 118"/>
                    <a:gd name="T43" fmla="*/ 16 h 24"/>
                    <a:gd name="T44" fmla="*/ 1 w 118"/>
                    <a:gd name="T45" fmla="*/ 20 h 24"/>
                    <a:gd name="T46" fmla="*/ 2 w 118"/>
                    <a:gd name="T47" fmla="*/ 23 h 24"/>
                    <a:gd name="T48" fmla="*/ 5 w 118"/>
                    <a:gd name="T49" fmla="*/ 24 h 24"/>
                    <a:gd name="T50" fmla="*/ 0 w 118"/>
                    <a:gd name="T51" fmla="*/ 2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8" h="24">
                      <a:moveTo>
                        <a:pt x="0" y="20"/>
                      </a:moveTo>
                      <a:lnTo>
                        <a:pt x="5" y="24"/>
                      </a:lnTo>
                      <a:lnTo>
                        <a:pt x="9" y="23"/>
                      </a:lnTo>
                      <a:lnTo>
                        <a:pt x="20" y="22"/>
                      </a:lnTo>
                      <a:lnTo>
                        <a:pt x="35" y="20"/>
                      </a:lnTo>
                      <a:lnTo>
                        <a:pt x="54" y="17"/>
                      </a:lnTo>
                      <a:lnTo>
                        <a:pt x="74" y="14"/>
                      </a:lnTo>
                      <a:lnTo>
                        <a:pt x="93" y="12"/>
                      </a:lnTo>
                      <a:lnTo>
                        <a:pt x="107" y="10"/>
                      </a:lnTo>
                      <a:lnTo>
                        <a:pt x="118" y="8"/>
                      </a:lnTo>
                      <a:lnTo>
                        <a:pt x="118" y="0"/>
                      </a:lnTo>
                      <a:lnTo>
                        <a:pt x="107" y="2"/>
                      </a:lnTo>
                      <a:lnTo>
                        <a:pt x="93" y="4"/>
                      </a:lnTo>
                      <a:lnTo>
                        <a:pt x="74" y="6"/>
                      </a:lnTo>
                      <a:lnTo>
                        <a:pt x="54" y="9"/>
                      </a:lnTo>
                      <a:lnTo>
                        <a:pt x="35" y="11"/>
                      </a:lnTo>
                      <a:lnTo>
                        <a:pt x="20" y="13"/>
                      </a:lnTo>
                      <a:lnTo>
                        <a:pt x="9" y="14"/>
                      </a:lnTo>
                      <a:lnTo>
                        <a:pt x="5" y="15"/>
                      </a:lnTo>
                      <a:lnTo>
                        <a:pt x="10" y="20"/>
                      </a:lnTo>
                      <a:lnTo>
                        <a:pt x="5" y="15"/>
                      </a:lnTo>
                      <a:lnTo>
                        <a:pt x="2" y="16"/>
                      </a:lnTo>
                      <a:lnTo>
                        <a:pt x="1" y="20"/>
                      </a:lnTo>
                      <a:lnTo>
                        <a:pt x="2" y="23"/>
                      </a:lnTo>
                      <a:lnTo>
                        <a:pt x="5" y="24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4" name="Freeform 879"/>
                <p:cNvSpPr>
                  <a:spLocks/>
                </p:cNvSpPr>
                <p:nvPr/>
              </p:nvSpPr>
              <p:spPr bwMode="auto">
                <a:xfrm>
                  <a:off x="2163" y="1397"/>
                  <a:ext cx="2" cy="1"/>
                </a:xfrm>
                <a:custGeom>
                  <a:avLst/>
                  <a:gdLst>
                    <a:gd name="T0" fmla="*/ 8 w 8"/>
                    <a:gd name="T1" fmla="*/ 3 h 5"/>
                    <a:gd name="T2" fmla="*/ 6 w 8"/>
                    <a:gd name="T3" fmla="*/ 0 h 5"/>
                    <a:gd name="T4" fmla="*/ 3 w 8"/>
                    <a:gd name="T5" fmla="*/ 0 h 5"/>
                    <a:gd name="T6" fmla="*/ 1 w 8"/>
                    <a:gd name="T7" fmla="*/ 2 h 5"/>
                    <a:gd name="T8" fmla="*/ 0 w 8"/>
                    <a:gd name="T9" fmla="*/ 5 h 5"/>
                    <a:gd name="T10" fmla="*/ 8 w 8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8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5" name="Freeform 880"/>
                <p:cNvSpPr>
                  <a:spLocks/>
                </p:cNvSpPr>
                <p:nvPr/>
              </p:nvSpPr>
              <p:spPr bwMode="auto">
                <a:xfrm>
                  <a:off x="2163" y="1397"/>
                  <a:ext cx="56" cy="190"/>
                </a:xfrm>
                <a:custGeom>
                  <a:avLst/>
                  <a:gdLst>
                    <a:gd name="T0" fmla="*/ 222 w 228"/>
                    <a:gd name="T1" fmla="*/ 750 h 760"/>
                    <a:gd name="T2" fmla="*/ 228 w 228"/>
                    <a:gd name="T3" fmla="*/ 755 h 760"/>
                    <a:gd name="T4" fmla="*/ 225 w 228"/>
                    <a:gd name="T5" fmla="*/ 736 h 760"/>
                    <a:gd name="T6" fmla="*/ 218 w 228"/>
                    <a:gd name="T7" fmla="*/ 704 h 760"/>
                    <a:gd name="T8" fmla="*/ 209 w 228"/>
                    <a:gd name="T9" fmla="*/ 664 h 760"/>
                    <a:gd name="T10" fmla="*/ 196 w 228"/>
                    <a:gd name="T11" fmla="*/ 616 h 760"/>
                    <a:gd name="T12" fmla="*/ 181 w 228"/>
                    <a:gd name="T13" fmla="*/ 561 h 760"/>
                    <a:gd name="T14" fmla="*/ 164 w 228"/>
                    <a:gd name="T15" fmla="*/ 501 h 760"/>
                    <a:gd name="T16" fmla="*/ 146 w 228"/>
                    <a:gd name="T17" fmla="*/ 438 h 760"/>
                    <a:gd name="T18" fmla="*/ 127 w 228"/>
                    <a:gd name="T19" fmla="*/ 374 h 760"/>
                    <a:gd name="T20" fmla="*/ 108 w 228"/>
                    <a:gd name="T21" fmla="*/ 310 h 760"/>
                    <a:gd name="T22" fmla="*/ 89 w 228"/>
                    <a:gd name="T23" fmla="*/ 248 h 760"/>
                    <a:gd name="T24" fmla="*/ 70 w 228"/>
                    <a:gd name="T25" fmla="*/ 188 h 760"/>
                    <a:gd name="T26" fmla="*/ 53 w 228"/>
                    <a:gd name="T27" fmla="*/ 134 h 760"/>
                    <a:gd name="T28" fmla="*/ 38 w 228"/>
                    <a:gd name="T29" fmla="*/ 87 h 760"/>
                    <a:gd name="T30" fmla="*/ 25 w 228"/>
                    <a:gd name="T31" fmla="*/ 47 h 760"/>
                    <a:gd name="T32" fmla="*/ 15 w 228"/>
                    <a:gd name="T33" fmla="*/ 18 h 760"/>
                    <a:gd name="T34" fmla="*/ 8 w 228"/>
                    <a:gd name="T35" fmla="*/ 0 h 760"/>
                    <a:gd name="T36" fmla="*/ 0 w 228"/>
                    <a:gd name="T37" fmla="*/ 2 h 760"/>
                    <a:gd name="T38" fmla="*/ 6 w 228"/>
                    <a:gd name="T39" fmla="*/ 20 h 760"/>
                    <a:gd name="T40" fmla="*/ 17 w 228"/>
                    <a:gd name="T41" fmla="*/ 49 h 760"/>
                    <a:gd name="T42" fmla="*/ 29 w 228"/>
                    <a:gd name="T43" fmla="*/ 89 h 760"/>
                    <a:gd name="T44" fmla="*/ 45 w 228"/>
                    <a:gd name="T45" fmla="*/ 136 h 760"/>
                    <a:gd name="T46" fmla="*/ 62 w 228"/>
                    <a:gd name="T47" fmla="*/ 190 h 760"/>
                    <a:gd name="T48" fmla="*/ 80 w 228"/>
                    <a:gd name="T49" fmla="*/ 250 h 760"/>
                    <a:gd name="T50" fmla="*/ 99 w 228"/>
                    <a:gd name="T51" fmla="*/ 312 h 760"/>
                    <a:gd name="T52" fmla="*/ 119 w 228"/>
                    <a:gd name="T53" fmla="*/ 377 h 760"/>
                    <a:gd name="T54" fmla="*/ 138 w 228"/>
                    <a:gd name="T55" fmla="*/ 440 h 760"/>
                    <a:gd name="T56" fmla="*/ 156 w 228"/>
                    <a:gd name="T57" fmla="*/ 503 h 760"/>
                    <a:gd name="T58" fmla="*/ 172 w 228"/>
                    <a:gd name="T59" fmla="*/ 563 h 760"/>
                    <a:gd name="T60" fmla="*/ 188 w 228"/>
                    <a:gd name="T61" fmla="*/ 618 h 760"/>
                    <a:gd name="T62" fmla="*/ 201 w 228"/>
                    <a:gd name="T63" fmla="*/ 666 h 760"/>
                    <a:gd name="T64" fmla="*/ 210 w 228"/>
                    <a:gd name="T65" fmla="*/ 706 h 760"/>
                    <a:gd name="T66" fmla="*/ 216 w 228"/>
                    <a:gd name="T67" fmla="*/ 736 h 760"/>
                    <a:gd name="T68" fmla="*/ 217 w 228"/>
                    <a:gd name="T69" fmla="*/ 755 h 760"/>
                    <a:gd name="T70" fmla="*/ 222 w 228"/>
                    <a:gd name="T71" fmla="*/ 760 h 760"/>
                    <a:gd name="T72" fmla="*/ 217 w 228"/>
                    <a:gd name="T73" fmla="*/ 755 h 760"/>
                    <a:gd name="T74" fmla="*/ 219 w 228"/>
                    <a:gd name="T75" fmla="*/ 758 h 760"/>
                    <a:gd name="T76" fmla="*/ 222 w 228"/>
                    <a:gd name="T77" fmla="*/ 759 h 760"/>
                    <a:gd name="T78" fmla="*/ 226 w 228"/>
                    <a:gd name="T79" fmla="*/ 758 h 760"/>
                    <a:gd name="T80" fmla="*/ 228 w 228"/>
                    <a:gd name="T81" fmla="*/ 755 h 760"/>
                    <a:gd name="T82" fmla="*/ 222 w 228"/>
                    <a:gd name="T83" fmla="*/ 75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28" h="760">
                      <a:moveTo>
                        <a:pt x="222" y="750"/>
                      </a:moveTo>
                      <a:lnTo>
                        <a:pt x="228" y="755"/>
                      </a:lnTo>
                      <a:lnTo>
                        <a:pt x="225" y="736"/>
                      </a:lnTo>
                      <a:lnTo>
                        <a:pt x="218" y="704"/>
                      </a:lnTo>
                      <a:lnTo>
                        <a:pt x="209" y="664"/>
                      </a:lnTo>
                      <a:lnTo>
                        <a:pt x="196" y="616"/>
                      </a:lnTo>
                      <a:lnTo>
                        <a:pt x="181" y="561"/>
                      </a:lnTo>
                      <a:lnTo>
                        <a:pt x="164" y="501"/>
                      </a:lnTo>
                      <a:lnTo>
                        <a:pt x="146" y="438"/>
                      </a:lnTo>
                      <a:lnTo>
                        <a:pt x="127" y="374"/>
                      </a:lnTo>
                      <a:lnTo>
                        <a:pt x="108" y="310"/>
                      </a:lnTo>
                      <a:lnTo>
                        <a:pt x="89" y="248"/>
                      </a:lnTo>
                      <a:lnTo>
                        <a:pt x="70" y="188"/>
                      </a:lnTo>
                      <a:lnTo>
                        <a:pt x="53" y="134"/>
                      </a:lnTo>
                      <a:lnTo>
                        <a:pt x="38" y="87"/>
                      </a:lnTo>
                      <a:lnTo>
                        <a:pt x="25" y="47"/>
                      </a:lnTo>
                      <a:lnTo>
                        <a:pt x="15" y="18"/>
                      </a:lnTo>
                      <a:lnTo>
                        <a:pt x="8" y="0"/>
                      </a:lnTo>
                      <a:lnTo>
                        <a:pt x="0" y="2"/>
                      </a:lnTo>
                      <a:lnTo>
                        <a:pt x="6" y="20"/>
                      </a:lnTo>
                      <a:lnTo>
                        <a:pt x="17" y="49"/>
                      </a:lnTo>
                      <a:lnTo>
                        <a:pt x="29" y="89"/>
                      </a:lnTo>
                      <a:lnTo>
                        <a:pt x="45" y="136"/>
                      </a:lnTo>
                      <a:lnTo>
                        <a:pt x="62" y="190"/>
                      </a:lnTo>
                      <a:lnTo>
                        <a:pt x="80" y="250"/>
                      </a:lnTo>
                      <a:lnTo>
                        <a:pt x="99" y="312"/>
                      </a:lnTo>
                      <a:lnTo>
                        <a:pt x="119" y="377"/>
                      </a:lnTo>
                      <a:lnTo>
                        <a:pt x="138" y="440"/>
                      </a:lnTo>
                      <a:lnTo>
                        <a:pt x="156" y="503"/>
                      </a:lnTo>
                      <a:lnTo>
                        <a:pt x="172" y="563"/>
                      </a:lnTo>
                      <a:lnTo>
                        <a:pt x="188" y="618"/>
                      </a:lnTo>
                      <a:lnTo>
                        <a:pt x="201" y="666"/>
                      </a:lnTo>
                      <a:lnTo>
                        <a:pt x="210" y="706"/>
                      </a:lnTo>
                      <a:lnTo>
                        <a:pt x="216" y="736"/>
                      </a:lnTo>
                      <a:lnTo>
                        <a:pt x="217" y="755"/>
                      </a:lnTo>
                      <a:lnTo>
                        <a:pt x="222" y="760"/>
                      </a:lnTo>
                      <a:lnTo>
                        <a:pt x="217" y="755"/>
                      </a:lnTo>
                      <a:lnTo>
                        <a:pt x="219" y="758"/>
                      </a:lnTo>
                      <a:lnTo>
                        <a:pt x="222" y="759"/>
                      </a:lnTo>
                      <a:lnTo>
                        <a:pt x="226" y="758"/>
                      </a:lnTo>
                      <a:lnTo>
                        <a:pt x="228" y="755"/>
                      </a:lnTo>
                      <a:lnTo>
                        <a:pt x="222" y="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6" name="Freeform 881"/>
                <p:cNvSpPr>
                  <a:spLocks/>
                </p:cNvSpPr>
                <p:nvPr/>
              </p:nvSpPr>
              <p:spPr bwMode="auto">
                <a:xfrm>
                  <a:off x="2218" y="1585"/>
                  <a:ext cx="30" cy="4"/>
                </a:xfrm>
                <a:custGeom>
                  <a:avLst/>
                  <a:gdLst>
                    <a:gd name="T0" fmla="*/ 118 w 118"/>
                    <a:gd name="T1" fmla="*/ 7 h 16"/>
                    <a:gd name="T2" fmla="*/ 114 w 118"/>
                    <a:gd name="T3" fmla="*/ 7 h 16"/>
                    <a:gd name="T4" fmla="*/ 105 w 118"/>
                    <a:gd name="T5" fmla="*/ 6 h 16"/>
                    <a:gd name="T6" fmla="*/ 89 w 118"/>
                    <a:gd name="T7" fmla="*/ 5 h 16"/>
                    <a:gd name="T8" fmla="*/ 71 w 118"/>
                    <a:gd name="T9" fmla="*/ 4 h 16"/>
                    <a:gd name="T10" fmla="*/ 52 w 118"/>
                    <a:gd name="T11" fmla="*/ 3 h 16"/>
                    <a:gd name="T12" fmla="*/ 32 w 118"/>
                    <a:gd name="T13" fmla="*/ 2 h 16"/>
                    <a:gd name="T14" fmla="*/ 14 w 118"/>
                    <a:gd name="T15" fmla="*/ 0 h 16"/>
                    <a:gd name="T16" fmla="*/ 0 w 118"/>
                    <a:gd name="T17" fmla="*/ 0 h 16"/>
                    <a:gd name="T18" fmla="*/ 0 w 118"/>
                    <a:gd name="T19" fmla="*/ 10 h 16"/>
                    <a:gd name="T20" fmla="*/ 14 w 118"/>
                    <a:gd name="T21" fmla="*/ 10 h 16"/>
                    <a:gd name="T22" fmla="*/ 32 w 118"/>
                    <a:gd name="T23" fmla="*/ 10 h 16"/>
                    <a:gd name="T24" fmla="*/ 52 w 118"/>
                    <a:gd name="T25" fmla="*/ 11 h 16"/>
                    <a:gd name="T26" fmla="*/ 71 w 118"/>
                    <a:gd name="T27" fmla="*/ 12 h 16"/>
                    <a:gd name="T28" fmla="*/ 89 w 118"/>
                    <a:gd name="T29" fmla="*/ 13 h 16"/>
                    <a:gd name="T30" fmla="*/ 105 w 118"/>
                    <a:gd name="T31" fmla="*/ 14 h 16"/>
                    <a:gd name="T32" fmla="*/ 114 w 118"/>
                    <a:gd name="T33" fmla="*/ 16 h 16"/>
                    <a:gd name="T34" fmla="*/ 118 w 118"/>
                    <a:gd name="T35" fmla="*/ 16 h 16"/>
                    <a:gd name="T36" fmla="*/ 118 w 118"/>
                    <a:gd name="T3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8" h="16">
                      <a:moveTo>
                        <a:pt x="118" y="7"/>
                      </a:moveTo>
                      <a:lnTo>
                        <a:pt x="114" y="7"/>
                      </a:lnTo>
                      <a:lnTo>
                        <a:pt x="105" y="6"/>
                      </a:lnTo>
                      <a:lnTo>
                        <a:pt x="89" y="5"/>
                      </a:lnTo>
                      <a:lnTo>
                        <a:pt x="71" y="4"/>
                      </a:lnTo>
                      <a:lnTo>
                        <a:pt x="52" y="3"/>
                      </a:lnTo>
                      <a:lnTo>
                        <a:pt x="32" y="2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4" y="10"/>
                      </a:lnTo>
                      <a:lnTo>
                        <a:pt x="32" y="10"/>
                      </a:lnTo>
                      <a:lnTo>
                        <a:pt x="52" y="11"/>
                      </a:lnTo>
                      <a:lnTo>
                        <a:pt x="71" y="12"/>
                      </a:lnTo>
                      <a:lnTo>
                        <a:pt x="89" y="13"/>
                      </a:lnTo>
                      <a:lnTo>
                        <a:pt x="105" y="14"/>
                      </a:lnTo>
                      <a:lnTo>
                        <a:pt x="114" y="16"/>
                      </a:lnTo>
                      <a:lnTo>
                        <a:pt x="118" y="16"/>
                      </a:lnTo>
                      <a:lnTo>
                        <a:pt x="118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7" name="Freeform 882"/>
                <p:cNvSpPr>
                  <a:spLocks/>
                </p:cNvSpPr>
                <p:nvPr/>
              </p:nvSpPr>
              <p:spPr bwMode="auto">
                <a:xfrm>
                  <a:off x="2248" y="1587"/>
                  <a:ext cx="1" cy="2"/>
                </a:xfrm>
                <a:custGeom>
                  <a:avLst/>
                  <a:gdLst>
                    <a:gd name="T0" fmla="*/ 0 w 5"/>
                    <a:gd name="T1" fmla="*/ 9 h 9"/>
                    <a:gd name="T2" fmla="*/ 4 w 5"/>
                    <a:gd name="T3" fmla="*/ 7 h 9"/>
                    <a:gd name="T4" fmla="*/ 5 w 5"/>
                    <a:gd name="T5" fmla="*/ 4 h 9"/>
                    <a:gd name="T6" fmla="*/ 4 w 5"/>
                    <a:gd name="T7" fmla="*/ 1 h 9"/>
                    <a:gd name="T8" fmla="*/ 0 w 5"/>
                    <a:gd name="T9" fmla="*/ 0 h 9"/>
                    <a:gd name="T10" fmla="*/ 0 w 5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9">
                      <a:moveTo>
                        <a:pt x="0" y="9"/>
                      </a:moveTo>
                      <a:lnTo>
                        <a:pt x="4" y="7"/>
                      </a:lnTo>
                      <a:lnTo>
                        <a:pt x="5" y="4"/>
                      </a:lnTo>
                      <a:lnTo>
                        <a:pt x="4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8" name="Freeform 883"/>
                <p:cNvSpPr>
                  <a:spLocks/>
                </p:cNvSpPr>
                <p:nvPr/>
              </p:nvSpPr>
              <p:spPr bwMode="auto">
                <a:xfrm>
                  <a:off x="2399" y="1345"/>
                  <a:ext cx="20" cy="11"/>
                </a:xfrm>
                <a:custGeom>
                  <a:avLst/>
                  <a:gdLst>
                    <a:gd name="T0" fmla="*/ 63 w 79"/>
                    <a:gd name="T1" fmla="*/ 0 h 43"/>
                    <a:gd name="T2" fmla="*/ 56 w 79"/>
                    <a:gd name="T3" fmla="*/ 0 h 43"/>
                    <a:gd name="T4" fmla="*/ 48 w 79"/>
                    <a:gd name="T5" fmla="*/ 0 h 43"/>
                    <a:gd name="T6" fmla="*/ 41 w 79"/>
                    <a:gd name="T7" fmla="*/ 1 h 43"/>
                    <a:gd name="T8" fmla="*/ 34 w 79"/>
                    <a:gd name="T9" fmla="*/ 2 h 43"/>
                    <a:gd name="T10" fmla="*/ 28 w 79"/>
                    <a:gd name="T11" fmla="*/ 3 h 43"/>
                    <a:gd name="T12" fmla="*/ 23 w 79"/>
                    <a:gd name="T13" fmla="*/ 4 h 43"/>
                    <a:gd name="T14" fmla="*/ 18 w 79"/>
                    <a:gd name="T15" fmla="*/ 5 h 43"/>
                    <a:gd name="T16" fmla="*/ 14 w 79"/>
                    <a:gd name="T17" fmla="*/ 6 h 43"/>
                    <a:gd name="T18" fmla="*/ 10 w 79"/>
                    <a:gd name="T19" fmla="*/ 7 h 43"/>
                    <a:gd name="T20" fmla="*/ 6 w 79"/>
                    <a:gd name="T21" fmla="*/ 8 h 43"/>
                    <a:gd name="T22" fmla="*/ 3 w 79"/>
                    <a:gd name="T23" fmla="*/ 11 h 43"/>
                    <a:gd name="T24" fmla="*/ 0 w 79"/>
                    <a:gd name="T25" fmla="*/ 12 h 43"/>
                    <a:gd name="T26" fmla="*/ 1 w 79"/>
                    <a:gd name="T27" fmla="*/ 23 h 43"/>
                    <a:gd name="T28" fmla="*/ 6 w 79"/>
                    <a:gd name="T29" fmla="*/ 31 h 43"/>
                    <a:gd name="T30" fmla="*/ 15 w 79"/>
                    <a:gd name="T31" fmla="*/ 38 h 43"/>
                    <a:gd name="T32" fmla="*/ 24 w 79"/>
                    <a:gd name="T33" fmla="*/ 41 h 43"/>
                    <a:gd name="T34" fmla="*/ 35 w 79"/>
                    <a:gd name="T35" fmla="*/ 43 h 43"/>
                    <a:gd name="T36" fmla="*/ 45 w 79"/>
                    <a:gd name="T37" fmla="*/ 43 h 43"/>
                    <a:gd name="T38" fmla="*/ 54 w 79"/>
                    <a:gd name="T39" fmla="*/ 42 h 43"/>
                    <a:gd name="T40" fmla="*/ 62 w 79"/>
                    <a:gd name="T41" fmla="*/ 41 h 43"/>
                    <a:gd name="T42" fmla="*/ 71 w 79"/>
                    <a:gd name="T43" fmla="*/ 37 h 43"/>
                    <a:gd name="T44" fmla="*/ 77 w 79"/>
                    <a:gd name="T45" fmla="*/ 28 h 43"/>
                    <a:gd name="T46" fmla="*/ 79 w 79"/>
                    <a:gd name="T47" fmla="*/ 16 h 43"/>
                    <a:gd name="T48" fmla="*/ 78 w 79"/>
                    <a:gd name="T49" fmla="*/ 1 h 43"/>
                    <a:gd name="T50" fmla="*/ 75 w 79"/>
                    <a:gd name="T51" fmla="*/ 0 h 43"/>
                    <a:gd name="T52" fmla="*/ 72 w 79"/>
                    <a:gd name="T53" fmla="*/ 0 h 43"/>
                    <a:gd name="T54" fmla="*/ 67 w 79"/>
                    <a:gd name="T55" fmla="*/ 0 h 43"/>
                    <a:gd name="T56" fmla="*/ 63 w 79"/>
                    <a:gd name="T5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9" h="43">
                      <a:moveTo>
                        <a:pt x="63" y="0"/>
                      </a:moveTo>
                      <a:lnTo>
                        <a:pt x="56" y="0"/>
                      </a:lnTo>
                      <a:lnTo>
                        <a:pt x="48" y="0"/>
                      </a:lnTo>
                      <a:lnTo>
                        <a:pt x="41" y="1"/>
                      </a:lnTo>
                      <a:lnTo>
                        <a:pt x="34" y="2"/>
                      </a:lnTo>
                      <a:lnTo>
                        <a:pt x="28" y="3"/>
                      </a:lnTo>
                      <a:lnTo>
                        <a:pt x="23" y="4"/>
                      </a:lnTo>
                      <a:lnTo>
                        <a:pt x="18" y="5"/>
                      </a:lnTo>
                      <a:lnTo>
                        <a:pt x="14" y="6"/>
                      </a:lnTo>
                      <a:lnTo>
                        <a:pt x="10" y="7"/>
                      </a:lnTo>
                      <a:lnTo>
                        <a:pt x="6" y="8"/>
                      </a:lnTo>
                      <a:lnTo>
                        <a:pt x="3" y="11"/>
                      </a:lnTo>
                      <a:lnTo>
                        <a:pt x="0" y="12"/>
                      </a:lnTo>
                      <a:lnTo>
                        <a:pt x="1" y="23"/>
                      </a:lnTo>
                      <a:lnTo>
                        <a:pt x="6" y="31"/>
                      </a:lnTo>
                      <a:lnTo>
                        <a:pt x="15" y="38"/>
                      </a:lnTo>
                      <a:lnTo>
                        <a:pt x="24" y="41"/>
                      </a:lnTo>
                      <a:lnTo>
                        <a:pt x="35" y="43"/>
                      </a:lnTo>
                      <a:lnTo>
                        <a:pt x="45" y="43"/>
                      </a:lnTo>
                      <a:lnTo>
                        <a:pt x="54" y="42"/>
                      </a:lnTo>
                      <a:lnTo>
                        <a:pt x="62" y="41"/>
                      </a:lnTo>
                      <a:lnTo>
                        <a:pt x="71" y="37"/>
                      </a:lnTo>
                      <a:lnTo>
                        <a:pt x="77" y="28"/>
                      </a:lnTo>
                      <a:lnTo>
                        <a:pt x="79" y="16"/>
                      </a:lnTo>
                      <a:lnTo>
                        <a:pt x="78" y="1"/>
                      </a:lnTo>
                      <a:lnTo>
                        <a:pt x="75" y="0"/>
                      </a:lnTo>
                      <a:lnTo>
                        <a:pt x="72" y="0"/>
                      </a:lnTo>
                      <a:lnTo>
                        <a:pt x="67" y="0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9" name="Freeform 884"/>
                <p:cNvSpPr>
                  <a:spLocks/>
                </p:cNvSpPr>
                <p:nvPr/>
              </p:nvSpPr>
              <p:spPr bwMode="auto">
                <a:xfrm>
                  <a:off x="2407" y="1344"/>
                  <a:ext cx="8" cy="3"/>
                </a:xfrm>
                <a:custGeom>
                  <a:avLst/>
                  <a:gdLst>
                    <a:gd name="T0" fmla="*/ 2 w 31"/>
                    <a:gd name="T1" fmla="*/ 11 h 11"/>
                    <a:gd name="T2" fmla="*/ 3 w 31"/>
                    <a:gd name="T3" fmla="*/ 11 h 11"/>
                    <a:gd name="T4" fmla="*/ 9 w 31"/>
                    <a:gd name="T5" fmla="*/ 10 h 11"/>
                    <a:gd name="T6" fmla="*/ 16 w 31"/>
                    <a:gd name="T7" fmla="*/ 9 h 11"/>
                    <a:gd name="T8" fmla="*/ 24 w 31"/>
                    <a:gd name="T9" fmla="*/ 10 h 11"/>
                    <a:gd name="T10" fmla="*/ 31 w 31"/>
                    <a:gd name="T11" fmla="*/ 9 h 11"/>
                    <a:gd name="T12" fmla="*/ 31 w 31"/>
                    <a:gd name="T13" fmla="*/ 1 h 11"/>
                    <a:gd name="T14" fmla="*/ 24 w 31"/>
                    <a:gd name="T15" fmla="*/ 0 h 11"/>
                    <a:gd name="T16" fmla="*/ 16 w 31"/>
                    <a:gd name="T17" fmla="*/ 1 h 11"/>
                    <a:gd name="T18" fmla="*/ 9 w 31"/>
                    <a:gd name="T19" fmla="*/ 2 h 11"/>
                    <a:gd name="T20" fmla="*/ 0 w 31"/>
                    <a:gd name="T21" fmla="*/ 3 h 11"/>
                    <a:gd name="T22" fmla="*/ 2 w 31"/>
                    <a:gd name="T23" fmla="*/ 3 h 11"/>
                    <a:gd name="T24" fmla="*/ 2 w 31"/>
                    <a:gd name="T2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11">
                      <a:moveTo>
                        <a:pt x="2" y="11"/>
                      </a:moveTo>
                      <a:lnTo>
                        <a:pt x="3" y="11"/>
                      </a:lnTo>
                      <a:lnTo>
                        <a:pt x="9" y="10"/>
                      </a:lnTo>
                      <a:lnTo>
                        <a:pt x="16" y="9"/>
                      </a:lnTo>
                      <a:lnTo>
                        <a:pt x="24" y="10"/>
                      </a:lnTo>
                      <a:lnTo>
                        <a:pt x="31" y="9"/>
                      </a:lnTo>
                      <a:lnTo>
                        <a:pt x="31" y="1"/>
                      </a:lnTo>
                      <a:lnTo>
                        <a:pt x="24" y="0"/>
                      </a:lnTo>
                      <a:lnTo>
                        <a:pt x="16" y="1"/>
                      </a:lnTo>
                      <a:lnTo>
                        <a:pt x="9" y="2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0" name="Freeform 885"/>
                <p:cNvSpPr>
                  <a:spLocks/>
                </p:cNvSpPr>
                <p:nvPr/>
              </p:nvSpPr>
              <p:spPr bwMode="auto">
                <a:xfrm>
                  <a:off x="2398" y="1344"/>
                  <a:ext cx="10" cy="5"/>
                </a:xfrm>
                <a:custGeom>
                  <a:avLst/>
                  <a:gdLst>
                    <a:gd name="T0" fmla="*/ 8 w 38"/>
                    <a:gd name="T1" fmla="*/ 14 h 18"/>
                    <a:gd name="T2" fmla="*/ 6 w 38"/>
                    <a:gd name="T3" fmla="*/ 18 h 18"/>
                    <a:gd name="T4" fmla="*/ 9 w 38"/>
                    <a:gd name="T5" fmla="*/ 17 h 18"/>
                    <a:gd name="T6" fmla="*/ 12 w 38"/>
                    <a:gd name="T7" fmla="*/ 15 h 18"/>
                    <a:gd name="T8" fmla="*/ 15 w 38"/>
                    <a:gd name="T9" fmla="*/ 14 h 18"/>
                    <a:gd name="T10" fmla="*/ 19 w 38"/>
                    <a:gd name="T11" fmla="*/ 13 h 18"/>
                    <a:gd name="T12" fmla="*/ 23 w 38"/>
                    <a:gd name="T13" fmla="*/ 11 h 18"/>
                    <a:gd name="T14" fmla="*/ 27 w 38"/>
                    <a:gd name="T15" fmla="*/ 10 h 18"/>
                    <a:gd name="T16" fmla="*/ 32 w 38"/>
                    <a:gd name="T17" fmla="*/ 9 h 18"/>
                    <a:gd name="T18" fmla="*/ 38 w 38"/>
                    <a:gd name="T19" fmla="*/ 8 h 18"/>
                    <a:gd name="T20" fmla="*/ 38 w 38"/>
                    <a:gd name="T21" fmla="*/ 0 h 18"/>
                    <a:gd name="T22" fmla="*/ 32 w 38"/>
                    <a:gd name="T23" fmla="*/ 1 h 18"/>
                    <a:gd name="T24" fmla="*/ 27 w 38"/>
                    <a:gd name="T25" fmla="*/ 2 h 18"/>
                    <a:gd name="T26" fmla="*/ 21 w 38"/>
                    <a:gd name="T27" fmla="*/ 3 h 18"/>
                    <a:gd name="T28" fmla="*/ 17 w 38"/>
                    <a:gd name="T29" fmla="*/ 4 h 18"/>
                    <a:gd name="T30" fmla="*/ 12 w 38"/>
                    <a:gd name="T31" fmla="*/ 5 h 18"/>
                    <a:gd name="T32" fmla="*/ 8 w 38"/>
                    <a:gd name="T33" fmla="*/ 6 h 18"/>
                    <a:gd name="T34" fmla="*/ 5 w 38"/>
                    <a:gd name="T35" fmla="*/ 8 h 18"/>
                    <a:gd name="T36" fmla="*/ 2 w 38"/>
                    <a:gd name="T37" fmla="*/ 9 h 18"/>
                    <a:gd name="T38" fmla="*/ 0 w 38"/>
                    <a:gd name="T39" fmla="*/ 14 h 18"/>
                    <a:gd name="T40" fmla="*/ 2 w 38"/>
                    <a:gd name="T41" fmla="*/ 9 h 18"/>
                    <a:gd name="T42" fmla="*/ 0 w 38"/>
                    <a:gd name="T43" fmla="*/ 11 h 18"/>
                    <a:gd name="T44" fmla="*/ 0 w 38"/>
                    <a:gd name="T45" fmla="*/ 15 h 18"/>
                    <a:gd name="T46" fmla="*/ 3 w 38"/>
                    <a:gd name="T47" fmla="*/ 18 h 18"/>
                    <a:gd name="T48" fmla="*/ 6 w 38"/>
                    <a:gd name="T49" fmla="*/ 18 h 18"/>
                    <a:gd name="T50" fmla="*/ 8 w 38"/>
                    <a:gd name="T5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18">
                      <a:moveTo>
                        <a:pt x="8" y="14"/>
                      </a:moveTo>
                      <a:lnTo>
                        <a:pt x="6" y="18"/>
                      </a:lnTo>
                      <a:lnTo>
                        <a:pt x="9" y="17"/>
                      </a:lnTo>
                      <a:lnTo>
                        <a:pt x="12" y="15"/>
                      </a:lnTo>
                      <a:lnTo>
                        <a:pt x="15" y="14"/>
                      </a:lnTo>
                      <a:lnTo>
                        <a:pt x="19" y="13"/>
                      </a:lnTo>
                      <a:lnTo>
                        <a:pt x="23" y="11"/>
                      </a:lnTo>
                      <a:lnTo>
                        <a:pt x="27" y="10"/>
                      </a:lnTo>
                      <a:lnTo>
                        <a:pt x="32" y="9"/>
                      </a:lnTo>
                      <a:lnTo>
                        <a:pt x="38" y="8"/>
                      </a:lnTo>
                      <a:lnTo>
                        <a:pt x="38" y="0"/>
                      </a:lnTo>
                      <a:lnTo>
                        <a:pt x="32" y="1"/>
                      </a:lnTo>
                      <a:lnTo>
                        <a:pt x="27" y="2"/>
                      </a:lnTo>
                      <a:lnTo>
                        <a:pt x="21" y="3"/>
                      </a:lnTo>
                      <a:lnTo>
                        <a:pt x="17" y="4"/>
                      </a:lnTo>
                      <a:lnTo>
                        <a:pt x="12" y="5"/>
                      </a:lnTo>
                      <a:lnTo>
                        <a:pt x="8" y="6"/>
                      </a:lnTo>
                      <a:lnTo>
                        <a:pt x="5" y="8"/>
                      </a:lnTo>
                      <a:lnTo>
                        <a:pt x="2" y="9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3" y="18"/>
                      </a:lnTo>
                      <a:lnTo>
                        <a:pt x="6" y="18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1" name="Freeform 886"/>
                <p:cNvSpPr>
                  <a:spLocks/>
                </p:cNvSpPr>
                <p:nvPr/>
              </p:nvSpPr>
              <p:spPr bwMode="auto">
                <a:xfrm>
                  <a:off x="2398" y="1348"/>
                  <a:ext cx="17" cy="9"/>
                </a:xfrm>
                <a:custGeom>
                  <a:avLst/>
                  <a:gdLst>
                    <a:gd name="T0" fmla="*/ 65 w 67"/>
                    <a:gd name="T1" fmla="*/ 25 h 36"/>
                    <a:gd name="T2" fmla="*/ 65 w 67"/>
                    <a:gd name="T3" fmla="*/ 25 h 36"/>
                    <a:gd name="T4" fmla="*/ 58 w 67"/>
                    <a:gd name="T5" fmla="*/ 26 h 36"/>
                    <a:gd name="T6" fmla="*/ 49 w 67"/>
                    <a:gd name="T7" fmla="*/ 26 h 36"/>
                    <a:gd name="T8" fmla="*/ 39 w 67"/>
                    <a:gd name="T9" fmla="*/ 27 h 36"/>
                    <a:gd name="T10" fmla="*/ 29 w 67"/>
                    <a:gd name="T11" fmla="*/ 25 h 36"/>
                    <a:gd name="T12" fmla="*/ 21 w 67"/>
                    <a:gd name="T13" fmla="*/ 22 h 36"/>
                    <a:gd name="T14" fmla="*/ 14 w 67"/>
                    <a:gd name="T15" fmla="*/ 16 h 36"/>
                    <a:gd name="T16" fmla="*/ 9 w 67"/>
                    <a:gd name="T17" fmla="*/ 10 h 36"/>
                    <a:gd name="T18" fmla="*/ 8 w 67"/>
                    <a:gd name="T19" fmla="*/ 0 h 36"/>
                    <a:gd name="T20" fmla="*/ 0 w 67"/>
                    <a:gd name="T21" fmla="*/ 0 h 36"/>
                    <a:gd name="T22" fmla="*/ 1 w 67"/>
                    <a:gd name="T23" fmla="*/ 12 h 36"/>
                    <a:gd name="T24" fmla="*/ 7 w 67"/>
                    <a:gd name="T25" fmla="*/ 23 h 36"/>
                    <a:gd name="T26" fmla="*/ 17 w 67"/>
                    <a:gd name="T27" fmla="*/ 30 h 36"/>
                    <a:gd name="T28" fmla="*/ 27 w 67"/>
                    <a:gd name="T29" fmla="*/ 33 h 36"/>
                    <a:gd name="T30" fmla="*/ 39 w 67"/>
                    <a:gd name="T31" fmla="*/ 35 h 36"/>
                    <a:gd name="T32" fmla="*/ 49 w 67"/>
                    <a:gd name="T33" fmla="*/ 36 h 36"/>
                    <a:gd name="T34" fmla="*/ 58 w 67"/>
                    <a:gd name="T35" fmla="*/ 34 h 36"/>
                    <a:gd name="T36" fmla="*/ 67 w 67"/>
                    <a:gd name="T37" fmla="*/ 33 h 36"/>
                    <a:gd name="T38" fmla="*/ 67 w 67"/>
                    <a:gd name="T39" fmla="*/ 33 h 36"/>
                    <a:gd name="T40" fmla="*/ 65 w 67"/>
                    <a:gd name="T41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7" h="36">
                      <a:moveTo>
                        <a:pt x="65" y="25"/>
                      </a:moveTo>
                      <a:lnTo>
                        <a:pt x="65" y="25"/>
                      </a:lnTo>
                      <a:lnTo>
                        <a:pt x="58" y="26"/>
                      </a:lnTo>
                      <a:lnTo>
                        <a:pt x="49" y="26"/>
                      </a:lnTo>
                      <a:lnTo>
                        <a:pt x="39" y="27"/>
                      </a:lnTo>
                      <a:lnTo>
                        <a:pt x="29" y="25"/>
                      </a:lnTo>
                      <a:lnTo>
                        <a:pt x="21" y="22"/>
                      </a:lnTo>
                      <a:lnTo>
                        <a:pt x="14" y="16"/>
                      </a:lnTo>
                      <a:lnTo>
                        <a:pt x="9" y="1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7" y="23"/>
                      </a:lnTo>
                      <a:lnTo>
                        <a:pt x="17" y="30"/>
                      </a:lnTo>
                      <a:lnTo>
                        <a:pt x="27" y="33"/>
                      </a:lnTo>
                      <a:lnTo>
                        <a:pt x="39" y="35"/>
                      </a:lnTo>
                      <a:lnTo>
                        <a:pt x="49" y="36"/>
                      </a:lnTo>
                      <a:lnTo>
                        <a:pt x="58" y="34"/>
                      </a:lnTo>
                      <a:lnTo>
                        <a:pt x="67" y="33"/>
                      </a:lnTo>
                      <a:lnTo>
                        <a:pt x="67" y="33"/>
                      </a:lnTo>
                      <a:lnTo>
                        <a:pt x="65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2" name="Freeform 887"/>
                <p:cNvSpPr>
                  <a:spLocks/>
                </p:cNvSpPr>
                <p:nvPr/>
              </p:nvSpPr>
              <p:spPr bwMode="auto">
                <a:xfrm>
                  <a:off x="2414" y="1344"/>
                  <a:ext cx="6" cy="12"/>
                </a:xfrm>
                <a:custGeom>
                  <a:avLst/>
                  <a:gdLst>
                    <a:gd name="T0" fmla="*/ 16 w 24"/>
                    <a:gd name="T1" fmla="*/ 8 h 48"/>
                    <a:gd name="T2" fmla="*/ 13 w 24"/>
                    <a:gd name="T3" fmla="*/ 5 h 48"/>
                    <a:gd name="T4" fmla="*/ 13 w 24"/>
                    <a:gd name="T5" fmla="*/ 19 h 48"/>
                    <a:gd name="T6" fmla="*/ 12 w 24"/>
                    <a:gd name="T7" fmla="*/ 30 h 48"/>
                    <a:gd name="T8" fmla="*/ 7 w 24"/>
                    <a:gd name="T9" fmla="*/ 37 h 48"/>
                    <a:gd name="T10" fmla="*/ 0 w 24"/>
                    <a:gd name="T11" fmla="*/ 40 h 48"/>
                    <a:gd name="T12" fmla="*/ 2 w 24"/>
                    <a:gd name="T13" fmla="*/ 48 h 48"/>
                    <a:gd name="T14" fmla="*/ 13 w 24"/>
                    <a:gd name="T15" fmla="*/ 43 h 48"/>
                    <a:gd name="T16" fmla="*/ 21 w 24"/>
                    <a:gd name="T17" fmla="*/ 32 h 48"/>
                    <a:gd name="T18" fmla="*/ 24 w 24"/>
                    <a:gd name="T19" fmla="*/ 19 h 48"/>
                    <a:gd name="T20" fmla="*/ 22 w 24"/>
                    <a:gd name="T21" fmla="*/ 3 h 48"/>
                    <a:gd name="T22" fmla="*/ 18 w 24"/>
                    <a:gd name="T23" fmla="*/ 0 h 48"/>
                    <a:gd name="T24" fmla="*/ 22 w 24"/>
                    <a:gd name="T25" fmla="*/ 3 h 48"/>
                    <a:gd name="T26" fmla="*/ 20 w 24"/>
                    <a:gd name="T27" fmla="*/ 0 h 48"/>
                    <a:gd name="T28" fmla="*/ 16 w 24"/>
                    <a:gd name="T29" fmla="*/ 0 h 48"/>
                    <a:gd name="T30" fmla="*/ 14 w 24"/>
                    <a:gd name="T31" fmla="*/ 2 h 48"/>
                    <a:gd name="T32" fmla="*/ 13 w 24"/>
                    <a:gd name="T33" fmla="*/ 5 h 48"/>
                    <a:gd name="T34" fmla="*/ 16 w 24"/>
                    <a:gd name="T3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48">
                      <a:moveTo>
                        <a:pt x="16" y="8"/>
                      </a:moveTo>
                      <a:lnTo>
                        <a:pt x="13" y="5"/>
                      </a:lnTo>
                      <a:lnTo>
                        <a:pt x="13" y="19"/>
                      </a:lnTo>
                      <a:lnTo>
                        <a:pt x="12" y="30"/>
                      </a:lnTo>
                      <a:lnTo>
                        <a:pt x="7" y="37"/>
                      </a:lnTo>
                      <a:lnTo>
                        <a:pt x="0" y="40"/>
                      </a:lnTo>
                      <a:lnTo>
                        <a:pt x="2" y="48"/>
                      </a:lnTo>
                      <a:lnTo>
                        <a:pt x="13" y="43"/>
                      </a:lnTo>
                      <a:lnTo>
                        <a:pt x="21" y="32"/>
                      </a:lnTo>
                      <a:lnTo>
                        <a:pt x="24" y="19"/>
                      </a:lnTo>
                      <a:lnTo>
                        <a:pt x="22" y="3"/>
                      </a:lnTo>
                      <a:lnTo>
                        <a:pt x="18" y="0"/>
                      </a:lnTo>
                      <a:lnTo>
                        <a:pt x="22" y="3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3" y="5"/>
                      </a:lnTo>
                      <a:lnTo>
                        <a:pt x="1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3" name="Freeform 888"/>
                <p:cNvSpPr>
                  <a:spLocks/>
                </p:cNvSpPr>
                <p:nvPr/>
              </p:nvSpPr>
              <p:spPr bwMode="auto">
                <a:xfrm>
                  <a:off x="2414" y="1344"/>
                  <a:ext cx="5" cy="2"/>
                </a:xfrm>
                <a:custGeom>
                  <a:avLst/>
                  <a:gdLst>
                    <a:gd name="T0" fmla="*/ 4 w 20"/>
                    <a:gd name="T1" fmla="*/ 9 h 10"/>
                    <a:gd name="T2" fmla="*/ 4 w 20"/>
                    <a:gd name="T3" fmla="*/ 10 h 10"/>
                    <a:gd name="T4" fmla="*/ 8 w 20"/>
                    <a:gd name="T5" fmla="*/ 10 h 10"/>
                    <a:gd name="T6" fmla="*/ 13 w 20"/>
                    <a:gd name="T7" fmla="*/ 10 h 10"/>
                    <a:gd name="T8" fmla="*/ 16 w 20"/>
                    <a:gd name="T9" fmla="*/ 9 h 10"/>
                    <a:gd name="T10" fmla="*/ 18 w 20"/>
                    <a:gd name="T11" fmla="*/ 10 h 10"/>
                    <a:gd name="T12" fmla="*/ 20 w 20"/>
                    <a:gd name="T13" fmla="*/ 2 h 10"/>
                    <a:gd name="T14" fmla="*/ 16 w 20"/>
                    <a:gd name="T15" fmla="*/ 1 h 10"/>
                    <a:gd name="T16" fmla="*/ 13 w 20"/>
                    <a:gd name="T17" fmla="*/ 0 h 10"/>
                    <a:gd name="T18" fmla="*/ 8 w 20"/>
                    <a:gd name="T19" fmla="*/ 0 h 10"/>
                    <a:gd name="T20" fmla="*/ 4 w 20"/>
                    <a:gd name="T21" fmla="*/ 0 h 10"/>
                    <a:gd name="T22" fmla="*/ 4 w 20"/>
                    <a:gd name="T23" fmla="*/ 1 h 10"/>
                    <a:gd name="T24" fmla="*/ 4 w 20"/>
                    <a:gd name="T25" fmla="*/ 0 h 10"/>
                    <a:gd name="T26" fmla="*/ 1 w 20"/>
                    <a:gd name="T27" fmla="*/ 2 h 10"/>
                    <a:gd name="T28" fmla="*/ 0 w 20"/>
                    <a:gd name="T29" fmla="*/ 5 h 10"/>
                    <a:gd name="T30" fmla="*/ 1 w 20"/>
                    <a:gd name="T31" fmla="*/ 8 h 10"/>
                    <a:gd name="T32" fmla="*/ 4 w 20"/>
                    <a:gd name="T33" fmla="*/ 10 h 10"/>
                    <a:gd name="T34" fmla="*/ 4 w 20"/>
                    <a:gd name="T3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10">
                      <a:moveTo>
                        <a:pt x="4" y="9"/>
                      </a:move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3" y="10"/>
                      </a:lnTo>
                      <a:lnTo>
                        <a:pt x="16" y="9"/>
                      </a:lnTo>
                      <a:lnTo>
                        <a:pt x="18" y="10"/>
                      </a:lnTo>
                      <a:lnTo>
                        <a:pt x="20" y="2"/>
                      </a:lnTo>
                      <a:lnTo>
                        <a:pt x="16" y="1"/>
                      </a:lnTo>
                      <a:lnTo>
                        <a:pt x="13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4" name="Freeform 889"/>
                <p:cNvSpPr>
                  <a:spLocks/>
                </p:cNvSpPr>
                <p:nvPr/>
              </p:nvSpPr>
              <p:spPr bwMode="auto">
                <a:xfrm>
                  <a:off x="2408" y="1345"/>
                  <a:ext cx="7" cy="8"/>
                </a:xfrm>
                <a:custGeom>
                  <a:avLst/>
                  <a:gdLst>
                    <a:gd name="T0" fmla="*/ 29 w 29"/>
                    <a:gd name="T1" fmla="*/ 0 h 34"/>
                    <a:gd name="T2" fmla="*/ 22 w 29"/>
                    <a:gd name="T3" fmla="*/ 0 h 34"/>
                    <a:gd name="T4" fmla="*/ 14 w 29"/>
                    <a:gd name="T5" fmla="*/ 0 h 34"/>
                    <a:gd name="T6" fmla="*/ 7 w 29"/>
                    <a:gd name="T7" fmla="*/ 1 h 34"/>
                    <a:gd name="T8" fmla="*/ 0 w 29"/>
                    <a:gd name="T9" fmla="*/ 2 h 34"/>
                    <a:gd name="T10" fmla="*/ 0 w 29"/>
                    <a:gd name="T11" fmla="*/ 15 h 34"/>
                    <a:gd name="T12" fmla="*/ 3 w 29"/>
                    <a:gd name="T13" fmla="*/ 24 h 34"/>
                    <a:gd name="T14" fmla="*/ 8 w 29"/>
                    <a:gd name="T15" fmla="*/ 31 h 34"/>
                    <a:gd name="T16" fmla="*/ 14 w 29"/>
                    <a:gd name="T17" fmla="*/ 34 h 34"/>
                    <a:gd name="T18" fmla="*/ 20 w 29"/>
                    <a:gd name="T19" fmla="*/ 32 h 34"/>
                    <a:gd name="T20" fmla="*/ 26 w 29"/>
                    <a:gd name="T21" fmla="*/ 26 h 34"/>
                    <a:gd name="T22" fmla="*/ 29 w 29"/>
                    <a:gd name="T23" fmla="*/ 16 h 34"/>
                    <a:gd name="T24" fmla="*/ 29 w 29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4">
                      <a:moveTo>
                        <a:pt x="29" y="0"/>
                      </a:move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0" y="15"/>
                      </a:lnTo>
                      <a:lnTo>
                        <a:pt x="3" y="24"/>
                      </a:lnTo>
                      <a:lnTo>
                        <a:pt x="8" y="31"/>
                      </a:lnTo>
                      <a:lnTo>
                        <a:pt x="14" y="34"/>
                      </a:lnTo>
                      <a:lnTo>
                        <a:pt x="20" y="32"/>
                      </a:lnTo>
                      <a:lnTo>
                        <a:pt x="26" y="26"/>
                      </a:lnTo>
                      <a:lnTo>
                        <a:pt x="29" y="16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5" name="Freeform 890"/>
                <p:cNvSpPr>
                  <a:spLocks/>
                </p:cNvSpPr>
                <p:nvPr/>
              </p:nvSpPr>
              <p:spPr bwMode="auto">
                <a:xfrm>
                  <a:off x="2407" y="1344"/>
                  <a:ext cx="8" cy="3"/>
                </a:xfrm>
                <a:custGeom>
                  <a:avLst/>
                  <a:gdLst>
                    <a:gd name="T0" fmla="*/ 9 w 34"/>
                    <a:gd name="T1" fmla="*/ 7 h 11"/>
                    <a:gd name="T2" fmla="*/ 6 w 34"/>
                    <a:gd name="T3" fmla="*/ 11 h 11"/>
                    <a:gd name="T4" fmla="*/ 12 w 34"/>
                    <a:gd name="T5" fmla="*/ 10 h 11"/>
                    <a:gd name="T6" fmla="*/ 19 w 34"/>
                    <a:gd name="T7" fmla="*/ 9 h 11"/>
                    <a:gd name="T8" fmla="*/ 27 w 34"/>
                    <a:gd name="T9" fmla="*/ 10 h 11"/>
                    <a:gd name="T10" fmla="*/ 34 w 34"/>
                    <a:gd name="T11" fmla="*/ 9 h 11"/>
                    <a:gd name="T12" fmla="*/ 34 w 34"/>
                    <a:gd name="T13" fmla="*/ 1 h 11"/>
                    <a:gd name="T14" fmla="*/ 27 w 34"/>
                    <a:gd name="T15" fmla="*/ 0 h 11"/>
                    <a:gd name="T16" fmla="*/ 19 w 34"/>
                    <a:gd name="T17" fmla="*/ 1 h 11"/>
                    <a:gd name="T18" fmla="*/ 12 w 34"/>
                    <a:gd name="T19" fmla="*/ 2 h 11"/>
                    <a:gd name="T20" fmla="*/ 3 w 34"/>
                    <a:gd name="T21" fmla="*/ 3 h 11"/>
                    <a:gd name="T22" fmla="*/ 0 w 34"/>
                    <a:gd name="T23" fmla="*/ 7 h 11"/>
                    <a:gd name="T24" fmla="*/ 3 w 34"/>
                    <a:gd name="T25" fmla="*/ 3 h 11"/>
                    <a:gd name="T26" fmla="*/ 1 w 34"/>
                    <a:gd name="T27" fmla="*/ 5 h 11"/>
                    <a:gd name="T28" fmla="*/ 0 w 34"/>
                    <a:gd name="T29" fmla="*/ 8 h 11"/>
                    <a:gd name="T30" fmla="*/ 2 w 34"/>
                    <a:gd name="T31" fmla="*/ 10 h 11"/>
                    <a:gd name="T32" fmla="*/ 6 w 34"/>
                    <a:gd name="T33" fmla="*/ 11 h 11"/>
                    <a:gd name="T34" fmla="*/ 9 w 34"/>
                    <a:gd name="T35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1">
                      <a:moveTo>
                        <a:pt x="9" y="7"/>
                      </a:moveTo>
                      <a:lnTo>
                        <a:pt x="6" y="11"/>
                      </a:lnTo>
                      <a:lnTo>
                        <a:pt x="12" y="10"/>
                      </a:lnTo>
                      <a:lnTo>
                        <a:pt x="19" y="9"/>
                      </a:lnTo>
                      <a:lnTo>
                        <a:pt x="27" y="10"/>
                      </a:lnTo>
                      <a:lnTo>
                        <a:pt x="34" y="9"/>
                      </a:lnTo>
                      <a:lnTo>
                        <a:pt x="34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2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3"/>
                      </a:lnTo>
                      <a:lnTo>
                        <a:pt x="1" y="5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6" y="11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6" name="Freeform 891"/>
                <p:cNvSpPr>
                  <a:spLocks/>
                </p:cNvSpPr>
                <p:nvPr/>
              </p:nvSpPr>
              <p:spPr bwMode="auto">
                <a:xfrm>
                  <a:off x="2407" y="1344"/>
                  <a:ext cx="9" cy="10"/>
                </a:xfrm>
                <a:custGeom>
                  <a:avLst/>
                  <a:gdLst>
                    <a:gd name="T0" fmla="*/ 34 w 38"/>
                    <a:gd name="T1" fmla="*/ 8 h 42"/>
                    <a:gd name="T2" fmla="*/ 30 w 38"/>
                    <a:gd name="T3" fmla="*/ 4 h 42"/>
                    <a:gd name="T4" fmla="*/ 30 w 38"/>
                    <a:gd name="T5" fmla="*/ 20 h 42"/>
                    <a:gd name="T6" fmla="*/ 26 w 38"/>
                    <a:gd name="T7" fmla="*/ 28 h 42"/>
                    <a:gd name="T8" fmla="*/ 23 w 38"/>
                    <a:gd name="T9" fmla="*/ 32 h 42"/>
                    <a:gd name="T10" fmla="*/ 19 w 38"/>
                    <a:gd name="T11" fmla="*/ 33 h 42"/>
                    <a:gd name="T12" fmla="*/ 16 w 38"/>
                    <a:gd name="T13" fmla="*/ 32 h 42"/>
                    <a:gd name="T14" fmla="*/ 12 w 38"/>
                    <a:gd name="T15" fmla="*/ 26 h 42"/>
                    <a:gd name="T16" fmla="*/ 9 w 38"/>
                    <a:gd name="T17" fmla="*/ 19 h 42"/>
                    <a:gd name="T18" fmla="*/ 9 w 38"/>
                    <a:gd name="T19" fmla="*/ 6 h 42"/>
                    <a:gd name="T20" fmla="*/ 0 w 38"/>
                    <a:gd name="T21" fmla="*/ 6 h 42"/>
                    <a:gd name="T22" fmla="*/ 0 w 38"/>
                    <a:gd name="T23" fmla="*/ 19 h 42"/>
                    <a:gd name="T24" fmla="*/ 3 w 38"/>
                    <a:gd name="T25" fmla="*/ 30 h 42"/>
                    <a:gd name="T26" fmla="*/ 10 w 38"/>
                    <a:gd name="T27" fmla="*/ 39 h 42"/>
                    <a:gd name="T28" fmla="*/ 19 w 38"/>
                    <a:gd name="T29" fmla="*/ 42 h 42"/>
                    <a:gd name="T30" fmla="*/ 27 w 38"/>
                    <a:gd name="T31" fmla="*/ 41 h 42"/>
                    <a:gd name="T32" fmla="*/ 35 w 38"/>
                    <a:gd name="T33" fmla="*/ 32 h 42"/>
                    <a:gd name="T34" fmla="*/ 38 w 38"/>
                    <a:gd name="T35" fmla="*/ 20 h 42"/>
                    <a:gd name="T36" fmla="*/ 38 w 38"/>
                    <a:gd name="T37" fmla="*/ 4 h 42"/>
                    <a:gd name="T38" fmla="*/ 34 w 38"/>
                    <a:gd name="T39" fmla="*/ 0 h 42"/>
                    <a:gd name="T40" fmla="*/ 38 w 38"/>
                    <a:gd name="T41" fmla="*/ 4 h 42"/>
                    <a:gd name="T42" fmla="*/ 37 w 38"/>
                    <a:gd name="T43" fmla="*/ 1 h 42"/>
                    <a:gd name="T44" fmla="*/ 34 w 38"/>
                    <a:gd name="T45" fmla="*/ 0 h 42"/>
                    <a:gd name="T46" fmla="*/ 31 w 38"/>
                    <a:gd name="T47" fmla="*/ 1 h 42"/>
                    <a:gd name="T48" fmla="*/ 30 w 38"/>
                    <a:gd name="T49" fmla="*/ 4 h 42"/>
                    <a:gd name="T50" fmla="*/ 34 w 38"/>
                    <a:gd name="T51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42">
                      <a:moveTo>
                        <a:pt x="34" y="8"/>
                      </a:moveTo>
                      <a:lnTo>
                        <a:pt x="30" y="4"/>
                      </a:lnTo>
                      <a:lnTo>
                        <a:pt x="30" y="20"/>
                      </a:lnTo>
                      <a:lnTo>
                        <a:pt x="26" y="28"/>
                      </a:lnTo>
                      <a:lnTo>
                        <a:pt x="23" y="32"/>
                      </a:lnTo>
                      <a:lnTo>
                        <a:pt x="19" y="33"/>
                      </a:lnTo>
                      <a:lnTo>
                        <a:pt x="16" y="32"/>
                      </a:lnTo>
                      <a:lnTo>
                        <a:pt x="12" y="26"/>
                      </a:lnTo>
                      <a:lnTo>
                        <a:pt x="9" y="19"/>
                      </a:lnTo>
                      <a:lnTo>
                        <a:pt x="9" y="6"/>
                      </a:lnTo>
                      <a:lnTo>
                        <a:pt x="0" y="6"/>
                      </a:lnTo>
                      <a:lnTo>
                        <a:pt x="0" y="19"/>
                      </a:lnTo>
                      <a:lnTo>
                        <a:pt x="3" y="30"/>
                      </a:lnTo>
                      <a:lnTo>
                        <a:pt x="10" y="39"/>
                      </a:lnTo>
                      <a:lnTo>
                        <a:pt x="19" y="42"/>
                      </a:lnTo>
                      <a:lnTo>
                        <a:pt x="27" y="41"/>
                      </a:lnTo>
                      <a:lnTo>
                        <a:pt x="35" y="32"/>
                      </a:lnTo>
                      <a:lnTo>
                        <a:pt x="38" y="20"/>
                      </a:lnTo>
                      <a:lnTo>
                        <a:pt x="38" y="4"/>
                      </a:lnTo>
                      <a:lnTo>
                        <a:pt x="34" y="0"/>
                      </a:lnTo>
                      <a:lnTo>
                        <a:pt x="38" y="4"/>
                      </a:lnTo>
                      <a:lnTo>
                        <a:pt x="37" y="1"/>
                      </a:lnTo>
                      <a:lnTo>
                        <a:pt x="34" y="0"/>
                      </a:lnTo>
                      <a:lnTo>
                        <a:pt x="31" y="1"/>
                      </a:lnTo>
                      <a:lnTo>
                        <a:pt x="30" y="4"/>
                      </a:lnTo>
                      <a:lnTo>
                        <a:pt x="3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7" name="Freeform 892"/>
                <p:cNvSpPr>
                  <a:spLocks/>
                </p:cNvSpPr>
                <p:nvPr/>
              </p:nvSpPr>
              <p:spPr bwMode="auto">
                <a:xfrm>
                  <a:off x="2322" y="1277"/>
                  <a:ext cx="105" cy="94"/>
                </a:xfrm>
                <a:custGeom>
                  <a:avLst/>
                  <a:gdLst>
                    <a:gd name="T0" fmla="*/ 401 w 418"/>
                    <a:gd name="T1" fmla="*/ 142 h 376"/>
                    <a:gd name="T2" fmla="*/ 374 w 418"/>
                    <a:gd name="T3" fmla="*/ 137 h 376"/>
                    <a:gd name="T4" fmla="*/ 342 w 418"/>
                    <a:gd name="T5" fmla="*/ 137 h 376"/>
                    <a:gd name="T6" fmla="*/ 315 w 418"/>
                    <a:gd name="T7" fmla="*/ 139 h 376"/>
                    <a:gd name="T8" fmla="*/ 293 w 418"/>
                    <a:gd name="T9" fmla="*/ 133 h 376"/>
                    <a:gd name="T10" fmla="*/ 258 w 418"/>
                    <a:gd name="T11" fmla="*/ 141 h 376"/>
                    <a:gd name="T12" fmla="*/ 225 w 418"/>
                    <a:gd name="T13" fmla="*/ 169 h 376"/>
                    <a:gd name="T14" fmla="*/ 209 w 418"/>
                    <a:gd name="T15" fmla="*/ 199 h 376"/>
                    <a:gd name="T16" fmla="*/ 219 w 418"/>
                    <a:gd name="T17" fmla="*/ 222 h 376"/>
                    <a:gd name="T18" fmla="*/ 217 w 418"/>
                    <a:gd name="T19" fmla="*/ 241 h 376"/>
                    <a:gd name="T20" fmla="*/ 208 w 418"/>
                    <a:gd name="T21" fmla="*/ 255 h 376"/>
                    <a:gd name="T22" fmla="*/ 198 w 418"/>
                    <a:gd name="T23" fmla="*/ 267 h 376"/>
                    <a:gd name="T24" fmla="*/ 196 w 418"/>
                    <a:gd name="T25" fmla="*/ 292 h 376"/>
                    <a:gd name="T26" fmla="*/ 189 w 418"/>
                    <a:gd name="T27" fmla="*/ 336 h 376"/>
                    <a:gd name="T28" fmla="*/ 188 w 418"/>
                    <a:gd name="T29" fmla="*/ 375 h 376"/>
                    <a:gd name="T30" fmla="*/ 179 w 418"/>
                    <a:gd name="T31" fmla="*/ 376 h 376"/>
                    <a:gd name="T32" fmla="*/ 170 w 418"/>
                    <a:gd name="T33" fmla="*/ 371 h 376"/>
                    <a:gd name="T34" fmla="*/ 165 w 418"/>
                    <a:gd name="T35" fmla="*/ 366 h 376"/>
                    <a:gd name="T36" fmla="*/ 154 w 418"/>
                    <a:gd name="T37" fmla="*/ 361 h 376"/>
                    <a:gd name="T38" fmla="*/ 135 w 418"/>
                    <a:gd name="T39" fmla="*/ 353 h 376"/>
                    <a:gd name="T40" fmla="*/ 119 w 418"/>
                    <a:gd name="T41" fmla="*/ 333 h 376"/>
                    <a:gd name="T42" fmla="*/ 113 w 418"/>
                    <a:gd name="T43" fmla="*/ 310 h 376"/>
                    <a:gd name="T44" fmla="*/ 105 w 418"/>
                    <a:gd name="T45" fmla="*/ 291 h 376"/>
                    <a:gd name="T46" fmla="*/ 95 w 418"/>
                    <a:gd name="T47" fmla="*/ 277 h 376"/>
                    <a:gd name="T48" fmla="*/ 80 w 418"/>
                    <a:gd name="T49" fmla="*/ 266 h 376"/>
                    <a:gd name="T50" fmla="*/ 62 w 418"/>
                    <a:gd name="T51" fmla="*/ 260 h 376"/>
                    <a:gd name="T52" fmla="*/ 43 w 418"/>
                    <a:gd name="T53" fmla="*/ 262 h 376"/>
                    <a:gd name="T54" fmla="*/ 26 w 418"/>
                    <a:gd name="T55" fmla="*/ 267 h 376"/>
                    <a:gd name="T56" fmla="*/ 17 w 418"/>
                    <a:gd name="T57" fmla="*/ 263 h 376"/>
                    <a:gd name="T58" fmla="*/ 7 w 418"/>
                    <a:gd name="T59" fmla="*/ 244 h 376"/>
                    <a:gd name="T60" fmla="*/ 0 w 418"/>
                    <a:gd name="T61" fmla="*/ 222 h 376"/>
                    <a:gd name="T62" fmla="*/ 3 w 418"/>
                    <a:gd name="T63" fmla="*/ 203 h 376"/>
                    <a:gd name="T64" fmla="*/ 13 w 418"/>
                    <a:gd name="T65" fmla="*/ 184 h 376"/>
                    <a:gd name="T66" fmla="*/ 20 w 418"/>
                    <a:gd name="T67" fmla="*/ 143 h 376"/>
                    <a:gd name="T68" fmla="*/ 32 w 418"/>
                    <a:gd name="T69" fmla="*/ 96 h 376"/>
                    <a:gd name="T70" fmla="*/ 53 w 418"/>
                    <a:gd name="T71" fmla="*/ 66 h 376"/>
                    <a:gd name="T72" fmla="*/ 71 w 418"/>
                    <a:gd name="T73" fmla="*/ 56 h 376"/>
                    <a:gd name="T74" fmla="*/ 90 w 418"/>
                    <a:gd name="T75" fmla="*/ 37 h 376"/>
                    <a:gd name="T76" fmla="*/ 123 w 418"/>
                    <a:gd name="T77" fmla="*/ 19 h 376"/>
                    <a:gd name="T78" fmla="*/ 168 w 418"/>
                    <a:gd name="T79" fmla="*/ 12 h 376"/>
                    <a:gd name="T80" fmla="*/ 204 w 418"/>
                    <a:gd name="T81" fmla="*/ 9 h 376"/>
                    <a:gd name="T82" fmla="*/ 227 w 418"/>
                    <a:gd name="T83" fmla="*/ 1 h 376"/>
                    <a:gd name="T84" fmla="*/ 252 w 418"/>
                    <a:gd name="T85" fmla="*/ 0 h 376"/>
                    <a:gd name="T86" fmla="*/ 273 w 418"/>
                    <a:gd name="T87" fmla="*/ 5 h 376"/>
                    <a:gd name="T88" fmla="*/ 287 w 418"/>
                    <a:gd name="T89" fmla="*/ 10 h 376"/>
                    <a:gd name="T90" fmla="*/ 308 w 418"/>
                    <a:gd name="T91" fmla="*/ 6 h 376"/>
                    <a:gd name="T92" fmla="*/ 330 w 418"/>
                    <a:gd name="T93" fmla="*/ 6 h 376"/>
                    <a:gd name="T94" fmla="*/ 345 w 418"/>
                    <a:gd name="T95" fmla="*/ 12 h 376"/>
                    <a:gd name="T96" fmla="*/ 358 w 418"/>
                    <a:gd name="T97" fmla="*/ 22 h 376"/>
                    <a:gd name="T98" fmla="*/ 381 w 418"/>
                    <a:gd name="T99" fmla="*/ 39 h 376"/>
                    <a:gd name="T100" fmla="*/ 399 w 418"/>
                    <a:gd name="T101" fmla="*/ 61 h 376"/>
                    <a:gd name="T102" fmla="*/ 405 w 418"/>
                    <a:gd name="T103" fmla="*/ 83 h 376"/>
                    <a:gd name="T104" fmla="*/ 411 w 418"/>
                    <a:gd name="T105" fmla="*/ 103 h 376"/>
                    <a:gd name="T106" fmla="*/ 418 w 418"/>
                    <a:gd name="T107" fmla="*/ 135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18" h="376">
                      <a:moveTo>
                        <a:pt x="409" y="147"/>
                      </a:moveTo>
                      <a:lnTo>
                        <a:pt x="401" y="142"/>
                      </a:lnTo>
                      <a:lnTo>
                        <a:pt x="389" y="139"/>
                      </a:lnTo>
                      <a:lnTo>
                        <a:pt x="374" y="137"/>
                      </a:lnTo>
                      <a:lnTo>
                        <a:pt x="357" y="137"/>
                      </a:lnTo>
                      <a:lnTo>
                        <a:pt x="342" y="137"/>
                      </a:lnTo>
                      <a:lnTo>
                        <a:pt x="328" y="138"/>
                      </a:lnTo>
                      <a:lnTo>
                        <a:pt x="315" y="139"/>
                      </a:lnTo>
                      <a:lnTo>
                        <a:pt x="308" y="140"/>
                      </a:lnTo>
                      <a:lnTo>
                        <a:pt x="293" y="133"/>
                      </a:lnTo>
                      <a:lnTo>
                        <a:pt x="277" y="134"/>
                      </a:lnTo>
                      <a:lnTo>
                        <a:pt x="258" y="141"/>
                      </a:lnTo>
                      <a:lnTo>
                        <a:pt x="240" y="154"/>
                      </a:lnTo>
                      <a:lnTo>
                        <a:pt x="225" y="169"/>
                      </a:lnTo>
                      <a:lnTo>
                        <a:pt x="214" y="183"/>
                      </a:lnTo>
                      <a:lnTo>
                        <a:pt x="209" y="199"/>
                      </a:lnTo>
                      <a:lnTo>
                        <a:pt x="213" y="211"/>
                      </a:lnTo>
                      <a:lnTo>
                        <a:pt x="219" y="222"/>
                      </a:lnTo>
                      <a:lnTo>
                        <a:pt x="220" y="232"/>
                      </a:lnTo>
                      <a:lnTo>
                        <a:pt x="217" y="241"/>
                      </a:lnTo>
                      <a:lnTo>
                        <a:pt x="213" y="249"/>
                      </a:lnTo>
                      <a:lnTo>
                        <a:pt x="208" y="255"/>
                      </a:lnTo>
                      <a:lnTo>
                        <a:pt x="203" y="262"/>
                      </a:lnTo>
                      <a:lnTo>
                        <a:pt x="198" y="267"/>
                      </a:lnTo>
                      <a:lnTo>
                        <a:pt x="197" y="271"/>
                      </a:lnTo>
                      <a:lnTo>
                        <a:pt x="196" y="292"/>
                      </a:lnTo>
                      <a:lnTo>
                        <a:pt x="192" y="311"/>
                      </a:lnTo>
                      <a:lnTo>
                        <a:pt x="189" y="336"/>
                      </a:lnTo>
                      <a:lnTo>
                        <a:pt x="190" y="375"/>
                      </a:lnTo>
                      <a:lnTo>
                        <a:pt x="188" y="375"/>
                      </a:lnTo>
                      <a:lnTo>
                        <a:pt x="184" y="376"/>
                      </a:lnTo>
                      <a:lnTo>
                        <a:pt x="179" y="376"/>
                      </a:lnTo>
                      <a:lnTo>
                        <a:pt x="171" y="376"/>
                      </a:lnTo>
                      <a:lnTo>
                        <a:pt x="170" y="371"/>
                      </a:lnTo>
                      <a:lnTo>
                        <a:pt x="168" y="368"/>
                      </a:lnTo>
                      <a:lnTo>
                        <a:pt x="165" y="366"/>
                      </a:lnTo>
                      <a:lnTo>
                        <a:pt x="161" y="363"/>
                      </a:lnTo>
                      <a:lnTo>
                        <a:pt x="154" y="361"/>
                      </a:lnTo>
                      <a:lnTo>
                        <a:pt x="145" y="357"/>
                      </a:lnTo>
                      <a:lnTo>
                        <a:pt x="135" y="353"/>
                      </a:lnTo>
                      <a:lnTo>
                        <a:pt x="121" y="347"/>
                      </a:lnTo>
                      <a:lnTo>
                        <a:pt x="119" y="333"/>
                      </a:lnTo>
                      <a:lnTo>
                        <a:pt x="116" y="320"/>
                      </a:lnTo>
                      <a:lnTo>
                        <a:pt x="113" y="310"/>
                      </a:lnTo>
                      <a:lnTo>
                        <a:pt x="109" y="299"/>
                      </a:lnTo>
                      <a:lnTo>
                        <a:pt x="105" y="291"/>
                      </a:lnTo>
                      <a:lnTo>
                        <a:pt x="100" y="284"/>
                      </a:lnTo>
                      <a:lnTo>
                        <a:pt x="95" y="277"/>
                      </a:lnTo>
                      <a:lnTo>
                        <a:pt x="90" y="272"/>
                      </a:lnTo>
                      <a:lnTo>
                        <a:pt x="80" y="266"/>
                      </a:lnTo>
                      <a:lnTo>
                        <a:pt x="71" y="262"/>
                      </a:lnTo>
                      <a:lnTo>
                        <a:pt x="62" y="260"/>
                      </a:lnTo>
                      <a:lnTo>
                        <a:pt x="52" y="260"/>
                      </a:lnTo>
                      <a:lnTo>
                        <a:pt x="43" y="262"/>
                      </a:lnTo>
                      <a:lnTo>
                        <a:pt x="35" y="264"/>
                      </a:lnTo>
                      <a:lnTo>
                        <a:pt x="26" y="267"/>
                      </a:lnTo>
                      <a:lnTo>
                        <a:pt x="20" y="270"/>
                      </a:lnTo>
                      <a:lnTo>
                        <a:pt x="17" y="263"/>
                      </a:lnTo>
                      <a:lnTo>
                        <a:pt x="13" y="254"/>
                      </a:lnTo>
                      <a:lnTo>
                        <a:pt x="7" y="244"/>
                      </a:lnTo>
                      <a:lnTo>
                        <a:pt x="3" y="232"/>
                      </a:lnTo>
                      <a:lnTo>
                        <a:pt x="0" y="222"/>
                      </a:lnTo>
                      <a:lnTo>
                        <a:pt x="0" y="211"/>
                      </a:lnTo>
                      <a:lnTo>
                        <a:pt x="3" y="203"/>
                      </a:lnTo>
                      <a:lnTo>
                        <a:pt x="12" y="196"/>
                      </a:lnTo>
                      <a:lnTo>
                        <a:pt x="13" y="184"/>
                      </a:lnTo>
                      <a:lnTo>
                        <a:pt x="16" y="166"/>
                      </a:lnTo>
                      <a:lnTo>
                        <a:pt x="20" y="143"/>
                      </a:lnTo>
                      <a:lnTo>
                        <a:pt x="25" y="119"/>
                      </a:lnTo>
                      <a:lnTo>
                        <a:pt x="32" y="96"/>
                      </a:lnTo>
                      <a:lnTo>
                        <a:pt x="42" y="78"/>
                      </a:lnTo>
                      <a:lnTo>
                        <a:pt x="53" y="66"/>
                      </a:lnTo>
                      <a:lnTo>
                        <a:pt x="67" y="63"/>
                      </a:lnTo>
                      <a:lnTo>
                        <a:pt x="71" y="56"/>
                      </a:lnTo>
                      <a:lnTo>
                        <a:pt x="78" y="46"/>
                      </a:lnTo>
                      <a:lnTo>
                        <a:pt x="90" y="37"/>
                      </a:lnTo>
                      <a:lnTo>
                        <a:pt x="105" y="27"/>
                      </a:lnTo>
                      <a:lnTo>
                        <a:pt x="123" y="19"/>
                      </a:lnTo>
                      <a:lnTo>
                        <a:pt x="144" y="14"/>
                      </a:lnTo>
                      <a:lnTo>
                        <a:pt x="168" y="12"/>
                      </a:lnTo>
                      <a:lnTo>
                        <a:pt x="195" y="14"/>
                      </a:lnTo>
                      <a:lnTo>
                        <a:pt x="204" y="9"/>
                      </a:lnTo>
                      <a:lnTo>
                        <a:pt x="214" y="4"/>
                      </a:lnTo>
                      <a:lnTo>
                        <a:pt x="227" y="1"/>
                      </a:lnTo>
                      <a:lnTo>
                        <a:pt x="239" y="0"/>
                      </a:lnTo>
                      <a:lnTo>
                        <a:pt x="252" y="0"/>
                      </a:lnTo>
                      <a:lnTo>
                        <a:pt x="263" y="1"/>
                      </a:lnTo>
                      <a:lnTo>
                        <a:pt x="273" y="5"/>
                      </a:lnTo>
                      <a:lnTo>
                        <a:pt x="279" y="12"/>
                      </a:lnTo>
                      <a:lnTo>
                        <a:pt x="287" y="10"/>
                      </a:lnTo>
                      <a:lnTo>
                        <a:pt x="298" y="8"/>
                      </a:lnTo>
                      <a:lnTo>
                        <a:pt x="308" y="6"/>
                      </a:lnTo>
                      <a:lnTo>
                        <a:pt x="320" y="5"/>
                      </a:lnTo>
                      <a:lnTo>
                        <a:pt x="330" y="6"/>
                      </a:lnTo>
                      <a:lnTo>
                        <a:pt x="338" y="9"/>
                      </a:lnTo>
                      <a:lnTo>
                        <a:pt x="345" y="12"/>
                      </a:lnTo>
                      <a:lnTo>
                        <a:pt x="348" y="18"/>
                      </a:lnTo>
                      <a:lnTo>
                        <a:pt x="358" y="22"/>
                      </a:lnTo>
                      <a:lnTo>
                        <a:pt x="370" y="29"/>
                      </a:lnTo>
                      <a:lnTo>
                        <a:pt x="381" y="39"/>
                      </a:lnTo>
                      <a:lnTo>
                        <a:pt x="391" y="49"/>
                      </a:lnTo>
                      <a:lnTo>
                        <a:pt x="399" y="61"/>
                      </a:lnTo>
                      <a:lnTo>
                        <a:pt x="404" y="72"/>
                      </a:lnTo>
                      <a:lnTo>
                        <a:pt x="405" y="83"/>
                      </a:lnTo>
                      <a:lnTo>
                        <a:pt x="401" y="91"/>
                      </a:lnTo>
                      <a:lnTo>
                        <a:pt x="411" y="103"/>
                      </a:lnTo>
                      <a:lnTo>
                        <a:pt x="418" y="118"/>
                      </a:lnTo>
                      <a:lnTo>
                        <a:pt x="418" y="135"/>
                      </a:lnTo>
                      <a:lnTo>
                        <a:pt x="409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8" name="Freeform 893"/>
                <p:cNvSpPr>
                  <a:spLocks/>
                </p:cNvSpPr>
                <p:nvPr/>
              </p:nvSpPr>
              <p:spPr bwMode="auto">
                <a:xfrm>
                  <a:off x="2398" y="1310"/>
                  <a:ext cx="27" cy="4"/>
                </a:xfrm>
                <a:custGeom>
                  <a:avLst/>
                  <a:gdLst>
                    <a:gd name="T0" fmla="*/ 1 w 109"/>
                    <a:gd name="T1" fmla="*/ 11 h 18"/>
                    <a:gd name="T2" fmla="*/ 4 w 109"/>
                    <a:gd name="T3" fmla="*/ 12 h 18"/>
                    <a:gd name="T4" fmla="*/ 11 w 109"/>
                    <a:gd name="T5" fmla="*/ 11 h 18"/>
                    <a:gd name="T6" fmla="*/ 24 w 109"/>
                    <a:gd name="T7" fmla="*/ 10 h 18"/>
                    <a:gd name="T8" fmla="*/ 38 w 109"/>
                    <a:gd name="T9" fmla="*/ 10 h 18"/>
                    <a:gd name="T10" fmla="*/ 53 w 109"/>
                    <a:gd name="T11" fmla="*/ 10 h 18"/>
                    <a:gd name="T12" fmla="*/ 70 w 109"/>
                    <a:gd name="T13" fmla="*/ 9 h 18"/>
                    <a:gd name="T14" fmla="*/ 85 w 109"/>
                    <a:gd name="T15" fmla="*/ 11 h 18"/>
                    <a:gd name="T16" fmla="*/ 96 w 109"/>
                    <a:gd name="T17" fmla="*/ 15 h 18"/>
                    <a:gd name="T18" fmla="*/ 102 w 109"/>
                    <a:gd name="T19" fmla="*/ 18 h 18"/>
                    <a:gd name="T20" fmla="*/ 109 w 109"/>
                    <a:gd name="T21" fmla="*/ 11 h 18"/>
                    <a:gd name="T22" fmla="*/ 98 w 109"/>
                    <a:gd name="T23" fmla="*/ 6 h 18"/>
                    <a:gd name="T24" fmla="*/ 85 w 109"/>
                    <a:gd name="T25" fmla="*/ 3 h 18"/>
                    <a:gd name="T26" fmla="*/ 70 w 109"/>
                    <a:gd name="T27" fmla="*/ 1 h 18"/>
                    <a:gd name="T28" fmla="*/ 53 w 109"/>
                    <a:gd name="T29" fmla="*/ 0 h 18"/>
                    <a:gd name="T30" fmla="*/ 38 w 109"/>
                    <a:gd name="T31" fmla="*/ 0 h 18"/>
                    <a:gd name="T32" fmla="*/ 24 w 109"/>
                    <a:gd name="T33" fmla="*/ 2 h 18"/>
                    <a:gd name="T34" fmla="*/ 11 w 109"/>
                    <a:gd name="T35" fmla="*/ 3 h 18"/>
                    <a:gd name="T36" fmla="*/ 4 w 109"/>
                    <a:gd name="T37" fmla="*/ 4 h 18"/>
                    <a:gd name="T38" fmla="*/ 7 w 109"/>
                    <a:gd name="T39" fmla="*/ 5 h 18"/>
                    <a:gd name="T40" fmla="*/ 4 w 109"/>
                    <a:gd name="T41" fmla="*/ 4 h 18"/>
                    <a:gd name="T42" fmla="*/ 1 w 109"/>
                    <a:gd name="T43" fmla="*/ 5 h 18"/>
                    <a:gd name="T44" fmla="*/ 0 w 109"/>
                    <a:gd name="T45" fmla="*/ 8 h 18"/>
                    <a:gd name="T46" fmla="*/ 1 w 109"/>
                    <a:gd name="T47" fmla="*/ 11 h 18"/>
                    <a:gd name="T48" fmla="*/ 4 w 109"/>
                    <a:gd name="T49" fmla="*/ 12 h 18"/>
                    <a:gd name="T50" fmla="*/ 1 w 109"/>
                    <a:gd name="T5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9" h="18">
                      <a:moveTo>
                        <a:pt x="1" y="11"/>
                      </a:moveTo>
                      <a:lnTo>
                        <a:pt x="4" y="12"/>
                      </a:lnTo>
                      <a:lnTo>
                        <a:pt x="11" y="11"/>
                      </a:lnTo>
                      <a:lnTo>
                        <a:pt x="24" y="10"/>
                      </a:lnTo>
                      <a:lnTo>
                        <a:pt x="38" y="10"/>
                      </a:lnTo>
                      <a:lnTo>
                        <a:pt x="53" y="10"/>
                      </a:lnTo>
                      <a:lnTo>
                        <a:pt x="70" y="9"/>
                      </a:lnTo>
                      <a:lnTo>
                        <a:pt x="85" y="11"/>
                      </a:lnTo>
                      <a:lnTo>
                        <a:pt x="96" y="15"/>
                      </a:lnTo>
                      <a:lnTo>
                        <a:pt x="102" y="18"/>
                      </a:lnTo>
                      <a:lnTo>
                        <a:pt x="109" y="11"/>
                      </a:lnTo>
                      <a:lnTo>
                        <a:pt x="98" y="6"/>
                      </a:lnTo>
                      <a:lnTo>
                        <a:pt x="85" y="3"/>
                      </a:lnTo>
                      <a:lnTo>
                        <a:pt x="70" y="1"/>
                      </a:lnTo>
                      <a:lnTo>
                        <a:pt x="53" y="0"/>
                      </a:lnTo>
                      <a:lnTo>
                        <a:pt x="38" y="0"/>
                      </a:lnTo>
                      <a:lnTo>
                        <a:pt x="24" y="2"/>
                      </a:lnTo>
                      <a:lnTo>
                        <a:pt x="11" y="3"/>
                      </a:lnTo>
                      <a:lnTo>
                        <a:pt x="4" y="4"/>
                      </a:lnTo>
                      <a:lnTo>
                        <a:pt x="7" y="5"/>
                      </a:lnTo>
                      <a:lnTo>
                        <a:pt x="4" y="4"/>
                      </a:lnTo>
                      <a:lnTo>
                        <a:pt x="1" y="5"/>
                      </a:lnTo>
                      <a:lnTo>
                        <a:pt x="0" y="8"/>
                      </a:lnTo>
                      <a:lnTo>
                        <a:pt x="1" y="11"/>
                      </a:lnTo>
                      <a:lnTo>
                        <a:pt x="4" y="12"/>
                      </a:lnTo>
                      <a:lnTo>
                        <a:pt x="1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9" name="Freeform 894"/>
                <p:cNvSpPr>
                  <a:spLocks/>
                </p:cNvSpPr>
                <p:nvPr/>
              </p:nvSpPr>
              <p:spPr bwMode="auto">
                <a:xfrm>
                  <a:off x="2373" y="1309"/>
                  <a:ext cx="27" cy="22"/>
                </a:xfrm>
                <a:custGeom>
                  <a:avLst/>
                  <a:gdLst>
                    <a:gd name="T0" fmla="*/ 12 w 107"/>
                    <a:gd name="T1" fmla="*/ 79 h 86"/>
                    <a:gd name="T2" fmla="*/ 12 w 107"/>
                    <a:gd name="T3" fmla="*/ 79 h 86"/>
                    <a:gd name="T4" fmla="*/ 10 w 107"/>
                    <a:gd name="T5" fmla="*/ 70 h 86"/>
                    <a:gd name="T6" fmla="*/ 14 w 107"/>
                    <a:gd name="T7" fmla="*/ 56 h 86"/>
                    <a:gd name="T8" fmla="*/ 24 w 107"/>
                    <a:gd name="T9" fmla="*/ 43 h 86"/>
                    <a:gd name="T10" fmla="*/ 39 w 107"/>
                    <a:gd name="T11" fmla="*/ 28 h 86"/>
                    <a:gd name="T12" fmla="*/ 56 w 107"/>
                    <a:gd name="T13" fmla="*/ 17 h 86"/>
                    <a:gd name="T14" fmla="*/ 74 w 107"/>
                    <a:gd name="T15" fmla="*/ 9 h 86"/>
                    <a:gd name="T16" fmla="*/ 89 w 107"/>
                    <a:gd name="T17" fmla="*/ 8 h 86"/>
                    <a:gd name="T18" fmla="*/ 101 w 107"/>
                    <a:gd name="T19" fmla="*/ 14 h 86"/>
                    <a:gd name="T20" fmla="*/ 107 w 107"/>
                    <a:gd name="T21" fmla="*/ 8 h 86"/>
                    <a:gd name="T22" fmla="*/ 89 w 107"/>
                    <a:gd name="T23" fmla="*/ 0 h 86"/>
                    <a:gd name="T24" fmla="*/ 72 w 107"/>
                    <a:gd name="T25" fmla="*/ 1 h 86"/>
                    <a:gd name="T26" fmla="*/ 52 w 107"/>
                    <a:gd name="T27" fmla="*/ 8 h 86"/>
                    <a:gd name="T28" fmla="*/ 33 w 107"/>
                    <a:gd name="T29" fmla="*/ 22 h 86"/>
                    <a:gd name="T30" fmla="*/ 17 w 107"/>
                    <a:gd name="T31" fmla="*/ 36 h 86"/>
                    <a:gd name="T32" fmla="*/ 6 w 107"/>
                    <a:gd name="T33" fmla="*/ 52 h 86"/>
                    <a:gd name="T34" fmla="*/ 0 w 107"/>
                    <a:gd name="T35" fmla="*/ 70 h 86"/>
                    <a:gd name="T36" fmla="*/ 6 w 107"/>
                    <a:gd name="T37" fmla="*/ 86 h 86"/>
                    <a:gd name="T38" fmla="*/ 6 w 107"/>
                    <a:gd name="T39" fmla="*/ 86 h 86"/>
                    <a:gd name="T40" fmla="*/ 12 w 107"/>
                    <a:gd name="T41" fmla="*/ 79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7" h="86">
                      <a:moveTo>
                        <a:pt x="12" y="79"/>
                      </a:moveTo>
                      <a:lnTo>
                        <a:pt x="12" y="79"/>
                      </a:lnTo>
                      <a:lnTo>
                        <a:pt x="10" y="70"/>
                      </a:lnTo>
                      <a:lnTo>
                        <a:pt x="14" y="56"/>
                      </a:lnTo>
                      <a:lnTo>
                        <a:pt x="24" y="43"/>
                      </a:lnTo>
                      <a:lnTo>
                        <a:pt x="39" y="28"/>
                      </a:lnTo>
                      <a:lnTo>
                        <a:pt x="56" y="17"/>
                      </a:lnTo>
                      <a:lnTo>
                        <a:pt x="74" y="9"/>
                      </a:lnTo>
                      <a:lnTo>
                        <a:pt x="89" y="8"/>
                      </a:lnTo>
                      <a:lnTo>
                        <a:pt x="101" y="14"/>
                      </a:lnTo>
                      <a:lnTo>
                        <a:pt x="107" y="8"/>
                      </a:lnTo>
                      <a:lnTo>
                        <a:pt x="89" y="0"/>
                      </a:lnTo>
                      <a:lnTo>
                        <a:pt x="72" y="1"/>
                      </a:lnTo>
                      <a:lnTo>
                        <a:pt x="52" y="8"/>
                      </a:lnTo>
                      <a:lnTo>
                        <a:pt x="33" y="22"/>
                      </a:lnTo>
                      <a:lnTo>
                        <a:pt x="17" y="36"/>
                      </a:lnTo>
                      <a:lnTo>
                        <a:pt x="6" y="52"/>
                      </a:lnTo>
                      <a:lnTo>
                        <a:pt x="0" y="70"/>
                      </a:lnTo>
                      <a:lnTo>
                        <a:pt x="6" y="86"/>
                      </a:lnTo>
                      <a:lnTo>
                        <a:pt x="6" y="86"/>
                      </a:lnTo>
                      <a:lnTo>
                        <a:pt x="12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0" name="Freeform 895"/>
                <p:cNvSpPr>
                  <a:spLocks/>
                </p:cNvSpPr>
                <p:nvPr/>
              </p:nvSpPr>
              <p:spPr bwMode="auto">
                <a:xfrm>
                  <a:off x="2371" y="1329"/>
                  <a:ext cx="7" cy="17"/>
                </a:xfrm>
                <a:custGeom>
                  <a:avLst/>
                  <a:gdLst>
                    <a:gd name="T0" fmla="*/ 9 w 32"/>
                    <a:gd name="T1" fmla="*/ 63 h 67"/>
                    <a:gd name="T2" fmla="*/ 9 w 32"/>
                    <a:gd name="T3" fmla="*/ 63 h 67"/>
                    <a:gd name="T4" fmla="*/ 10 w 32"/>
                    <a:gd name="T5" fmla="*/ 61 h 67"/>
                    <a:gd name="T6" fmla="*/ 13 w 32"/>
                    <a:gd name="T7" fmla="*/ 57 h 67"/>
                    <a:gd name="T8" fmla="*/ 18 w 32"/>
                    <a:gd name="T9" fmla="*/ 50 h 67"/>
                    <a:gd name="T10" fmla="*/ 24 w 32"/>
                    <a:gd name="T11" fmla="*/ 43 h 67"/>
                    <a:gd name="T12" fmla="*/ 28 w 32"/>
                    <a:gd name="T13" fmla="*/ 34 h 67"/>
                    <a:gd name="T14" fmla="*/ 32 w 32"/>
                    <a:gd name="T15" fmla="*/ 24 h 67"/>
                    <a:gd name="T16" fmla="*/ 31 w 32"/>
                    <a:gd name="T17" fmla="*/ 13 h 67"/>
                    <a:gd name="T18" fmla="*/ 23 w 32"/>
                    <a:gd name="T19" fmla="*/ 0 h 67"/>
                    <a:gd name="T20" fmla="*/ 17 w 32"/>
                    <a:gd name="T21" fmla="*/ 7 h 67"/>
                    <a:gd name="T22" fmla="*/ 22 w 32"/>
                    <a:gd name="T23" fmla="*/ 15 h 67"/>
                    <a:gd name="T24" fmla="*/ 23 w 32"/>
                    <a:gd name="T25" fmla="*/ 24 h 67"/>
                    <a:gd name="T26" fmla="*/ 20 w 32"/>
                    <a:gd name="T27" fmla="*/ 32 h 67"/>
                    <a:gd name="T28" fmla="*/ 16 w 32"/>
                    <a:gd name="T29" fmla="*/ 39 h 67"/>
                    <a:gd name="T30" fmla="*/ 12 w 32"/>
                    <a:gd name="T31" fmla="*/ 44 h 67"/>
                    <a:gd name="T32" fmla="*/ 7 w 32"/>
                    <a:gd name="T33" fmla="*/ 50 h 67"/>
                    <a:gd name="T34" fmla="*/ 1 w 32"/>
                    <a:gd name="T35" fmla="*/ 57 h 67"/>
                    <a:gd name="T36" fmla="*/ 0 w 32"/>
                    <a:gd name="T37" fmla="*/ 63 h 67"/>
                    <a:gd name="T38" fmla="*/ 0 w 32"/>
                    <a:gd name="T39" fmla="*/ 63 h 67"/>
                    <a:gd name="T40" fmla="*/ 0 w 32"/>
                    <a:gd name="T41" fmla="*/ 63 h 67"/>
                    <a:gd name="T42" fmla="*/ 1 w 32"/>
                    <a:gd name="T43" fmla="*/ 66 h 67"/>
                    <a:gd name="T44" fmla="*/ 4 w 32"/>
                    <a:gd name="T45" fmla="*/ 67 h 67"/>
                    <a:gd name="T46" fmla="*/ 8 w 32"/>
                    <a:gd name="T47" fmla="*/ 66 h 67"/>
                    <a:gd name="T48" fmla="*/ 9 w 32"/>
                    <a:gd name="T49" fmla="*/ 63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67">
                      <a:moveTo>
                        <a:pt x="9" y="63"/>
                      </a:moveTo>
                      <a:lnTo>
                        <a:pt x="9" y="63"/>
                      </a:lnTo>
                      <a:lnTo>
                        <a:pt x="10" y="61"/>
                      </a:lnTo>
                      <a:lnTo>
                        <a:pt x="13" y="57"/>
                      </a:lnTo>
                      <a:lnTo>
                        <a:pt x="18" y="50"/>
                      </a:lnTo>
                      <a:lnTo>
                        <a:pt x="24" y="43"/>
                      </a:lnTo>
                      <a:lnTo>
                        <a:pt x="28" y="34"/>
                      </a:lnTo>
                      <a:lnTo>
                        <a:pt x="32" y="24"/>
                      </a:lnTo>
                      <a:lnTo>
                        <a:pt x="31" y="13"/>
                      </a:lnTo>
                      <a:lnTo>
                        <a:pt x="23" y="0"/>
                      </a:lnTo>
                      <a:lnTo>
                        <a:pt x="17" y="7"/>
                      </a:lnTo>
                      <a:lnTo>
                        <a:pt x="22" y="15"/>
                      </a:lnTo>
                      <a:lnTo>
                        <a:pt x="23" y="24"/>
                      </a:lnTo>
                      <a:lnTo>
                        <a:pt x="20" y="32"/>
                      </a:lnTo>
                      <a:lnTo>
                        <a:pt x="16" y="39"/>
                      </a:lnTo>
                      <a:lnTo>
                        <a:pt x="12" y="44"/>
                      </a:lnTo>
                      <a:lnTo>
                        <a:pt x="7" y="50"/>
                      </a:lnTo>
                      <a:lnTo>
                        <a:pt x="1" y="57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1" y="66"/>
                      </a:lnTo>
                      <a:lnTo>
                        <a:pt x="4" y="67"/>
                      </a:lnTo>
                      <a:lnTo>
                        <a:pt x="8" y="66"/>
                      </a:lnTo>
                      <a:lnTo>
                        <a:pt x="9" y="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1" name="Freeform 896"/>
                <p:cNvSpPr>
                  <a:spLocks/>
                </p:cNvSpPr>
                <p:nvPr/>
              </p:nvSpPr>
              <p:spPr bwMode="auto">
                <a:xfrm>
                  <a:off x="2368" y="1345"/>
                  <a:ext cx="5" cy="27"/>
                </a:xfrm>
                <a:custGeom>
                  <a:avLst/>
                  <a:gdLst>
                    <a:gd name="T0" fmla="*/ 6 w 17"/>
                    <a:gd name="T1" fmla="*/ 108 h 108"/>
                    <a:gd name="T2" fmla="*/ 9 w 17"/>
                    <a:gd name="T3" fmla="*/ 104 h 108"/>
                    <a:gd name="T4" fmla="*/ 8 w 17"/>
                    <a:gd name="T5" fmla="*/ 65 h 108"/>
                    <a:gd name="T6" fmla="*/ 11 w 17"/>
                    <a:gd name="T7" fmla="*/ 40 h 108"/>
                    <a:gd name="T8" fmla="*/ 16 w 17"/>
                    <a:gd name="T9" fmla="*/ 21 h 108"/>
                    <a:gd name="T10" fmla="*/ 17 w 17"/>
                    <a:gd name="T11" fmla="*/ 0 h 108"/>
                    <a:gd name="T12" fmla="*/ 8 w 17"/>
                    <a:gd name="T13" fmla="*/ 0 h 108"/>
                    <a:gd name="T14" fmla="*/ 7 w 17"/>
                    <a:gd name="T15" fmla="*/ 21 h 108"/>
                    <a:gd name="T16" fmla="*/ 3 w 17"/>
                    <a:gd name="T17" fmla="*/ 40 h 108"/>
                    <a:gd name="T18" fmla="*/ 0 w 17"/>
                    <a:gd name="T19" fmla="*/ 65 h 108"/>
                    <a:gd name="T20" fmla="*/ 1 w 17"/>
                    <a:gd name="T21" fmla="*/ 104 h 108"/>
                    <a:gd name="T22" fmla="*/ 4 w 17"/>
                    <a:gd name="T23" fmla="*/ 99 h 108"/>
                    <a:gd name="T24" fmla="*/ 1 w 17"/>
                    <a:gd name="T25" fmla="*/ 104 h 108"/>
                    <a:gd name="T26" fmla="*/ 2 w 17"/>
                    <a:gd name="T27" fmla="*/ 107 h 108"/>
                    <a:gd name="T28" fmla="*/ 5 w 17"/>
                    <a:gd name="T29" fmla="*/ 108 h 108"/>
                    <a:gd name="T30" fmla="*/ 8 w 17"/>
                    <a:gd name="T31" fmla="*/ 107 h 108"/>
                    <a:gd name="T32" fmla="*/ 9 w 17"/>
                    <a:gd name="T33" fmla="*/ 104 h 108"/>
                    <a:gd name="T34" fmla="*/ 6 w 17"/>
                    <a:gd name="T3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08">
                      <a:moveTo>
                        <a:pt x="6" y="108"/>
                      </a:moveTo>
                      <a:lnTo>
                        <a:pt x="9" y="104"/>
                      </a:lnTo>
                      <a:lnTo>
                        <a:pt x="8" y="65"/>
                      </a:lnTo>
                      <a:lnTo>
                        <a:pt x="11" y="40"/>
                      </a:lnTo>
                      <a:lnTo>
                        <a:pt x="16" y="21"/>
                      </a:lnTo>
                      <a:lnTo>
                        <a:pt x="17" y="0"/>
                      </a:lnTo>
                      <a:lnTo>
                        <a:pt x="8" y="0"/>
                      </a:lnTo>
                      <a:lnTo>
                        <a:pt x="7" y="21"/>
                      </a:lnTo>
                      <a:lnTo>
                        <a:pt x="3" y="40"/>
                      </a:lnTo>
                      <a:lnTo>
                        <a:pt x="0" y="65"/>
                      </a:lnTo>
                      <a:lnTo>
                        <a:pt x="1" y="104"/>
                      </a:lnTo>
                      <a:lnTo>
                        <a:pt x="4" y="99"/>
                      </a:lnTo>
                      <a:lnTo>
                        <a:pt x="1" y="104"/>
                      </a:lnTo>
                      <a:lnTo>
                        <a:pt x="2" y="107"/>
                      </a:lnTo>
                      <a:lnTo>
                        <a:pt x="5" y="108"/>
                      </a:lnTo>
                      <a:lnTo>
                        <a:pt x="8" y="107"/>
                      </a:lnTo>
                      <a:lnTo>
                        <a:pt x="9" y="104"/>
                      </a:lnTo>
                      <a:lnTo>
                        <a:pt x="6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2" name="Freeform 897"/>
                <p:cNvSpPr>
                  <a:spLocks/>
                </p:cNvSpPr>
                <p:nvPr/>
              </p:nvSpPr>
              <p:spPr bwMode="auto">
                <a:xfrm>
                  <a:off x="2364" y="1370"/>
                  <a:ext cx="6" cy="2"/>
                </a:xfrm>
                <a:custGeom>
                  <a:avLst/>
                  <a:gdLst>
                    <a:gd name="T0" fmla="*/ 0 w 24"/>
                    <a:gd name="T1" fmla="*/ 6 h 11"/>
                    <a:gd name="T2" fmla="*/ 4 w 24"/>
                    <a:gd name="T3" fmla="*/ 10 h 11"/>
                    <a:gd name="T4" fmla="*/ 12 w 24"/>
                    <a:gd name="T5" fmla="*/ 11 h 11"/>
                    <a:gd name="T6" fmla="*/ 17 w 24"/>
                    <a:gd name="T7" fmla="*/ 10 h 11"/>
                    <a:gd name="T8" fmla="*/ 21 w 24"/>
                    <a:gd name="T9" fmla="*/ 9 h 11"/>
                    <a:gd name="T10" fmla="*/ 24 w 24"/>
                    <a:gd name="T11" fmla="*/ 9 h 11"/>
                    <a:gd name="T12" fmla="*/ 22 w 24"/>
                    <a:gd name="T13" fmla="*/ 0 h 11"/>
                    <a:gd name="T14" fmla="*/ 21 w 24"/>
                    <a:gd name="T15" fmla="*/ 0 h 11"/>
                    <a:gd name="T16" fmla="*/ 17 w 24"/>
                    <a:gd name="T17" fmla="*/ 1 h 11"/>
                    <a:gd name="T18" fmla="*/ 12 w 24"/>
                    <a:gd name="T19" fmla="*/ 0 h 11"/>
                    <a:gd name="T20" fmla="*/ 4 w 24"/>
                    <a:gd name="T21" fmla="*/ 1 h 11"/>
                    <a:gd name="T22" fmla="*/ 9 w 24"/>
                    <a:gd name="T23" fmla="*/ 6 h 11"/>
                    <a:gd name="T24" fmla="*/ 4 w 24"/>
                    <a:gd name="T25" fmla="*/ 1 h 11"/>
                    <a:gd name="T26" fmla="*/ 1 w 24"/>
                    <a:gd name="T27" fmla="*/ 2 h 11"/>
                    <a:gd name="T28" fmla="*/ 0 w 24"/>
                    <a:gd name="T29" fmla="*/ 6 h 11"/>
                    <a:gd name="T30" fmla="*/ 1 w 24"/>
                    <a:gd name="T31" fmla="*/ 9 h 11"/>
                    <a:gd name="T32" fmla="*/ 4 w 24"/>
                    <a:gd name="T33" fmla="*/ 10 h 11"/>
                    <a:gd name="T34" fmla="*/ 0 w 24"/>
                    <a:gd name="T3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11">
                      <a:moveTo>
                        <a:pt x="0" y="6"/>
                      </a:moveTo>
                      <a:lnTo>
                        <a:pt x="4" y="10"/>
                      </a:lnTo>
                      <a:lnTo>
                        <a:pt x="12" y="11"/>
                      </a:lnTo>
                      <a:lnTo>
                        <a:pt x="17" y="10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2" y="0"/>
                      </a:lnTo>
                      <a:lnTo>
                        <a:pt x="21" y="0"/>
                      </a:lnTo>
                      <a:lnTo>
                        <a:pt x="17" y="1"/>
                      </a:lnTo>
                      <a:lnTo>
                        <a:pt x="12" y="0"/>
                      </a:lnTo>
                      <a:lnTo>
                        <a:pt x="4" y="1"/>
                      </a:lnTo>
                      <a:lnTo>
                        <a:pt x="9" y="6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3" name="Freeform 898"/>
                <p:cNvSpPr>
                  <a:spLocks/>
                </p:cNvSpPr>
                <p:nvPr/>
              </p:nvSpPr>
              <p:spPr bwMode="auto">
                <a:xfrm>
                  <a:off x="2352" y="1363"/>
                  <a:ext cx="14" cy="8"/>
                </a:xfrm>
                <a:custGeom>
                  <a:avLst/>
                  <a:gdLst>
                    <a:gd name="T0" fmla="*/ 0 w 59"/>
                    <a:gd name="T1" fmla="*/ 4 h 33"/>
                    <a:gd name="T2" fmla="*/ 3 w 59"/>
                    <a:gd name="T3" fmla="*/ 9 h 33"/>
                    <a:gd name="T4" fmla="*/ 17 w 59"/>
                    <a:gd name="T5" fmla="*/ 14 h 33"/>
                    <a:gd name="T6" fmla="*/ 26 w 59"/>
                    <a:gd name="T7" fmla="*/ 18 h 33"/>
                    <a:gd name="T8" fmla="*/ 36 w 59"/>
                    <a:gd name="T9" fmla="*/ 22 h 33"/>
                    <a:gd name="T10" fmla="*/ 42 w 59"/>
                    <a:gd name="T11" fmla="*/ 24 h 33"/>
                    <a:gd name="T12" fmla="*/ 46 w 59"/>
                    <a:gd name="T13" fmla="*/ 27 h 33"/>
                    <a:gd name="T14" fmla="*/ 48 w 59"/>
                    <a:gd name="T15" fmla="*/ 28 h 33"/>
                    <a:gd name="T16" fmla="*/ 49 w 59"/>
                    <a:gd name="T17" fmla="*/ 29 h 33"/>
                    <a:gd name="T18" fmla="*/ 50 w 59"/>
                    <a:gd name="T19" fmla="*/ 33 h 33"/>
                    <a:gd name="T20" fmla="*/ 59 w 59"/>
                    <a:gd name="T21" fmla="*/ 33 h 33"/>
                    <a:gd name="T22" fmla="*/ 57 w 59"/>
                    <a:gd name="T23" fmla="*/ 27 h 33"/>
                    <a:gd name="T24" fmla="*/ 54 w 59"/>
                    <a:gd name="T25" fmla="*/ 22 h 33"/>
                    <a:gd name="T26" fmla="*/ 50 w 59"/>
                    <a:gd name="T27" fmla="*/ 19 h 33"/>
                    <a:gd name="T28" fmla="*/ 46 w 59"/>
                    <a:gd name="T29" fmla="*/ 16 h 33"/>
                    <a:gd name="T30" fmla="*/ 38 w 59"/>
                    <a:gd name="T31" fmla="*/ 14 h 33"/>
                    <a:gd name="T32" fmla="*/ 30 w 59"/>
                    <a:gd name="T33" fmla="*/ 10 h 33"/>
                    <a:gd name="T34" fmla="*/ 19 w 59"/>
                    <a:gd name="T35" fmla="*/ 5 h 33"/>
                    <a:gd name="T36" fmla="*/ 5 w 59"/>
                    <a:gd name="T37" fmla="*/ 0 h 33"/>
                    <a:gd name="T38" fmla="*/ 8 w 59"/>
                    <a:gd name="T39" fmla="*/ 4 h 33"/>
                    <a:gd name="T40" fmla="*/ 5 w 59"/>
                    <a:gd name="T41" fmla="*/ 0 h 33"/>
                    <a:gd name="T42" fmla="*/ 2 w 59"/>
                    <a:gd name="T43" fmla="*/ 1 h 33"/>
                    <a:gd name="T44" fmla="*/ 0 w 59"/>
                    <a:gd name="T45" fmla="*/ 3 h 33"/>
                    <a:gd name="T46" fmla="*/ 1 w 59"/>
                    <a:gd name="T47" fmla="*/ 6 h 33"/>
                    <a:gd name="T48" fmla="*/ 3 w 59"/>
                    <a:gd name="T49" fmla="*/ 9 h 33"/>
                    <a:gd name="T50" fmla="*/ 0 w 59"/>
                    <a:gd name="T51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33">
                      <a:moveTo>
                        <a:pt x="0" y="4"/>
                      </a:moveTo>
                      <a:lnTo>
                        <a:pt x="3" y="9"/>
                      </a:lnTo>
                      <a:lnTo>
                        <a:pt x="17" y="14"/>
                      </a:lnTo>
                      <a:lnTo>
                        <a:pt x="26" y="18"/>
                      </a:lnTo>
                      <a:lnTo>
                        <a:pt x="36" y="22"/>
                      </a:lnTo>
                      <a:lnTo>
                        <a:pt x="42" y="24"/>
                      </a:lnTo>
                      <a:lnTo>
                        <a:pt x="46" y="27"/>
                      </a:lnTo>
                      <a:lnTo>
                        <a:pt x="48" y="28"/>
                      </a:lnTo>
                      <a:lnTo>
                        <a:pt x="49" y="29"/>
                      </a:lnTo>
                      <a:lnTo>
                        <a:pt x="50" y="33"/>
                      </a:lnTo>
                      <a:lnTo>
                        <a:pt x="59" y="33"/>
                      </a:lnTo>
                      <a:lnTo>
                        <a:pt x="57" y="27"/>
                      </a:lnTo>
                      <a:lnTo>
                        <a:pt x="54" y="22"/>
                      </a:lnTo>
                      <a:lnTo>
                        <a:pt x="50" y="19"/>
                      </a:lnTo>
                      <a:lnTo>
                        <a:pt x="46" y="16"/>
                      </a:lnTo>
                      <a:lnTo>
                        <a:pt x="38" y="14"/>
                      </a:lnTo>
                      <a:lnTo>
                        <a:pt x="30" y="10"/>
                      </a:lnTo>
                      <a:lnTo>
                        <a:pt x="19" y="5"/>
                      </a:lnTo>
                      <a:lnTo>
                        <a:pt x="5" y="0"/>
                      </a:lnTo>
                      <a:lnTo>
                        <a:pt x="8" y="4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4" name="Freeform 899"/>
                <p:cNvSpPr>
                  <a:spLocks/>
                </p:cNvSpPr>
                <p:nvPr/>
              </p:nvSpPr>
              <p:spPr bwMode="auto">
                <a:xfrm>
                  <a:off x="2344" y="1344"/>
                  <a:ext cx="10" cy="20"/>
                </a:xfrm>
                <a:custGeom>
                  <a:avLst/>
                  <a:gdLst>
                    <a:gd name="T0" fmla="*/ 1 w 39"/>
                    <a:gd name="T1" fmla="*/ 7 h 79"/>
                    <a:gd name="T2" fmla="*/ 1 w 39"/>
                    <a:gd name="T3" fmla="*/ 7 h 79"/>
                    <a:gd name="T4" fmla="*/ 6 w 39"/>
                    <a:gd name="T5" fmla="*/ 12 h 79"/>
                    <a:gd name="T6" fmla="*/ 10 w 39"/>
                    <a:gd name="T7" fmla="*/ 18 h 79"/>
                    <a:gd name="T8" fmla="*/ 14 w 39"/>
                    <a:gd name="T9" fmla="*/ 25 h 79"/>
                    <a:gd name="T10" fmla="*/ 19 w 39"/>
                    <a:gd name="T11" fmla="*/ 33 h 79"/>
                    <a:gd name="T12" fmla="*/ 23 w 39"/>
                    <a:gd name="T13" fmla="*/ 43 h 79"/>
                    <a:gd name="T14" fmla="*/ 26 w 39"/>
                    <a:gd name="T15" fmla="*/ 53 h 79"/>
                    <a:gd name="T16" fmla="*/ 29 w 39"/>
                    <a:gd name="T17" fmla="*/ 65 h 79"/>
                    <a:gd name="T18" fmla="*/ 31 w 39"/>
                    <a:gd name="T19" fmla="*/ 79 h 79"/>
                    <a:gd name="T20" fmla="*/ 39 w 39"/>
                    <a:gd name="T21" fmla="*/ 79 h 79"/>
                    <a:gd name="T22" fmla="*/ 37 w 39"/>
                    <a:gd name="T23" fmla="*/ 65 h 79"/>
                    <a:gd name="T24" fmla="*/ 34 w 39"/>
                    <a:gd name="T25" fmla="*/ 51 h 79"/>
                    <a:gd name="T26" fmla="*/ 31 w 39"/>
                    <a:gd name="T27" fmla="*/ 41 h 79"/>
                    <a:gd name="T28" fmla="*/ 27 w 39"/>
                    <a:gd name="T29" fmla="*/ 29 h 79"/>
                    <a:gd name="T30" fmla="*/ 23 w 39"/>
                    <a:gd name="T31" fmla="*/ 21 h 79"/>
                    <a:gd name="T32" fmla="*/ 19 w 39"/>
                    <a:gd name="T33" fmla="*/ 13 h 79"/>
                    <a:gd name="T34" fmla="*/ 12 w 39"/>
                    <a:gd name="T35" fmla="*/ 6 h 79"/>
                    <a:gd name="T36" fmla="*/ 7 w 39"/>
                    <a:gd name="T37" fmla="*/ 1 h 79"/>
                    <a:gd name="T38" fmla="*/ 7 w 39"/>
                    <a:gd name="T39" fmla="*/ 1 h 79"/>
                    <a:gd name="T40" fmla="*/ 7 w 39"/>
                    <a:gd name="T41" fmla="*/ 1 h 79"/>
                    <a:gd name="T42" fmla="*/ 4 w 39"/>
                    <a:gd name="T43" fmla="*/ 0 h 79"/>
                    <a:gd name="T44" fmla="*/ 1 w 39"/>
                    <a:gd name="T45" fmla="*/ 1 h 79"/>
                    <a:gd name="T46" fmla="*/ 0 w 39"/>
                    <a:gd name="T47" fmla="*/ 4 h 79"/>
                    <a:gd name="T48" fmla="*/ 1 w 39"/>
                    <a:gd name="T49" fmla="*/ 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" h="79">
                      <a:moveTo>
                        <a:pt x="1" y="7"/>
                      </a:moveTo>
                      <a:lnTo>
                        <a:pt x="1" y="7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4" y="25"/>
                      </a:lnTo>
                      <a:lnTo>
                        <a:pt x="19" y="33"/>
                      </a:lnTo>
                      <a:lnTo>
                        <a:pt x="23" y="43"/>
                      </a:lnTo>
                      <a:lnTo>
                        <a:pt x="26" y="53"/>
                      </a:lnTo>
                      <a:lnTo>
                        <a:pt x="29" y="65"/>
                      </a:lnTo>
                      <a:lnTo>
                        <a:pt x="31" y="79"/>
                      </a:lnTo>
                      <a:lnTo>
                        <a:pt x="39" y="79"/>
                      </a:lnTo>
                      <a:lnTo>
                        <a:pt x="37" y="65"/>
                      </a:lnTo>
                      <a:lnTo>
                        <a:pt x="34" y="51"/>
                      </a:lnTo>
                      <a:lnTo>
                        <a:pt x="31" y="41"/>
                      </a:lnTo>
                      <a:lnTo>
                        <a:pt x="27" y="29"/>
                      </a:lnTo>
                      <a:lnTo>
                        <a:pt x="23" y="21"/>
                      </a:lnTo>
                      <a:lnTo>
                        <a:pt x="19" y="13"/>
                      </a:lnTo>
                      <a:lnTo>
                        <a:pt x="12" y="6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5" name="Freeform 900"/>
                <p:cNvSpPr>
                  <a:spLocks/>
                </p:cNvSpPr>
                <p:nvPr/>
              </p:nvSpPr>
              <p:spPr bwMode="auto">
                <a:xfrm>
                  <a:off x="2326" y="1341"/>
                  <a:ext cx="20" cy="5"/>
                </a:xfrm>
                <a:custGeom>
                  <a:avLst/>
                  <a:gdLst>
                    <a:gd name="T0" fmla="*/ 0 w 77"/>
                    <a:gd name="T1" fmla="*/ 16 h 20"/>
                    <a:gd name="T2" fmla="*/ 6 w 77"/>
                    <a:gd name="T3" fmla="*/ 19 h 20"/>
                    <a:gd name="T4" fmla="*/ 11 w 77"/>
                    <a:gd name="T5" fmla="*/ 16 h 20"/>
                    <a:gd name="T6" fmla="*/ 20 w 77"/>
                    <a:gd name="T7" fmla="*/ 13 h 20"/>
                    <a:gd name="T8" fmla="*/ 28 w 77"/>
                    <a:gd name="T9" fmla="*/ 11 h 20"/>
                    <a:gd name="T10" fmla="*/ 36 w 77"/>
                    <a:gd name="T11" fmla="*/ 9 h 20"/>
                    <a:gd name="T12" fmla="*/ 46 w 77"/>
                    <a:gd name="T13" fmla="*/ 9 h 20"/>
                    <a:gd name="T14" fmla="*/ 54 w 77"/>
                    <a:gd name="T15" fmla="*/ 11 h 20"/>
                    <a:gd name="T16" fmla="*/ 62 w 77"/>
                    <a:gd name="T17" fmla="*/ 15 h 20"/>
                    <a:gd name="T18" fmla="*/ 71 w 77"/>
                    <a:gd name="T19" fmla="*/ 20 h 20"/>
                    <a:gd name="T20" fmla="*/ 77 w 77"/>
                    <a:gd name="T21" fmla="*/ 14 h 20"/>
                    <a:gd name="T22" fmla="*/ 67 w 77"/>
                    <a:gd name="T23" fmla="*/ 7 h 20"/>
                    <a:gd name="T24" fmla="*/ 56 w 77"/>
                    <a:gd name="T25" fmla="*/ 2 h 20"/>
                    <a:gd name="T26" fmla="*/ 46 w 77"/>
                    <a:gd name="T27" fmla="*/ 0 h 20"/>
                    <a:gd name="T28" fmla="*/ 36 w 77"/>
                    <a:gd name="T29" fmla="*/ 0 h 20"/>
                    <a:gd name="T30" fmla="*/ 26 w 77"/>
                    <a:gd name="T31" fmla="*/ 2 h 20"/>
                    <a:gd name="T32" fmla="*/ 18 w 77"/>
                    <a:gd name="T33" fmla="*/ 5 h 20"/>
                    <a:gd name="T34" fmla="*/ 9 w 77"/>
                    <a:gd name="T35" fmla="*/ 8 h 20"/>
                    <a:gd name="T36" fmla="*/ 2 w 77"/>
                    <a:gd name="T37" fmla="*/ 11 h 20"/>
                    <a:gd name="T38" fmla="*/ 8 w 77"/>
                    <a:gd name="T39" fmla="*/ 14 h 20"/>
                    <a:gd name="T40" fmla="*/ 2 w 77"/>
                    <a:gd name="T41" fmla="*/ 11 h 20"/>
                    <a:gd name="T42" fmla="*/ 0 w 77"/>
                    <a:gd name="T43" fmla="*/ 13 h 20"/>
                    <a:gd name="T44" fmla="*/ 0 w 77"/>
                    <a:gd name="T45" fmla="*/ 16 h 20"/>
                    <a:gd name="T46" fmla="*/ 3 w 77"/>
                    <a:gd name="T47" fmla="*/ 19 h 20"/>
                    <a:gd name="T48" fmla="*/ 6 w 77"/>
                    <a:gd name="T49" fmla="*/ 19 h 20"/>
                    <a:gd name="T50" fmla="*/ 0 w 77"/>
                    <a:gd name="T51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20">
                      <a:moveTo>
                        <a:pt x="0" y="16"/>
                      </a:moveTo>
                      <a:lnTo>
                        <a:pt x="6" y="19"/>
                      </a:lnTo>
                      <a:lnTo>
                        <a:pt x="11" y="16"/>
                      </a:lnTo>
                      <a:lnTo>
                        <a:pt x="20" y="13"/>
                      </a:lnTo>
                      <a:lnTo>
                        <a:pt x="28" y="11"/>
                      </a:lnTo>
                      <a:lnTo>
                        <a:pt x="36" y="9"/>
                      </a:lnTo>
                      <a:lnTo>
                        <a:pt x="46" y="9"/>
                      </a:lnTo>
                      <a:lnTo>
                        <a:pt x="54" y="11"/>
                      </a:lnTo>
                      <a:lnTo>
                        <a:pt x="62" y="15"/>
                      </a:lnTo>
                      <a:lnTo>
                        <a:pt x="71" y="20"/>
                      </a:lnTo>
                      <a:lnTo>
                        <a:pt x="77" y="14"/>
                      </a:lnTo>
                      <a:lnTo>
                        <a:pt x="67" y="7"/>
                      </a:lnTo>
                      <a:lnTo>
                        <a:pt x="56" y="2"/>
                      </a:lnTo>
                      <a:lnTo>
                        <a:pt x="46" y="0"/>
                      </a:lnTo>
                      <a:lnTo>
                        <a:pt x="36" y="0"/>
                      </a:lnTo>
                      <a:lnTo>
                        <a:pt x="26" y="2"/>
                      </a:lnTo>
                      <a:lnTo>
                        <a:pt x="18" y="5"/>
                      </a:lnTo>
                      <a:lnTo>
                        <a:pt x="9" y="8"/>
                      </a:lnTo>
                      <a:lnTo>
                        <a:pt x="2" y="11"/>
                      </a:lnTo>
                      <a:lnTo>
                        <a:pt x="8" y="14"/>
                      </a:lnTo>
                      <a:lnTo>
                        <a:pt x="2" y="11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3" y="19"/>
                      </a:lnTo>
                      <a:lnTo>
                        <a:pt x="6" y="1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6" name="Freeform 901"/>
                <p:cNvSpPr>
                  <a:spLocks/>
                </p:cNvSpPr>
                <p:nvPr/>
              </p:nvSpPr>
              <p:spPr bwMode="auto">
                <a:xfrm>
                  <a:off x="2321" y="1325"/>
                  <a:ext cx="7" cy="20"/>
                </a:xfrm>
                <a:custGeom>
                  <a:avLst/>
                  <a:gdLst>
                    <a:gd name="T0" fmla="*/ 11 w 28"/>
                    <a:gd name="T1" fmla="*/ 4 h 79"/>
                    <a:gd name="T2" fmla="*/ 13 w 28"/>
                    <a:gd name="T3" fmla="*/ 0 h 79"/>
                    <a:gd name="T4" fmla="*/ 3 w 28"/>
                    <a:gd name="T5" fmla="*/ 9 h 79"/>
                    <a:gd name="T6" fmla="*/ 0 w 28"/>
                    <a:gd name="T7" fmla="*/ 19 h 79"/>
                    <a:gd name="T8" fmla="*/ 0 w 28"/>
                    <a:gd name="T9" fmla="*/ 30 h 79"/>
                    <a:gd name="T10" fmla="*/ 3 w 28"/>
                    <a:gd name="T11" fmla="*/ 41 h 79"/>
                    <a:gd name="T12" fmla="*/ 7 w 28"/>
                    <a:gd name="T13" fmla="*/ 53 h 79"/>
                    <a:gd name="T14" fmla="*/ 12 w 28"/>
                    <a:gd name="T15" fmla="*/ 64 h 79"/>
                    <a:gd name="T16" fmla="*/ 17 w 28"/>
                    <a:gd name="T17" fmla="*/ 73 h 79"/>
                    <a:gd name="T18" fmla="*/ 20 w 28"/>
                    <a:gd name="T19" fmla="*/ 79 h 79"/>
                    <a:gd name="T20" fmla="*/ 28 w 28"/>
                    <a:gd name="T21" fmla="*/ 77 h 79"/>
                    <a:gd name="T22" fmla="*/ 25 w 28"/>
                    <a:gd name="T23" fmla="*/ 69 h 79"/>
                    <a:gd name="T24" fmla="*/ 21 w 28"/>
                    <a:gd name="T25" fmla="*/ 60 h 79"/>
                    <a:gd name="T26" fmla="*/ 16 w 28"/>
                    <a:gd name="T27" fmla="*/ 51 h 79"/>
                    <a:gd name="T28" fmla="*/ 11 w 28"/>
                    <a:gd name="T29" fmla="*/ 39 h 79"/>
                    <a:gd name="T30" fmla="*/ 8 w 28"/>
                    <a:gd name="T31" fmla="*/ 30 h 79"/>
                    <a:gd name="T32" fmla="*/ 8 w 28"/>
                    <a:gd name="T33" fmla="*/ 19 h 79"/>
                    <a:gd name="T34" fmla="*/ 11 w 28"/>
                    <a:gd name="T35" fmla="*/ 13 h 79"/>
                    <a:gd name="T36" fmla="*/ 18 w 28"/>
                    <a:gd name="T37" fmla="*/ 8 h 79"/>
                    <a:gd name="T38" fmla="*/ 20 w 28"/>
                    <a:gd name="T39" fmla="*/ 4 h 79"/>
                    <a:gd name="T40" fmla="*/ 18 w 28"/>
                    <a:gd name="T41" fmla="*/ 8 h 79"/>
                    <a:gd name="T42" fmla="*/ 20 w 28"/>
                    <a:gd name="T43" fmla="*/ 6 h 79"/>
                    <a:gd name="T44" fmla="*/ 20 w 28"/>
                    <a:gd name="T45" fmla="*/ 2 h 79"/>
                    <a:gd name="T46" fmla="*/ 17 w 28"/>
                    <a:gd name="T47" fmla="*/ 0 h 79"/>
                    <a:gd name="T48" fmla="*/ 13 w 28"/>
                    <a:gd name="T49" fmla="*/ 0 h 79"/>
                    <a:gd name="T50" fmla="*/ 11 w 28"/>
                    <a:gd name="T51" fmla="*/ 4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" h="79">
                      <a:moveTo>
                        <a:pt x="11" y="4"/>
                      </a:moveTo>
                      <a:lnTo>
                        <a:pt x="13" y="0"/>
                      </a:lnTo>
                      <a:lnTo>
                        <a:pt x="3" y="9"/>
                      </a:lnTo>
                      <a:lnTo>
                        <a:pt x="0" y="19"/>
                      </a:lnTo>
                      <a:lnTo>
                        <a:pt x="0" y="30"/>
                      </a:lnTo>
                      <a:lnTo>
                        <a:pt x="3" y="41"/>
                      </a:lnTo>
                      <a:lnTo>
                        <a:pt x="7" y="53"/>
                      </a:lnTo>
                      <a:lnTo>
                        <a:pt x="12" y="64"/>
                      </a:lnTo>
                      <a:lnTo>
                        <a:pt x="17" y="73"/>
                      </a:lnTo>
                      <a:lnTo>
                        <a:pt x="20" y="79"/>
                      </a:lnTo>
                      <a:lnTo>
                        <a:pt x="28" y="77"/>
                      </a:lnTo>
                      <a:lnTo>
                        <a:pt x="25" y="69"/>
                      </a:lnTo>
                      <a:lnTo>
                        <a:pt x="21" y="60"/>
                      </a:lnTo>
                      <a:lnTo>
                        <a:pt x="16" y="51"/>
                      </a:lnTo>
                      <a:lnTo>
                        <a:pt x="11" y="39"/>
                      </a:lnTo>
                      <a:lnTo>
                        <a:pt x="8" y="30"/>
                      </a:lnTo>
                      <a:lnTo>
                        <a:pt x="8" y="19"/>
                      </a:lnTo>
                      <a:lnTo>
                        <a:pt x="11" y="13"/>
                      </a:lnTo>
                      <a:lnTo>
                        <a:pt x="18" y="8"/>
                      </a:lnTo>
                      <a:lnTo>
                        <a:pt x="20" y="4"/>
                      </a:lnTo>
                      <a:lnTo>
                        <a:pt x="18" y="8"/>
                      </a:lnTo>
                      <a:lnTo>
                        <a:pt x="20" y="6"/>
                      </a:lnTo>
                      <a:lnTo>
                        <a:pt x="20" y="2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7" name="Freeform 902"/>
                <p:cNvSpPr>
                  <a:spLocks/>
                </p:cNvSpPr>
                <p:nvPr/>
              </p:nvSpPr>
              <p:spPr bwMode="auto">
                <a:xfrm>
                  <a:off x="2324" y="1292"/>
                  <a:ext cx="16" cy="34"/>
                </a:xfrm>
                <a:custGeom>
                  <a:avLst/>
                  <a:gdLst>
                    <a:gd name="T0" fmla="*/ 56 w 64"/>
                    <a:gd name="T1" fmla="*/ 3 h 137"/>
                    <a:gd name="T2" fmla="*/ 60 w 64"/>
                    <a:gd name="T3" fmla="*/ 0 h 137"/>
                    <a:gd name="T4" fmla="*/ 44 w 64"/>
                    <a:gd name="T5" fmla="*/ 3 h 137"/>
                    <a:gd name="T6" fmla="*/ 31 w 64"/>
                    <a:gd name="T7" fmla="*/ 16 h 137"/>
                    <a:gd name="T8" fmla="*/ 21 w 64"/>
                    <a:gd name="T9" fmla="*/ 36 h 137"/>
                    <a:gd name="T10" fmla="*/ 14 w 64"/>
                    <a:gd name="T11" fmla="*/ 59 h 137"/>
                    <a:gd name="T12" fmla="*/ 9 w 64"/>
                    <a:gd name="T13" fmla="*/ 84 h 137"/>
                    <a:gd name="T14" fmla="*/ 5 w 64"/>
                    <a:gd name="T15" fmla="*/ 107 h 137"/>
                    <a:gd name="T16" fmla="*/ 1 w 64"/>
                    <a:gd name="T17" fmla="*/ 125 h 137"/>
                    <a:gd name="T18" fmla="*/ 0 w 64"/>
                    <a:gd name="T19" fmla="*/ 137 h 137"/>
                    <a:gd name="T20" fmla="*/ 9 w 64"/>
                    <a:gd name="T21" fmla="*/ 137 h 137"/>
                    <a:gd name="T22" fmla="*/ 10 w 64"/>
                    <a:gd name="T23" fmla="*/ 125 h 137"/>
                    <a:gd name="T24" fmla="*/ 13 w 64"/>
                    <a:gd name="T25" fmla="*/ 107 h 137"/>
                    <a:gd name="T26" fmla="*/ 17 w 64"/>
                    <a:gd name="T27" fmla="*/ 84 h 137"/>
                    <a:gd name="T28" fmla="*/ 22 w 64"/>
                    <a:gd name="T29" fmla="*/ 61 h 137"/>
                    <a:gd name="T30" fmla="*/ 30 w 64"/>
                    <a:gd name="T31" fmla="*/ 38 h 137"/>
                    <a:gd name="T32" fmla="*/ 39 w 64"/>
                    <a:gd name="T33" fmla="*/ 21 h 137"/>
                    <a:gd name="T34" fmla="*/ 48 w 64"/>
                    <a:gd name="T35" fmla="*/ 11 h 137"/>
                    <a:gd name="T36" fmla="*/ 60 w 64"/>
                    <a:gd name="T37" fmla="*/ 8 h 137"/>
                    <a:gd name="T38" fmla="*/ 64 w 64"/>
                    <a:gd name="T39" fmla="*/ 5 h 137"/>
                    <a:gd name="T40" fmla="*/ 60 w 64"/>
                    <a:gd name="T41" fmla="*/ 8 h 137"/>
                    <a:gd name="T42" fmla="*/ 63 w 64"/>
                    <a:gd name="T43" fmla="*/ 7 h 137"/>
                    <a:gd name="T44" fmla="*/ 64 w 64"/>
                    <a:gd name="T45" fmla="*/ 4 h 137"/>
                    <a:gd name="T46" fmla="*/ 63 w 64"/>
                    <a:gd name="T47" fmla="*/ 1 h 137"/>
                    <a:gd name="T48" fmla="*/ 60 w 64"/>
                    <a:gd name="T49" fmla="*/ 0 h 137"/>
                    <a:gd name="T50" fmla="*/ 56 w 64"/>
                    <a:gd name="T51" fmla="*/ 3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4" h="137">
                      <a:moveTo>
                        <a:pt x="56" y="3"/>
                      </a:moveTo>
                      <a:lnTo>
                        <a:pt x="60" y="0"/>
                      </a:lnTo>
                      <a:lnTo>
                        <a:pt x="44" y="3"/>
                      </a:lnTo>
                      <a:lnTo>
                        <a:pt x="31" y="16"/>
                      </a:lnTo>
                      <a:lnTo>
                        <a:pt x="21" y="36"/>
                      </a:lnTo>
                      <a:lnTo>
                        <a:pt x="14" y="59"/>
                      </a:lnTo>
                      <a:lnTo>
                        <a:pt x="9" y="84"/>
                      </a:lnTo>
                      <a:lnTo>
                        <a:pt x="5" y="107"/>
                      </a:lnTo>
                      <a:lnTo>
                        <a:pt x="1" y="125"/>
                      </a:lnTo>
                      <a:lnTo>
                        <a:pt x="0" y="137"/>
                      </a:lnTo>
                      <a:lnTo>
                        <a:pt x="9" y="137"/>
                      </a:lnTo>
                      <a:lnTo>
                        <a:pt x="10" y="125"/>
                      </a:lnTo>
                      <a:lnTo>
                        <a:pt x="13" y="107"/>
                      </a:lnTo>
                      <a:lnTo>
                        <a:pt x="17" y="84"/>
                      </a:lnTo>
                      <a:lnTo>
                        <a:pt x="22" y="61"/>
                      </a:lnTo>
                      <a:lnTo>
                        <a:pt x="30" y="38"/>
                      </a:lnTo>
                      <a:lnTo>
                        <a:pt x="39" y="21"/>
                      </a:lnTo>
                      <a:lnTo>
                        <a:pt x="48" y="11"/>
                      </a:lnTo>
                      <a:lnTo>
                        <a:pt x="60" y="8"/>
                      </a:lnTo>
                      <a:lnTo>
                        <a:pt x="64" y="5"/>
                      </a:lnTo>
                      <a:lnTo>
                        <a:pt x="60" y="8"/>
                      </a:lnTo>
                      <a:lnTo>
                        <a:pt x="63" y="7"/>
                      </a:lnTo>
                      <a:lnTo>
                        <a:pt x="64" y="4"/>
                      </a:lnTo>
                      <a:lnTo>
                        <a:pt x="63" y="1"/>
                      </a:lnTo>
                      <a:lnTo>
                        <a:pt x="60" y="0"/>
                      </a:lnTo>
                      <a:lnTo>
                        <a:pt x="56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8" name="Freeform 903"/>
                <p:cNvSpPr>
                  <a:spLocks/>
                </p:cNvSpPr>
                <p:nvPr/>
              </p:nvSpPr>
              <p:spPr bwMode="auto">
                <a:xfrm>
                  <a:off x="2338" y="1279"/>
                  <a:ext cx="34" cy="14"/>
                </a:xfrm>
                <a:custGeom>
                  <a:avLst/>
                  <a:gdLst>
                    <a:gd name="T0" fmla="*/ 129 w 137"/>
                    <a:gd name="T1" fmla="*/ 5 h 58"/>
                    <a:gd name="T2" fmla="*/ 132 w 137"/>
                    <a:gd name="T3" fmla="*/ 4 h 58"/>
                    <a:gd name="T4" fmla="*/ 105 w 137"/>
                    <a:gd name="T5" fmla="*/ 0 h 58"/>
                    <a:gd name="T6" fmla="*/ 81 w 137"/>
                    <a:gd name="T7" fmla="*/ 4 h 58"/>
                    <a:gd name="T8" fmla="*/ 59 w 137"/>
                    <a:gd name="T9" fmla="*/ 9 h 58"/>
                    <a:gd name="T10" fmla="*/ 39 w 137"/>
                    <a:gd name="T11" fmla="*/ 17 h 58"/>
                    <a:gd name="T12" fmla="*/ 25 w 137"/>
                    <a:gd name="T13" fmla="*/ 27 h 58"/>
                    <a:gd name="T14" fmla="*/ 12 w 137"/>
                    <a:gd name="T15" fmla="*/ 37 h 58"/>
                    <a:gd name="T16" fmla="*/ 4 w 137"/>
                    <a:gd name="T17" fmla="*/ 48 h 58"/>
                    <a:gd name="T18" fmla="*/ 0 w 137"/>
                    <a:gd name="T19" fmla="*/ 56 h 58"/>
                    <a:gd name="T20" fmla="*/ 8 w 137"/>
                    <a:gd name="T21" fmla="*/ 58 h 58"/>
                    <a:gd name="T22" fmla="*/ 12 w 137"/>
                    <a:gd name="T23" fmla="*/ 52 h 58"/>
                    <a:gd name="T24" fmla="*/ 19 w 137"/>
                    <a:gd name="T25" fmla="*/ 43 h 58"/>
                    <a:gd name="T26" fmla="*/ 29 w 137"/>
                    <a:gd name="T27" fmla="*/ 35 h 58"/>
                    <a:gd name="T28" fmla="*/ 44 w 137"/>
                    <a:gd name="T29" fmla="*/ 26 h 58"/>
                    <a:gd name="T30" fmla="*/ 61 w 137"/>
                    <a:gd name="T31" fmla="*/ 17 h 58"/>
                    <a:gd name="T32" fmla="*/ 81 w 137"/>
                    <a:gd name="T33" fmla="*/ 12 h 58"/>
                    <a:gd name="T34" fmla="*/ 105 w 137"/>
                    <a:gd name="T35" fmla="*/ 11 h 58"/>
                    <a:gd name="T36" fmla="*/ 132 w 137"/>
                    <a:gd name="T37" fmla="*/ 12 h 58"/>
                    <a:gd name="T38" fmla="*/ 135 w 137"/>
                    <a:gd name="T39" fmla="*/ 11 h 58"/>
                    <a:gd name="T40" fmla="*/ 132 w 137"/>
                    <a:gd name="T41" fmla="*/ 12 h 58"/>
                    <a:gd name="T42" fmla="*/ 135 w 137"/>
                    <a:gd name="T43" fmla="*/ 11 h 58"/>
                    <a:gd name="T44" fmla="*/ 137 w 137"/>
                    <a:gd name="T45" fmla="*/ 8 h 58"/>
                    <a:gd name="T46" fmla="*/ 135 w 137"/>
                    <a:gd name="T47" fmla="*/ 5 h 58"/>
                    <a:gd name="T48" fmla="*/ 132 w 137"/>
                    <a:gd name="T49" fmla="*/ 4 h 58"/>
                    <a:gd name="T50" fmla="*/ 129 w 137"/>
                    <a:gd name="T51" fmla="*/ 5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7" h="58">
                      <a:moveTo>
                        <a:pt x="129" y="5"/>
                      </a:moveTo>
                      <a:lnTo>
                        <a:pt x="132" y="4"/>
                      </a:lnTo>
                      <a:lnTo>
                        <a:pt x="105" y="0"/>
                      </a:lnTo>
                      <a:lnTo>
                        <a:pt x="81" y="4"/>
                      </a:lnTo>
                      <a:lnTo>
                        <a:pt x="59" y="9"/>
                      </a:lnTo>
                      <a:lnTo>
                        <a:pt x="39" y="17"/>
                      </a:lnTo>
                      <a:lnTo>
                        <a:pt x="25" y="27"/>
                      </a:lnTo>
                      <a:lnTo>
                        <a:pt x="12" y="37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8" y="58"/>
                      </a:lnTo>
                      <a:lnTo>
                        <a:pt x="12" y="52"/>
                      </a:lnTo>
                      <a:lnTo>
                        <a:pt x="19" y="43"/>
                      </a:lnTo>
                      <a:lnTo>
                        <a:pt x="29" y="35"/>
                      </a:lnTo>
                      <a:lnTo>
                        <a:pt x="44" y="26"/>
                      </a:lnTo>
                      <a:lnTo>
                        <a:pt x="61" y="17"/>
                      </a:lnTo>
                      <a:lnTo>
                        <a:pt x="81" y="12"/>
                      </a:lnTo>
                      <a:lnTo>
                        <a:pt x="105" y="11"/>
                      </a:lnTo>
                      <a:lnTo>
                        <a:pt x="132" y="12"/>
                      </a:lnTo>
                      <a:lnTo>
                        <a:pt x="135" y="11"/>
                      </a:lnTo>
                      <a:lnTo>
                        <a:pt x="132" y="12"/>
                      </a:lnTo>
                      <a:lnTo>
                        <a:pt x="135" y="11"/>
                      </a:lnTo>
                      <a:lnTo>
                        <a:pt x="137" y="8"/>
                      </a:lnTo>
                      <a:lnTo>
                        <a:pt x="135" y="5"/>
                      </a:lnTo>
                      <a:lnTo>
                        <a:pt x="132" y="4"/>
                      </a:lnTo>
                      <a:lnTo>
                        <a:pt x="12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9" name="Freeform 904"/>
                <p:cNvSpPr>
                  <a:spLocks/>
                </p:cNvSpPr>
                <p:nvPr/>
              </p:nvSpPr>
              <p:spPr bwMode="auto">
                <a:xfrm>
                  <a:off x="2370" y="1276"/>
                  <a:ext cx="23" cy="5"/>
                </a:xfrm>
                <a:custGeom>
                  <a:avLst/>
                  <a:gdLst>
                    <a:gd name="T0" fmla="*/ 86 w 91"/>
                    <a:gd name="T1" fmla="*/ 13 h 22"/>
                    <a:gd name="T2" fmla="*/ 91 w 91"/>
                    <a:gd name="T3" fmla="*/ 15 h 22"/>
                    <a:gd name="T4" fmla="*/ 83 w 91"/>
                    <a:gd name="T5" fmla="*/ 6 h 22"/>
                    <a:gd name="T6" fmla="*/ 72 w 91"/>
                    <a:gd name="T7" fmla="*/ 2 h 22"/>
                    <a:gd name="T8" fmla="*/ 60 w 91"/>
                    <a:gd name="T9" fmla="*/ 0 h 22"/>
                    <a:gd name="T10" fmla="*/ 47 w 91"/>
                    <a:gd name="T11" fmla="*/ 0 h 22"/>
                    <a:gd name="T12" fmla="*/ 35 w 91"/>
                    <a:gd name="T13" fmla="*/ 2 h 22"/>
                    <a:gd name="T14" fmla="*/ 21 w 91"/>
                    <a:gd name="T15" fmla="*/ 5 h 22"/>
                    <a:gd name="T16" fmla="*/ 10 w 91"/>
                    <a:gd name="T17" fmla="*/ 9 h 22"/>
                    <a:gd name="T18" fmla="*/ 0 w 91"/>
                    <a:gd name="T19" fmla="*/ 16 h 22"/>
                    <a:gd name="T20" fmla="*/ 6 w 91"/>
                    <a:gd name="T21" fmla="*/ 22 h 22"/>
                    <a:gd name="T22" fmla="*/ 14 w 91"/>
                    <a:gd name="T23" fmla="*/ 18 h 22"/>
                    <a:gd name="T24" fmla="*/ 23 w 91"/>
                    <a:gd name="T25" fmla="*/ 14 h 22"/>
                    <a:gd name="T26" fmla="*/ 35 w 91"/>
                    <a:gd name="T27" fmla="*/ 10 h 22"/>
                    <a:gd name="T28" fmla="*/ 47 w 91"/>
                    <a:gd name="T29" fmla="*/ 10 h 22"/>
                    <a:gd name="T30" fmla="*/ 60 w 91"/>
                    <a:gd name="T31" fmla="*/ 10 h 22"/>
                    <a:gd name="T32" fmla="*/ 70 w 91"/>
                    <a:gd name="T33" fmla="*/ 10 h 22"/>
                    <a:gd name="T34" fmla="*/ 79 w 91"/>
                    <a:gd name="T35" fmla="*/ 15 h 22"/>
                    <a:gd name="T36" fmla="*/ 83 w 91"/>
                    <a:gd name="T37" fmla="*/ 19 h 22"/>
                    <a:gd name="T38" fmla="*/ 88 w 91"/>
                    <a:gd name="T39" fmla="*/ 21 h 22"/>
                    <a:gd name="T40" fmla="*/ 83 w 91"/>
                    <a:gd name="T41" fmla="*/ 19 h 22"/>
                    <a:gd name="T42" fmla="*/ 85 w 91"/>
                    <a:gd name="T43" fmla="*/ 21 h 22"/>
                    <a:gd name="T44" fmla="*/ 89 w 91"/>
                    <a:gd name="T45" fmla="*/ 21 h 22"/>
                    <a:gd name="T46" fmla="*/ 91 w 91"/>
                    <a:gd name="T47" fmla="*/ 18 h 22"/>
                    <a:gd name="T48" fmla="*/ 91 w 91"/>
                    <a:gd name="T49" fmla="*/ 15 h 22"/>
                    <a:gd name="T50" fmla="*/ 86 w 91"/>
                    <a:gd name="T51" fmla="*/ 13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1" h="22">
                      <a:moveTo>
                        <a:pt x="86" y="13"/>
                      </a:moveTo>
                      <a:lnTo>
                        <a:pt x="91" y="15"/>
                      </a:lnTo>
                      <a:lnTo>
                        <a:pt x="83" y="6"/>
                      </a:lnTo>
                      <a:lnTo>
                        <a:pt x="72" y="2"/>
                      </a:lnTo>
                      <a:lnTo>
                        <a:pt x="60" y="0"/>
                      </a:lnTo>
                      <a:lnTo>
                        <a:pt x="47" y="0"/>
                      </a:lnTo>
                      <a:lnTo>
                        <a:pt x="35" y="2"/>
                      </a:lnTo>
                      <a:lnTo>
                        <a:pt x="21" y="5"/>
                      </a:lnTo>
                      <a:lnTo>
                        <a:pt x="10" y="9"/>
                      </a:lnTo>
                      <a:lnTo>
                        <a:pt x="0" y="16"/>
                      </a:lnTo>
                      <a:lnTo>
                        <a:pt x="6" y="22"/>
                      </a:lnTo>
                      <a:lnTo>
                        <a:pt x="14" y="18"/>
                      </a:lnTo>
                      <a:lnTo>
                        <a:pt x="23" y="14"/>
                      </a:lnTo>
                      <a:lnTo>
                        <a:pt x="35" y="10"/>
                      </a:lnTo>
                      <a:lnTo>
                        <a:pt x="47" y="10"/>
                      </a:lnTo>
                      <a:lnTo>
                        <a:pt x="60" y="10"/>
                      </a:lnTo>
                      <a:lnTo>
                        <a:pt x="70" y="10"/>
                      </a:lnTo>
                      <a:lnTo>
                        <a:pt x="79" y="15"/>
                      </a:lnTo>
                      <a:lnTo>
                        <a:pt x="83" y="19"/>
                      </a:lnTo>
                      <a:lnTo>
                        <a:pt x="88" y="21"/>
                      </a:lnTo>
                      <a:lnTo>
                        <a:pt x="83" y="19"/>
                      </a:lnTo>
                      <a:lnTo>
                        <a:pt x="85" y="21"/>
                      </a:lnTo>
                      <a:lnTo>
                        <a:pt x="89" y="21"/>
                      </a:lnTo>
                      <a:lnTo>
                        <a:pt x="91" y="18"/>
                      </a:lnTo>
                      <a:lnTo>
                        <a:pt x="91" y="15"/>
                      </a:lnTo>
                      <a:lnTo>
                        <a:pt x="86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0" name="Freeform 905"/>
                <p:cNvSpPr>
                  <a:spLocks/>
                </p:cNvSpPr>
                <p:nvPr/>
              </p:nvSpPr>
              <p:spPr bwMode="auto">
                <a:xfrm>
                  <a:off x="2392" y="1277"/>
                  <a:ext cx="18" cy="6"/>
                </a:xfrm>
                <a:custGeom>
                  <a:avLst/>
                  <a:gdLst>
                    <a:gd name="T0" fmla="*/ 71 w 74"/>
                    <a:gd name="T1" fmla="*/ 14 h 22"/>
                    <a:gd name="T2" fmla="*/ 74 w 74"/>
                    <a:gd name="T3" fmla="*/ 18 h 22"/>
                    <a:gd name="T4" fmla="*/ 70 w 74"/>
                    <a:gd name="T5" fmla="*/ 9 h 22"/>
                    <a:gd name="T6" fmla="*/ 61 w 74"/>
                    <a:gd name="T7" fmla="*/ 4 h 22"/>
                    <a:gd name="T8" fmla="*/ 52 w 74"/>
                    <a:gd name="T9" fmla="*/ 2 h 22"/>
                    <a:gd name="T10" fmla="*/ 42 w 74"/>
                    <a:gd name="T11" fmla="*/ 0 h 22"/>
                    <a:gd name="T12" fmla="*/ 30 w 74"/>
                    <a:gd name="T13" fmla="*/ 2 h 22"/>
                    <a:gd name="T14" fmla="*/ 20 w 74"/>
                    <a:gd name="T15" fmla="*/ 3 h 22"/>
                    <a:gd name="T16" fmla="*/ 8 w 74"/>
                    <a:gd name="T17" fmla="*/ 5 h 22"/>
                    <a:gd name="T18" fmla="*/ 0 w 74"/>
                    <a:gd name="T19" fmla="*/ 8 h 22"/>
                    <a:gd name="T20" fmla="*/ 2 w 74"/>
                    <a:gd name="T21" fmla="*/ 16 h 22"/>
                    <a:gd name="T22" fmla="*/ 10 w 74"/>
                    <a:gd name="T23" fmla="*/ 14 h 22"/>
                    <a:gd name="T24" fmla="*/ 20 w 74"/>
                    <a:gd name="T25" fmla="*/ 12 h 22"/>
                    <a:gd name="T26" fmla="*/ 30 w 74"/>
                    <a:gd name="T27" fmla="*/ 11 h 22"/>
                    <a:gd name="T28" fmla="*/ 42 w 74"/>
                    <a:gd name="T29" fmla="*/ 11 h 22"/>
                    <a:gd name="T30" fmla="*/ 52 w 74"/>
                    <a:gd name="T31" fmla="*/ 11 h 22"/>
                    <a:gd name="T32" fmla="*/ 59 w 74"/>
                    <a:gd name="T33" fmla="*/ 13 h 22"/>
                    <a:gd name="T34" fmla="*/ 64 w 74"/>
                    <a:gd name="T35" fmla="*/ 15 h 22"/>
                    <a:gd name="T36" fmla="*/ 66 w 74"/>
                    <a:gd name="T37" fmla="*/ 18 h 22"/>
                    <a:gd name="T38" fmla="*/ 69 w 74"/>
                    <a:gd name="T39" fmla="*/ 22 h 22"/>
                    <a:gd name="T40" fmla="*/ 66 w 74"/>
                    <a:gd name="T41" fmla="*/ 18 h 22"/>
                    <a:gd name="T42" fmla="*/ 67 w 74"/>
                    <a:gd name="T43" fmla="*/ 21 h 22"/>
                    <a:gd name="T44" fmla="*/ 70 w 74"/>
                    <a:gd name="T45" fmla="*/ 22 h 22"/>
                    <a:gd name="T46" fmla="*/ 73 w 74"/>
                    <a:gd name="T47" fmla="*/ 21 h 22"/>
                    <a:gd name="T48" fmla="*/ 74 w 74"/>
                    <a:gd name="T49" fmla="*/ 18 h 22"/>
                    <a:gd name="T50" fmla="*/ 71 w 74"/>
                    <a:gd name="T51" fmla="*/ 1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22">
                      <a:moveTo>
                        <a:pt x="71" y="14"/>
                      </a:moveTo>
                      <a:lnTo>
                        <a:pt x="74" y="18"/>
                      </a:lnTo>
                      <a:lnTo>
                        <a:pt x="70" y="9"/>
                      </a:lnTo>
                      <a:lnTo>
                        <a:pt x="61" y="4"/>
                      </a:lnTo>
                      <a:lnTo>
                        <a:pt x="52" y="2"/>
                      </a:lnTo>
                      <a:lnTo>
                        <a:pt x="42" y="0"/>
                      </a:lnTo>
                      <a:lnTo>
                        <a:pt x="30" y="2"/>
                      </a:lnTo>
                      <a:lnTo>
                        <a:pt x="20" y="3"/>
                      </a:lnTo>
                      <a:lnTo>
                        <a:pt x="8" y="5"/>
                      </a:lnTo>
                      <a:lnTo>
                        <a:pt x="0" y="8"/>
                      </a:lnTo>
                      <a:lnTo>
                        <a:pt x="2" y="16"/>
                      </a:lnTo>
                      <a:lnTo>
                        <a:pt x="10" y="14"/>
                      </a:lnTo>
                      <a:lnTo>
                        <a:pt x="20" y="12"/>
                      </a:lnTo>
                      <a:lnTo>
                        <a:pt x="30" y="11"/>
                      </a:lnTo>
                      <a:lnTo>
                        <a:pt x="42" y="11"/>
                      </a:lnTo>
                      <a:lnTo>
                        <a:pt x="52" y="11"/>
                      </a:lnTo>
                      <a:lnTo>
                        <a:pt x="59" y="13"/>
                      </a:lnTo>
                      <a:lnTo>
                        <a:pt x="64" y="15"/>
                      </a:lnTo>
                      <a:lnTo>
                        <a:pt x="66" y="18"/>
                      </a:lnTo>
                      <a:lnTo>
                        <a:pt x="69" y="22"/>
                      </a:lnTo>
                      <a:lnTo>
                        <a:pt x="66" y="18"/>
                      </a:lnTo>
                      <a:lnTo>
                        <a:pt x="67" y="21"/>
                      </a:lnTo>
                      <a:lnTo>
                        <a:pt x="70" y="22"/>
                      </a:lnTo>
                      <a:lnTo>
                        <a:pt x="73" y="21"/>
                      </a:lnTo>
                      <a:lnTo>
                        <a:pt x="74" y="18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1" name="Freeform 906"/>
                <p:cNvSpPr>
                  <a:spLocks/>
                </p:cNvSpPr>
                <p:nvPr/>
              </p:nvSpPr>
              <p:spPr bwMode="auto">
                <a:xfrm>
                  <a:off x="2409" y="1280"/>
                  <a:ext cx="16" cy="21"/>
                </a:xfrm>
                <a:custGeom>
                  <a:avLst/>
                  <a:gdLst>
                    <a:gd name="T0" fmla="*/ 56 w 62"/>
                    <a:gd name="T1" fmla="*/ 73 h 81"/>
                    <a:gd name="T2" fmla="*/ 57 w 62"/>
                    <a:gd name="T3" fmla="*/ 80 h 81"/>
                    <a:gd name="T4" fmla="*/ 62 w 62"/>
                    <a:gd name="T5" fmla="*/ 69 h 81"/>
                    <a:gd name="T6" fmla="*/ 61 w 62"/>
                    <a:gd name="T7" fmla="*/ 57 h 81"/>
                    <a:gd name="T8" fmla="*/ 56 w 62"/>
                    <a:gd name="T9" fmla="*/ 45 h 81"/>
                    <a:gd name="T10" fmla="*/ 47 w 62"/>
                    <a:gd name="T11" fmla="*/ 32 h 81"/>
                    <a:gd name="T12" fmla="*/ 37 w 62"/>
                    <a:gd name="T13" fmla="*/ 22 h 81"/>
                    <a:gd name="T14" fmla="*/ 25 w 62"/>
                    <a:gd name="T15" fmla="*/ 11 h 81"/>
                    <a:gd name="T16" fmla="*/ 13 w 62"/>
                    <a:gd name="T17" fmla="*/ 4 h 81"/>
                    <a:gd name="T18" fmla="*/ 2 w 62"/>
                    <a:gd name="T19" fmla="*/ 0 h 81"/>
                    <a:gd name="T20" fmla="*/ 0 w 62"/>
                    <a:gd name="T21" fmla="*/ 8 h 81"/>
                    <a:gd name="T22" fmla="*/ 9 w 62"/>
                    <a:gd name="T23" fmla="*/ 12 h 81"/>
                    <a:gd name="T24" fmla="*/ 21 w 62"/>
                    <a:gd name="T25" fmla="*/ 20 h 81"/>
                    <a:gd name="T26" fmla="*/ 31 w 62"/>
                    <a:gd name="T27" fmla="*/ 28 h 81"/>
                    <a:gd name="T28" fmla="*/ 40 w 62"/>
                    <a:gd name="T29" fmla="*/ 38 h 81"/>
                    <a:gd name="T30" fmla="*/ 48 w 62"/>
                    <a:gd name="T31" fmla="*/ 49 h 81"/>
                    <a:gd name="T32" fmla="*/ 53 w 62"/>
                    <a:gd name="T33" fmla="*/ 59 h 81"/>
                    <a:gd name="T34" fmla="*/ 54 w 62"/>
                    <a:gd name="T35" fmla="*/ 69 h 81"/>
                    <a:gd name="T36" fmla="*/ 51 w 62"/>
                    <a:gd name="T37" fmla="*/ 74 h 81"/>
                    <a:gd name="T38" fmla="*/ 52 w 62"/>
                    <a:gd name="T39" fmla="*/ 81 h 81"/>
                    <a:gd name="T40" fmla="*/ 51 w 62"/>
                    <a:gd name="T41" fmla="*/ 74 h 81"/>
                    <a:gd name="T42" fmla="*/ 50 w 62"/>
                    <a:gd name="T43" fmla="*/ 77 h 81"/>
                    <a:gd name="T44" fmla="*/ 51 w 62"/>
                    <a:gd name="T45" fmla="*/ 80 h 81"/>
                    <a:gd name="T46" fmla="*/ 54 w 62"/>
                    <a:gd name="T47" fmla="*/ 81 h 81"/>
                    <a:gd name="T48" fmla="*/ 57 w 62"/>
                    <a:gd name="T49" fmla="*/ 80 h 81"/>
                    <a:gd name="T50" fmla="*/ 56 w 62"/>
                    <a:gd name="T51" fmla="*/ 73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2" h="81">
                      <a:moveTo>
                        <a:pt x="56" y="73"/>
                      </a:moveTo>
                      <a:lnTo>
                        <a:pt x="57" y="80"/>
                      </a:lnTo>
                      <a:lnTo>
                        <a:pt x="62" y="69"/>
                      </a:lnTo>
                      <a:lnTo>
                        <a:pt x="61" y="57"/>
                      </a:lnTo>
                      <a:lnTo>
                        <a:pt x="56" y="45"/>
                      </a:lnTo>
                      <a:lnTo>
                        <a:pt x="47" y="32"/>
                      </a:lnTo>
                      <a:lnTo>
                        <a:pt x="37" y="22"/>
                      </a:lnTo>
                      <a:lnTo>
                        <a:pt x="25" y="11"/>
                      </a:lnTo>
                      <a:lnTo>
                        <a:pt x="13" y="4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9" y="12"/>
                      </a:lnTo>
                      <a:lnTo>
                        <a:pt x="21" y="20"/>
                      </a:lnTo>
                      <a:lnTo>
                        <a:pt x="31" y="28"/>
                      </a:lnTo>
                      <a:lnTo>
                        <a:pt x="40" y="38"/>
                      </a:lnTo>
                      <a:lnTo>
                        <a:pt x="48" y="49"/>
                      </a:lnTo>
                      <a:lnTo>
                        <a:pt x="53" y="59"/>
                      </a:lnTo>
                      <a:lnTo>
                        <a:pt x="54" y="69"/>
                      </a:lnTo>
                      <a:lnTo>
                        <a:pt x="51" y="74"/>
                      </a:lnTo>
                      <a:lnTo>
                        <a:pt x="52" y="81"/>
                      </a:lnTo>
                      <a:lnTo>
                        <a:pt x="51" y="74"/>
                      </a:lnTo>
                      <a:lnTo>
                        <a:pt x="50" y="77"/>
                      </a:lnTo>
                      <a:lnTo>
                        <a:pt x="51" y="80"/>
                      </a:lnTo>
                      <a:lnTo>
                        <a:pt x="54" y="81"/>
                      </a:lnTo>
                      <a:lnTo>
                        <a:pt x="57" y="80"/>
                      </a:lnTo>
                      <a:lnTo>
                        <a:pt x="56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2" name="Freeform 907"/>
                <p:cNvSpPr>
                  <a:spLocks/>
                </p:cNvSpPr>
                <p:nvPr/>
              </p:nvSpPr>
              <p:spPr bwMode="auto">
                <a:xfrm>
                  <a:off x="2422" y="1299"/>
                  <a:ext cx="6" cy="16"/>
                </a:xfrm>
                <a:custGeom>
                  <a:avLst/>
                  <a:gdLst>
                    <a:gd name="T0" fmla="*/ 7 w 23"/>
                    <a:gd name="T1" fmla="*/ 63 h 64"/>
                    <a:gd name="T2" fmla="*/ 12 w 23"/>
                    <a:gd name="T3" fmla="*/ 64 h 64"/>
                    <a:gd name="T4" fmla="*/ 23 w 23"/>
                    <a:gd name="T5" fmla="*/ 49 h 64"/>
                    <a:gd name="T6" fmla="*/ 23 w 23"/>
                    <a:gd name="T7" fmla="*/ 31 h 64"/>
                    <a:gd name="T8" fmla="*/ 17 w 23"/>
                    <a:gd name="T9" fmla="*/ 14 h 64"/>
                    <a:gd name="T10" fmla="*/ 4 w 23"/>
                    <a:gd name="T11" fmla="*/ 0 h 64"/>
                    <a:gd name="T12" fmla="*/ 0 w 23"/>
                    <a:gd name="T13" fmla="*/ 8 h 64"/>
                    <a:gd name="T14" fmla="*/ 8 w 23"/>
                    <a:gd name="T15" fmla="*/ 18 h 64"/>
                    <a:gd name="T16" fmla="*/ 15 w 23"/>
                    <a:gd name="T17" fmla="*/ 31 h 64"/>
                    <a:gd name="T18" fmla="*/ 15 w 23"/>
                    <a:gd name="T19" fmla="*/ 47 h 64"/>
                    <a:gd name="T20" fmla="*/ 8 w 23"/>
                    <a:gd name="T21" fmla="*/ 55 h 64"/>
                    <a:gd name="T22" fmla="*/ 14 w 23"/>
                    <a:gd name="T23" fmla="*/ 56 h 64"/>
                    <a:gd name="T24" fmla="*/ 8 w 23"/>
                    <a:gd name="T25" fmla="*/ 55 h 64"/>
                    <a:gd name="T26" fmla="*/ 6 w 23"/>
                    <a:gd name="T27" fmla="*/ 57 h 64"/>
                    <a:gd name="T28" fmla="*/ 6 w 23"/>
                    <a:gd name="T29" fmla="*/ 61 h 64"/>
                    <a:gd name="T30" fmla="*/ 9 w 23"/>
                    <a:gd name="T31" fmla="*/ 64 h 64"/>
                    <a:gd name="T32" fmla="*/ 12 w 23"/>
                    <a:gd name="T33" fmla="*/ 64 h 64"/>
                    <a:gd name="T34" fmla="*/ 7 w 23"/>
                    <a:gd name="T35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" h="64">
                      <a:moveTo>
                        <a:pt x="7" y="63"/>
                      </a:moveTo>
                      <a:lnTo>
                        <a:pt x="12" y="64"/>
                      </a:lnTo>
                      <a:lnTo>
                        <a:pt x="23" y="49"/>
                      </a:lnTo>
                      <a:lnTo>
                        <a:pt x="23" y="31"/>
                      </a:lnTo>
                      <a:lnTo>
                        <a:pt x="17" y="14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8" y="18"/>
                      </a:lnTo>
                      <a:lnTo>
                        <a:pt x="15" y="31"/>
                      </a:lnTo>
                      <a:lnTo>
                        <a:pt x="15" y="47"/>
                      </a:lnTo>
                      <a:lnTo>
                        <a:pt x="8" y="55"/>
                      </a:lnTo>
                      <a:lnTo>
                        <a:pt x="14" y="56"/>
                      </a:lnTo>
                      <a:lnTo>
                        <a:pt x="8" y="55"/>
                      </a:lnTo>
                      <a:lnTo>
                        <a:pt x="6" y="57"/>
                      </a:lnTo>
                      <a:lnTo>
                        <a:pt x="6" y="61"/>
                      </a:lnTo>
                      <a:lnTo>
                        <a:pt x="9" y="64"/>
                      </a:lnTo>
                      <a:lnTo>
                        <a:pt x="12" y="64"/>
                      </a:lnTo>
                      <a:lnTo>
                        <a:pt x="7" y="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3" name="Freeform 908"/>
                <p:cNvSpPr>
                  <a:spLocks/>
                </p:cNvSpPr>
                <p:nvPr/>
              </p:nvSpPr>
              <p:spPr bwMode="auto">
                <a:xfrm>
                  <a:off x="2390" y="1330"/>
                  <a:ext cx="33" cy="10"/>
                </a:xfrm>
                <a:custGeom>
                  <a:avLst/>
                  <a:gdLst>
                    <a:gd name="T0" fmla="*/ 126 w 132"/>
                    <a:gd name="T1" fmla="*/ 9 h 41"/>
                    <a:gd name="T2" fmla="*/ 117 w 132"/>
                    <a:gd name="T3" fmla="*/ 5 h 41"/>
                    <a:gd name="T4" fmla="*/ 104 w 132"/>
                    <a:gd name="T5" fmla="*/ 1 h 41"/>
                    <a:gd name="T6" fmla="*/ 89 w 132"/>
                    <a:gd name="T7" fmla="*/ 0 h 41"/>
                    <a:gd name="T8" fmla="*/ 74 w 132"/>
                    <a:gd name="T9" fmla="*/ 1 h 41"/>
                    <a:gd name="T10" fmla="*/ 57 w 132"/>
                    <a:gd name="T11" fmla="*/ 4 h 41"/>
                    <a:gd name="T12" fmla="*/ 40 w 132"/>
                    <a:gd name="T13" fmla="*/ 7 h 41"/>
                    <a:gd name="T14" fmla="*/ 26 w 132"/>
                    <a:gd name="T15" fmla="*/ 12 h 41"/>
                    <a:gd name="T16" fmla="*/ 13 w 132"/>
                    <a:gd name="T17" fmla="*/ 18 h 41"/>
                    <a:gd name="T18" fmla="*/ 5 w 132"/>
                    <a:gd name="T19" fmla="*/ 24 h 41"/>
                    <a:gd name="T20" fmla="*/ 1 w 132"/>
                    <a:gd name="T21" fmla="*/ 31 h 41"/>
                    <a:gd name="T22" fmla="*/ 0 w 132"/>
                    <a:gd name="T23" fmla="*/ 35 h 41"/>
                    <a:gd name="T24" fmla="*/ 2 w 132"/>
                    <a:gd name="T25" fmla="*/ 38 h 41"/>
                    <a:gd name="T26" fmla="*/ 5 w 132"/>
                    <a:gd name="T27" fmla="*/ 40 h 41"/>
                    <a:gd name="T28" fmla="*/ 10 w 132"/>
                    <a:gd name="T29" fmla="*/ 41 h 41"/>
                    <a:gd name="T30" fmla="*/ 16 w 132"/>
                    <a:gd name="T31" fmla="*/ 40 h 41"/>
                    <a:gd name="T32" fmla="*/ 23 w 132"/>
                    <a:gd name="T33" fmla="*/ 37 h 41"/>
                    <a:gd name="T34" fmla="*/ 31 w 132"/>
                    <a:gd name="T35" fmla="*/ 34 h 41"/>
                    <a:gd name="T36" fmla="*/ 42 w 132"/>
                    <a:gd name="T37" fmla="*/ 30 h 41"/>
                    <a:gd name="T38" fmla="*/ 57 w 132"/>
                    <a:gd name="T39" fmla="*/ 27 h 41"/>
                    <a:gd name="T40" fmla="*/ 73 w 132"/>
                    <a:gd name="T41" fmla="*/ 24 h 41"/>
                    <a:gd name="T42" fmla="*/ 87 w 132"/>
                    <a:gd name="T43" fmla="*/ 23 h 41"/>
                    <a:gd name="T44" fmla="*/ 101 w 132"/>
                    <a:gd name="T45" fmla="*/ 23 h 41"/>
                    <a:gd name="T46" fmla="*/ 111 w 132"/>
                    <a:gd name="T47" fmla="*/ 27 h 41"/>
                    <a:gd name="T48" fmla="*/ 118 w 132"/>
                    <a:gd name="T49" fmla="*/ 31 h 41"/>
                    <a:gd name="T50" fmla="*/ 125 w 132"/>
                    <a:gd name="T51" fmla="*/ 35 h 41"/>
                    <a:gd name="T52" fmla="*/ 131 w 132"/>
                    <a:gd name="T53" fmla="*/ 30 h 41"/>
                    <a:gd name="T54" fmla="*/ 132 w 132"/>
                    <a:gd name="T55" fmla="*/ 19 h 41"/>
                    <a:gd name="T56" fmla="*/ 126 w 132"/>
                    <a:gd name="T57" fmla="*/ 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2" h="41">
                      <a:moveTo>
                        <a:pt x="126" y="9"/>
                      </a:moveTo>
                      <a:lnTo>
                        <a:pt x="117" y="5"/>
                      </a:lnTo>
                      <a:lnTo>
                        <a:pt x="104" y="1"/>
                      </a:lnTo>
                      <a:lnTo>
                        <a:pt x="89" y="0"/>
                      </a:lnTo>
                      <a:lnTo>
                        <a:pt x="74" y="1"/>
                      </a:lnTo>
                      <a:lnTo>
                        <a:pt x="57" y="4"/>
                      </a:lnTo>
                      <a:lnTo>
                        <a:pt x="40" y="7"/>
                      </a:lnTo>
                      <a:lnTo>
                        <a:pt x="26" y="12"/>
                      </a:lnTo>
                      <a:lnTo>
                        <a:pt x="13" y="18"/>
                      </a:lnTo>
                      <a:lnTo>
                        <a:pt x="5" y="24"/>
                      </a:lnTo>
                      <a:lnTo>
                        <a:pt x="1" y="31"/>
                      </a:lnTo>
                      <a:lnTo>
                        <a:pt x="0" y="35"/>
                      </a:lnTo>
                      <a:lnTo>
                        <a:pt x="2" y="38"/>
                      </a:lnTo>
                      <a:lnTo>
                        <a:pt x="5" y="40"/>
                      </a:lnTo>
                      <a:lnTo>
                        <a:pt x="10" y="41"/>
                      </a:lnTo>
                      <a:lnTo>
                        <a:pt x="16" y="40"/>
                      </a:lnTo>
                      <a:lnTo>
                        <a:pt x="23" y="37"/>
                      </a:lnTo>
                      <a:lnTo>
                        <a:pt x="31" y="34"/>
                      </a:lnTo>
                      <a:lnTo>
                        <a:pt x="42" y="30"/>
                      </a:lnTo>
                      <a:lnTo>
                        <a:pt x="57" y="27"/>
                      </a:lnTo>
                      <a:lnTo>
                        <a:pt x="73" y="24"/>
                      </a:lnTo>
                      <a:lnTo>
                        <a:pt x="87" y="23"/>
                      </a:lnTo>
                      <a:lnTo>
                        <a:pt x="101" y="23"/>
                      </a:lnTo>
                      <a:lnTo>
                        <a:pt x="111" y="27"/>
                      </a:lnTo>
                      <a:lnTo>
                        <a:pt x="118" y="31"/>
                      </a:lnTo>
                      <a:lnTo>
                        <a:pt x="125" y="35"/>
                      </a:lnTo>
                      <a:lnTo>
                        <a:pt x="131" y="30"/>
                      </a:lnTo>
                      <a:lnTo>
                        <a:pt x="132" y="19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4" name="Freeform 909"/>
                <p:cNvSpPr>
                  <a:spLocks/>
                </p:cNvSpPr>
                <p:nvPr/>
              </p:nvSpPr>
              <p:spPr bwMode="auto">
                <a:xfrm>
                  <a:off x="2393" y="1329"/>
                  <a:ext cx="29" cy="6"/>
                </a:xfrm>
                <a:custGeom>
                  <a:avLst/>
                  <a:gdLst>
                    <a:gd name="T0" fmla="*/ 4 w 117"/>
                    <a:gd name="T1" fmla="*/ 27 h 27"/>
                    <a:gd name="T2" fmla="*/ 4 w 117"/>
                    <a:gd name="T3" fmla="*/ 27 h 27"/>
                    <a:gd name="T4" fmla="*/ 16 w 117"/>
                    <a:gd name="T5" fmla="*/ 21 h 27"/>
                    <a:gd name="T6" fmla="*/ 30 w 117"/>
                    <a:gd name="T7" fmla="*/ 16 h 27"/>
                    <a:gd name="T8" fmla="*/ 46 w 117"/>
                    <a:gd name="T9" fmla="*/ 13 h 27"/>
                    <a:gd name="T10" fmla="*/ 63 w 117"/>
                    <a:gd name="T11" fmla="*/ 11 h 27"/>
                    <a:gd name="T12" fmla="*/ 78 w 117"/>
                    <a:gd name="T13" fmla="*/ 11 h 27"/>
                    <a:gd name="T14" fmla="*/ 93 w 117"/>
                    <a:gd name="T15" fmla="*/ 11 h 27"/>
                    <a:gd name="T16" fmla="*/ 104 w 117"/>
                    <a:gd name="T17" fmla="*/ 14 h 27"/>
                    <a:gd name="T18" fmla="*/ 113 w 117"/>
                    <a:gd name="T19" fmla="*/ 18 h 27"/>
                    <a:gd name="T20" fmla="*/ 117 w 117"/>
                    <a:gd name="T21" fmla="*/ 10 h 27"/>
                    <a:gd name="T22" fmla="*/ 107 w 117"/>
                    <a:gd name="T23" fmla="*/ 5 h 27"/>
                    <a:gd name="T24" fmla="*/ 93 w 117"/>
                    <a:gd name="T25" fmla="*/ 2 h 27"/>
                    <a:gd name="T26" fmla="*/ 78 w 117"/>
                    <a:gd name="T27" fmla="*/ 0 h 27"/>
                    <a:gd name="T28" fmla="*/ 63 w 117"/>
                    <a:gd name="T29" fmla="*/ 2 h 27"/>
                    <a:gd name="T30" fmla="*/ 46 w 117"/>
                    <a:gd name="T31" fmla="*/ 4 h 27"/>
                    <a:gd name="T32" fmla="*/ 28 w 117"/>
                    <a:gd name="T33" fmla="*/ 8 h 27"/>
                    <a:gd name="T34" fmla="*/ 14 w 117"/>
                    <a:gd name="T35" fmla="*/ 13 h 27"/>
                    <a:gd name="T36" fmla="*/ 0 w 117"/>
                    <a:gd name="T37" fmla="*/ 19 h 27"/>
                    <a:gd name="T38" fmla="*/ 0 w 117"/>
                    <a:gd name="T39" fmla="*/ 19 h 27"/>
                    <a:gd name="T40" fmla="*/ 4 w 117"/>
                    <a:gd name="T4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27">
                      <a:moveTo>
                        <a:pt x="4" y="27"/>
                      </a:moveTo>
                      <a:lnTo>
                        <a:pt x="4" y="27"/>
                      </a:lnTo>
                      <a:lnTo>
                        <a:pt x="16" y="21"/>
                      </a:lnTo>
                      <a:lnTo>
                        <a:pt x="30" y="16"/>
                      </a:lnTo>
                      <a:lnTo>
                        <a:pt x="46" y="13"/>
                      </a:lnTo>
                      <a:lnTo>
                        <a:pt x="63" y="11"/>
                      </a:lnTo>
                      <a:lnTo>
                        <a:pt x="78" y="11"/>
                      </a:lnTo>
                      <a:lnTo>
                        <a:pt x="93" y="11"/>
                      </a:lnTo>
                      <a:lnTo>
                        <a:pt x="104" y="14"/>
                      </a:lnTo>
                      <a:lnTo>
                        <a:pt x="113" y="18"/>
                      </a:lnTo>
                      <a:lnTo>
                        <a:pt x="117" y="10"/>
                      </a:lnTo>
                      <a:lnTo>
                        <a:pt x="107" y="5"/>
                      </a:lnTo>
                      <a:lnTo>
                        <a:pt x="93" y="2"/>
                      </a:lnTo>
                      <a:lnTo>
                        <a:pt x="78" y="0"/>
                      </a:lnTo>
                      <a:lnTo>
                        <a:pt x="63" y="2"/>
                      </a:lnTo>
                      <a:lnTo>
                        <a:pt x="46" y="4"/>
                      </a:lnTo>
                      <a:lnTo>
                        <a:pt x="28" y="8"/>
                      </a:lnTo>
                      <a:lnTo>
                        <a:pt x="14" y="13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5" name="Freeform 910"/>
                <p:cNvSpPr>
                  <a:spLocks/>
                </p:cNvSpPr>
                <p:nvPr/>
              </p:nvSpPr>
              <p:spPr bwMode="auto">
                <a:xfrm>
                  <a:off x="2389" y="1333"/>
                  <a:ext cx="7" cy="8"/>
                </a:xfrm>
                <a:custGeom>
                  <a:avLst/>
                  <a:gdLst>
                    <a:gd name="T0" fmla="*/ 25 w 30"/>
                    <a:gd name="T1" fmla="*/ 19 h 32"/>
                    <a:gd name="T2" fmla="*/ 25 w 30"/>
                    <a:gd name="T3" fmla="*/ 19 h 32"/>
                    <a:gd name="T4" fmla="*/ 20 w 30"/>
                    <a:gd name="T5" fmla="*/ 22 h 32"/>
                    <a:gd name="T6" fmla="*/ 15 w 30"/>
                    <a:gd name="T7" fmla="*/ 22 h 32"/>
                    <a:gd name="T8" fmla="*/ 11 w 30"/>
                    <a:gd name="T9" fmla="*/ 22 h 32"/>
                    <a:gd name="T10" fmla="*/ 10 w 30"/>
                    <a:gd name="T11" fmla="*/ 21 h 32"/>
                    <a:gd name="T12" fmla="*/ 9 w 30"/>
                    <a:gd name="T13" fmla="*/ 21 h 32"/>
                    <a:gd name="T14" fmla="*/ 10 w 30"/>
                    <a:gd name="T15" fmla="*/ 19 h 32"/>
                    <a:gd name="T16" fmla="*/ 13 w 30"/>
                    <a:gd name="T17" fmla="*/ 14 h 32"/>
                    <a:gd name="T18" fmla="*/ 20 w 30"/>
                    <a:gd name="T19" fmla="*/ 8 h 32"/>
                    <a:gd name="T20" fmla="*/ 16 w 30"/>
                    <a:gd name="T21" fmla="*/ 0 h 32"/>
                    <a:gd name="T22" fmla="*/ 7 w 30"/>
                    <a:gd name="T23" fmla="*/ 7 h 32"/>
                    <a:gd name="T24" fmla="*/ 1 w 30"/>
                    <a:gd name="T25" fmla="*/ 15 h 32"/>
                    <a:gd name="T26" fmla="*/ 0 w 30"/>
                    <a:gd name="T27" fmla="*/ 21 h 32"/>
                    <a:gd name="T28" fmla="*/ 4 w 30"/>
                    <a:gd name="T29" fmla="*/ 27 h 32"/>
                    <a:gd name="T30" fmla="*/ 9 w 30"/>
                    <a:gd name="T31" fmla="*/ 30 h 32"/>
                    <a:gd name="T32" fmla="*/ 15 w 30"/>
                    <a:gd name="T33" fmla="*/ 32 h 32"/>
                    <a:gd name="T34" fmla="*/ 22 w 30"/>
                    <a:gd name="T35" fmla="*/ 30 h 32"/>
                    <a:gd name="T36" fmla="*/ 30 w 30"/>
                    <a:gd name="T37" fmla="*/ 27 h 32"/>
                    <a:gd name="T38" fmla="*/ 30 w 30"/>
                    <a:gd name="T39" fmla="*/ 27 h 32"/>
                    <a:gd name="T40" fmla="*/ 25 w 30"/>
                    <a:gd name="T41" fmla="*/ 1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" h="32">
                      <a:moveTo>
                        <a:pt x="25" y="19"/>
                      </a:moveTo>
                      <a:lnTo>
                        <a:pt x="25" y="19"/>
                      </a:lnTo>
                      <a:lnTo>
                        <a:pt x="20" y="22"/>
                      </a:lnTo>
                      <a:lnTo>
                        <a:pt x="15" y="22"/>
                      </a:lnTo>
                      <a:lnTo>
                        <a:pt x="11" y="22"/>
                      </a:lnTo>
                      <a:lnTo>
                        <a:pt x="10" y="21"/>
                      </a:lnTo>
                      <a:lnTo>
                        <a:pt x="9" y="21"/>
                      </a:lnTo>
                      <a:lnTo>
                        <a:pt x="10" y="19"/>
                      </a:lnTo>
                      <a:lnTo>
                        <a:pt x="13" y="14"/>
                      </a:lnTo>
                      <a:lnTo>
                        <a:pt x="20" y="8"/>
                      </a:lnTo>
                      <a:lnTo>
                        <a:pt x="16" y="0"/>
                      </a:lnTo>
                      <a:lnTo>
                        <a:pt x="7" y="7"/>
                      </a:lnTo>
                      <a:lnTo>
                        <a:pt x="1" y="15"/>
                      </a:lnTo>
                      <a:lnTo>
                        <a:pt x="0" y="21"/>
                      </a:lnTo>
                      <a:lnTo>
                        <a:pt x="4" y="27"/>
                      </a:lnTo>
                      <a:lnTo>
                        <a:pt x="9" y="30"/>
                      </a:lnTo>
                      <a:lnTo>
                        <a:pt x="15" y="32"/>
                      </a:lnTo>
                      <a:lnTo>
                        <a:pt x="22" y="30"/>
                      </a:lnTo>
                      <a:lnTo>
                        <a:pt x="30" y="27"/>
                      </a:lnTo>
                      <a:lnTo>
                        <a:pt x="30" y="27"/>
                      </a:lnTo>
                      <a:lnTo>
                        <a:pt x="25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6" name="Freeform 911"/>
                <p:cNvSpPr>
                  <a:spLocks/>
                </p:cNvSpPr>
                <p:nvPr/>
              </p:nvSpPr>
              <p:spPr bwMode="auto">
                <a:xfrm>
                  <a:off x="2395" y="1334"/>
                  <a:ext cx="26" cy="6"/>
                </a:xfrm>
                <a:custGeom>
                  <a:avLst/>
                  <a:gdLst>
                    <a:gd name="T0" fmla="*/ 102 w 102"/>
                    <a:gd name="T1" fmla="*/ 11 h 23"/>
                    <a:gd name="T2" fmla="*/ 102 w 102"/>
                    <a:gd name="T3" fmla="*/ 11 h 23"/>
                    <a:gd name="T4" fmla="*/ 92 w 102"/>
                    <a:gd name="T5" fmla="*/ 4 h 23"/>
                    <a:gd name="T6" fmla="*/ 81 w 102"/>
                    <a:gd name="T7" fmla="*/ 1 h 23"/>
                    <a:gd name="T8" fmla="*/ 67 w 102"/>
                    <a:gd name="T9" fmla="*/ 0 h 23"/>
                    <a:gd name="T10" fmla="*/ 53 w 102"/>
                    <a:gd name="T11" fmla="*/ 2 h 23"/>
                    <a:gd name="T12" fmla="*/ 37 w 102"/>
                    <a:gd name="T13" fmla="*/ 4 h 23"/>
                    <a:gd name="T14" fmla="*/ 21 w 102"/>
                    <a:gd name="T15" fmla="*/ 8 h 23"/>
                    <a:gd name="T16" fmla="*/ 10 w 102"/>
                    <a:gd name="T17" fmla="*/ 12 h 23"/>
                    <a:gd name="T18" fmla="*/ 0 w 102"/>
                    <a:gd name="T19" fmla="*/ 15 h 23"/>
                    <a:gd name="T20" fmla="*/ 5 w 102"/>
                    <a:gd name="T21" fmla="*/ 23 h 23"/>
                    <a:gd name="T22" fmla="*/ 12 w 102"/>
                    <a:gd name="T23" fmla="*/ 20 h 23"/>
                    <a:gd name="T24" fmla="*/ 23 w 102"/>
                    <a:gd name="T25" fmla="*/ 16 h 23"/>
                    <a:gd name="T26" fmla="*/ 37 w 102"/>
                    <a:gd name="T27" fmla="*/ 13 h 23"/>
                    <a:gd name="T28" fmla="*/ 53 w 102"/>
                    <a:gd name="T29" fmla="*/ 11 h 23"/>
                    <a:gd name="T30" fmla="*/ 67 w 102"/>
                    <a:gd name="T31" fmla="*/ 11 h 23"/>
                    <a:gd name="T32" fmla="*/ 81 w 102"/>
                    <a:gd name="T33" fmla="*/ 10 h 23"/>
                    <a:gd name="T34" fmla="*/ 90 w 102"/>
                    <a:gd name="T35" fmla="*/ 13 h 23"/>
                    <a:gd name="T36" fmla="*/ 93 w 102"/>
                    <a:gd name="T37" fmla="*/ 15 h 23"/>
                    <a:gd name="T38" fmla="*/ 93 w 102"/>
                    <a:gd name="T39" fmla="*/ 15 h 23"/>
                    <a:gd name="T40" fmla="*/ 102 w 102"/>
                    <a:gd name="T4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2" h="23">
                      <a:moveTo>
                        <a:pt x="102" y="11"/>
                      </a:moveTo>
                      <a:lnTo>
                        <a:pt x="102" y="11"/>
                      </a:lnTo>
                      <a:lnTo>
                        <a:pt x="92" y="4"/>
                      </a:lnTo>
                      <a:lnTo>
                        <a:pt x="81" y="1"/>
                      </a:lnTo>
                      <a:lnTo>
                        <a:pt x="67" y="0"/>
                      </a:lnTo>
                      <a:lnTo>
                        <a:pt x="53" y="2"/>
                      </a:lnTo>
                      <a:lnTo>
                        <a:pt x="37" y="4"/>
                      </a:lnTo>
                      <a:lnTo>
                        <a:pt x="21" y="8"/>
                      </a:lnTo>
                      <a:lnTo>
                        <a:pt x="10" y="12"/>
                      </a:lnTo>
                      <a:lnTo>
                        <a:pt x="0" y="15"/>
                      </a:lnTo>
                      <a:lnTo>
                        <a:pt x="5" y="23"/>
                      </a:lnTo>
                      <a:lnTo>
                        <a:pt x="12" y="20"/>
                      </a:lnTo>
                      <a:lnTo>
                        <a:pt x="23" y="16"/>
                      </a:lnTo>
                      <a:lnTo>
                        <a:pt x="37" y="13"/>
                      </a:lnTo>
                      <a:lnTo>
                        <a:pt x="53" y="11"/>
                      </a:lnTo>
                      <a:lnTo>
                        <a:pt x="67" y="11"/>
                      </a:lnTo>
                      <a:lnTo>
                        <a:pt x="81" y="10"/>
                      </a:lnTo>
                      <a:lnTo>
                        <a:pt x="90" y="13"/>
                      </a:lnTo>
                      <a:lnTo>
                        <a:pt x="93" y="15"/>
                      </a:lnTo>
                      <a:lnTo>
                        <a:pt x="93" y="15"/>
                      </a:lnTo>
                      <a:lnTo>
                        <a:pt x="102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7" name="Freeform 912"/>
                <p:cNvSpPr>
                  <a:spLocks/>
                </p:cNvSpPr>
                <p:nvPr/>
              </p:nvSpPr>
              <p:spPr bwMode="auto">
                <a:xfrm>
                  <a:off x="2419" y="1331"/>
                  <a:ext cx="5" cy="9"/>
                </a:xfrm>
                <a:custGeom>
                  <a:avLst/>
                  <a:gdLst>
                    <a:gd name="T0" fmla="*/ 11 w 23"/>
                    <a:gd name="T1" fmla="*/ 8 h 34"/>
                    <a:gd name="T2" fmla="*/ 11 w 23"/>
                    <a:gd name="T3" fmla="*/ 8 h 34"/>
                    <a:gd name="T4" fmla="*/ 15 w 23"/>
                    <a:gd name="T5" fmla="*/ 15 h 34"/>
                    <a:gd name="T6" fmla="*/ 14 w 23"/>
                    <a:gd name="T7" fmla="*/ 23 h 34"/>
                    <a:gd name="T8" fmla="*/ 12 w 23"/>
                    <a:gd name="T9" fmla="*/ 26 h 34"/>
                    <a:gd name="T10" fmla="*/ 9 w 23"/>
                    <a:gd name="T11" fmla="*/ 24 h 34"/>
                    <a:gd name="T12" fmla="*/ 0 w 23"/>
                    <a:gd name="T13" fmla="*/ 28 h 34"/>
                    <a:gd name="T14" fmla="*/ 12 w 23"/>
                    <a:gd name="T15" fmla="*/ 34 h 34"/>
                    <a:gd name="T16" fmla="*/ 22 w 23"/>
                    <a:gd name="T17" fmla="*/ 27 h 34"/>
                    <a:gd name="T18" fmla="*/ 23 w 23"/>
                    <a:gd name="T19" fmla="*/ 13 h 34"/>
                    <a:gd name="T20" fmla="*/ 15 w 23"/>
                    <a:gd name="T21" fmla="*/ 0 h 34"/>
                    <a:gd name="T22" fmla="*/ 15 w 23"/>
                    <a:gd name="T23" fmla="*/ 0 h 34"/>
                    <a:gd name="T24" fmla="*/ 11 w 23"/>
                    <a:gd name="T25" fmla="*/ 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" h="34">
                      <a:moveTo>
                        <a:pt x="11" y="8"/>
                      </a:moveTo>
                      <a:lnTo>
                        <a:pt x="11" y="8"/>
                      </a:lnTo>
                      <a:lnTo>
                        <a:pt x="15" y="15"/>
                      </a:lnTo>
                      <a:lnTo>
                        <a:pt x="14" y="23"/>
                      </a:lnTo>
                      <a:lnTo>
                        <a:pt x="12" y="26"/>
                      </a:lnTo>
                      <a:lnTo>
                        <a:pt x="9" y="24"/>
                      </a:lnTo>
                      <a:lnTo>
                        <a:pt x="0" y="28"/>
                      </a:lnTo>
                      <a:lnTo>
                        <a:pt x="12" y="34"/>
                      </a:lnTo>
                      <a:lnTo>
                        <a:pt x="22" y="27"/>
                      </a:lnTo>
                      <a:lnTo>
                        <a:pt x="23" y="13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11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8" name="Freeform 913"/>
                <p:cNvSpPr>
                  <a:spLocks/>
                </p:cNvSpPr>
                <p:nvPr/>
              </p:nvSpPr>
              <p:spPr bwMode="auto">
                <a:xfrm>
                  <a:off x="2352" y="1372"/>
                  <a:ext cx="1" cy="2"/>
                </a:xfrm>
                <a:custGeom>
                  <a:avLst/>
                  <a:gdLst>
                    <a:gd name="T0" fmla="*/ 6 w 6"/>
                    <a:gd name="T1" fmla="*/ 0 h 8"/>
                    <a:gd name="T2" fmla="*/ 3 w 6"/>
                    <a:gd name="T3" fmla="*/ 0 h 8"/>
                    <a:gd name="T4" fmla="*/ 0 w 6"/>
                    <a:gd name="T5" fmla="*/ 2 h 8"/>
                    <a:gd name="T6" fmla="*/ 0 w 6"/>
                    <a:gd name="T7" fmla="*/ 6 h 8"/>
                    <a:gd name="T8" fmla="*/ 2 w 6"/>
                    <a:gd name="T9" fmla="*/ 8 h 8"/>
                    <a:gd name="T10" fmla="*/ 6 w 6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6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9" name="Freeform 914"/>
                <p:cNvSpPr>
                  <a:spLocks/>
                </p:cNvSpPr>
                <p:nvPr/>
              </p:nvSpPr>
              <p:spPr bwMode="auto">
                <a:xfrm>
                  <a:off x="2352" y="1372"/>
                  <a:ext cx="15" cy="11"/>
                </a:xfrm>
                <a:custGeom>
                  <a:avLst/>
                  <a:gdLst>
                    <a:gd name="T0" fmla="*/ 58 w 58"/>
                    <a:gd name="T1" fmla="*/ 38 h 45"/>
                    <a:gd name="T2" fmla="*/ 54 w 58"/>
                    <a:gd name="T3" fmla="*/ 36 h 45"/>
                    <a:gd name="T4" fmla="*/ 51 w 58"/>
                    <a:gd name="T5" fmla="*/ 34 h 45"/>
                    <a:gd name="T6" fmla="*/ 45 w 58"/>
                    <a:gd name="T7" fmla="*/ 29 h 45"/>
                    <a:gd name="T8" fmla="*/ 37 w 58"/>
                    <a:gd name="T9" fmla="*/ 23 h 45"/>
                    <a:gd name="T10" fmla="*/ 27 w 58"/>
                    <a:gd name="T11" fmla="*/ 15 h 45"/>
                    <a:gd name="T12" fmla="*/ 19 w 58"/>
                    <a:gd name="T13" fmla="*/ 9 h 45"/>
                    <a:gd name="T14" fmla="*/ 11 w 58"/>
                    <a:gd name="T15" fmla="*/ 4 h 45"/>
                    <a:gd name="T16" fmla="*/ 4 w 58"/>
                    <a:gd name="T17" fmla="*/ 0 h 45"/>
                    <a:gd name="T18" fmla="*/ 0 w 58"/>
                    <a:gd name="T19" fmla="*/ 8 h 45"/>
                    <a:gd name="T20" fmla="*/ 6 w 58"/>
                    <a:gd name="T21" fmla="*/ 12 h 45"/>
                    <a:gd name="T22" fmla="*/ 15 w 58"/>
                    <a:gd name="T23" fmla="*/ 17 h 45"/>
                    <a:gd name="T24" fmla="*/ 23 w 58"/>
                    <a:gd name="T25" fmla="*/ 24 h 45"/>
                    <a:gd name="T26" fmla="*/ 33 w 58"/>
                    <a:gd name="T27" fmla="*/ 29 h 45"/>
                    <a:gd name="T28" fmla="*/ 39 w 58"/>
                    <a:gd name="T29" fmla="*/ 35 h 45"/>
                    <a:gd name="T30" fmla="*/ 45 w 58"/>
                    <a:gd name="T31" fmla="*/ 40 h 45"/>
                    <a:gd name="T32" fmla="*/ 50 w 58"/>
                    <a:gd name="T33" fmla="*/ 45 h 45"/>
                    <a:gd name="T34" fmla="*/ 51 w 58"/>
                    <a:gd name="T35" fmla="*/ 45 h 45"/>
                    <a:gd name="T36" fmla="*/ 58 w 58"/>
                    <a:gd name="T37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8" h="45">
                      <a:moveTo>
                        <a:pt x="58" y="38"/>
                      </a:moveTo>
                      <a:lnTo>
                        <a:pt x="54" y="36"/>
                      </a:lnTo>
                      <a:lnTo>
                        <a:pt x="51" y="34"/>
                      </a:lnTo>
                      <a:lnTo>
                        <a:pt x="45" y="29"/>
                      </a:lnTo>
                      <a:lnTo>
                        <a:pt x="37" y="23"/>
                      </a:lnTo>
                      <a:lnTo>
                        <a:pt x="27" y="15"/>
                      </a:lnTo>
                      <a:lnTo>
                        <a:pt x="19" y="9"/>
                      </a:lnTo>
                      <a:lnTo>
                        <a:pt x="11" y="4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6" y="12"/>
                      </a:lnTo>
                      <a:lnTo>
                        <a:pt x="15" y="17"/>
                      </a:lnTo>
                      <a:lnTo>
                        <a:pt x="23" y="24"/>
                      </a:lnTo>
                      <a:lnTo>
                        <a:pt x="33" y="29"/>
                      </a:lnTo>
                      <a:lnTo>
                        <a:pt x="39" y="35"/>
                      </a:lnTo>
                      <a:lnTo>
                        <a:pt x="45" y="40"/>
                      </a:lnTo>
                      <a:lnTo>
                        <a:pt x="50" y="45"/>
                      </a:lnTo>
                      <a:lnTo>
                        <a:pt x="51" y="45"/>
                      </a:lnTo>
                      <a:lnTo>
                        <a:pt x="5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0" name="Freeform 915"/>
                <p:cNvSpPr>
                  <a:spLocks/>
                </p:cNvSpPr>
                <p:nvPr/>
              </p:nvSpPr>
              <p:spPr bwMode="auto">
                <a:xfrm>
                  <a:off x="2365" y="1381"/>
                  <a:ext cx="2" cy="2"/>
                </a:xfrm>
                <a:custGeom>
                  <a:avLst/>
                  <a:gdLst>
                    <a:gd name="T0" fmla="*/ 0 w 8"/>
                    <a:gd name="T1" fmla="*/ 7 h 8"/>
                    <a:gd name="T2" fmla="*/ 3 w 8"/>
                    <a:gd name="T3" fmla="*/ 8 h 8"/>
                    <a:gd name="T4" fmla="*/ 7 w 8"/>
                    <a:gd name="T5" fmla="*/ 7 h 8"/>
                    <a:gd name="T6" fmla="*/ 8 w 8"/>
                    <a:gd name="T7" fmla="*/ 4 h 8"/>
                    <a:gd name="T8" fmla="*/ 7 w 8"/>
                    <a:gd name="T9" fmla="*/ 0 h 8"/>
                    <a:gd name="T10" fmla="*/ 0 w 8"/>
                    <a:gd name="T11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0" y="7"/>
                      </a:moveTo>
                      <a:lnTo>
                        <a:pt x="3" y="8"/>
                      </a:lnTo>
                      <a:lnTo>
                        <a:pt x="7" y="7"/>
                      </a:lnTo>
                      <a:lnTo>
                        <a:pt x="8" y="4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1" name="Freeform 916"/>
                <p:cNvSpPr>
                  <a:spLocks/>
                </p:cNvSpPr>
                <p:nvPr/>
              </p:nvSpPr>
              <p:spPr bwMode="auto">
                <a:xfrm>
                  <a:off x="2510" y="1394"/>
                  <a:ext cx="1" cy="3"/>
                </a:xfrm>
                <a:custGeom>
                  <a:avLst/>
                  <a:gdLst>
                    <a:gd name="T0" fmla="*/ 4 w 4"/>
                    <a:gd name="T1" fmla="*/ 0 h 10"/>
                    <a:gd name="T2" fmla="*/ 1 w 4"/>
                    <a:gd name="T3" fmla="*/ 2 h 10"/>
                    <a:gd name="T4" fmla="*/ 0 w 4"/>
                    <a:gd name="T5" fmla="*/ 5 h 10"/>
                    <a:gd name="T6" fmla="*/ 1 w 4"/>
                    <a:gd name="T7" fmla="*/ 8 h 10"/>
                    <a:gd name="T8" fmla="*/ 4 w 4"/>
                    <a:gd name="T9" fmla="*/ 10 h 10"/>
                    <a:gd name="T10" fmla="*/ 4 w 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4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2" name="Freeform 917"/>
                <p:cNvSpPr>
                  <a:spLocks/>
                </p:cNvSpPr>
                <p:nvPr/>
              </p:nvSpPr>
              <p:spPr bwMode="auto">
                <a:xfrm>
                  <a:off x="2511" y="1384"/>
                  <a:ext cx="26" cy="13"/>
                </a:xfrm>
                <a:custGeom>
                  <a:avLst/>
                  <a:gdLst>
                    <a:gd name="T0" fmla="*/ 98 w 104"/>
                    <a:gd name="T1" fmla="*/ 0 h 50"/>
                    <a:gd name="T2" fmla="*/ 79 w 104"/>
                    <a:gd name="T3" fmla="*/ 18 h 50"/>
                    <a:gd name="T4" fmla="*/ 66 w 104"/>
                    <a:gd name="T5" fmla="*/ 28 h 50"/>
                    <a:gd name="T6" fmla="*/ 53 w 104"/>
                    <a:gd name="T7" fmla="*/ 35 h 50"/>
                    <a:gd name="T8" fmla="*/ 44 w 104"/>
                    <a:gd name="T9" fmla="*/ 39 h 50"/>
                    <a:gd name="T10" fmla="*/ 34 w 104"/>
                    <a:gd name="T11" fmla="*/ 40 h 50"/>
                    <a:gd name="T12" fmla="*/ 24 w 104"/>
                    <a:gd name="T13" fmla="*/ 40 h 50"/>
                    <a:gd name="T14" fmla="*/ 12 w 104"/>
                    <a:gd name="T15" fmla="*/ 38 h 50"/>
                    <a:gd name="T16" fmla="*/ 0 w 104"/>
                    <a:gd name="T17" fmla="*/ 38 h 50"/>
                    <a:gd name="T18" fmla="*/ 0 w 104"/>
                    <a:gd name="T19" fmla="*/ 48 h 50"/>
                    <a:gd name="T20" fmla="*/ 12 w 104"/>
                    <a:gd name="T21" fmla="*/ 48 h 50"/>
                    <a:gd name="T22" fmla="*/ 24 w 104"/>
                    <a:gd name="T23" fmla="*/ 48 h 50"/>
                    <a:gd name="T24" fmla="*/ 34 w 104"/>
                    <a:gd name="T25" fmla="*/ 50 h 50"/>
                    <a:gd name="T26" fmla="*/ 46 w 104"/>
                    <a:gd name="T27" fmla="*/ 47 h 50"/>
                    <a:gd name="T28" fmla="*/ 57 w 104"/>
                    <a:gd name="T29" fmla="*/ 44 h 50"/>
                    <a:gd name="T30" fmla="*/ 70 w 104"/>
                    <a:gd name="T31" fmla="*/ 37 h 50"/>
                    <a:gd name="T32" fmla="*/ 86 w 104"/>
                    <a:gd name="T33" fmla="*/ 24 h 50"/>
                    <a:gd name="T34" fmla="*/ 104 w 104"/>
                    <a:gd name="T35" fmla="*/ 6 h 50"/>
                    <a:gd name="T36" fmla="*/ 98 w 104"/>
                    <a:gd name="T3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4" h="50">
                      <a:moveTo>
                        <a:pt x="98" y="0"/>
                      </a:moveTo>
                      <a:lnTo>
                        <a:pt x="79" y="18"/>
                      </a:lnTo>
                      <a:lnTo>
                        <a:pt x="66" y="28"/>
                      </a:lnTo>
                      <a:lnTo>
                        <a:pt x="53" y="35"/>
                      </a:lnTo>
                      <a:lnTo>
                        <a:pt x="44" y="39"/>
                      </a:lnTo>
                      <a:lnTo>
                        <a:pt x="34" y="40"/>
                      </a:lnTo>
                      <a:lnTo>
                        <a:pt x="24" y="40"/>
                      </a:lnTo>
                      <a:lnTo>
                        <a:pt x="12" y="38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12" y="48"/>
                      </a:lnTo>
                      <a:lnTo>
                        <a:pt x="24" y="48"/>
                      </a:lnTo>
                      <a:lnTo>
                        <a:pt x="34" y="50"/>
                      </a:lnTo>
                      <a:lnTo>
                        <a:pt x="46" y="47"/>
                      </a:lnTo>
                      <a:lnTo>
                        <a:pt x="57" y="44"/>
                      </a:lnTo>
                      <a:lnTo>
                        <a:pt x="70" y="37"/>
                      </a:lnTo>
                      <a:lnTo>
                        <a:pt x="86" y="24"/>
                      </a:lnTo>
                      <a:lnTo>
                        <a:pt x="104" y="6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3" name="Freeform 918"/>
                <p:cNvSpPr>
                  <a:spLocks/>
                </p:cNvSpPr>
                <p:nvPr/>
              </p:nvSpPr>
              <p:spPr bwMode="auto">
                <a:xfrm>
                  <a:off x="2535" y="1384"/>
                  <a:ext cx="2" cy="2"/>
                </a:xfrm>
                <a:custGeom>
                  <a:avLst/>
                  <a:gdLst>
                    <a:gd name="T0" fmla="*/ 6 w 7"/>
                    <a:gd name="T1" fmla="*/ 7 h 7"/>
                    <a:gd name="T2" fmla="*/ 7 w 7"/>
                    <a:gd name="T3" fmla="*/ 4 h 7"/>
                    <a:gd name="T4" fmla="*/ 6 w 7"/>
                    <a:gd name="T5" fmla="*/ 1 h 7"/>
                    <a:gd name="T6" fmla="*/ 3 w 7"/>
                    <a:gd name="T7" fmla="*/ 0 h 7"/>
                    <a:gd name="T8" fmla="*/ 0 w 7"/>
                    <a:gd name="T9" fmla="*/ 1 h 7"/>
                    <a:gd name="T10" fmla="*/ 6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6" y="7"/>
                      </a:moveTo>
                      <a:lnTo>
                        <a:pt x="7" y="4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4" name="Freeform 919"/>
                <p:cNvSpPr>
                  <a:spLocks/>
                </p:cNvSpPr>
                <p:nvPr/>
              </p:nvSpPr>
              <p:spPr bwMode="auto">
                <a:xfrm>
                  <a:off x="2533" y="1400"/>
                  <a:ext cx="2" cy="2"/>
                </a:xfrm>
                <a:custGeom>
                  <a:avLst/>
                  <a:gdLst>
                    <a:gd name="T0" fmla="*/ 6 w 7"/>
                    <a:gd name="T1" fmla="*/ 7 h 7"/>
                    <a:gd name="T2" fmla="*/ 7 w 7"/>
                    <a:gd name="T3" fmla="*/ 4 h 7"/>
                    <a:gd name="T4" fmla="*/ 6 w 7"/>
                    <a:gd name="T5" fmla="*/ 1 h 7"/>
                    <a:gd name="T6" fmla="*/ 3 w 7"/>
                    <a:gd name="T7" fmla="*/ 0 h 7"/>
                    <a:gd name="T8" fmla="*/ 0 w 7"/>
                    <a:gd name="T9" fmla="*/ 1 h 7"/>
                    <a:gd name="T10" fmla="*/ 6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6" y="7"/>
                      </a:moveTo>
                      <a:lnTo>
                        <a:pt x="7" y="4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5" name="Freeform 920"/>
                <p:cNvSpPr>
                  <a:spLocks/>
                </p:cNvSpPr>
                <p:nvPr/>
              </p:nvSpPr>
              <p:spPr bwMode="auto">
                <a:xfrm>
                  <a:off x="2507" y="1400"/>
                  <a:ext cx="28" cy="11"/>
                </a:xfrm>
                <a:custGeom>
                  <a:avLst/>
                  <a:gdLst>
                    <a:gd name="T0" fmla="*/ 0 w 113"/>
                    <a:gd name="T1" fmla="*/ 31 h 42"/>
                    <a:gd name="T2" fmla="*/ 14 w 113"/>
                    <a:gd name="T3" fmla="*/ 38 h 42"/>
                    <a:gd name="T4" fmla="*/ 30 w 113"/>
                    <a:gd name="T5" fmla="*/ 42 h 42"/>
                    <a:gd name="T6" fmla="*/ 46 w 113"/>
                    <a:gd name="T7" fmla="*/ 38 h 42"/>
                    <a:gd name="T8" fmla="*/ 62 w 113"/>
                    <a:gd name="T9" fmla="*/ 33 h 42"/>
                    <a:gd name="T10" fmla="*/ 79 w 113"/>
                    <a:gd name="T11" fmla="*/ 27 h 42"/>
                    <a:gd name="T12" fmla="*/ 92 w 113"/>
                    <a:gd name="T13" fmla="*/ 20 h 42"/>
                    <a:gd name="T14" fmla="*/ 104 w 113"/>
                    <a:gd name="T15" fmla="*/ 12 h 42"/>
                    <a:gd name="T16" fmla="*/ 113 w 113"/>
                    <a:gd name="T17" fmla="*/ 6 h 42"/>
                    <a:gd name="T18" fmla="*/ 107 w 113"/>
                    <a:gd name="T19" fmla="*/ 0 h 42"/>
                    <a:gd name="T20" fmla="*/ 99 w 113"/>
                    <a:gd name="T21" fmla="*/ 4 h 42"/>
                    <a:gd name="T22" fmla="*/ 88 w 113"/>
                    <a:gd name="T23" fmla="*/ 11 h 42"/>
                    <a:gd name="T24" fmla="*/ 74 w 113"/>
                    <a:gd name="T25" fmla="*/ 19 h 42"/>
                    <a:gd name="T26" fmla="*/ 60 w 113"/>
                    <a:gd name="T27" fmla="*/ 25 h 42"/>
                    <a:gd name="T28" fmla="*/ 44 w 113"/>
                    <a:gd name="T29" fmla="*/ 30 h 42"/>
                    <a:gd name="T30" fmla="*/ 30 w 113"/>
                    <a:gd name="T31" fmla="*/ 31 h 42"/>
                    <a:gd name="T32" fmla="*/ 16 w 113"/>
                    <a:gd name="T33" fmla="*/ 30 h 42"/>
                    <a:gd name="T34" fmla="*/ 7 w 113"/>
                    <a:gd name="T35" fmla="*/ 25 h 42"/>
                    <a:gd name="T36" fmla="*/ 0 w 113"/>
                    <a:gd name="T37" fmla="*/ 3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42">
                      <a:moveTo>
                        <a:pt x="0" y="31"/>
                      </a:moveTo>
                      <a:lnTo>
                        <a:pt x="14" y="38"/>
                      </a:lnTo>
                      <a:lnTo>
                        <a:pt x="30" y="42"/>
                      </a:lnTo>
                      <a:lnTo>
                        <a:pt x="46" y="38"/>
                      </a:lnTo>
                      <a:lnTo>
                        <a:pt x="62" y="33"/>
                      </a:lnTo>
                      <a:lnTo>
                        <a:pt x="79" y="27"/>
                      </a:lnTo>
                      <a:lnTo>
                        <a:pt x="92" y="20"/>
                      </a:lnTo>
                      <a:lnTo>
                        <a:pt x="104" y="12"/>
                      </a:lnTo>
                      <a:lnTo>
                        <a:pt x="113" y="6"/>
                      </a:lnTo>
                      <a:lnTo>
                        <a:pt x="107" y="0"/>
                      </a:lnTo>
                      <a:lnTo>
                        <a:pt x="99" y="4"/>
                      </a:lnTo>
                      <a:lnTo>
                        <a:pt x="88" y="11"/>
                      </a:lnTo>
                      <a:lnTo>
                        <a:pt x="74" y="19"/>
                      </a:lnTo>
                      <a:lnTo>
                        <a:pt x="60" y="25"/>
                      </a:lnTo>
                      <a:lnTo>
                        <a:pt x="44" y="30"/>
                      </a:lnTo>
                      <a:lnTo>
                        <a:pt x="30" y="31"/>
                      </a:lnTo>
                      <a:lnTo>
                        <a:pt x="16" y="30"/>
                      </a:lnTo>
                      <a:lnTo>
                        <a:pt x="7" y="25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6" name="Freeform 921"/>
                <p:cNvSpPr>
                  <a:spLocks/>
                </p:cNvSpPr>
                <p:nvPr/>
              </p:nvSpPr>
              <p:spPr bwMode="auto">
                <a:xfrm>
                  <a:off x="2507" y="1406"/>
                  <a:ext cx="1" cy="2"/>
                </a:xfrm>
                <a:custGeom>
                  <a:avLst/>
                  <a:gdLst>
                    <a:gd name="T0" fmla="*/ 8 w 8"/>
                    <a:gd name="T1" fmla="*/ 1 h 7"/>
                    <a:gd name="T2" fmla="*/ 4 w 8"/>
                    <a:gd name="T3" fmla="*/ 0 h 7"/>
                    <a:gd name="T4" fmla="*/ 1 w 8"/>
                    <a:gd name="T5" fmla="*/ 1 h 7"/>
                    <a:gd name="T6" fmla="*/ 0 w 8"/>
                    <a:gd name="T7" fmla="*/ 4 h 7"/>
                    <a:gd name="T8" fmla="*/ 1 w 8"/>
                    <a:gd name="T9" fmla="*/ 7 h 7"/>
                    <a:gd name="T10" fmla="*/ 8 w 8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8" y="1"/>
                      </a:move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7" name="Freeform 922"/>
                <p:cNvSpPr>
                  <a:spLocks/>
                </p:cNvSpPr>
                <p:nvPr/>
              </p:nvSpPr>
              <p:spPr bwMode="auto">
                <a:xfrm>
                  <a:off x="2504" y="1418"/>
                  <a:ext cx="2" cy="2"/>
                </a:xfrm>
                <a:custGeom>
                  <a:avLst/>
                  <a:gdLst>
                    <a:gd name="T0" fmla="*/ 5 w 5"/>
                    <a:gd name="T1" fmla="*/ 0 h 8"/>
                    <a:gd name="T2" fmla="*/ 2 w 5"/>
                    <a:gd name="T3" fmla="*/ 1 h 8"/>
                    <a:gd name="T4" fmla="*/ 0 w 5"/>
                    <a:gd name="T5" fmla="*/ 3 h 8"/>
                    <a:gd name="T6" fmla="*/ 1 w 5"/>
                    <a:gd name="T7" fmla="*/ 6 h 8"/>
                    <a:gd name="T8" fmla="*/ 3 w 5"/>
                    <a:gd name="T9" fmla="*/ 8 h 8"/>
                    <a:gd name="T10" fmla="*/ 5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5" y="0"/>
                      </a:move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8" name="Freeform 923"/>
                <p:cNvSpPr>
                  <a:spLocks/>
                </p:cNvSpPr>
                <p:nvPr/>
              </p:nvSpPr>
              <p:spPr bwMode="auto">
                <a:xfrm>
                  <a:off x="2505" y="1414"/>
                  <a:ext cx="25" cy="8"/>
                </a:xfrm>
                <a:custGeom>
                  <a:avLst/>
                  <a:gdLst>
                    <a:gd name="T0" fmla="*/ 95 w 99"/>
                    <a:gd name="T1" fmla="*/ 0 h 33"/>
                    <a:gd name="T2" fmla="*/ 80 w 99"/>
                    <a:gd name="T3" fmla="*/ 9 h 33"/>
                    <a:gd name="T4" fmla="*/ 68 w 99"/>
                    <a:gd name="T5" fmla="*/ 16 h 33"/>
                    <a:gd name="T6" fmla="*/ 54 w 99"/>
                    <a:gd name="T7" fmla="*/ 21 h 33"/>
                    <a:gd name="T8" fmla="*/ 43 w 99"/>
                    <a:gd name="T9" fmla="*/ 23 h 33"/>
                    <a:gd name="T10" fmla="*/ 30 w 99"/>
                    <a:gd name="T11" fmla="*/ 23 h 33"/>
                    <a:gd name="T12" fmla="*/ 20 w 99"/>
                    <a:gd name="T13" fmla="*/ 24 h 33"/>
                    <a:gd name="T14" fmla="*/ 10 w 99"/>
                    <a:gd name="T15" fmla="*/ 22 h 33"/>
                    <a:gd name="T16" fmla="*/ 2 w 99"/>
                    <a:gd name="T17" fmla="*/ 19 h 33"/>
                    <a:gd name="T18" fmla="*/ 0 w 99"/>
                    <a:gd name="T19" fmla="*/ 27 h 33"/>
                    <a:gd name="T20" fmla="*/ 8 w 99"/>
                    <a:gd name="T21" fmla="*/ 30 h 33"/>
                    <a:gd name="T22" fmla="*/ 20 w 99"/>
                    <a:gd name="T23" fmla="*/ 32 h 33"/>
                    <a:gd name="T24" fmla="*/ 30 w 99"/>
                    <a:gd name="T25" fmla="*/ 33 h 33"/>
                    <a:gd name="T26" fmla="*/ 43 w 99"/>
                    <a:gd name="T27" fmla="*/ 31 h 33"/>
                    <a:gd name="T28" fmla="*/ 56 w 99"/>
                    <a:gd name="T29" fmla="*/ 29 h 33"/>
                    <a:gd name="T30" fmla="*/ 70 w 99"/>
                    <a:gd name="T31" fmla="*/ 24 h 33"/>
                    <a:gd name="T32" fmla="*/ 85 w 99"/>
                    <a:gd name="T33" fmla="*/ 18 h 33"/>
                    <a:gd name="T34" fmla="*/ 99 w 99"/>
                    <a:gd name="T35" fmla="*/ 8 h 33"/>
                    <a:gd name="T36" fmla="*/ 95 w 99"/>
                    <a:gd name="T3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9" h="33">
                      <a:moveTo>
                        <a:pt x="95" y="0"/>
                      </a:moveTo>
                      <a:lnTo>
                        <a:pt x="80" y="9"/>
                      </a:lnTo>
                      <a:lnTo>
                        <a:pt x="68" y="16"/>
                      </a:lnTo>
                      <a:lnTo>
                        <a:pt x="54" y="21"/>
                      </a:lnTo>
                      <a:lnTo>
                        <a:pt x="43" y="23"/>
                      </a:lnTo>
                      <a:lnTo>
                        <a:pt x="30" y="23"/>
                      </a:lnTo>
                      <a:lnTo>
                        <a:pt x="20" y="24"/>
                      </a:lnTo>
                      <a:lnTo>
                        <a:pt x="10" y="22"/>
                      </a:lnTo>
                      <a:lnTo>
                        <a:pt x="2" y="19"/>
                      </a:lnTo>
                      <a:lnTo>
                        <a:pt x="0" y="27"/>
                      </a:lnTo>
                      <a:lnTo>
                        <a:pt x="8" y="30"/>
                      </a:lnTo>
                      <a:lnTo>
                        <a:pt x="20" y="32"/>
                      </a:lnTo>
                      <a:lnTo>
                        <a:pt x="30" y="33"/>
                      </a:lnTo>
                      <a:lnTo>
                        <a:pt x="43" y="31"/>
                      </a:lnTo>
                      <a:lnTo>
                        <a:pt x="56" y="29"/>
                      </a:lnTo>
                      <a:lnTo>
                        <a:pt x="70" y="24"/>
                      </a:lnTo>
                      <a:lnTo>
                        <a:pt x="85" y="18"/>
                      </a:lnTo>
                      <a:lnTo>
                        <a:pt x="99" y="8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9" name="Freeform 924"/>
                <p:cNvSpPr>
                  <a:spLocks/>
                </p:cNvSpPr>
                <p:nvPr/>
              </p:nvSpPr>
              <p:spPr bwMode="auto">
                <a:xfrm>
                  <a:off x="2529" y="1414"/>
                  <a:ext cx="1" cy="2"/>
                </a:xfrm>
                <a:custGeom>
                  <a:avLst/>
                  <a:gdLst>
                    <a:gd name="T0" fmla="*/ 4 w 6"/>
                    <a:gd name="T1" fmla="*/ 8 h 8"/>
                    <a:gd name="T2" fmla="*/ 6 w 6"/>
                    <a:gd name="T3" fmla="*/ 6 h 8"/>
                    <a:gd name="T4" fmla="*/ 6 w 6"/>
                    <a:gd name="T5" fmla="*/ 2 h 8"/>
                    <a:gd name="T6" fmla="*/ 3 w 6"/>
                    <a:gd name="T7" fmla="*/ 0 h 8"/>
                    <a:gd name="T8" fmla="*/ 0 w 6"/>
                    <a:gd name="T9" fmla="*/ 0 h 8"/>
                    <a:gd name="T10" fmla="*/ 4 w 6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4" y="8"/>
                      </a:move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0" name="Freeform 925"/>
                <p:cNvSpPr>
                  <a:spLocks/>
                </p:cNvSpPr>
                <p:nvPr/>
              </p:nvSpPr>
              <p:spPr bwMode="auto">
                <a:xfrm>
                  <a:off x="2520" y="1429"/>
                  <a:ext cx="1" cy="3"/>
                </a:xfrm>
                <a:custGeom>
                  <a:avLst/>
                  <a:gdLst>
                    <a:gd name="T0" fmla="*/ 3 w 6"/>
                    <a:gd name="T1" fmla="*/ 8 h 8"/>
                    <a:gd name="T2" fmla="*/ 6 w 6"/>
                    <a:gd name="T3" fmla="*/ 6 h 8"/>
                    <a:gd name="T4" fmla="*/ 6 w 6"/>
                    <a:gd name="T5" fmla="*/ 3 h 8"/>
                    <a:gd name="T6" fmla="*/ 4 w 6"/>
                    <a:gd name="T7" fmla="*/ 1 h 8"/>
                    <a:gd name="T8" fmla="*/ 0 w 6"/>
                    <a:gd name="T9" fmla="*/ 0 h 8"/>
                    <a:gd name="T10" fmla="*/ 3 w 6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3" y="8"/>
                      </a:moveTo>
                      <a:lnTo>
                        <a:pt x="6" y="6"/>
                      </a:lnTo>
                      <a:lnTo>
                        <a:pt x="6" y="3"/>
                      </a:lnTo>
                      <a:lnTo>
                        <a:pt x="4" y="1"/>
                      </a:lnTo>
                      <a:lnTo>
                        <a:pt x="0" y="0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1" name="Freeform 926"/>
                <p:cNvSpPr>
                  <a:spLocks/>
                </p:cNvSpPr>
                <p:nvPr/>
              </p:nvSpPr>
              <p:spPr bwMode="auto">
                <a:xfrm>
                  <a:off x="2514" y="1429"/>
                  <a:ext cx="6" cy="4"/>
                </a:xfrm>
                <a:custGeom>
                  <a:avLst/>
                  <a:gdLst>
                    <a:gd name="T0" fmla="*/ 0 w 27"/>
                    <a:gd name="T1" fmla="*/ 12 h 13"/>
                    <a:gd name="T2" fmla="*/ 3 w 27"/>
                    <a:gd name="T3" fmla="*/ 13 h 13"/>
                    <a:gd name="T4" fmla="*/ 9 w 27"/>
                    <a:gd name="T5" fmla="*/ 12 h 13"/>
                    <a:gd name="T6" fmla="*/ 17 w 27"/>
                    <a:gd name="T7" fmla="*/ 11 h 13"/>
                    <a:gd name="T8" fmla="*/ 27 w 27"/>
                    <a:gd name="T9" fmla="*/ 8 h 13"/>
                    <a:gd name="T10" fmla="*/ 24 w 27"/>
                    <a:gd name="T11" fmla="*/ 0 h 13"/>
                    <a:gd name="T12" fmla="*/ 15 w 27"/>
                    <a:gd name="T13" fmla="*/ 3 h 13"/>
                    <a:gd name="T14" fmla="*/ 9 w 27"/>
                    <a:gd name="T15" fmla="*/ 4 h 13"/>
                    <a:gd name="T16" fmla="*/ 3 w 27"/>
                    <a:gd name="T17" fmla="*/ 3 h 13"/>
                    <a:gd name="T18" fmla="*/ 0 w 27"/>
                    <a:gd name="T19" fmla="*/ 4 h 13"/>
                    <a:gd name="T20" fmla="*/ 0 w 27"/>
                    <a:gd name="T21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13">
                      <a:moveTo>
                        <a:pt x="0" y="12"/>
                      </a:moveTo>
                      <a:lnTo>
                        <a:pt x="3" y="13"/>
                      </a:lnTo>
                      <a:lnTo>
                        <a:pt x="9" y="12"/>
                      </a:lnTo>
                      <a:lnTo>
                        <a:pt x="17" y="11"/>
                      </a:lnTo>
                      <a:lnTo>
                        <a:pt x="27" y="8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9" y="4"/>
                      </a:lnTo>
                      <a:lnTo>
                        <a:pt x="3" y="3"/>
                      </a:lnTo>
                      <a:lnTo>
                        <a:pt x="0" y="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2" name="Freeform 927"/>
                <p:cNvSpPr>
                  <a:spLocks/>
                </p:cNvSpPr>
                <p:nvPr/>
              </p:nvSpPr>
              <p:spPr bwMode="auto">
                <a:xfrm>
                  <a:off x="2513" y="1430"/>
                  <a:ext cx="1" cy="3"/>
                </a:xfrm>
                <a:custGeom>
                  <a:avLst/>
                  <a:gdLst>
                    <a:gd name="T0" fmla="*/ 4 w 4"/>
                    <a:gd name="T1" fmla="*/ 0 h 8"/>
                    <a:gd name="T2" fmla="*/ 1 w 4"/>
                    <a:gd name="T3" fmla="*/ 1 h 8"/>
                    <a:gd name="T4" fmla="*/ 0 w 4"/>
                    <a:gd name="T5" fmla="*/ 4 h 8"/>
                    <a:gd name="T6" fmla="*/ 1 w 4"/>
                    <a:gd name="T7" fmla="*/ 7 h 8"/>
                    <a:gd name="T8" fmla="*/ 4 w 4"/>
                    <a:gd name="T9" fmla="*/ 8 h 8"/>
                    <a:gd name="T10" fmla="*/ 4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3" name="Freeform 928"/>
                <p:cNvSpPr>
                  <a:spLocks/>
                </p:cNvSpPr>
                <p:nvPr/>
              </p:nvSpPr>
              <p:spPr bwMode="auto">
                <a:xfrm>
                  <a:off x="2411" y="1378"/>
                  <a:ext cx="1" cy="2"/>
                </a:xfrm>
                <a:custGeom>
                  <a:avLst/>
                  <a:gdLst>
                    <a:gd name="T0" fmla="*/ 0 w 5"/>
                    <a:gd name="T1" fmla="*/ 10 h 10"/>
                    <a:gd name="T2" fmla="*/ 3 w 5"/>
                    <a:gd name="T3" fmla="*/ 8 h 10"/>
                    <a:gd name="T4" fmla="*/ 5 w 5"/>
                    <a:gd name="T5" fmla="*/ 5 h 10"/>
                    <a:gd name="T6" fmla="*/ 3 w 5"/>
                    <a:gd name="T7" fmla="*/ 2 h 10"/>
                    <a:gd name="T8" fmla="*/ 0 w 5"/>
                    <a:gd name="T9" fmla="*/ 0 h 10"/>
                    <a:gd name="T10" fmla="*/ 0 w 5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0" y="10"/>
                      </a:move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3" y="2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4" name="Freeform 929"/>
                <p:cNvSpPr>
                  <a:spLocks/>
                </p:cNvSpPr>
                <p:nvPr/>
              </p:nvSpPr>
              <p:spPr bwMode="auto">
                <a:xfrm>
                  <a:off x="2400" y="1378"/>
                  <a:ext cx="11" cy="10"/>
                </a:xfrm>
                <a:custGeom>
                  <a:avLst/>
                  <a:gdLst>
                    <a:gd name="T0" fmla="*/ 9 w 45"/>
                    <a:gd name="T1" fmla="*/ 42 h 42"/>
                    <a:gd name="T2" fmla="*/ 9 w 45"/>
                    <a:gd name="T3" fmla="*/ 34 h 42"/>
                    <a:gd name="T4" fmla="*/ 12 w 45"/>
                    <a:gd name="T5" fmla="*/ 29 h 42"/>
                    <a:gd name="T6" fmla="*/ 15 w 45"/>
                    <a:gd name="T7" fmla="*/ 24 h 42"/>
                    <a:gd name="T8" fmla="*/ 20 w 45"/>
                    <a:gd name="T9" fmla="*/ 20 h 42"/>
                    <a:gd name="T10" fmla="*/ 27 w 45"/>
                    <a:gd name="T11" fmla="*/ 15 h 42"/>
                    <a:gd name="T12" fmla="*/ 34 w 45"/>
                    <a:gd name="T13" fmla="*/ 12 h 42"/>
                    <a:gd name="T14" fmla="*/ 40 w 45"/>
                    <a:gd name="T15" fmla="*/ 10 h 42"/>
                    <a:gd name="T16" fmla="*/ 45 w 45"/>
                    <a:gd name="T17" fmla="*/ 10 h 42"/>
                    <a:gd name="T18" fmla="*/ 45 w 45"/>
                    <a:gd name="T19" fmla="*/ 0 h 42"/>
                    <a:gd name="T20" fmla="*/ 38 w 45"/>
                    <a:gd name="T21" fmla="*/ 2 h 42"/>
                    <a:gd name="T22" fmla="*/ 31 w 45"/>
                    <a:gd name="T23" fmla="*/ 4 h 42"/>
                    <a:gd name="T24" fmla="*/ 23 w 45"/>
                    <a:gd name="T25" fmla="*/ 7 h 42"/>
                    <a:gd name="T26" fmla="*/ 16 w 45"/>
                    <a:gd name="T27" fmla="*/ 11 h 42"/>
                    <a:gd name="T28" fmla="*/ 9 w 45"/>
                    <a:gd name="T29" fmla="*/ 18 h 42"/>
                    <a:gd name="T30" fmla="*/ 3 w 45"/>
                    <a:gd name="T31" fmla="*/ 25 h 42"/>
                    <a:gd name="T32" fmla="*/ 0 w 45"/>
                    <a:gd name="T33" fmla="*/ 32 h 42"/>
                    <a:gd name="T34" fmla="*/ 0 w 45"/>
                    <a:gd name="T35" fmla="*/ 42 h 42"/>
                    <a:gd name="T36" fmla="*/ 9 w 45"/>
                    <a:gd name="T37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" h="42">
                      <a:moveTo>
                        <a:pt x="9" y="42"/>
                      </a:moveTo>
                      <a:lnTo>
                        <a:pt x="9" y="34"/>
                      </a:lnTo>
                      <a:lnTo>
                        <a:pt x="12" y="29"/>
                      </a:lnTo>
                      <a:lnTo>
                        <a:pt x="15" y="24"/>
                      </a:lnTo>
                      <a:lnTo>
                        <a:pt x="20" y="20"/>
                      </a:lnTo>
                      <a:lnTo>
                        <a:pt x="27" y="15"/>
                      </a:lnTo>
                      <a:lnTo>
                        <a:pt x="34" y="12"/>
                      </a:lnTo>
                      <a:lnTo>
                        <a:pt x="40" y="10"/>
                      </a:lnTo>
                      <a:lnTo>
                        <a:pt x="45" y="10"/>
                      </a:lnTo>
                      <a:lnTo>
                        <a:pt x="45" y="0"/>
                      </a:lnTo>
                      <a:lnTo>
                        <a:pt x="38" y="2"/>
                      </a:lnTo>
                      <a:lnTo>
                        <a:pt x="31" y="4"/>
                      </a:lnTo>
                      <a:lnTo>
                        <a:pt x="23" y="7"/>
                      </a:lnTo>
                      <a:lnTo>
                        <a:pt x="16" y="11"/>
                      </a:lnTo>
                      <a:lnTo>
                        <a:pt x="9" y="18"/>
                      </a:lnTo>
                      <a:lnTo>
                        <a:pt x="3" y="25"/>
                      </a:lnTo>
                      <a:lnTo>
                        <a:pt x="0" y="32"/>
                      </a:lnTo>
                      <a:lnTo>
                        <a:pt x="0" y="42"/>
                      </a:lnTo>
                      <a:lnTo>
                        <a:pt x="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5" name="Freeform 930"/>
                <p:cNvSpPr>
                  <a:spLocks/>
                </p:cNvSpPr>
                <p:nvPr/>
              </p:nvSpPr>
              <p:spPr bwMode="auto">
                <a:xfrm>
                  <a:off x="2400" y="1388"/>
                  <a:ext cx="2" cy="1"/>
                </a:xfrm>
                <a:custGeom>
                  <a:avLst/>
                  <a:gdLst>
                    <a:gd name="T0" fmla="*/ 0 w 9"/>
                    <a:gd name="T1" fmla="*/ 0 h 4"/>
                    <a:gd name="T2" fmla="*/ 1 w 9"/>
                    <a:gd name="T3" fmla="*/ 3 h 4"/>
                    <a:gd name="T4" fmla="*/ 4 w 9"/>
                    <a:gd name="T5" fmla="*/ 4 h 4"/>
                    <a:gd name="T6" fmla="*/ 7 w 9"/>
                    <a:gd name="T7" fmla="*/ 3 h 4"/>
                    <a:gd name="T8" fmla="*/ 9 w 9"/>
                    <a:gd name="T9" fmla="*/ 0 h 4"/>
                    <a:gd name="T10" fmla="*/ 0 w 9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4"/>
                      </a:lnTo>
                      <a:lnTo>
                        <a:pt x="7" y="3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6" name="Freeform 931"/>
                <p:cNvSpPr>
                  <a:spLocks/>
                </p:cNvSpPr>
                <p:nvPr/>
              </p:nvSpPr>
              <p:spPr bwMode="auto">
                <a:xfrm>
                  <a:off x="2403" y="1380"/>
                  <a:ext cx="3" cy="2"/>
                </a:xfrm>
                <a:custGeom>
                  <a:avLst/>
                  <a:gdLst>
                    <a:gd name="T0" fmla="*/ 8 w 8"/>
                    <a:gd name="T1" fmla="*/ 2 h 6"/>
                    <a:gd name="T2" fmla="*/ 6 w 8"/>
                    <a:gd name="T3" fmla="*/ 0 h 6"/>
                    <a:gd name="T4" fmla="*/ 3 w 8"/>
                    <a:gd name="T5" fmla="*/ 0 h 6"/>
                    <a:gd name="T6" fmla="*/ 0 w 8"/>
                    <a:gd name="T7" fmla="*/ 3 h 6"/>
                    <a:gd name="T8" fmla="*/ 0 w 8"/>
                    <a:gd name="T9" fmla="*/ 6 h 6"/>
                    <a:gd name="T10" fmla="*/ 8 w 8"/>
                    <a:gd name="T11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7" name="Freeform 932"/>
                <p:cNvSpPr>
                  <a:spLocks/>
                </p:cNvSpPr>
                <p:nvPr/>
              </p:nvSpPr>
              <p:spPr bwMode="auto">
                <a:xfrm>
                  <a:off x="2403" y="1381"/>
                  <a:ext cx="26" cy="12"/>
                </a:xfrm>
                <a:custGeom>
                  <a:avLst/>
                  <a:gdLst>
                    <a:gd name="T0" fmla="*/ 102 w 102"/>
                    <a:gd name="T1" fmla="*/ 37 h 47"/>
                    <a:gd name="T2" fmla="*/ 83 w 102"/>
                    <a:gd name="T3" fmla="*/ 37 h 47"/>
                    <a:gd name="T4" fmla="*/ 67 w 102"/>
                    <a:gd name="T5" fmla="*/ 33 h 47"/>
                    <a:gd name="T6" fmla="*/ 51 w 102"/>
                    <a:gd name="T7" fmla="*/ 27 h 47"/>
                    <a:gd name="T8" fmla="*/ 38 w 102"/>
                    <a:gd name="T9" fmla="*/ 21 h 47"/>
                    <a:gd name="T10" fmla="*/ 26 w 102"/>
                    <a:gd name="T11" fmla="*/ 15 h 47"/>
                    <a:gd name="T12" fmla="*/ 18 w 102"/>
                    <a:gd name="T13" fmla="*/ 10 h 47"/>
                    <a:gd name="T14" fmla="*/ 11 w 102"/>
                    <a:gd name="T15" fmla="*/ 3 h 47"/>
                    <a:gd name="T16" fmla="*/ 8 w 102"/>
                    <a:gd name="T17" fmla="*/ 0 h 47"/>
                    <a:gd name="T18" fmla="*/ 0 w 102"/>
                    <a:gd name="T19" fmla="*/ 4 h 47"/>
                    <a:gd name="T20" fmla="*/ 5 w 102"/>
                    <a:gd name="T21" fmla="*/ 10 h 47"/>
                    <a:gd name="T22" fmla="*/ 11 w 102"/>
                    <a:gd name="T23" fmla="*/ 16 h 47"/>
                    <a:gd name="T24" fmla="*/ 22 w 102"/>
                    <a:gd name="T25" fmla="*/ 23 h 47"/>
                    <a:gd name="T26" fmla="*/ 34 w 102"/>
                    <a:gd name="T27" fmla="*/ 30 h 47"/>
                    <a:gd name="T28" fmla="*/ 49 w 102"/>
                    <a:gd name="T29" fmla="*/ 36 h 47"/>
                    <a:gd name="T30" fmla="*/ 65 w 102"/>
                    <a:gd name="T31" fmla="*/ 41 h 47"/>
                    <a:gd name="T32" fmla="*/ 83 w 102"/>
                    <a:gd name="T33" fmla="*/ 45 h 47"/>
                    <a:gd name="T34" fmla="*/ 102 w 102"/>
                    <a:gd name="T35" fmla="*/ 47 h 47"/>
                    <a:gd name="T36" fmla="*/ 102 w 102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" h="47">
                      <a:moveTo>
                        <a:pt x="102" y="37"/>
                      </a:moveTo>
                      <a:lnTo>
                        <a:pt x="83" y="37"/>
                      </a:lnTo>
                      <a:lnTo>
                        <a:pt x="67" y="33"/>
                      </a:lnTo>
                      <a:lnTo>
                        <a:pt x="51" y="27"/>
                      </a:lnTo>
                      <a:lnTo>
                        <a:pt x="38" y="21"/>
                      </a:lnTo>
                      <a:lnTo>
                        <a:pt x="26" y="15"/>
                      </a:lnTo>
                      <a:lnTo>
                        <a:pt x="18" y="10"/>
                      </a:lnTo>
                      <a:lnTo>
                        <a:pt x="11" y="3"/>
                      </a:lnTo>
                      <a:lnTo>
                        <a:pt x="8" y="0"/>
                      </a:lnTo>
                      <a:lnTo>
                        <a:pt x="0" y="4"/>
                      </a:lnTo>
                      <a:lnTo>
                        <a:pt x="5" y="10"/>
                      </a:lnTo>
                      <a:lnTo>
                        <a:pt x="11" y="16"/>
                      </a:lnTo>
                      <a:lnTo>
                        <a:pt x="22" y="23"/>
                      </a:lnTo>
                      <a:lnTo>
                        <a:pt x="34" y="30"/>
                      </a:lnTo>
                      <a:lnTo>
                        <a:pt x="49" y="36"/>
                      </a:lnTo>
                      <a:lnTo>
                        <a:pt x="65" y="41"/>
                      </a:lnTo>
                      <a:lnTo>
                        <a:pt x="83" y="45"/>
                      </a:lnTo>
                      <a:lnTo>
                        <a:pt x="102" y="47"/>
                      </a:lnTo>
                      <a:lnTo>
                        <a:pt x="10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8" name="Freeform 933"/>
                <p:cNvSpPr>
                  <a:spLocks/>
                </p:cNvSpPr>
                <p:nvPr/>
              </p:nvSpPr>
              <p:spPr bwMode="auto">
                <a:xfrm>
                  <a:off x="2429" y="1390"/>
                  <a:ext cx="1" cy="3"/>
                </a:xfrm>
                <a:custGeom>
                  <a:avLst/>
                  <a:gdLst>
                    <a:gd name="T0" fmla="*/ 0 w 5"/>
                    <a:gd name="T1" fmla="*/ 10 h 10"/>
                    <a:gd name="T2" fmla="*/ 3 w 5"/>
                    <a:gd name="T3" fmla="*/ 8 h 10"/>
                    <a:gd name="T4" fmla="*/ 5 w 5"/>
                    <a:gd name="T5" fmla="*/ 5 h 10"/>
                    <a:gd name="T6" fmla="*/ 3 w 5"/>
                    <a:gd name="T7" fmla="*/ 2 h 10"/>
                    <a:gd name="T8" fmla="*/ 0 w 5"/>
                    <a:gd name="T9" fmla="*/ 0 h 10"/>
                    <a:gd name="T10" fmla="*/ 0 w 5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0" y="10"/>
                      </a:move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3" y="2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sp>
            <p:nvSpPr>
              <p:cNvPr id="535" name="Freeform 934"/>
              <p:cNvSpPr>
                <a:spLocks/>
              </p:cNvSpPr>
              <p:nvPr/>
            </p:nvSpPr>
            <p:spPr bwMode="auto">
              <a:xfrm>
                <a:off x="2429" y="1364"/>
                <a:ext cx="1" cy="2"/>
              </a:xfrm>
              <a:custGeom>
                <a:avLst/>
                <a:gdLst>
                  <a:gd name="T0" fmla="*/ 0 w 5"/>
                  <a:gd name="T1" fmla="*/ 9 h 9"/>
                  <a:gd name="T2" fmla="*/ 3 w 5"/>
                  <a:gd name="T3" fmla="*/ 8 h 9"/>
                  <a:gd name="T4" fmla="*/ 5 w 5"/>
                  <a:gd name="T5" fmla="*/ 6 h 9"/>
                  <a:gd name="T6" fmla="*/ 5 w 5"/>
                  <a:gd name="T7" fmla="*/ 2 h 9"/>
                  <a:gd name="T8" fmla="*/ 2 w 5"/>
                  <a:gd name="T9" fmla="*/ 0 h 9"/>
                  <a:gd name="T10" fmla="*/ 0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6" name="Freeform 935"/>
              <p:cNvSpPr>
                <a:spLocks/>
              </p:cNvSpPr>
              <p:nvPr/>
            </p:nvSpPr>
            <p:spPr bwMode="auto">
              <a:xfrm>
                <a:off x="2421" y="1364"/>
                <a:ext cx="9" cy="5"/>
              </a:xfrm>
              <a:custGeom>
                <a:avLst/>
                <a:gdLst>
                  <a:gd name="T0" fmla="*/ 10 w 32"/>
                  <a:gd name="T1" fmla="*/ 20 h 20"/>
                  <a:gd name="T2" fmla="*/ 10 w 32"/>
                  <a:gd name="T3" fmla="*/ 20 h 20"/>
                  <a:gd name="T4" fmla="*/ 11 w 32"/>
                  <a:gd name="T5" fmla="*/ 14 h 20"/>
                  <a:gd name="T6" fmla="*/ 17 w 32"/>
                  <a:gd name="T7" fmla="*/ 11 h 20"/>
                  <a:gd name="T8" fmla="*/ 24 w 32"/>
                  <a:gd name="T9" fmla="*/ 11 h 20"/>
                  <a:gd name="T10" fmla="*/ 30 w 32"/>
                  <a:gd name="T11" fmla="*/ 11 h 20"/>
                  <a:gd name="T12" fmla="*/ 32 w 32"/>
                  <a:gd name="T13" fmla="*/ 2 h 20"/>
                  <a:gd name="T14" fmla="*/ 24 w 32"/>
                  <a:gd name="T15" fmla="*/ 0 h 20"/>
                  <a:gd name="T16" fmla="*/ 14 w 32"/>
                  <a:gd name="T17" fmla="*/ 2 h 20"/>
                  <a:gd name="T18" fmla="*/ 5 w 32"/>
                  <a:gd name="T19" fmla="*/ 8 h 20"/>
                  <a:gd name="T20" fmla="*/ 0 w 32"/>
                  <a:gd name="T21" fmla="*/ 20 h 20"/>
                  <a:gd name="T22" fmla="*/ 0 w 32"/>
                  <a:gd name="T23" fmla="*/ 20 h 20"/>
                  <a:gd name="T24" fmla="*/ 10 w 32"/>
                  <a:gd name="T2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20">
                    <a:moveTo>
                      <a:pt x="10" y="20"/>
                    </a:moveTo>
                    <a:lnTo>
                      <a:pt x="10" y="20"/>
                    </a:lnTo>
                    <a:lnTo>
                      <a:pt x="11" y="14"/>
                    </a:lnTo>
                    <a:lnTo>
                      <a:pt x="17" y="11"/>
                    </a:lnTo>
                    <a:lnTo>
                      <a:pt x="24" y="11"/>
                    </a:lnTo>
                    <a:lnTo>
                      <a:pt x="30" y="11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5" y="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7" name="Freeform 936"/>
              <p:cNvSpPr>
                <a:spLocks/>
              </p:cNvSpPr>
              <p:nvPr/>
            </p:nvSpPr>
            <p:spPr bwMode="auto">
              <a:xfrm>
                <a:off x="2421" y="1369"/>
                <a:ext cx="8" cy="6"/>
              </a:xfrm>
              <a:custGeom>
                <a:avLst/>
                <a:gdLst>
                  <a:gd name="T0" fmla="*/ 29 w 31"/>
                  <a:gd name="T1" fmla="*/ 16 h 26"/>
                  <a:gd name="T2" fmla="*/ 29 w 31"/>
                  <a:gd name="T3" fmla="*/ 16 h 26"/>
                  <a:gd name="T4" fmla="*/ 17 w 31"/>
                  <a:gd name="T5" fmla="*/ 18 h 26"/>
                  <a:gd name="T6" fmla="*/ 12 w 31"/>
                  <a:gd name="T7" fmla="*/ 15 h 26"/>
                  <a:gd name="T8" fmla="*/ 10 w 31"/>
                  <a:gd name="T9" fmla="*/ 10 h 26"/>
                  <a:gd name="T10" fmla="*/ 10 w 31"/>
                  <a:gd name="T11" fmla="*/ 0 h 26"/>
                  <a:gd name="T12" fmla="*/ 0 w 31"/>
                  <a:gd name="T13" fmla="*/ 0 h 26"/>
                  <a:gd name="T14" fmla="*/ 2 w 31"/>
                  <a:gd name="T15" fmla="*/ 12 h 26"/>
                  <a:gd name="T16" fmla="*/ 6 w 31"/>
                  <a:gd name="T17" fmla="*/ 21 h 26"/>
                  <a:gd name="T18" fmla="*/ 17 w 31"/>
                  <a:gd name="T19" fmla="*/ 26 h 26"/>
                  <a:gd name="T20" fmla="*/ 31 w 31"/>
                  <a:gd name="T21" fmla="*/ 24 h 26"/>
                  <a:gd name="T22" fmla="*/ 31 w 31"/>
                  <a:gd name="T23" fmla="*/ 24 h 26"/>
                  <a:gd name="T24" fmla="*/ 29 w 31"/>
                  <a:gd name="T25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6">
                    <a:moveTo>
                      <a:pt x="29" y="16"/>
                    </a:moveTo>
                    <a:lnTo>
                      <a:pt x="29" y="16"/>
                    </a:lnTo>
                    <a:lnTo>
                      <a:pt x="17" y="18"/>
                    </a:lnTo>
                    <a:lnTo>
                      <a:pt x="12" y="15"/>
                    </a:lnTo>
                    <a:lnTo>
                      <a:pt x="10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12"/>
                    </a:lnTo>
                    <a:lnTo>
                      <a:pt x="6" y="21"/>
                    </a:lnTo>
                    <a:lnTo>
                      <a:pt x="17" y="26"/>
                    </a:lnTo>
                    <a:lnTo>
                      <a:pt x="31" y="24"/>
                    </a:lnTo>
                    <a:lnTo>
                      <a:pt x="31" y="24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8" name="Freeform 937"/>
              <p:cNvSpPr>
                <a:spLocks/>
              </p:cNvSpPr>
              <p:nvPr/>
            </p:nvSpPr>
            <p:spPr bwMode="auto">
              <a:xfrm>
                <a:off x="2429" y="1372"/>
                <a:ext cx="7" cy="3"/>
              </a:xfrm>
              <a:custGeom>
                <a:avLst/>
                <a:gdLst>
                  <a:gd name="T0" fmla="*/ 23 w 28"/>
                  <a:gd name="T1" fmla="*/ 14 h 14"/>
                  <a:gd name="T2" fmla="*/ 28 w 28"/>
                  <a:gd name="T3" fmla="*/ 10 h 14"/>
                  <a:gd name="T4" fmla="*/ 26 w 28"/>
                  <a:gd name="T5" fmla="*/ 7 h 14"/>
                  <a:gd name="T6" fmla="*/ 22 w 28"/>
                  <a:gd name="T7" fmla="*/ 2 h 14"/>
                  <a:gd name="T8" fmla="*/ 14 w 28"/>
                  <a:gd name="T9" fmla="*/ 0 h 14"/>
                  <a:gd name="T10" fmla="*/ 0 w 28"/>
                  <a:gd name="T11" fmla="*/ 3 h 14"/>
                  <a:gd name="T12" fmla="*/ 2 w 28"/>
                  <a:gd name="T13" fmla="*/ 11 h 14"/>
                  <a:gd name="T14" fmla="*/ 14 w 28"/>
                  <a:gd name="T15" fmla="*/ 10 h 14"/>
                  <a:gd name="T16" fmla="*/ 18 w 28"/>
                  <a:gd name="T17" fmla="*/ 10 h 14"/>
                  <a:gd name="T18" fmla="*/ 20 w 28"/>
                  <a:gd name="T19" fmla="*/ 11 h 14"/>
                  <a:gd name="T20" fmla="*/ 18 w 28"/>
                  <a:gd name="T21" fmla="*/ 10 h 14"/>
                  <a:gd name="T22" fmla="*/ 23 w 28"/>
                  <a:gd name="T23" fmla="*/ 6 h 14"/>
                  <a:gd name="T24" fmla="*/ 18 w 28"/>
                  <a:gd name="T25" fmla="*/ 10 h 14"/>
                  <a:gd name="T26" fmla="*/ 20 w 28"/>
                  <a:gd name="T27" fmla="*/ 13 h 14"/>
                  <a:gd name="T28" fmla="*/ 23 w 28"/>
                  <a:gd name="T29" fmla="*/ 14 h 14"/>
                  <a:gd name="T30" fmla="*/ 26 w 28"/>
                  <a:gd name="T31" fmla="*/ 13 h 14"/>
                  <a:gd name="T32" fmla="*/ 28 w 28"/>
                  <a:gd name="T33" fmla="*/ 10 h 14"/>
                  <a:gd name="T34" fmla="*/ 23 w 28"/>
                  <a:gd name="T3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14">
                    <a:moveTo>
                      <a:pt x="23" y="14"/>
                    </a:moveTo>
                    <a:lnTo>
                      <a:pt x="28" y="10"/>
                    </a:lnTo>
                    <a:lnTo>
                      <a:pt x="26" y="7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4" y="10"/>
                    </a:lnTo>
                    <a:lnTo>
                      <a:pt x="18" y="10"/>
                    </a:lnTo>
                    <a:lnTo>
                      <a:pt x="20" y="11"/>
                    </a:lnTo>
                    <a:lnTo>
                      <a:pt x="18" y="10"/>
                    </a:lnTo>
                    <a:lnTo>
                      <a:pt x="23" y="6"/>
                    </a:lnTo>
                    <a:lnTo>
                      <a:pt x="18" y="10"/>
                    </a:lnTo>
                    <a:lnTo>
                      <a:pt x="20" y="13"/>
                    </a:lnTo>
                    <a:lnTo>
                      <a:pt x="23" y="14"/>
                    </a:lnTo>
                    <a:lnTo>
                      <a:pt x="26" y="13"/>
                    </a:lnTo>
                    <a:lnTo>
                      <a:pt x="28" y="10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9" name="Freeform 938"/>
              <p:cNvSpPr>
                <a:spLocks/>
              </p:cNvSpPr>
              <p:nvPr/>
            </p:nvSpPr>
            <p:spPr bwMode="auto">
              <a:xfrm>
                <a:off x="2429" y="1372"/>
                <a:ext cx="6" cy="3"/>
              </a:xfrm>
              <a:custGeom>
                <a:avLst/>
                <a:gdLst>
                  <a:gd name="T0" fmla="*/ 0 w 22"/>
                  <a:gd name="T1" fmla="*/ 4 h 11"/>
                  <a:gd name="T2" fmla="*/ 0 w 22"/>
                  <a:gd name="T3" fmla="*/ 8 h 11"/>
                  <a:gd name="T4" fmla="*/ 22 w 22"/>
                  <a:gd name="T5" fmla="*/ 11 h 11"/>
                  <a:gd name="T6" fmla="*/ 22 w 22"/>
                  <a:gd name="T7" fmla="*/ 3 h 11"/>
                  <a:gd name="T8" fmla="*/ 0 w 22"/>
                  <a:gd name="T9" fmla="*/ 0 h 11"/>
                  <a:gd name="T10" fmla="*/ 0 w 22"/>
                  <a:gd name="T1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1">
                    <a:moveTo>
                      <a:pt x="0" y="4"/>
                    </a:moveTo>
                    <a:lnTo>
                      <a:pt x="0" y="8"/>
                    </a:lnTo>
                    <a:lnTo>
                      <a:pt x="22" y="11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0" name="Freeform 939"/>
              <p:cNvSpPr>
                <a:spLocks/>
              </p:cNvSpPr>
              <p:nvPr/>
            </p:nvSpPr>
            <p:spPr bwMode="auto">
              <a:xfrm>
                <a:off x="2428" y="1372"/>
                <a:ext cx="1" cy="3"/>
              </a:xfrm>
              <a:custGeom>
                <a:avLst/>
                <a:gdLst>
                  <a:gd name="T0" fmla="*/ 4 w 4"/>
                  <a:gd name="T1" fmla="*/ 0 h 8"/>
                  <a:gd name="T2" fmla="*/ 1 w 4"/>
                  <a:gd name="T3" fmla="*/ 1 h 8"/>
                  <a:gd name="T4" fmla="*/ 0 w 4"/>
                  <a:gd name="T5" fmla="*/ 4 h 8"/>
                  <a:gd name="T6" fmla="*/ 1 w 4"/>
                  <a:gd name="T7" fmla="*/ 7 h 8"/>
                  <a:gd name="T8" fmla="*/ 4 w 4"/>
                  <a:gd name="T9" fmla="*/ 8 h 8"/>
                  <a:gd name="T10" fmla="*/ 4 w 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4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1" name="Freeform 940"/>
              <p:cNvSpPr>
                <a:spLocks/>
              </p:cNvSpPr>
              <p:nvPr/>
            </p:nvSpPr>
            <p:spPr bwMode="auto">
              <a:xfrm>
                <a:off x="2392" y="1345"/>
                <a:ext cx="2" cy="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2 h 8"/>
                  <a:gd name="T4" fmla="*/ 0 w 6"/>
                  <a:gd name="T5" fmla="*/ 5 h 8"/>
                  <a:gd name="T6" fmla="*/ 3 w 6"/>
                  <a:gd name="T7" fmla="*/ 8 h 8"/>
                  <a:gd name="T8" fmla="*/ 6 w 6"/>
                  <a:gd name="T9" fmla="*/ 8 h 8"/>
                  <a:gd name="T10" fmla="*/ 2 w 6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2" name="Freeform 941"/>
              <p:cNvSpPr>
                <a:spLocks/>
              </p:cNvSpPr>
              <p:nvPr/>
            </p:nvSpPr>
            <p:spPr bwMode="auto">
              <a:xfrm>
                <a:off x="2393" y="1339"/>
                <a:ext cx="30" cy="8"/>
              </a:xfrm>
              <a:custGeom>
                <a:avLst/>
                <a:gdLst>
                  <a:gd name="T0" fmla="*/ 121 w 121"/>
                  <a:gd name="T1" fmla="*/ 14 h 31"/>
                  <a:gd name="T2" fmla="*/ 119 w 121"/>
                  <a:gd name="T3" fmla="*/ 10 h 31"/>
                  <a:gd name="T4" fmla="*/ 106 w 121"/>
                  <a:gd name="T5" fmla="*/ 3 h 31"/>
                  <a:gd name="T6" fmla="*/ 90 w 121"/>
                  <a:gd name="T7" fmla="*/ 0 h 31"/>
                  <a:gd name="T8" fmla="*/ 74 w 121"/>
                  <a:gd name="T9" fmla="*/ 0 h 31"/>
                  <a:gd name="T10" fmla="*/ 55 w 121"/>
                  <a:gd name="T11" fmla="*/ 3 h 31"/>
                  <a:gd name="T12" fmla="*/ 39 w 121"/>
                  <a:gd name="T13" fmla="*/ 7 h 31"/>
                  <a:gd name="T14" fmla="*/ 24 w 121"/>
                  <a:gd name="T15" fmla="*/ 13 h 31"/>
                  <a:gd name="T16" fmla="*/ 9 w 121"/>
                  <a:gd name="T17" fmla="*/ 18 h 31"/>
                  <a:gd name="T18" fmla="*/ 0 w 121"/>
                  <a:gd name="T19" fmla="*/ 23 h 31"/>
                  <a:gd name="T20" fmla="*/ 4 w 121"/>
                  <a:gd name="T21" fmla="*/ 31 h 31"/>
                  <a:gd name="T22" fmla="*/ 14 w 121"/>
                  <a:gd name="T23" fmla="*/ 26 h 31"/>
                  <a:gd name="T24" fmla="*/ 26 w 121"/>
                  <a:gd name="T25" fmla="*/ 21 h 31"/>
                  <a:gd name="T26" fmla="*/ 41 w 121"/>
                  <a:gd name="T27" fmla="*/ 16 h 31"/>
                  <a:gd name="T28" fmla="*/ 57 w 121"/>
                  <a:gd name="T29" fmla="*/ 12 h 31"/>
                  <a:gd name="T30" fmla="*/ 74 w 121"/>
                  <a:gd name="T31" fmla="*/ 8 h 31"/>
                  <a:gd name="T32" fmla="*/ 90 w 121"/>
                  <a:gd name="T33" fmla="*/ 8 h 31"/>
                  <a:gd name="T34" fmla="*/ 103 w 121"/>
                  <a:gd name="T35" fmla="*/ 12 h 31"/>
                  <a:gd name="T36" fmla="*/ 113 w 121"/>
                  <a:gd name="T37" fmla="*/ 17 h 31"/>
                  <a:gd name="T38" fmla="*/ 111 w 121"/>
                  <a:gd name="T39" fmla="*/ 14 h 31"/>
                  <a:gd name="T40" fmla="*/ 113 w 121"/>
                  <a:gd name="T41" fmla="*/ 17 h 31"/>
                  <a:gd name="T42" fmla="*/ 116 w 121"/>
                  <a:gd name="T43" fmla="*/ 18 h 31"/>
                  <a:gd name="T44" fmla="*/ 119 w 121"/>
                  <a:gd name="T45" fmla="*/ 17 h 31"/>
                  <a:gd name="T46" fmla="*/ 120 w 121"/>
                  <a:gd name="T47" fmla="*/ 14 h 31"/>
                  <a:gd name="T48" fmla="*/ 119 w 121"/>
                  <a:gd name="T49" fmla="*/ 10 h 31"/>
                  <a:gd name="T50" fmla="*/ 121 w 121"/>
                  <a:gd name="T5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1" h="31">
                    <a:moveTo>
                      <a:pt x="121" y="14"/>
                    </a:moveTo>
                    <a:lnTo>
                      <a:pt x="119" y="10"/>
                    </a:lnTo>
                    <a:lnTo>
                      <a:pt x="106" y="3"/>
                    </a:lnTo>
                    <a:lnTo>
                      <a:pt x="90" y="0"/>
                    </a:lnTo>
                    <a:lnTo>
                      <a:pt x="74" y="0"/>
                    </a:lnTo>
                    <a:lnTo>
                      <a:pt x="55" y="3"/>
                    </a:lnTo>
                    <a:lnTo>
                      <a:pt x="39" y="7"/>
                    </a:lnTo>
                    <a:lnTo>
                      <a:pt x="24" y="13"/>
                    </a:lnTo>
                    <a:lnTo>
                      <a:pt x="9" y="18"/>
                    </a:lnTo>
                    <a:lnTo>
                      <a:pt x="0" y="23"/>
                    </a:lnTo>
                    <a:lnTo>
                      <a:pt x="4" y="31"/>
                    </a:lnTo>
                    <a:lnTo>
                      <a:pt x="14" y="26"/>
                    </a:lnTo>
                    <a:lnTo>
                      <a:pt x="26" y="21"/>
                    </a:lnTo>
                    <a:lnTo>
                      <a:pt x="41" y="16"/>
                    </a:lnTo>
                    <a:lnTo>
                      <a:pt x="57" y="12"/>
                    </a:lnTo>
                    <a:lnTo>
                      <a:pt x="74" y="8"/>
                    </a:lnTo>
                    <a:lnTo>
                      <a:pt x="90" y="8"/>
                    </a:lnTo>
                    <a:lnTo>
                      <a:pt x="103" y="12"/>
                    </a:lnTo>
                    <a:lnTo>
                      <a:pt x="113" y="17"/>
                    </a:lnTo>
                    <a:lnTo>
                      <a:pt x="111" y="14"/>
                    </a:lnTo>
                    <a:lnTo>
                      <a:pt x="113" y="17"/>
                    </a:lnTo>
                    <a:lnTo>
                      <a:pt x="116" y="18"/>
                    </a:lnTo>
                    <a:lnTo>
                      <a:pt x="119" y="17"/>
                    </a:lnTo>
                    <a:lnTo>
                      <a:pt x="120" y="14"/>
                    </a:lnTo>
                    <a:lnTo>
                      <a:pt x="119" y="10"/>
                    </a:lnTo>
                    <a:lnTo>
                      <a:pt x="12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3" name="Freeform 942"/>
              <p:cNvSpPr>
                <a:spLocks/>
              </p:cNvSpPr>
              <p:nvPr/>
            </p:nvSpPr>
            <p:spPr bwMode="auto">
              <a:xfrm>
                <a:off x="2418" y="1342"/>
                <a:ext cx="5" cy="4"/>
              </a:xfrm>
              <a:custGeom>
                <a:avLst/>
                <a:gdLst>
                  <a:gd name="T0" fmla="*/ 5 w 20"/>
                  <a:gd name="T1" fmla="*/ 15 h 15"/>
                  <a:gd name="T2" fmla="*/ 7 w 20"/>
                  <a:gd name="T3" fmla="*/ 14 h 15"/>
                  <a:gd name="T4" fmla="*/ 11 w 20"/>
                  <a:gd name="T5" fmla="*/ 10 h 15"/>
                  <a:gd name="T6" fmla="*/ 16 w 20"/>
                  <a:gd name="T7" fmla="*/ 7 h 15"/>
                  <a:gd name="T8" fmla="*/ 20 w 20"/>
                  <a:gd name="T9" fmla="*/ 0 h 15"/>
                  <a:gd name="T10" fmla="*/ 10 w 20"/>
                  <a:gd name="T11" fmla="*/ 0 h 15"/>
                  <a:gd name="T12" fmla="*/ 10 w 20"/>
                  <a:gd name="T13" fmla="*/ 1 h 15"/>
                  <a:gd name="T14" fmla="*/ 7 w 20"/>
                  <a:gd name="T15" fmla="*/ 4 h 15"/>
                  <a:gd name="T16" fmla="*/ 2 w 20"/>
                  <a:gd name="T17" fmla="*/ 6 h 15"/>
                  <a:gd name="T18" fmla="*/ 0 w 20"/>
                  <a:gd name="T19" fmla="*/ 7 h 15"/>
                  <a:gd name="T20" fmla="*/ 5 w 20"/>
                  <a:gd name="T2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5">
                    <a:moveTo>
                      <a:pt x="5" y="15"/>
                    </a:moveTo>
                    <a:lnTo>
                      <a:pt x="7" y="14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0" y="7"/>
                    </a:ln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4" name="Freeform 943"/>
              <p:cNvSpPr>
                <a:spLocks/>
              </p:cNvSpPr>
              <p:nvPr/>
            </p:nvSpPr>
            <p:spPr bwMode="auto">
              <a:xfrm>
                <a:off x="2418" y="1344"/>
                <a:ext cx="1" cy="2"/>
              </a:xfrm>
              <a:custGeom>
                <a:avLst/>
                <a:gdLst>
                  <a:gd name="T0" fmla="*/ 2 w 7"/>
                  <a:gd name="T1" fmla="*/ 0 h 8"/>
                  <a:gd name="T2" fmla="*/ 0 w 7"/>
                  <a:gd name="T3" fmla="*/ 2 h 8"/>
                  <a:gd name="T4" fmla="*/ 0 w 7"/>
                  <a:gd name="T5" fmla="*/ 5 h 8"/>
                  <a:gd name="T6" fmla="*/ 3 w 7"/>
                  <a:gd name="T7" fmla="*/ 8 h 8"/>
                  <a:gd name="T8" fmla="*/ 7 w 7"/>
                  <a:gd name="T9" fmla="*/ 8 h 8"/>
                  <a:gd name="T10" fmla="*/ 2 w 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7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5" name="Freeform 944"/>
              <p:cNvSpPr>
                <a:spLocks/>
              </p:cNvSpPr>
              <p:nvPr/>
            </p:nvSpPr>
            <p:spPr bwMode="auto">
              <a:xfrm>
                <a:off x="2314" y="1592"/>
                <a:ext cx="3" cy="2"/>
              </a:xfrm>
              <a:custGeom>
                <a:avLst/>
                <a:gdLst>
                  <a:gd name="T0" fmla="*/ 0 w 8"/>
                  <a:gd name="T1" fmla="*/ 0 h 5"/>
                  <a:gd name="T2" fmla="*/ 1 w 8"/>
                  <a:gd name="T3" fmla="*/ 3 h 5"/>
                  <a:gd name="T4" fmla="*/ 3 w 8"/>
                  <a:gd name="T5" fmla="*/ 5 h 5"/>
                  <a:gd name="T6" fmla="*/ 6 w 8"/>
                  <a:gd name="T7" fmla="*/ 4 h 5"/>
                  <a:gd name="T8" fmla="*/ 8 w 8"/>
                  <a:gd name="T9" fmla="*/ 2 h 5"/>
                  <a:gd name="T10" fmla="*/ 0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1" y="3"/>
                    </a:lnTo>
                    <a:lnTo>
                      <a:pt x="3" y="5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6" name="Freeform 945"/>
              <p:cNvSpPr>
                <a:spLocks/>
              </p:cNvSpPr>
              <p:nvPr/>
            </p:nvSpPr>
            <p:spPr bwMode="auto">
              <a:xfrm>
                <a:off x="2314" y="1581"/>
                <a:ext cx="10" cy="12"/>
              </a:xfrm>
              <a:custGeom>
                <a:avLst/>
                <a:gdLst>
                  <a:gd name="T0" fmla="*/ 28 w 36"/>
                  <a:gd name="T1" fmla="*/ 0 h 48"/>
                  <a:gd name="T2" fmla="*/ 22 w 36"/>
                  <a:gd name="T3" fmla="*/ 11 h 48"/>
                  <a:gd name="T4" fmla="*/ 12 w 36"/>
                  <a:gd name="T5" fmla="*/ 23 h 48"/>
                  <a:gd name="T6" fmla="*/ 5 w 36"/>
                  <a:gd name="T7" fmla="*/ 37 h 48"/>
                  <a:gd name="T8" fmla="*/ 0 w 36"/>
                  <a:gd name="T9" fmla="*/ 46 h 48"/>
                  <a:gd name="T10" fmla="*/ 8 w 36"/>
                  <a:gd name="T11" fmla="*/ 48 h 48"/>
                  <a:gd name="T12" fmla="*/ 13 w 36"/>
                  <a:gd name="T13" fmla="*/ 41 h 48"/>
                  <a:gd name="T14" fmla="*/ 21 w 36"/>
                  <a:gd name="T15" fmla="*/ 27 h 48"/>
                  <a:gd name="T16" fmla="*/ 30 w 36"/>
                  <a:gd name="T17" fmla="*/ 15 h 48"/>
                  <a:gd name="T18" fmla="*/ 36 w 36"/>
                  <a:gd name="T19" fmla="*/ 4 h 48"/>
                  <a:gd name="T20" fmla="*/ 28 w 36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8">
                    <a:moveTo>
                      <a:pt x="28" y="0"/>
                    </a:moveTo>
                    <a:lnTo>
                      <a:pt x="22" y="11"/>
                    </a:lnTo>
                    <a:lnTo>
                      <a:pt x="12" y="23"/>
                    </a:lnTo>
                    <a:lnTo>
                      <a:pt x="5" y="37"/>
                    </a:lnTo>
                    <a:lnTo>
                      <a:pt x="0" y="46"/>
                    </a:lnTo>
                    <a:lnTo>
                      <a:pt x="8" y="48"/>
                    </a:lnTo>
                    <a:lnTo>
                      <a:pt x="13" y="41"/>
                    </a:lnTo>
                    <a:lnTo>
                      <a:pt x="21" y="27"/>
                    </a:lnTo>
                    <a:lnTo>
                      <a:pt x="30" y="15"/>
                    </a:lnTo>
                    <a:lnTo>
                      <a:pt x="36" y="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7" name="Freeform 946"/>
              <p:cNvSpPr>
                <a:spLocks/>
              </p:cNvSpPr>
              <p:nvPr/>
            </p:nvSpPr>
            <p:spPr bwMode="auto">
              <a:xfrm>
                <a:off x="2321" y="1580"/>
                <a:ext cx="3" cy="2"/>
              </a:xfrm>
              <a:custGeom>
                <a:avLst/>
                <a:gdLst>
                  <a:gd name="T0" fmla="*/ 8 w 8"/>
                  <a:gd name="T1" fmla="*/ 6 h 6"/>
                  <a:gd name="T2" fmla="*/ 8 w 8"/>
                  <a:gd name="T3" fmla="*/ 3 h 6"/>
                  <a:gd name="T4" fmla="*/ 6 w 8"/>
                  <a:gd name="T5" fmla="*/ 0 h 6"/>
                  <a:gd name="T6" fmla="*/ 2 w 8"/>
                  <a:gd name="T7" fmla="*/ 0 h 6"/>
                  <a:gd name="T8" fmla="*/ 0 w 8"/>
                  <a:gd name="T9" fmla="*/ 2 h 6"/>
                  <a:gd name="T10" fmla="*/ 8 w 8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3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8" name="Freeform 947"/>
              <p:cNvSpPr>
                <a:spLocks/>
              </p:cNvSpPr>
              <p:nvPr/>
            </p:nvSpPr>
            <p:spPr bwMode="auto">
              <a:xfrm>
                <a:off x="2330" y="1586"/>
                <a:ext cx="2" cy="2"/>
              </a:xfrm>
              <a:custGeom>
                <a:avLst/>
                <a:gdLst>
                  <a:gd name="T0" fmla="*/ 7 w 8"/>
                  <a:gd name="T1" fmla="*/ 7 h 7"/>
                  <a:gd name="T2" fmla="*/ 8 w 8"/>
                  <a:gd name="T3" fmla="*/ 4 h 7"/>
                  <a:gd name="T4" fmla="*/ 7 w 8"/>
                  <a:gd name="T5" fmla="*/ 1 h 7"/>
                  <a:gd name="T6" fmla="*/ 4 w 8"/>
                  <a:gd name="T7" fmla="*/ 0 h 7"/>
                  <a:gd name="T8" fmla="*/ 0 w 8"/>
                  <a:gd name="T9" fmla="*/ 1 h 7"/>
                  <a:gd name="T10" fmla="*/ 7 w 8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7" y="7"/>
                    </a:moveTo>
                    <a:lnTo>
                      <a:pt x="8" y="4"/>
                    </a:lnTo>
                    <a:lnTo>
                      <a:pt x="7" y="1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9" name="Freeform 948"/>
              <p:cNvSpPr>
                <a:spLocks/>
              </p:cNvSpPr>
              <p:nvPr/>
            </p:nvSpPr>
            <p:spPr bwMode="auto">
              <a:xfrm>
                <a:off x="2319" y="1586"/>
                <a:ext cx="13" cy="13"/>
              </a:xfrm>
              <a:custGeom>
                <a:avLst/>
                <a:gdLst>
                  <a:gd name="T0" fmla="*/ 9 w 54"/>
                  <a:gd name="T1" fmla="*/ 53 h 53"/>
                  <a:gd name="T2" fmla="*/ 12 w 54"/>
                  <a:gd name="T3" fmla="*/ 48 h 53"/>
                  <a:gd name="T4" fmla="*/ 15 w 54"/>
                  <a:gd name="T5" fmla="*/ 44 h 53"/>
                  <a:gd name="T6" fmla="*/ 19 w 54"/>
                  <a:gd name="T7" fmla="*/ 39 h 53"/>
                  <a:gd name="T8" fmla="*/ 24 w 54"/>
                  <a:gd name="T9" fmla="*/ 34 h 53"/>
                  <a:gd name="T10" fmla="*/ 31 w 54"/>
                  <a:gd name="T11" fmla="*/ 27 h 53"/>
                  <a:gd name="T12" fmla="*/ 37 w 54"/>
                  <a:gd name="T13" fmla="*/ 21 h 53"/>
                  <a:gd name="T14" fmla="*/ 45 w 54"/>
                  <a:gd name="T15" fmla="*/ 14 h 53"/>
                  <a:gd name="T16" fmla="*/ 54 w 54"/>
                  <a:gd name="T17" fmla="*/ 6 h 53"/>
                  <a:gd name="T18" fmla="*/ 47 w 54"/>
                  <a:gd name="T19" fmla="*/ 0 h 53"/>
                  <a:gd name="T20" fmla="*/ 39 w 54"/>
                  <a:gd name="T21" fmla="*/ 7 h 53"/>
                  <a:gd name="T22" fmla="*/ 31 w 54"/>
                  <a:gd name="T23" fmla="*/ 15 h 53"/>
                  <a:gd name="T24" fmla="*/ 24 w 54"/>
                  <a:gd name="T25" fmla="*/ 21 h 53"/>
                  <a:gd name="T26" fmla="*/ 18 w 54"/>
                  <a:gd name="T27" fmla="*/ 27 h 53"/>
                  <a:gd name="T28" fmla="*/ 13 w 54"/>
                  <a:gd name="T29" fmla="*/ 33 h 53"/>
                  <a:gd name="T30" fmla="*/ 9 w 54"/>
                  <a:gd name="T31" fmla="*/ 38 h 53"/>
                  <a:gd name="T32" fmla="*/ 4 w 54"/>
                  <a:gd name="T33" fmla="*/ 44 h 53"/>
                  <a:gd name="T34" fmla="*/ 0 w 54"/>
                  <a:gd name="T35" fmla="*/ 49 h 53"/>
                  <a:gd name="T36" fmla="*/ 9 w 54"/>
                  <a:gd name="T3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3">
                    <a:moveTo>
                      <a:pt x="9" y="53"/>
                    </a:moveTo>
                    <a:lnTo>
                      <a:pt x="12" y="48"/>
                    </a:lnTo>
                    <a:lnTo>
                      <a:pt x="15" y="44"/>
                    </a:lnTo>
                    <a:lnTo>
                      <a:pt x="19" y="39"/>
                    </a:lnTo>
                    <a:lnTo>
                      <a:pt x="24" y="34"/>
                    </a:lnTo>
                    <a:lnTo>
                      <a:pt x="31" y="27"/>
                    </a:lnTo>
                    <a:lnTo>
                      <a:pt x="37" y="21"/>
                    </a:lnTo>
                    <a:lnTo>
                      <a:pt x="45" y="14"/>
                    </a:lnTo>
                    <a:lnTo>
                      <a:pt x="54" y="6"/>
                    </a:lnTo>
                    <a:lnTo>
                      <a:pt x="47" y="0"/>
                    </a:lnTo>
                    <a:lnTo>
                      <a:pt x="39" y="7"/>
                    </a:lnTo>
                    <a:lnTo>
                      <a:pt x="31" y="15"/>
                    </a:lnTo>
                    <a:lnTo>
                      <a:pt x="24" y="21"/>
                    </a:lnTo>
                    <a:lnTo>
                      <a:pt x="18" y="27"/>
                    </a:lnTo>
                    <a:lnTo>
                      <a:pt x="13" y="33"/>
                    </a:lnTo>
                    <a:lnTo>
                      <a:pt x="9" y="38"/>
                    </a:lnTo>
                    <a:lnTo>
                      <a:pt x="4" y="44"/>
                    </a:lnTo>
                    <a:lnTo>
                      <a:pt x="0" y="49"/>
                    </a:lnTo>
                    <a:lnTo>
                      <a:pt x="9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0" name="Freeform 949"/>
              <p:cNvSpPr>
                <a:spLocks/>
              </p:cNvSpPr>
              <p:nvPr/>
            </p:nvSpPr>
            <p:spPr bwMode="auto">
              <a:xfrm>
                <a:off x="2319" y="1598"/>
                <a:ext cx="2" cy="2"/>
              </a:xfrm>
              <a:custGeom>
                <a:avLst/>
                <a:gdLst>
                  <a:gd name="T0" fmla="*/ 0 w 9"/>
                  <a:gd name="T1" fmla="*/ 0 h 7"/>
                  <a:gd name="T2" fmla="*/ 0 w 9"/>
                  <a:gd name="T3" fmla="*/ 3 h 7"/>
                  <a:gd name="T4" fmla="*/ 4 w 9"/>
                  <a:gd name="T5" fmla="*/ 7 h 7"/>
                  <a:gd name="T6" fmla="*/ 7 w 9"/>
                  <a:gd name="T7" fmla="*/ 7 h 7"/>
                  <a:gd name="T8" fmla="*/ 9 w 9"/>
                  <a:gd name="T9" fmla="*/ 4 h 7"/>
                  <a:gd name="T10" fmla="*/ 0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1" name="Freeform 950"/>
              <p:cNvSpPr>
                <a:spLocks/>
              </p:cNvSpPr>
              <p:nvPr/>
            </p:nvSpPr>
            <p:spPr bwMode="auto">
              <a:xfrm>
                <a:off x="2360" y="1463"/>
                <a:ext cx="1" cy="2"/>
              </a:xfrm>
              <a:custGeom>
                <a:avLst/>
                <a:gdLst>
                  <a:gd name="T0" fmla="*/ 5 w 7"/>
                  <a:gd name="T1" fmla="*/ 8 h 8"/>
                  <a:gd name="T2" fmla="*/ 7 w 7"/>
                  <a:gd name="T3" fmla="*/ 6 h 8"/>
                  <a:gd name="T4" fmla="*/ 7 w 7"/>
                  <a:gd name="T5" fmla="*/ 2 h 8"/>
                  <a:gd name="T6" fmla="*/ 4 w 7"/>
                  <a:gd name="T7" fmla="*/ 0 h 8"/>
                  <a:gd name="T8" fmla="*/ 0 w 7"/>
                  <a:gd name="T9" fmla="*/ 0 h 8"/>
                  <a:gd name="T10" fmla="*/ 5 w 7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7" y="6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2" name="Freeform 951"/>
              <p:cNvSpPr>
                <a:spLocks/>
              </p:cNvSpPr>
              <p:nvPr/>
            </p:nvSpPr>
            <p:spPr bwMode="auto">
              <a:xfrm>
                <a:off x="2352" y="1463"/>
                <a:ext cx="9" cy="23"/>
              </a:xfrm>
              <a:custGeom>
                <a:avLst/>
                <a:gdLst>
                  <a:gd name="T0" fmla="*/ 3 w 35"/>
                  <a:gd name="T1" fmla="*/ 93 h 93"/>
                  <a:gd name="T2" fmla="*/ 10 w 35"/>
                  <a:gd name="T3" fmla="*/ 88 h 93"/>
                  <a:gd name="T4" fmla="*/ 11 w 35"/>
                  <a:gd name="T5" fmla="*/ 78 h 93"/>
                  <a:gd name="T6" fmla="*/ 11 w 35"/>
                  <a:gd name="T7" fmla="*/ 65 h 93"/>
                  <a:gd name="T8" fmla="*/ 14 w 35"/>
                  <a:gd name="T9" fmla="*/ 53 h 93"/>
                  <a:gd name="T10" fmla="*/ 18 w 35"/>
                  <a:gd name="T11" fmla="*/ 40 h 93"/>
                  <a:gd name="T12" fmla="*/ 23 w 35"/>
                  <a:gd name="T13" fmla="*/ 29 h 93"/>
                  <a:gd name="T14" fmla="*/ 28 w 35"/>
                  <a:gd name="T15" fmla="*/ 18 h 93"/>
                  <a:gd name="T16" fmla="*/ 33 w 35"/>
                  <a:gd name="T17" fmla="*/ 10 h 93"/>
                  <a:gd name="T18" fmla="*/ 35 w 35"/>
                  <a:gd name="T19" fmla="*/ 8 h 93"/>
                  <a:gd name="T20" fmla="*/ 30 w 35"/>
                  <a:gd name="T21" fmla="*/ 0 h 93"/>
                  <a:gd name="T22" fmla="*/ 24 w 35"/>
                  <a:gd name="T23" fmla="*/ 6 h 93"/>
                  <a:gd name="T24" fmla="*/ 20 w 35"/>
                  <a:gd name="T25" fmla="*/ 14 h 93"/>
                  <a:gd name="T26" fmla="*/ 15 w 35"/>
                  <a:gd name="T27" fmla="*/ 25 h 93"/>
                  <a:gd name="T28" fmla="*/ 10 w 35"/>
                  <a:gd name="T29" fmla="*/ 38 h 93"/>
                  <a:gd name="T30" fmla="*/ 5 w 35"/>
                  <a:gd name="T31" fmla="*/ 51 h 93"/>
                  <a:gd name="T32" fmla="*/ 2 w 35"/>
                  <a:gd name="T33" fmla="*/ 65 h 93"/>
                  <a:gd name="T34" fmla="*/ 0 w 35"/>
                  <a:gd name="T35" fmla="*/ 78 h 93"/>
                  <a:gd name="T36" fmla="*/ 1 w 35"/>
                  <a:gd name="T37" fmla="*/ 88 h 93"/>
                  <a:gd name="T38" fmla="*/ 7 w 35"/>
                  <a:gd name="T39" fmla="*/ 84 h 93"/>
                  <a:gd name="T40" fmla="*/ 1 w 35"/>
                  <a:gd name="T41" fmla="*/ 88 h 93"/>
                  <a:gd name="T42" fmla="*/ 2 w 35"/>
                  <a:gd name="T43" fmla="*/ 92 h 93"/>
                  <a:gd name="T44" fmla="*/ 5 w 35"/>
                  <a:gd name="T45" fmla="*/ 93 h 93"/>
                  <a:gd name="T46" fmla="*/ 9 w 35"/>
                  <a:gd name="T47" fmla="*/ 92 h 93"/>
                  <a:gd name="T48" fmla="*/ 10 w 35"/>
                  <a:gd name="T49" fmla="*/ 88 h 93"/>
                  <a:gd name="T50" fmla="*/ 3 w 35"/>
                  <a:gd name="T5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93">
                    <a:moveTo>
                      <a:pt x="3" y="93"/>
                    </a:moveTo>
                    <a:lnTo>
                      <a:pt x="10" y="88"/>
                    </a:lnTo>
                    <a:lnTo>
                      <a:pt x="11" y="78"/>
                    </a:lnTo>
                    <a:lnTo>
                      <a:pt x="11" y="65"/>
                    </a:lnTo>
                    <a:lnTo>
                      <a:pt x="14" y="53"/>
                    </a:lnTo>
                    <a:lnTo>
                      <a:pt x="18" y="40"/>
                    </a:lnTo>
                    <a:lnTo>
                      <a:pt x="23" y="29"/>
                    </a:lnTo>
                    <a:lnTo>
                      <a:pt x="28" y="18"/>
                    </a:lnTo>
                    <a:lnTo>
                      <a:pt x="33" y="10"/>
                    </a:lnTo>
                    <a:lnTo>
                      <a:pt x="35" y="8"/>
                    </a:lnTo>
                    <a:lnTo>
                      <a:pt x="30" y="0"/>
                    </a:lnTo>
                    <a:lnTo>
                      <a:pt x="24" y="6"/>
                    </a:lnTo>
                    <a:lnTo>
                      <a:pt x="20" y="14"/>
                    </a:lnTo>
                    <a:lnTo>
                      <a:pt x="15" y="25"/>
                    </a:lnTo>
                    <a:lnTo>
                      <a:pt x="10" y="38"/>
                    </a:lnTo>
                    <a:lnTo>
                      <a:pt x="5" y="51"/>
                    </a:lnTo>
                    <a:lnTo>
                      <a:pt x="2" y="65"/>
                    </a:lnTo>
                    <a:lnTo>
                      <a:pt x="0" y="78"/>
                    </a:lnTo>
                    <a:lnTo>
                      <a:pt x="1" y="88"/>
                    </a:lnTo>
                    <a:lnTo>
                      <a:pt x="7" y="84"/>
                    </a:lnTo>
                    <a:lnTo>
                      <a:pt x="1" y="88"/>
                    </a:lnTo>
                    <a:lnTo>
                      <a:pt x="2" y="92"/>
                    </a:lnTo>
                    <a:lnTo>
                      <a:pt x="5" y="93"/>
                    </a:lnTo>
                    <a:lnTo>
                      <a:pt x="9" y="92"/>
                    </a:lnTo>
                    <a:lnTo>
                      <a:pt x="10" y="88"/>
                    </a:lnTo>
                    <a:lnTo>
                      <a:pt x="3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3" name="Freeform 952"/>
              <p:cNvSpPr>
                <a:spLocks/>
              </p:cNvSpPr>
              <p:nvPr/>
            </p:nvSpPr>
            <p:spPr bwMode="auto">
              <a:xfrm>
                <a:off x="2333" y="1448"/>
                <a:ext cx="21" cy="38"/>
              </a:xfrm>
              <a:custGeom>
                <a:avLst/>
                <a:gdLst>
                  <a:gd name="T0" fmla="*/ 0 w 82"/>
                  <a:gd name="T1" fmla="*/ 0 h 152"/>
                  <a:gd name="T2" fmla="*/ 0 w 82"/>
                  <a:gd name="T3" fmla="*/ 16 h 152"/>
                  <a:gd name="T4" fmla="*/ 6 w 82"/>
                  <a:gd name="T5" fmla="*/ 36 h 152"/>
                  <a:gd name="T6" fmla="*/ 15 w 82"/>
                  <a:gd name="T7" fmla="*/ 59 h 152"/>
                  <a:gd name="T8" fmla="*/ 26 w 82"/>
                  <a:gd name="T9" fmla="*/ 83 h 152"/>
                  <a:gd name="T10" fmla="*/ 40 w 82"/>
                  <a:gd name="T11" fmla="*/ 106 h 152"/>
                  <a:gd name="T12" fmla="*/ 53 w 82"/>
                  <a:gd name="T13" fmla="*/ 125 h 152"/>
                  <a:gd name="T14" fmla="*/ 67 w 82"/>
                  <a:gd name="T15" fmla="*/ 142 h 152"/>
                  <a:gd name="T16" fmla="*/ 78 w 82"/>
                  <a:gd name="T17" fmla="*/ 152 h 152"/>
                  <a:gd name="T18" fmla="*/ 82 w 82"/>
                  <a:gd name="T19" fmla="*/ 143 h 152"/>
                  <a:gd name="T20" fmla="*/ 73 w 82"/>
                  <a:gd name="T21" fmla="*/ 136 h 152"/>
                  <a:gd name="T22" fmla="*/ 62 w 82"/>
                  <a:gd name="T23" fmla="*/ 121 h 152"/>
                  <a:gd name="T24" fmla="*/ 48 w 82"/>
                  <a:gd name="T25" fmla="*/ 101 h 152"/>
                  <a:gd name="T26" fmla="*/ 34 w 82"/>
                  <a:gd name="T27" fmla="*/ 78 h 152"/>
                  <a:gd name="T28" fmla="*/ 23 w 82"/>
                  <a:gd name="T29" fmla="*/ 56 h 152"/>
                  <a:gd name="T30" fmla="*/ 15 w 82"/>
                  <a:gd name="T31" fmla="*/ 33 h 152"/>
                  <a:gd name="T32" fmla="*/ 8 w 82"/>
                  <a:gd name="T33" fmla="*/ 16 h 152"/>
                  <a:gd name="T34" fmla="*/ 8 w 82"/>
                  <a:gd name="T35" fmla="*/ 2 h 152"/>
                  <a:gd name="T36" fmla="*/ 0 w 82"/>
                  <a:gd name="T3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52">
                    <a:moveTo>
                      <a:pt x="0" y="0"/>
                    </a:moveTo>
                    <a:lnTo>
                      <a:pt x="0" y="16"/>
                    </a:lnTo>
                    <a:lnTo>
                      <a:pt x="6" y="36"/>
                    </a:lnTo>
                    <a:lnTo>
                      <a:pt x="15" y="59"/>
                    </a:lnTo>
                    <a:lnTo>
                      <a:pt x="26" y="83"/>
                    </a:lnTo>
                    <a:lnTo>
                      <a:pt x="40" y="106"/>
                    </a:lnTo>
                    <a:lnTo>
                      <a:pt x="53" y="125"/>
                    </a:lnTo>
                    <a:lnTo>
                      <a:pt x="67" y="142"/>
                    </a:lnTo>
                    <a:lnTo>
                      <a:pt x="78" y="152"/>
                    </a:lnTo>
                    <a:lnTo>
                      <a:pt x="82" y="143"/>
                    </a:lnTo>
                    <a:lnTo>
                      <a:pt x="73" y="136"/>
                    </a:lnTo>
                    <a:lnTo>
                      <a:pt x="62" y="121"/>
                    </a:lnTo>
                    <a:lnTo>
                      <a:pt x="48" y="101"/>
                    </a:lnTo>
                    <a:lnTo>
                      <a:pt x="34" y="78"/>
                    </a:lnTo>
                    <a:lnTo>
                      <a:pt x="23" y="56"/>
                    </a:lnTo>
                    <a:lnTo>
                      <a:pt x="15" y="33"/>
                    </a:lnTo>
                    <a:lnTo>
                      <a:pt x="8" y="16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4" name="Freeform 953"/>
              <p:cNvSpPr>
                <a:spLocks/>
              </p:cNvSpPr>
              <p:nvPr/>
            </p:nvSpPr>
            <p:spPr bwMode="auto">
              <a:xfrm>
                <a:off x="2333" y="1447"/>
                <a:ext cx="3" cy="2"/>
              </a:xfrm>
              <a:custGeom>
                <a:avLst/>
                <a:gdLst>
                  <a:gd name="T0" fmla="*/ 8 w 8"/>
                  <a:gd name="T1" fmla="*/ 5 h 5"/>
                  <a:gd name="T2" fmla="*/ 7 w 8"/>
                  <a:gd name="T3" fmla="*/ 2 h 5"/>
                  <a:gd name="T4" fmla="*/ 5 w 8"/>
                  <a:gd name="T5" fmla="*/ 0 h 5"/>
                  <a:gd name="T6" fmla="*/ 2 w 8"/>
                  <a:gd name="T7" fmla="*/ 0 h 5"/>
                  <a:gd name="T8" fmla="*/ 0 w 8"/>
                  <a:gd name="T9" fmla="*/ 3 h 5"/>
                  <a:gd name="T10" fmla="*/ 8 w 8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7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5" name="Freeform 954"/>
              <p:cNvSpPr>
                <a:spLocks/>
              </p:cNvSpPr>
              <p:nvPr/>
            </p:nvSpPr>
            <p:spPr bwMode="auto">
              <a:xfrm>
                <a:off x="2383" y="1485"/>
                <a:ext cx="2" cy="1"/>
              </a:xfrm>
              <a:custGeom>
                <a:avLst/>
                <a:gdLst>
                  <a:gd name="T0" fmla="*/ 9 w 9"/>
                  <a:gd name="T1" fmla="*/ 3 h 7"/>
                  <a:gd name="T2" fmla="*/ 7 w 9"/>
                  <a:gd name="T3" fmla="*/ 0 h 7"/>
                  <a:gd name="T4" fmla="*/ 3 w 9"/>
                  <a:gd name="T5" fmla="*/ 0 h 7"/>
                  <a:gd name="T6" fmla="*/ 0 w 9"/>
                  <a:gd name="T7" fmla="*/ 4 h 7"/>
                  <a:gd name="T8" fmla="*/ 0 w 9"/>
                  <a:gd name="T9" fmla="*/ 7 h 7"/>
                  <a:gd name="T10" fmla="*/ 9 w 9"/>
                  <a:gd name="T1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9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6" name="Freeform 955"/>
              <p:cNvSpPr>
                <a:spLocks/>
              </p:cNvSpPr>
              <p:nvPr/>
            </p:nvSpPr>
            <p:spPr bwMode="auto">
              <a:xfrm>
                <a:off x="2383" y="1485"/>
                <a:ext cx="3" cy="25"/>
              </a:xfrm>
              <a:custGeom>
                <a:avLst/>
                <a:gdLst>
                  <a:gd name="T0" fmla="*/ 13 w 14"/>
                  <a:gd name="T1" fmla="*/ 100 h 100"/>
                  <a:gd name="T2" fmla="*/ 13 w 14"/>
                  <a:gd name="T3" fmla="*/ 77 h 100"/>
                  <a:gd name="T4" fmla="*/ 14 w 14"/>
                  <a:gd name="T5" fmla="*/ 48 h 100"/>
                  <a:gd name="T6" fmla="*/ 12 w 14"/>
                  <a:gd name="T7" fmla="*/ 19 h 100"/>
                  <a:gd name="T8" fmla="*/ 9 w 14"/>
                  <a:gd name="T9" fmla="*/ 0 h 100"/>
                  <a:gd name="T10" fmla="*/ 0 w 14"/>
                  <a:gd name="T11" fmla="*/ 4 h 100"/>
                  <a:gd name="T12" fmla="*/ 3 w 14"/>
                  <a:gd name="T13" fmla="*/ 19 h 100"/>
                  <a:gd name="T14" fmla="*/ 3 w 14"/>
                  <a:gd name="T15" fmla="*/ 48 h 100"/>
                  <a:gd name="T16" fmla="*/ 2 w 14"/>
                  <a:gd name="T17" fmla="*/ 77 h 100"/>
                  <a:gd name="T18" fmla="*/ 2 w 14"/>
                  <a:gd name="T19" fmla="*/ 100 h 100"/>
                  <a:gd name="T20" fmla="*/ 13 w 1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00">
                    <a:moveTo>
                      <a:pt x="13" y="100"/>
                    </a:moveTo>
                    <a:lnTo>
                      <a:pt x="13" y="77"/>
                    </a:lnTo>
                    <a:lnTo>
                      <a:pt x="14" y="48"/>
                    </a:lnTo>
                    <a:lnTo>
                      <a:pt x="12" y="19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3" y="19"/>
                    </a:lnTo>
                    <a:lnTo>
                      <a:pt x="3" y="48"/>
                    </a:lnTo>
                    <a:lnTo>
                      <a:pt x="2" y="77"/>
                    </a:lnTo>
                    <a:lnTo>
                      <a:pt x="2" y="100"/>
                    </a:lnTo>
                    <a:lnTo>
                      <a:pt x="13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7" name="Freeform 956"/>
              <p:cNvSpPr>
                <a:spLocks/>
              </p:cNvSpPr>
              <p:nvPr/>
            </p:nvSpPr>
            <p:spPr bwMode="auto">
              <a:xfrm>
                <a:off x="2383" y="1510"/>
                <a:ext cx="3" cy="2"/>
              </a:xfrm>
              <a:custGeom>
                <a:avLst/>
                <a:gdLst>
                  <a:gd name="T0" fmla="*/ 0 w 11"/>
                  <a:gd name="T1" fmla="*/ 0 h 4"/>
                  <a:gd name="T2" fmla="*/ 2 w 11"/>
                  <a:gd name="T3" fmla="*/ 3 h 4"/>
                  <a:gd name="T4" fmla="*/ 6 w 11"/>
                  <a:gd name="T5" fmla="*/ 4 h 4"/>
                  <a:gd name="T6" fmla="*/ 9 w 11"/>
                  <a:gd name="T7" fmla="*/ 3 h 4"/>
                  <a:gd name="T8" fmla="*/ 11 w 11"/>
                  <a:gd name="T9" fmla="*/ 0 h 4"/>
                  <a:gd name="T10" fmla="*/ 0 w 11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2" y="3"/>
                    </a:lnTo>
                    <a:lnTo>
                      <a:pt x="6" y="4"/>
                    </a:lnTo>
                    <a:lnTo>
                      <a:pt x="9" y="3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8" name="Freeform 957"/>
              <p:cNvSpPr>
                <a:spLocks/>
              </p:cNvSpPr>
              <p:nvPr/>
            </p:nvSpPr>
            <p:spPr bwMode="auto">
              <a:xfrm>
                <a:off x="2396" y="1465"/>
                <a:ext cx="2" cy="1"/>
              </a:xfrm>
              <a:custGeom>
                <a:avLst/>
                <a:gdLst>
                  <a:gd name="T0" fmla="*/ 0 w 9"/>
                  <a:gd name="T1" fmla="*/ 0 h 5"/>
                  <a:gd name="T2" fmla="*/ 2 w 9"/>
                  <a:gd name="T3" fmla="*/ 3 h 5"/>
                  <a:gd name="T4" fmla="*/ 4 w 9"/>
                  <a:gd name="T5" fmla="*/ 5 h 5"/>
                  <a:gd name="T6" fmla="*/ 7 w 9"/>
                  <a:gd name="T7" fmla="*/ 4 h 5"/>
                  <a:gd name="T8" fmla="*/ 9 w 9"/>
                  <a:gd name="T9" fmla="*/ 2 h 5"/>
                  <a:gd name="T10" fmla="*/ 0 w 9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9" name="Freeform 958"/>
              <p:cNvSpPr>
                <a:spLocks/>
              </p:cNvSpPr>
              <p:nvPr/>
            </p:nvSpPr>
            <p:spPr bwMode="auto">
              <a:xfrm>
                <a:off x="2396" y="1447"/>
                <a:ext cx="8" cy="18"/>
              </a:xfrm>
              <a:custGeom>
                <a:avLst/>
                <a:gdLst>
                  <a:gd name="T0" fmla="*/ 33 w 35"/>
                  <a:gd name="T1" fmla="*/ 0 h 71"/>
                  <a:gd name="T2" fmla="*/ 27 w 35"/>
                  <a:gd name="T3" fmla="*/ 3 h 71"/>
                  <a:gd name="T4" fmla="*/ 23 w 35"/>
                  <a:gd name="T5" fmla="*/ 10 h 71"/>
                  <a:gd name="T6" fmla="*/ 17 w 35"/>
                  <a:gd name="T7" fmla="*/ 28 h 71"/>
                  <a:gd name="T8" fmla="*/ 9 w 35"/>
                  <a:gd name="T9" fmla="*/ 49 h 71"/>
                  <a:gd name="T10" fmla="*/ 0 w 35"/>
                  <a:gd name="T11" fmla="*/ 69 h 71"/>
                  <a:gd name="T12" fmla="*/ 9 w 35"/>
                  <a:gd name="T13" fmla="*/ 71 h 71"/>
                  <a:gd name="T14" fmla="*/ 17 w 35"/>
                  <a:gd name="T15" fmla="*/ 51 h 71"/>
                  <a:gd name="T16" fmla="*/ 26 w 35"/>
                  <a:gd name="T17" fmla="*/ 30 h 71"/>
                  <a:gd name="T18" fmla="*/ 32 w 35"/>
                  <a:gd name="T19" fmla="*/ 12 h 71"/>
                  <a:gd name="T20" fmla="*/ 35 w 35"/>
                  <a:gd name="T21" fmla="*/ 5 h 71"/>
                  <a:gd name="T22" fmla="*/ 29 w 35"/>
                  <a:gd name="T23" fmla="*/ 8 h 71"/>
                  <a:gd name="T24" fmla="*/ 35 w 35"/>
                  <a:gd name="T25" fmla="*/ 5 h 71"/>
                  <a:gd name="T26" fmla="*/ 34 w 35"/>
                  <a:gd name="T27" fmla="*/ 2 h 71"/>
                  <a:gd name="T28" fmla="*/ 32 w 35"/>
                  <a:gd name="T29" fmla="*/ 0 h 71"/>
                  <a:gd name="T30" fmla="*/ 29 w 35"/>
                  <a:gd name="T31" fmla="*/ 0 h 71"/>
                  <a:gd name="T32" fmla="*/ 27 w 35"/>
                  <a:gd name="T33" fmla="*/ 3 h 71"/>
                  <a:gd name="T34" fmla="*/ 33 w 35"/>
                  <a:gd name="T3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71">
                    <a:moveTo>
                      <a:pt x="33" y="0"/>
                    </a:moveTo>
                    <a:lnTo>
                      <a:pt x="27" y="3"/>
                    </a:lnTo>
                    <a:lnTo>
                      <a:pt x="23" y="10"/>
                    </a:lnTo>
                    <a:lnTo>
                      <a:pt x="17" y="28"/>
                    </a:lnTo>
                    <a:lnTo>
                      <a:pt x="9" y="49"/>
                    </a:lnTo>
                    <a:lnTo>
                      <a:pt x="0" y="69"/>
                    </a:lnTo>
                    <a:lnTo>
                      <a:pt x="9" y="71"/>
                    </a:lnTo>
                    <a:lnTo>
                      <a:pt x="17" y="51"/>
                    </a:lnTo>
                    <a:lnTo>
                      <a:pt x="26" y="30"/>
                    </a:lnTo>
                    <a:lnTo>
                      <a:pt x="32" y="12"/>
                    </a:lnTo>
                    <a:lnTo>
                      <a:pt x="35" y="5"/>
                    </a:lnTo>
                    <a:lnTo>
                      <a:pt x="29" y="8"/>
                    </a:lnTo>
                    <a:lnTo>
                      <a:pt x="35" y="5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7" y="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0" name="Freeform 959"/>
              <p:cNvSpPr>
                <a:spLocks/>
              </p:cNvSpPr>
              <p:nvPr/>
            </p:nvSpPr>
            <p:spPr bwMode="auto">
              <a:xfrm>
                <a:off x="2403" y="1447"/>
                <a:ext cx="13" cy="21"/>
              </a:xfrm>
              <a:custGeom>
                <a:avLst/>
                <a:gdLst>
                  <a:gd name="T0" fmla="*/ 45 w 53"/>
                  <a:gd name="T1" fmla="*/ 75 h 81"/>
                  <a:gd name="T2" fmla="*/ 53 w 53"/>
                  <a:gd name="T3" fmla="*/ 77 h 81"/>
                  <a:gd name="T4" fmla="*/ 51 w 53"/>
                  <a:gd name="T5" fmla="*/ 67 h 81"/>
                  <a:gd name="T6" fmla="*/ 47 w 53"/>
                  <a:gd name="T7" fmla="*/ 55 h 81"/>
                  <a:gd name="T8" fmla="*/ 40 w 53"/>
                  <a:gd name="T9" fmla="*/ 44 h 81"/>
                  <a:gd name="T10" fmla="*/ 34 w 53"/>
                  <a:gd name="T11" fmla="*/ 33 h 81"/>
                  <a:gd name="T12" fmla="*/ 27 w 53"/>
                  <a:gd name="T13" fmla="*/ 23 h 81"/>
                  <a:gd name="T14" fmla="*/ 20 w 53"/>
                  <a:gd name="T15" fmla="*/ 15 h 81"/>
                  <a:gd name="T16" fmla="*/ 12 w 53"/>
                  <a:gd name="T17" fmla="*/ 6 h 81"/>
                  <a:gd name="T18" fmla="*/ 4 w 53"/>
                  <a:gd name="T19" fmla="*/ 0 h 81"/>
                  <a:gd name="T20" fmla="*/ 0 w 53"/>
                  <a:gd name="T21" fmla="*/ 8 h 81"/>
                  <a:gd name="T22" fmla="*/ 6 w 53"/>
                  <a:gd name="T23" fmla="*/ 12 h 81"/>
                  <a:gd name="T24" fmla="*/ 13 w 53"/>
                  <a:gd name="T25" fmla="*/ 21 h 81"/>
                  <a:gd name="T26" fmla="*/ 21 w 53"/>
                  <a:gd name="T27" fmla="*/ 29 h 81"/>
                  <a:gd name="T28" fmla="*/ 26 w 53"/>
                  <a:gd name="T29" fmla="*/ 38 h 81"/>
                  <a:gd name="T30" fmla="*/ 32 w 53"/>
                  <a:gd name="T31" fmla="*/ 48 h 81"/>
                  <a:gd name="T32" fmla="*/ 38 w 53"/>
                  <a:gd name="T33" fmla="*/ 60 h 81"/>
                  <a:gd name="T34" fmla="*/ 42 w 53"/>
                  <a:gd name="T35" fmla="*/ 69 h 81"/>
                  <a:gd name="T36" fmla="*/ 45 w 53"/>
                  <a:gd name="T37" fmla="*/ 77 h 81"/>
                  <a:gd name="T38" fmla="*/ 53 w 53"/>
                  <a:gd name="T39" fmla="*/ 79 h 81"/>
                  <a:gd name="T40" fmla="*/ 45 w 53"/>
                  <a:gd name="T41" fmla="*/ 77 h 81"/>
                  <a:gd name="T42" fmla="*/ 46 w 53"/>
                  <a:gd name="T43" fmla="*/ 80 h 81"/>
                  <a:gd name="T44" fmla="*/ 49 w 53"/>
                  <a:gd name="T45" fmla="*/ 81 h 81"/>
                  <a:gd name="T46" fmla="*/ 52 w 53"/>
                  <a:gd name="T47" fmla="*/ 80 h 81"/>
                  <a:gd name="T48" fmla="*/ 53 w 53"/>
                  <a:gd name="T49" fmla="*/ 77 h 81"/>
                  <a:gd name="T50" fmla="*/ 45 w 53"/>
                  <a:gd name="T51" fmla="*/ 7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81">
                    <a:moveTo>
                      <a:pt x="45" y="75"/>
                    </a:moveTo>
                    <a:lnTo>
                      <a:pt x="53" y="77"/>
                    </a:lnTo>
                    <a:lnTo>
                      <a:pt x="51" y="67"/>
                    </a:lnTo>
                    <a:lnTo>
                      <a:pt x="47" y="55"/>
                    </a:lnTo>
                    <a:lnTo>
                      <a:pt x="40" y="44"/>
                    </a:lnTo>
                    <a:lnTo>
                      <a:pt x="34" y="33"/>
                    </a:lnTo>
                    <a:lnTo>
                      <a:pt x="27" y="23"/>
                    </a:lnTo>
                    <a:lnTo>
                      <a:pt x="20" y="15"/>
                    </a:lnTo>
                    <a:lnTo>
                      <a:pt x="12" y="6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3" y="21"/>
                    </a:lnTo>
                    <a:lnTo>
                      <a:pt x="21" y="29"/>
                    </a:lnTo>
                    <a:lnTo>
                      <a:pt x="26" y="38"/>
                    </a:lnTo>
                    <a:lnTo>
                      <a:pt x="32" y="48"/>
                    </a:lnTo>
                    <a:lnTo>
                      <a:pt x="38" y="60"/>
                    </a:lnTo>
                    <a:lnTo>
                      <a:pt x="42" y="69"/>
                    </a:lnTo>
                    <a:lnTo>
                      <a:pt x="45" y="77"/>
                    </a:lnTo>
                    <a:lnTo>
                      <a:pt x="53" y="79"/>
                    </a:lnTo>
                    <a:lnTo>
                      <a:pt x="45" y="77"/>
                    </a:lnTo>
                    <a:lnTo>
                      <a:pt x="46" y="80"/>
                    </a:lnTo>
                    <a:lnTo>
                      <a:pt x="49" y="81"/>
                    </a:lnTo>
                    <a:lnTo>
                      <a:pt x="52" y="80"/>
                    </a:lnTo>
                    <a:lnTo>
                      <a:pt x="53" y="77"/>
                    </a:lnTo>
                    <a:lnTo>
                      <a:pt x="45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1" name="Freeform 960"/>
              <p:cNvSpPr>
                <a:spLocks/>
              </p:cNvSpPr>
              <p:nvPr/>
            </p:nvSpPr>
            <p:spPr bwMode="auto">
              <a:xfrm>
                <a:off x="2414" y="1427"/>
                <a:ext cx="9" cy="40"/>
              </a:xfrm>
              <a:custGeom>
                <a:avLst/>
                <a:gdLst>
                  <a:gd name="T0" fmla="*/ 15 w 35"/>
                  <a:gd name="T1" fmla="*/ 4 h 163"/>
                  <a:gd name="T2" fmla="*/ 24 w 35"/>
                  <a:gd name="T3" fmla="*/ 24 h 163"/>
                  <a:gd name="T4" fmla="*/ 27 w 35"/>
                  <a:gd name="T5" fmla="*/ 46 h 163"/>
                  <a:gd name="T6" fmla="*/ 26 w 35"/>
                  <a:gd name="T7" fmla="*/ 71 h 163"/>
                  <a:gd name="T8" fmla="*/ 22 w 35"/>
                  <a:gd name="T9" fmla="*/ 95 h 163"/>
                  <a:gd name="T10" fmla="*/ 16 w 35"/>
                  <a:gd name="T11" fmla="*/ 116 h 163"/>
                  <a:gd name="T12" fmla="*/ 10 w 35"/>
                  <a:gd name="T13" fmla="*/ 136 h 163"/>
                  <a:gd name="T14" fmla="*/ 4 w 35"/>
                  <a:gd name="T15" fmla="*/ 151 h 163"/>
                  <a:gd name="T16" fmla="*/ 0 w 35"/>
                  <a:gd name="T17" fmla="*/ 159 h 163"/>
                  <a:gd name="T18" fmla="*/ 8 w 35"/>
                  <a:gd name="T19" fmla="*/ 163 h 163"/>
                  <a:gd name="T20" fmla="*/ 12 w 35"/>
                  <a:gd name="T21" fmla="*/ 153 h 163"/>
                  <a:gd name="T22" fmla="*/ 18 w 35"/>
                  <a:gd name="T23" fmla="*/ 138 h 163"/>
                  <a:gd name="T24" fmla="*/ 25 w 35"/>
                  <a:gd name="T25" fmla="*/ 118 h 163"/>
                  <a:gd name="T26" fmla="*/ 30 w 35"/>
                  <a:gd name="T27" fmla="*/ 95 h 163"/>
                  <a:gd name="T28" fmla="*/ 34 w 35"/>
                  <a:gd name="T29" fmla="*/ 71 h 163"/>
                  <a:gd name="T30" fmla="*/ 35 w 35"/>
                  <a:gd name="T31" fmla="*/ 46 h 163"/>
                  <a:gd name="T32" fmla="*/ 32 w 35"/>
                  <a:gd name="T33" fmla="*/ 22 h 163"/>
                  <a:gd name="T34" fmla="*/ 24 w 35"/>
                  <a:gd name="T35" fmla="*/ 0 h 163"/>
                  <a:gd name="T36" fmla="*/ 15 w 35"/>
                  <a:gd name="T37" fmla="*/ 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163">
                    <a:moveTo>
                      <a:pt x="15" y="4"/>
                    </a:moveTo>
                    <a:lnTo>
                      <a:pt x="24" y="24"/>
                    </a:lnTo>
                    <a:lnTo>
                      <a:pt x="27" y="46"/>
                    </a:lnTo>
                    <a:lnTo>
                      <a:pt x="26" y="71"/>
                    </a:lnTo>
                    <a:lnTo>
                      <a:pt x="22" y="95"/>
                    </a:lnTo>
                    <a:lnTo>
                      <a:pt x="16" y="116"/>
                    </a:lnTo>
                    <a:lnTo>
                      <a:pt x="10" y="136"/>
                    </a:lnTo>
                    <a:lnTo>
                      <a:pt x="4" y="151"/>
                    </a:lnTo>
                    <a:lnTo>
                      <a:pt x="0" y="159"/>
                    </a:lnTo>
                    <a:lnTo>
                      <a:pt x="8" y="163"/>
                    </a:lnTo>
                    <a:lnTo>
                      <a:pt x="12" y="153"/>
                    </a:lnTo>
                    <a:lnTo>
                      <a:pt x="18" y="138"/>
                    </a:lnTo>
                    <a:lnTo>
                      <a:pt x="25" y="118"/>
                    </a:lnTo>
                    <a:lnTo>
                      <a:pt x="30" y="95"/>
                    </a:lnTo>
                    <a:lnTo>
                      <a:pt x="34" y="71"/>
                    </a:lnTo>
                    <a:lnTo>
                      <a:pt x="35" y="46"/>
                    </a:lnTo>
                    <a:lnTo>
                      <a:pt x="32" y="22"/>
                    </a:lnTo>
                    <a:lnTo>
                      <a:pt x="24" y="0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2" name="Freeform 961"/>
              <p:cNvSpPr>
                <a:spLocks/>
              </p:cNvSpPr>
              <p:nvPr/>
            </p:nvSpPr>
            <p:spPr bwMode="auto">
              <a:xfrm>
                <a:off x="2418" y="1426"/>
                <a:ext cx="2" cy="2"/>
              </a:xfrm>
              <a:custGeom>
                <a:avLst/>
                <a:gdLst>
                  <a:gd name="T0" fmla="*/ 9 w 9"/>
                  <a:gd name="T1" fmla="*/ 2 h 6"/>
                  <a:gd name="T2" fmla="*/ 7 w 9"/>
                  <a:gd name="T3" fmla="*/ 0 h 6"/>
                  <a:gd name="T4" fmla="*/ 3 w 9"/>
                  <a:gd name="T5" fmla="*/ 0 h 6"/>
                  <a:gd name="T6" fmla="*/ 0 w 9"/>
                  <a:gd name="T7" fmla="*/ 3 h 6"/>
                  <a:gd name="T8" fmla="*/ 0 w 9"/>
                  <a:gd name="T9" fmla="*/ 6 h 6"/>
                  <a:gd name="T10" fmla="*/ 9 w 9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3" name="Freeform 962"/>
              <p:cNvSpPr>
                <a:spLocks/>
              </p:cNvSpPr>
              <p:nvPr/>
            </p:nvSpPr>
            <p:spPr bwMode="auto">
              <a:xfrm>
                <a:off x="2439" y="1461"/>
                <a:ext cx="1" cy="2"/>
              </a:xfrm>
              <a:custGeom>
                <a:avLst/>
                <a:gdLst>
                  <a:gd name="T0" fmla="*/ 4 w 6"/>
                  <a:gd name="T1" fmla="*/ 9 h 9"/>
                  <a:gd name="T2" fmla="*/ 6 w 6"/>
                  <a:gd name="T3" fmla="*/ 7 h 9"/>
                  <a:gd name="T4" fmla="*/ 6 w 6"/>
                  <a:gd name="T5" fmla="*/ 2 h 9"/>
                  <a:gd name="T6" fmla="*/ 3 w 6"/>
                  <a:gd name="T7" fmla="*/ 0 h 9"/>
                  <a:gd name="T8" fmla="*/ 0 w 6"/>
                  <a:gd name="T9" fmla="*/ 0 h 9"/>
                  <a:gd name="T10" fmla="*/ 4 w 6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lnTo>
                      <a:pt x="6" y="7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4" name="Freeform 963"/>
              <p:cNvSpPr>
                <a:spLocks/>
              </p:cNvSpPr>
              <p:nvPr/>
            </p:nvSpPr>
            <p:spPr bwMode="auto">
              <a:xfrm>
                <a:off x="2420" y="1461"/>
                <a:ext cx="20" cy="15"/>
              </a:xfrm>
              <a:custGeom>
                <a:avLst/>
                <a:gdLst>
                  <a:gd name="T0" fmla="*/ 8 w 78"/>
                  <a:gd name="T1" fmla="*/ 62 h 62"/>
                  <a:gd name="T2" fmla="*/ 12 w 78"/>
                  <a:gd name="T3" fmla="*/ 56 h 62"/>
                  <a:gd name="T4" fmla="*/ 21 w 78"/>
                  <a:gd name="T5" fmla="*/ 47 h 62"/>
                  <a:gd name="T6" fmla="*/ 31 w 78"/>
                  <a:gd name="T7" fmla="*/ 39 h 62"/>
                  <a:gd name="T8" fmla="*/ 41 w 78"/>
                  <a:gd name="T9" fmla="*/ 32 h 62"/>
                  <a:gd name="T10" fmla="*/ 53 w 78"/>
                  <a:gd name="T11" fmla="*/ 24 h 62"/>
                  <a:gd name="T12" fmla="*/ 63 w 78"/>
                  <a:gd name="T13" fmla="*/ 17 h 62"/>
                  <a:gd name="T14" fmla="*/ 72 w 78"/>
                  <a:gd name="T15" fmla="*/ 12 h 62"/>
                  <a:gd name="T16" fmla="*/ 78 w 78"/>
                  <a:gd name="T17" fmla="*/ 9 h 62"/>
                  <a:gd name="T18" fmla="*/ 74 w 78"/>
                  <a:gd name="T19" fmla="*/ 0 h 62"/>
                  <a:gd name="T20" fmla="*/ 68 w 78"/>
                  <a:gd name="T21" fmla="*/ 3 h 62"/>
                  <a:gd name="T22" fmla="*/ 59 w 78"/>
                  <a:gd name="T23" fmla="*/ 9 h 62"/>
                  <a:gd name="T24" fmla="*/ 49 w 78"/>
                  <a:gd name="T25" fmla="*/ 16 h 62"/>
                  <a:gd name="T26" fmla="*/ 37 w 78"/>
                  <a:gd name="T27" fmla="*/ 23 h 62"/>
                  <a:gd name="T28" fmla="*/ 25 w 78"/>
                  <a:gd name="T29" fmla="*/ 33 h 62"/>
                  <a:gd name="T30" fmla="*/ 14 w 78"/>
                  <a:gd name="T31" fmla="*/ 41 h 62"/>
                  <a:gd name="T32" fmla="*/ 6 w 78"/>
                  <a:gd name="T33" fmla="*/ 49 h 62"/>
                  <a:gd name="T34" fmla="*/ 0 w 78"/>
                  <a:gd name="T35" fmla="*/ 58 h 62"/>
                  <a:gd name="T36" fmla="*/ 8 w 78"/>
                  <a:gd name="T3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62">
                    <a:moveTo>
                      <a:pt x="8" y="62"/>
                    </a:moveTo>
                    <a:lnTo>
                      <a:pt x="12" y="56"/>
                    </a:lnTo>
                    <a:lnTo>
                      <a:pt x="21" y="47"/>
                    </a:lnTo>
                    <a:lnTo>
                      <a:pt x="31" y="39"/>
                    </a:lnTo>
                    <a:lnTo>
                      <a:pt x="41" y="32"/>
                    </a:lnTo>
                    <a:lnTo>
                      <a:pt x="53" y="24"/>
                    </a:lnTo>
                    <a:lnTo>
                      <a:pt x="63" y="17"/>
                    </a:lnTo>
                    <a:lnTo>
                      <a:pt x="72" y="12"/>
                    </a:lnTo>
                    <a:lnTo>
                      <a:pt x="78" y="9"/>
                    </a:lnTo>
                    <a:lnTo>
                      <a:pt x="74" y="0"/>
                    </a:lnTo>
                    <a:lnTo>
                      <a:pt x="68" y="3"/>
                    </a:lnTo>
                    <a:lnTo>
                      <a:pt x="59" y="9"/>
                    </a:lnTo>
                    <a:lnTo>
                      <a:pt x="49" y="16"/>
                    </a:lnTo>
                    <a:lnTo>
                      <a:pt x="37" y="23"/>
                    </a:lnTo>
                    <a:lnTo>
                      <a:pt x="25" y="33"/>
                    </a:lnTo>
                    <a:lnTo>
                      <a:pt x="14" y="41"/>
                    </a:lnTo>
                    <a:lnTo>
                      <a:pt x="6" y="49"/>
                    </a:lnTo>
                    <a:lnTo>
                      <a:pt x="0" y="58"/>
                    </a:lnTo>
                    <a:lnTo>
                      <a:pt x="8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5" name="Freeform 964"/>
              <p:cNvSpPr>
                <a:spLocks/>
              </p:cNvSpPr>
              <p:nvPr/>
            </p:nvSpPr>
            <p:spPr bwMode="auto">
              <a:xfrm>
                <a:off x="2420" y="1475"/>
                <a:ext cx="2" cy="2"/>
              </a:xfrm>
              <a:custGeom>
                <a:avLst/>
                <a:gdLst>
                  <a:gd name="T0" fmla="*/ 0 w 8"/>
                  <a:gd name="T1" fmla="*/ 0 h 6"/>
                  <a:gd name="T2" fmla="*/ 0 w 8"/>
                  <a:gd name="T3" fmla="*/ 3 h 6"/>
                  <a:gd name="T4" fmla="*/ 3 w 8"/>
                  <a:gd name="T5" fmla="*/ 6 h 6"/>
                  <a:gd name="T6" fmla="*/ 6 w 8"/>
                  <a:gd name="T7" fmla="*/ 6 h 6"/>
                  <a:gd name="T8" fmla="*/ 8 w 8"/>
                  <a:gd name="T9" fmla="*/ 4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6" name="Freeform 965"/>
              <p:cNvSpPr>
                <a:spLocks/>
              </p:cNvSpPr>
              <p:nvPr/>
            </p:nvSpPr>
            <p:spPr bwMode="auto">
              <a:xfrm>
                <a:off x="2269" y="1440"/>
                <a:ext cx="2" cy="2"/>
              </a:xfrm>
              <a:custGeom>
                <a:avLst/>
                <a:gdLst>
                  <a:gd name="T0" fmla="*/ 6 w 6"/>
                  <a:gd name="T1" fmla="*/ 0 h 8"/>
                  <a:gd name="T2" fmla="*/ 3 w 6"/>
                  <a:gd name="T3" fmla="*/ 0 h 8"/>
                  <a:gd name="T4" fmla="*/ 0 w 6"/>
                  <a:gd name="T5" fmla="*/ 2 h 8"/>
                  <a:gd name="T6" fmla="*/ 0 w 6"/>
                  <a:gd name="T7" fmla="*/ 6 h 8"/>
                  <a:gd name="T8" fmla="*/ 2 w 6"/>
                  <a:gd name="T9" fmla="*/ 8 h 8"/>
                  <a:gd name="T10" fmla="*/ 6 w 6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7" name="Freeform 966"/>
              <p:cNvSpPr>
                <a:spLocks/>
              </p:cNvSpPr>
              <p:nvPr/>
            </p:nvSpPr>
            <p:spPr bwMode="auto">
              <a:xfrm>
                <a:off x="2270" y="1440"/>
                <a:ext cx="17" cy="15"/>
              </a:xfrm>
              <a:custGeom>
                <a:avLst/>
                <a:gdLst>
                  <a:gd name="T0" fmla="*/ 70 w 70"/>
                  <a:gd name="T1" fmla="*/ 49 h 57"/>
                  <a:gd name="T2" fmla="*/ 65 w 70"/>
                  <a:gd name="T3" fmla="*/ 46 h 57"/>
                  <a:gd name="T4" fmla="*/ 59 w 70"/>
                  <a:gd name="T5" fmla="*/ 40 h 57"/>
                  <a:gd name="T6" fmla="*/ 50 w 70"/>
                  <a:gd name="T7" fmla="*/ 33 h 57"/>
                  <a:gd name="T8" fmla="*/ 41 w 70"/>
                  <a:gd name="T9" fmla="*/ 26 h 57"/>
                  <a:gd name="T10" fmla="*/ 32 w 70"/>
                  <a:gd name="T11" fmla="*/ 18 h 57"/>
                  <a:gd name="T12" fmla="*/ 21 w 70"/>
                  <a:gd name="T13" fmla="*/ 10 h 57"/>
                  <a:gd name="T14" fmla="*/ 12 w 70"/>
                  <a:gd name="T15" fmla="*/ 4 h 57"/>
                  <a:gd name="T16" fmla="*/ 4 w 70"/>
                  <a:gd name="T17" fmla="*/ 0 h 57"/>
                  <a:gd name="T18" fmla="*/ 0 w 70"/>
                  <a:gd name="T19" fmla="*/ 8 h 57"/>
                  <a:gd name="T20" fmla="*/ 8 w 70"/>
                  <a:gd name="T21" fmla="*/ 12 h 57"/>
                  <a:gd name="T22" fmla="*/ 17 w 70"/>
                  <a:gd name="T23" fmla="*/ 18 h 57"/>
                  <a:gd name="T24" fmla="*/ 25 w 70"/>
                  <a:gd name="T25" fmla="*/ 25 h 57"/>
                  <a:gd name="T26" fmla="*/ 35 w 70"/>
                  <a:gd name="T27" fmla="*/ 32 h 57"/>
                  <a:gd name="T28" fmla="*/ 44 w 70"/>
                  <a:gd name="T29" fmla="*/ 39 h 57"/>
                  <a:gd name="T30" fmla="*/ 52 w 70"/>
                  <a:gd name="T31" fmla="*/ 47 h 57"/>
                  <a:gd name="T32" fmla="*/ 61 w 70"/>
                  <a:gd name="T33" fmla="*/ 52 h 57"/>
                  <a:gd name="T34" fmla="*/ 66 w 70"/>
                  <a:gd name="T35" fmla="*/ 57 h 57"/>
                  <a:gd name="T36" fmla="*/ 70 w 70"/>
                  <a:gd name="T37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57">
                    <a:moveTo>
                      <a:pt x="70" y="49"/>
                    </a:moveTo>
                    <a:lnTo>
                      <a:pt x="65" y="46"/>
                    </a:lnTo>
                    <a:lnTo>
                      <a:pt x="59" y="40"/>
                    </a:lnTo>
                    <a:lnTo>
                      <a:pt x="50" y="33"/>
                    </a:lnTo>
                    <a:lnTo>
                      <a:pt x="41" y="26"/>
                    </a:lnTo>
                    <a:lnTo>
                      <a:pt x="32" y="18"/>
                    </a:lnTo>
                    <a:lnTo>
                      <a:pt x="21" y="10"/>
                    </a:lnTo>
                    <a:lnTo>
                      <a:pt x="12" y="4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8" y="12"/>
                    </a:lnTo>
                    <a:lnTo>
                      <a:pt x="17" y="18"/>
                    </a:lnTo>
                    <a:lnTo>
                      <a:pt x="25" y="25"/>
                    </a:lnTo>
                    <a:lnTo>
                      <a:pt x="35" y="32"/>
                    </a:lnTo>
                    <a:lnTo>
                      <a:pt x="44" y="39"/>
                    </a:lnTo>
                    <a:lnTo>
                      <a:pt x="52" y="47"/>
                    </a:lnTo>
                    <a:lnTo>
                      <a:pt x="61" y="52"/>
                    </a:lnTo>
                    <a:lnTo>
                      <a:pt x="66" y="57"/>
                    </a:lnTo>
                    <a:lnTo>
                      <a:pt x="7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8" name="Freeform 967"/>
              <p:cNvSpPr>
                <a:spLocks/>
              </p:cNvSpPr>
              <p:nvPr/>
            </p:nvSpPr>
            <p:spPr bwMode="auto">
              <a:xfrm>
                <a:off x="2286" y="1452"/>
                <a:ext cx="2" cy="3"/>
              </a:xfrm>
              <a:custGeom>
                <a:avLst/>
                <a:gdLst>
                  <a:gd name="T0" fmla="*/ 0 w 6"/>
                  <a:gd name="T1" fmla="*/ 8 h 8"/>
                  <a:gd name="T2" fmla="*/ 3 w 6"/>
                  <a:gd name="T3" fmla="*/ 8 h 8"/>
                  <a:gd name="T4" fmla="*/ 6 w 6"/>
                  <a:gd name="T5" fmla="*/ 5 h 8"/>
                  <a:gd name="T6" fmla="*/ 6 w 6"/>
                  <a:gd name="T7" fmla="*/ 2 h 8"/>
                  <a:gd name="T8" fmla="*/ 4 w 6"/>
                  <a:gd name="T9" fmla="*/ 0 h 8"/>
                  <a:gd name="T10" fmla="*/ 0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3" y="8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969" name="Line 968"/>
            <p:cNvSpPr>
              <a:spLocks noChangeShapeType="1"/>
            </p:cNvSpPr>
            <p:nvPr/>
          </p:nvSpPr>
          <p:spPr bwMode="auto">
            <a:xfrm flipH="1" flipV="1">
              <a:off x="4191000" y="3276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0" name="Line 969"/>
            <p:cNvSpPr>
              <a:spLocks noChangeShapeType="1"/>
            </p:cNvSpPr>
            <p:nvPr/>
          </p:nvSpPr>
          <p:spPr bwMode="auto">
            <a:xfrm flipH="1">
              <a:off x="3276600" y="3276600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264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Терминология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980728"/>
            <a:ext cx="81369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00E0C"/>
                </a:solidFill>
              </a:rPr>
              <a:t>internet</a:t>
            </a:r>
          </a:p>
          <a:p>
            <a:pPr lvl="1"/>
            <a:r>
              <a:rPr lang="ru-RU" b="1" dirty="0">
                <a:solidFill>
                  <a:srgbClr val="100E0C"/>
                </a:solidFill>
              </a:rPr>
              <a:t>Технология</a:t>
            </a:r>
            <a:r>
              <a:rPr lang="ru-RU" dirty="0">
                <a:solidFill>
                  <a:srgbClr val="100E0C"/>
                </a:solidFill>
              </a:rPr>
              <a:t>,  впервые опробованная при создании сети </a:t>
            </a:r>
            <a:r>
              <a:rPr lang="ru-RU" dirty="0" err="1">
                <a:solidFill>
                  <a:srgbClr val="100E0C"/>
                </a:solidFill>
              </a:rPr>
              <a:t>Internet</a:t>
            </a:r>
            <a:r>
              <a:rPr lang="ru-RU" dirty="0">
                <a:solidFill>
                  <a:srgbClr val="100E0C"/>
                </a:solidFill>
              </a:rPr>
              <a:t>. Включает стандарты на средства транспортировки сообщений по составной неоднородной сети, а также высокоуровневые сервисы</a:t>
            </a:r>
            <a:r>
              <a:rPr lang="ru-RU" dirty="0" smtClean="0">
                <a:solidFill>
                  <a:srgbClr val="100E0C"/>
                </a:solidFill>
              </a:rPr>
              <a:t>.</a:t>
            </a: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Синоним: </a:t>
            </a:r>
            <a:r>
              <a:rPr lang="en-US" b="1" dirty="0" smtClean="0">
                <a:solidFill>
                  <a:srgbClr val="100E0C"/>
                </a:solidFill>
              </a:rPr>
              <a:t>IP-</a:t>
            </a:r>
            <a:r>
              <a:rPr lang="ru-RU" b="1" dirty="0" smtClean="0">
                <a:solidFill>
                  <a:srgbClr val="100E0C"/>
                </a:solidFill>
              </a:rPr>
              <a:t>технология</a:t>
            </a:r>
            <a:endParaRPr lang="en-US" b="1" dirty="0" smtClean="0">
              <a:solidFill>
                <a:srgbClr val="100E0C"/>
              </a:solidFill>
            </a:endParaRPr>
          </a:p>
          <a:p>
            <a:pPr lvl="1"/>
            <a:r>
              <a:rPr lang="ru-RU" b="1" dirty="0" smtClean="0">
                <a:solidFill>
                  <a:srgbClr val="100E0C"/>
                </a:solidFill>
              </a:rPr>
              <a:t>Составная сеть</a:t>
            </a:r>
            <a:endParaRPr lang="en-US" b="1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Internet – </a:t>
            </a:r>
            <a:r>
              <a:rPr lang="ru-RU" dirty="0">
                <a:solidFill>
                  <a:srgbClr val="100E0C"/>
                </a:solidFill>
                <a:latin typeface="Times New Roman CYR" charset="-52"/>
              </a:rPr>
              <a:t>к</a:t>
            </a:r>
            <a:r>
              <a:rPr lang="ru-RU" altLang="ru-RU" dirty="0" smtClean="0">
                <a:solidFill>
                  <a:srgbClr val="100E0C"/>
                </a:solidFill>
                <a:latin typeface="Times New Roman CYR" charset="-52"/>
              </a:rPr>
              <a:t>онкретная </a:t>
            </a:r>
            <a:r>
              <a:rPr lang="ru-RU" altLang="ru-RU" dirty="0">
                <a:solidFill>
                  <a:srgbClr val="100E0C"/>
                </a:solidFill>
                <a:latin typeface="Times New Roman CYR" charset="-52"/>
              </a:rPr>
              <a:t>сеть, реализация технологии </a:t>
            </a:r>
            <a:r>
              <a:rPr lang="en-US" altLang="ru-RU" dirty="0" smtClean="0">
                <a:solidFill>
                  <a:srgbClr val="100E0C"/>
                </a:solidFill>
                <a:latin typeface="Times New Roman CYR" charset="-52"/>
              </a:rPr>
              <a:t>internet</a:t>
            </a:r>
            <a:endParaRPr lang="en-US" altLang="ru-RU" dirty="0" smtClean="0">
              <a:solidFill>
                <a:srgbClr val="100E0C"/>
              </a:solidFill>
            </a:endParaRP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Синоним: </a:t>
            </a:r>
            <a:r>
              <a:rPr lang="ru-RU" b="1" dirty="0" smtClean="0">
                <a:solidFill>
                  <a:srgbClr val="100E0C"/>
                </a:solidFill>
              </a:rPr>
              <a:t>Сеть</a:t>
            </a:r>
            <a:endParaRPr lang="en-US" b="1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IP-</a:t>
            </a:r>
            <a:r>
              <a:rPr lang="ru-RU" dirty="0" smtClean="0">
                <a:solidFill>
                  <a:srgbClr val="100E0C"/>
                </a:solidFill>
              </a:rPr>
              <a:t>сеть</a:t>
            </a:r>
            <a:r>
              <a:rPr lang="en-US" dirty="0" smtClean="0">
                <a:solidFill>
                  <a:srgbClr val="100E0C"/>
                </a:solidFill>
              </a:rPr>
              <a:t> – </a:t>
            </a:r>
            <a:r>
              <a:rPr lang="ru-RU" altLang="ru-RU" dirty="0">
                <a:solidFill>
                  <a:srgbClr val="100E0C"/>
                </a:solidFill>
              </a:rPr>
              <a:t>любая сеть использующая технологию </a:t>
            </a:r>
            <a:r>
              <a:rPr lang="en-US" altLang="ru-RU" dirty="0" smtClean="0">
                <a:solidFill>
                  <a:srgbClr val="100E0C"/>
                </a:solidFill>
              </a:rPr>
              <a:t>internet</a:t>
            </a:r>
            <a:endParaRPr lang="ru-RU" altLang="ru-RU" dirty="0" smtClean="0">
              <a:solidFill>
                <a:srgbClr val="100E0C"/>
              </a:solidFill>
            </a:endParaRPr>
          </a:p>
          <a:p>
            <a:pPr marL="914400" lvl="1" indent="-457200"/>
            <a:r>
              <a:rPr lang="en-US" dirty="0" smtClean="0">
                <a:solidFill>
                  <a:srgbClr val="100E0C"/>
                </a:solidFill>
              </a:rPr>
              <a:t>Internet</a:t>
            </a:r>
          </a:p>
          <a:p>
            <a:pPr marL="914400" lvl="1" indent="-457200"/>
            <a:r>
              <a:rPr lang="ru-RU" dirty="0" smtClean="0">
                <a:solidFill>
                  <a:srgbClr val="100E0C"/>
                </a:solidFill>
              </a:rPr>
              <a:t>Локальные сети</a:t>
            </a:r>
          </a:p>
          <a:p>
            <a:pPr marL="914400" lvl="1" indent="-457200"/>
            <a:r>
              <a:rPr lang="ru-RU" dirty="0" smtClean="0">
                <a:solidFill>
                  <a:srgbClr val="100E0C"/>
                </a:solidFill>
              </a:rPr>
              <a:t>Корпоративные сети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intranet</a:t>
            </a:r>
            <a:r>
              <a:rPr lang="ru-RU" dirty="0" smtClean="0">
                <a:solidFill>
                  <a:srgbClr val="100E0C"/>
                </a:solidFill>
              </a:rPr>
              <a:t> – с</a:t>
            </a:r>
            <a:r>
              <a:rPr lang="ru-RU" altLang="ru-RU" dirty="0" smtClean="0">
                <a:solidFill>
                  <a:srgbClr val="100E0C"/>
                </a:solidFill>
                <a:latin typeface="Times New Roman CYR" charset="-52"/>
              </a:rPr>
              <a:t>оставные </a:t>
            </a:r>
            <a:r>
              <a:rPr lang="ru-RU" altLang="ru-RU" dirty="0">
                <a:solidFill>
                  <a:srgbClr val="100E0C"/>
                </a:solidFill>
                <a:latin typeface="Times New Roman CYR" charset="-52"/>
              </a:rPr>
              <a:t>сети предприятия, использующие </a:t>
            </a:r>
            <a:r>
              <a:rPr lang="ru-RU" altLang="ru-RU" b="1" dirty="0">
                <a:solidFill>
                  <a:srgbClr val="100E0C"/>
                </a:solidFill>
                <a:latin typeface="Times New Roman CYR" charset="-52"/>
              </a:rPr>
              <a:t>технологию</a:t>
            </a:r>
            <a:r>
              <a:rPr lang="ru-RU" altLang="ru-RU" dirty="0">
                <a:solidFill>
                  <a:srgbClr val="100E0C"/>
                </a:solidFill>
                <a:latin typeface="Times New Roman CYR" charset="-52"/>
              </a:rPr>
              <a:t> </a:t>
            </a:r>
            <a:r>
              <a:rPr lang="en-US" altLang="ru-RU" dirty="0">
                <a:solidFill>
                  <a:srgbClr val="100E0C"/>
                </a:solidFill>
                <a:latin typeface="Times New Roman CYR" charset="-52"/>
              </a:rPr>
              <a:t>internet </a:t>
            </a:r>
            <a:endParaRPr lang="ru-RU" altLang="ru-RU" dirty="0">
              <a:solidFill>
                <a:srgbClr val="100E0C"/>
              </a:solidFill>
              <a:latin typeface="Times New Roman CYR" charset="-52"/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extranet – </a:t>
            </a:r>
            <a:r>
              <a:rPr lang="ru-RU" dirty="0">
                <a:solidFill>
                  <a:srgbClr val="100E0C"/>
                </a:solidFill>
              </a:rPr>
              <a:t>IP-сети, объединяющие сети предприятий-партнеров по </a:t>
            </a:r>
            <a:r>
              <a:rPr lang="ru-RU" dirty="0" smtClean="0">
                <a:solidFill>
                  <a:srgbClr val="100E0C"/>
                </a:solidFill>
              </a:rPr>
              <a:t>бизнесу</a:t>
            </a:r>
            <a:endParaRPr lang="ru-RU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89591"/>
              </p:ext>
            </p:extLst>
          </p:nvPr>
        </p:nvGraphicFramePr>
        <p:xfrm>
          <a:off x="1619672" y="692696"/>
          <a:ext cx="6059065" cy="584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0" name="Документ" r:id="rId3" imgW="6355080" imgH="6643116" progId="Word.Document.8">
                  <p:embed/>
                </p:oleObj>
              </mc:Choice>
              <mc:Fallback>
                <p:oleObj name="Документ" r:id="rId3" imgW="6355080" imgH="66431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692696"/>
                        <a:ext cx="6059065" cy="5844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7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91612"/>
              </p:ext>
            </p:extLst>
          </p:nvPr>
        </p:nvGraphicFramePr>
        <p:xfrm>
          <a:off x="755576" y="188640"/>
          <a:ext cx="8064896" cy="656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3" name="Документ" r:id="rId3" imgW="7132320" imgH="7077456" progId="Word.Document.8">
                  <p:embed/>
                </p:oleObj>
              </mc:Choice>
              <mc:Fallback>
                <p:oleObj name="Документ" r:id="rId3" imgW="7132320" imgH="70774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8640"/>
                        <a:ext cx="8064896" cy="656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60772"/>
              </p:ext>
            </p:extLst>
          </p:nvPr>
        </p:nvGraphicFramePr>
        <p:xfrm>
          <a:off x="876300" y="1600200"/>
          <a:ext cx="2438400" cy="4879728"/>
        </p:xfrm>
        <a:graphic>
          <a:graphicData uri="http://schemas.openxmlformats.org/drawingml/2006/table">
            <a:tbl>
              <a:tblPr/>
              <a:tblGrid>
                <a:gridCol w="2438400"/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Прикладной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Application)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Представительный </a:t>
                      </a:r>
                      <a:endParaRPr kumimoji="1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Presentation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Сеансовый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Session)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Транспортный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Transport)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Сетевой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Network)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Канальный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Link)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Физический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Physical)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01331"/>
              </p:ext>
            </p:extLst>
          </p:nvPr>
        </p:nvGraphicFramePr>
        <p:xfrm>
          <a:off x="3390900" y="1600200"/>
          <a:ext cx="4876800" cy="4905314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2027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   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Прикладной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    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Application)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FTP, telnet,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SNMP, SMTP, HTTP, TFTP</a:t>
                      </a:r>
                      <a:endParaRPr kumimoji="1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750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Транспортный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Transport)</a:t>
                      </a:r>
                      <a:endParaRPr kumimoji="1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TCP, UDP</a:t>
                      </a:r>
                      <a:endParaRPr kumimoji="1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Сетевой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Network)</a:t>
                      </a:r>
                      <a:endParaRPr kumimoji="1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IP, RIP, OSPF, ICMP</a:t>
                      </a:r>
                      <a:endParaRPr kumimoji="1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42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Уровень сетевых интерфейсов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Network Interface)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Не регламентируется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876300" y="1066800"/>
            <a:ext cx="2438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3390900" y="1066800"/>
            <a:ext cx="48768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1028700" y="1066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/>
              <a:t>Уровни </a:t>
            </a:r>
            <a:r>
              <a:rPr lang="en-US" altLang="ru-RU" b="1"/>
              <a:t>OSI</a:t>
            </a:r>
            <a:endParaRPr lang="ru-RU" altLang="ru-RU" b="1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5433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b="1" dirty="0"/>
              <a:t>Уровни стека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319213" y="2784475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ru-RU" alt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Уровни </a:t>
            </a:r>
            <a:r>
              <a:rPr kumimoji="0" lang="en-US" altLang="ru-RU" b="1" kern="0" dirty="0" smtClean="0"/>
              <a:t>OSI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4894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30724"/>
              </p:ext>
            </p:extLst>
          </p:nvPr>
        </p:nvGraphicFramePr>
        <p:xfrm>
          <a:off x="971600" y="764704"/>
          <a:ext cx="7704856" cy="59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6" name="Документ" r:id="rId3" imgW="6350508" imgH="5010912" progId="Word.Document.8">
                  <p:embed/>
                </p:oleObj>
              </mc:Choice>
              <mc:Fallback>
                <p:oleObj name="Документ" r:id="rId3" imgW="6350508" imgH="50109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64704"/>
                        <a:ext cx="7704856" cy="5989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5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5845</TotalTime>
  <Words>299</Words>
  <Application>Microsoft Office PowerPoint</Application>
  <PresentationFormat>Экран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Природа</vt:lpstr>
      <vt:lpstr>Документ Microsoft Word</vt:lpstr>
      <vt:lpstr>Microsoft Word 97 - 2003 Document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417</cp:revision>
  <dcterms:created xsi:type="dcterms:W3CDTF">1601-01-01T00:00:00Z</dcterms:created>
  <dcterms:modified xsi:type="dcterms:W3CDTF">2017-11-02T11:41:40Z</dcterms:modified>
</cp:coreProperties>
</file>