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4"/>
  </p:notesMasterIdLst>
  <p:sldIdLst>
    <p:sldId id="311" r:id="rId2"/>
    <p:sldId id="352" r:id="rId3"/>
    <p:sldId id="340" r:id="rId4"/>
    <p:sldId id="341" r:id="rId5"/>
    <p:sldId id="339" r:id="rId6"/>
    <p:sldId id="331" r:id="rId7"/>
    <p:sldId id="332" r:id="rId8"/>
    <p:sldId id="342" r:id="rId9"/>
    <p:sldId id="343" r:id="rId10"/>
    <p:sldId id="344" r:id="rId11"/>
    <p:sldId id="351" r:id="rId12"/>
    <p:sldId id="345" r:id="rId13"/>
    <p:sldId id="346" r:id="rId14"/>
    <p:sldId id="347" r:id="rId15"/>
    <p:sldId id="348" r:id="rId16"/>
    <p:sldId id="350" r:id="rId17"/>
    <p:sldId id="349" r:id="rId18"/>
    <p:sldId id="337" r:id="rId19"/>
    <p:sldId id="338" r:id="rId20"/>
    <p:sldId id="353" r:id="rId21"/>
    <p:sldId id="354" r:id="rId22"/>
    <p:sldId id="355" r:id="rId2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20000"/>
      </a:spcBef>
      <a:spcAft>
        <a:spcPct val="0"/>
      </a:spcAft>
      <a:buClr>
        <a:srgbClr val="A50021"/>
      </a:buClr>
      <a:buSzPct val="75000"/>
      <a:buFont typeface="Wingdings" pitchFamily="2" charset="2"/>
      <a:buChar char="n"/>
      <a:defRPr kumimoji="1"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l" rtl="0" fontAlgn="base">
      <a:spcBef>
        <a:spcPct val="20000"/>
      </a:spcBef>
      <a:spcAft>
        <a:spcPct val="0"/>
      </a:spcAft>
      <a:buClr>
        <a:srgbClr val="A50021"/>
      </a:buClr>
      <a:buSzPct val="75000"/>
      <a:buFont typeface="Wingdings" pitchFamily="2" charset="2"/>
      <a:buChar char="n"/>
      <a:defRPr kumimoji="1"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l" rtl="0" fontAlgn="base">
      <a:spcBef>
        <a:spcPct val="20000"/>
      </a:spcBef>
      <a:spcAft>
        <a:spcPct val="0"/>
      </a:spcAft>
      <a:buClr>
        <a:srgbClr val="A50021"/>
      </a:buClr>
      <a:buSzPct val="75000"/>
      <a:buFont typeface="Wingdings" pitchFamily="2" charset="2"/>
      <a:buChar char="n"/>
      <a:defRPr kumimoji="1"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l" rtl="0" fontAlgn="base">
      <a:spcBef>
        <a:spcPct val="20000"/>
      </a:spcBef>
      <a:spcAft>
        <a:spcPct val="0"/>
      </a:spcAft>
      <a:buClr>
        <a:srgbClr val="A50021"/>
      </a:buClr>
      <a:buSzPct val="75000"/>
      <a:buFont typeface="Wingdings" pitchFamily="2" charset="2"/>
      <a:buChar char="n"/>
      <a:defRPr kumimoji="1"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l" rtl="0" fontAlgn="base">
      <a:spcBef>
        <a:spcPct val="20000"/>
      </a:spcBef>
      <a:spcAft>
        <a:spcPct val="0"/>
      </a:spcAft>
      <a:buClr>
        <a:srgbClr val="A50021"/>
      </a:buClr>
      <a:buSzPct val="75000"/>
      <a:buFont typeface="Wingdings" pitchFamily="2" charset="2"/>
      <a:buChar char="n"/>
      <a:defRPr kumimoji="1"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kumimoji="1"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kumimoji="1"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kumimoji="1"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kumimoji="1"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0E0C"/>
    <a:srgbClr val="F76778"/>
    <a:srgbClr val="F40426"/>
    <a:srgbClr val="F8EE90"/>
    <a:srgbClr val="F8D4DC"/>
    <a:srgbClr val="D6EB0D"/>
    <a:srgbClr val="E9D40F"/>
    <a:srgbClr val="FCF7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-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Средний стиль 2 -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8B1032C-EA38-4F05-BA0D-38AFFFC7BED3}" styleName="Светлый стиль 3 - акцент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D113A9D2-9D6B-4929-AA2D-F23B5EE8CBE7}" styleName="Стиль из темы 2 - акцент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929F9F4-4A8F-4326-A1B4-22849713DDAB}" styleName="Темный стиль 1 - акцент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Темный стиль 1 - акцент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Темный стиль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7CE84F3-28C3-443E-9E96-99CF82512B78}" styleName="Темный стиль 1 - акцент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1828" autoAdjust="0"/>
    <p:restoredTop sz="98893" autoAdjust="0"/>
  </p:normalViewPr>
  <p:slideViewPr>
    <p:cSldViewPr>
      <p:cViewPr>
        <p:scale>
          <a:sx n="100" d="100"/>
          <a:sy n="100" d="100"/>
        </p:scale>
        <p:origin x="-1230" y="-2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61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kumimoji="0" sz="1200"/>
            </a:lvl1pPr>
          </a:lstStyle>
          <a:p>
            <a:endParaRPr lang="ru-RU" altLang="ru-RU"/>
          </a:p>
        </p:txBody>
      </p:sp>
      <p:sp>
        <p:nvSpPr>
          <p:cNvPr id="1986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kumimoji="0" sz="1200"/>
            </a:lvl1pPr>
          </a:lstStyle>
          <a:p>
            <a:endParaRPr lang="ru-RU" altLang="ru-RU"/>
          </a:p>
        </p:txBody>
      </p:sp>
      <p:sp>
        <p:nvSpPr>
          <p:cNvPr id="1986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986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Click to edit Master text styles</a:t>
            </a:r>
          </a:p>
          <a:p>
            <a:pPr lvl="1"/>
            <a:r>
              <a:rPr lang="ru-RU" altLang="ru-RU" smtClean="0"/>
              <a:t>Second level</a:t>
            </a:r>
          </a:p>
          <a:p>
            <a:pPr lvl="2"/>
            <a:r>
              <a:rPr lang="ru-RU" altLang="ru-RU" smtClean="0"/>
              <a:t>Third level</a:t>
            </a:r>
          </a:p>
          <a:p>
            <a:pPr lvl="3"/>
            <a:r>
              <a:rPr lang="ru-RU" altLang="ru-RU" smtClean="0"/>
              <a:t>Fourth level</a:t>
            </a:r>
          </a:p>
          <a:p>
            <a:pPr lvl="4"/>
            <a:r>
              <a:rPr lang="ru-RU" altLang="ru-RU" smtClean="0"/>
              <a:t>Fifth level</a:t>
            </a:r>
          </a:p>
        </p:txBody>
      </p:sp>
      <p:sp>
        <p:nvSpPr>
          <p:cNvPr id="1986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kumimoji="0" sz="1200"/>
            </a:lvl1pPr>
          </a:lstStyle>
          <a:p>
            <a:endParaRPr lang="ru-RU" altLang="ru-RU"/>
          </a:p>
        </p:txBody>
      </p:sp>
      <p:sp>
        <p:nvSpPr>
          <p:cNvPr id="1986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kumimoji="0" sz="1200"/>
            </a:lvl1pPr>
          </a:lstStyle>
          <a:p>
            <a:fld id="{79E2989F-E908-4574-A120-3D07ADD75B20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9302063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hidden">
          <a:xfrm>
            <a:off x="228600" y="3200400"/>
            <a:ext cx="8763000" cy="1341438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/>
          </a:p>
        </p:txBody>
      </p:sp>
      <p:pic>
        <p:nvPicPr>
          <p:cNvPr id="7171" name="Picture 3" descr="ANABNR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00" t="-1314" r="-2" b="-36961"/>
          <a:stretch>
            <a:fillRect/>
          </a:stretch>
        </p:blipFill>
        <p:spPr bwMode="auto">
          <a:xfrm>
            <a:off x="533400" y="3200400"/>
            <a:ext cx="8458200" cy="115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72" name="Rectangle 4"/>
          <p:cNvSpPr>
            <a:spLocks noChangeArrowheads="1"/>
          </p:cNvSpPr>
          <p:nvPr/>
        </p:nvSpPr>
        <p:spPr bwMode="hidden">
          <a:xfrm>
            <a:off x="795338" y="2895600"/>
            <a:ext cx="304800" cy="9906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1143000" y="19812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ru-RU" altLang="ru-RU" noProof="0" smtClean="0"/>
              <a:t>Образец заголовка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2038350" y="4351338"/>
            <a:ext cx="6400800" cy="1371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pPr lvl="0"/>
            <a:r>
              <a:rPr lang="ru-RU" altLang="ru-RU" noProof="0" smtClean="0"/>
              <a:t>Образец подзаголовка</a:t>
            </a:r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dt" sz="half" idx="2"/>
          </p:nvPr>
        </p:nvSpPr>
        <p:spPr>
          <a:xfrm>
            <a:off x="6858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7176" name="Rectangle 8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3246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7177" name="Rectangle 9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324600"/>
            <a:ext cx="1905000" cy="457200"/>
          </a:xfrm>
        </p:spPr>
        <p:txBody>
          <a:bodyPr/>
          <a:lstStyle>
            <a:lvl1pPr>
              <a:defRPr sz="1400"/>
            </a:lvl1pPr>
          </a:lstStyle>
          <a:p>
            <a:fld id="{81EFC4B3-51EB-4ADC-8F6C-7313D2AC0A08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CAB378-D130-421A-B08E-FD9A2F0A8266}" type="slidenum">
              <a:rPr lang="ru-RU" altLang="ru-RU"/>
              <a:pPr/>
              <a:t>‹#›</a:t>
            </a:fld>
            <a:endParaRPr lang="ru-RU" altLang="ru-RU" sz="1400"/>
          </a:p>
        </p:txBody>
      </p:sp>
    </p:spTree>
    <p:extLst>
      <p:ext uri="{BB962C8B-B14F-4D97-AF65-F5344CB8AC3E}">
        <p14:creationId xmlns:p14="http://schemas.microsoft.com/office/powerpoint/2010/main" val="960777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96100" y="838200"/>
            <a:ext cx="1943100" cy="537845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066800" y="838200"/>
            <a:ext cx="5676900" cy="5378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17935F-0DAA-439F-8736-4CCBED1FC21E}" type="slidenum">
              <a:rPr lang="ru-RU" altLang="ru-RU"/>
              <a:pPr/>
              <a:t>‹#›</a:t>
            </a:fld>
            <a:endParaRPr lang="ru-RU" altLang="ru-RU" sz="1400"/>
          </a:p>
        </p:txBody>
      </p:sp>
    </p:spTree>
    <p:extLst>
      <p:ext uri="{BB962C8B-B14F-4D97-AF65-F5344CB8AC3E}">
        <p14:creationId xmlns:p14="http://schemas.microsoft.com/office/powerpoint/2010/main" val="35340338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Заголовок и 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6800" y="838200"/>
            <a:ext cx="77724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аблица 2"/>
          <p:cNvSpPr>
            <a:spLocks noGrp="1"/>
          </p:cNvSpPr>
          <p:nvPr>
            <p:ph type="tbl" idx="1"/>
          </p:nvPr>
        </p:nvSpPr>
        <p:spPr>
          <a:xfrm>
            <a:off x="1066800" y="2101850"/>
            <a:ext cx="7772400" cy="4114800"/>
          </a:xfrm>
        </p:spPr>
        <p:txBody>
          <a:bodyPr/>
          <a:lstStyle/>
          <a:p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1066800" y="64135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429000" y="64135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229600" y="6413500"/>
            <a:ext cx="914400" cy="457200"/>
          </a:xfrm>
        </p:spPr>
        <p:txBody>
          <a:bodyPr/>
          <a:lstStyle>
            <a:lvl1pPr>
              <a:defRPr/>
            </a:lvl1pPr>
          </a:lstStyle>
          <a:p>
            <a:fld id="{6E4C3F08-28A2-4451-B512-48480F9D1F99}" type="slidenum">
              <a:rPr lang="ru-RU" altLang="ru-RU"/>
              <a:pPr/>
              <a:t>‹#›</a:t>
            </a:fld>
            <a:endParaRPr lang="ru-RU" altLang="ru-RU" sz="1400"/>
          </a:p>
        </p:txBody>
      </p:sp>
    </p:spTree>
    <p:extLst>
      <p:ext uri="{BB962C8B-B14F-4D97-AF65-F5344CB8AC3E}">
        <p14:creationId xmlns:p14="http://schemas.microsoft.com/office/powerpoint/2010/main" val="29061628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Заголовок, текст и карти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6800" y="838200"/>
            <a:ext cx="77724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1066800" y="2101850"/>
            <a:ext cx="3810000" cy="4114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Картинка 3"/>
          <p:cNvSpPr>
            <a:spLocks noGrp="1"/>
          </p:cNvSpPr>
          <p:nvPr>
            <p:ph type="clipArt" sz="half" idx="2"/>
          </p:nvPr>
        </p:nvSpPr>
        <p:spPr>
          <a:xfrm>
            <a:off x="5029200" y="2101850"/>
            <a:ext cx="3810000" cy="4114800"/>
          </a:xfrm>
        </p:spPr>
        <p:txBody>
          <a:bodyPr/>
          <a:lstStyle/>
          <a:p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1066800" y="64135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429000" y="64135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229600" y="6413500"/>
            <a:ext cx="914400" cy="457200"/>
          </a:xfrm>
        </p:spPr>
        <p:txBody>
          <a:bodyPr/>
          <a:lstStyle>
            <a:lvl1pPr>
              <a:defRPr/>
            </a:lvl1pPr>
          </a:lstStyle>
          <a:p>
            <a:fld id="{83A1A078-FA03-4EBD-94A7-A2364655993F}" type="slidenum">
              <a:rPr lang="ru-RU" altLang="ru-RU"/>
              <a:pPr/>
              <a:t>‹#›</a:t>
            </a:fld>
            <a:endParaRPr lang="ru-RU" altLang="ru-RU" sz="1400"/>
          </a:p>
        </p:txBody>
      </p:sp>
    </p:spTree>
    <p:extLst>
      <p:ext uri="{BB962C8B-B14F-4D97-AF65-F5344CB8AC3E}">
        <p14:creationId xmlns:p14="http://schemas.microsoft.com/office/powerpoint/2010/main" val="2290559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0FBF71-61D7-4F2E-8A56-D13E3E3504C4}" type="slidenum">
              <a:rPr lang="ru-RU" altLang="ru-RU"/>
              <a:pPr/>
              <a:t>‹#›</a:t>
            </a:fld>
            <a:endParaRPr lang="ru-RU" altLang="ru-RU" sz="1400"/>
          </a:p>
        </p:txBody>
      </p:sp>
    </p:spTree>
    <p:extLst>
      <p:ext uri="{BB962C8B-B14F-4D97-AF65-F5344CB8AC3E}">
        <p14:creationId xmlns:p14="http://schemas.microsoft.com/office/powerpoint/2010/main" val="2154615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EDABBB-6512-4067-A20B-C722DFA0E484}" type="slidenum">
              <a:rPr lang="ru-RU" altLang="ru-RU"/>
              <a:pPr/>
              <a:t>‹#›</a:t>
            </a:fld>
            <a:endParaRPr lang="ru-RU" altLang="ru-RU" sz="1400"/>
          </a:p>
        </p:txBody>
      </p:sp>
    </p:spTree>
    <p:extLst>
      <p:ext uri="{BB962C8B-B14F-4D97-AF65-F5344CB8AC3E}">
        <p14:creationId xmlns:p14="http://schemas.microsoft.com/office/powerpoint/2010/main" val="3976912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066800" y="210185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029200" y="210185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EF5C6F-19C6-4571-8201-80946B40DA49}" type="slidenum">
              <a:rPr lang="ru-RU" altLang="ru-RU"/>
              <a:pPr/>
              <a:t>‹#›</a:t>
            </a:fld>
            <a:endParaRPr lang="ru-RU" altLang="ru-RU" sz="1400"/>
          </a:p>
        </p:txBody>
      </p:sp>
    </p:spTree>
    <p:extLst>
      <p:ext uri="{BB962C8B-B14F-4D97-AF65-F5344CB8AC3E}">
        <p14:creationId xmlns:p14="http://schemas.microsoft.com/office/powerpoint/2010/main" val="2713521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FD4689-B876-4EF3-A7F2-0BA07A5E4713}" type="slidenum">
              <a:rPr lang="ru-RU" altLang="ru-RU"/>
              <a:pPr/>
              <a:t>‹#›</a:t>
            </a:fld>
            <a:endParaRPr lang="ru-RU" altLang="ru-RU" sz="1400"/>
          </a:p>
        </p:txBody>
      </p:sp>
    </p:spTree>
    <p:extLst>
      <p:ext uri="{BB962C8B-B14F-4D97-AF65-F5344CB8AC3E}">
        <p14:creationId xmlns:p14="http://schemas.microsoft.com/office/powerpoint/2010/main" val="2758971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859764-1438-4F2B-B807-66AFC6C3EC0B}" type="slidenum">
              <a:rPr lang="ru-RU" altLang="ru-RU"/>
              <a:pPr/>
              <a:t>‹#›</a:t>
            </a:fld>
            <a:endParaRPr lang="ru-RU" altLang="ru-RU" sz="1400"/>
          </a:p>
        </p:txBody>
      </p:sp>
    </p:spTree>
    <p:extLst>
      <p:ext uri="{BB962C8B-B14F-4D97-AF65-F5344CB8AC3E}">
        <p14:creationId xmlns:p14="http://schemas.microsoft.com/office/powerpoint/2010/main" val="4177598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DBBD24-55A3-467E-84D5-8BC7F1958B95}" type="slidenum">
              <a:rPr lang="ru-RU" altLang="ru-RU"/>
              <a:pPr/>
              <a:t>‹#›</a:t>
            </a:fld>
            <a:endParaRPr lang="ru-RU" altLang="ru-RU" sz="1400"/>
          </a:p>
        </p:txBody>
      </p:sp>
    </p:spTree>
    <p:extLst>
      <p:ext uri="{BB962C8B-B14F-4D97-AF65-F5344CB8AC3E}">
        <p14:creationId xmlns:p14="http://schemas.microsoft.com/office/powerpoint/2010/main" val="906417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340019-A25B-405D-A870-9A5B7813597E}" type="slidenum">
              <a:rPr lang="ru-RU" altLang="ru-RU"/>
              <a:pPr/>
              <a:t>‹#›</a:t>
            </a:fld>
            <a:endParaRPr lang="ru-RU" altLang="ru-RU" sz="1400"/>
          </a:p>
        </p:txBody>
      </p:sp>
    </p:spTree>
    <p:extLst>
      <p:ext uri="{BB962C8B-B14F-4D97-AF65-F5344CB8AC3E}">
        <p14:creationId xmlns:p14="http://schemas.microsoft.com/office/powerpoint/2010/main" val="2871666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ABBEC4-8F11-4C89-9225-D25B13CABA83}" type="slidenum">
              <a:rPr lang="ru-RU" altLang="ru-RU"/>
              <a:pPr/>
              <a:t>‹#›</a:t>
            </a:fld>
            <a:endParaRPr lang="ru-RU" altLang="ru-RU" sz="1400"/>
          </a:p>
        </p:txBody>
      </p:sp>
    </p:spTree>
    <p:extLst>
      <p:ext uri="{BB962C8B-B14F-4D97-AF65-F5344CB8AC3E}">
        <p14:creationId xmlns:p14="http://schemas.microsoft.com/office/powerpoint/2010/main" val="1334020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hidden">
          <a:xfrm>
            <a:off x="152400" y="0"/>
            <a:ext cx="1447800" cy="68580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/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hidden">
          <a:xfrm>
            <a:off x="1676400" y="0"/>
            <a:ext cx="7467600" cy="12192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/>
          </a:p>
        </p:txBody>
      </p:sp>
      <p:sp>
        <p:nvSpPr>
          <p:cNvPr id="6148" name="Rectangle 4" descr="Stationery"/>
          <p:cNvSpPr>
            <a:spLocks noChangeArrowheads="1"/>
          </p:cNvSpPr>
          <p:nvPr/>
        </p:nvSpPr>
        <p:spPr bwMode="auto">
          <a:xfrm>
            <a:off x="457200" y="0"/>
            <a:ext cx="1219200" cy="762000"/>
          </a:xfrm>
          <a:prstGeom prst="rect">
            <a:avLst/>
          </a:prstGeom>
          <a:blipFill dpi="0" rotWithShape="0">
            <a:blip r:embed="rId15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/>
          </a:p>
        </p:txBody>
      </p:sp>
      <p:sp>
        <p:nvSpPr>
          <p:cNvPr id="6149" name="Rectangle 5" descr="Stationery"/>
          <p:cNvSpPr>
            <a:spLocks noChangeArrowheads="1"/>
          </p:cNvSpPr>
          <p:nvPr/>
        </p:nvSpPr>
        <p:spPr bwMode="auto">
          <a:xfrm>
            <a:off x="0" y="0"/>
            <a:ext cx="457200" cy="6858000"/>
          </a:xfrm>
          <a:prstGeom prst="rect">
            <a:avLst/>
          </a:prstGeom>
          <a:blipFill dpi="0" rotWithShape="0">
            <a:blip r:embed="rId15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8382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заголовка</a:t>
            </a:r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66800" y="64135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kumimoji="0" sz="1400">
                <a:solidFill>
                  <a:schemeClr val="tx2"/>
                </a:solidFill>
              </a:defRPr>
            </a:lvl1pPr>
          </a:lstStyle>
          <a:p>
            <a:endParaRPr lang="ru-RU" altLang="ru-RU"/>
          </a:p>
        </p:txBody>
      </p:sp>
      <p:sp>
        <p:nvSpPr>
          <p:cNvPr id="6152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29000" y="64135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buSzTx/>
              <a:buFontTx/>
              <a:buNone/>
              <a:defRPr kumimoji="0" sz="1400">
                <a:solidFill>
                  <a:schemeClr val="tx2"/>
                </a:solidFill>
              </a:defRPr>
            </a:lvl1pPr>
          </a:lstStyle>
          <a:p>
            <a:endParaRPr lang="ru-RU" altLang="ru-RU"/>
          </a:p>
        </p:txBody>
      </p:sp>
      <p:pic>
        <p:nvPicPr>
          <p:cNvPr id="6153" name="Picture 9" descr="anabnr2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725" y="0"/>
            <a:ext cx="7915275" cy="754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54" name="Rectangle 10"/>
          <p:cNvSpPr>
            <a:spLocks noChangeArrowheads="1"/>
          </p:cNvSpPr>
          <p:nvPr/>
        </p:nvSpPr>
        <p:spPr bwMode="auto">
          <a:xfrm>
            <a:off x="304800" y="457200"/>
            <a:ext cx="2514600" cy="3048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/>
          </a:p>
        </p:txBody>
      </p:sp>
      <p:sp>
        <p:nvSpPr>
          <p:cNvPr id="615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29600" y="6413500"/>
            <a:ext cx="91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kumimoji="0" sz="2400">
                <a:solidFill>
                  <a:schemeClr val="tx2"/>
                </a:solidFill>
              </a:defRPr>
            </a:lvl1pPr>
          </a:lstStyle>
          <a:p>
            <a:fld id="{69C74184-92F9-4419-BB70-C6087659E60B}" type="slidenum">
              <a:rPr lang="ru-RU" altLang="ru-RU"/>
              <a:pPr/>
              <a:t>‹#›</a:t>
            </a:fld>
            <a:endParaRPr lang="ru-RU" altLang="ru-RU" sz="1400"/>
          </a:p>
        </p:txBody>
      </p:sp>
      <p:sp>
        <p:nvSpPr>
          <p:cNvPr id="6156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210185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</p:sldLayoutIdLst>
  <p:txStyles>
    <p:titleStyle>
      <a:lvl1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457200" indent="-457200" algn="l" rtl="0" fontAlgn="base">
        <a:spcBef>
          <a:spcPct val="20000"/>
        </a:spcBef>
        <a:spcAft>
          <a:spcPct val="0"/>
        </a:spcAft>
        <a:buClr>
          <a:srgbClr val="A50021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1027113" indent="-45561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370013" indent="-228600" algn="l" rtl="0" fontAlgn="base">
        <a:spcBef>
          <a:spcPct val="20000"/>
        </a:spcBef>
        <a:spcAft>
          <a:spcPct val="0"/>
        </a:spcAft>
        <a:buClr>
          <a:srgbClr val="666699"/>
        </a:buClr>
        <a:buSzPct val="7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712913" indent="-228600" algn="l" rtl="0" fontAlgn="base">
        <a:spcBef>
          <a:spcPct val="20000"/>
        </a:spcBef>
        <a:spcAft>
          <a:spcPct val="0"/>
        </a:spcAft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15.wmf"/><Relationship Id="rId4" Type="http://schemas.openxmlformats.org/officeDocument/2006/relationships/image" Target="../media/image14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e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5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Заголовок 1"/>
          <p:cNvSpPr txBox="1">
            <a:spLocks/>
          </p:cNvSpPr>
          <p:nvPr/>
        </p:nvSpPr>
        <p:spPr>
          <a:xfrm>
            <a:off x="1043608" y="908720"/>
            <a:ext cx="777240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ru-RU" altLang="ru-RU" b="1" kern="0" dirty="0" smtClean="0"/>
              <a:t>Маршрутизация в </a:t>
            </a:r>
            <a:r>
              <a:rPr kumimoji="0" lang="en-US" altLang="ru-RU" b="1" kern="0" dirty="0" smtClean="0"/>
              <a:t>IP</a:t>
            </a:r>
            <a:r>
              <a:rPr kumimoji="0" lang="ru-RU" altLang="ru-RU" b="1" kern="0" dirty="0" smtClean="0"/>
              <a:t>-сетях</a:t>
            </a:r>
            <a:endParaRPr kumimoji="0" lang="en-US" altLang="ru-RU" b="1" kern="0" dirty="0" smtClean="0"/>
          </a:p>
        </p:txBody>
      </p:sp>
      <p:pic>
        <p:nvPicPr>
          <p:cNvPr id="192514" name="Picture 2" descr="Картинки по запросу tcp i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519772"/>
            <a:ext cx="8676456" cy="4338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186" name="Picture 2" descr="Картинки по запросу router cisc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5785" y="4725144"/>
            <a:ext cx="4362455" cy="2355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3" name="Заголовок 1"/>
          <p:cNvSpPr txBox="1">
            <a:spLocks/>
          </p:cNvSpPr>
          <p:nvPr/>
        </p:nvSpPr>
        <p:spPr>
          <a:xfrm>
            <a:off x="125760" y="937173"/>
            <a:ext cx="889248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ru-RU" altLang="ru-RU" b="1" kern="0" dirty="0" smtClean="0"/>
              <a:t>Коммутатор </a:t>
            </a:r>
            <a:r>
              <a:rPr kumimoji="0" lang="en-US" altLang="ru-RU" b="1" kern="0" dirty="0" smtClean="0"/>
              <a:t>vs </a:t>
            </a:r>
            <a:r>
              <a:rPr kumimoji="0" lang="ru-RU" altLang="ru-RU" b="1" kern="0" dirty="0" smtClean="0"/>
              <a:t>Маршрутизатор</a:t>
            </a:r>
          </a:p>
        </p:txBody>
      </p:sp>
      <p:sp>
        <p:nvSpPr>
          <p:cNvPr id="3" name="AutoShape 6" descr="Похожее изображение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483642" y="1773982"/>
            <a:ext cx="396044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sz="1800" b="1" dirty="0" smtClean="0"/>
              <a:t>Switch</a:t>
            </a:r>
          </a:p>
          <a:p>
            <a:pPr marL="285750" indent="-285750"/>
            <a:r>
              <a:rPr lang="ru-RU" sz="1800" dirty="0" smtClean="0"/>
              <a:t>Уровень </a:t>
            </a:r>
            <a:r>
              <a:rPr lang="en-US" sz="1800" dirty="0" smtClean="0"/>
              <a:t>OSI L2</a:t>
            </a:r>
            <a:endParaRPr lang="ru-RU" sz="1800" dirty="0" smtClean="0"/>
          </a:p>
          <a:p>
            <a:pPr marL="285750" indent="-285750"/>
            <a:r>
              <a:rPr lang="ru-RU" sz="1800" dirty="0" smtClean="0"/>
              <a:t>Внутри локальной сети</a:t>
            </a:r>
            <a:endParaRPr lang="ru-RU" sz="1800" dirty="0"/>
          </a:p>
          <a:p>
            <a:pPr marL="285750" indent="-285750"/>
            <a:r>
              <a:rPr lang="ru-RU" sz="1800" dirty="0" smtClean="0"/>
              <a:t>Много портов</a:t>
            </a:r>
            <a:r>
              <a:rPr lang="en-US" sz="1800" dirty="0" smtClean="0"/>
              <a:t>: </a:t>
            </a:r>
            <a:r>
              <a:rPr lang="en-US" sz="1800" dirty="0"/>
              <a:t>5, 24, 48, </a:t>
            </a:r>
            <a:r>
              <a:rPr lang="en-US" sz="1800" dirty="0" smtClean="0"/>
              <a:t>…</a:t>
            </a:r>
            <a:endParaRPr lang="ru-RU" sz="1800" dirty="0" smtClean="0"/>
          </a:p>
          <a:p>
            <a:pPr marL="285750" indent="-285750"/>
            <a:r>
              <a:rPr lang="ru-RU" sz="1800" dirty="0"/>
              <a:t>Коммутация по </a:t>
            </a:r>
            <a:r>
              <a:rPr lang="en-US" sz="1800" dirty="0"/>
              <a:t>MAC</a:t>
            </a:r>
            <a:r>
              <a:rPr lang="ru-RU" sz="1800" dirty="0" smtClean="0"/>
              <a:t>-адресам</a:t>
            </a:r>
            <a:endParaRPr lang="en-US" sz="1800" dirty="0" smtClean="0"/>
          </a:p>
          <a:p>
            <a:pPr marL="742950" lvl="1" indent="-285750"/>
            <a:r>
              <a:rPr lang="ru-RU" sz="1800" dirty="0" smtClean="0"/>
              <a:t>Таблица </a:t>
            </a:r>
            <a:r>
              <a:rPr lang="en-US" sz="1800" dirty="0" smtClean="0"/>
              <a:t>MAC </a:t>
            </a:r>
            <a:r>
              <a:rPr lang="en-US" sz="1800" dirty="0" smtClean="0">
                <a:sym typeface="Wingdings" panose="05000000000000000000" pitchFamily="2" charset="2"/>
              </a:rPr>
              <a:t> </a:t>
            </a:r>
            <a:r>
              <a:rPr lang="ru-RU" sz="1800" dirty="0" smtClean="0">
                <a:sym typeface="Wingdings" panose="05000000000000000000" pitchFamily="2" charset="2"/>
              </a:rPr>
              <a:t>порт</a:t>
            </a:r>
            <a:endParaRPr lang="en-US" sz="1800" dirty="0"/>
          </a:p>
          <a:p>
            <a:pPr marL="285750" indent="-285750"/>
            <a:r>
              <a:rPr lang="ru-RU" sz="1800" dirty="0" smtClean="0"/>
              <a:t>Может не иметь своего адреса</a:t>
            </a:r>
            <a:endParaRPr lang="en-US" sz="1800" dirty="0" smtClean="0"/>
          </a:p>
          <a:p>
            <a:pPr marL="742950" lvl="1" indent="-285750"/>
            <a:r>
              <a:rPr lang="ru-RU" sz="1800" dirty="0" smtClean="0"/>
              <a:t>У управляемых 1 адрес</a:t>
            </a:r>
            <a:endParaRPr lang="en-US" sz="1800" dirty="0" smtClean="0"/>
          </a:p>
          <a:p>
            <a:pPr marL="285750" indent="-285750"/>
            <a:r>
              <a:rPr lang="ru-RU" sz="1800" dirty="0" smtClean="0"/>
              <a:t>Бывают неуправляемые</a:t>
            </a:r>
          </a:p>
          <a:p>
            <a:pPr marL="742950" lvl="1" indent="-285750"/>
            <a:r>
              <a:rPr lang="ru-RU" sz="1800" dirty="0" smtClean="0"/>
              <a:t>Только самые простые</a:t>
            </a:r>
            <a:endParaRPr lang="en-US" sz="1800" dirty="0" smtClean="0"/>
          </a:p>
          <a:p>
            <a:pPr marL="285750" indent="-285750"/>
            <a:endParaRPr lang="ru-RU" sz="1800" dirty="0"/>
          </a:p>
        </p:txBody>
      </p:sp>
      <p:sp>
        <p:nvSpPr>
          <p:cNvPr id="38" name="TextBox 37"/>
          <p:cNvSpPr txBox="1"/>
          <p:nvPr/>
        </p:nvSpPr>
        <p:spPr>
          <a:xfrm>
            <a:off x="4572000" y="1765476"/>
            <a:ext cx="426672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sz="1800" b="1" dirty="0" smtClean="0"/>
              <a:t>Router</a:t>
            </a:r>
          </a:p>
          <a:p>
            <a:pPr marL="285750" indent="-285750"/>
            <a:r>
              <a:rPr lang="ru-RU" sz="1800" dirty="0" smtClean="0"/>
              <a:t>Уровень </a:t>
            </a:r>
            <a:r>
              <a:rPr lang="en-US" sz="1800" dirty="0" smtClean="0"/>
              <a:t>OSI L3</a:t>
            </a:r>
            <a:endParaRPr lang="ru-RU" sz="1800" dirty="0" smtClean="0"/>
          </a:p>
          <a:p>
            <a:pPr marL="285750" indent="-285750"/>
            <a:r>
              <a:rPr lang="ru-RU" sz="1800" dirty="0" smtClean="0"/>
              <a:t>Соединяет локальные сети</a:t>
            </a:r>
            <a:endParaRPr lang="en-US" sz="1800" dirty="0" smtClean="0"/>
          </a:p>
          <a:p>
            <a:pPr marL="285750" indent="-285750"/>
            <a:r>
              <a:rPr lang="ru-RU" sz="1800" dirty="0" smtClean="0"/>
              <a:t>Мало портов: 2 – 4</a:t>
            </a:r>
          </a:p>
          <a:p>
            <a:pPr marL="742950" lvl="1" indent="-285750"/>
            <a:r>
              <a:rPr lang="en-US" sz="1800" dirty="0" smtClean="0"/>
              <a:t>Router-on-a-Stick – 1</a:t>
            </a:r>
            <a:r>
              <a:rPr lang="ru-RU" sz="1800" dirty="0" smtClean="0"/>
              <a:t> порт</a:t>
            </a:r>
          </a:p>
          <a:p>
            <a:pPr marL="285750" indent="-285750"/>
            <a:r>
              <a:rPr lang="ru-RU" sz="1800" dirty="0" smtClean="0"/>
              <a:t>Коммутация по </a:t>
            </a:r>
            <a:r>
              <a:rPr lang="en-US" sz="1800" dirty="0" smtClean="0"/>
              <a:t>IP/Netmask</a:t>
            </a:r>
          </a:p>
          <a:p>
            <a:pPr marL="742950" lvl="1" indent="-285750"/>
            <a:r>
              <a:rPr lang="en-US" sz="1800" dirty="0" smtClean="0"/>
              <a:t>ARP-</a:t>
            </a:r>
            <a:r>
              <a:rPr lang="ru-RU" sz="1800" dirty="0" smtClean="0"/>
              <a:t>таблица: </a:t>
            </a:r>
            <a:r>
              <a:rPr lang="en-US" sz="1800" dirty="0" smtClean="0"/>
              <a:t>IP </a:t>
            </a:r>
            <a:r>
              <a:rPr lang="en-US" sz="1800" dirty="0" smtClean="0">
                <a:sym typeface="Wingdings" panose="05000000000000000000" pitchFamily="2" charset="2"/>
              </a:rPr>
              <a:t> MAC</a:t>
            </a:r>
          </a:p>
          <a:p>
            <a:pPr marL="742950" lvl="1" indent="-285750"/>
            <a:r>
              <a:rPr lang="ru-RU" sz="1800" dirty="0" smtClean="0">
                <a:sym typeface="Wingdings" panose="05000000000000000000" pitchFamily="2" charset="2"/>
              </a:rPr>
              <a:t>Таблица </a:t>
            </a:r>
            <a:r>
              <a:rPr lang="en-US" sz="1800" dirty="0" err="1" smtClean="0">
                <a:sym typeface="Wingdings" panose="05000000000000000000" pitchFamily="2" charset="2"/>
              </a:rPr>
              <a:t>ip</a:t>
            </a:r>
            <a:r>
              <a:rPr lang="en-US" sz="1800" dirty="0" smtClean="0">
                <a:sym typeface="Wingdings" panose="05000000000000000000" pitchFamily="2" charset="2"/>
              </a:rPr>
              <a:t>/netmask  IP/</a:t>
            </a:r>
            <a:r>
              <a:rPr lang="ru-RU" sz="1800" dirty="0" smtClean="0">
                <a:sym typeface="Wingdings" panose="05000000000000000000" pitchFamily="2" charset="2"/>
              </a:rPr>
              <a:t>порт</a:t>
            </a:r>
            <a:endParaRPr lang="ru-RU" sz="1800" dirty="0" smtClean="0"/>
          </a:p>
          <a:p>
            <a:pPr marL="285750" indent="-285750"/>
            <a:r>
              <a:rPr lang="ru-RU" sz="1800" dirty="0" smtClean="0"/>
              <a:t>Сколько </a:t>
            </a:r>
            <a:r>
              <a:rPr lang="ru-RU" sz="1800" dirty="0" smtClean="0"/>
              <a:t>портов – </a:t>
            </a:r>
            <a:r>
              <a:rPr lang="ru-RU" sz="1800" dirty="0" smtClean="0"/>
              <a:t>столько адресов</a:t>
            </a:r>
          </a:p>
          <a:p>
            <a:pPr marL="742950" lvl="1" indent="-285750"/>
            <a:r>
              <a:rPr lang="en-US" sz="1800" dirty="0" smtClean="0"/>
              <a:t>MAC &amp; IP</a:t>
            </a:r>
            <a:endParaRPr lang="ru-RU" sz="1800" dirty="0"/>
          </a:p>
          <a:p>
            <a:pPr marL="285750" indent="-285750"/>
            <a:r>
              <a:rPr lang="ru-RU" sz="1800" dirty="0" smtClean="0"/>
              <a:t>Всегда управляемые</a:t>
            </a:r>
            <a:endParaRPr lang="ru-RU" sz="1800" dirty="0"/>
          </a:p>
        </p:txBody>
      </p:sp>
      <p:pic>
        <p:nvPicPr>
          <p:cNvPr id="221188" name="Picture 4" descr="Картинки по запросу switch cisc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5229200"/>
            <a:ext cx="3235981" cy="1196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7331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Заголовок 1"/>
          <p:cNvSpPr txBox="1">
            <a:spLocks/>
          </p:cNvSpPr>
          <p:nvPr/>
        </p:nvSpPr>
        <p:spPr>
          <a:xfrm>
            <a:off x="125760" y="937173"/>
            <a:ext cx="889248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ru-RU" altLang="ru-RU" b="1" kern="0" dirty="0" smtClean="0"/>
              <a:t>Коммутатор </a:t>
            </a:r>
            <a:r>
              <a:rPr kumimoji="0" lang="en-US" altLang="ru-RU" b="1" kern="0" dirty="0" smtClean="0"/>
              <a:t>&amp; </a:t>
            </a:r>
            <a:r>
              <a:rPr kumimoji="0" lang="ru-RU" altLang="ru-RU" b="1" kern="0" dirty="0" smtClean="0"/>
              <a:t>Маршрутизатор</a:t>
            </a:r>
          </a:p>
        </p:txBody>
      </p:sp>
      <p:sp>
        <p:nvSpPr>
          <p:cNvPr id="3" name="AutoShape 6" descr="Похожее изображение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14018" name="Picture 2" descr="Картинки по запросу dir-3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1772816"/>
            <a:ext cx="4536504" cy="3402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Похожее изображение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0813" y="5445224"/>
            <a:ext cx="1881207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Похожее изображение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5013176"/>
            <a:ext cx="1609725" cy="1343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Соединительная линия уступом 4"/>
          <p:cNvCxnSpPr>
            <a:stCxn id="7" idx="3"/>
            <a:endCxn id="8" idx="2"/>
          </p:cNvCxnSpPr>
          <p:nvPr/>
        </p:nvCxnSpPr>
        <p:spPr bwMode="auto">
          <a:xfrm>
            <a:off x="4752020" y="5841268"/>
            <a:ext cx="984883" cy="514934"/>
          </a:xfrm>
          <a:prstGeom prst="bentConnector4">
            <a:avLst>
              <a:gd name="adj1" fmla="val 9139"/>
              <a:gd name="adj2" fmla="val 131446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Соединительная линия уступом 12"/>
          <p:cNvCxnSpPr>
            <a:stCxn id="8" idx="3"/>
          </p:cNvCxnSpPr>
          <p:nvPr/>
        </p:nvCxnSpPr>
        <p:spPr bwMode="auto">
          <a:xfrm flipV="1">
            <a:off x="6541765" y="5013176"/>
            <a:ext cx="1054571" cy="671513"/>
          </a:xfrm>
          <a:prstGeom prst="bentConnector3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Соединительная линия уступом 15"/>
          <p:cNvCxnSpPr>
            <a:stCxn id="7" idx="1"/>
          </p:cNvCxnSpPr>
          <p:nvPr/>
        </p:nvCxnSpPr>
        <p:spPr bwMode="auto">
          <a:xfrm rot="10800000">
            <a:off x="1835697" y="5643246"/>
            <a:ext cx="1035117" cy="198022"/>
          </a:xfrm>
          <a:prstGeom prst="bentConnector3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Соединительная линия уступом 21"/>
          <p:cNvCxnSpPr>
            <a:stCxn id="7" idx="0"/>
          </p:cNvCxnSpPr>
          <p:nvPr/>
        </p:nvCxnSpPr>
        <p:spPr bwMode="auto">
          <a:xfrm rot="16200000" flipV="1">
            <a:off x="2756049" y="4389855"/>
            <a:ext cx="135016" cy="1975721"/>
          </a:xfrm>
          <a:prstGeom prst="bentConnector2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Соединительная линия уступом 25"/>
          <p:cNvCxnSpPr>
            <a:stCxn id="7" idx="2"/>
          </p:cNvCxnSpPr>
          <p:nvPr/>
        </p:nvCxnSpPr>
        <p:spPr bwMode="auto">
          <a:xfrm rot="5400000">
            <a:off x="2769550" y="5303459"/>
            <a:ext cx="108014" cy="1975721"/>
          </a:xfrm>
          <a:prstGeom prst="bentConnector2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Соединительная линия уступом 28"/>
          <p:cNvCxnSpPr>
            <a:stCxn id="7" idx="2"/>
          </p:cNvCxnSpPr>
          <p:nvPr/>
        </p:nvCxnSpPr>
        <p:spPr bwMode="auto">
          <a:xfrm rot="5400000">
            <a:off x="2643536" y="5429473"/>
            <a:ext cx="360042" cy="1975721"/>
          </a:xfrm>
          <a:prstGeom prst="bentConnector2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6" name="TextBox 35"/>
          <p:cNvSpPr txBox="1"/>
          <p:nvPr/>
        </p:nvSpPr>
        <p:spPr>
          <a:xfrm>
            <a:off x="6804248" y="3068960"/>
            <a:ext cx="19159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dirty="0" smtClean="0"/>
              <a:t>D-Link DIR-300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52670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Заголовок 1"/>
          <p:cNvSpPr txBox="1">
            <a:spLocks/>
          </p:cNvSpPr>
          <p:nvPr/>
        </p:nvSpPr>
        <p:spPr>
          <a:xfrm>
            <a:off x="125760" y="937173"/>
            <a:ext cx="889248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ru-RU" altLang="ru-RU" b="1" kern="0" dirty="0" smtClean="0"/>
              <a:t>Маршрутизация 1</a:t>
            </a:r>
            <a:r>
              <a:rPr kumimoji="0" lang="en-US" altLang="ru-RU" b="1" kern="0" dirty="0" smtClean="0"/>
              <a:t> hop</a:t>
            </a:r>
            <a:endParaRPr kumimoji="0" lang="ru-RU" altLang="ru-RU" b="1" kern="0" dirty="0" smtClean="0"/>
          </a:p>
        </p:txBody>
      </p:sp>
      <p:sp>
        <p:nvSpPr>
          <p:cNvPr id="3" name="AutoShape 6" descr="Похожее изображение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6" name="Picture 4" descr="Похожее изображение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1811849"/>
            <a:ext cx="1609725" cy="1343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0" descr="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5085184"/>
            <a:ext cx="1120542" cy="1120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0" descr="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312" y="5085184"/>
            <a:ext cx="1120542" cy="1120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524190" y="5476178"/>
            <a:ext cx="1524776" cy="634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600" dirty="0" smtClean="0"/>
              <a:t>192.168.1.42/24</a:t>
            </a:r>
          </a:p>
          <a:p>
            <a:pPr>
              <a:buNone/>
            </a:pPr>
            <a:r>
              <a:rPr lang="en-US" sz="1600" dirty="0" smtClean="0"/>
              <a:t>mac-42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04048" y="1842002"/>
            <a:ext cx="1422184" cy="634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600" dirty="0" smtClean="0"/>
              <a:t>192.168.2.1/24</a:t>
            </a:r>
          </a:p>
          <a:p>
            <a:pPr>
              <a:buNone/>
            </a:pPr>
            <a:r>
              <a:rPr lang="en-US" sz="1600" dirty="0" smtClean="0"/>
              <a:t>mac-02</a:t>
            </a:r>
          </a:p>
        </p:txBody>
      </p:sp>
      <p:cxnSp>
        <p:nvCxnSpPr>
          <p:cNvPr id="5" name="Соединительная линия уступом 4"/>
          <p:cNvCxnSpPr>
            <a:stCxn id="6" idx="1"/>
            <a:endCxn id="7" idx="0"/>
          </p:cNvCxnSpPr>
          <p:nvPr/>
        </p:nvCxnSpPr>
        <p:spPr bwMode="auto">
          <a:xfrm rot="10800000" flipV="1">
            <a:off x="1963920" y="2483362"/>
            <a:ext cx="1599969" cy="2601822"/>
          </a:xfrm>
          <a:prstGeom prst="bentConnector2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Соединительная линия уступом 12"/>
          <p:cNvCxnSpPr>
            <a:stCxn id="6" idx="3"/>
            <a:endCxn id="8" idx="0"/>
          </p:cNvCxnSpPr>
          <p:nvPr/>
        </p:nvCxnSpPr>
        <p:spPr bwMode="auto">
          <a:xfrm>
            <a:off x="5173613" y="2483362"/>
            <a:ext cx="2766970" cy="2601822"/>
          </a:xfrm>
          <a:prstGeom prst="bentConnector2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TextBox 16"/>
          <p:cNvSpPr txBox="1"/>
          <p:nvPr/>
        </p:nvSpPr>
        <p:spPr>
          <a:xfrm>
            <a:off x="2267744" y="1849342"/>
            <a:ext cx="1422184" cy="634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buNone/>
            </a:pPr>
            <a:r>
              <a:rPr lang="en-US" sz="1600" dirty="0" smtClean="0"/>
              <a:t>192.168.1.1/24</a:t>
            </a:r>
          </a:p>
          <a:p>
            <a:pPr algn="r">
              <a:buNone/>
            </a:pPr>
            <a:r>
              <a:rPr lang="en-US" sz="1600" dirty="0" smtClean="0"/>
              <a:t>mac-01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958872" y="5328445"/>
            <a:ext cx="1524776" cy="634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buNone/>
            </a:pPr>
            <a:r>
              <a:rPr lang="en-US" sz="1600" dirty="0" smtClean="0"/>
              <a:t>192.168.2.27/24</a:t>
            </a:r>
          </a:p>
          <a:p>
            <a:pPr algn="r">
              <a:buNone/>
            </a:pPr>
            <a:r>
              <a:rPr lang="en-US" sz="1600" dirty="0" smtClean="0"/>
              <a:t>mac-27</a:t>
            </a:r>
          </a:p>
        </p:txBody>
      </p:sp>
      <p:graphicFrame>
        <p:nvGraphicFramePr>
          <p:cNvPr id="15" name="Таблица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3303521"/>
              </p:ext>
            </p:extLst>
          </p:nvPr>
        </p:nvGraphicFramePr>
        <p:xfrm>
          <a:off x="2299345" y="3284984"/>
          <a:ext cx="5250180" cy="1524000"/>
        </p:xfrm>
        <a:graphic>
          <a:graphicData uri="http://schemas.openxmlformats.org/drawingml/2006/table">
            <a:tbl>
              <a:tblPr firstRow="1" bandRow="1">
                <a:tableStyleId>{37CE84F3-28C3-443E-9E96-99CF82512B78}</a:tableStyleId>
              </a:tblPr>
              <a:tblGrid>
                <a:gridCol w="373380"/>
                <a:gridCol w="1219200"/>
                <a:gridCol w="1219200"/>
                <a:gridCol w="1219200"/>
                <a:gridCol w="1219200"/>
              </a:tblGrid>
              <a:tr h="230772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rgbClr val="100E0C"/>
                          </a:solidFill>
                        </a:rPr>
                        <a:t>№</a:t>
                      </a:r>
                      <a:endParaRPr lang="ru-RU" sz="1400" dirty="0">
                        <a:solidFill>
                          <a:srgbClr val="100E0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100E0C"/>
                          </a:solidFill>
                        </a:rPr>
                        <a:t>IP</a:t>
                      </a:r>
                      <a:r>
                        <a:rPr lang="en-US" sz="1400" dirty="0" smtClean="0">
                          <a:solidFill>
                            <a:srgbClr val="100E0C"/>
                          </a:solidFill>
                          <a:sym typeface="Wingdings" panose="05000000000000000000" pitchFamily="2" charset="2"/>
                        </a:rPr>
                        <a:t></a:t>
                      </a:r>
                      <a:endParaRPr lang="ru-RU" sz="1400" dirty="0">
                        <a:solidFill>
                          <a:srgbClr val="100E0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100E0C"/>
                          </a:solidFill>
                          <a:sym typeface="Wingdings" panose="05000000000000000000" pitchFamily="2" charset="2"/>
                        </a:rPr>
                        <a:t>IP</a:t>
                      </a:r>
                      <a:endParaRPr lang="ru-RU" sz="1400" dirty="0">
                        <a:solidFill>
                          <a:srgbClr val="100E0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100E0C"/>
                          </a:solidFill>
                        </a:rPr>
                        <a:t>MAC</a:t>
                      </a:r>
                      <a:r>
                        <a:rPr lang="en-US" sz="1400" dirty="0" smtClean="0">
                          <a:solidFill>
                            <a:srgbClr val="100E0C"/>
                          </a:solidFill>
                          <a:sym typeface="Wingdings" panose="05000000000000000000" pitchFamily="2" charset="2"/>
                        </a:rPr>
                        <a:t></a:t>
                      </a:r>
                      <a:endParaRPr lang="ru-RU" sz="1400" dirty="0">
                        <a:solidFill>
                          <a:srgbClr val="100E0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100E0C"/>
                          </a:solidFill>
                          <a:sym typeface="Wingdings" panose="05000000000000000000" pitchFamily="2" charset="2"/>
                        </a:rPr>
                        <a:t>MAC</a:t>
                      </a:r>
                      <a:endParaRPr lang="ru-RU" sz="1400" dirty="0">
                        <a:solidFill>
                          <a:srgbClr val="100E0C"/>
                        </a:solidFill>
                      </a:endParaRPr>
                    </a:p>
                  </a:txBody>
                  <a:tcPr/>
                </a:tc>
              </a:tr>
              <a:tr h="23077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100E0C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rgbClr val="100E0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100E0C"/>
                          </a:solidFill>
                        </a:rPr>
                        <a:t>192.168.1.42</a:t>
                      </a:r>
                      <a:endParaRPr lang="ru-RU" sz="1400" dirty="0">
                        <a:solidFill>
                          <a:srgbClr val="100E0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100E0C"/>
                          </a:solidFill>
                        </a:rPr>
                        <a:t>192.168.2.27</a:t>
                      </a:r>
                      <a:endParaRPr lang="ru-RU" sz="1400" dirty="0">
                        <a:solidFill>
                          <a:srgbClr val="100E0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100E0C"/>
                          </a:solidFill>
                        </a:rPr>
                        <a:t>mac-42</a:t>
                      </a:r>
                      <a:endParaRPr lang="ru-RU" sz="1400" dirty="0">
                        <a:solidFill>
                          <a:srgbClr val="100E0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100E0C"/>
                          </a:solidFill>
                        </a:rPr>
                        <a:t>mac-01</a:t>
                      </a:r>
                      <a:endParaRPr lang="ru-RU" sz="1400" dirty="0">
                        <a:solidFill>
                          <a:srgbClr val="100E0C"/>
                        </a:solidFill>
                      </a:endParaRPr>
                    </a:p>
                  </a:txBody>
                  <a:tcPr/>
                </a:tc>
              </a:tr>
              <a:tr h="23077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100E0C"/>
                          </a:solidFill>
                        </a:rPr>
                        <a:t>2</a:t>
                      </a:r>
                      <a:endParaRPr lang="ru-RU" sz="1400" dirty="0">
                        <a:solidFill>
                          <a:srgbClr val="100E0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100E0C"/>
                          </a:solidFill>
                        </a:rPr>
                        <a:t>192.168.1.42</a:t>
                      </a:r>
                      <a:endParaRPr lang="ru-RU" sz="1400" dirty="0">
                        <a:solidFill>
                          <a:srgbClr val="100E0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100E0C"/>
                          </a:solidFill>
                        </a:rPr>
                        <a:t>192.168.2.27</a:t>
                      </a:r>
                      <a:endParaRPr lang="ru-RU" sz="1400" dirty="0">
                        <a:solidFill>
                          <a:srgbClr val="100E0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100E0C"/>
                          </a:solidFill>
                        </a:rPr>
                        <a:t>mac-02</a:t>
                      </a:r>
                      <a:endParaRPr lang="ru-RU" sz="1400" dirty="0">
                        <a:solidFill>
                          <a:srgbClr val="100E0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100E0C"/>
                          </a:solidFill>
                        </a:rPr>
                        <a:t>mac-27</a:t>
                      </a:r>
                      <a:endParaRPr lang="ru-RU" sz="1400" dirty="0">
                        <a:solidFill>
                          <a:srgbClr val="100E0C"/>
                        </a:solidFill>
                      </a:endParaRPr>
                    </a:p>
                  </a:txBody>
                  <a:tcPr/>
                </a:tc>
              </a:tr>
              <a:tr h="23077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100E0C"/>
                          </a:solidFill>
                        </a:rPr>
                        <a:t>3</a:t>
                      </a:r>
                      <a:endParaRPr lang="ru-RU" sz="1400" dirty="0">
                        <a:solidFill>
                          <a:srgbClr val="100E0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100E0C"/>
                          </a:solidFill>
                        </a:rPr>
                        <a:t>192.168.2.27</a:t>
                      </a:r>
                      <a:endParaRPr lang="ru-RU" sz="1400" dirty="0">
                        <a:solidFill>
                          <a:srgbClr val="100E0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100E0C"/>
                          </a:solidFill>
                        </a:rPr>
                        <a:t>192.168.1.42</a:t>
                      </a:r>
                      <a:endParaRPr lang="ru-RU" sz="1400" dirty="0">
                        <a:solidFill>
                          <a:srgbClr val="100E0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100E0C"/>
                          </a:solidFill>
                        </a:rPr>
                        <a:t>mac-27</a:t>
                      </a:r>
                      <a:endParaRPr lang="ru-RU" sz="1400" dirty="0">
                        <a:solidFill>
                          <a:srgbClr val="100E0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100E0C"/>
                          </a:solidFill>
                        </a:rPr>
                        <a:t>mac-02</a:t>
                      </a:r>
                      <a:endParaRPr lang="ru-RU" sz="1400" dirty="0">
                        <a:solidFill>
                          <a:srgbClr val="100E0C"/>
                        </a:solidFill>
                      </a:endParaRPr>
                    </a:p>
                  </a:txBody>
                  <a:tcPr/>
                </a:tc>
              </a:tr>
              <a:tr h="23077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100E0C"/>
                          </a:solidFill>
                        </a:rPr>
                        <a:t>4</a:t>
                      </a:r>
                      <a:endParaRPr lang="ru-RU" sz="1400" dirty="0">
                        <a:solidFill>
                          <a:srgbClr val="100E0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100E0C"/>
                          </a:solidFill>
                        </a:rPr>
                        <a:t>192.168.2.27</a:t>
                      </a:r>
                      <a:endParaRPr lang="ru-RU" sz="1400" dirty="0">
                        <a:solidFill>
                          <a:srgbClr val="100E0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100E0C"/>
                          </a:solidFill>
                        </a:rPr>
                        <a:t>192.168.1.42</a:t>
                      </a:r>
                      <a:endParaRPr lang="ru-RU" sz="1400" dirty="0">
                        <a:solidFill>
                          <a:srgbClr val="100E0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100E0C"/>
                          </a:solidFill>
                        </a:rPr>
                        <a:t>mac-01</a:t>
                      </a:r>
                      <a:endParaRPr lang="ru-RU" sz="1400" dirty="0">
                        <a:solidFill>
                          <a:srgbClr val="100E0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100E0C"/>
                          </a:solidFill>
                        </a:rPr>
                        <a:t>mac-42</a:t>
                      </a:r>
                      <a:endParaRPr lang="ru-RU" sz="1400" dirty="0">
                        <a:solidFill>
                          <a:srgbClr val="100E0C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Скругленная прямоугольная выноска 15"/>
          <p:cNvSpPr/>
          <p:nvPr/>
        </p:nvSpPr>
        <p:spPr bwMode="auto">
          <a:xfrm>
            <a:off x="1115616" y="3340994"/>
            <a:ext cx="576064" cy="288031"/>
          </a:xfrm>
          <a:prstGeom prst="wedgeRoundRectCallout">
            <a:avLst>
              <a:gd name="adj1" fmla="val 147159"/>
              <a:gd name="adj2" fmla="val 36100"/>
              <a:gd name="adj3" fmla="val 16667"/>
            </a:avLst>
          </a:prstGeom>
          <a:solidFill>
            <a:srgbClr val="00B050"/>
          </a:solidFill>
          <a:ln>
            <a:headEnd type="none" w="med" len="med"/>
            <a:tailEnd type="none" w="med" len="med"/>
          </a:ln>
          <a:ex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None/>
              <a:tabLst/>
            </a:pPr>
            <a:r>
              <a:rPr kumimoji="1" lang="en-US" sz="12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  <a:t>ARP?</a:t>
            </a:r>
            <a:endParaRPr kumimoji="1" lang="ru-RU" sz="1200" b="0" i="0" u="none" strike="noStrike" cap="none" normalizeH="0" baseline="0" dirty="0" smtClean="0">
              <a:ln>
                <a:noFill/>
              </a:ln>
              <a:solidFill>
                <a:srgbClr val="00206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Скругленная прямоугольная выноска 20"/>
          <p:cNvSpPr/>
          <p:nvPr/>
        </p:nvSpPr>
        <p:spPr bwMode="auto">
          <a:xfrm>
            <a:off x="8243629" y="3629025"/>
            <a:ext cx="576064" cy="288031"/>
          </a:xfrm>
          <a:prstGeom prst="wedgeRoundRectCallout">
            <a:avLst>
              <a:gd name="adj1" fmla="val -166999"/>
              <a:gd name="adj2" fmla="val 39407"/>
              <a:gd name="adj3" fmla="val 16667"/>
            </a:avLst>
          </a:prstGeom>
          <a:solidFill>
            <a:srgbClr val="00B050"/>
          </a:solidFill>
          <a:ln>
            <a:headEnd type="none" w="med" len="med"/>
            <a:tailEnd type="none" w="med" len="med"/>
          </a:ln>
          <a:ex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None/>
              <a:tabLst/>
            </a:pPr>
            <a:r>
              <a:rPr kumimoji="1" lang="en-US" sz="12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  <a:t>ARP?</a:t>
            </a:r>
            <a:endParaRPr kumimoji="1" lang="ru-RU" sz="1200" b="0" i="0" u="none" strike="noStrike" cap="none" normalizeH="0" baseline="0" dirty="0" smtClean="0">
              <a:ln>
                <a:noFill/>
              </a:ln>
              <a:solidFill>
                <a:srgbClr val="00206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3730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Заголовок 1"/>
          <p:cNvSpPr txBox="1">
            <a:spLocks/>
          </p:cNvSpPr>
          <p:nvPr/>
        </p:nvSpPr>
        <p:spPr>
          <a:xfrm>
            <a:off x="251520" y="427559"/>
            <a:ext cx="889248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ru-RU" altLang="ru-RU" b="1" kern="0" dirty="0" smtClean="0"/>
              <a:t>Доставка в «дальнюю» сеть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505649" y="1124744"/>
            <a:ext cx="2268150" cy="1138773"/>
          </a:xfrm>
          <a:prstGeom prst="rect">
            <a:avLst/>
          </a:prstGeom>
          <a:solidFill>
            <a:srgbClr val="F76778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dirty="0" smtClean="0">
                <a:solidFill>
                  <a:srgbClr val="002060"/>
                </a:solidFill>
              </a:rPr>
              <a:t>IP</a:t>
            </a:r>
            <a:r>
              <a:rPr lang="en-US" dirty="0" smtClean="0">
                <a:solidFill>
                  <a:srgbClr val="002060"/>
                </a:solidFill>
                <a:sym typeface="Wingdings" panose="05000000000000000000" pitchFamily="2" charset="2"/>
              </a:rPr>
              <a:t></a:t>
            </a:r>
            <a:r>
              <a:rPr lang="en-US" dirty="0" smtClean="0">
                <a:solidFill>
                  <a:srgbClr val="002060"/>
                </a:solidFill>
              </a:rPr>
              <a:t> &amp; Netmask</a:t>
            </a:r>
          </a:p>
          <a:p>
            <a:pPr algn="ctr">
              <a:buNone/>
            </a:pPr>
            <a:r>
              <a:rPr lang="en-US" dirty="0" smtClean="0">
                <a:solidFill>
                  <a:srgbClr val="002060"/>
                </a:solidFill>
              </a:rPr>
              <a:t>≠</a:t>
            </a:r>
          </a:p>
          <a:p>
            <a:pPr algn="ctr">
              <a:buNone/>
            </a:pPr>
            <a:r>
              <a:rPr lang="en-US" dirty="0" smtClean="0">
                <a:solidFill>
                  <a:srgbClr val="002060"/>
                </a:solidFill>
                <a:sym typeface="Wingdings" panose="05000000000000000000" pitchFamily="2" charset="2"/>
              </a:rPr>
              <a:t></a:t>
            </a:r>
            <a:r>
              <a:rPr lang="en-US" dirty="0" smtClean="0">
                <a:solidFill>
                  <a:srgbClr val="002060"/>
                </a:solidFill>
              </a:rPr>
              <a:t>IP &amp; Netmask</a:t>
            </a:r>
            <a:endParaRPr lang="ru-RU" dirty="0">
              <a:solidFill>
                <a:srgbClr val="002060"/>
              </a:solidFill>
            </a:endParaRPr>
          </a:p>
        </p:txBody>
      </p:sp>
      <p:sp>
        <p:nvSpPr>
          <p:cNvPr id="3" name="AutoShape 6" descr="Похожее изображение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11970" name="Picture 2" descr="Похожее изображение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386" y="3968210"/>
            <a:ext cx="1244883" cy="524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Похожее изображение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931" y="3863705"/>
            <a:ext cx="1244883" cy="524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1972" name="Picture 4" descr="Похожее изображение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8839" y="2590378"/>
            <a:ext cx="1065231" cy="888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1978" name="Picture 10" descr="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131" y="5197935"/>
            <a:ext cx="741515" cy="741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0" descr="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4633" y="5489620"/>
            <a:ext cx="741515" cy="741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0" descr="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1106" y="4583002"/>
            <a:ext cx="741515" cy="741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0" descr="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9997" y="4476577"/>
            <a:ext cx="741515" cy="741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0" descr="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0056" y="5508266"/>
            <a:ext cx="741515" cy="741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0" descr="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4139" y="5677227"/>
            <a:ext cx="741515" cy="741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10" descr="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2893" y="4735219"/>
            <a:ext cx="741515" cy="741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Прямая соединительная линия 8"/>
          <p:cNvCxnSpPr/>
          <p:nvPr/>
        </p:nvCxnSpPr>
        <p:spPr bwMode="auto">
          <a:xfrm flipH="1">
            <a:off x="1107991" y="4492372"/>
            <a:ext cx="238255" cy="832145"/>
          </a:xfrm>
          <a:prstGeom prst="lin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Прямая соединительная линия 24"/>
          <p:cNvCxnSpPr/>
          <p:nvPr/>
        </p:nvCxnSpPr>
        <p:spPr bwMode="auto">
          <a:xfrm>
            <a:off x="1539774" y="4492372"/>
            <a:ext cx="425936" cy="1076321"/>
          </a:xfrm>
          <a:prstGeom prst="lin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Прямая соединительная линия 26"/>
          <p:cNvCxnSpPr/>
          <p:nvPr/>
        </p:nvCxnSpPr>
        <p:spPr bwMode="auto">
          <a:xfrm>
            <a:off x="2005391" y="4387867"/>
            <a:ext cx="627434" cy="285906"/>
          </a:xfrm>
          <a:prstGeom prst="lin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Прямая соединительная линия 28"/>
          <p:cNvCxnSpPr>
            <a:stCxn id="211970" idx="0"/>
            <a:endCxn id="211972" idx="1"/>
          </p:cNvCxnSpPr>
          <p:nvPr/>
        </p:nvCxnSpPr>
        <p:spPr bwMode="auto">
          <a:xfrm flipV="1">
            <a:off x="1539828" y="3034750"/>
            <a:ext cx="1069011" cy="933460"/>
          </a:xfrm>
          <a:prstGeom prst="lin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Прямая соединительная линия 30"/>
          <p:cNvCxnSpPr>
            <a:stCxn id="211972" idx="3"/>
            <a:endCxn id="7" idx="0"/>
          </p:cNvCxnSpPr>
          <p:nvPr/>
        </p:nvCxnSpPr>
        <p:spPr bwMode="auto">
          <a:xfrm>
            <a:off x="3674070" y="3034750"/>
            <a:ext cx="1044303" cy="828955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Прямая соединительная линия 33"/>
          <p:cNvCxnSpPr/>
          <p:nvPr/>
        </p:nvCxnSpPr>
        <p:spPr bwMode="auto">
          <a:xfrm>
            <a:off x="5205983" y="4244287"/>
            <a:ext cx="599580" cy="312442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" name="Прямая соединительная линия 34"/>
          <p:cNvCxnSpPr/>
          <p:nvPr/>
        </p:nvCxnSpPr>
        <p:spPr bwMode="auto">
          <a:xfrm>
            <a:off x="4749622" y="4400508"/>
            <a:ext cx="591192" cy="1226287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Прямая соединительная линия 36"/>
          <p:cNvCxnSpPr/>
          <p:nvPr/>
        </p:nvCxnSpPr>
        <p:spPr bwMode="auto">
          <a:xfrm flipH="1">
            <a:off x="4443566" y="4387867"/>
            <a:ext cx="135961" cy="1289360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" name="Прямая соединительная линия 38"/>
          <p:cNvCxnSpPr/>
          <p:nvPr/>
        </p:nvCxnSpPr>
        <p:spPr bwMode="auto">
          <a:xfrm flipH="1">
            <a:off x="3813651" y="4400508"/>
            <a:ext cx="506719" cy="416219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6" name="TextBox 35"/>
          <p:cNvSpPr txBox="1"/>
          <p:nvPr/>
        </p:nvSpPr>
        <p:spPr>
          <a:xfrm>
            <a:off x="1087334" y="3731875"/>
            <a:ext cx="405431" cy="1833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200" dirty="0" smtClean="0"/>
              <a:t>Switch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631004" y="3479121"/>
            <a:ext cx="405431" cy="1833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200" dirty="0" smtClean="0"/>
              <a:t>Switch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906357" y="2409231"/>
            <a:ext cx="400127" cy="1833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200" dirty="0" smtClean="0"/>
              <a:t>Router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639753" y="2669873"/>
            <a:ext cx="736395" cy="1833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200" dirty="0" smtClean="0"/>
              <a:t>192.168.1.1/24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3583975" y="2747600"/>
            <a:ext cx="736395" cy="1833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200" dirty="0" smtClean="0"/>
              <a:t>192.168.2.1/24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319108" y="5654987"/>
            <a:ext cx="787313" cy="1833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200" dirty="0" smtClean="0"/>
              <a:t>192.168.1.42/24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230792" y="5218092"/>
            <a:ext cx="787313" cy="1833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200" dirty="0" smtClean="0"/>
              <a:t>192.168.2.27/24</a:t>
            </a:r>
          </a:p>
        </p:txBody>
      </p:sp>
      <p:pic>
        <p:nvPicPr>
          <p:cNvPr id="50" name="Picture 2" descr="Похожее изображение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7282" y="3840426"/>
            <a:ext cx="1244883" cy="524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10" descr="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739" y="4862001"/>
            <a:ext cx="741515" cy="741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10" descr="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9364" y="5603516"/>
            <a:ext cx="741515" cy="741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5" name="Прямая соединительная линия 54"/>
          <p:cNvCxnSpPr>
            <a:stCxn id="75" idx="3"/>
            <a:endCxn id="50" idx="0"/>
          </p:cNvCxnSpPr>
          <p:nvPr/>
        </p:nvCxnSpPr>
        <p:spPr bwMode="auto">
          <a:xfrm>
            <a:off x="6868037" y="2933447"/>
            <a:ext cx="771687" cy="906979"/>
          </a:xfrm>
          <a:prstGeom prst="line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" name="Прямая соединительная линия 55"/>
          <p:cNvCxnSpPr>
            <a:endCxn id="51" idx="0"/>
          </p:cNvCxnSpPr>
          <p:nvPr/>
        </p:nvCxnSpPr>
        <p:spPr bwMode="auto">
          <a:xfrm>
            <a:off x="8127334" y="4221008"/>
            <a:ext cx="344163" cy="640993"/>
          </a:xfrm>
          <a:prstGeom prst="line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" name="Прямая соединительная линия 56"/>
          <p:cNvCxnSpPr>
            <a:endCxn id="52" idx="0"/>
          </p:cNvCxnSpPr>
          <p:nvPr/>
        </p:nvCxnSpPr>
        <p:spPr bwMode="auto">
          <a:xfrm flipH="1">
            <a:off x="7120122" y="4377229"/>
            <a:ext cx="550851" cy="1226287"/>
          </a:xfrm>
          <a:prstGeom prst="line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0" name="TextBox 59"/>
          <p:cNvSpPr txBox="1"/>
          <p:nvPr/>
        </p:nvSpPr>
        <p:spPr>
          <a:xfrm>
            <a:off x="7868508" y="5658675"/>
            <a:ext cx="11897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200" dirty="0" smtClean="0"/>
              <a:t>192.168.</a:t>
            </a:r>
            <a:r>
              <a:rPr lang="ru-RU" sz="1200" dirty="0" smtClean="0"/>
              <a:t>3</a:t>
            </a:r>
            <a:r>
              <a:rPr lang="en-US" sz="1200" dirty="0" smtClean="0"/>
              <a:t>.</a:t>
            </a:r>
            <a:r>
              <a:rPr lang="ru-RU" sz="1200" dirty="0" smtClean="0"/>
              <a:t>33</a:t>
            </a:r>
            <a:r>
              <a:rPr lang="en-US" sz="1200" dirty="0" smtClean="0"/>
              <a:t>/24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7824289" y="3518891"/>
            <a:ext cx="405431" cy="1833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200" dirty="0" smtClean="0"/>
              <a:t>Switch</a:t>
            </a:r>
          </a:p>
        </p:txBody>
      </p:sp>
      <p:pic>
        <p:nvPicPr>
          <p:cNvPr id="75" name="Picture 4" descr="Похожее изображение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2806" y="2489075"/>
            <a:ext cx="1065231" cy="888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TextBox 75"/>
          <p:cNvSpPr txBox="1"/>
          <p:nvPr/>
        </p:nvSpPr>
        <p:spPr>
          <a:xfrm>
            <a:off x="5900260" y="2307928"/>
            <a:ext cx="400127" cy="1833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200" dirty="0" smtClean="0"/>
              <a:t>Router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4833720" y="2568570"/>
            <a:ext cx="11128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200" dirty="0" smtClean="0"/>
              <a:t>192.168.</a:t>
            </a:r>
            <a:r>
              <a:rPr lang="ru-RU" sz="1200" dirty="0" smtClean="0"/>
              <a:t>2</a:t>
            </a:r>
            <a:r>
              <a:rPr lang="en-US" sz="1200" dirty="0" smtClean="0"/>
              <a:t>.</a:t>
            </a:r>
            <a:r>
              <a:rPr lang="ru-RU" sz="1200" dirty="0" smtClean="0"/>
              <a:t>2</a:t>
            </a:r>
            <a:r>
              <a:rPr lang="en-US" sz="1200" dirty="0" smtClean="0"/>
              <a:t>/24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6839144" y="2648892"/>
            <a:ext cx="11128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200" dirty="0" smtClean="0"/>
              <a:t>192.168.</a:t>
            </a:r>
            <a:r>
              <a:rPr lang="ru-RU" sz="1200" dirty="0" smtClean="0"/>
              <a:t>3</a:t>
            </a:r>
            <a:r>
              <a:rPr lang="en-US" sz="1200" dirty="0" smtClean="0"/>
              <a:t>.1/24</a:t>
            </a:r>
          </a:p>
        </p:txBody>
      </p:sp>
      <p:cxnSp>
        <p:nvCxnSpPr>
          <p:cNvPr id="82" name="Прямая соединительная линия 81"/>
          <p:cNvCxnSpPr>
            <a:stCxn id="75" idx="1"/>
          </p:cNvCxnSpPr>
          <p:nvPr/>
        </p:nvCxnSpPr>
        <p:spPr bwMode="auto">
          <a:xfrm flipH="1">
            <a:off x="5148064" y="2933447"/>
            <a:ext cx="654742" cy="890079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1985" name="Скругленная прямоугольная выноска 211984"/>
          <p:cNvSpPr/>
          <p:nvPr/>
        </p:nvSpPr>
        <p:spPr bwMode="auto">
          <a:xfrm>
            <a:off x="471132" y="1435671"/>
            <a:ext cx="2846486" cy="936103"/>
          </a:xfrm>
          <a:prstGeom prst="wedgeRoundRectCallout">
            <a:avLst>
              <a:gd name="adj1" fmla="val 33711"/>
              <a:gd name="adj2" fmla="val 84970"/>
              <a:gd name="adj3" fmla="val 16667"/>
            </a:avLst>
          </a:prstGeom>
          <a:solidFill>
            <a:srgbClr val="92D050"/>
          </a:solidFill>
          <a:ln>
            <a:headEnd type="none" w="med" len="med"/>
            <a:tailEnd type="none" w="med" len="med"/>
          </a:ln>
          <a:ex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None/>
              <a:tabLst/>
            </a:pPr>
            <a:r>
              <a:rPr lang="ru-RU" sz="1400" dirty="0" smtClean="0">
                <a:solidFill>
                  <a:srgbClr val="002060"/>
                </a:solidFill>
              </a:rPr>
              <a:t>Таблица маршрутизации</a:t>
            </a:r>
          </a:p>
          <a:p>
            <a:pPr marL="285750" indent="-285750"/>
            <a:r>
              <a:rPr kumimoji="1" lang="ru-RU" sz="14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</a:rPr>
              <a:t>192</a:t>
            </a:r>
            <a:r>
              <a:rPr kumimoji="1" lang="en-US" sz="14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</a:rPr>
              <a:t>.168.3.0/24</a:t>
            </a:r>
            <a:r>
              <a:rPr kumimoji="1" lang="en-US" sz="1400" b="0" i="0" u="none" strike="noStrike" cap="none" normalizeH="0" dirty="0" smtClean="0">
                <a:ln>
                  <a:noFill/>
                </a:ln>
                <a:solidFill>
                  <a:srgbClr val="002060"/>
                </a:solidFill>
                <a:effectLst/>
              </a:rPr>
              <a:t> </a:t>
            </a:r>
            <a:r>
              <a:rPr kumimoji="1" lang="en-US" sz="1400" b="0" i="0" u="none" strike="noStrike" cap="none" normalizeH="0" dirty="0" smtClean="0">
                <a:ln>
                  <a:noFill/>
                </a:ln>
                <a:solidFill>
                  <a:srgbClr val="002060"/>
                </a:solidFill>
                <a:effectLst/>
                <a:sym typeface="Wingdings" panose="05000000000000000000" pitchFamily="2" charset="2"/>
              </a:rPr>
              <a:t>192.168.2.2</a:t>
            </a:r>
          </a:p>
          <a:p>
            <a:pPr marL="285750" indent="-285750"/>
            <a:r>
              <a:rPr lang="en-US" sz="1400" dirty="0" smtClean="0">
                <a:solidFill>
                  <a:srgbClr val="002060"/>
                </a:solidFill>
                <a:sym typeface="Wingdings" panose="05000000000000000000" pitchFamily="2" charset="2"/>
              </a:rPr>
              <a:t>…</a:t>
            </a:r>
            <a:endParaRPr kumimoji="1" lang="ru-RU" sz="1400" b="0" i="0" u="none" strike="noStrike" cap="none" normalizeH="0" baseline="0" dirty="0" smtClean="0">
              <a:ln>
                <a:noFill/>
              </a:ln>
              <a:solidFill>
                <a:srgbClr val="002060"/>
              </a:solidFill>
              <a:effectLst/>
            </a:endParaRPr>
          </a:p>
        </p:txBody>
      </p:sp>
      <p:sp>
        <p:nvSpPr>
          <p:cNvPr id="88" name="Скругленная прямоугольная выноска 87"/>
          <p:cNvSpPr/>
          <p:nvPr/>
        </p:nvSpPr>
        <p:spPr bwMode="auto">
          <a:xfrm>
            <a:off x="3478399" y="1157536"/>
            <a:ext cx="2846486" cy="936103"/>
          </a:xfrm>
          <a:prstGeom prst="wedgeRoundRectCallout">
            <a:avLst>
              <a:gd name="adj1" fmla="val 36723"/>
              <a:gd name="adj2" fmla="val 115495"/>
              <a:gd name="adj3" fmla="val 16667"/>
            </a:avLst>
          </a:prstGeom>
          <a:solidFill>
            <a:srgbClr val="FFFF00"/>
          </a:solidFill>
          <a:ln>
            <a:headEnd type="none" w="med" len="med"/>
            <a:tailEnd type="none" w="med" len="med"/>
          </a:ln>
          <a:ex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None/>
              <a:tabLst/>
            </a:pPr>
            <a:r>
              <a:rPr lang="ru-RU" sz="1400" dirty="0" smtClean="0">
                <a:solidFill>
                  <a:srgbClr val="002060"/>
                </a:solidFill>
              </a:rPr>
              <a:t>Таблица маршрутизации</a:t>
            </a:r>
          </a:p>
          <a:p>
            <a:pPr marL="285750" indent="-285750"/>
            <a:r>
              <a:rPr kumimoji="1" lang="ru-RU" sz="14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</a:rPr>
              <a:t>192</a:t>
            </a:r>
            <a:r>
              <a:rPr kumimoji="1" lang="en-US" sz="14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</a:rPr>
              <a:t>.168.1.0/24</a:t>
            </a:r>
            <a:r>
              <a:rPr kumimoji="1" lang="en-US" sz="1400" b="0" i="0" u="none" strike="noStrike" cap="none" normalizeH="0" dirty="0" smtClean="0">
                <a:ln>
                  <a:noFill/>
                </a:ln>
                <a:solidFill>
                  <a:srgbClr val="002060"/>
                </a:solidFill>
                <a:effectLst/>
              </a:rPr>
              <a:t> </a:t>
            </a:r>
            <a:r>
              <a:rPr kumimoji="1" lang="en-US" sz="1400" b="0" i="0" u="none" strike="noStrike" cap="none" normalizeH="0" dirty="0" smtClean="0">
                <a:ln>
                  <a:noFill/>
                </a:ln>
                <a:solidFill>
                  <a:srgbClr val="002060"/>
                </a:solidFill>
                <a:effectLst/>
                <a:sym typeface="Wingdings" panose="05000000000000000000" pitchFamily="2" charset="2"/>
              </a:rPr>
              <a:t>192.168.2.1</a:t>
            </a:r>
          </a:p>
          <a:p>
            <a:pPr marL="285750" indent="-285750"/>
            <a:r>
              <a:rPr lang="en-US" sz="1400" dirty="0" smtClean="0">
                <a:solidFill>
                  <a:srgbClr val="002060"/>
                </a:solidFill>
                <a:sym typeface="Wingdings" panose="05000000000000000000" pitchFamily="2" charset="2"/>
              </a:rPr>
              <a:t>…</a:t>
            </a:r>
            <a:endParaRPr kumimoji="1" lang="ru-RU" sz="1400" b="0" i="0" u="none" strike="noStrike" cap="none" normalizeH="0" baseline="0" dirty="0" smtClean="0">
              <a:ln>
                <a:noFill/>
              </a:ln>
              <a:solidFill>
                <a:srgbClr val="00206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28995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Заголовок 1"/>
          <p:cNvSpPr txBox="1">
            <a:spLocks/>
          </p:cNvSpPr>
          <p:nvPr/>
        </p:nvSpPr>
        <p:spPr>
          <a:xfrm>
            <a:off x="125760" y="686894"/>
            <a:ext cx="889248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ru-RU" altLang="ru-RU" b="1" kern="0" dirty="0" smtClean="0"/>
              <a:t>Маршрутизация </a:t>
            </a:r>
            <a:r>
              <a:rPr kumimoji="0" lang="en-US" altLang="ru-RU" b="1" kern="0" dirty="0" smtClean="0"/>
              <a:t>2 hops</a:t>
            </a:r>
            <a:endParaRPr kumimoji="0" lang="ru-RU" altLang="ru-RU" b="1" kern="0" dirty="0" smtClean="0"/>
          </a:p>
        </p:txBody>
      </p:sp>
      <p:sp>
        <p:nvSpPr>
          <p:cNvPr id="3" name="AutoShape 6" descr="Похожее изображение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6" name="Picture 4" descr="Похожее изображение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8302" y="1906333"/>
            <a:ext cx="1609725" cy="1343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0" descr="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5157192"/>
            <a:ext cx="1120542" cy="1120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0" descr="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4458" y="5328445"/>
            <a:ext cx="1120542" cy="1120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580917" y="5793188"/>
            <a:ext cx="1524776" cy="634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600" dirty="0" smtClean="0"/>
              <a:t>192.168.1.42/24</a:t>
            </a:r>
          </a:p>
          <a:p>
            <a:pPr>
              <a:buNone/>
            </a:pPr>
            <a:r>
              <a:rPr lang="en-US" sz="1600" dirty="0" smtClean="0"/>
              <a:t>mac-42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149816" y="1906333"/>
            <a:ext cx="1422184" cy="634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600" dirty="0" smtClean="0"/>
              <a:t>192.168.2.1/24</a:t>
            </a:r>
          </a:p>
          <a:p>
            <a:pPr>
              <a:buNone/>
            </a:pPr>
            <a:r>
              <a:rPr lang="en-US" sz="1600" dirty="0" smtClean="0"/>
              <a:t>mac-02</a:t>
            </a:r>
          </a:p>
        </p:txBody>
      </p:sp>
      <p:cxnSp>
        <p:nvCxnSpPr>
          <p:cNvPr id="5" name="Соединительная линия уступом 4"/>
          <p:cNvCxnSpPr>
            <a:stCxn id="6" idx="1"/>
            <a:endCxn id="7" idx="0"/>
          </p:cNvCxnSpPr>
          <p:nvPr/>
        </p:nvCxnSpPr>
        <p:spPr bwMode="auto">
          <a:xfrm rot="10800000" flipV="1">
            <a:off x="1020646" y="2577846"/>
            <a:ext cx="627656" cy="2579346"/>
          </a:xfrm>
          <a:prstGeom prst="bentConnector2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Соединительная линия уступом 12"/>
          <p:cNvCxnSpPr>
            <a:stCxn id="22" idx="3"/>
            <a:endCxn id="8" idx="0"/>
          </p:cNvCxnSpPr>
          <p:nvPr/>
        </p:nvCxnSpPr>
        <p:spPr bwMode="auto">
          <a:xfrm>
            <a:off x="7699151" y="2190812"/>
            <a:ext cx="765578" cy="3137633"/>
          </a:xfrm>
          <a:prstGeom prst="bentConnector2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TextBox 16"/>
          <p:cNvSpPr txBox="1"/>
          <p:nvPr/>
        </p:nvSpPr>
        <p:spPr>
          <a:xfrm>
            <a:off x="428005" y="1805790"/>
            <a:ext cx="1422184" cy="634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buNone/>
            </a:pPr>
            <a:r>
              <a:rPr lang="en-US" sz="1600" dirty="0" smtClean="0"/>
              <a:t>192.168.1.1/24</a:t>
            </a:r>
          </a:p>
          <a:p>
            <a:pPr algn="r">
              <a:buNone/>
            </a:pPr>
            <a:r>
              <a:rPr lang="en-US" sz="1600" dirty="0" smtClean="0"/>
              <a:t>mac-01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379682" y="5793188"/>
            <a:ext cx="1524776" cy="634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buNone/>
            </a:pPr>
            <a:r>
              <a:rPr lang="en-US" sz="1600" dirty="0" smtClean="0"/>
              <a:t>192.168.</a:t>
            </a:r>
            <a:r>
              <a:rPr lang="ru-RU" sz="1600" dirty="0" smtClean="0"/>
              <a:t>3</a:t>
            </a:r>
            <a:r>
              <a:rPr lang="en-US" sz="1600" dirty="0" smtClean="0"/>
              <a:t>.</a:t>
            </a:r>
            <a:r>
              <a:rPr lang="ru-RU" sz="1600" dirty="0" smtClean="0"/>
              <a:t>33</a:t>
            </a:r>
            <a:r>
              <a:rPr lang="en-US" sz="1600" dirty="0" smtClean="0"/>
              <a:t>/24</a:t>
            </a:r>
          </a:p>
          <a:p>
            <a:pPr algn="r">
              <a:buNone/>
            </a:pPr>
            <a:r>
              <a:rPr lang="en-US" sz="1600" dirty="0" smtClean="0"/>
              <a:t>mac-</a:t>
            </a:r>
            <a:r>
              <a:rPr lang="ru-RU" sz="1600" dirty="0" smtClean="0"/>
              <a:t>33</a:t>
            </a:r>
            <a:endParaRPr lang="en-US" sz="1600" dirty="0" smtClean="0"/>
          </a:p>
        </p:txBody>
      </p:sp>
      <p:graphicFrame>
        <p:nvGraphicFramePr>
          <p:cNvPr id="15" name="Таблица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2381877"/>
              </p:ext>
            </p:extLst>
          </p:nvPr>
        </p:nvGraphicFramePr>
        <p:xfrm>
          <a:off x="2140445" y="3105519"/>
          <a:ext cx="5250180" cy="2133600"/>
        </p:xfrm>
        <a:graphic>
          <a:graphicData uri="http://schemas.openxmlformats.org/drawingml/2006/table">
            <a:tbl>
              <a:tblPr firstRow="1" bandRow="1">
                <a:tableStyleId>{37CE84F3-28C3-443E-9E96-99CF82512B78}</a:tableStyleId>
              </a:tblPr>
              <a:tblGrid>
                <a:gridCol w="373380"/>
                <a:gridCol w="1219200"/>
                <a:gridCol w="1219200"/>
                <a:gridCol w="1219200"/>
                <a:gridCol w="1219200"/>
              </a:tblGrid>
              <a:tr h="230772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rgbClr val="100E0C"/>
                          </a:solidFill>
                        </a:rPr>
                        <a:t>№</a:t>
                      </a:r>
                      <a:endParaRPr lang="ru-RU" sz="1400" dirty="0">
                        <a:solidFill>
                          <a:srgbClr val="100E0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100E0C"/>
                          </a:solidFill>
                        </a:rPr>
                        <a:t>IP</a:t>
                      </a:r>
                      <a:r>
                        <a:rPr lang="en-US" sz="1400" dirty="0" smtClean="0">
                          <a:solidFill>
                            <a:srgbClr val="100E0C"/>
                          </a:solidFill>
                          <a:sym typeface="Wingdings" panose="05000000000000000000" pitchFamily="2" charset="2"/>
                        </a:rPr>
                        <a:t></a:t>
                      </a:r>
                      <a:endParaRPr lang="ru-RU" sz="1400" dirty="0">
                        <a:solidFill>
                          <a:srgbClr val="100E0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100E0C"/>
                          </a:solidFill>
                          <a:sym typeface="Wingdings" panose="05000000000000000000" pitchFamily="2" charset="2"/>
                        </a:rPr>
                        <a:t>IP</a:t>
                      </a:r>
                      <a:endParaRPr lang="ru-RU" sz="1400" dirty="0">
                        <a:solidFill>
                          <a:srgbClr val="100E0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100E0C"/>
                          </a:solidFill>
                        </a:rPr>
                        <a:t>MAC</a:t>
                      </a:r>
                      <a:r>
                        <a:rPr lang="en-US" sz="1400" dirty="0" smtClean="0">
                          <a:solidFill>
                            <a:srgbClr val="100E0C"/>
                          </a:solidFill>
                          <a:sym typeface="Wingdings" panose="05000000000000000000" pitchFamily="2" charset="2"/>
                        </a:rPr>
                        <a:t></a:t>
                      </a:r>
                      <a:endParaRPr lang="ru-RU" sz="1400" dirty="0">
                        <a:solidFill>
                          <a:srgbClr val="100E0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100E0C"/>
                          </a:solidFill>
                          <a:sym typeface="Wingdings" panose="05000000000000000000" pitchFamily="2" charset="2"/>
                        </a:rPr>
                        <a:t>MAC</a:t>
                      </a:r>
                      <a:endParaRPr lang="ru-RU" sz="1400" dirty="0">
                        <a:solidFill>
                          <a:srgbClr val="100E0C"/>
                        </a:solidFill>
                      </a:endParaRPr>
                    </a:p>
                  </a:txBody>
                  <a:tcPr/>
                </a:tc>
              </a:tr>
              <a:tr h="23077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100E0C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rgbClr val="100E0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100E0C"/>
                          </a:solidFill>
                        </a:rPr>
                        <a:t>192.168.1.42</a:t>
                      </a:r>
                      <a:endParaRPr lang="ru-RU" sz="1400" dirty="0">
                        <a:solidFill>
                          <a:srgbClr val="100E0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100E0C"/>
                          </a:solidFill>
                        </a:rPr>
                        <a:t>192.168.</a:t>
                      </a:r>
                      <a:r>
                        <a:rPr lang="ru-RU" sz="1400" dirty="0" smtClean="0">
                          <a:solidFill>
                            <a:srgbClr val="100E0C"/>
                          </a:solidFill>
                        </a:rPr>
                        <a:t>3</a:t>
                      </a:r>
                      <a:r>
                        <a:rPr lang="en-US" sz="1400" dirty="0" smtClean="0">
                          <a:solidFill>
                            <a:srgbClr val="100E0C"/>
                          </a:solidFill>
                        </a:rPr>
                        <a:t>.</a:t>
                      </a:r>
                      <a:r>
                        <a:rPr lang="ru-RU" sz="1400" dirty="0" smtClean="0">
                          <a:solidFill>
                            <a:srgbClr val="100E0C"/>
                          </a:solidFill>
                        </a:rPr>
                        <a:t>33</a:t>
                      </a:r>
                      <a:endParaRPr lang="ru-RU" sz="1400" dirty="0">
                        <a:solidFill>
                          <a:srgbClr val="100E0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100E0C"/>
                          </a:solidFill>
                        </a:rPr>
                        <a:t>mac-42</a:t>
                      </a:r>
                      <a:endParaRPr lang="ru-RU" sz="1400" dirty="0">
                        <a:solidFill>
                          <a:srgbClr val="100E0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100E0C"/>
                          </a:solidFill>
                        </a:rPr>
                        <a:t>mac-01</a:t>
                      </a:r>
                      <a:endParaRPr lang="ru-RU" sz="1400" dirty="0">
                        <a:solidFill>
                          <a:srgbClr val="100E0C"/>
                        </a:solidFill>
                      </a:endParaRPr>
                    </a:p>
                  </a:txBody>
                  <a:tcPr/>
                </a:tc>
              </a:tr>
              <a:tr h="23077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100E0C"/>
                          </a:solidFill>
                        </a:rPr>
                        <a:t>2</a:t>
                      </a:r>
                      <a:endParaRPr lang="ru-RU" sz="1400" dirty="0">
                        <a:solidFill>
                          <a:srgbClr val="100E0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100E0C"/>
                          </a:solidFill>
                        </a:rPr>
                        <a:t>192.168.1.42</a:t>
                      </a:r>
                      <a:endParaRPr lang="ru-RU" sz="1400" dirty="0">
                        <a:solidFill>
                          <a:srgbClr val="100E0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100E0C"/>
                          </a:solidFill>
                        </a:rPr>
                        <a:t>192.168.</a:t>
                      </a:r>
                      <a:r>
                        <a:rPr lang="ru-RU" sz="1400" dirty="0" smtClean="0">
                          <a:solidFill>
                            <a:srgbClr val="100E0C"/>
                          </a:solidFill>
                        </a:rPr>
                        <a:t>3</a:t>
                      </a:r>
                      <a:r>
                        <a:rPr lang="en-US" sz="1400" dirty="0" smtClean="0">
                          <a:solidFill>
                            <a:srgbClr val="100E0C"/>
                          </a:solidFill>
                        </a:rPr>
                        <a:t>.33</a:t>
                      </a:r>
                      <a:endParaRPr lang="ru-RU" sz="1400" dirty="0">
                        <a:solidFill>
                          <a:srgbClr val="100E0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100E0C"/>
                          </a:solidFill>
                        </a:rPr>
                        <a:t>mac-02</a:t>
                      </a:r>
                      <a:endParaRPr lang="ru-RU" sz="1400" dirty="0">
                        <a:solidFill>
                          <a:srgbClr val="100E0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100E0C"/>
                          </a:solidFill>
                        </a:rPr>
                        <a:t>mac-04</a:t>
                      </a:r>
                      <a:endParaRPr lang="ru-RU" sz="1400" dirty="0">
                        <a:solidFill>
                          <a:srgbClr val="100E0C"/>
                        </a:solidFill>
                      </a:endParaRPr>
                    </a:p>
                  </a:txBody>
                  <a:tcPr/>
                </a:tc>
              </a:tr>
              <a:tr h="23077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100E0C"/>
                          </a:solidFill>
                        </a:rPr>
                        <a:t>3</a:t>
                      </a:r>
                      <a:endParaRPr lang="ru-RU" sz="1400" dirty="0">
                        <a:solidFill>
                          <a:srgbClr val="100E0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100E0C"/>
                          </a:solidFill>
                        </a:rPr>
                        <a:t>192.168.1.42</a:t>
                      </a:r>
                      <a:endParaRPr lang="ru-RU" sz="1400" dirty="0">
                        <a:solidFill>
                          <a:srgbClr val="100E0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100E0C"/>
                          </a:solidFill>
                        </a:rPr>
                        <a:t>192.168.</a:t>
                      </a:r>
                      <a:r>
                        <a:rPr lang="ru-RU" sz="1400" dirty="0" smtClean="0">
                          <a:solidFill>
                            <a:srgbClr val="100E0C"/>
                          </a:solidFill>
                        </a:rPr>
                        <a:t>3</a:t>
                      </a:r>
                      <a:r>
                        <a:rPr lang="en-US" sz="1400" dirty="0" smtClean="0">
                          <a:solidFill>
                            <a:srgbClr val="100E0C"/>
                          </a:solidFill>
                        </a:rPr>
                        <a:t>.33</a:t>
                      </a:r>
                      <a:endParaRPr lang="ru-RU" sz="1400" dirty="0">
                        <a:solidFill>
                          <a:srgbClr val="100E0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100E0C"/>
                          </a:solidFill>
                        </a:rPr>
                        <a:t>mac-03</a:t>
                      </a:r>
                      <a:endParaRPr lang="ru-RU" sz="1400" dirty="0">
                        <a:solidFill>
                          <a:srgbClr val="100E0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100E0C"/>
                          </a:solidFill>
                        </a:rPr>
                        <a:t>mac-33</a:t>
                      </a:r>
                      <a:endParaRPr lang="ru-RU" sz="1400" dirty="0">
                        <a:solidFill>
                          <a:srgbClr val="100E0C"/>
                        </a:solidFill>
                      </a:endParaRPr>
                    </a:p>
                  </a:txBody>
                  <a:tcPr/>
                </a:tc>
              </a:tr>
              <a:tr h="23077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100E0C"/>
                          </a:solidFill>
                        </a:rPr>
                        <a:t>4</a:t>
                      </a:r>
                      <a:endParaRPr lang="ru-RU" sz="1400" dirty="0">
                        <a:solidFill>
                          <a:srgbClr val="100E0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100E0C"/>
                          </a:solidFill>
                        </a:rPr>
                        <a:t>192.168.</a:t>
                      </a:r>
                      <a:r>
                        <a:rPr lang="ru-RU" sz="1400" dirty="0" smtClean="0">
                          <a:solidFill>
                            <a:srgbClr val="100E0C"/>
                          </a:solidFill>
                        </a:rPr>
                        <a:t>3</a:t>
                      </a:r>
                      <a:r>
                        <a:rPr lang="en-US" sz="1400" dirty="0" smtClean="0">
                          <a:solidFill>
                            <a:srgbClr val="100E0C"/>
                          </a:solidFill>
                        </a:rPr>
                        <a:t>.33</a:t>
                      </a:r>
                      <a:endParaRPr lang="ru-RU" sz="1400" dirty="0">
                        <a:solidFill>
                          <a:srgbClr val="100E0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100E0C"/>
                          </a:solidFill>
                        </a:rPr>
                        <a:t>192.168.1.42</a:t>
                      </a:r>
                      <a:endParaRPr lang="ru-RU" sz="1400" dirty="0">
                        <a:solidFill>
                          <a:srgbClr val="100E0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100E0C"/>
                          </a:solidFill>
                        </a:rPr>
                        <a:t>mac-33</a:t>
                      </a:r>
                      <a:endParaRPr lang="ru-RU" sz="1400" dirty="0">
                        <a:solidFill>
                          <a:srgbClr val="100E0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100E0C"/>
                          </a:solidFill>
                        </a:rPr>
                        <a:t>mac-03</a:t>
                      </a:r>
                      <a:endParaRPr lang="ru-RU" sz="1400" dirty="0">
                        <a:solidFill>
                          <a:srgbClr val="100E0C"/>
                        </a:solidFill>
                      </a:endParaRPr>
                    </a:p>
                  </a:txBody>
                  <a:tcPr/>
                </a:tc>
              </a:tr>
              <a:tr h="23077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100E0C"/>
                          </a:solidFill>
                        </a:rPr>
                        <a:t>5</a:t>
                      </a:r>
                      <a:endParaRPr lang="ru-RU" sz="1400" dirty="0">
                        <a:solidFill>
                          <a:srgbClr val="100E0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100E0C"/>
                          </a:solidFill>
                        </a:rPr>
                        <a:t>192.168.</a:t>
                      </a:r>
                      <a:r>
                        <a:rPr lang="ru-RU" sz="1400" dirty="0" smtClean="0">
                          <a:solidFill>
                            <a:srgbClr val="100E0C"/>
                          </a:solidFill>
                        </a:rPr>
                        <a:t>3</a:t>
                      </a:r>
                      <a:r>
                        <a:rPr lang="en-US" sz="1400" dirty="0" smtClean="0">
                          <a:solidFill>
                            <a:srgbClr val="100E0C"/>
                          </a:solidFill>
                        </a:rPr>
                        <a:t>.33</a:t>
                      </a:r>
                      <a:endParaRPr lang="ru-RU" sz="1400" dirty="0">
                        <a:solidFill>
                          <a:srgbClr val="100E0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100E0C"/>
                          </a:solidFill>
                        </a:rPr>
                        <a:t>192.168.1.42</a:t>
                      </a:r>
                      <a:endParaRPr lang="ru-RU" sz="1400" dirty="0">
                        <a:solidFill>
                          <a:srgbClr val="100E0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100E0C"/>
                          </a:solidFill>
                        </a:rPr>
                        <a:t>mac-04</a:t>
                      </a:r>
                      <a:endParaRPr lang="ru-RU" sz="1400" dirty="0">
                        <a:solidFill>
                          <a:srgbClr val="100E0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100E0C"/>
                          </a:solidFill>
                        </a:rPr>
                        <a:t>mac-02</a:t>
                      </a:r>
                      <a:endParaRPr lang="ru-RU" sz="1400" dirty="0">
                        <a:solidFill>
                          <a:srgbClr val="100E0C"/>
                        </a:solidFill>
                      </a:endParaRPr>
                    </a:p>
                  </a:txBody>
                  <a:tcPr/>
                </a:tc>
              </a:tr>
              <a:tr h="23077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100E0C"/>
                          </a:solidFill>
                        </a:rPr>
                        <a:t>6</a:t>
                      </a:r>
                      <a:endParaRPr lang="ru-RU" sz="1400" dirty="0">
                        <a:solidFill>
                          <a:srgbClr val="100E0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100E0C"/>
                          </a:solidFill>
                        </a:rPr>
                        <a:t>192.168.</a:t>
                      </a:r>
                      <a:r>
                        <a:rPr lang="ru-RU" sz="1400" dirty="0" smtClean="0">
                          <a:solidFill>
                            <a:srgbClr val="100E0C"/>
                          </a:solidFill>
                        </a:rPr>
                        <a:t>3</a:t>
                      </a:r>
                      <a:r>
                        <a:rPr lang="en-US" sz="1400" dirty="0" smtClean="0">
                          <a:solidFill>
                            <a:srgbClr val="100E0C"/>
                          </a:solidFill>
                        </a:rPr>
                        <a:t>.33</a:t>
                      </a:r>
                      <a:endParaRPr lang="ru-RU" sz="1400" dirty="0">
                        <a:solidFill>
                          <a:srgbClr val="100E0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100E0C"/>
                          </a:solidFill>
                        </a:rPr>
                        <a:t>192.168.1.42</a:t>
                      </a:r>
                      <a:endParaRPr lang="ru-RU" sz="1400" dirty="0">
                        <a:solidFill>
                          <a:srgbClr val="100E0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100E0C"/>
                          </a:solidFill>
                        </a:rPr>
                        <a:t>mac-01</a:t>
                      </a:r>
                      <a:endParaRPr lang="ru-RU" sz="1400" dirty="0">
                        <a:solidFill>
                          <a:srgbClr val="100E0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100E0C"/>
                          </a:solidFill>
                        </a:rPr>
                        <a:t>mac-42</a:t>
                      </a:r>
                      <a:endParaRPr lang="ru-RU" sz="1400" dirty="0">
                        <a:solidFill>
                          <a:srgbClr val="100E0C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Скругленная прямоугольная выноска 15"/>
          <p:cNvSpPr/>
          <p:nvPr/>
        </p:nvSpPr>
        <p:spPr bwMode="auto">
          <a:xfrm>
            <a:off x="1250163" y="3170619"/>
            <a:ext cx="576064" cy="288031"/>
          </a:xfrm>
          <a:prstGeom prst="wedgeRoundRectCallout">
            <a:avLst>
              <a:gd name="adj1" fmla="val 104169"/>
              <a:gd name="adj2" fmla="val 22872"/>
              <a:gd name="adj3" fmla="val 16667"/>
            </a:avLst>
          </a:prstGeom>
          <a:solidFill>
            <a:srgbClr val="00B050"/>
          </a:solidFill>
          <a:ln>
            <a:headEnd type="none" w="med" len="med"/>
            <a:tailEnd type="none" w="med" len="med"/>
          </a:ln>
          <a:ex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None/>
              <a:tabLst/>
            </a:pPr>
            <a:r>
              <a:rPr kumimoji="1" lang="en-US" sz="12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  <a:t>ARP?</a:t>
            </a:r>
            <a:endParaRPr kumimoji="1" lang="ru-RU" sz="1200" b="0" i="0" u="none" strike="noStrike" cap="none" normalizeH="0" baseline="0" dirty="0" smtClean="0">
              <a:ln>
                <a:noFill/>
              </a:ln>
              <a:solidFill>
                <a:srgbClr val="00206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Скругленная прямоугольная выноска 20"/>
          <p:cNvSpPr/>
          <p:nvPr/>
        </p:nvSpPr>
        <p:spPr bwMode="auto">
          <a:xfrm>
            <a:off x="7793908" y="3279009"/>
            <a:ext cx="576064" cy="288031"/>
          </a:xfrm>
          <a:prstGeom prst="wedgeRoundRectCallout">
            <a:avLst>
              <a:gd name="adj1" fmla="val -120702"/>
              <a:gd name="adj2" fmla="val 102239"/>
              <a:gd name="adj3" fmla="val 16667"/>
            </a:avLst>
          </a:prstGeom>
          <a:solidFill>
            <a:srgbClr val="00B050"/>
          </a:solidFill>
          <a:ln>
            <a:headEnd type="none" w="med" len="med"/>
            <a:tailEnd type="none" w="med" len="med"/>
          </a:ln>
          <a:ex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None/>
              <a:tabLst/>
            </a:pPr>
            <a:r>
              <a:rPr kumimoji="1" lang="en-US" sz="12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  <a:t>ARP?</a:t>
            </a:r>
            <a:endParaRPr kumimoji="1" lang="ru-RU" sz="1200" b="0" i="0" u="none" strike="noStrike" cap="none" normalizeH="0" baseline="0" dirty="0" smtClean="0">
              <a:ln>
                <a:noFill/>
              </a:ln>
              <a:solidFill>
                <a:srgbClr val="00206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2" name="Picture 4" descr="Похожее изображение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9426" y="1519299"/>
            <a:ext cx="1609725" cy="1343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Соединительная линия уступом 23"/>
          <p:cNvCxnSpPr>
            <a:stCxn id="22" idx="1"/>
            <a:endCxn id="6" idx="3"/>
          </p:cNvCxnSpPr>
          <p:nvPr/>
        </p:nvCxnSpPr>
        <p:spPr bwMode="auto">
          <a:xfrm rot="10800000" flipV="1">
            <a:off x="3258028" y="2190812"/>
            <a:ext cx="2831399" cy="387034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" name="TextBox 28"/>
          <p:cNvSpPr txBox="1"/>
          <p:nvPr/>
        </p:nvSpPr>
        <p:spPr>
          <a:xfrm>
            <a:off x="4765535" y="1498255"/>
            <a:ext cx="1422184" cy="634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buNone/>
            </a:pPr>
            <a:r>
              <a:rPr lang="en-US" sz="1600" dirty="0" smtClean="0"/>
              <a:t>192.168.</a:t>
            </a:r>
            <a:r>
              <a:rPr lang="ru-RU" sz="1600" dirty="0" smtClean="0"/>
              <a:t>2</a:t>
            </a:r>
            <a:r>
              <a:rPr lang="en-US" sz="1600" dirty="0" smtClean="0"/>
              <a:t>.</a:t>
            </a:r>
            <a:r>
              <a:rPr lang="ru-RU" sz="1600" dirty="0" smtClean="0"/>
              <a:t>2</a:t>
            </a:r>
            <a:r>
              <a:rPr lang="en-US" sz="1600" dirty="0" smtClean="0"/>
              <a:t>/24</a:t>
            </a:r>
          </a:p>
          <a:p>
            <a:pPr algn="r">
              <a:buNone/>
            </a:pPr>
            <a:r>
              <a:rPr lang="en-US" sz="1600" dirty="0" smtClean="0"/>
              <a:t>mac-0</a:t>
            </a:r>
            <a:r>
              <a:rPr lang="ru-RU" sz="1600" dirty="0"/>
              <a:t>4</a:t>
            </a:r>
            <a:endParaRPr lang="en-US" sz="1600" dirty="0" smtClean="0"/>
          </a:p>
        </p:txBody>
      </p:sp>
      <p:sp>
        <p:nvSpPr>
          <p:cNvPr id="30" name="TextBox 29"/>
          <p:cNvSpPr txBox="1"/>
          <p:nvPr/>
        </p:nvSpPr>
        <p:spPr>
          <a:xfrm>
            <a:off x="7548330" y="1492947"/>
            <a:ext cx="1422184" cy="634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600" dirty="0" smtClean="0"/>
              <a:t>192.168.</a:t>
            </a:r>
            <a:r>
              <a:rPr lang="ru-RU" sz="1600" dirty="0" smtClean="0"/>
              <a:t>3</a:t>
            </a:r>
            <a:r>
              <a:rPr lang="en-US" sz="1600" dirty="0" smtClean="0"/>
              <a:t>.</a:t>
            </a:r>
            <a:r>
              <a:rPr lang="ru-RU" sz="1600" dirty="0" smtClean="0"/>
              <a:t>3</a:t>
            </a:r>
            <a:r>
              <a:rPr lang="en-US" sz="1600" dirty="0" smtClean="0"/>
              <a:t>/24</a:t>
            </a:r>
          </a:p>
          <a:p>
            <a:pPr>
              <a:buNone/>
            </a:pPr>
            <a:r>
              <a:rPr lang="en-US" sz="1600" dirty="0" smtClean="0"/>
              <a:t>mac-0</a:t>
            </a:r>
            <a:r>
              <a:rPr lang="ru-RU" sz="1600" dirty="0" smtClean="0"/>
              <a:t>3</a:t>
            </a:r>
            <a:endParaRPr lang="en-US" sz="1600" dirty="0" smtClean="0"/>
          </a:p>
        </p:txBody>
      </p:sp>
      <p:sp>
        <p:nvSpPr>
          <p:cNvPr id="47" name="Скругленная прямоугольная выноска 46"/>
          <p:cNvSpPr/>
          <p:nvPr/>
        </p:nvSpPr>
        <p:spPr bwMode="auto">
          <a:xfrm>
            <a:off x="1121021" y="4182218"/>
            <a:ext cx="576064" cy="288031"/>
          </a:xfrm>
          <a:prstGeom prst="wedgeRoundRectCallout">
            <a:avLst>
              <a:gd name="adj1" fmla="val 125664"/>
              <a:gd name="adj2" fmla="val -99484"/>
              <a:gd name="adj3" fmla="val 16667"/>
            </a:avLst>
          </a:prstGeom>
          <a:solidFill>
            <a:srgbClr val="00B050"/>
          </a:solidFill>
          <a:ln>
            <a:headEnd type="none" w="med" len="med"/>
            <a:tailEnd type="none" w="med" len="med"/>
          </a:ln>
          <a:ex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None/>
              <a:tabLst/>
            </a:pPr>
            <a:r>
              <a:rPr kumimoji="1" lang="en-US" sz="12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  <a:t>ARP?</a:t>
            </a:r>
            <a:endParaRPr kumimoji="1" lang="ru-RU" sz="1200" b="0" i="0" u="none" strike="noStrike" cap="none" normalizeH="0" baseline="0" dirty="0" smtClean="0">
              <a:ln>
                <a:noFill/>
              </a:ln>
              <a:solidFill>
                <a:srgbClr val="00206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2361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Заголовок 1"/>
          <p:cNvSpPr txBox="1">
            <a:spLocks/>
          </p:cNvSpPr>
          <p:nvPr/>
        </p:nvSpPr>
        <p:spPr>
          <a:xfrm>
            <a:off x="125760" y="182838"/>
            <a:ext cx="889248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ru-RU" altLang="ru-RU" b="1" kern="0" dirty="0" smtClean="0"/>
              <a:t>Таблица маршрутизации</a:t>
            </a:r>
          </a:p>
          <a:p>
            <a:pPr algn="ctr">
              <a:buClrTx/>
              <a:buSzTx/>
              <a:buFontTx/>
              <a:buNone/>
            </a:pPr>
            <a:r>
              <a:rPr kumimoji="0" lang="en-US" altLang="ru-RU" b="1" kern="0" dirty="0" smtClean="0"/>
              <a:t>IP routing table</a:t>
            </a:r>
            <a:endParaRPr kumimoji="0" lang="ru-RU" altLang="ru-RU" b="1" kern="0" dirty="0" smtClean="0"/>
          </a:p>
        </p:txBody>
      </p:sp>
      <p:sp>
        <p:nvSpPr>
          <p:cNvPr id="3" name="AutoShape 6" descr="Похожее изображение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" name="Прямоугольник 1"/>
          <p:cNvSpPr/>
          <p:nvPr/>
        </p:nvSpPr>
        <p:spPr>
          <a:xfrm>
            <a:off x="683568" y="1556817"/>
            <a:ext cx="7103963" cy="445044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buNone/>
            </a:pPr>
            <a:r>
              <a:rPr lang="en-US" sz="1200" dirty="0">
                <a:solidFill>
                  <a:srgbClr val="100E0C"/>
                </a:solidFill>
                <a:latin typeface="Courier" pitchFamily="49" charset="0"/>
              </a:rPr>
              <a:t>r-01#</a:t>
            </a:r>
            <a:r>
              <a:rPr lang="en-US" sz="1200" b="1" dirty="0">
                <a:solidFill>
                  <a:srgbClr val="100E0C"/>
                </a:solidFill>
                <a:latin typeface="Courier" pitchFamily="49" charset="0"/>
              </a:rPr>
              <a:t>show </a:t>
            </a:r>
            <a:r>
              <a:rPr lang="en-US" sz="1200" b="1" dirty="0" err="1">
                <a:solidFill>
                  <a:srgbClr val="100E0C"/>
                </a:solidFill>
                <a:latin typeface="Courier" pitchFamily="49" charset="0"/>
              </a:rPr>
              <a:t>ip</a:t>
            </a:r>
            <a:r>
              <a:rPr lang="en-US" sz="1200" b="1" dirty="0">
                <a:solidFill>
                  <a:srgbClr val="100E0C"/>
                </a:solidFill>
                <a:latin typeface="Courier" pitchFamily="49" charset="0"/>
              </a:rPr>
              <a:t> route</a:t>
            </a:r>
            <a:r>
              <a:rPr lang="en-US" sz="1200" dirty="0">
                <a:solidFill>
                  <a:srgbClr val="100E0C"/>
                </a:solidFill>
                <a:latin typeface="Courier" pitchFamily="49" charset="0"/>
              </a:rPr>
              <a:t> </a:t>
            </a:r>
          </a:p>
          <a:p>
            <a:pPr>
              <a:buNone/>
            </a:pPr>
            <a:r>
              <a:rPr lang="en-US" sz="1200" dirty="0">
                <a:solidFill>
                  <a:srgbClr val="100E0C"/>
                </a:solidFill>
                <a:latin typeface="Courier" pitchFamily="49" charset="0"/>
              </a:rPr>
              <a:t>Codes: L - local, C - connected, S - static, R - RIP, M - mobile, B - BGP</a:t>
            </a:r>
          </a:p>
          <a:p>
            <a:pPr>
              <a:buNone/>
            </a:pPr>
            <a:r>
              <a:rPr lang="en-US" sz="1200" dirty="0">
                <a:solidFill>
                  <a:srgbClr val="100E0C"/>
                </a:solidFill>
                <a:latin typeface="Courier" pitchFamily="49" charset="0"/>
              </a:rPr>
              <a:t>       D - EIGRP, EX - EIGRP external, O - OSPF, IA - OSPF inter area</a:t>
            </a:r>
          </a:p>
          <a:p>
            <a:pPr>
              <a:buNone/>
            </a:pPr>
            <a:r>
              <a:rPr lang="en-US" sz="1200" dirty="0">
                <a:solidFill>
                  <a:srgbClr val="100E0C"/>
                </a:solidFill>
                <a:latin typeface="Courier" pitchFamily="49" charset="0"/>
              </a:rPr>
              <a:t>       N1 - OSPF NSSA external type 1, N2 - OSPF NSSA external type 2</a:t>
            </a:r>
          </a:p>
          <a:p>
            <a:pPr>
              <a:buNone/>
            </a:pPr>
            <a:r>
              <a:rPr lang="en-US" sz="1200" dirty="0">
                <a:solidFill>
                  <a:srgbClr val="100E0C"/>
                </a:solidFill>
                <a:latin typeface="Courier" pitchFamily="49" charset="0"/>
              </a:rPr>
              <a:t>       E1 - OSPF external type 1, E2 - OSPF external type 2, E - EGP</a:t>
            </a:r>
          </a:p>
          <a:p>
            <a:pPr>
              <a:buNone/>
            </a:pPr>
            <a:r>
              <a:rPr lang="en-US" sz="1200" dirty="0">
                <a:solidFill>
                  <a:srgbClr val="100E0C"/>
                </a:solidFill>
                <a:latin typeface="Courier" pitchFamily="49" charset="0"/>
              </a:rPr>
              <a:t>       </a:t>
            </a:r>
            <a:r>
              <a:rPr lang="en-US" sz="1200" dirty="0" err="1">
                <a:solidFill>
                  <a:srgbClr val="100E0C"/>
                </a:solidFill>
                <a:latin typeface="Courier" pitchFamily="49" charset="0"/>
              </a:rPr>
              <a:t>i</a:t>
            </a:r>
            <a:r>
              <a:rPr lang="en-US" sz="1200" dirty="0">
                <a:solidFill>
                  <a:srgbClr val="100E0C"/>
                </a:solidFill>
                <a:latin typeface="Courier" pitchFamily="49" charset="0"/>
              </a:rPr>
              <a:t> - IS-IS, L1 - IS-IS level-1, L2 - IS-IS level-2, </a:t>
            </a:r>
            <a:r>
              <a:rPr lang="en-US" sz="1200" dirty="0" err="1">
                <a:solidFill>
                  <a:srgbClr val="100E0C"/>
                </a:solidFill>
                <a:latin typeface="Courier" pitchFamily="49" charset="0"/>
              </a:rPr>
              <a:t>ia</a:t>
            </a:r>
            <a:r>
              <a:rPr lang="en-US" sz="1200" dirty="0">
                <a:solidFill>
                  <a:srgbClr val="100E0C"/>
                </a:solidFill>
                <a:latin typeface="Courier" pitchFamily="49" charset="0"/>
              </a:rPr>
              <a:t> - IS-IS inter area</a:t>
            </a:r>
          </a:p>
          <a:p>
            <a:pPr>
              <a:buNone/>
            </a:pPr>
            <a:r>
              <a:rPr lang="en-US" sz="1200" dirty="0">
                <a:solidFill>
                  <a:srgbClr val="100E0C"/>
                </a:solidFill>
                <a:latin typeface="Courier" pitchFamily="49" charset="0"/>
              </a:rPr>
              <a:t>       * - candidate default, U - per-user static route, o - ODR</a:t>
            </a:r>
          </a:p>
          <a:p>
            <a:pPr>
              <a:buNone/>
            </a:pPr>
            <a:r>
              <a:rPr lang="en-US" sz="1200" dirty="0">
                <a:solidFill>
                  <a:srgbClr val="100E0C"/>
                </a:solidFill>
                <a:latin typeface="Courier" pitchFamily="49" charset="0"/>
              </a:rPr>
              <a:t>       P - periodic downloaded static route</a:t>
            </a:r>
          </a:p>
          <a:p>
            <a:pPr>
              <a:buNone/>
            </a:pPr>
            <a:endParaRPr lang="en-US" sz="1200" dirty="0">
              <a:solidFill>
                <a:srgbClr val="100E0C"/>
              </a:solidFill>
              <a:latin typeface="Courier" pitchFamily="49" charset="0"/>
            </a:endParaRPr>
          </a:p>
          <a:p>
            <a:pPr>
              <a:buNone/>
            </a:pPr>
            <a:r>
              <a:rPr lang="en-US" sz="1200" dirty="0">
                <a:solidFill>
                  <a:srgbClr val="100E0C"/>
                </a:solidFill>
                <a:latin typeface="Courier" pitchFamily="49" charset="0"/>
              </a:rPr>
              <a:t>Gateway of last resort is 192.168.3.3 to network 0.0.0.0</a:t>
            </a:r>
          </a:p>
          <a:p>
            <a:pPr>
              <a:buNone/>
            </a:pPr>
            <a:endParaRPr lang="en-US" sz="1200" dirty="0">
              <a:solidFill>
                <a:srgbClr val="100E0C"/>
              </a:solidFill>
              <a:latin typeface="Courier" pitchFamily="49" charset="0"/>
            </a:endParaRPr>
          </a:p>
          <a:p>
            <a:pPr>
              <a:buNone/>
            </a:pPr>
            <a:r>
              <a:rPr lang="en-US" sz="1200" dirty="0">
                <a:solidFill>
                  <a:srgbClr val="100E0C"/>
                </a:solidFill>
                <a:latin typeface="Courier" pitchFamily="49" charset="0"/>
              </a:rPr>
              <a:t>S    192.168.1.0/24 [1/0] via 192.168.2.2</a:t>
            </a:r>
          </a:p>
          <a:p>
            <a:pPr>
              <a:buNone/>
            </a:pPr>
            <a:r>
              <a:rPr lang="en-US" sz="1200" dirty="0">
                <a:solidFill>
                  <a:srgbClr val="100E0C"/>
                </a:solidFill>
                <a:latin typeface="Courier" pitchFamily="49" charset="0"/>
              </a:rPr>
              <a:t>     192.168.2.0/24 is variably </a:t>
            </a:r>
            <a:r>
              <a:rPr lang="en-US" sz="1200" dirty="0" err="1">
                <a:solidFill>
                  <a:srgbClr val="100E0C"/>
                </a:solidFill>
                <a:latin typeface="Courier" pitchFamily="49" charset="0"/>
              </a:rPr>
              <a:t>subnetted</a:t>
            </a:r>
            <a:r>
              <a:rPr lang="en-US" sz="1200" dirty="0">
                <a:solidFill>
                  <a:srgbClr val="100E0C"/>
                </a:solidFill>
                <a:latin typeface="Courier" pitchFamily="49" charset="0"/>
              </a:rPr>
              <a:t>, 2 subnets, 2 masks</a:t>
            </a:r>
          </a:p>
          <a:p>
            <a:pPr>
              <a:buNone/>
            </a:pPr>
            <a:r>
              <a:rPr lang="en-US" sz="1200" dirty="0">
                <a:solidFill>
                  <a:srgbClr val="100E0C"/>
                </a:solidFill>
                <a:latin typeface="Courier" pitchFamily="49" charset="0"/>
              </a:rPr>
              <a:t>C       192.168.2.0/24 is directly connected, GigabitEthernet0/1</a:t>
            </a:r>
          </a:p>
          <a:p>
            <a:pPr>
              <a:buNone/>
            </a:pPr>
            <a:r>
              <a:rPr lang="en-US" sz="1200" dirty="0">
                <a:solidFill>
                  <a:srgbClr val="100E0C"/>
                </a:solidFill>
                <a:latin typeface="Courier" pitchFamily="49" charset="0"/>
              </a:rPr>
              <a:t>L       192.168.2.1/32 is directly connected, GigabitEthernet0/1</a:t>
            </a:r>
          </a:p>
          <a:p>
            <a:pPr>
              <a:buNone/>
            </a:pPr>
            <a:r>
              <a:rPr lang="en-US" sz="1200" dirty="0">
                <a:solidFill>
                  <a:srgbClr val="100E0C"/>
                </a:solidFill>
                <a:latin typeface="Courier" pitchFamily="49" charset="0"/>
              </a:rPr>
              <a:t>     192.168.3.0/24 is variably </a:t>
            </a:r>
            <a:r>
              <a:rPr lang="en-US" sz="1200" dirty="0" err="1">
                <a:solidFill>
                  <a:srgbClr val="100E0C"/>
                </a:solidFill>
                <a:latin typeface="Courier" pitchFamily="49" charset="0"/>
              </a:rPr>
              <a:t>subnetted</a:t>
            </a:r>
            <a:r>
              <a:rPr lang="en-US" sz="1200" dirty="0">
                <a:solidFill>
                  <a:srgbClr val="100E0C"/>
                </a:solidFill>
                <a:latin typeface="Courier" pitchFamily="49" charset="0"/>
              </a:rPr>
              <a:t>, 2 subnets, 2 masks</a:t>
            </a:r>
          </a:p>
          <a:p>
            <a:pPr>
              <a:buNone/>
            </a:pPr>
            <a:r>
              <a:rPr lang="en-US" sz="1200" dirty="0">
                <a:solidFill>
                  <a:srgbClr val="100E0C"/>
                </a:solidFill>
                <a:latin typeface="Courier" pitchFamily="49" charset="0"/>
              </a:rPr>
              <a:t>C       192.168.3.0/24 is directly connected, GigabitEthernet0/0</a:t>
            </a:r>
          </a:p>
          <a:p>
            <a:pPr>
              <a:buNone/>
            </a:pPr>
            <a:r>
              <a:rPr lang="en-US" sz="1200" dirty="0">
                <a:solidFill>
                  <a:srgbClr val="100E0C"/>
                </a:solidFill>
                <a:latin typeface="Courier" pitchFamily="49" charset="0"/>
              </a:rPr>
              <a:t>L       192.168.3.1/32 is directly connected, GigabitEthernet0/0</a:t>
            </a:r>
          </a:p>
          <a:p>
            <a:pPr>
              <a:buNone/>
            </a:pPr>
            <a:r>
              <a:rPr lang="en-US" sz="1200" dirty="0">
                <a:solidFill>
                  <a:srgbClr val="100E0C"/>
                </a:solidFill>
                <a:latin typeface="Courier" pitchFamily="49" charset="0"/>
              </a:rPr>
              <a:t>S*   0.0.0.0/0 [1/0] via 192.168.3.3</a:t>
            </a:r>
          </a:p>
        </p:txBody>
      </p:sp>
      <p:sp>
        <p:nvSpPr>
          <p:cNvPr id="4" name="Скругленная прямоугольная выноска 3"/>
          <p:cNvSpPr/>
          <p:nvPr/>
        </p:nvSpPr>
        <p:spPr bwMode="auto">
          <a:xfrm>
            <a:off x="7020272" y="4653136"/>
            <a:ext cx="1997968" cy="720080"/>
          </a:xfrm>
          <a:prstGeom prst="wedgeRoundRectCallout">
            <a:avLst>
              <a:gd name="adj1" fmla="val -66332"/>
              <a:gd name="adj2" fmla="val -31085"/>
              <a:gd name="adj3" fmla="val 16667"/>
            </a:avLst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None/>
              <a:tabLst/>
            </a:pPr>
            <a:r>
              <a:rPr lang="ru-RU" sz="1200" dirty="0" smtClean="0">
                <a:solidFill>
                  <a:srgbClr val="100E0C"/>
                </a:solidFill>
              </a:rPr>
              <a:t>Создана автоматически</a:t>
            </a:r>
          </a:p>
          <a:p>
            <a:pPr marL="171450" indent="-171450"/>
            <a:r>
              <a:rPr kumimoji="1" lang="ru-RU" sz="1200" b="0" i="0" u="none" strike="noStrike" cap="none" normalizeH="0" baseline="0" dirty="0" smtClean="0">
                <a:ln>
                  <a:noFill/>
                </a:ln>
                <a:solidFill>
                  <a:srgbClr val="100E0C"/>
                </a:solidFill>
                <a:effectLst/>
                <a:latin typeface="Times New Roman" pitchFamily="18" charset="0"/>
                <a:cs typeface="Times New Roman" pitchFamily="18" charset="0"/>
              </a:rPr>
              <a:t>Сеть</a:t>
            </a:r>
          </a:p>
          <a:p>
            <a:pPr marL="171450" indent="-171450"/>
            <a:r>
              <a:rPr lang="ru-RU" sz="1200" dirty="0" smtClean="0">
                <a:solidFill>
                  <a:srgbClr val="100E0C"/>
                </a:solidFill>
              </a:rPr>
              <a:t>Свой </a:t>
            </a:r>
            <a:r>
              <a:rPr lang="en-US" sz="1200" dirty="0" smtClean="0">
                <a:solidFill>
                  <a:srgbClr val="100E0C"/>
                </a:solidFill>
              </a:rPr>
              <a:t>IP</a:t>
            </a:r>
            <a:endParaRPr kumimoji="1" lang="ru-RU" sz="1200" b="0" i="0" u="none" strike="noStrike" cap="none" normalizeH="0" baseline="0" dirty="0" smtClean="0">
              <a:ln>
                <a:noFill/>
              </a:ln>
              <a:solidFill>
                <a:srgbClr val="100E0C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Скругленная прямоугольная выноска 22"/>
          <p:cNvSpPr/>
          <p:nvPr/>
        </p:nvSpPr>
        <p:spPr bwMode="auto">
          <a:xfrm>
            <a:off x="6732240" y="3573016"/>
            <a:ext cx="1997968" cy="504056"/>
          </a:xfrm>
          <a:prstGeom prst="wedgeRoundRectCallout">
            <a:avLst>
              <a:gd name="adj1" fmla="val -158342"/>
              <a:gd name="adj2" fmla="val 91177"/>
              <a:gd name="adj3" fmla="val 16667"/>
            </a:avLst>
          </a:prstGeom>
          <a:solidFill>
            <a:srgbClr val="92D050"/>
          </a:solidFill>
          <a:ln>
            <a:headEnd type="none" w="med" len="med"/>
            <a:tailEnd type="none" w="med" len="med"/>
          </a:ln>
          <a:ex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None/>
              <a:tabLst/>
            </a:pPr>
            <a:r>
              <a:rPr lang="ru-RU" sz="1200" dirty="0" smtClean="0">
                <a:solidFill>
                  <a:srgbClr val="100E0C"/>
                </a:solidFill>
              </a:rPr>
              <a:t>Создана вручную</a:t>
            </a:r>
          </a:p>
          <a:p>
            <a:pPr marL="171450" indent="-171450"/>
            <a:r>
              <a:rPr kumimoji="1" lang="ru-RU" sz="1200" b="0" i="0" u="none" strike="noStrike" cap="none" normalizeH="0" baseline="0" dirty="0" smtClean="0">
                <a:ln>
                  <a:noFill/>
                </a:ln>
                <a:solidFill>
                  <a:srgbClr val="100E0C"/>
                </a:solidFill>
                <a:effectLst/>
                <a:latin typeface="Times New Roman" pitchFamily="18" charset="0"/>
                <a:cs typeface="Times New Roman" pitchFamily="18" charset="0"/>
              </a:rPr>
              <a:t>Сеть</a:t>
            </a:r>
          </a:p>
        </p:txBody>
      </p:sp>
      <p:sp>
        <p:nvSpPr>
          <p:cNvPr id="25" name="Скругленная прямоугольная выноска 24"/>
          <p:cNvSpPr/>
          <p:nvPr/>
        </p:nvSpPr>
        <p:spPr bwMode="auto">
          <a:xfrm>
            <a:off x="4860032" y="6165304"/>
            <a:ext cx="1997968" cy="504056"/>
          </a:xfrm>
          <a:prstGeom prst="wedgeRoundRectCallout">
            <a:avLst>
              <a:gd name="adj1" fmla="val -88262"/>
              <a:gd name="adj2" fmla="val -114797"/>
              <a:gd name="adj3" fmla="val 16667"/>
            </a:avLst>
          </a:prstGeom>
          <a:solidFill>
            <a:srgbClr val="7030A0"/>
          </a:solidFill>
          <a:ln>
            <a:headEnd type="none" w="med" len="med"/>
            <a:tailEnd type="none" w="med" len="med"/>
          </a:ln>
          <a:ex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None/>
              <a:tabLst/>
            </a:pPr>
            <a:r>
              <a:rPr lang="ru-RU" sz="1200" dirty="0" smtClean="0">
                <a:solidFill>
                  <a:srgbClr val="FFFF00"/>
                </a:solidFill>
              </a:rPr>
              <a:t>Маршрут по умолчанию</a:t>
            </a:r>
          </a:p>
          <a:p>
            <a:pPr marL="171450" indent="-171450"/>
            <a:r>
              <a:rPr kumimoji="1" lang="ru-RU" sz="1200" b="0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Times New Roman" pitchFamily="18" charset="0"/>
                <a:cs typeface="Times New Roman" pitchFamily="18" charset="0"/>
              </a:rPr>
              <a:t>Сеть</a:t>
            </a:r>
            <a:r>
              <a:rPr kumimoji="1" lang="en-US" sz="1200" b="0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Times New Roman" pitchFamily="18" charset="0"/>
                <a:cs typeface="Times New Roman" pitchFamily="18" charset="0"/>
              </a:rPr>
              <a:t> 0.0.0.0/0</a:t>
            </a:r>
            <a:endParaRPr kumimoji="1" lang="ru-RU" sz="1200" b="0" i="0" u="none" strike="noStrike" cap="none" normalizeH="0" baseline="0" dirty="0" smtClean="0">
              <a:ln>
                <a:noFill/>
              </a:ln>
              <a:solidFill>
                <a:srgbClr val="FFFF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3903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Заголовок 1"/>
          <p:cNvSpPr txBox="1">
            <a:spLocks/>
          </p:cNvSpPr>
          <p:nvPr/>
        </p:nvSpPr>
        <p:spPr>
          <a:xfrm>
            <a:off x="125760" y="476672"/>
            <a:ext cx="889248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ru-RU" altLang="ru-RU" b="1" kern="0" dirty="0" smtClean="0"/>
              <a:t>Типы записей</a:t>
            </a:r>
          </a:p>
          <a:p>
            <a:pPr algn="ctr">
              <a:buClrTx/>
              <a:buSzTx/>
              <a:buFontTx/>
              <a:buNone/>
            </a:pPr>
            <a:r>
              <a:rPr kumimoji="0" lang="ru-RU" altLang="ru-RU" b="1" kern="0" dirty="0" smtClean="0"/>
              <a:t>в таблице маршрутизации</a:t>
            </a:r>
          </a:p>
        </p:txBody>
      </p:sp>
      <p:sp>
        <p:nvSpPr>
          <p:cNvPr id="3" name="AutoShape 6" descr="Похожее изображение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827584" y="1988840"/>
            <a:ext cx="684076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Автоматические записи</a:t>
            </a:r>
          </a:p>
          <a:p>
            <a:pPr lvl="1"/>
            <a:r>
              <a:rPr lang="ru-RU" dirty="0" smtClean="0"/>
              <a:t>Подключённые сети</a:t>
            </a:r>
          </a:p>
          <a:p>
            <a:pPr lvl="1"/>
            <a:r>
              <a:rPr lang="ru-RU" dirty="0" smtClean="0"/>
              <a:t>Автоматическая конфигурация </a:t>
            </a:r>
            <a:r>
              <a:rPr lang="en-US" dirty="0" smtClean="0"/>
              <a:t>DHCP</a:t>
            </a:r>
          </a:p>
          <a:p>
            <a:pPr lvl="2"/>
            <a:r>
              <a:rPr lang="en-US" dirty="0" smtClean="0"/>
              <a:t>Default gateway</a:t>
            </a:r>
            <a:endParaRPr lang="ru-RU" dirty="0" smtClean="0"/>
          </a:p>
          <a:p>
            <a:r>
              <a:rPr lang="ru-RU" dirty="0" smtClean="0"/>
              <a:t>Ручное добавление администратором</a:t>
            </a:r>
            <a:endParaRPr lang="en-US" dirty="0" smtClean="0"/>
          </a:p>
          <a:p>
            <a:r>
              <a:rPr lang="ru-RU" dirty="0" smtClean="0"/>
              <a:t>Протоколы маршрутизации</a:t>
            </a:r>
          </a:p>
          <a:p>
            <a:pPr lvl="1"/>
            <a:r>
              <a:rPr lang="en-US" dirty="0" smtClean="0"/>
              <a:t>Routed protocol</a:t>
            </a:r>
          </a:p>
          <a:p>
            <a:pPr lvl="2"/>
            <a:r>
              <a:rPr lang="en-US" dirty="0" smtClean="0"/>
              <a:t>IP</a:t>
            </a:r>
          </a:p>
          <a:p>
            <a:pPr lvl="1"/>
            <a:r>
              <a:rPr lang="en-US" dirty="0" smtClean="0"/>
              <a:t>Routing protocol</a:t>
            </a:r>
          </a:p>
          <a:p>
            <a:pPr lvl="2"/>
            <a:r>
              <a:rPr lang="en-US" dirty="0" smtClean="0"/>
              <a:t>RIP</a:t>
            </a:r>
          </a:p>
          <a:p>
            <a:pPr lvl="2"/>
            <a:r>
              <a:rPr lang="en-US" dirty="0" smtClean="0"/>
              <a:t>OSPF</a:t>
            </a:r>
          </a:p>
          <a:p>
            <a:pPr lvl="2"/>
            <a:r>
              <a:rPr lang="en-US" dirty="0" smtClean="0"/>
              <a:t>BGP</a:t>
            </a:r>
          </a:p>
          <a:p>
            <a:pPr lvl="2"/>
            <a:r>
              <a:rPr lang="en-US" dirty="0" smtClean="0"/>
              <a:t>…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76360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Заголовок 1"/>
          <p:cNvSpPr txBox="1">
            <a:spLocks/>
          </p:cNvSpPr>
          <p:nvPr/>
        </p:nvSpPr>
        <p:spPr>
          <a:xfrm>
            <a:off x="129679" y="44624"/>
            <a:ext cx="889248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ru-RU" altLang="ru-RU" b="1" kern="0" dirty="0" smtClean="0"/>
              <a:t>Таблица маршрутизации</a:t>
            </a:r>
          </a:p>
          <a:p>
            <a:pPr algn="ctr">
              <a:buClrTx/>
              <a:buSzTx/>
              <a:buFontTx/>
              <a:buNone/>
            </a:pPr>
            <a:r>
              <a:rPr kumimoji="0" lang="ru-RU" altLang="ru-RU" b="1" kern="0" dirty="0" smtClean="0"/>
              <a:t>конечного узла</a:t>
            </a:r>
          </a:p>
        </p:txBody>
      </p:sp>
      <p:sp>
        <p:nvSpPr>
          <p:cNvPr id="3" name="AutoShape 6" descr="Похожее изображение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" name="Прямоугольник 1"/>
          <p:cNvSpPr/>
          <p:nvPr/>
        </p:nvSpPr>
        <p:spPr>
          <a:xfrm>
            <a:off x="683567" y="1403300"/>
            <a:ext cx="7103963" cy="523220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buNone/>
            </a:pPr>
            <a:r>
              <a:rPr lang="en-US" sz="1000" dirty="0" smtClean="0">
                <a:solidFill>
                  <a:srgbClr val="100E0C"/>
                </a:solidFill>
                <a:latin typeface="Courier" pitchFamily="49" charset="0"/>
              </a:rPr>
              <a:t>D:\&gt;</a:t>
            </a:r>
            <a:r>
              <a:rPr lang="en-US" sz="1000" b="1" dirty="0" smtClean="0">
                <a:solidFill>
                  <a:srgbClr val="100E0C"/>
                </a:solidFill>
                <a:latin typeface="Courier" pitchFamily="49" charset="0"/>
              </a:rPr>
              <a:t>route print</a:t>
            </a:r>
            <a:endParaRPr lang="ru-RU" sz="1000" b="1" dirty="0" smtClean="0">
              <a:solidFill>
                <a:srgbClr val="100E0C"/>
              </a:solidFill>
              <a:latin typeface="Courier" pitchFamily="49" charset="0"/>
            </a:endParaRPr>
          </a:p>
          <a:p>
            <a:pPr>
              <a:buNone/>
            </a:pPr>
            <a:r>
              <a:rPr lang="en-US" sz="1000" dirty="0">
                <a:solidFill>
                  <a:srgbClr val="100E0C"/>
                </a:solidFill>
                <a:latin typeface="Courier" pitchFamily="49" charset="0"/>
              </a:rPr>
              <a:t>===========================================================================</a:t>
            </a:r>
          </a:p>
          <a:p>
            <a:pPr>
              <a:buNone/>
            </a:pPr>
            <a:r>
              <a:rPr lang="en-US" sz="1000" dirty="0">
                <a:solidFill>
                  <a:srgbClr val="100E0C"/>
                </a:solidFill>
                <a:latin typeface="Courier" pitchFamily="49" charset="0"/>
              </a:rPr>
              <a:t>Interface List</a:t>
            </a:r>
          </a:p>
          <a:p>
            <a:pPr>
              <a:buNone/>
            </a:pPr>
            <a:r>
              <a:rPr lang="en-US" sz="1000" dirty="0">
                <a:solidFill>
                  <a:srgbClr val="100E0C"/>
                </a:solidFill>
                <a:latin typeface="Courier" pitchFamily="49" charset="0"/>
              </a:rPr>
              <a:t> 11...00 15 5d 00 0b 75 ......Microsoft Virtual Machine Bus Network Adapter</a:t>
            </a:r>
          </a:p>
          <a:p>
            <a:pPr>
              <a:buNone/>
            </a:pPr>
            <a:r>
              <a:rPr lang="en-US" sz="1000" dirty="0">
                <a:solidFill>
                  <a:srgbClr val="100E0C"/>
                </a:solidFill>
                <a:latin typeface="Courier" pitchFamily="49" charset="0"/>
              </a:rPr>
              <a:t>  1...........................Software Loopback Interface 1</a:t>
            </a:r>
          </a:p>
          <a:p>
            <a:pPr>
              <a:buNone/>
            </a:pPr>
            <a:r>
              <a:rPr lang="en-US" sz="1000" dirty="0">
                <a:solidFill>
                  <a:srgbClr val="100E0C"/>
                </a:solidFill>
                <a:latin typeface="Courier" pitchFamily="49" charset="0"/>
              </a:rPr>
              <a:t> 13...00 00 00 00 00 00 00 e0 Microsoft ISATAP Adapter #2</a:t>
            </a:r>
          </a:p>
          <a:p>
            <a:pPr>
              <a:buNone/>
            </a:pPr>
            <a:r>
              <a:rPr lang="en-US" sz="1000" dirty="0">
                <a:solidFill>
                  <a:srgbClr val="100E0C"/>
                </a:solidFill>
                <a:latin typeface="Courier" pitchFamily="49" charset="0"/>
              </a:rPr>
              <a:t>===========================================================================</a:t>
            </a:r>
          </a:p>
          <a:p>
            <a:pPr>
              <a:buNone/>
            </a:pPr>
            <a:endParaRPr lang="en-US" sz="1000" dirty="0">
              <a:solidFill>
                <a:srgbClr val="100E0C"/>
              </a:solidFill>
              <a:latin typeface="Courier" pitchFamily="49" charset="0"/>
            </a:endParaRPr>
          </a:p>
          <a:p>
            <a:pPr>
              <a:buNone/>
            </a:pPr>
            <a:r>
              <a:rPr lang="en-US" sz="1000" dirty="0">
                <a:solidFill>
                  <a:srgbClr val="100E0C"/>
                </a:solidFill>
                <a:latin typeface="Courier" pitchFamily="49" charset="0"/>
              </a:rPr>
              <a:t>IPv4 Route Table</a:t>
            </a:r>
          </a:p>
          <a:p>
            <a:pPr>
              <a:buNone/>
            </a:pPr>
            <a:r>
              <a:rPr lang="en-US" sz="1000" dirty="0">
                <a:solidFill>
                  <a:srgbClr val="100E0C"/>
                </a:solidFill>
                <a:latin typeface="Courier" pitchFamily="49" charset="0"/>
              </a:rPr>
              <a:t>===========================================================================</a:t>
            </a:r>
          </a:p>
          <a:p>
            <a:pPr>
              <a:buNone/>
            </a:pPr>
            <a:r>
              <a:rPr lang="en-US" sz="1000" dirty="0">
                <a:solidFill>
                  <a:srgbClr val="100E0C"/>
                </a:solidFill>
                <a:latin typeface="Courier" pitchFamily="49" charset="0"/>
              </a:rPr>
              <a:t>Active Routes:</a:t>
            </a:r>
          </a:p>
          <a:p>
            <a:pPr>
              <a:buNone/>
            </a:pPr>
            <a:r>
              <a:rPr lang="en-US" sz="1000" dirty="0">
                <a:solidFill>
                  <a:srgbClr val="100E0C"/>
                </a:solidFill>
                <a:latin typeface="Courier" pitchFamily="49" charset="0"/>
              </a:rPr>
              <a:t>Network Destination        Netmask          Gateway       Interface  Metric</a:t>
            </a:r>
          </a:p>
          <a:p>
            <a:pPr>
              <a:buNone/>
            </a:pPr>
            <a:r>
              <a:rPr lang="en-US" sz="1000" dirty="0">
                <a:solidFill>
                  <a:srgbClr val="100E0C"/>
                </a:solidFill>
                <a:latin typeface="Courier" pitchFamily="49" charset="0"/>
              </a:rPr>
              <a:t>          0.0.0.0          0.0.0.0     192.168.16.4   192.168.22.172    261</a:t>
            </a:r>
          </a:p>
          <a:p>
            <a:pPr>
              <a:buNone/>
            </a:pPr>
            <a:r>
              <a:rPr lang="en-US" sz="1000" dirty="0">
                <a:solidFill>
                  <a:srgbClr val="100E0C"/>
                </a:solidFill>
                <a:latin typeface="Courier" pitchFamily="49" charset="0"/>
              </a:rPr>
              <a:t>        127.0.0.0        255.0.0.0         On-link         127.0.0.1    306</a:t>
            </a:r>
          </a:p>
          <a:p>
            <a:pPr>
              <a:buNone/>
            </a:pPr>
            <a:r>
              <a:rPr lang="en-US" sz="1000" dirty="0">
                <a:solidFill>
                  <a:srgbClr val="100E0C"/>
                </a:solidFill>
                <a:latin typeface="Courier" pitchFamily="49" charset="0"/>
              </a:rPr>
              <a:t>        127.0.0.1  255.255.255.255         On-link         127.0.0.1    306</a:t>
            </a:r>
          </a:p>
          <a:p>
            <a:pPr>
              <a:buNone/>
            </a:pPr>
            <a:r>
              <a:rPr lang="en-US" sz="1000" dirty="0">
                <a:solidFill>
                  <a:srgbClr val="100E0C"/>
                </a:solidFill>
                <a:latin typeface="Courier" pitchFamily="49" charset="0"/>
              </a:rPr>
              <a:t>  127.255.255.255  255.255.255.255         On-link         127.0.0.1    306</a:t>
            </a:r>
          </a:p>
          <a:p>
            <a:pPr>
              <a:buNone/>
            </a:pPr>
            <a:r>
              <a:rPr lang="en-US" sz="1000" dirty="0">
                <a:solidFill>
                  <a:srgbClr val="100E0C"/>
                </a:solidFill>
                <a:latin typeface="Courier" pitchFamily="49" charset="0"/>
              </a:rPr>
              <a:t>     192.168.16.0    255.255.240.0         On-link    192.168.22.172    261</a:t>
            </a:r>
          </a:p>
          <a:p>
            <a:pPr>
              <a:buNone/>
            </a:pPr>
            <a:r>
              <a:rPr lang="en-US" sz="1000" dirty="0">
                <a:solidFill>
                  <a:srgbClr val="100E0C"/>
                </a:solidFill>
                <a:latin typeface="Courier" pitchFamily="49" charset="0"/>
              </a:rPr>
              <a:t>   192.168.22.172  255.255.255.255         On-link    192.168.22.172    261</a:t>
            </a:r>
          </a:p>
          <a:p>
            <a:pPr>
              <a:buNone/>
            </a:pPr>
            <a:r>
              <a:rPr lang="en-US" sz="1000" dirty="0">
                <a:solidFill>
                  <a:srgbClr val="100E0C"/>
                </a:solidFill>
                <a:latin typeface="Courier" pitchFamily="49" charset="0"/>
              </a:rPr>
              <a:t>   192.168.31.255  255.255.255.255         On-link    192.168.22.172    261</a:t>
            </a:r>
          </a:p>
          <a:p>
            <a:pPr>
              <a:buNone/>
            </a:pPr>
            <a:r>
              <a:rPr lang="en-US" sz="1000" dirty="0">
                <a:solidFill>
                  <a:srgbClr val="100E0C"/>
                </a:solidFill>
                <a:latin typeface="Courier" pitchFamily="49" charset="0"/>
              </a:rPr>
              <a:t>        224.0.0.0        240.0.0.0         On-link         127.0.0.1    306</a:t>
            </a:r>
          </a:p>
          <a:p>
            <a:pPr>
              <a:buNone/>
            </a:pPr>
            <a:r>
              <a:rPr lang="en-US" sz="1000" dirty="0">
                <a:solidFill>
                  <a:srgbClr val="100E0C"/>
                </a:solidFill>
                <a:latin typeface="Courier" pitchFamily="49" charset="0"/>
              </a:rPr>
              <a:t>        224.0.0.0        240.0.0.0         On-link    192.168.22.172    261</a:t>
            </a:r>
          </a:p>
          <a:p>
            <a:pPr>
              <a:buNone/>
            </a:pPr>
            <a:r>
              <a:rPr lang="en-US" sz="1000" dirty="0">
                <a:solidFill>
                  <a:srgbClr val="100E0C"/>
                </a:solidFill>
                <a:latin typeface="Courier" pitchFamily="49" charset="0"/>
              </a:rPr>
              <a:t>  255.255.255.255  255.255.255.255         On-link         127.0.0.1    306</a:t>
            </a:r>
          </a:p>
          <a:p>
            <a:pPr>
              <a:buNone/>
            </a:pPr>
            <a:r>
              <a:rPr lang="en-US" sz="1000" dirty="0">
                <a:solidFill>
                  <a:srgbClr val="100E0C"/>
                </a:solidFill>
                <a:latin typeface="Courier" pitchFamily="49" charset="0"/>
              </a:rPr>
              <a:t>  255.255.255.255  255.255.255.255         On-link    192.168.22.172    261</a:t>
            </a:r>
          </a:p>
          <a:p>
            <a:pPr>
              <a:buNone/>
            </a:pPr>
            <a:r>
              <a:rPr lang="en-US" sz="1000" dirty="0">
                <a:solidFill>
                  <a:srgbClr val="100E0C"/>
                </a:solidFill>
                <a:latin typeface="Courier" pitchFamily="49" charset="0"/>
              </a:rPr>
              <a:t>===========================================================================</a:t>
            </a:r>
          </a:p>
          <a:p>
            <a:pPr>
              <a:buNone/>
            </a:pPr>
            <a:r>
              <a:rPr lang="en-US" sz="1000" dirty="0">
                <a:solidFill>
                  <a:srgbClr val="100E0C"/>
                </a:solidFill>
                <a:latin typeface="Courier" pitchFamily="49" charset="0"/>
              </a:rPr>
              <a:t>Persistent Routes:</a:t>
            </a:r>
          </a:p>
          <a:p>
            <a:pPr>
              <a:buNone/>
            </a:pPr>
            <a:r>
              <a:rPr lang="en-US" sz="1000" dirty="0">
                <a:solidFill>
                  <a:srgbClr val="100E0C"/>
                </a:solidFill>
                <a:latin typeface="Courier" pitchFamily="49" charset="0"/>
              </a:rPr>
              <a:t>  Network Address          Netmask  Gateway Address  Metric</a:t>
            </a:r>
          </a:p>
          <a:p>
            <a:pPr>
              <a:buNone/>
            </a:pPr>
            <a:r>
              <a:rPr lang="en-US" sz="1000" dirty="0">
                <a:solidFill>
                  <a:srgbClr val="100E0C"/>
                </a:solidFill>
                <a:latin typeface="Courier" pitchFamily="49" charset="0"/>
              </a:rPr>
              <a:t>          0.0.0.0          0.0.0.0     192.168.16.4  Default</a:t>
            </a:r>
          </a:p>
          <a:p>
            <a:pPr>
              <a:buNone/>
            </a:pPr>
            <a:r>
              <a:rPr lang="en-US" sz="1000" dirty="0" smtClean="0">
                <a:solidFill>
                  <a:srgbClr val="100E0C"/>
                </a:solidFill>
                <a:latin typeface="Courier" pitchFamily="49" charset="0"/>
              </a:rPr>
              <a:t>===========================================================================</a:t>
            </a:r>
            <a:endParaRPr lang="en-US" sz="1000" dirty="0">
              <a:solidFill>
                <a:srgbClr val="100E0C"/>
              </a:solidFill>
              <a:latin typeface="Courier" pitchFamily="49" charset="0"/>
            </a:endParaRPr>
          </a:p>
        </p:txBody>
      </p:sp>
      <p:sp>
        <p:nvSpPr>
          <p:cNvPr id="4" name="Скругленная прямоугольная выноска 3"/>
          <p:cNvSpPr/>
          <p:nvPr/>
        </p:nvSpPr>
        <p:spPr bwMode="auto">
          <a:xfrm>
            <a:off x="7164486" y="4281202"/>
            <a:ext cx="1857673" cy="743868"/>
          </a:xfrm>
          <a:prstGeom prst="wedgeRoundRectCallout">
            <a:avLst>
              <a:gd name="adj1" fmla="val -73160"/>
              <a:gd name="adj2" fmla="val -279"/>
              <a:gd name="adj3" fmla="val 16667"/>
            </a:avLst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L="171450" indent="-171450"/>
            <a:r>
              <a:rPr kumimoji="1" lang="ru-RU" sz="1200" b="0" i="0" u="none" strike="noStrike" cap="none" normalizeH="0" baseline="0" dirty="0" smtClean="0">
                <a:ln>
                  <a:noFill/>
                </a:ln>
                <a:solidFill>
                  <a:srgbClr val="100E0C"/>
                </a:solidFill>
                <a:effectLst/>
                <a:latin typeface="Times New Roman" pitchFamily="18" charset="0"/>
                <a:cs typeface="Times New Roman" pitchFamily="18" charset="0"/>
              </a:rPr>
              <a:t>Сеть</a:t>
            </a:r>
          </a:p>
          <a:p>
            <a:pPr marL="171450" indent="-171450"/>
            <a:r>
              <a:rPr lang="ru-RU" sz="1200" dirty="0" smtClean="0">
                <a:solidFill>
                  <a:srgbClr val="100E0C"/>
                </a:solidFill>
              </a:rPr>
              <a:t>Свой </a:t>
            </a:r>
            <a:r>
              <a:rPr lang="en-US" sz="1200" dirty="0" smtClean="0">
                <a:solidFill>
                  <a:srgbClr val="100E0C"/>
                </a:solidFill>
              </a:rPr>
              <a:t>IP</a:t>
            </a:r>
            <a:endParaRPr lang="ru-RU" sz="1200" dirty="0" smtClean="0">
              <a:solidFill>
                <a:srgbClr val="100E0C"/>
              </a:solidFill>
            </a:endParaRPr>
          </a:p>
          <a:p>
            <a:pPr marL="171450" indent="-171450"/>
            <a:r>
              <a:rPr lang="en-US" sz="1200" dirty="0" smtClean="0">
                <a:solidFill>
                  <a:srgbClr val="100E0C"/>
                </a:solidFill>
                <a:latin typeface="Times New Roman" pitchFamily="18" charset="0"/>
                <a:cs typeface="Times New Roman" pitchFamily="18" charset="0"/>
              </a:rPr>
              <a:t>Broadcast</a:t>
            </a:r>
            <a:endParaRPr kumimoji="1" lang="ru-RU" sz="1200" b="0" i="0" u="none" strike="noStrike" cap="none" normalizeH="0" baseline="0" dirty="0" smtClean="0">
              <a:ln>
                <a:noFill/>
              </a:ln>
              <a:solidFill>
                <a:srgbClr val="100E0C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Скругленная прямоугольная выноска 24"/>
          <p:cNvSpPr/>
          <p:nvPr/>
        </p:nvSpPr>
        <p:spPr bwMode="auto">
          <a:xfrm>
            <a:off x="6660232" y="2852936"/>
            <a:ext cx="1997968" cy="504056"/>
          </a:xfrm>
          <a:prstGeom prst="wedgeRoundRectCallout">
            <a:avLst>
              <a:gd name="adj1" fmla="val -58704"/>
              <a:gd name="adj2" fmla="val 121412"/>
              <a:gd name="adj3" fmla="val 16667"/>
            </a:avLst>
          </a:prstGeom>
          <a:solidFill>
            <a:srgbClr val="7030A0"/>
          </a:solidFill>
          <a:ln>
            <a:headEnd type="none" w="med" len="med"/>
            <a:tailEnd type="none" w="med" len="med"/>
          </a:ln>
          <a:ex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None/>
              <a:tabLst/>
            </a:pPr>
            <a:r>
              <a:rPr lang="ru-RU" sz="1200" dirty="0" smtClean="0">
                <a:solidFill>
                  <a:srgbClr val="FFFF00"/>
                </a:solidFill>
              </a:rPr>
              <a:t>Маршрут по умолчанию</a:t>
            </a:r>
          </a:p>
          <a:p>
            <a:pPr marL="171450" indent="-171450"/>
            <a:r>
              <a:rPr kumimoji="1" lang="ru-RU" sz="1200" b="0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Times New Roman" pitchFamily="18" charset="0"/>
                <a:cs typeface="Times New Roman" pitchFamily="18" charset="0"/>
              </a:rPr>
              <a:t>Сеть</a:t>
            </a:r>
            <a:r>
              <a:rPr kumimoji="1" lang="en-US" sz="1200" b="0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Times New Roman" pitchFamily="18" charset="0"/>
                <a:cs typeface="Times New Roman" pitchFamily="18" charset="0"/>
              </a:rPr>
              <a:t> 0.0.0.0/0</a:t>
            </a:r>
            <a:endParaRPr kumimoji="1" lang="ru-RU" sz="1200" b="0" i="0" u="none" strike="noStrike" cap="none" normalizeH="0" baseline="0" dirty="0" smtClean="0">
              <a:ln>
                <a:noFill/>
              </a:ln>
              <a:solidFill>
                <a:srgbClr val="FFFF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Правая фигурная скобка 4"/>
          <p:cNvSpPr/>
          <p:nvPr/>
        </p:nvSpPr>
        <p:spPr bwMode="auto">
          <a:xfrm>
            <a:off x="6516216" y="3789040"/>
            <a:ext cx="144016" cy="576064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buChar char="n"/>
              <a:tabLst/>
            </a:pPr>
            <a:endParaRPr kumimoji="1" lang="ru-RU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Правая фигурная скобка 8"/>
          <p:cNvSpPr/>
          <p:nvPr/>
        </p:nvSpPr>
        <p:spPr bwMode="auto">
          <a:xfrm>
            <a:off x="6513140" y="4365104"/>
            <a:ext cx="144016" cy="576064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buChar char="n"/>
              <a:tabLst/>
            </a:pPr>
            <a:endParaRPr kumimoji="1" lang="ru-RU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Правая фигурная скобка 9"/>
          <p:cNvSpPr/>
          <p:nvPr/>
        </p:nvSpPr>
        <p:spPr bwMode="auto">
          <a:xfrm>
            <a:off x="6526038" y="4962103"/>
            <a:ext cx="144016" cy="288032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buChar char="n"/>
              <a:tabLst/>
            </a:pPr>
            <a:endParaRPr kumimoji="1" lang="ru-RU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Правая фигурная скобка 10"/>
          <p:cNvSpPr/>
          <p:nvPr/>
        </p:nvSpPr>
        <p:spPr bwMode="auto">
          <a:xfrm>
            <a:off x="6526038" y="5298479"/>
            <a:ext cx="144016" cy="288032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buChar char="n"/>
              <a:tabLst/>
            </a:pPr>
            <a:endParaRPr kumimoji="1" lang="ru-RU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Скругленная прямоугольная выноска 11"/>
          <p:cNvSpPr/>
          <p:nvPr/>
        </p:nvSpPr>
        <p:spPr bwMode="auto">
          <a:xfrm>
            <a:off x="7164486" y="3705138"/>
            <a:ext cx="1857673" cy="371934"/>
          </a:xfrm>
          <a:prstGeom prst="wedgeRoundRectCallout">
            <a:avLst>
              <a:gd name="adj1" fmla="val -73160"/>
              <a:gd name="adj2" fmla="val 53501"/>
              <a:gd name="adj3" fmla="val 16667"/>
            </a:avLst>
          </a:prstGeom>
          <a:solidFill>
            <a:srgbClr val="92D050"/>
          </a:solidFill>
          <a:ln>
            <a:headEnd type="none" w="med" len="med"/>
            <a:tailEnd type="none" w="med" len="med"/>
          </a:ln>
          <a:ex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L="171450" indent="-171450"/>
            <a:r>
              <a:rPr lang="en-US" sz="1200" dirty="0" smtClean="0">
                <a:solidFill>
                  <a:srgbClr val="100E0C"/>
                </a:solidFill>
                <a:latin typeface="Times New Roman" pitchFamily="18" charset="0"/>
                <a:cs typeface="Times New Roman" pitchFamily="18" charset="0"/>
              </a:rPr>
              <a:t>Localhost / Loopback</a:t>
            </a:r>
            <a:endParaRPr kumimoji="1" lang="ru-RU" sz="1200" b="0" i="0" u="none" strike="noStrike" cap="none" normalizeH="0" baseline="0" dirty="0" smtClean="0">
              <a:ln>
                <a:noFill/>
              </a:ln>
              <a:solidFill>
                <a:srgbClr val="100E0C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Скругленная прямоугольная выноска 12"/>
          <p:cNvSpPr/>
          <p:nvPr/>
        </p:nvSpPr>
        <p:spPr bwMode="auto">
          <a:xfrm>
            <a:off x="7234782" y="5112512"/>
            <a:ext cx="1857673" cy="371934"/>
          </a:xfrm>
          <a:prstGeom prst="wedgeRoundRectCallout">
            <a:avLst>
              <a:gd name="adj1" fmla="val -78287"/>
              <a:gd name="adj2" fmla="val -46376"/>
              <a:gd name="adj3" fmla="val 16667"/>
            </a:avLst>
          </a:prstGeom>
          <a:solidFill>
            <a:srgbClr val="00B0F0"/>
          </a:solidFill>
          <a:ln>
            <a:headEnd type="none" w="med" len="med"/>
            <a:tailEnd type="none" w="med" len="med"/>
          </a:ln>
          <a:ex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L="171450" indent="-171450"/>
            <a:r>
              <a:rPr lang="en-US" sz="1200" dirty="0" smtClean="0">
                <a:solidFill>
                  <a:srgbClr val="100E0C"/>
                </a:solidFill>
                <a:latin typeface="Times New Roman" pitchFamily="18" charset="0"/>
                <a:cs typeface="Times New Roman" pitchFamily="18" charset="0"/>
              </a:rPr>
              <a:t>Multicast</a:t>
            </a:r>
            <a:endParaRPr kumimoji="1" lang="ru-RU" sz="1200" b="0" i="0" u="none" strike="noStrike" cap="none" normalizeH="0" baseline="0" dirty="0" smtClean="0">
              <a:ln>
                <a:noFill/>
              </a:ln>
              <a:solidFill>
                <a:srgbClr val="100E0C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Скругленная прямоугольная выноска 13"/>
          <p:cNvSpPr/>
          <p:nvPr/>
        </p:nvSpPr>
        <p:spPr bwMode="auto">
          <a:xfrm>
            <a:off x="7192762" y="5805264"/>
            <a:ext cx="1857673" cy="371934"/>
          </a:xfrm>
          <a:prstGeom prst="wedgeRoundRectCallout">
            <a:avLst>
              <a:gd name="adj1" fmla="val -78800"/>
              <a:gd name="adj2" fmla="val -143692"/>
              <a:gd name="adj3" fmla="val 16667"/>
            </a:avLst>
          </a:prstGeom>
          <a:solidFill>
            <a:srgbClr val="FF0000"/>
          </a:solidFill>
          <a:ln>
            <a:headEnd type="none" w="med" len="med"/>
            <a:tailEnd type="none" w="med" len="med"/>
          </a:ln>
          <a:ex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L="171450" indent="-171450"/>
            <a:r>
              <a:rPr lang="en-US" sz="1200" dirty="0" smtClean="0">
                <a:solidFill>
                  <a:srgbClr val="100E0C"/>
                </a:solidFill>
                <a:latin typeface="Times New Roman" pitchFamily="18" charset="0"/>
                <a:cs typeface="Times New Roman" pitchFamily="18" charset="0"/>
              </a:rPr>
              <a:t>Limited Broadcast</a:t>
            </a:r>
            <a:endParaRPr kumimoji="1" lang="ru-RU" sz="1200" b="0" i="0" u="none" strike="noStrike" cap="none" normalizeH="0" baseline="0" dirty="0" smtClean="0">
              <a:ln>
                <a:noFill/>
              </a:ln>
              <a:solidFill>
                <a:srgbClr val="100E0C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5143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Заголовок 1"/>
          <p:cNvSpPr txBox="1">
            <a:spLocks/>
          </p:cNvSpPr>
          <p:nvPr/>
        </p:nvSpPr>
        <p:spPr>
          <a:xfrm>
            <a:off x="251520" y="427559"/>
            <a:ext cx="889248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ru-RU" altLang="ru-RU" b="1" kern="0" dirty="0" smtClean="0"/>
              <a:t>Протокол</a:t>
            </a:r>
            <a:r>
              <a:rPr kumimoji="0" lang="en-US" altLang="ru-RU" b="1" kern="0" dirty="0" smtClean="0"/>
              <a:t> DHCP</a:t>
            </a:r>
            <a:endParaRPr kumimoji="0" lang="ru-RU" altLang="ru-RU" b="1" kern="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55576" y="1340768"/>
            <a:ext cx="5188665" cy="52014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Dynamic Host Configuration Protocol</a:t>
            </a:r>
          </a:p>
          <a:p>
            <a:pPr lvl="1"/>
            <a:r>
              <a:rPr lang="en-US" b="1" dirty="0" smtClean="0"/>
              <a:t>IP</a:t>
            </a:r>
          </a:p>
          <a:p>
            <a:pPr lvl="1"/>
            <a:r>
              <a:rPr lang="en-US" b="1" dirty="0" smtClean="0"/>
              <a:t>Mask</a:t>
            </a:r>
          </a:p>
          <a:p>
            <a:pPr lvl="1"/>
            <a:r>
              <a:rPr lang="en-US" b="1" dirty="0" smtClean="0"/>
              <a:t>Default gateway (</a:t>
            </a:r>
            <a:r>
              <a:rPr lang="ru-RU" b="1" dirty="0" smtClean="0"/>
              <a:t>шлюз по умолчанию)</a:t>
            </a:r>
            <a:endParaRPr lang="en-US" b="1" dirty="0" smtClean="0"/>
          </a:p>
          <a:p>
            <a:pPr lvl="1"/>
            <a:r>
              <a:rPr lang="ru-RU" dirty="0" smtClean="0"/>
              <a:t>Сервера </a:t>
            </a:r>
            <a:r>
              <a:rPr lang="en-US" dirty="0" smtClean="0"/>
              <a:t>DNS</a:t>
            </a:r>
            <a:endParaRPr lang="ru-RU" dirty="0" smtClean="0"/>
          </a:p>
          <a:p>
            <a:pPr lvl="1"/>
            <a:r>
              <a:rPr lang="ru-RU" dirty="0" smtClean="0"/>
              <a:t>Период обновления</a:t>
            </a:r>
          </a:p>
          <a:p>
            <a:pPr lvl="1"/>
            <a:r>
              <a:rPr lang="ru-RU" dirty="0" smtClean="0"/>
              <a:t>Прочее</a:t>
            </a:r>
          </a:p>
          <a:p>
            <a:pPr lvl="2"/>
            <a:r>
              <a:rPr lang="ru-RU" dirty="0" smtClean="0"/>
              <a:t>Имя домена</a:t>
            </a:r>
          </a:p>
          <a:p>
            <a:pPr lvl="2"/>
            <a:r>
              <a:rPr lang="ru-RU" dirty="0" smtClean="0"/>
              <a:t>Сервера точного времени</a:t>
            </a:r>
          </a:p>
          <a:p>
            <a:pPr lvl="2"/>
            <a:r>
              <a:rPr lang="ru-RU" dirty="0" smtClean="0"/>
              <a:t>…</a:t>
            </a:r>
          </a:p>
          <a:p>
            <a:r>
              <a:rPr lang="ru-RU" dirty="0" smtClean="0"/>
              <a:t>Режимы работы</a:t>
            </a:r>
          </a:p>
          <a:p>
            <a:pPr lvl="1"/>
            <a:r>
              <a:rPr lang="ru-RU" dirty="0" smtClean="0"/>
              <a:t>Ручные статические адреса</a:t>
            </a:r>
          </a:p>
          <a:p>
            <a:pPr lvl="1"/>
            <a:r>
              <a:rPr lang="ru-RU" dirty="0" smtClean="0"/>
              <a:t>Автоматические статические адреса</a:t>
            </a:r>
          </a:p>
          <a:p>
            <a:pPr lvl="1"/>
            <a:r>
              <a:rPr lang="ru-RU" dirty="0" smtClean="0"/>
              <a:t>Автоматические динамические адреса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68441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Заголовок 1"/>
          <p:cNvSpPr txBox="1">
            <a:spLocks/>
          </p:cNvSpPr>
          <p:nvPr/>
        </p:nvSpPr>
        <p:spPr>
          <a:xfrm>
            <a:off x="251520" y="201631"/>
            <a:ext cx="889248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ru-RU" altLang="ru-RU" b="1" kern="0" dirty="0" smtClean="0"/>
              <a:t>Протокол</a:t>
            </a:r>
            <a:r>
              <a:rPr kumimoji="0" lang="en-US" altLang="ru-RU" b="1" kern="0" dirty="0" smtClean="0"/>
              <a:t> DHCP</a:t>
            </a:r>
            <a:endParaRPr kumimoji="0" lang="ru-RU" altLang="ru-RU" b="1" kern="0" dirty="0" smtClean="0"/>
          </a:p>
        </p:txBody>
      </p:sp>
      <p:grpSp>
        <p:nvGrpSpPr>
          <p:cNvPr id="5" name="Group 65"/>
          <p:cNvGrpSpPr>
            <a:grpSpLocks/>
          </p:cNvGrpSpPr>
          <p:nvPr/>
        </p:nvGrpSpPr>
        <p:grpSpPr bwMode="auto">
          <a:xfrm>
            <a:off x="367908" y="948536"/>
            <a:ext cx="8580437" cy="5840412"/>
            <a:chOff x="115" y="71"/>
            <a:chExt cx="4484" cy="2944"/>
          </a:xfrm>
        </p:grpSpPr>
        <p:graphicFrame>
          <p:nvGraphicFramePr>
            <p:cNvPr id="6" name="Object 2"/>
            <p:cNvGraphicFramePr>
              <a:graphicFrameLocks noChangeAspect="1"/>
            </p:cNvGraphicFramePr>
            <p:nvPr/>
          </p:nvGraphicFramePr>
          <p:xfrm>
            <a:off x="1553" y="599"/>
            <a:ext cx="312" cy="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0069" name="Visio" r:id="rId3" imgW="250850" imgH="493776" progId="Visio.Drawing.6">
                    <p:embed/>
                  </p:oleObj>
                </mc:Choice>
                <mc:Fallback>
                  <p:oleObj name="Visio" r:id="rId3" imgW="250850" imgH="493776" progId="Visio.Drawing.6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53" y="599"/>
                          <a:ext cx="312" cy="6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" name="computr1"/>
            <p:cNvSpPr>
              <a:spLocks noEditPoints="1" noChangeArrowheads="1"/>
            </p:cNvSpPr>
            <p:nvPr/>
          </p:nvSpPr>
          <p:spPr bwMode="auto">
            <a:xfrm>
              <a:off x="149" y="900"/>
              <a:ext cx="297" cy="276"/>
            </a:xfrm>
            <a:custGeom>
              <a:avLst/>
              <a:gdLst>
                <a:gd name="T0" fmla="*/ 19535 w 21600"/>
                <a:gd name="T1" fmla="*/ 0 h 21600"/>
                <a:gd name="T2" fmla="*/ 10800 w 21600"/>
                <a:gd name="T3" fmla="*/ 0 h 21600"/>
                <a:gd name="T4" fmla="*/ 2065 w 21600"/>
                <a:gd name="T5" fmla="*/ 0 h 21600"/>
                <a:gd name="T6" fmla="*/ 0 w 21600"/>
                <a:gd name="T7" fmla="*/ 15388 h 21600"/>
                <a:gd name="T8" fmla="*/ 0 w 21600"/>
                <a:gd name="T9" fmla="*/ 21600 h 21600"/>
                <a:gd name="T10" fmla="*/ 10800 w 21600"/>
                <a:gd name="T11" fmla="*/ 21600 h 21600"/>
                <a:gd name="T12" fmla="*/ 21600 w 21600"/>
                <a:gd name="T13" fmla="*/ 21600 h 21600"/>
                <a:gd name="T14" fmla="*/ 21600 w 21600"/>
                <a:gd name="T15" fmla="*/ 15388 h 21600"/>
                <a:gd name="T16" fmla="*/ 19535 w 21600"/>
                <a:gd name="T17" fmla="*/ 13553 h 21600"/>
                <a:gd name="T18" fmla="*/ 2065 w 21600"/>
                <a:gd name="T19" fmla="*/ 13553 h 21600"/>
                <a:gd name="T20" fmla="*/ 2065 w 21600"/>
                <a:gd name="T21" fmla="*/ 6776 h 21600"/>
                <a:gd name="T22" fmla="*/ 19535 w 21600"/>
                <a:gd name="T23" fmla="*/ 6776 h 21600"/>
                <a:gd name="T24" fmla="*/ 0 w 21600"/>
                <a:gd name="T25" fmla="*/ 18494 h 21600"/>
                <a:gd name="T26" fmla="*/ 21600 w 21600"/>
                <a:gd name="T27" fmla="*/ 18494 h 21600"/>
                <a:gd name="T28" fmla="*/ 4923 w 21600"/>
                <a:gd name="T29" fmla="*/ 2541 h 21600"/>
                <a:gd name="T30" fmla="*/ 16756 w 21600"/>
                <a:gd name="T31" fmla="*/ 1115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T28" t="T29" r="T30" b="T31"/>
              <a:pathLst>
                <a:path w="21600" h="21600" extrusionOk="0">
                  <a:moveTo>
                    <a:pt x="16994" y="15388"/>
                  </a:moveTo>
                  <a:lnTo>
                    <a:pt x="16994" y="13553"/>
                  </a:lnTo>
                  <a:lnTo>
                    <a:pt x="19535" y="13553"/>
                  </a:lnTo>
                  <a:lnTo>
                    <a:pt x="19535" y="10729"/>
                  </a:lnTo>
                  <a:lnTo>
                    <a:pt x="19535" y="6776"/>
                  </a:lnTo>
                  <a:lnTo>
                    <a:pt x="19535" y="0"/>
                  </a:lnTo>
                  <a:lnTo>
                    <a:pt x="10800" y="0"/>
                  </a:lnTo>
                  <a:lnTo>
                    <a:pt x="2065" y="0"/>
                  </a:lnTo>
                  <a:lnTo>
                    <a:pt x="2065" y="6776"/>
                  </a:lnTo>
                  <a:lnTo>
                    <a:pt x="2065" y="10729"/>
                  </a:lnTo>
                  <a:lnTo>
                    <a:pt x="2065" y="13553"/>
                  </a:lnTo>
                  <a:lnTo>
                    <a:pt x="4606" y="13553"/>
                  </a:lnTo>
                  <a:lnTo>
                    <a:pt x="4606" y="15388"/>
                  </a:lnTo>
                  <a:lnTo>
                    <a:pt x="0" y="15388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21600" y="15388"/>
                  </a:lnTo>
                  <a:lnTo>
                    <a:pt x="16994" y="15388"/>
                  </a:lnTo>
                  <a:close/>
                </a:path>
                <a:path w="21600" h="21600" extrusionOk="0">
                  <a:moveTo>
                    <a:pt x="4606" y="15388"/>
                  </a:moveTo>
                  <a:lnTo>
                    <a:pt x="4606" y="13553"/>
                  </a:lnTo>
                  <a:lnTo>
                    <a:pt x="16994" y="13553"/>
                  </a:lnTo>
                  <a:lnTo>
                    <a:pt x="16994" y="15388"/>
                  </a:lnTo>
                  <a:lnTo>
                    <a:pt x="4606" y="15388"/>
                  </a:lnTo>
                </a:path>
                <a:path w="21600" h="21600" extrusionOk="0">
                  <a:moveTo>
                    <a:pt x="4606" y="11294"/>
                  </a:moveTo>
                  <a:lnTo>
                    <a:pt x="4606" y="2259"/>
                  </a:lnTo>
                  <a:lnTo>
                    <a:pt x="16994" y="2259"/>
                  </a:lnTo>
                  <a:lnTo>
                    <a:pt x="16994" y="11294"/>
                  </a:lnTo>
                  <a:lnTo>
                    <a:pt x="4606" y="11294"/>
                  </a:lnTo>
                  <a:moveTo>
                    <a:pt x="13976" y="17082"/>
                  </a:moveTo>
                  <a:lnTo>
                    <a:pt x="13976" y="16376"/>
                  </a:lnTo>
                  <a:lnTo>
                    <a:pt x="20171" y="16376"/>
                  </a:lnTo>
                  <a:lnTo>
                    <a:pt x="20171" y="17082"/>
                  </a:lnTo>
                  <a:lnTo>
                    <a:pt x="13976" y="17082"/>
                  </a:lnTo>
                </a:path>
              </a:pathLst>
            </a:cu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35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grpSp>
          <p:nvGrpSpPr>
            <p:cNvPr id="8" name="Group 4"/>
            <p:cNvGrpSpPr>
              <a:grpSpLocks/>
            </p:cNvGrpSpPr>
            <p:nvPr/>
          </p:nvGrpSpPr>
          <p:grpSpPr bwMode="auto">
            <a:xfrm>
              <a:off x="2150" y="1086"/>
              <a:ext cx="272" cy="272"/>
              <a:chOff x="521" y="663"/>
              <a:chExt cx="272" cy="272"/>
            </a:xfrm>
          </p:grpSpPr>
          <p:sp>
            <p:nvSpPr>
              <p:cNvPr id="63" name="Oval 5"/>
              <p:cNvSpPr>
                <a:spLocks noChangeArrowheads="1"/>
              </p:cNvSpPr>
              <p:nvPr/>
            </p:nvSpPr>
            <p:spPr bwMode="auto">
              <a:xfrm>
                <a:off x="521" y="663"/>
                <a:ext cx="272" cy="27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None/>
                </a:pPr>
                <a:endParaRPr lang="ru-RU"/>
              </a:p>
            </p:txBody>
          </p:sp>
          <p:grpSp>
            <p:nvGrpSpPr>
              <p:cNvPr id="64" name="Group 6"/>
              <p:cNvGrpSpPr>
                <a:grpSpLocks/>
              </p:cNvGrpSpPr>
              <p:nvPr/>
            </p:nvGrpSpPr>
            <p:grpSpPr bwMode="auto">
              <a:xfrm>
                <a:off x="539" y="690"/>
                <a:ext cx="227" cy="227"/>
                <a:chOff x="1111" y="618"/>
                <a:chExt cx="272" cy="272"/>
              </a:xfrm>
            </p:grpSpPr>
            <p:sp>
              <p:nvSpPr>
                <p:cNvPr id="65" name="Line 7"/>
                <p:cNvSpPr>
                  <a:spLocks noChangeShapeType="1"/>
                </p:cNvSpPr>
                <p:nvPr/>
              </p:nvSpPr>
              <p:spPr bwMode="auto">
                <a:xfrm>
                  <a:off x="1111" y="754"/>
                  <a:ext cx="2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triangle" w="med" len="med"/>
                  <a:tailEnd type="triangl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66" name="Line 8"/>
                <p:cNvSpPr>
                  <a:spLocks noChangeShapeType="1"/>
                </p:cNvSpPr>
                <p:nvPr/>
              </p:nvSpPr>
              <p:spPr bwMode="auto">
                <a:xfrm rot="-5400000">
                  <a:off x="1111" y="754"/>
                  <a:ext cx="2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triangle" w="med" len="med"/>
                  <a:tailEnd type="triangl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</p:grpSp>
        </p:grpSp>
        <p:sp>
          <p:nvSpPr>
            <p:cNvPr id="9" name="Line 9"/>
            <p:cNvSpPr>
              <a:spLocks noChangeShapeType="1"/>
            </p:cNvSpPr>
            <p:nvPr/>
          </p:nvSpPr>
          <p:spPr bwMode="auto">
            <a:xfrm>
              <a:off x="115" y="1240"/>
              <a:ext cx="20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>
              <a:off x="2003" y="1232"/>
              <a:ext cx="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1" name="Line 11"/>
            <p:cNvSpPr>
              <a:spLocks noChangeShapeType="1"/>
            </p:cNvSpPr>
            <p:nvPr/>
          </p:nvSpPr>
          <p:spPr bwMode="auto">
            <a:xfrm>
              <a:off x="2447" y="1259"/>
              <a:ext cx="20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pic>
          <p:nvPicPr>
            <p:cNvPr id="12" name="Picture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5" y="1549"/>
              <a:ext cx="1287" cy="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13" name="Line 13"/>
            <p:cNvSpPr>
              <a:spLocks noChangeShapeType="1"/>
            </p:cNvSpPr>
            <p:nvPr/>
          </p:nvSpPr>
          <p:spPr bwMode="auto">
            <a:xfrm>
              <a:off x="2277" y="1374"/>
              <a:ext cx="0" cy="2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4" name="Line 14"/>
            <p:cNvSpPr>
              <a:spLocks noChangeShapeType="1"/>
            </p:cNvSpPr>
            <p:nvPr/>
          </p:nvSpPr>
          <p:spPr bwMode="auto">
            <a:xfrm>
              <a:off x="2303" y="2836"/>
              <a:ext cx="211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grpSp>
          <p:nvGrpSpPr>
            <p:cNvPr id="15" name="Group 15"/>
            <p:cNvGrpSpPr>
              <a:grpSpLocks/>
            </p:cNvGrpSpPr>
            <p:nvPr/>
          </p:nvGrpSpPr>
          <p:grpSpPr bwMode="auto">
            <a:xfrm>
              <a:off x="2160" y="2455"/>
              <a:ext cx="272" cy="272"/>
              <a:chOff x="521" y="663"/>
              <a:chExt cx="272" cy="272"/>
            </a:xfrm>
          </p:grpSpPr>
          <p:sp>
            <p:nvSpPr>
              <p:cNvPr id="59" name="Oval 16"/>
              <p:cNvSpPr>
                <a:spLocks noChangeArrowheads="1"/>
              </p:cNvSpPr>
              <p:nvPr/>
            </p:nvSpPr>
            <p:spPr bwMode="auto">
              <a:xfrm>
                <a:off x="521" y="663"/>
                <a:ext cx="272" cy="27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None/>
                </a:pPr>
                <a:endParaRPr lang="ru-RU"/>
              </a:p>
            </p:txBody>
          </p:sp>
          <p:grpSp>
            <p:nvGrpSpPr>
              <p:cNvPr id="60" name="Group 17"/>
              <p:cNvGrpSpPr>
                <a:grpSpLocks/>
              </p:cNvGrpSpPr>
              <p:nvPr/>
            </p:nvGrpSpPr>
            <p:grpSpPr bwMode="auto">
              <a:xfrm>
                <a:off x="539" y="690"/>
                <a:ext cx="227" cy="227"/>
                <a:chOff x="1111" y="618"/>
                <a:chExt cx="272" cy="272"/>
              </a:xfrm>
            </p:grpSpPr>
            <p:sp>
              <p:nvSpPr>
                <p:cNvPr id="61" name="Line 18"/>
                <p:cNvSpPr>
                  <a:spLocks noChangeShapeType="1"/>
                </p:cNvSpPr>
                <p:nvPr/>
              </p:nvSpPr>
              <p:spPr bwMode="auto">
                <a:xfrm>
                  <a:off x="1111" y="754"/>
                  <a:ext cx="2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triangle" w="med" len="med"/>
                  <a:tailEnd type="triangl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62" name="Line 19"/>
                <p:cNvSpPr>
                  <a:spLocks noChangeShapeType="1"/>
                </p:cNvSpPr>
                <p:nvPr/>
              </p:nvSpPr>
              <p:spPr bwMode="auto">
                <a:xfrm rot="-5400000">
                  <a:off x="1111" y="754"/>
                  <a:ext cx="2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triangle" w="med" len="med"/>
                  <a:tailEnd type="triangl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</p:grpSp>
        </p:grpSp>
        <p:sp>
          <p:nvSpPr>
            <p:cNvPr id="16" name="Line 20"/>
            <p:cNvSpPr>
              <a:spLocks noChangeShapeType="1"/>
            </p:cNvSpPr>
            <p:nvPr/>
          </p:nvSpPr>
          <p:spPr bwMode="auto">
            <a:xfrm>
              <a:off x="2295" y="2401"/>
              <a:ext cx="0" cy="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7" name="Line 21"/>
            <p:cNvSpPr>
              <a:spLocks noChangeShapeType="1"/>
            </p:cNvSpPr>
            <p:nvPr/>
          </p:nvSpPr>
          <p:spPr bwMode="auto">
            <a:xfrm>
              <a:off x="2295" y="2729"/>
              <a:ext cx="0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8" name="computr1"/>
            <p:cNvSpPr>
              <a:spLocks noEditPoints="1" noChangeArrowheads="1"/>
            </p:cNvSpPr>
            <p:nvPr/>
          </p:nvSpPr>
          <p:spPr bwMode="auto">
            <a:xfrm>
              <a:off x="4177" y="930"/>
              <a:ext cx="297" cy="276"/>
            </a:xfrm>
            <a:custGeom>
              <a:avLst/>
              <a:gdLst>
                <a:gd name="T0" fmla="*/ 19535 w 21600"/>
                <a:gd name="T1" fmla="*/ 0 h 21600"/>
                <a:gd name="T2" fmla="*/ 10800 w 21600"/>
                <a:gd name="T3" fmla="*/ 0 h 21600"/>
                <a:gd name="T4" fmla="*/ 2065 w 21600"/>
                <a:gd name="T5" fmla="*/ 0 h 21600"/>
                <a:gd name="T6" fmla="*/ 0 w 21600"/>
                <a:gd name="T7" fmla="*/ 15388 h 21600"/>
                <a:gd name="T8" fmla="*/ 0 w 21600"/>
                <a:gd name="T9" fmla="*/ 21600 h 21600"/>
                <a:gd name="T10" fmla="*/ 10800 w 21600"/>
                <a:gd name="T11" fmla="*/ 21600 h 21600"/>
                <a:gd name="T12" fmla="*/ 21600 w 21600"/>
                <a:gd name="T13" fmla="*/ 21600 h 21600"/>
                <a:gd name="T14" fmla="*/ 21600 w 21600"/>
                <a:gd name="T15" fmla="*/ 15388 h 21600"/>
                <a:gd name="T16" fmla="*/ 19535 w 21600"/>
                <a:gd name="T17" fmla="*/ 13553 h 21600"/>
                <a:gd name="T18" fmla="*/ 2065 w 21600"/>
                <a:gd name="T19" fmla="*/ 13553 h 21600"/>
                <a:gd name="T20" fmla="*/ 2065 w 21600"/>
                <a:gd name="T21" fmla="*/ 6776 h 21600"/>
                <a:gd name="T22" fmla="*/ 19535 w 21600"/>
                <a:gd name="T23" fmla="*/ 6776 h 21600"/>
                <a:gd name="T24" fmla="*/ 0 w 21600"/>
                <a:gd name="T25" fmla="*/ 18494 h 21600"/>
                <a:gd name="T26" fmla="*/ 21600 w 21600"/>
                <a:gd name="T27" fmla="*/ 18494 h 21600"/>
                <a:gd name="T28" fmla="*/ 4923 w 21600"/>
                <a:gd name="T29" fmla="*/ 2541 h 21600"/>
                <a:gd name="T30" fmla="*/ 16756 w 21600"/>
                <a:gd name="T31" fmla="*/ 1115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T28" t="T29" r="T30" b="T31"/>
              <a:pathLst>
                <a:path w="21600" h="21600" extrusionOk="0">
                  <a:moveTo>
                    <a:pt x="16994" y="15388"/>
                  </a:moveTo>
                  <a:lnTo>
                    <a:pt x="16994" y="13553"/>
                  </a:lnTo>
                  <a:lnTo>
                    <a:pt x="19535" y="13553"/>
                  </a:lnTo>
                  <a:lnTo>
                    <a:pt x="19535" y="10729"/>
                  </a:lnTo>
                  <a:lnTo>
                    <a:pt x="19535" y="6776"/>
                  </a:lnTo>
                  <a:lnTo>
                    <a:pt x="19535" y="0"/>
                  </a:lnTo>
                  <a:lnTo>
                    <a:pt x="10800" y="0"/>
                  </a:lnTo>
                  <a:lnTo>
                    <a:pt x="2065" y="0"/>
                  </a:lnTo>
                  <a:lnTo>
                    <a:pt x="2065" y="6776"/>
                  </a:lnTo>
                  <a:lnTo>
                    <a:pt x="2065" y="10729"/>
                  </a:lnTo>
                  <a:lnTo>
                    <a:pt x="2065" y="13553"/>
                  </a:lnTo>
                  <a:lnTo>
                    <a:pt x="4606" y="13553"/>
                  </a:lnTo>
                  <a:lnTo>
                    <a:pt x="4606" y="15388"/>
                  </a:lnTo>
                  <a:lnTo>
                    <a:pt x="0" y="15388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21600" y="15388"/>
                  </a:lnTo>
                  <a:lnTo>
                    <a:pt x="16994" y="15388"/>
                  </a:lnTo>
                  <a:close/>
                </a:path>
                <a:path w="21600" h="21600" extrusionOk="0">
                  <a:moveTo>
                    <a:pt x="4606" y="15388"/>
                  </a:moveTo>
                  <a:lnTo>
                    <a:pt x="4606" y="13553"/>
                  </a:lnTo>
                  <a:lnTo>
                    <a:pt x="16994" y="13553"/>
                  </a:lnTo>
                  <a:lnTo>
                    <a:pt x="16994" y="15388"/>
                  </a:lnTo>
                  <a:lnTo>
                    <a:pt x="4606" y="15388"/>
                  </a:lnTo>
                </a:path>
                <a:path w="21600" h="21600" extrusionOk="0">
                  <a:moveTo>
                    <a:pt x="4606" y="11294"/>
                  </a:moveTo>
                  <a:lnTo>
                    <a:pt x="4606" y="2259"/>
                  </a:lnTo>
                  <a:lnTo>
                    <a:pt x="16994" y="2259"/>
                  </a:lnTo>
                  <a:lnTo>
                    <a:pt x="16994" y="11294"/>
                  </a:lnTo>
                  <a:lnTo>
                    <a:pt x="4606" y="11294"/>
                  </a:lnTo>
                  <a:moveTo>
                    <a:pt x="13976" y="17082"/>
                  </a:moveTo>
                  <a:lnTo>
                    <a:pt x="13976" y="16376"/>
                  </a:lnTo>
                  <a:lnTo>
                    <a:pt x="20171" y="16376"/>
                  </a:lnTo>
                  <a:lnTo>
                    <a:pt x="20171" y="17082"/>
                  </a:lnTo>
                  <a:lnTo>
                    <a:pt x="13976" y="17082"/>
                  </a:lnTo>
                </a:path>
              </a:pathLst>
            </a:cu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35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9" name="computr1"/>
            <p:cNvSpPr>
              <a:spLocks noEditPoints="1" noChangeArrowheads="1"/>
            </p:cNvSpPr>
            <p:nvPr/>
          </p:nvSpPr>
          <p:spPr bwMode="auto">
            <a:xfrm>
              <a:off x="2822" y="932"/>
              <a:ext cx="297" cy="276"/>
            </a:xfrm>
            <a:custGeom>
              <a:avLst/>
              <a:gdLst>
                <a:gd name="T0" fmla="*/ 19535 w 21600"/>
                <a:gd name="T1" fmla="*/ 0 h 21600"/>
                <a:gd name="T2" fmla="*/ 10800 w 21600"/>
                <a:gd name="T3" fmla="*/ 0 h 21600"/>
                <a:gd name="T4" fmla="*/ 2065 w 21600"/>
                <a:gd name="T5" fmla="*/ 0 h 21600"/>
                <a:gd name="T6" fmla="*/ 0 w 21600"/>
                <a:gd name="T7" fmla="*/ 15388 h 21600"/>
                <a:gd name="T8" fmla="*/ 0 w 21600"/>
                <a:gd name="T9" fmla="*/ 21600 h 21600"/>
                <a:gd name="T10" fmla="*/ 10800 w 21600"/>
                <a:gd name="T11" fmla="*/ 21600 h 21600"/>
                <a:gd name="T12" fmla="*/ 21600 w 21600"/>
                <a:gd name="T13" fmla="*/ 21600 h 21600"/>
                <a:gd name="T14" fmla="*/ 21600 w 21600"/>
                <a:gd name="T15" fmla="*/ 15388 h 21600"/>
                <a:gd name="T16" fmla="*/ 19535 w 21600"/>
                <a:gd name="T17" fmla="*/ 13553 h 21600"/>
                <a:gd name="T18" fmla="*/ 2065 w 21600"/>
                <a:gd name="T19" fmla="*/ 13553 h 21600"/>
                <a:gd name="T20" fmla="*/ 2065 w 21600"/>
                <a:gd name="T21" fmla="*/ 6776 h 21600"/>
                <a:gd name="T22" fmla="*/ 19535 w 21600"/>
                <a:gd name="T23" fmla="*/ 6776 h 21600"/>
                <a:gd name="T24" fmla="*/ 0 w 21600"/>
                <a:gd name="T25" fmla="*/ 18494 h 21600"/>
                <a:gd name="T26" fmla="*/ 21600 w 21600"/>
                <a:gd name="T27" fmla="*/ 18494 h 21600"/>
                <a:gd name="T28" fmla="*/ 4923 w 21600"/>
                <a:gd name="T29" fmla="*/ 2541 h 21600"/>
                <a:gd name="T30" fmla="*/ 16756 w 21600"/>
                <a:gd name="T31" fmla="*/ 1115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T28" t="T29" r="T30" b="T31"/>
              <a:pathLst>
                <a:path w="21600" h="21600" extrusionOk="0">
                  <a:moveTo>
                    <a:pt x="16994" y="15388"/>
                  </a:moveTo>
                  <a:lnTo>
                    <a:pt x="16994" y="13553"/>
                  </a:lnTo>
                  <a:lnTo>
                    <a:pt x="19535" y="13553"/>
                  </a:lnTo>
                  <a:lnTo>
                    <a:pt x="19535" y="10729"/>
                  </a:lnTo>
                  <a:lnTo>
                    <a:pt x="19535" y="6776"/>
                  </a:lnTo>
                  <a:lnTo>
                    <a:pt x="19535" y="0"/>
                  </a:lnTo>
                  <a:lnTo>
                    <a:pt x="10800" y="0"/>
                  </a:lnTo>
                  <a:lnTo>
                    <a:pt x="2065" y="0"/>
                  </a:lnTo>
                  <a:lnTo>
                    <a:pt x="2065" y="6776"/>
                  </a:lnTo>
                  <a:lnTo>
                    <a:pt x="2065" y="10729"/>
                  </a:lnTo>
                  <a:lnTo>
                    <a:pt x="2065" y="13553"/>
                  </a:lnTo>
                  <a:lnTo>
                    <a:pt x="4606" y="13553"/>
                  </a:lnTo>
                  <a:lnTo>
                    <a:pt x="4606" y="15388"/>
                  </a:lnTo>
                  <a:lnTo>
                    <a:pt x="0" y="15388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21600" y="15388"/>
                  </a:lnTo>
                  <a:lnTo>
                    <a:pt x="16994" y="15388"/>
                  </a:lnTo>
                  <a:close/>
                </a:path>
                <a:path w="21600" h="21600" extrusionOk="0">
                  <a:moveTo>
                    <a:pt x="4606" y="15388"/>
                  </a:moveTo>
                  <a:lnTo>
                    <a:pt x="4606" y="13553"/>
                  </a:lnTo>
                  <a:lnTo>
                    <a:pt x="16994" y="13553"/>
                  </a:lnTo>
                  <a:lnTo>
                    <a:pt x="16994" y="15388"/>
                  </a:lnTo>
                  <a:lnTo>
                    <a:pt x="4606" y="15388"/>
                  </a:lnTo>
                </a:path>
                <a:path w="21600" h="21600" extrusionOk="0">
                  <a:moveTo>
                    <a:pt x="4606" y="11294"/>
                  </a:moveTo>
                  <a:lnTo>
                    <a:pt x="4606" y="2259"/>
                  </a:lnTo>
                  <a:lnTo>
                    <a:pt x="16994" y="2259"/>
                  </a:lnTo>
                  <a:lnTo>
                    <a:pt x="16994" y="11294"/>
                  </a:lnTo>
                  <a:lnTo>
                    <a:pt x="4606" y="11294"/>
                  </a:lnTo>
                  <a:moveTo>
                    <a:pt x="13976" y="17082"/>
                  </a:moveTo>
                  <a:lnTo>
                    <a:pt x="13976" y="16376"/>
                  </a:lnTo>
                  <a:lnTo>
                    <a:pt x="20171" y="16376"/>
                  </a:lnTo>
                  <a:lnTo>
                    <a:pt x="20171" y="17082"/>
                  </a:lnTo>
                  <a:lnTo>
                    <a:pt x="13976" y="17082"/>
                  </a:lnTo>
                </a:path>
              </a:pathLst>
            </a:cu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35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graphicFrame>
          <p:nvGraphicFramePr>
            <p:cNvPr id="20" name="Object 24"/>
            <p:cNvGraphicFramePr>
              <a:graphicFrameLocks noChangeAspect="1"/>
            </p:cNvGraphicFramePr>
            <p:nvPr/>
          </p:nvGraphicFramePr>
          <p:xfrm>
            <a:off x="1113" y="602"/>
            <a:ext cx="312" cy="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0070" name="Visio" r:id="rId6" imgW="250850" imgH="493776" progId="Visio.Drawing.6">
                    <p:embed/>
                  </p:oleObj>
                </mc:Choice>
                <mc:Fallback>
                  <p:oleObj name="Visio" r:id="rId6" imgW="250850" imgH="493776" progId="Visio.Drawing.6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13" y="602"/>
                          <a:ext cx="312" cy="6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" name="computr1"/>
            <p:cNvSpPr>
              <a:spLocks noEditPoints="1" noChangeArrowheads="1"/>
            </p:cNvSpPr>
            <p:nvPr/>
          </p:nvSpPr>
          <p:spPr bwMode="auto">
            <a:xfrm>
              <a:off x="3673" y="924"/>
              <a:ext cx="297" cy="276"/>
            </a:xfrm>
            <a:custGeom>
              <a:avLst/>
              <a:gdLst>
                <a:gd name="T0" fmla="*/ 19535 w 21600"/>
                <a:gd name="T1" fmla="*/ 0 h 21600"/>
                <a:gd name="T2" fmla="*/ 10800 w 21600"/>
                <a:gd name="T3" fmla="*/ 0 h 21600"/>
                <a:gd name="T4" fmla="*/ 2065 w 21600"/>
                <a:gd name="T5" fmla="*/ 0 h 21600"/>
                <a:gd name="T6" fmla="*/ 0 w 21600"/>
                <a:gd name="T7" fmla="*/ 15388 h 21600"/>
                <a:gd name="T8" fmla="*/ 0 w 21600"/>
                <a:gd name="T9" fmla="*/ 21600 h 21600"/>
                <a:gd name="T10" fmla="*/ 10800 w 21600"/>
                <a:gd name="T11" fmla="*/ 21600 h 21600"/>
                <a:gd name="T12" fmla="*/ 21600 w 21600"/>
                <a:gd name="T13" fmla="*/ 21600 h 21600"/>
                <a:gd name="T14" fmla="*/ 21600 w 21600"/>
                <a:gd name="T15" fmla="*/ 15388 h 21600"/>
                <a:gd name="T16" fmla="*/ 19535 w 21600"/>
                <a:gd name="T17" fmla="*/ 13553 h 21600"/>
                <a:gd name="T18" fmla="*/ 2065 w 21600"/>
                <a:gd name="T19" fmla="*/ 13553 h 21600"/>
                <a:gd name="T20" fmla="*/ 2065 w 21600"/>
                <a:gd name="T21" fmla="*/ 6776 h 21600"/>
                <a:gd name="T22" fmla="*/ 19535 w 21600"/>
                <a:gd name="T23" fmla="*/ 6776 h 21600"/>
                <a:gd name="T24" fmla="*/ 0 w 21600"/>
                <a:gd name="T25" fmla="*/ 18494 h 21600"/>
                <a:gd name="T26" fmla="*/ 21600 w 21600"/>
                <a:gd name="T27" fmla="*/ 18494 h 21600"/>
                <a:gd name="T28" fmla="*/ 4923 w 21600"/>
                <a:gd name="T29" fmla="*/ 2541 h 21600"/>
                <a:gd name="T30" fmla="*/ 16756 w 21600"/>
                <a:gd name="T31" fmla="*/ 1115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T28" t="T29" r="T30" b="T31"/>
              <a:pathLst>
                <a:path w="21600" h="21600" extrusionOk="0">
                  <a:moveTo>
                    <a:pt x="16994" y="15388"/>
                  </a:moveTo>
                  <a:lnTo>
                    <a:pt x="16994" y="13553"/>
                  </a:lnTo>
                  <a:lnTo>
                    <a:pt x="19535" y="13553"/>
                  </a:lnTo>
                  <a:lnTo>
                    <a:pt x="19535" y="10729"/>
                  </a:lnTo>
                  <a:lnTo>
                    <a:pt x="19535" y="6776"/>
                  </a:lnTo>
                  <a:lnTo>
                    <a:pt x="19535" y="0"/>
                  </a:lnTo>
                  <a:lnTo>
                    <a:pt x="10800" y="0"/>
                  </a:lnTo>
                  <a:lnTo>
                    <a:pt x="2065" y="0"/>
                  </a:lnTo>
                  <a:lnTo>
                    <a:pt x="2065" y="6776"/>
                  </a:lnTo>
                  <a:lnTo>
                    <a:pt x="2065" y="10729"/>
                  </a:lnTo>
                  <a:lnTo>
                    <a:pt x="2065" y="13553"/>
                  </a:lnTo>
                  <a:lnTo>
                    <a:pt x="4606" y="13553"/>
                  </a:lnTo>
                  <a:lnTo>
                    <a:pt x="4606" y="15388"/>
                  </a:lnTo>
                  <a:lnTo>
                    <a:pt x="0" y="15388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21600" y="15388"/>
                  </a:lnTo>
                  <a:lnTo>
                    <a:pt x="16994" y="15388"/>
                  </a:lnTo>
                  <a:close/>
                </a:path>
                <a:path w="21600" h="21600" extrusionOk="0">
                  <a:moveTo>
                    <a:pt x="4606" y="15388"/>
                  </a:moveTo>
                  <a:lnTo>
                    <a:pt x="4606" y="13553"/>
                  </a:lnTo>
                  <a:lnTo>
                    <a:pt x="16994" y="13553"/>
                  </a:lnTo>
                  <a:lnTo>
                    <a:pt x="16994" y="15388"/>
                  </a:lnTo>
                  <a:lnTo>
                    <a:pt x="4606" y="15388"/>
                  </a:lnTo>
                </a:path>
                <a:path w="21600" h="21600" extrusionOk="0">
                  <a:moveTo>
                    <a:pt x="4606" y="11294"/>
                  </a:moveTo>
                  <a:lnTo>
                    <a:pt x="4606" y="2259"/>
                  </a:lnTo>
                  <a:lnTo>
                    <a:pt x="16994" y="2259"/>
                  </a:lnTo>
                  <a:lnTo>
                    <a:pt x="16994" y="11294"/>
                  </a:lnTo>
                  <a:lnTo>
                    <a:pt x="4606" y="11294"/>
                  </a:lnTo>
                  <a:moveTo>
                    <a:pt x="13976" y="17082"/>
                  </a:moveTo>
                  <a:lnTo>
                    <a:pt x="13976" y="16376"/>
                  </a:lnTo>
                  <a:lnTo>
                    <a:pt x="20171" y="16376"/>
                  </a:lnTo>
                  <a:lnTo>
                    <a:pt x="20171" y="17082"/>
                  </a:lnTo>
                  <a:lnTo>
                    <a:pt x="13976" y="17082"/>
                  </a:lnTo>
                </a:path>
              </a:pathLst>
            </a:cu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35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2" name="computr1"/>
            <p:cNvSpPr>
              <a:spLocks noEditPoints="1" noChangeArrowheads="1"/>
            </p:cNvSpPr>
            <p:nvPr/>
          </p:nvSpPr>
          <p:spPr bwMode="auto">
            <a:xfrm>
              <a:off x="3251" y="936"/>
              <a:ext cx="297" cy="276"/>
            </a:xfrm>
            <a:custGeom>
              <a:avLst/>
              <a:gdLst>
                <a:gd name="T0" fmla="*/ 19535 w 21600"/>
                <a:gd name="T1" fmla="*/ 0 h 21600"/>
                <a:gd name="T2" fmla="*/ 10800 w 21600"/>
                <a:gd name="T3" fmla="*/ 0 h 21600"/>
                <a:gd name="T4" fmla="*/ 2065 w 21600"/>
                <a:gd name="T5" fmla="*/ 0 h 21600"/>
                <a:gd name="T6" fmla="*/ 0 w 21600"/>
                <a:gd name="T7" fmla="*/ 15388 h 21600"/>
                <a:gd name="T8" fmla="*/ 0 w 21600"/>
                <a:gd name="T9" fmla="*/ 21600 h 21600"/>
                <a:gd name="T10" fmla="*/ 10800 w 21600"/>
                <a:gd name="T11" fmla="*/ 21600 h 21600"/>
                <a:gd name="T12" fmla="*/ 21600 w 21600"/>
                <a:gd name="T13" fmla="*/ 21600 h 21600"/>
                <a:gd name="T14" fmla="*/ 21600 w 21600"/>
                <a:gd name="T15" fmla="*/ 15388 h 21600"/>
                <a:gd name="T16" fmla="*/ 19535 w 21600"/>
                <a:gd name="T17" fmla="*/ 13553 h 21600"/>
                <a:gd name="T18" fmla="*/ 2065 w 21600"/>
                <a:gd name="T19" fmla="*/ 13553 h 21600"/>
                <a:gd name="T20" fmla="*/ 2065 w 21600"/>
                <a:gd name="T21" fmla="*/ 6776 h 21600"/>
                <a:gd name="T22" fmla="*/ 19535 w 21600"/>
                <a:gd name="T23" fmla="*/ 6776 h 21600"/>
                <a:gd name="T24" fmla="*/ 0 w 21600"/>
                <a:gd name="T25" fmla="*/ 18494 h 21600"/>
                <a:gd name="T26" fmla="*/ 21600 w 21600"/>
                <a:gd name="T27" fmla="*/ 18494 h 21600"/>
                <a:gd name="T28" fmla="*/ 4923 w 21600"/>
                <a:gd name="T29" fmla="*/ 2541 h 21600"/>
                <a:gd name="T30" fmla="*/ 16756 w 21600"/>
                <a:gd name="T31" fmla="*/ 1115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T28" t="T29" r="T30" b="T31"/>
              <a:pathLst>
                <a:path w="21600" h="21600" extrusionOk="0">
                  <a:moveTo>
                    <a:pt x="16994" y="15388"/>
                  </a:moveTo>
                  <a:lnTo>
                    <a:pt x="16994" y="13553"/>
                  </a:lnTo>
                  <a:lnTo>
                    <a:pt x="19535" y="13553"/>
                  </a:lnTo>
                  <a:lnTo>
                    <a:pt x="19535" y="10729"/>
                  </a:lnTo>
                  <a:lnTo>
                    <a:pt x="19535" y="6776"/>
                  </a:lnTo>
                  <a:lnTo>
                    <a:pt x="19535" y="0"/>
                  </a:lnTo>
                  <a:lnTo>
                    <a:pt x="10800" y="0"/>
                  </a:lnTo>
                  <a:lnTo>
                    <a:pt x="2065" y="0"/>
                  </a:lnTo>
                  <a:lnTo>
                    <a:pt x="2065" y="6776"/>
                  </a:lnTo>
                  <a:lnTo>
                    <a:pt x="2065" y="10729"/>
                  </a:lnTo>
                  <a:lnTo>
                    <a:pt x="2065" y="13553"/>
                  </a:lnTo>
                  <a:lnTo>
                    <a:pt x="4606" y="13553"/>
                  </a:lnTo>
                  <a:lnTo>
                    <a:pt x="4606" y="15388"/>
                  </a:lnTo>
                  <a:lnTo>
                    <a:pt x="0" y="15388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21600" y="15388"/>
                  </a:lnTo>
                  <a:lnTo>
                    <a:pt x="16994" y="15388"/>
                  </a:lnTo>
                  <a:close/>
                </a:path>
                <a:path w="21600" h="21600" extrusionOk="0">
                  <a:moveTo>
                    <a:pt x="4606" y="15388"/>
                  </a:moveTo>
                  <a:lnTo>
                    <a:pt x="4606" y="13553"/>
                  </a:lnTo>
                  <a:lnTo>
                    <a:pt x="16994" y="13553"/>
                  </a:lnTo>
                  <a:lnTo>
                    <a:pt x="16994" y="15388"/>
                  </a:lnTo>
                  <a:lnTo>
                    <a:pt x="4606" y="15388"/>
                  </a:lnTo>
                </a:path>
                <a:path w="21600" h="21600" extrusionOk="0">
                  <a:moveTo>
                    <a:pt x="4606" y="11294"/>
                  </a:moveTo>
                  <a:lnTo>
                    <a:pt x="4606" y="2259"/>
                  </a:lnTo>
                  <a:lnTo>
                    <a:pt x="16994" y="2259"/>
                  </a:lnTo>
                  <a:lnTo>
                    <a:pt x="16994" y="11294"/>
                  </a:lnTo>
                  <a:lnTo>
                    <a:pt x="4606" y="11294"/>
                  </a:lnTo>
                  <a:moveTo>
                    <a:pt x="13976" y="17082"/>
                  </a:moveTo>
                  <a:lnTo>
                    <a:pt x="13976" y="16376"/>
                  </a:lnTo>
                  <a:lnTo>
                    <a:pt x="20171" y="16376"/>
                  </a:lnTo>
                  <a:lnTo>
                    <a:pt x="20171" y="17082"/>
                  </a:lnTo>
                  <a:lnTo>
                    <a:pt x="13976" y="17082"/>
                  </a:lnTo>
                </a:path>
              </a:pathLst>
            </a:custGeom>
            <a:solidFill>
              <a:srgbClr val="EAEAEA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35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3" name="computr1"/>
            <p:cNvSpPr>
              <a:spLocks noEditPoints="1" noChangeArrowheads="1"/>
            </p:cNvSpPr>
            <p:nvPr/>
          </p:nvSpPr>
          <p:spPr bwMode="auto">
            <a:xfrm>
              <a:off x="640" y="903"/>
              <a:ext cx="297" cy="276"/>
            </a:xfrm>
            <a:custGeom>
              <a:avLst/>
              <a:gdLst>
                <a:gd name="T0" fmla="*/ 19535 w 21600"/>
                <a:gd name="T1" fmla="*/ 0 h 21600"/>
                <a:gd name="T2" fmla="*/ 10800 w 21600"/>
                <a:gd name="T3" fmla="*/ 0 h 21600"/>
                <a:gd name="T4" fmla="*/ 2065 w 21600"/>
                <a:gd name="T5" fmla="*/ 0 h 21600"/>
                <a:gd name="T6" fmla="*/ 0 w 21600"/>
                <a:gd name="T7" fmla="*/ 15388 h 21600"/>
                <a:gd name="T8" fmla="*/ 0 w 21600"/>
                <a:gd name="T9" fmla="*/ 21600 h 21600"/>
                <a:gd name="T10" fmla="*/ 10800 w 21600"/>
                <a:gd name="T11" fmla="*/ 21600 h 21600"/>
                <a:gd name="T12" fmla="*/ 21600 w 21600"/>
                <a:gd name="T13" fmla="*/ 21600 h 21600"/>
                <a:gd name="T14" fmla="*/ 21600 w 21600"/>
                <a:gd name="T15" fmla="*/ 15388 h 21600"/>
                <a:gd name="T16" fmla="*/ 19535 w 21600"/>
                <a:gd name="T17" fmla="*/ 13553 h 21600"/>
                <a:gd name="T18" fmla="*/ 2065 w 21600"/>
                <a:gd name="T19" fmla="*/ 13553 h 21600"/>
                <a:gd name="T20" fmla="*/ 2065 w 21600"/>
                <a:gd name="T21" fmla="*/ 6776 h 21600"/>
                <a:gd name="T22" fmla="*/ 19535 w 21600"/>
                <a:gd name="T23" fmla="*/ 6776 h 21600"/>
                <a:gd name="T24" fmla="*/ 0 w 21600"/>
                <a:gd name="T25" fmla="*/ 18494 h 21600"/>
                <a:gd name="T26" fmla="*/ 21600 w 21600"/>
                <a:gd name="T27" fmla="*/ 18494 h 21600"/>
                <a:gd name="T28" fmla="*/ 4923 w 21600"/>
                <a:gd name="T29" fmla="*/ 2541 h 21600"/>
                <a:gd name="T30" fmla="*/ 16756 w 21600"/>
                <a:gd name="T31" fmla="*/ 1115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T28" t="T29" r="T30" b="T31"/>
              <a:pathLst>
                <a:path w="21600" h="21600" extrusionOk="0">
                  <a:moveTo>
                    <a:pt x="16994" y="15388"/>
                  </a:moveTo>
                  <a:lnTo>
                    <a:pt x="16994" y="13553"/>
                  </a:lnTo>
                  <a:lnTo>
                    <a:pt x="19535" y="13553"/>
                  </a:lnTo>
                  <a:lnTo>
                    <a:pt x="19535" y="10729"/>
                  </a:lnTo>
                  <a:lnTo>
                    <a:pt x="19535" y="6776"/>
                  </a:lnTo>
                  <a:lnTo>
                    <a:pt x="19535" y="0"/>
                  </a:lnTo>
                  <a:lnTo>
                    <a:pt x="10800" y="0"/>
                  </a:lnTo>
                  <a:lnTo>
                    <a:pt x="2065" y="0"/>
                  </a:lnTo>
                  <a:lnTo>
                    <a:pt x="2065" y="6776"/>
                  </a:lnTo>
                  <a:lnTo>
                    <a:pt x="2065" y="10729"/>
                  </a:lnTo>
                  <a:lnTo>
                    <a:pt x="2065" y="13553"/>
                  </a:lnTo>
                  <a:lnTo>
                    <a:pt x="4606" y="13553"/>
                  </a:lnTo>
                  <a:lnTo>
                    <a:pt x="4606" y="15388"/>
                  </a:lnTo>
                  <a:lnTo>
                    <a:pt x="0" y="15388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21600" y="15388"/>
                  </a:lnTo>
                  <a:lnTo>
                    <a:pt x="16994" y="15388"/>
                  </a:lnTo>
                  <a:close/>
                </a:path>
                <a:path w="21600" h="21600" extrusionOk="0">
                  <a:moveTo>
                    <a:pt x="4606" y="15388"/>
                  </a:moveTo>
                  <a:lnTo>
                    <a:pt x="4606" y="13553"/>
                  </a:lnTo>
                  <a:lnTo>
                    <a:pt x="16994" y="13553"/>
                  </a:lnTo>
                  <a:lnTo>
                    <a:pt x="16994" y="15388"/>
                  </a:lnTo>
                  <a:lnTo>
                    <a:pt x="4606" y="15388"/>
                  </a:lnTo>
                </a:path>
                <a:path w="21600" h="21600" extrusionOk="0">
                  <a:moveTo>
                    <a:pt x="4606" y="11294"/>
                  </a:moveTo>
                  <a:lnTo>
                    <a:pt x="4606" y="2259"/>
                  </a:lnTo>
                  <a:lnTo>
                    <a:pt x="16994" y="2259"/>
                  </a:lnTo>
                  <a:lnTo>
                    <a:pt x="16994" y="11294"/>
                  </a:lnTo>
                  <a:lnTo>
                    <a:pt x="4606" y="11294"/>
                  </a:lnTo>
                  <a:moveTo>
                    <a:pt x="13976" y="17082"/>
                  </a:moveTo>
                  <a:lnTo>
                    <a:pt x="13976" y="16376"/>
                  </a:lnTo>
                  <a:lnTo>
                    <a:pt x="20171" y="16376"/>
                  </a:lnTo>
                  <a:lnTo>
                    <a:pt x="20171" y="17082"/>
                  </a:lnTo>
                  <a:lnTo>
                    <a:pt x="13976" y="17082"/>
                  </a:lnTo>
                </a:path>
              </a:pathLst>
            </a:cu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35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4" name="Line 28"/>
            <p:cNvSpPr>
              <a:spLocks noChangeShapeType="1"/>
            </p:cNvSpPr>
            <p:nvPr/>
          </p:nvSpPr>
          <p:spPr bwMode="auto">
            <a:xfrm>
              <a:off x="275" y="1179"/>
              <a:ext cx="0" cy="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5" name="Line 29"/>
            <p:cNvSpPr>
              <a:spLocks noChangeShapeType="1"/>
            </p:cNvSpPr>
            <p:nvPr/>
          </p:nvSpPr>
          <p:spPr bwMode="auto">
            <a:xfrm>
              <a:off x="762" y="1179"/>
              <a:ext cx="0" cy="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6" name="Line 30"/>
            <p:cNvSpPr>
              <a:spLocks noChangeShapeType="1"/>
            </p:cNvSpPr>
            <p:nvPr/>
          </p:nvSpPr>
          <p:spPr bwMode="auto">
            <a:xfrm>
              <a:off x="1285" y="1187"/>
              <a:ext cx="0" cy="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7" name="Line 31"/>
            <p:cNvSpPr>
              <a:spLocks noChangeShapeType="1"/>
            </p:cNvSpPr>
            <p:nvPr/>
          </p:nvSpPr>
          <p:spPr bwMode="auto">
            <a:xfrm>
              <a:off x="1666" y="1187"/>
              <a:ext cx="0" cy="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8" name="Line 32"/>
            <p:cNvSpPr>
              <a:spLocks noChangeShapeType="1"/>
            </p:cNvSpPr>
            <p:nvPr/>
          </p:nvSpPr>
          <p:spPr bwMode="auto">
            <a:xfrm>
              <a:off x="2951" y="1205"/>
              <a:ext cx="0" cy="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9" name="Line 33"/>
            <p:cNvSpPr>
              <a:spLocks noChangeShapeType="1"/>
            </p:cNvSpPr>
            <p:nvPr/>
          </p:nvSpPr>
          <p:spPr bwMode="auto">
            <a:xfrm>
              <a:off x="3403" y="1223"/>
              <a:ext cx="0" cy="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30" name="Line 34"/>
            <p:cNvSpPr>
              <a:spLocks noChangeShapeType="1"/>
            </p:cNvSpPr>
            <p:nvPr/>
          </p:nvSpPr>
          <p:spPr bwMode="auto">
            <a:xfrm>
              <a:off x="3840" y="1199"/>
              <a:ext cx="0" cy="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31" name="Line 35"/>
            <p:cNvSpPr>
              <a:spLocks noChangeShapeType="1"/>
            </p:cNvSpPr>
            <p:nvPr/>
          </p:nvSpPr>
          <p:spPr bwMode="auto">
            <a:xfrm>
              <a:off x="4260" y="1211"/>
              <a:ext cx="0" cy="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32" name="Text Box 36"/>
            <p:cNvSpPr txBox="1">
              <a:spLocks noChangeArrowheads="1"/>
            </p:cNvSpPr>
            <p:nvPr/>
          </p:nvSpPr>
          <p:spPr bwMode="auto">
            <a:xfrm>
              <a:off x="3225" y="1285"/>
              <a:ext cx="416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GB" altLang="ru-RU" sz="1200"/>
                <a:t>DHCP relay agent</a:t>
              </a:r>
              <a:endParaRPr lang="ru-RU" altLang="ru-RU" sz="1200"/>
            </a:p>
          </p:txBody>
        </p:sp>
        <p:sp>
          <p:nvSpPr>
            <p:cNvPr id="33" name="Text Box 37"/>
            <p:cNvSpPr txBox="1">
              <a:spLocks noChangeArrowheads="1"/>
            </p:cNvSpPr>
            <p:nvPr/>
          </p:nvSpPr>
          <p:spPr bwMode="auto">
            <a:xfrm>
              <a:off x="1518" y="348"/>
              <a:ext cx="41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GB" altLang="ru-RU" sz="1200"/>
                <a:t>DHCP server</a:t>
              </a:r>
              <a:endParaRPr lang="ru-RU" altLang="ru-RU" sz="1200"/>
            </a:p>
          </p:txBody>
        </p:sp>
        <p:sp>
          <p:nvSpPr>
            <p:cNvPr id="34" name="Text Box 38"/>
            <p:cNvSpPr txBox="1">
              <a:spLocks noChangeArrowheads="1"/>
            </p:cNvSpPr>
            <p:nvPr/>
          </p:nvSpPr>
          <p:spPr bwMode="auto">
            <a:xfrm>
              <a:off x="1078" y="343"/>
              <a:ext cx="4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GB" altLang="ru-RU" sz="1200"/>
                <a:t>DHCP server</a:t>
              </a:r>
              <a:endParaRPr lang="ru-RU" altLang="ru-RU" sz="1200"/>
            </a:p>
          </p:txBody>
        </p:sp>
        <p:sp>
          <p:nvSpPr>
            <p:cNvPr id="35" name="Text Box 39"/>
            <p:cNvSpPr txBox="1">
              <a:spLocks noChangeArrowheads="1"/>
            </p:cNvSpPr>
            <p:nvPr/>
          </p:nvSpPr>
          <p:spPr bwMode="auto">
            <a:xfrm>
              <a:off x="4023" y="1953"/>
              <a:ext cx="4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GB" altLang="ru-RU" sz="1200"/>
                <a:t>DHCP server</a:t>
              </a:r>
              <a:endParaRPr lang="ru-RU" altLang="ru-RU" sz="1200"/>
            </a:p>
          </p:txBody>
        </p:sp>
        <p:sp>
          <p:nvSpPr>
            <p:cNvPr id="36" name="Text Box 40"/>
            <p:cNvSpPr txBox="1">
              <a:spLocks noChangeArrowheads="1"/>
            </p:cNvSpPr>
            <p:nvPr/>
          </p:nvSpPr>
          <p:spPr bwMode="auto">
            <a:xfrm>
              <a:off x="2925" y="2233"/>
              <a:ext cx="4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GB" altLang="ru-RU" sz="1200"/>
                <a:t>DHCP client</a:t>
              </a:r>
              <a:endParaRPr lang="ru-RU" altLang="ru-RU" sz="1200"/>
            </a:p>
          </p:txBody>
        </p:sp>
        <p:sp>
          <p:nvSpPr>
            <p:cNvPr id="37" name="Text Box 41"/>
            <p:cNvSpPr txBox="1">
              <a:spLocks noChangeArrowheads="1"/>
            </p:cNvSpPr>
            <p:nvPr/>
          </p:nvSpPr>
          <p:spPr bwMode="auto">
            <a:xfrm>
              <a:off x="632" y="623"/>
              <a:ext cx="4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GB" altLang="ru-RU" sz="1200"/>
                <a:t>DHCP client</a:t>
              </a:r>
              <a:endParaRPr lang="ru-RU" altLang="ru-RU" sz="1200"/>
            </a:p>
          </p:txBody>
        </p:sp>
        <p:sp>
          <p:nvSpPr>
            <p:cNvPr id="38" name="Text Box 42"/>
            <p:cNvSpPr txBox="1">
              <a:spLocks noChangeArrowheads="1"/>
            </p:cNvSpPr>
            <p:nvPr/>
          </p:nvSpPr>
          <p:spPr bwMode="auto">
            <a:xfrm>
              <a:off x="121" y="609"/>
              <a:ext cx="41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GB" altLang="ru-RU" sz="1200"/>
                <a:t>DHCP client</a:t>
              </a:r>
              <a:endParaRPr lang="ru-RU" altLang="ru-RU" sz="1200"/>
            </a:p>
          </p:txBody>
        </p:sp>
        <p:sp>
          <p:nvSpPr>
            <p:cNvPr id="39" name="Text Box 43"/>
            <p:cNvSpPr txBox="1">
              <a:spLocks noChangeArrowheads="1"/>
            </p:cNvSpPr>
            <p:nvPr/>
          </p:nvSpPr>
          <p:spPr bwMode="auto">
            <a:xfrm>
              <a:off x="4183" y="664"/>
              <a:ext cx="41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GB" altLang="ru-RU" sz="1200"/>
                <a:t>DHCP client</a:t>
              </a:r>
              <a:endParaRPr lang="ru-RU" altLang="ru-RU" sz="1200"/>
            </a:p>
          </p:txBody>
        </p:sp>
        <p:grpSp>
          <p:nvGrpSpPr>
            <p:cNvPr id="40" name="Group 44"/>
            <p:cNvGrpSpPr>
              <a:grpSpLocks/>
            </p:cNvGrpSpPr>
            <p:nvPr/>
          </p:nvGrpSpPr>
          <p:grpSpPr bwMode="auto">
            <a:xfrm>
              <a:off x="2957" y="2200"/>
              <a:ext cx="1426" cy="636"/>
              <a:chOff x="2633" y="2200"/>
              <a:chExt cx="1426" cy="636"/>
            </a:xfrm>
          </p:grpSpPr>
          <p:sp>
            <p:nvSpPr>
              <p:cNvPr id="52" name="computr1"/>
              <p:cNvSpPr>
                <a:spLocks noEditPoints="1" noChangeArrowheads="1"/>
              </p:cNvSpPr>
              <p:nvPr/>
            </p:nvSpPr>
            <p:spPr bwMode="auto">
              <a:xfrm>
                <a:off x="3207" y="2513"/>
                <a:ext cx="297" cy="276"/>
              </a:xfrm>
              <a:custGeom>
                <a:avLst/>
                <a:gdLst>
                  <a:gd name="T0" fmla="*/ 19535 w 21600"/>
                  <a:gd name="T1" fmla="*/ 0 h 21600"/>
                  <a:gd name="T2" fmla="*/ 10800 w 21600"/>
                  <a:gd name="T3" fmla="*/ 0 h 21600"/>
                  <a:gd name="T4" fmla="*/ 2065 w 21600"/>
                  <a:gd name="T5" fmla="*/ 0 h 21600"/>
                  <a:gd name="T6" fmla="*/ 0 w 21600"/>
                  <a:gd name="T7" fmla="*/ 15388 h 21600"/>
                  <a:gd name="T8" fmla="*/ 0 w 21600"/>
                  <a:gd name="T9" fmla="*/ 21600 h 21600"/>
                  <a:gd name="T10" fmla="*/ 10800 w 21600"/>
                  <a:gd name="T11" fmla="*/ 21600 h 21600"/>
                  <a:gd name="T12" fmla="*/ 21600 w 21600"/>
                  <a:gd name="T13" fmla="*/ 21600 h 21600"/>
                  <a:gd name="T14" fmla="*/ 21600 w 21600"/>
                  <a:gd name="T15" fmla="*/ 15388 h 21600"/>
                  <a:gd name="T16" fmla="*/ 19535 w 21600"/>
                  <a:gd name="T17" fmla="*/ 13553 h 21600"/>
                  <a:gd name="T18" fmla="*/ 2065 w 21600"/>
                  <a:gd name="T19" fmla="*/ 13553 h 21600"/>
                  <a:gd name="T20" fmla="*/ 2065 w 21600"/>
                  <a:gd name="T21" fmla="*/ 6776 h 21600"/>
                  <a:gd name="T22" fmla="*/ 19535 w 21600"/>
                  <a:gd name="T23" fmla="*/ 6776 h 21600"/>
                  <a:gd name="T24" fmla="*/ 0 w 21600"/>
                  <a:gd name="T25" fmla="*/ 18494 h 21600"/>
                  <a:gd name="T26" fmla="*/ 21600 w 21600"/>
                  <a:gd name="T27" fmla="*/ 18494 h 21600"/>
                  <a:gd name="T28" fmla="*/ 4923 w 21600"/>
                  <a:gd name="T29" fmla="*/ 2541 h 21600"/>
                  <a:gd name="T30" fmla="*/ 16756 w 21600"/>
                  <a:gd name="T31" fmla="*/ 11153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T28" t="T29" r="T30" b="T31"/>
                <a:pathLst>
                  <a:path w="21600" h="21600" extrusionOk="0">
                    <a:moveTo>
                      <a:pt x="16994" y="15388"/>
                    </a:moveTo>
                    <a:lnTo>
                      <a:pt x="16994" y="13553"/>
                    </a:lnTo>
                    <a:lnTo>
                      <a:pt x="19535" y="13553"/>
                    </a:lnTo>
                    <a:lnTo>
                      <a:pt x="19535" y="10729"/>
                    </a:lnTo>
                    <a:lnTo>
                      <a:pt x="19535" y="6776"/>
                    </a:lnTo>
                    <a:lnTo>
                      <a:pt x="19535" y="0"/>
                    </a:lnTo>
                    <a:lnTo>
                      <a:pt x="10800" y="0"/>
                    </a:lnTo>
                    <a:lnTo>
                      <a:pt x="2065" y="0"/>
                    </a:lnTo>
                    <a:lnTo>
                      <a:pt x="2065" y="6776"/>
                    </a:lnTo>
                    <a:lnTo>
                      <a:pt x="2065" y="10729"/>
                    </a:lnTo>
                    <a:lnTo>
                      <a:pt x="2065" y="13553"/>
                    </a:lnTo>
                    <a:lnTo>
                      <a:pt x="4606" y="13553"/>
                    </a:lnTo>
                    <a:lnTo>
                      <a:pt x="4606" y="15388"/>
                    </a:lnTo>
                    <a:lnTo>
                      <a:pt x="0" y="15388"/>
                    </a:lnTo>
                    <a:lnTo>
                      <a:pt x="0" y="21600"/>
                    </a:lnTo>
                    <a:lnTo>
                      <a:pt x="10800" y="21600"/>
                    </a:lnTo>
                    <a:lnTo>
                      <a:pt x="21600" y="21600"/>
                    </a:lnTo>
                    <a:lnTo>
                      <a:pt x="21600" y="15388"/>
                    </a:lnTo>
                    <a:lnTo>
                      <a:pt x="16994" y="15388"/>
                    </a:lnTo>
                    <a:close/>
                  </a:path>
                  <a:path w="21600" h="21600" extrusionOk="0">
                    <a:moveTo>
                      <a:pt x="4606" y="15388"/>
                    </a:moveTo>
                    <a:lnTo>
                      <a:pt x="4606" y="13553"/>
                    </a:lnTo>
                    <a:lnTo>
                      <a:pt x="16994" y="13553"/>
                    </a:lnTo>
                    <a:lnTo>
                      <a:pt x="16994" y="15388"/>
                    </a:lnTo>
                    <a:lnTo>
                      <a:pt x="4606" y="15388"/>
                    </a:lnTo>
                  </a:path>
                  <a:path w="21600" h="21600" extrusionOk="0">
                    <a:moveTo>
                      <a:pt x="4606" y="11294"/>
                    </a:moveTo>
                    <a:lnTo>
                      <a:pt x="4606" y="2259"/>
                    </a:lnTo>
                    <a:lnTo>
                      <a:pt x="16994" y="2259"/>
                    </a:lnTo>
                    <a:lnTo>
                      <a:pt x="16994" y="11294"/>
                    </a:lnTo>
                    <a:lnTo>
                      <a:pt x="4606" y="11294"/>
                    </a:lnTo>
                    <a:moveTo>
                      <a:pt x="13976" y="17082"/>
                    </a:moveTo>
                    <a:lnTo>
                      <a:pt x="13976" y="16376"/>
                    </a:lnTo>
                    <a:lnTo>
                      <a:pt x="20171" y="16376"/>
                    </a:lnTo>
                    <a:lnTo>
                      <a:pt x="20171" y="17082"/>
                    </a:lnTo>
                    <a:lnTo>
                      <a:pt x="13976" y="17082"/>
                    </a:lnTo>
                  </a:path>
                </a:pathLst>
              </a:custGeom>
              <a:solidFill>
                <a:schemeClr val="bg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35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3" name="computr1"/>
              <p:cNvSpPr>
                <a:spLocks noEditPoints="1" noChangeArrowheads="1"/>
              </p:cNvSpPr>
              <p:nvPr/>
            </p:nvSpPr>
            <p:spPr bwMode="auto">
              <a:xfrm>
                <a:off x="2633" y="2507"/>
                <a:ext cx="297" cy="276"/>
              </a:xfrm>
              <a:custGeom>
                <a:avLst/>
                <a:gdLst>
                  <a:gd name="T0" fmla="*/ 19535 w 21600"/>
                  <a:gd name="T1" fmla="*/ 0 h 21600"/>
                  <a:gd name="T2" fmla="*/ 10800 w 21600"/>
                  <a:gd name="T3" fmla="*/ 0 h 21600"/>
                  <a:gd name="T4" fmla="*/ 2065 w 21600"/>
                  <a:gd name="T5" fmla="*/ 0 h 21600"/>
                  <a:gd name="T6" fmla="*/ 0 w 21600"/>
                  <a:gd name="T7" fmla="*/ 15388 h 21600"/>
                  <a:gd name="T8" fmla="*/ 0 w 21600"/>
                  <a:gd name="T9" fmla="*/ 21600 h 21600"/>
                  <a:gd name="T10" fmla="*/ 10800 w 21600"/>
                  <a:gd name="T11" fmla="*/ 21600 h 21600"/>
                  <a:gd name="T12" fmla="*/ 21600 w 21600"/>
                  <a:gd name="T13" fmla="*/ 21600 h 21600"/>
                  <a:gd name="T14" fmla="*/ 21600 w 21600"/>
                  <a:gd name="T15" fmla="*/ 15388 h 21600"/>
                  <a:gd name="T16" fmla="*/ 19535 w 21600"/>
                  <a:gd name="T17" fmla="*/ 13553 h 21600"/>
                  <a:gd name="T18" fmla="*/ 2065 w 21600"/>
                  <a:gd name="T19" fmla="*/ 13553 h 21600"/>
                  <a:gd name="T20" fmla="*/ 2065 w 21600"/>
                  <a:gd name="T21" fmla="*/ 6776 h 21600"/>
                  <a:gd name="T22" fmla="*/ 19535 w 21600"/>
                  <a:gd name="T23" fmla="*/ 6776 h 21600"/>
                  <a:gd name="T24" fmla="*/ 0 w 21600"/>
                  <a:gd name="T25" fmla="*/ 18494 h 21600"/>
                  <a:gd name="T26" fmla="*/ 21600 w 21600"/>
                  <a:gd name="T27" fmla="*/ 18494 h 21600"/>
                  <a:gd name="T28" fmla="*/ 4923 w 21600"/>
                  <a:gd name="T29" fmla="*/ 2541 h 21600"/>
                  <a:gd name="T30" fmla="*/ 16756 w 21600"/>
                  <a:gd name="T31" fmla="*/ 11153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T28" t="T29" r="T30" b="T31"/>
                <a:pathLst>
                  <a:path w="21600" h="21600" extrusionOk="0">
                    <a:moveTo>
                      <a:pt x="16994" y="15388"/>
                    </a:moveTo>
                    <a:lnTo>
                      <a:pt x="16994" y="13553"/>
                    </a:lnTo>
                    <a:lnTo>
                      <a:pt x="19535" y="13553"/>
                    </a:lnTo>
                    <a:lnTo>
                      <a:pt x="19535" y="10729"/>
                    </a:lnTo>
                    <a:lnTo>
                      <a:pt x="19535" y="6776"/>
                    </a:lnTo>
                    <a:lnTo>
                      <a:pt x="19535" y="0"/>
                    </a:lnTo>
                    <a:lnTo>
                      <a:pt x="10800" y="0"/>
                    </a:lnTo>
                    <a:lnTo>
                      <a:pt x="2065" y="0"/>
                    </a:lnTo>
                    <a:lnTo>
                      <a:pt x="2065" y="6776"/>
                    </a:lnTo>
                    <a:lnTo>
                      <a:pt x="2065" y="10729"/>
                    </a:lnTo>
                    <a:lnTo>
                      <a:pt x="2065" y="13553"/>
                    </a:lnTo>
                    <a:lnTo>
                      <a:pt x="4606" y="13553"/>
                    </a:lnTo>
                    <a:lnTo>
                      <a:pt x="4606" y="15388"/>
                    </a:lnTo>
                    <a:lnTo>
                      <a:pt x="0" y="15388"/>
                    </a:lnTo>
                    <a:lnTo>
                      <a:pt x="0" y="21600"/>
                    </a:lnTo>
                    <a:lnTo>
                      <a:pt x="10800" y="21600"/>
                    </a:lnTo>
                    <a:lnTo>
                      <a:pt x="21600" y="21600"/>
                    </a:lnTo>
                    <a:lnTo>
                      <a:pt x="21600" y="15388"/>
                    </a:lnTo>
                    <a:lnTo>
                      <a:pt x="16994" y="15388"/>
                    </a:lnTo>
                    <a:close/>
                  </a:path>
                  <a:path w="21600" h="21600" extrusionOk="0">
                    <a:moveTo>
                      <a:pt x="4606" y="15388"/>
                    </a:moveTo>
                    <a:lnTo>
                      <a:pt x="4606" y="13553"/>
                    </a:lnTo>
                    <a:lnTo>
                      <a:pt x="16994" y="13553"/>
                    </a:lnTo>
                    <a:lnTo>
                      <a:pt x="16994" y="15388"/>
                    </a:lnTo>
                    <a:lnTo>
                      <a:pt x="4606" y="15388"/>
                    </a:lnTo>
                  </a:path>
                  <a:path w="21600" h="21600" extrusionOk="0">
                    <a:moveTo>
                      <a:pt x="4606" y="11294"/>
                    </a:moveTo>
                    <a:lnTo>
                      <a:pt x="4606" y="2259"/>
                    </a:lnTo>
                    <a:lnTo>
                      <a:pt x="16994" y="2259"/>
                    </a:lnTo>
                    <a:lnTo>
                      <a:pt x="16994" y="11294"/>
                    </a:lnTo>
                    <a:lnTo>
                      <a:pt x="4606" y="11294"/>
                    </a:lnTo>
                    <a:moveTo>
                      <a:pt x="13976" y="17082"/>
                    </a:moveTo>
                    <a:lnTo>
                      <a:pt x="13976" y="16376"/>
                    </a:lnTo>
                    <a:lnTo>
                      <a:pt x="20171" y="16376"/>
                    </a:lnTo>
                    <a:lnTo>
                      <a:pt x="20171" y="17082"/>
                    </a:lnTo>
                    <a:lnTo>
                      <a:pt x="13976" y="17082"/>
                    </a:lnTo>
                  </a:path>
                </a:pathLst>
              </a:custGeom>
              <a:solidFill>
                <a:schemeClr val="bg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35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graphicFrame>
            <p:nvGraphicFramePr>
              <p:cNvPr id="54" name="Object 47"/>
              <p:cNvGraphicFramePr>
                <a:graphicFrameLocks noChangeAspect="1"/>
              </p:cNvGraphicFramePr>
              <p:nvPr/>
            </p:nvGraphicFramePr>
            <p:xfrm>
              <a:off x="3747" y="2200"/>
              <a:ext cx="312" cy="6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0071" name="Visio" r:id="rId7" imgW="250850" imgH="493776" progId="Visio.Drawing.6">
                      <p:embed/>
                    </p:oleObj>
                  </mc:Choice>
                  <mc:Fallback>
                    <p:oleObj name="Visio" r:id="rId7" imgW="250850" imgH="493776" progId="Visio.Drawing.6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47" y="2200"/>
                            <a:ext cx="312" cy="61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5" name="Line 48"/>
              <p:cNvSpPr>
                <a:spLocks noChangeShapeType="1"/>
              </p:cNvSpPr>
              <p:nvPr/>
            </p:nvSpPr>
            <p:spPr bwMode="auto">
              <a:xfrm>
                <a:off x="2774" y="2783"/>
                <a:ext cx="0" cy="5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6" name="Line 49"/>
              <p:cNvSpPr>
                <a:spLocks noChangeShapeType="1"/>
              </p:cNvSpPr>
              <p:nvPr/>
            </p:nvSpPr>
            <p:spPr bwMode="auto">
              <a:xfrm>
                <a:off x="3332" y="2783"/>
                <a:ext cx="0" cy="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7" name="Line 50"/>
              <p:cNvSpPr>
                <a:spLocks noChangeShapeType="1"/>
              </p:cNvSpPr>
              <p:nvPr/>
            </p:nvSpPr>
            <p:spPr bwMode="auto">
              <a:xfrm>
                <a:off x="3881" y="2783"/>
                <a:ext cx="0" cy="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8" name="Text Box 51"/>
              <p:cNvSpPr txBox="1">
                <a:spLocks noChangeArrowheads="1"/>
              </p:cNvSpPr>
              <p:nvPr/>
            </p:nvSpPr>
            <p:spPr bwMode="auto">
              <a:xfrm>
                <a:off x="3158" y="2219"/>
                <a:ext cx="41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buNone/>
                </a:pPr>
                <a:r>
                  <a:rPr lang="en-GB" altLang="ru-RU" sz="1200"/>
                  <a:t>DHCP client</a:t>
                </a:r>
                <a:endParaRPr lang="ru-RU" altLang="ru-RU" sz="1200"/>
              </a:p>
            </p:txBody>
          </p:sp>
        </p:grpSp>
        <p:sp>
          <p:nvSpPr>
            <p:cNvPr id="41" name="Freeform 52"/>
            <p:cNvSpPr>
              <a:spLocks/>
            </p:cNvSpPr>
            <p:nvPr/>
          </p:nvSpPr>
          <p:spPr bwMode="auto">
            <a:xfrm>
              <a:off x="3775" y="448"/>
              <a:ext cx="257" cy="465"/>
            </a:xfrm>
            <a:custGeom>
              <a:avLst/>
              <a:gdLst>
                <a:gd name="T0" fmla="*/ 257 w 257"/>
                <a:gd name="T1" fmla="*/ 13 h 465"/>
                <a:gd name="T2" fmla="*/ 53 w 257"/>
                <a:gd name="T3" fmla="*/ 75 h 465"/>
                <a:gd name="T4" fmla="*/ 0 w 257"/>
                <a:gd name="T5" fmla="*/ 465 h 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7" h="465">
                  <a:moveTo>
                    <a:pt x="257" y="13"/>
                  </a:moveTo>
                  <a:cubicBezTo>
                    <a:pt x="176" y="6"/>
                    <a:pt x="96" y="0"/>
                    <a:pt x="53" y="75"/>
                  </a:cubicBezTo>
                  <a:cubicBezTo>
                    <a:pt x="10" y="150"/>
                    <a:pt x="5" y="307"/>
                    <a:pt x="0" y="465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2" name="Freeform 53"/>
            <p:cNvSpPr>
              <a:spLocks/>
            </p:cNvSpPr>
            <p:nvPr/>
          </p:nvSpPr>
          <p:spPr bwMode="auto">
            <a:xfrm>
              <a:off x="2871" y="264"/>
              <a:ext cx="1347" cy="675"/>
            </a:xfrm>
            <a:custGeom>
              <a:avLst/>
              <a:gdLst>
                <a:gd name="T0" fmla="*/ 1347 w 1347"/>
                <a:gd name="T1" fmla="*/ 649 h 675"/>
                <a:gd name="T2" fmla="*/ 1232 w 1347"/>
                <a:gd name="T3" fmla="*/ 241 h 675"/>
                <a:gd name="T4" fmla="*/ 851 w 1347"/>
                <a:gd name="T5" fmla="*/ 64 h 675"/>
                <a:gd name="T6" fmla="*/ 443 w 1347"/>
                <a:gd name="T7" fmla="*/ 37 h 675"/>
                <a:gd name="T8" fmla="*/ 89 w 1347"/>
                <a:gd name="T9" fmla="*/ 285 h 675"/>
                <a:gd name="T10" fmla="*/ 0 w 1347"/>
                <a:gd name="T11" fmla="*/ 675 h 6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47" h="675">
                  <a:moveTo>
                    <a:pt x="1347" y="649"/>
                  </a:moveTo>
                  <a:cubicBezTo>
                    <a:pt x="1331" y="493"/>
                    <a:pt x="1315" y="338"/>
                    <a:pt x="1232" y="241"/>
                  </a:cubicBezTo>
                  <a:cubicBezTo>
                    <a:pt x="1149" y="144"/>
                    <a:pt x="982" y="98"/>
                    <a:pt x="851" y="64"/>
                  </a:cubicBezTo>
                  <a:cubicBezTo>
                    <a:pt x="720" y="30"/>
                    <a:pt x="570" y="0"/>
                    <a:pt x="443" y="37"/>
                  </a:cubicBezTo>
                  <a:cubicBezTo>
                    <a:pt x="316" y="74"/>
                    <a:pt x="163" y="179"/>
                    <a:pt x="89" y="285"/>
                  </a:cubicBezTo>
                  <a:cubicBezTo>
                    <a:pt x="15" y="391"/>
                    <a:pt x="7" y="533"/>
                    <a:pt x="0" y="675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3" name="Freeform 54"/>
            <p:cNvSpPr>
              <a:spLocks/>
            </p:cNvSpPr>
            <p:nvPr/>
          </p:nvSpPr>
          <p:spPr bwMode="auto">
            <a:xfrm>
              <a:off x="3350" y="278"/>
              <a:ext cx="274" cy="652"/>
            </a:xfrm>
            <a:custGeom>
              <a:avLst/>
              <a:gdLst>
                <a:gd name="T0" fmla="*/ 274 w 274"/>
                <a:gd name="T1" fmla="*/ 32 h 652"/>
                <a:gd name="T2" fmla="*/ 88 w 274"/>
                <a:gd name="T3" fmla="*/ 103 h 652"/>
                <a:gd name="T4" fmla="*/ 0 w 274"/>
                <a:gd name="T5" fmla="*/ 652 h 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4" h="652">
                  <a:moveTo>
                    <a:pt x="274" y="32"/>
                  </a:moveTo>
                  <a:cubicBezTo>
                    <a:pt x="204" y="16"/>
                    <a:pt x="134" y="0"/>
                    <a:pt x="88" y="103"/>
                  </a:cubicBezTo>
                  <a:cubicBezTo>
                    <a:pt x="42" y="206"/>
                    <a:pt x="15" y="561"/>
                    <a:pt x="0" y="65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4" name="Text Box 55"/>
            <p:cNvSpPr txBox="1">
              <a:spLocks noChangeArrowheads="1"/>
            </p:cNvSpPr>
            <p:nvPr/>
          </p:nvSpPr>
          <p:spPr bwMode="auto">
            <a:xfrm>
              <a:off x="3138" y="71"/>
              <a:ext cx="1081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GB" altLang="ru-RU" sz="1200"/>
                <a:t>DHCP </a:t>
              </a:r>
              <a:r>
                <a:rPr lang="ru-RU" altLang="ru-RU" sz="1200"/>
                <a:t>discover</a:t>
              </a:r>
              <a:r>
                <a:rPr lang="ru-RU" altLang="ru-RU"/>
                <a:t> </a:t>
              </a:r>
            </a:p>
          </p:txBody>
        </p:sp>
        <p:sp>
          <p:nvSpPr>
            <p:cNvPr id="45" name="Freeform 56"/>
            <p:cNvSpPr>
              <a:spLocks/>
            </p:cNvSpPr>
            <p:nvPr/>
          </p:nvSpPr>
          <p:spPr bwMode="auto">
            <a:xfrm>
              <a:off x="2209" y="1214"/>
              <a:ext cx="1796" cy="1797"/>
            </a:xfrm>
            <a:custGeom>
              <a:avLst/>
              <a:gdLst>
                <a:gd name="T0" fmla="*/ 1096 w 1796"/>
                <a:gd name="T1" fmla="*/ 0 h 1797"/>
                <a:gd name="T2" fmla="*/ 946 w 1796"/>
                <a:gd name="T3" fmla="*/ 160 h 1797"/>
                <a:gd name="T4" fmla="*/ 157 w 1796"/>
                <a:gd name="T5" fmla="*/ 115 h 1797"/>
                <a:gd name="T6" fmla="*/ 6 w 1796"/>
                <a:gd name="T7" fmla="*/ 328 h 1797"/>
                <a:gd name="T8" fmla="*/ 148 w 1796"/>
                <a:gd name="T9" fmla="*/ 1312 h 1797"/>
                <a:gd name="T10" fmla="*/ 192 w 1796"/>
                <a:gd name="T11" fmla="*/ 1719 h 1797"/>
                <a:gd name="T12" fmla="*/ 972 w 1796"/>
                <a:gd name="T13" fmla="*/ 842 h 1797"/>
                <a:gd name="T14" fmla="*/ 1796 w 1796"/>
                <a:gd name="T15" fmla="*/ 833 h 1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96" h="1797">
                  <a:moveTo>
                    <a:pt x="1096" y="0"/>
                  </a:moveTo>
                  <a:cubicBezTo>
                    <a:pt x="1099" y="70"/>
                    <a:pt x="1102" y="141"/>
                    <a:pt x="946" y="160"/>
                  </a:cubicBezTo>
                  <a:cubicBezTo>
                    <a:pt x="790" y="179"/>
                    <a:pt x="314" y="87"/>
                    <a:pt x="157" y="115"/>
                  </a:cubicBezTo>
                  <a:cubicBezTo>
                    <a:pt x="0" y="143"/>
                    <a:pt x="7" y="129"/>
                    <a:pt x="6" y="328"/>
                  </a:cubicBezTo>
                  <a:cubicBezTo>
                    <a:pt x="5" y="527"/>
                    <a:pt x="117" y="1080"/>
                    <a:pt x="148" y="1312"/>
                  </a:cubicBezTo>
                  <a:cubicBezTo>
                    <a:pt x="179" y="1544"/>
                    <a:pt x="55" y="1797"/>
                    <a:pt x="192" y="1719"/>
                  </a:cubicBezTo>
                  <a:cubicBezTo>
                    <a:pt x="329" y="1641"/>
                    <a:pt x="705" y="990"/>
                    <a:pt x="972" y="842"/>
                  </a:cubicBezTo>
                  <a:cubicBezTo>
                    <a:pt x="1239" y="694"/>
                    <a:pt x="1659" y="834"/>
                    <a:pt x="1796" y="833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6" name="Freeform 57"/>
            <p:cNvSpPr>
              <a:spLocks/>
            </p:cNvSpPr>
            <p:nvPr/>
          </p:nvSpPr>
          <p:spPr bwMode="auto">
            <a:xfrm>
              <a:off x="256" y="270"/>
              <a:ext cx="1410" cy="386"/>
            </a:xfrm>
            <a:custGeom>
              <a:avLst/>
              <a:gdLst>
                <a:gd name="T0" fmla="*/ 36 w 1410"/>
                <a:gd name="T1" fmla="*/ 386 h 386"/>
                <a:gd name="T2" fmla="*/ 134 w 1410"/>
                <a:gd name="T3" fmla="*/ 84 h 386"/>
                <a:gd name="T4" fmla="*/ 843 w 1410"/>
                <a:gd name="T5" fmla="*/ 5 h 386"/>
                <a:gd name="T6" fmla="*/ 1410 w 1410"/>
                <a:gd name="T7" fmla="*/ 111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0" h="386">
                  <a:moveTo>
                    <a:pt x="36" y="386"/>
                  </a:moveTo>
                  <a:cubicBezTo>
                    <a:pt x="18" y="266"/>
                    <a:pt x="0" y="147"/>
                    <a:pt x="134" y="84"/>
                  </a:cubicBezTo>
                  <a:cubicBezTo>
                    <a:pt x="268" y="21"/>
                    <a:pt x="630" y="0"/>
                    <a:pt x="843" y="5"/>
                  </a:cubicBezTo>
                  <a:cubicBezTo>
                    <a:pt x="1056" y="10"/>
                    <a:pt x="1233" y="60"/>
                    <a:pt x="1410" y="111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7" name="Freeform 58"/>
            <p:cNvSpPr>
              <a:spLocks/>
            </p:cNvSpPr>
            <p:nvPr/>
          </p:nvSpPr>
          <p:spPr bwMode="auto">
            <a:xfrm>
              <a:off x="992" y="266"/>
              <a:ext cx="125" cy="124"/>
            </a:xfrm>
            <a:custGeom>
              <a:avLst/>
              <a:gdLst>
                <a:gd name="T0" fmla="*/ 0 w 125"/>
                <a:gd name="T1" fmla="*/ 0 h 124"/>
                <a:gd name="T2" fmla="*/ 125 w 125"/>
                <a:gd name="T3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124">
                  <a:moveTo>
                    <a:pt x="0" y="0"/>
                  </a:moveTo>
                  <a:cubicBezTo>
                    <a:pt x="0" y="0"/>
                    <a:pt x="62" y="62"/>
                    <a:pt x="125" y="12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8" name="Freeform 59"/>
            <p:cNvSpPr>
              <a:spLocks/>
            </p:cNvSpPr>
            <p:nvPr/>
          </p:nvSpPr>
          <p:spPr bwMode="auto">
            <a:xfrm>
              <a:off x="629" y="292"/>
              <a:ext cx="179" cy="373"/>
            </a:xfrm>
            <a:custGeom>
              <a:avLst/>
              <a:gdLst>
                <a:gd name="T0" fmla="*/ 0 w 179"/>
                <a:gd name="T1" fmla="*/ 0 h 373"/>
                <a:gd name="T2" fmla="*/ 151 w 179"/>
                <a:gd name="T3" fmla="*/ 142 h 373"/>
                <a:gd name="T4" fmla="*/ 169 w 179"/>
                <a:gd name="T5" fmla="*/ 373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9" h="373">
                  <a:moveTo>
                    <a:pt x="0" y="0"/>
                  </a:moveTo>
                  <a:cubicBezTo>
                    <a:pt x="61" y="40"/>
                    <a:pt x="123" y="80"/>
                    <a:pt x="151" y="142"/>
                  </a:cubicBezTo>
                  <a:cubicBezTo>
                    <a:pt x="179" y="204"/>
                    <a:pt x="174" y="288"/>
                    <a:pt x="169" y="373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9" name="Text Box 60"/>
            <p:cNvSpPr txBox="1">
              <a:spLocks noChangeArrowheads="1"/>
            </p:cNvSpPr>
            <p:nvPr/>
          </p:nvSpPr>
          <p:spPr bwMode="auto">
            <a:xfrm>
              <a:off x="554" y="83"/>
              <a:ext cx="1081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GB" altLang="ru-RU" sz="1200"/>
                <a:t>DHCP </a:t>
              </a:r>
              <a:r>
                <a:rPr lang="ru-RU" altLang="ru-RU" sz="1200"/>
                <a:t>discover</a:t>
              </a:r>
              <a:r>
                <a:rPr lang="ru-RU" altLang="ru-RU"/>
                <a:t> </a:t>
              </a:r>
            </a:p>
          </p:txBody>
        </p:sp>
        <p:sp>
          <p:nvSpPr>
            <p:cNvPr id="50" name="Text Box 61"/>
            <p:cNvSpPr txBox="1">
              <a:spLocks noChangeArrowheads="1"/>
            </p:cNvSpPr>
            <p:nvPr/>
          </p:nvSpPr>
          <p:spPr bwMode="auto">
            <a:xfrm>
              <a:off x="142" y="1221"/>
              <a:ext cx="1161" cy="1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GB" altLang="ru-RU" sz="1200"/>
                <a:t>Network1</a:t>
              </a:r>
              <a:endParaRPr lang="ru-RU" altLang="ru-RU" sz="1200"/>
            </a:p>
          </p:txBody>
        </p:sp>
        <p:sp>
          <p:nvSpPr>
            <p:cNvPr id="51" name="Text Box 63"/>
            <p:cNvSpPr txBox="1">
              <a:spLocks noChangeArrowheads="1"/>
            </p:cNvSpPr>
            <p:nvPr/>
          </p:nvSpPr>
          <p:spPr bwMode="auto">
            <a:xfrm>
              <a:off x="3436" y="2876"/>
              <a:ext cx="1161" cy="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GB" altLang="ru-RU" sz="1200"/>
                <a:t>Network3</a:t>
              </a:r>
              <a:endParaRPr lang="ru-RU" altLang="ru-RU" sz="1200"/>
            </a:p>
          </p:txBody>
        </p:sp>
      </p:grpSp>
      <p:sp>
        <p:nvSpPr>
          <p:cNvPr id="2" name="Скругленная прямоугольная выноска 1"/>
          <p:cNvSpPr/>
          <p:nvPr/>
        </p:nvSpPr>
        <p:spPr bwMode="auto">
          <a:xfrm>
            <a:off x="1104647" y="3887706"/>
            <a:ext cx="1969061" cy="555876"/>
          </a:xfrm>
          <a:prstGeom prst="wedgeRoundRectCallout">
            <a:avLst>
              <a:gd name="adj1" fmla="val 22704"/>
              <a:gd name="adj2" fmla="val -170537"/>
              <a:gd name="adj3" fmla="val 16667"/>
            </a:avLst>
          </a:prstGeom>
          <a:solidFill>
            <a:srgbClr val="92D050"/>
          </a:solidFill>
          <a:ln>
            <a:headEnd type="none" w="med" len="med"/>
            <a:tailEnd type="none" w="med" len="med"/>
          </a:ln>
          <a:ex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None/>
              <a:tabLst/>
            </a:pPr>
            <a:r>
              <a:rPr lang="ru-RU" dirty="0" smtClean="0">
                <a:solidFill>
                  <a:srgbClr val="100E0C"/>
                </a:solidFill>
              </a:rPr>
              <a:t>Пул адресов</a:t>
            </a:r>
            <a:endParaRPr kumimoji="1" lang="ru-RU" sz="2000" b="0" i="0" u="none" strike="noStrike" cap="none" normalizeH="0" baseline="0" dirty="0" smtClean="0">
              <a:ln>
                <a:noFill/>
              </a:ln>
              <a:solidFill>
                <a:srgbClr val="100E0C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8" name="Скругленная прямоугольная выноска 67"/>
          <p:cNvSpPr/>
          <p:nvPr/>
        </p:nvSpPr>
        <p:spPr bwMode="auto">
          <a:xfrm>
            <a:off x="6984511" y="3905380"/>
            <a:ext cx="2121190" cy="555876"/>
          </a:xfrm>
          <a:prstGeom prst="wedgeRoundRectCallout">
            <a:avLst>
              <a:gd name="adj1" fmla="val 21044"/>
              <a:gd name="adj2" fmla="val 161884"/>
              <a:gd name="adj3" fmla="val 16667"/>
            </a:avLst>
          </a:prstGeom>
          <a:solidFill>
            <a:srgbClr val="00B0F0"/>
          </a:solidFill>
          <a:ln>
            <a:headEnd type="none" w="med" len="med"/>
            <a:tailEnd type="none" w="med" len="med"/>
          </a:ln>
          <a:ex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None/>
              <a:tabLst/>
            </a:pPr>
            <a:r>
              <a:rPr lang="ru-RU" dirty="0" smtClean="0">
                <a:solidFill>
                  <a:srgbClr val="100E0C"/>
                </a:solidFill>
              </a:rPr>
              <a:t>Несколько пулов</a:t>
            </a:r>
            <a:endParaRPr kumimoji="1" lang="ru-RU" sz="2000" b="0" i="0" u="none" strike="noStrike" cap="none" normalizeH="0" baseline="0" dirty="0" smtClean="0">
              <a:ln>
                <a:noFill/>
              </a:ln>
              <a:solidFill>
                <a:srgbClr val="100E0C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15232" y="5513241"/>
            <a:ext cx="3292672" cy="1083374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sz="1400" dirty="0" smtClean="0">
                <a:solidFill>
                  <a:srgbClr val="100E0C"/>
                </a:solidFill>
              </a:rPr>
              <a:t>Первичный </a:t>
            </a:r>
            <a:r>
              <a:rPr lang="ru-RU" sz="1400" dirty="0">
                <a:solidFill>
                  <a:srgbClr val="100E0C"/>
                </a:solidFill>
              </a:rPr>
              <a:t>з</a:t>
            </a:r>
            <a:r>
              <a:rPr lang="ru-RU" sz="1400" dirty="0" smtClean="0">
                <a:solidFill>
                  <a:srgbClr val="100E0C"/>
                </a:solidFill>
              </a:rPr>
              <a:t>апрос</a:t>
            </a:r>
            <a:r>
              <a:rPr lang="en-US" sz="1400" dirty="0" smtClean="0">
                <a:solidFill>
                  <a:srgbClr val="100E0C"/>
                </a:solidFill>
                <a:sym typeface="Wingdings" panose="05000000000000000000" pitchFamily="2" charset="2"/>
              </a:rPr>
              <a:t></a:t>
            </a:r>
            <a:endParaRPr lang="ru-RU" sz="1400" dirty="0" smtClean="0">
              <a:solidFill>
                <a:srgbClr val="100E0C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1400" dirty="0" smtClean="0">
                <a:solidFill>
                  <a:srgbClr val="100E0C"/>
                </a:solidFill>
                <a:sym typeface="Wingdings" panose="05000000000000000000" pitchFamily="2" charset="2"/>
              </a:rPr>
              <a:t></a:t>
            </a:r>
            <a:r>
              <a:rPr lang="ru-RU" sz="1400" dirty="0" smtClean="0">
                <a:solidFill>
                  <a:srgbClr val="100E0C"/>
                </a:solidFill>
              </a:rPr>
              <a:t>Предложение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1400" dirty="0" smtClean="0">
                <a:solidFill>
                  <a:srgbClr val="100E0C"/>
                </a:solidFill>
              </a:rPr>
              <a:t>Точный</a:t>
            </a:r>
            <a:r>
              <a:rPr lang="ru-RU" sz="1400" dirty="0" smtClean="0">
                <a:solidFill>
                  <a:srgbClr val="100E0C"/>
                </a:solidFill>
              </a:rPr>
              <a:t> </a:t>
            </a:r>
            <a:r>
              <a:rPr lang="ru-RU" sz="1400" dirty="0" smtClean="0">
                <a:solidFill>
                  <a:srgbClr val="100E0C"/>
                </a:solidFill>
              </a:rPr>
              <a:t>запрос</a:t>
            </a:r>
            <a:r>
              <a:rPr lang="en-US" sz="1400" dirty="0" smtClean="0">
                <a:solidFill>
                  <a:srgbClr val="100E0C"/>
                </a:solidFill>
                <a:sym typeface="Wingdings" panose="05000000000000000000" pitchFamily="2" charset="2"/>
              </a:rPr>
              <a:t></a:t>
            </a:r>
            <a:endParaRPr lang="ru-RU" sz="1400" dirty="0" smtClean="0">
              <a:solidFill>
                <a:srgbClr val="100E0C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1400" dirty="0" smtClean="0">
                <a:solidFill>
                  <a:srgbClr val="100E0C"/>
                </a:solidFill>
                <a:sym typeface="Wingdings" panose="05000000000000000000" pitchFamily="2" charset="2"/>
              </a:rPr>
              <a:t></a:t>
            </a:r>
            <a:r>
              <a:rPr lang="ru-RU" sz="1400" dirty="0" smtClean="0">
                <a:solidFill>
                  <a:srgbClr val="100E0C"/>
                </a:solidFill>
              </a:rPr>
              <a:t>Подтверждение</a:t>
            </a:r>
            <a:endParaRPr lang="ru-RU" sz="1400" dirty="0">
              <a:solidFill>
                <a:srgbClr val="100E0C"/>
              </a:solidFill>
            </a:endParaRPr>
          </a:p>
        </p:txBody>
      </p:sp>
      <p:sp>
        <p:nvSpPr>
          <p:cNvPr id="4" name="Стрелка вправо с вырезом 3"/>
          <p:cNvSpPr/>
          <p:nvPr/>
        </p:nvSpPr>
        <p:spPr bwMode="auto">
          <a:xfrm rot="5400000">
            <a:off x="-348448" y="4020760"/>
            <a:ext cx="2014589" cy="821787"/>
          </a:xfrm>
          <a:prstGeom prst="notchedRight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None/>
              <a:tabLst/>
            </a:pP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Broadcast</a:t>
            </a:r>
            <a:endParaRPr kumimoji="1" lang="ru-RU" sz="2000" b="0" i="0" u="none" strike="noStrike" cap="none" normalizeH="0" baseline="0" dirty="0" smtClean="0">
              <a:ln>
                <a:noFill/>
              </a:ln>
              <a:solidFill>
                <a:srgbClr val="00206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9" name="Стрелка вправо с вырезом 68"/>
          <p:cNvSpPr/>
          <p:nvPr/>
        </p:nvSpPr>
        <p:spPr bwMode="auto">
          <a:xfrm rot="5400000">
            <a:off x="2430499" y="3901734"/>
            <a:ext cx="2014589" cy="821787"/>
          </a:xfrm>
          <a:prstGeom prst="notchedRight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None/>
              <a:tabLst/>
            </a:pP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Unicast</a:t>
            </a:r>
            <a:endParaRPr kumimoji="1" lang="ru-RU" sz="2000" b="0" i="0" u="none" strike="noStrike" cap="none" normalizeH="0" baseline="0" dirty="0" smtClean="0">
              <a:ln>
                <a:noFill/>
              </a:ln>
              <a:solidFill>
                <a:srgbClr val="00206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6653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Заголовок 1"/>
          <p:cNvSpPr txBox="1">
            <a:spLocks/>
          </p:cNvSpPr>
          <p:nvPr/>
        </p:nvSpPr>
        <p:spPr>
          <a:xfrm>
            <a:off x="221990" y="908720"/>
            <a:ext cx="889248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ru-RU" altLang="ru-RU" b="1" kern="0" dirty="0" smtClean="0"/>
              <a:t>Заголовок </a:t>
            </a:r>
            <a:r>
              <a:rPr kumimoji="0" lang="en-US" altLang="ru-RU" b="1" kern="0" dirty="0" smtClean="0"/>
              <a:t>IP</a:t>
            </a:r>
            <a:endParaRPr kumimoji="0" lang="ru-RU" altLang="ru-RU" b="1" kern="0" dirty="0" smtClean="0"/>
          </a:p>
        </p:txBody>
      </p:sp>
      <p:graphicFrame>
        <p:nvGraphicFramePr>
          <p:cNvPr id="2" name="Объект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751726"/>
              </p:ext>
            </p:extLst>
          </p:nvPr>
        </p:nvGraphicFramePr>
        <p:xfrm>
          <a:off x="2321905" y="1916832"/>
          <a:ext cx="4692650" cy="2419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977" name="CorelDRAW" r:id="rId3" imgW="3329026" imgH="1716634" progId="CorelDRAW.Graphic.11">
                  <p:embed/>
                </p:oleObj>
              </mc:Choice>
              <mc:Fallback>
                <p:oleObj name="CorelDRAW" r:id="rId3" imgW="3329026" imgH="1716634" progId="CorelDRAW.Graphic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1905" y="1916832"/>
                        <a:ext cx="4692650" cy="2419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Овал 11"/>
          <p:cNvSpPr/>
          <p:nvPr/>
        </p:nvSpPr>
        <p:spPr bwMode="auto">
          <a:xfrm>
            <a:off x="2267744" y="1844824"/>
            <a:ext cx="720080" cy="720080"/>
          </a:xfrm>
          <a:prstGeom prst="ellipse">
            <a:avLst/>
          </a:prstGeom>
          <a:noFill/>
          <a:ln w="381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buChar char="n"/>
              <a:tabLst/>
            </a:pPr>
            <a:endParaRPr kumimoji="1" lang="ru-RU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Овал 13"/>
          <p:cNvSpPr/>
          <p:nvPr/>
        </p:nvSpPr>
        <p:spPr bwMode="auto">
          <a:xfrm>
            <a:off x="3995936" y="3284984"/>
            <a:ext cx="1296144" cy="576064"/>
          </a:xfrm>
          <a:prstGeom prst="ellipse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buChar char="n"/>
              <a:tabLst/>
            </a:pPr>
            <a:endParaRPr kumimoji="1" lang="ru-RU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Овал 15"/>
          <p:cNvSpPr/>
          <p:nvPr/>
        </p:nvSpPr>
        <p:spPr bwMode="auto">
          <a:xfrm>
            <a:off x="3995936" y="3645024"/>
            <a:ext cx="1296144" cy="432048"/>
          </a:xfrm>
          <a:prstGeom prst="ellipse">
            <a:avLst/>
          </a:prstGeom>
          <a:noFill/>
          <a:ln w="38100" cap="flat" cmpd="sng" algn="ctr">
            <a:solidFill>
              <a:srgbClr val="F4042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buChar char="n"/>
              <a:tabLst/>
            </a:pPr>
            <a:endParaRPr kumimoji="1" lang="ru-RU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87624" y="1905422"/>
            <a:ext cx="9361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IPv4</a:t>
            </a:r>
          </a:p>
          <a:p>
            <a:r>
              <a:rPr lang="en-US" dirty="0" smtClean="0"/>
              <a:t>IPv6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7020272" y="3471604"/>
            <a:ext cx="1440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Без маски</a:t>
            </a:r>
            <a:endParaRPr lang="ru-RU" dirty="0"/>
          </a:p>
        </p:txBody>
      </p:sp>
      <p:sp>
        <p:nvSpPr>
          <p:cNvPr id="19" name="TextBox 18"/>
          <p:cNvSpPr txBox="1"/>
          <p:nvPr/>
        </p:nvSpPr>
        <p:spPr>
          <a:xfrm>
            <a:off x="7020272" y="4005064"/>
            <a:ext cx="2880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ru-RU" sz="1400" dirty="0" smtClean="0"/>
              <a:t>(0..10) * </a:t>
            </a:r>
            <a:r>
              <a:rPr lang="en-US" sz="1400" dirty="0" smtClean="0"/>
              <a:t>32-</a:t>
            </a:r>
            <a:r>
              <a:rPr lang="ru-RU" sz="1400" dirty="0" smtClean="0"/>
              <a:t>битных слов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2477147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Заголовок 1"/>
          <p:cNvSpPr txBox="1">
            <a:spLocks/>
          </p:cNvSpPr>
          <p:nvPr/>
        </p:nvSpPr>
        <p:spPr>
          <a:xfrm>
            <a:off x="221990" y="908720"/>
            <a:ext cx="889248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ru-RU" altLang="ru-RU" b="1" kern="0" dirty="0" smtClean="0"/>
              <a:t>Фрагментация </a:t>
            </a:r>
            <a:r>
              <a:rPr kumimoji="0" lang="ru-RU" altLang="ru-RU" b="1" kern="0" dirty="0" smtClean="0"/>
              <a:t>сетевых </a:t>
            </a:r>
            <a:r>
              <a:rPr kumimoji="0" lang="ru-RU" altLang="ru-RU" b="1" kern="0" dirty="0" smtClean="0"/>
              <a:t>пакетов</a:t>
            </a:r>
            <a:endParaRPr kumimoji="0" lang="ru-RU" altLang="ru-RU" b="1" kern="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827491" y="2076817"/>
            <a:ext cx="3408598" cy="400110"/>
          </a:xfrm>
          <a:prstGeom prst="rect">
            <a:avLst/>
          </a:prstGeom>
          <a:solidFill>
            <a:srgbClr val="00B0F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buNone/>
            </a:pPr>
            <a:r>
              <a:rPr lang="ru-RU" dirty="0" smtClean="0">
                <a:solidFill>
                  <a:srgbClr val="FF0000"/>
                </a:solidFill>
              </a:rPr>
              <a:t>Фрагментация при отправке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148064" y="2996952"/>
            <a:ext cx="3408598" cy="400110"/>
          </a:xfrm>
          <a:prstGeom prst="rect">
            <a:avLst/>
          </a:prstGeom>
          <a:solidFill>
            <a:srgbClr val="92D05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buNone/>
            </a:pPr>
            <a:r>
              <a:rPr lang="ru-RU" dirty="0" smtClean="0">
                <a:solidFill>
                  <a:srgbClr val="FF0000"/>
                </a:solidFill>
              </a:rPr>
              <a:t>Динамическая фрагментация</a:t>
            </a:r>
            <a:endParaRPr lang="ru-RU" dirty="0">
              <a:solidFill>
                <a:srgbClr val="FF0000"/>
              </a:solidFill>
            </a:endParaRPr>
          </a:p>
        </p:txBody>
      </p:sp>
      <p:cxnSp>
        <p:nvCxnSpPr>
          <p:cNvPr id="5" name="Прямая со стрелкой 4"/>
          <p:cNvCxnSpPr/>
          <p:nvPr/>
        </p:nvCxnSpPr>
        <p:spPr bwMode="auto">
          <a:xfrm flipH="1">
            <a:off x="3347864" y="1628800"/>
            <a:ext cx="936104" cy="36004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" name="Прямая со стрелкой 6"/>
          <p:cNvCxnSpPr/>
          <p:nvPr/>
        </p:nvCxnSpPr>
        <p:spPr bwMode="auto">
          <a:xfrm>
            <a:off x="5220072" y="1628800"/>
            <a:ext cx="1728192" cy="1296144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TextBox 7"/>
          <p:cNvSpPr txBox="1"/>
          <p:nvPr/>
        </p:nvSpPr>
        <p:spPr>
          <a:xfrm>
            <a:off x="1019622" y="2569036"/>
            <a:ext cx="3024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Все сетевые протоколы</a:t>
            </a:r>
            <a:endParaRPr lang="ru-RU" dirty="0"/>
          </a:p>
        </p:txBody>
      </p:sp>
      <p:sp>
        <p:nvSpPr>
          <p:cNvPr id="18" name="TextBox 17"/>
          <p:cNvSpPr txBox="1"/>
          <p:nvPr/>
        </p:nvSpPr>
        <p:spPr>
          <a:xfrm>
            <a:off x="5340195" y="3573016"/>
            <a:ext cx="3024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IPv4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2123728" y="3397062"/>
            <a:ext cx="2880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sz="1600" dirty="0" smtClean="0">
                <a:solidFill>
                  <a:srgbClr val="7030A0"/>
                </a:solidFill>
              </a:rPr>
              <a:t>MTU</a:t>
            </a:r>
            <a:br>
              <a:rPr lang="en-US" sz="1600" dirty="0" smtClean="0">
                <a:solidFill>
                  <a:srgbClr val="7030A0"/>
                </a:solidFill>
              </a:rPr>
            </a:br>
            <a:r>
              <a:rPr lang="en-US" sz="1600" dirty="0" smtClean="0">
                <a:solidFill>
                  <a:srgbClr val="7030A0"/>
                </a:solidFill>
              </a:rPr>
              <a:t>Maximum Transmission Unit</a:t>
            </a:r>
            <a:endParaRPr lang="ru-RU" sz="1600" dirty="0">
              <a:solidFill>
                <a:srgbClr val="7030A0"/>
              </a:solidFill>
            </a:endParaRPr>
          </a:p>
        </p:txBody>
      </p:sp>
      <p:graphicFrame>
        <p:nvGraphicFramePr>
          <p:cNvPr id="20" name="Таблица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0459906"/>
              </p:ext>
            </p:extLst>
          </p:nvPr>
        </p:nvGraphicFramePr>
        <p:xfrm>
          <a:off x="767916" y="4021892"/>
          <a:ext cx="6096000" cy="2595880"/>
        </p:xfrm>
        <a:graphic>
          <a:graphicData uri="http://schemas.openxmlformats.org/drawingml/2006/table">
            <a:tbl>
              <a:tblPr firstRow="1" bandRow="1">
                <a:tableStyleId>{37CE84F3-28C3-443E-9E96-99CF82512B78}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100E0C"/>
                          </a:solidFill>
                        </a:rPr>
                        <a:t>Технология</a:t>
                      </a:r>
                      <a:endParaRPr lang="ru-RU" dirty="0">
                        <a:solidFill>
                          <a:srgbClr val="100E0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100E0C"/>
                          </a:solidFill>
                        </a:rPr>
                        <a:t>MTU</a:t>
                      </a:r>
                      <a:endParaRPr lang="ru-RU" dirty="0">
                        <a:solidFill>
                          <a:srgbClr val="100E0C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100E0C"/>
                          </a:solidFill>
                        </a:rPr>
                        <a:t>DIX Ethernet</a:t>
                      </a:r>
                      <a:endParaRPr lang="ru-RU" dirty="0">
                        <a:solidFill>
                          <a:srgbClr val="100E0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100E0C"/>
                          </a:solidFill>
                        </a:rPr>
                        <a:t>1 500</a:t>
                      </a:r>
                      <a:endParaRPr lang="ru-RU" dirty="0">
                        <a:solidFill>
                          <a:srgbClr val="100E0C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100E0C"/>
                          </a:solidFill>
                        </a:rPr>
                        <a:t>Ethernet 802.3</a:t>
                      </a:r>
                      <a:endParaRPr lang="ru-RU" dirty="0">
                        <a:solidFill>
                          <a:srgbClr val="100E0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100E0C"/>
                          </a:solidFill>
                        </a:rPr>
                        <a:t>1 492</a:t>
                      </a:r>
                      <a:endParaRPr lang="ru-RU" dirty="0">
                        <a:solidFill>
                          <a:srgbClr val="100E0C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100E0C"/>
                          </a:solidFill>
                        </a:rPr>
                        <a:t>Token Ring</a:t>
                      </a:r>
                      <a:r>
                        <a:rPr lang="en-US" baseline="0" dirty="0" smtClean="0">
                          <a:solidFill>
                            <a:srgbClr val="100E0C"/>
                          </a:solidFill>
                        </a:rPr>
                        <a:t> (IBM, 16 Mbit/s)</a:t>
                      </a:r>
                      <a:endParaRPr lang="ru-RU" dirty="0">
                        <a:solidFill>
                          <a:srgbClr val="100E0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100E0C"/>
                          </a:solidFill>
                        </a:rPr>
                        <a:t>17 914</a:t>
                      </a:r>
                      <a:endParaRPr lang="ru-RU" dirty="0">
                        <a:solidFill>
                          <a:srgbClr val="100E0C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100E0C"/>
                          </a:solidFill>
                        </a:rPr>
                        <a:t>Token</a:t>
                      </a:r>
                      <a:r>
                        <a:rPr lang="en-US" baseline="0" dirty="0" smtClean="0">
                          <a:solidFill>
                            <a:srgbClr val="100E0C"/>
                          </a:solidFill>
                        </a:rPr>
                        <a:t> Ring (802.5, 4 Mbit/s)</a:t>
                      </a:r>
                      <a:endParaRPr lang="ru-RU" dirty="0">
                        <a:solidFill>
                          <a:srgbClr val="100E0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100E0C"/>
                          </a:solidFill>
                        </a:rPr>
                        <a:t>4 464</a:t>
                      </a:r>
                      <a:endParaRPr lang="ru-RU" dirty="0">
                        <a:solidFill>
                          <a:srgbClr val="100E0C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100E0C"/>
                          </a:solidFill>
                        </a:rPr>
                        <a:t>FDDI</a:t>
                      </a:r>
                      <a:endParaRPr lang="ru-RU" dirty="0">
                        <a:solidFill>
                          <a:srgbClr val="100E0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100E0C"/>
                          </a:solidFill>
                        </a:rPr>
                        <a:t>4 352</a:t>
                      </a:r>
                      <a:endParaRPr lang="ru-RU" dirty="0">
                        <a:solidFill>
                          <a:srgbClr val="100E0C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100E0C"/>
                          </a:solidFill>
                        </a:rPr>
                        <a:t>X.25</a:t>
                      </a:r>
                      <a:endParaRPr lang="ru-RU" dirty="0">
                        <a:solidFill>
                          <a:srgbClr val="100E0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100E0C"/>
                          </a:solidFill>
                        </a:rPr>
                        <a:t>576</a:t>
                      </a:r>
                      <a:endParaRPr lang="ru-RU" dirty="0">
                        <a:solidFill>
                          <a:srgbClr val="100E0C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3019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Заголовок 1"/>
          <p:cNvSpPr txBox="1">
            <a:spLocks/>
          </p:cNvSpPr>
          <p:nvPr/>
        </p:nvSpPr>
        <p:spPr>
          <a:xfrm>
            <a:off x="221990" y="388393"/>
            <a:ext cx="889248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ru-RU" altLang="ru-RU" b="1" kern="0" dirty="0" smtClean="0"/>
              <a:t>Фрагментация </a:t>
            </a:r>
            <a:r>
              <a:rPr kumimoji="0" lang="en-US" altLang="ru-RU" b="1" kern="0" dirty="0" smtClean="0"/>
              <a:t>IP-</a:t>
            </a:r>
            <a:r>
              <a:rPr kumimoji="0" lang="ru-RU" altLang="ru-RU" b="1" kern="0" dirty="0" smtClean="0"/>
              <a:t>пакетов</a:t>
            </a:r>
            <a:endParaRPr kumimoji="0" lang="ru-RU" altLang="ru-RU" b="1" kern="0" dirty="0" smtClean="0"/>
          </a:p>
        </p:txBody>
      </p:sp>
      <p:graphicFrame>
        <p:nvGraphicFramePr>
          <p:cNvPr id="2" name="Объект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8510922"/>
              </p:ext>
            </p:extLst>
          </p:nvPr>
        </p:nvGraphicFramePr>
        <p:xfrm>
          <a:off x="3995936" y="1220341"/>
          <a:ext cx="4692650" cy="2419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001" name="CorelDRAW" r:id="rId3" imgW="3329026" imgH="1716634" progId="CorelDRAW.Graphic.11">
                  <p:embed/>
                </p:oleObj>
              </mc:Choice>
              <mc:Fallback>
                <p:oleObj name="CorelDRAW" r:id="rId3" imgW="3329026" imgH="1716634" progId="CorelDRAW.Graphic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936" y="1220341"/>
                        <a:ext cx="4692650" cy="2419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Овал 11"/>
          <p:cNvSpPr/>
          <p:nvPr/>
        </p:nvSpPr>
        <p:spPr bwMode="auto">
          <a:xfrm>
            <a:off x="6174023" y="1775470"/>
            <a:ext cx="720080" cy="720080"/>
          </a:xfrm>
          <a:prstGeom prst="ellipse">
            <a:avLst/>
          </a:prstGeom>
          <a:noFill/>
          <a:ln w="381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buChar char="n"/>
              <a:tabLst/>
            </a:pPr>
            <a:endParaRPr kumimoji="1" lang="ru-RU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Овал 13"/>
          <p:cNvSpPr/>
          <p:nvPr/>
        </p:nvSpPr>
        <p:spPr bwMode="auto">
          <a:xfrm>
            <a:off x="4406589" y="1796405"/>
            <a:ext cx="1623417" cy="576064"/>
          </a:xfrm>
          <a:prstGeom prst="ellipse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buChar char="n"/>
              <a:tabLst/>
            </a:pPr>
            <a:endParaRPr kumimoji="1" lang="ru-RU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Овал 15"/>
          <p:cNvSpPr/>
          <p:nvPr/>
        </p:nvSpPr>
        <p:spPr bwMode="auto">
          <a:xfrm>
            <a:off x="6750087" y="1796405"/>
            <a:ext cx="1734294" cy="576064"/>
          </a:xfrm>
          <a:prstGeom prst="ellipse">
            <a:avLst/>
          </a:prstGeom>
          <a:noFill/>
          <a:ln w="38100" cap="flat" cmpd="sng" algn="ctr">
            <a:solidFill>
              <a:srgbClr val="F4042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buChar char="n"/>
              <a:tabLst/>
            </a:pPr>
            <a:endParaRPr kumimoji="1" lang="ru-RU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1990" y="1124744"/>
            <a:ext cx="3701938" cy="297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/>
              <a:t>Идентификатор пакета (</a:t>
            </a:r>
            <a:r>
              <a:rPr lang="en-US" sz="1400" b="1" dirty="0" smtClean="0"/>
              <a:t>Identification</a:t>
            </a:r>
            <a:r>
              <a:rPr lang="en-US" sz="1400" dirty="0" smtClean="0"/>
              <a:t>)</a:t>
            </a:r>
          </a:p>
          <a:p>
            <a:pPr marL="800100" lvl="1" indent="-342900"/>
            <a:r>
              <a:rPr lang="ru-RU" sz="1400" dirty="0" smtClean="0"/>
              <a:t>Уникально для пары «отправитель / получатель»</a:t>
            </a:r>
          </a:p>
          <a:p>
            <a:pPr marL="800100" lvl="1" indent="-342900"/>
            <a:r>
              <a:rPr lang="ru-RU" sz="1400" dirty="0" smtClean="0"/>
              <a:t>Часто – случайное число</a:t>
            </a:r>
          </a:p>
          <a:p>
            <a:pPr marL="342900" indent="-342900"/>
            <a:r>
              <a:rPr lang="ru-RU" sz="1400" dirty="0" smtClean="0"/>
              <a:t>Флаги</a:t>
            </a:r>
          </a:p>
          <a:p>
            <a:pPr marL="800100" lvl="1" indent="-342900"/>
            <a:r>
              <a:rPr lang="en-US" sz="1400" b="1" dirty="0" smtClean="0"/>
              <a:t>MF</a:t>
            </a:r>
            <a:r>
              <a:rPr lang="en-US" sz="1400" dirty="0" smtClean="0"/>
              <a:t> – More Fragments, </a:t>
            </a:r>
            <a:r>
              <a:rPr lang="ru-RU" sz="1400" dirty="0" smtClean="0"/>
              <a:t>ещё фрагменты</a:t>
            </a:r>
          </a:p>
          <a:p>
            <a:pPr marL="800100" lvl="1" indent="-342900"/>
            <a:r>
              <a:rPr lang="en-US" sz="1400" b="1" dirty="0" smtClean="0"/>
              <a:t>DF</a:t>
            </a:r>
            <a:r>
              <a:rPr lang="ru-RU" sz="1400" dirty="0" smtClean="0"/>
              <a:t> – </a:t>
            </a:r>
            <a:r>
              <a:rPr lang="en-US" sz="1400" dirty="0" smtClean="0"/>
              <a:t>Do not Fragment</a:t>
            </a:r>
            <a:r>
              <a:rPr lang="ru-RU" sz="1400" dirty="0" smtClean="0"/>
              <a:t>, не фрагментировать, отбросить при невозможности доставки</a:t>
            </a:r>
          </a:p>
          <a:p>
            <a:pPr marL="342900" indent="-342900"/>
            <a:r>
              <a:rPr lang="ru-RU" sz="1400" dirty="0" smtClean="0"/>
              <a:t>Смещение фрагмента </a:t>
            </a:r>
            <a:r>
              <a:rPr lang="en-US" sz="1400" dirty="0" smtClean="0"/>
              <a:t>(</a:t>
            </a:r>
            <a:r>
              <a:rPr lang="en-US" sz="1400" b="1" dirty="0" smtClean="0"/>
              <a:t>Fragment</a:t>
            </a:r>
            <a:r>
              <a:rPr lang="en-US" sz="1400" dirty="0" smtClean="0"/>
              <a:t> </a:t>
            </a:r>
            <a:r>
              <a:rPr lang="en-US" sz="1400" b="1" dirty="0" smtClean="0"/>
              <a:t>Offset</a:t>
            </a:r>
            <a:r>
              <a:rPr lang="en-US" sz="1400" dirty="0" smtClean="0"/>
              <a:t>)</a:t>
            </a:r>
          </a:p>
          <a:p>
            <a:pPr marL="800100" lvl="1" indent="-342900"/>
            <a:r>
              <a:rPr lang="ru-RU" sz="1400" dirty="0" smtClean="0"/>
              <a:t>В 8-байтных блоках</a:t>
            </a:r>
            <a:endParaRPr lang="ru-RU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539552" y="4133390"/>
            <a:ext cx="3701938" cy="2332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ru-RU" sz="1400" b="1" dirty="0" smtClean="0"/>
              <a:t>Фрагментация</a:t>
            </a:r>
            <a:endParaRPr lang="en-US" sz="1400" b="1" dirty="0" smtClean="0"/>
          </a:p>
          <a:p>
            <a:pPr marL="342900" indent="-342900"/>
            <a:r>
              <a:rPr lang="ru-RU" sz="1400" dirty="0" smtClean="0"/>
              <a:t>Происходит на маршрутизаторах</a:t>
            </a:r>
          </a:p>
          <a:p>
            <a:pPr marL="342900" indent="-342900"/>
            <a:r>
              <a:rPr lang="ru-RU" sz="1400" dirty="0" smtClean="0"/>
              <a:t>Для соблюдения локального </a:t>
            </a:r>
            <a:r>
              <a:rPr lang="en-US" sz="1400" dirty="0" smtClean="0"/>
              <a:t>MTU</a:t>
            </a:r>
            <a:endParaRPr lang="ru-RU" sz="1400" dirty="0" smtClean="0"/>
          </a:p>
          <a:p>
            <a:pPr marL="342900" indent="-342900"/>
            <a:r>
              <a:rPr lang="ru-RU" sz="1400" dirty="0"/>
              <a:t>Возможна </a:t>
            </a:r>
            <a:r>
              <a:rPr lang="ru-RU" sz="1400" dirty="0" smtClean="0"/>
              <a:t>многократная</a:t>
            </a:r>
            <a:endParaRPr lang="en-US" sz="1400" dirty="0" smtClean="0"/>
          </a:p>
          <a:p>
            <a:pPr marL="342900" indent="-342900"/>
            <a:r>
              <a:rPr lang="ru-RU" sz="1400" dirty="0" smtClean="0"/>
              <a:t>Размер поля данных всех пакетов (кроме последнего) кратен 8</a:t>
            </a:r>
          </a:p>
          <a:p>
            <a:pPr marL="342900" indent="-342900"/>
            <a:r>
              <a:rPr lang="ru-RU" sz="1400" dirty="0" smtClean="0"/>
              <a:t>Генерация заголовков</a:t>
            </a:r>
          </a:p>
          <a:p>
            <a:pPr marL="800100" lvl="1" indent="-342900"/>
            <a:r>
              <a:rPr lang="ru-RU" sz="1400" dirty="0" smtClean="0"/>
              <a:t>Часть полей сохраняется</a:t>
            </a:r>
          </a:p>
          <a:p>
            <a:pPr marL="800100" lvl="1" indent="-342900"/>
            <a:r>
              <a:rPr lang="ru-RU" sz="1400" dirty="0" smtClean="0"/>
              <a:t>Часть вычисляется (</a:t>
            </a:r>
            <a:r>
              <a:rPr lang="en-US" sz="1400" dirty="0" smtClean="0"/>
              <a:t>MF, Offset)</a:t>
            </a:r>
            <a:endParaRPr lang="ru-RU" sz="14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4683094" y="4133390"/>
            <a:ext cx="3701938" cy="21175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ru-RU" sz="1400" b="1" dirty="0" smtClean="0"/>
              <a:t>Сборка</a:t>
            </a:r>
            <a:endParaRPr lang="en-US" sz="1400" b="1" dirty="0" smtClean="0"/>
          </a:p>
          <a:p>
            <a:pPr marL="342900" indent="-342900"/>
            <a:r>
              <a:rPr lang="ru-RU" sz="1400" dirty="0" smtClean="0"/>
              <a:t>Происходит на узле назначения</a:t>
            </a:r>
            <a:endParaRPr lang="en-US" sz="1400" dirty="0" smtClean="0"/>
          </a:p>
          <a:p>
            <a:pPr marL="342900" indent="-342900"/>
            <a:r>
              <a:rPr lang="ru-RU" sz="1400" dirty="0" smtClean="0"/>
              <a:t>Буфер приёма</a:t>
            </a:r>
            <a:endParaRPr lang="en-US" sz="1400" dirty="0" smtClean="0"/>
          </a:p>
          <a:p>
            <a:pPr marL="342900" indent="-342900"/>
            <a:r>
              <a:rPr lang="ru-RU" sz="1400" dirty="0" smtClean="0"/>
              <a:t>Таймер приёма</a:t>
            </a:r>
          </a:p>
          <a:p>
            <a:pPr marL="800100" lvl="1" indent="-342900"/>
            <a:r>
              <a:rPr lang="ru-RU" sz="1400" dirty="0" smtClean="0"/>
              <a:t>Фиксированное время (60-120с)</a:t>
            </a:r>
          </a:p>
          <a:p>
            <a:pPr marL="800100" lvl="1" indent="-342900"/>
            <a:r>
              <a:rPr lang="ru-RU" sz="1400" dirty="0" smtClean="0"/>
              <a:t>Адаптивный алгоритм</a:t>
            </a:r>
          </a:p>
          <a:p>
            <a:pPr marL="800100" lvl="1" indent="-342900"/>
            <a:r>
              <a:rPr lang="en-US" sz="1400" dirty="0" smtClean="0"/>
              <a:t>TTL</a:t>
            </a:r>
            <a:r>
              <a:rPr lang="ru-RU" sz="1400" dirty="0" smtClean="0"/>
              <a:t> пакетов</a:t>
            </a:r>
          </a:p>
          <a:p>
            <a:pPr marL="342900" indent="-342900"/>
            <a:r>
              <a:rPr lang="ru-RU" sz="1400" dirty="0" smtClean="0"/>
              <a:t>Неполный пакет отбрасывается</a:t>
            </a:r>
          </a:p>
        </p:txBody>
      </p:sp>
    </p:spTree>
    <p:extLst>
      <p:ext uri="{BB962C8B-B14F-4D97-AF65-F5344CB8AC3E}">
        <p14:creationId xmlns:p14="http://schemas.microsoft.com/office/powerpoint/2010/main" val="1559783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6146800" y="2540000"/>
            <a:ext cx="2133600" cy="4953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None/>
            </a:pPr>
            <a:endParaRPr lang="ru-RU"/>
          </a:p>
        </p:txBody>
      </p:sp>
      <p:sp>
        <p:nvSpPr>
          <p:cNvPr id="8" name="Oval 3"/>
          <p:cNvSpPr>
            <a:spLocks noChangeArrowheads="1"/>
          </p:cNvSpPr>
          <p:nvPr/>
        </p:nvSpPr>
        <p:spPr bwMode="auto">
          <a:xfrm>
            <a:off x="165100" y="2362200"/>
            <a:ext cx="2476500" cy="33147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None/>
            </a:pPr>
            <a:endParaRPr lang="ru-RU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5943600" y="1308100"/>
            <a:ext cx="2362200" cy="18415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None/>
            </a:pPr>
            <a:endParaRPr lang="ru-RU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2959100" y="4089400"/>
            <a:ext cx="2425700" cy="2286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None/>
            </a:pPr>
            <a:endParaRPr lang="ru-RU"/>
          </a:p>
        </p:txBody>
      </p:sp>
      <p:sp>
        <p:nvSpPr>
          <p:cNvPr id="11" name="Line 6"/>
          <p:cNvSpPr>
            <a:spLocks noChangeShapeType="1"/>
          </p:cNvSpPr>
          <p:nvPr/>
        </p:nvSpPr>
        <p:spPr bwMode="auto">
          <a:xfrm flipV="1">
            <a:off x="5435600" y="5080000"/>
            <a:ext cx="3492500" cy="12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None/>
            </a:pPr>
            <a:endParaRPr lang="ru-RU"/>
          </a:p>
        </p:txBody>
      </p:sp>
      <p:sp>
        <p:nvSpPr>
          <p:cNvPr id="13" name="Line 7"/>
          <p:cNvSpPr>
            <a:spLocks noChangeShapeType="1"/>
          </p:cNvSpPr>
          <p:nvPr/>
        </p:nvSpPr>
        <p:spPr bwMode="auto">
          <a:xfrm>
            <a:off x="7188200" y="3175000"/>
            <a:ext cx="12700" cy="18669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None/>
            </a:pPr>
            <a:endParaRPr lang="ru-RU"/>
          </a:p>
        </p:txBody>
      </p:sp>
      <p:sp>
        <p:nvSpPr>
          <p:cNvPr id="15" name="Line 8"/>
          <p:cNvSpPr>
            <a:spLocks noChangeShapeType="1"/>
          </p:cNvSpPr>
          <p:nvPr/>
        </p:nvSpPr>
        <p:spPr bwMode="auto">
          <a:xfrm>
            <a:off x="2400300" y="5003800"/>
            <a:ext cx="584200" cy="88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None/>
            </a:pPr>
            <a:endParaRPr lang="ru-RU"/>
          </a:p>
        </p:txBody>
      </p:sp>
      <p:cxnSp>
        <p:nvCxnSpPr>
          <p:cNvPr id="17" name="AutoShape 9"/>
          <p:cNvCxnSpPr>
            <a:cxnSpLocks noChangeShapeType="1"/>
          </p:cNvCxnSpPr>
          <p:nvPr/>
        </p:nvCxnSpPr>
        <p:spPr bwMode="auto">
          <a:xfrm>
            <a:off x="1447800" y="2012950"/>
            <a:ext cx="1509713" cy="2933700"/>
          </a:xfrm>
          <a:prstGeom prst="curvedConnector3">
            <a:avLst>
              <a:gd name="adj1" fmla="val 50472"/>
            </a:avLst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Line 10"/>
          <p:cNvSpPr>
            <a:spLocks noChangeShapeType="1"/>
          </p:cNvSpPr>
          <p:nvPr/>
        </p:nvSpPr>
        <p:spPr bwMode="auto">
          <a:xfrm>
            <a:off x="4559300" y="37592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None/>
            </a:pPr>
            <a:endParaRPr lang="ru-RU"/>
          </a:p>
        </p:txBody>
      </p:sp>
      <p:sp>
        <p:nvSpPr>
          <p:cNvPr id="19" name="Rectangle 11"/>
          <p:cNvSpPr>
            <a:spLocks noChangeArrowheads="1"/>
          </p:cNvSpPr>
          <p:nvPr/>
        </p:nvSpPr>
        <p:spPr bwMode="auto">
          <a:xfrm>
            <a:off x="4737100" y="5359400"/>
            <a:ext cx="215900" cy="889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None/>
            </a:pPr>
            <a:endParaRPr lang="ru-RU"/>
          </a:p>
        </p:txBody>
      </p:sp>
      <p:sp>
        <p:nvSpPr>
          <p:cNvPr id="20" name="Rectangle 12"/>
          <p:cNvSpPr>
            <a:spLocks noChangeArrowheads="1"/>
          </p:cNvSpPr>
          <p:nvPr/>
        </p:nvSpPr>
        <p:spPr bwMode="auto">
          <a:xfrm>
            <a:off x="4406900" y="5359400"/>
            <a:ext cx="317500" cy="889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None/>
            </a:pPr>
            <a:endParaRPr lang="ru-RU"/>
          </a:p>
        </p:txBody>
      </p:sp>
      <p:sp>
        <p:nvSpPr>
          <p:cNvPr id="21" name="Rectangle 13"/>
          <p:cNvSpPr>
            <a:spLocks noChangeArrowheads="1"/>
          </p:cNvSpPr>
          <p:nvPr/>
        </p:nvSpPr>
        <p:spPr bwMode="auto">
          <a:xfrm>
            <a:off x="3759200" y="5359400"/>
            <a:ext cx="317500" cy="889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None/>
            </a:pPr>
            <a:endParaRPr lang="ru-RU"/>
          </a:p>
        </p:txBody>
      </p:sp>
      <p:sp>
        <p:nvSpPr>
          <p:cNvPr id="22" name="Rectangle 14"/>
          <p:cNvSpPr>
            <a:spLocks noChangeArrowheads="1"/>
          </p:cNvSpPr>
          <p:nvPr/>
        </p:nvSpPr>
        <p:spPr bwMode="auto">
          <a:xfrm>
            <a:off x="4089400" y="5359400"/>
            <a:ext cx="317500" cy="889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None/>
            </a:pPr>
            <a:endParaRPr lang="ru-RU"/>
          </a:p>
        </p:txBody>
      </p:sp>
      <p:sp>
        <p:nvSpPr>
          <p:cNvPr id="23" name="Rectangle 15"/>
          <p:cNvSpPr>
            <a:spLocks noChangeArrowheads="1"/>
          </p:cNvSpPr>
          <p:nvPr/>
        </p:nvSpPr>
        <p:spPr bwMode="auto">
          <a:xfrm>
            <a:off x="3441700" y="5359400"/>
            <a:ext cx="317500" cy="889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None/>
            </a:pPr>
            <a:endParaRPr lang="ru-RU"/>
          </a:p>
        </p:txBody>
      </p:sp>
      <p:sp>
        <p:nvSpPr>
          <p:cNvPr id="24" name="Rectangle 16"/>
          <p:cNvSpPr>
            <a:spLocks noChangeArrowheads="1"/>
          </p:cNvSpPr>
          <p:nvPr/>
        </p:nvSpPr>
        <p:spPr bwMode="auto">
          <a:xfrm rot="19361763">
            <a:off x="6507163" y="3979863"/>
            <a:ext cx="215900" cy="889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None/>
            </a:pPr>
            <a:endParaRPr lang="ru-RU"/>
          </a:p>
        </p:txBody>
      </p:sp>
      <p:sp>
        <p:nvSpPr>
          <p:cNvPr id="25" name="Rectangle 17"/>
          <p:cNvSpPr>
            <a:spLocks noChangeArrowheads="1"/>
          </p:cNvSpPr>
          <p:nvPr/>
        </p:nvSpPr>
        <p:spPr bwMode="auto">
          <a:xfrm rot="19361763">
            <a:off x="6243638" y="4141788"/>
            <a:ext cx="317500" cy="889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None/>
            </a:pPr>
            <a:endParaRPr lang="ru-RU"/>
          </a:p>
        </p:txBody>
      </p:sp>
      <p:sp>
        <p:nvSpPr>
          <p:cNvPr id="26" name="Rectangle 18"/>
          <p:cNvSpPr>
            <a:spLocks noChangeArrowheads="1"/>
          </p:cNvSpPr>
          <p:nvPr/>
        </p:nvSpPr>
        <p:spPr bwMode="auto">
          <a:xfrm rot="20232897">
            <a:off x="5776913" y="4532313"/>
            <a:ext cx="215900" cy="889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None/>
            </a:pPr>
            <a:endParaRPr lang="ru-RU"/>
          </a:p>
        </p:txBody>
      </p:sp>
      <p:sp>
        <p:nvSpPr>
          <p:cNvPr id="27" name="Rectangle 19"/>
          <p:cNvSpPr>
            <a:spLocks noChangeArrowheads="1"/>
          </p:cNvSpPr>
          <p:nvPr/>
        </p:nvSpPr>
        <p:spPr bwMode="auto">
          <a:xfrm rot="20232897">
            <a:off x="5468938" y="4640263"/>
            <a:ext cx="317500" cy="889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None/>
            </a:pPr>
            <a:endParaRPr lang="ru-RU"/>
          </a:p>
        </p:txBody>
      </p:sp>
      <p:grpSp>
        <p:nvGrpSpPr>
          <p:cNvPr id="28" name="Group 20"/>
          <p:cNvGrpSpPr>
            <a:grpSpLocks/>
          </p:cNvGrpSpPr>
          <p:nvPr/>
        </p:nvGrpSpPr>
        <p:grpSpPr bwMode="auto">
          <a:xfrm rot="-728736">
            <a:off x="4673600" y="4826000"/>
            <a:ext cx="546100" cy="88900"/>
            <a:chOff x="3344" y="3424"/>
            <a:chExt cx="344" cy="56"/>
          </a:xfrm>
        </p:grpSpPr>
        <p:sp>
          <p:nvSpPr>
            <p:cNvPr id="29" name="Rectangle 21"/>
            <p:cNvSpPr>
              <a:spLocks noChangeArrowheads="1"/>
            </p:cNvSpPr>
            <p:nvPr/>
          </p:nvSpPr>
          <p:spPr bwMode="auto">
            <a:xfrm>
              <a:off x="3552" y="3424"/>
              <a:ext cx="136" cy="56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30" name="Rectangle 22"/>
            <p:cNvSpPr>
              <a:spLocks noChangeArrowheads="1"/>
            </p:cNvSpPr>
            <p:nvPr/>
          </p:nvSpPr>
          <p:spPr bwMode="auto">
            <a:xfrm>
              <a:off x="3344" y="3424"/>
              <a:ext cx="200" cy="5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ru-RU"/>
            </a:p>
          </p:txBody>
        </p:sp>
      </p:grpSp>
      <p:grpSp>
        <p:nvGrpSpPr>
          <p:cNvPr id="31" name="Group 23"/>
          <p:cNvGrpSpPr>
            <a:grpSpLocks/>
          </p:cNvGrpSpPr>
          <p:nvPr/>
        </p:nvGrpSpPr>
        <p:grpSpPr bwMode="auto">
          <a:xfrm>
            <a:off x="3886200" y="4889500"/>
            <a:ext cx="546100" cy="88900"/>
            <a:chOff x="3320" y="3792"/>
            <a:chExt cx="344" cy="56"/>
          </a:xfrm>
        </p:grpSpPr>
        <p:sp>
          <p:nvSpPr>
            <p:cNvPr id="32" name="Rectangle 24"/>
            <p:cNvSpPr>
              <a:spLocks noChangeArrowheads="1"/>
            </p:cNvSpPr>
            <p:nvPr/>
          </p:nvSpPr>
          <p:spPr bwMode="auto">
            <a:xfrm>
              <a:off x="3528" y="3792"/>
              <a:ext cx="136" cy="56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33" name="Rectangle 25"/>
            <p:cNvSpPr>
              <a:spLocks noChangeArrowheads="1"/>
            </p:cNvSpPr>
            <p:nvPr/>
          </p:nvSpPr>
          <p:spPr bwMode="auto">
            <a:xfrm>
              <a:off x="3320" y="3792"/>
              <a:ext cx="200" cy="5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ru-RU"/>
            </a:p>
          </p:txBody>
        </p:sp>
      </p:grpSp>
      <p:grpSp>
        <p:nvGrpSpPr>
          <p:cNvPr id="34" name="Group 26"/>
          <p:cNvGrpSpPr>
            <a:grpSpLocks/>
          </p:cNvGrpSpPr>
          <p:nvPr/>
        </p:nvGrpSpPr>
        <p:grpSpPr bwMode="auto">
          <a:xfrm>
            <a:off x="3136900" y="4927600"/>
            <a:ext cx="546100" cy="88900"/>
            <a:chOff x="3456" y="3928"/>
            <a:chExt cx="344" cy="56"/>
          </a:xfrm>
        </p:grpSpPr>
        <p:sp>
          <p:nvSpPr>
            <p:cNvPr id="35" name="Rectangle 27"/>
            <p:cNvSpPr>
              <a:spLocks noChangeArrowheads="1"/>
            </p:cNvSpPr>
            <p:nvPr/>
          </p:nvSpPr>
          <p:spPr bwMode="auto">
            <a:xfrm>
              <a:off x="3664" y="3928"/>
              <a:ext cx="136" cy="56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36" name="Rectangle 28"/>
            <p:cNvSpPr>
              <a:spLocks noChangeArrowheads="1"/>
            </p:cNvSpPr>
            <p:nvPr/>
          </p:nvSpPr>
          <p:spPr bwMode="auto">
            <a:xfrm>
              <a:off x="3456" y="3928"/>
              <a:ext cx="200" cy="5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ru-RU"/>
            </a:p>
          </p:txBody>
        </p:sp>
      </p:grpSp>
      <p:sp>
        <p:nvSpPr>
          <p:cNvPr id="37" name="Line 29"/>
          <p:cNvSpPr>
            <a:spLocks noChangeShapeType="1"/>
          </p:cNvSpPr>
          <p:nvPr/>
        </p:nvSpPr>
        <p:spPr bwMode="auto">
          <a:xfrm flipV="1">
            <a:off x="3365500" y="5016500"/>
            <a:ext cx="0" cy="3429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None/>
            </a:pPr>
            <a:endParaRPr lang="ru-RU"/>
          </a:p>
        </p:txBody>
      </p:sp>
      <p:sp>
        <p:nvSpPr>
          <p:cNvPr id="38" name="Line 30"/>
          <p:cNvSpPr>
            <a:spLocks noChangeShapeType="1"/>
          </p:cNvSpPr>
          <p:nvPr/>
        </p:nvSpPr>
        <p:spPr bwMode="auto">
          <a:xfrm flipV="1">
            <a:off x="3644900" y="4991100"/>
            <a:ext cx="304800" cy="355600"/>
          </a:xfrm>
          <a:prstGeom prst="line">
            <a:avLst/>
          </a:prstGeom>
          <a:noFill/>
          <a:ln w="317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None/>
            </a:pPr>
            <a:endParaRPr lang="ru-RU"/>
          </a:p>
        </p:txBody>
      </p:sp>
      <p:sp>
        <p:nvSpPr>
          <p:cNvPr id="39" name="Line 31"/>
          <p:cNvSpPr>
            <a:spLocks noChangeShapeType="1"/>
          </p:cNvSpPr>
          <p:nvPr/>
        </p:nvSpPr>
        <p:spPr bwMode="auto">
          <a:xfrm flipV="1">
            <a:off x="3937000" y="4965700"/>
            <a:ext cx="787400" cy="3937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None/>
            </a:pPr>
            <a:endParaRPr lang="ru-RU"/>
          </a:p>
        </p:txBody>
      </p:sp>
      <p:sp>
        <p:nvSpPr>
          <p:cNvPr id="40" name="Line 32"/>
          <p:cNvSpPr>
            <a:spLocks noChangeShapeType="1"/>
          </p:cNvSpPr>
          <p:nvPr/>
        </p:nvSpPr>
        <p:spPr bwMode="auto">
          <a:xfrm flipV="1">
            <a:off x="4267200" y="4762500"/>
            <a:ext cx="1244600" cy="584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None/>
            </a:pPr>
            <a:endParaRPr lang="ru-RU"/>
          </a:p>
        </p:txBody>
      </p:sp>
      <p:sp>
        <p:nvSpPr>
          <p:cNvPr id="41" name="Rectangle 33"/>
          <p:cNvSpPr>
            <a:spLocks noChangeArrowheads="1"/>
          </p:cNvSpPr>
          <p:nvPr/>
        </p:nvSpPr>
        <p:spPr bwMode="auto">
          <a:xfrm>
            <a:off x="7518400" y="2260600"/>
            <a:ext cx="317500" cy="889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None/>
            </a:pPr>
            <a:endParaRPr lang="ru-RU"/>
          </a:p>
        </p:txBody>
      </p:sp>
      <p:sp>
        <p:nvSpPr>
          <p:cNvPr id="42" name="Rectangle 34"/>
          <p:cNvSpPr>
            <a:spLocks noChangeArrowheads="1"/>
          </p:cNvSpPr>
          <p:nvPr/>
        </p:nvSpPr>
        <p:spPr bwMode="auto">
          <a:xfrm>
            <a:off x="7175500" y="2260600"/>
            <a:ext cx="317500" cy="889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None/>
            </a:pPr>
            <a:endParaRPr lang="ru-RU"/>
          </a:p>
        </p:txBody>
      </p:sp>
      <p:sp>
        <p:nvSpPr>
          <p:cNvPr id="43" name="Rectangle 35"/>
          <p:cNvSpPr>
            <a:spLocks noChangeArrowheads="1"/>
          </p:cNvSpPr>
          <p:nvPr/>
        </p:nvSpPr>
        <p:spPr bwMode="auto">
          <a:xfrm>
            <a:off x="6832600" y="2260600"/>
            <a:ext cx="317500" cy="889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None/>
            </a:pPr>
            <a:endParaRPr lang="ru-RU"/>
          </a:p>
        </p:txBody>
      </p:sp>
      <p:sp>
        <p:nvSpPr>
          <p:cNvPr id="44" name="Rectangle 36"/>
          <p:cNvSpPr>
            <a:spLocks noChangeArrowheads="1"/>
          </p:cNvSpPr>
          <p:nvPr/>
        </p:nvSpPr>
        <p:spPr bwMode="auto">
          <a:xfrm>
            <a:off x="6489700" y="2260600"/>
            <a:ext cx="317500" cy="889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None/>
            </a:pPr>
            <a:endParaRPr lang="ru-RU"/>
          </a:p>
        </p:txBody>
      </p:sp>
      <p:sp>
        <p:nvSpPr>
          <p:cNvPr id="45" name="Rectangle 37"/>
          <p:cNvSpPr>
            <a:spLocks noChangeArrowheads="1"/>
          </p:cNvSpPr>
          <p:nvPr/>
        </p:nvSpPr>
        <p:spPr bwMode="auto">
          <a:xfrm>
            <a:off x="6146800" y="2260600"/>
            <a:ext cx="317500" cy="889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None/>
            </a:pPr>
            <a:endParaRPr lang="ru-RU"/>
          </a:p>
        </p:txBody>
      </p:sp>
      <p:sp>
        <p:nvSpPr>
          <p:cNvPr id="46" name="Rectangle 38"/>
          <p:cNvSpPr>
            <a:spLocks noChangeArrowheads="1"/>
          </p:cNvSpPr>
          <p:nvPr/>
        </p:nvSpPr>
        <p:spPr bwMode="auto">
          <a:xfrm>
            <a:off x="7861300" y="2260600"/>
            <a:ext cx="215900" cy="889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None/>
            </a:pPr>
            <a:endParaRPr lang="ru-RU"/>
          </a:p>
        </p:txBody>
      </p:sp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3124200" y="5918200"/>
            <a:ext cx="2133600" cy="4318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None/>
            </a:pPr>
            <a:endParaRPr lang="ru-RU"/>
          </a:p>
        </p:txBody>
      </p:sp>
      <p:sp>
        <p:nvSpPr>
          <p:cNvPr id="48" name="Text Box 40"/>
          <p:cNvSpPr txBox="1">
            <a:spLocks noChangeArrowheads="1"/>
          </p:cNvSpPr>
          <p:nvPr/>
        </p:nvSpPr>
        <p:spPr bwMode="auto">
          <a:xfrm>
            <a:off x="3238500" y="5981700"/>
            <a:ext cx="19304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None/>
            </a:pPr>
            <a:r>
              <a:rPr lang="ru-RU" altLang="ru-RU"/>
              <a:t>Протокол </a:t>
            </a:r>
            <a:r>
              <a:rPr lang="en-GB" altLang="ru-RU"/>
              <a:t>IP</a:t>
            </a:r>
            <a:endParaRPr lang="ru-RU" altLang="ru-RU"/>
          </a:p>
        </p:txBody>
      </p:sp>
      <p:sp>
        <p:nvSpPr>
          <p:cNvPr id="49" name="Text Box 41"/>
          <p:cNvSpPr txBox="1">
            <a:spLocks noChangeArrowheads="1"/>
          </p:cNvSpPr>
          <p:nvPr/>
        </p:nvSpPr>
        <p:spPr bwMode="auto">
          <a:xfrm>
            <a:off x="3238500" y="3619500"/>
            <a:ext cx="19939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None/>
            </a:pPr>
            <a:r>
              <a:rPr lang="ru-RU" altLang="ru-RU"/>
              <a:t>Маршрутизатор</a:t>
            </a:r>
          </a:p>
        </p:txBody>
      </p:sp>
      <p:sp>
        <p:nvSpPr>
          <p:cNvPr id="50" name="Text Box 42"/>
          <p:cNvSpPr txBox="1">
            <a:spLocks noChangeArrowheads="1"/>
          </p:cNvSpPr>
          <p:nvPr/>
        </p:nvSpPr>
        <p:spPr bwMode="auto">
          <a:xfrm>
            <a:off x="3695700" y="4394200"/>
            <a:ext cx="1371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GB" altLang="ru-RU" sz="1400"/>
              <a:t>IP </a:t>
            </a:r>
            <a:r>
              <a:rPr lang="ru-RU" altLang="ru-RU" sz="1400"/>
              <a:t>фрагменты</a:t>
            </a:r>
          </a:p>
        </p:txBody>
      </p:sp>
      <p:sp>
        <p:nvSpPr>
          <p:cNvPr id="51" name="Text Box 43"/>
          <p:cNvSpPr txBox="1">
            <a:spLocks noChangeArrowheads="1"/>
          </p:cNvSpPr>
          <p:nvPr/>
        </p:nvSpPr>
        <p:spPr bwMode="auto">
          <a:xfrm>
            <a:off x="685800" y="5664200"/>
            <a:ext cx="18542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GB" altLang="ru-RU" dirty="0"/>
              <a:t>Token Ring      MTU =17914              </a:t>
            </a:r>
            <a:endParaRPr lang="ru-RU" altLang="ru-RU" dirty="0"/>
          </a:p>
        </p:txBody>
      </p:sp>
      <p:sp>
        <p:nvSpPr>
          <p:cNvPr id="52" name="Text Box 44"/>
          <p:cNvSpPr txBox="1">
            <a:spLocks noChangeArrowheads="1"/>
          </p:cNvSpPr>
          <p:nvPr/>
        </p:nvSpPr>
        <p:spPr bwMode="auto">
          <a:xfrm>
            <a:off x="6261100" y="5080000"/>
            <a:ext cx="21590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GB" altLang="ru-RU" dirty="0"/>
              <a:t>Ethernet MTU=1492</a:t>
            </a:r>
            <a:endParaRPr lang="ru-RU" altLang="ru-RU" dirty="0"/>
          </a:p>
        </p:txBody>
      </p:sp>
      <p:sp>
        <p:nvSpPr>
          <p:cNvPr id="53" name="Rectangle 45"/>
          <p:cNvSpPr>
            <a:spLocks noChangeArrowheads="1"/>
          </p:cNvSpPr>
          <p:nvPr/>
        </p:nvSpPr>
        <p:spPr bwMode="auto">
          <a:xfrm>
            <a:off x="6045200" y="2717800"/>
            <a:ext cx="2133600" cy="3810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None/>
            </a:pPr>
            <a:endParaRPr lang="ru-RU"/>
          </a:p>
        </p:txBody>
      </p:sp>
      <p:sp>
        <p:nvSpPr>
          <p:cNvPr id="54" name="Text Box 46"/>
          <p:cNvSpPr txBox="1">
            <a:spLocks noChangeArrowheads="1"/>
          </p:cNvSpPr>
          <p:nvPr/>
        </p:nvSpPr>
        <p:spPr bwMode="auto">
          <a:xfrm>
            <a:off x="6146800" y="2705100"/>
            <a:ext cx="19304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None/>
            </a:pPr>
            <a:r>
              <a:rPr lang="ru-RU" altLang="ru-RU"/>
              <a:t>Протокол </a:t>
            </a:r>
            <a:r>
              <a:rPr lang="en-GB" altLang="ru-RU"/>
              <a:t>IP</a:t>
            </a:r>
            <a:endParaRPr lang="ru-RU" altLang="ru-RU"/>
          </a:p>
        </p:txBody>
      </p:sp>
      <p:sp>
        <p:nvSpPr>
          <p:cNvPr id="55" name="AutoShape 47"/>
          <p:cNvSpPr>
            <a:spLocks/>
          </p:cNvSpPr>
          <p:nvPr/>
        </p:nvSpPr>
        <p:spPr bwMode="auto">
          <a:xfrm rot="5400000">
            <a:off x="6991350" y="1098550"/>
            <a:ext cx="241300" cy="1917700"/>
          </a:xfrm>
          <a:prstGeom prst="leftBrace">
            <a:avLst>
              <a:gd name="adj1" fmla="val 66228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None/>
            </a:pPr>
            <a:endParaRPr lang="ru-RU"/>
          </a:p>
        </p:txBody>
      </p:sp>
      <p:sp>
        <p:nvSpPr>
          <p:cNvPr id="56" name="Text Box 48"/>
          <p:cNvSpPr txBox="1">
            <a:spLocks noChangeArrowheads="1"/>
          </p:cNvSpPr>
          <p:nvPr/>
        </p:nvSpPr>
        <p:spPr bwMode="auto">
          <a:xfrm>
            <a:off x="5956300" y="1689100"/>
            <a:ext cx="2159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None/>
            </a:pPr>
            <a:r>
              <a:rPr lang="ru-RU" altLang="ru-RU" sz="1400"/>
              <a:t>Собранный </a:t>
            </a:r>
            <a:r>
              <a:rPr lang="en-GB" altLang="ru-RU" sz="1400"/>
              <a:t> IP </a:t>
            </a:r>
            <a:r>
              <a:rPr lang="ru-RU" altLang="ru-RU" sz="1400"/>
              <a:t>пакет</a:t>
            </a:r>
          </a:p>
        </p:txBody>
      </p:sp>
      <p:sp>
        <p:nvSpPr>
          <p:cNvPr id="57" name="Text Box 49"/>
          <p:cNvSpPr txBox="1">
            <a:spLocks noChangeArrowheads="1"/>
          </p:cNvSpPr>
          <p:nvPr/>
        </p:nvSpPr>
        <p:spPr bwMode="auto">
          <a:xfrm>
            <a:off x="6248400" y="901700"/>
            <a:ext cx="16383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ru-RU" altLang="ru-RU"/>
              <a:t>Получатель</a:t>
            </a:r>
          </a:p>
        </p:txBody>
      </p:sp>
      <p:sp>
        <p:nvSpPr>
          <p:cNvPr id="58" name="Rectangle 50"/>
          <p:cNvSpPr>
            <a:spLocks noChangeArrowheads="1"/>
          </p:cNvSpPr>
          <p:nvPr/>
        </p:nvSpPr>
        <p:spPr bwMode="auto">
          <a:xfrm>
            <a:off x="6972300" y="3162300"/>
            <a:ext cx="508000" cy="428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None/>
            </a:pPr>
            <a:endParaRPr lang="ru-RU"/>
          </a:p>
        </p:txBody>
      </p:sp>
      <p:sp>
        <p:nvSpPr>
          <p:cNvPr id="59" name="Rectangle 51"/>
          <p:cNvSpPr>
            <a:spLocks noChangeArrowheads="1"/>
          </p:cNvSpPr>
          <p:nvPr/>
        </p:nvSpPr>
        <p:spPr bwMode="auto">
          <a:xfrm>
            <a:off x="5384800" y="4965700"/>
            <a:ext cx="42863" cy="279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None/>
            </a:pPr>
            <a:endParaRPr lang="ru-RU"/>
          </a:p>
        </p:txBody>
      </p:sp>
      <p:sp>
        <p:nvSpPr>
          <p:cNvPr id="60" name="Rectangle 52"/>
          <p:cNvSpPr>
            <a:spLocks noChangeArrowheads="1"/>
          </p:cNvSpPr>
          <p:nvPr/>
        </p:nvSpPr>
        <p:spPr bwMode="auto">
          <a:xfrm>
            <a:off x="2928938" y="4927600"/>
            <a:ext cx="42862" cy="279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None/>
            </a:pPr>
            <a:endParaRPr lang="ru-RU"/>
          </a:p>
        </p:txBody>
      </p:sp>
      <p:sp>
        <p:nvSpPr>
          <p:cNvPr id="61" name="Rectangle 53"/>
          <p:cNvSpPr>
            <a:spLocks noChangeArrowheads="1"/>
          </p:cNvSpPr>
          <p:nvPr/>
        </p:nvSpPr>
        <p:spPr bwMode="auto">
          <a:xfrm rot="20232897">
            <a:off x="5992813" y="4443413"/>
            <a:ext cx="215900" cy="889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None/>
            </a:pPr>
            <a:endParaRPr lang="ru-RU"/>
          </a:p>
        </p:txBody>
      </p:sp>
      <p:sp>
        <p:nvSpPr>
          <p:cNvPr id="62" name="Rectangle 54"/>
          <p:cNvSpPr>
            <a:spLocks noChangeArrowheads="1"/>
          </p:cNvSpPr>
          <p:nvPr/>
        </p:nvSpPr>
        <p:spPr bwMode="auto">
          <a:xfrm rot="19361763">
            <a:off x="6684963" y="3840163"/>
            <a:ext cx="215900" cy="889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None/>
            </a:pPr>
            <a:endParaRPr lang="ru-RU"/>
          </a:p>
        </p:txBody>
      </p:sp>
      <p:grpSp>
        <p:nvGrpSpPr>
          <p:cNvPr id="63" name="Group 55"/>
          <p:cNvGrpSpPr>
            <a:grpSpLocks/>
          </p:cNvGrpSpPr>
          <p:nvPr/>
        </p:nvGrpSpPr>
        <p:grpSpPr bwMode="auto">
          <a:xfrm>
            <a:off x="3233738" y="5359400"/>
            <a:ext cx="1725612" cy="106363"/>
            <a:chOff x="2037" y="3376"/>
            <a:chExt cx="1087" cy="67"/>
          </a:xfrm>
        </p:grpSpPr>
        <p:sp>
          <p:nvSpPr>
            <p:cNvPr id="64" name="Rectangle 56"/>
            <p:cNvSpPr>
              <a:spLocks noChangeArrowheads="1"/>
            </p:cNvSpPr>
            <p:nvPr/>
          </p:nvSpPr>
          <p:spPr bwMode="auto">
            <a:xfrm>
              <a:off x="2037" y="3377"/>
              <a:ext cx="1087" cy="6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5" name="Rectangle 57"/>
            <p:cNvSpPr>
              <a:spLocks noChangeArrowheads="1"/>
            </p:cNvSpPr>
            <p:nvPr/>
          </p:nvSpPr>
          <p:spPr bwMode="auto">
            <a:xfrm>
              <a:off x="2984" y="3376"/>
              <a:ext cx="136" cy="56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6" name="Rectangle 58"/>
            <p:cNvSpPr>
              <a:spLocks noChangeArrowheads="1"/>
            </p:cNvSpPr>
            <p:nvPr/>
          </p:nvSpPr>
          <p:spPr bwMode="auto">
            <a:xfrm>
              <a:off x="2776" y="3376"/>
              <a:ext cx="200" cy="5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7" name="Rectangle 59"/>
            <p:cNvSpPr>
              <a:spLocks noChangeArrowheads="1"/>
            </p:cNvSpPr>
            <p:nvPr/>
          </p:nvSpPr>
          <p:spPr bwMode="auto">
            <a:xfrm>
              <a:off x="2368" y="3376"/>
              <a:ext cx="200" cy="5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8" name="Rectangle 60"/>
            <p:cNvSpPr>
              <a:spLocks noChangeArrowheads="1"/>
            </p:cNvSpPr>
            <p:nvPr/>
          </p:nvSpPr>
          <p:spPr bwMode="auto">
            <a:xfrm>
              <a:off x="2576" y="3376"/>
              <a:ext cx="200" cy="5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9" name="Rectangle 61"/>
            <p:cNvSpPr>
              <a:spLocks noChangeArrowheads="1"/>
            </p:cNvSpPr>
            <p:nvPr/>
          </p:nvSpPr>
          <p:spPr bwMode="auto">
            <a:xfrm>
              <a:off x="2168" y="3376"/>
              <a:ext cx="200" cy="5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ru-RU"/>
            </a:p>
          </p:txBody>
        </p:sp>
      </p:grpSp>
      <p:sp>
        <p:nvSpPr>
          <p:cNvPr id="70" name="Text Box 62"/>
          <p:cNvSpPr txBox="1">
            <a:spLocks noChangeArrowheads="1"/>
          </p:cNvSpPr>
          <p:nvPr/>
        </p:nvSpPr>
        <p:spPr bwMode="auto">
          <a:xfrm>
            <a:off x="508000" y="3644900"/>
            <a:ext cx="20447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ru-RU" altLang="ru-RU" sz="1400"/>
              <a:t>Кадр </a:t>
            </a:r>
            <a:r>
              <a:rPr lang="en-GB" altLang="ru-RU" sz="1400"/>
              <a:t>Token Ring</a:t>
            </a:r>
            <a:endParaRPr lang="ru-RU" altLang="ru-RU" sz="1400"/>
          </a:p>
        </p:txBody>
      </p:sp>
      <p:sp>
        <p:nvSpPr>
          <p:cNvPr id="71" name="Text Box 63"/>
          <p:cNvSpPr txBox="1">
            <a:spLocks noChangeArrowheads="1"/>
          </p:cNvSpPr>
          <p:nvPr/>
        </p:nvSpPr>
        <p:spPr bwMode="auto">
          <a:xfrm>
            <a:off x="3733800" y="5562600"/>
            <a:ext cx="1143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GB" altLang="ru-RU" sz="1400"/>
              <a:t>Data</a:t>
            </a:r>
            <a:endParaRPr lang="ru-RU" altLang="ru-RU" sz="1400"/>
          </a:p>
        </p:txBody>
      </p:sp>
      <p:sp>
        <p:nvSpPr>
          <p:cNvPr id="72" name="Text Box 64"/>
          <p:cNvSpPr txBox="1">
            <a:spLocks noChangeArrowheads="1"/>
          </p:cNvSpPr>
          <p:nvPr/>
        </p:nvSpPr>
        <p:spPr bwMode="auto">
          <a:xfrm>
            <a:off x="1562100" y="4406900"/>
            <a:ext cx="914400" cy="4514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None/>
            </a:pPr>
            <a:r>
              <a:rPr lang="en-GB" altLang="ru-RU" sz="1400"/>
              <a:t>IP TR </a:t>
            </a:r>
            <a:r>
              <a:rPr lang="en-GB" altLang="ru-RU" sz="1400" baseline="30000"/>
              <a:t>headers</a:t>
            </a:r>
            <a:endParaRPr lang="ru-RU" altLang="ru-RU" sz="1400" baseline="30000"/>
          </a:p>
        </p:txBody>
      </p:sp>
      <p:sp>
        <p:nvSpPr>
          <p:cNvPr id="73" name="AutoShape 65"/>
          <p:cNvSpPr>
            <a:spLocks/>
          </p:cNvSpPr>
          <p:nvPr/>
        </p:nvSpPr>
        <p:spPr bwMode="auto">
          <a:xfrm rot="16200000">
            <a:off x="3905250" y="4832350"/>
            <a:ext cx="190500" cy="1460500"/>
          </a:xfrm>
          <a:prstGeom prst="leftBrace">
            <a:avLst>
              <a:gd name="adj1" fmla="val 63889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None/>
            </a:pPr>
            <a:endParaRPr lang="ru-RU"/>
          </a:p>
        </p:txBody>
      </p:sp>
      <p:grpSp>
        <p:nvGrpSpPr>
          <p:cNvPr id="74" name="Group 66"/>
          <p:cNvGrpSpPr>
            <a:grpSpLocks/>
          </p:cNvGrpSpPr>
          <p:nvPr/>
        </p:nvGrpSpPr>
        <p:grpSpPr bwMode="auto">
          <a:xfrm>
            <a:off x="300038" y="3867150"/>
            <a:ext cx="1935162" cy="984250"/>
            <a:chOff x="293" y="1876"/>
            <a:chExt cx="1219" cy="620"/>
          </a:xfrm>
        </p:grpSpPr>
        <p:sp>
          <p:nvSpPr>
            <p:cNvPr id="75" name="Rectangle 67"/>
            <p:cNvSpPr>
              <a:spLocks noChangeArrowheads="1"/>
            </p:cNvSpPr>
            <p:nvPr/>
          </p:nvSpPr>
          <p:spPr bwMode="auto">
            <a:xfrm>
              <a:off x="293" y="2121"/>
              <a:ext cx="1087" cy="6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76" name="Rectangle 68"/>
            <p:cNvSpPr>
              <a:spLocks noChangeArrowheads="1"/>
            </p:cNvSpPr>
            <p:nvPr/>
          </p:nvSpPr>
          <p:spPr bwMode="auto">
            <a:xfrm>
              <a:off x="1240" y="2120"/>
              <a:ext cx="136" cy="56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77" name="Rectangle 69"/>
            <p:cNvSpPr>
              <a:spLocks noChangeArrowheads="1"/>
            </p:cNvSpPr>
            <p:nvPr/>
          </p:nvSpPr>
          <p:spPr bwMode="auto">
            <a:xfrm>
              <a:off x="1032" y="2120"/>
              <a:ext cx="200" cy="5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78" name="Rectangle 70"/>
            <p:cNvSpPr>
              <a:spLocks noChangeArrowheads="1"/>
            </p:cNvSpPr>
            <p:nvPr/>
          </p:nvSpPr>
          <p:spPr bwMode="auto">
            <a:xfrm>
              <a:off x="624" y="2120"/>
              <a:ext cx="200" cy="5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79" name="Rectangle 71"/>
            <p:cNvSpPr>
              <a:spLocks noChangeArrowheads="1"/>
            </p:cNvSpPr>
            <p:nvPr/>
          </p:nvSpPr>
          <p:spPr bwMode="auto">
            <a:xfrm>
              <a:off x="832" y="2120"/>
              <a:ext cx="200" cy="5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80" name="Rectangle 72"/>
            <p:cNvSpPr>
              <a:spLocks noChangeArrowheads="1"/>
            </p:cNvSpPr>
            <p:nvPr/>
          </p:nvSpPr>
          <p:spPr bwMode="auto">
            <a:xfrm>
              <a:off x="424" y="2120"/>
              <a:ext cx="200" cy="5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81" name="Rectangle 73" descr="Dark vertical"/>
            <p:cNvSpPr>
              <a:spLocks noChangeArrowheads="1"/>
            </p:cNvSpPr>
            <p:nvPr/>
          </p:nvSpPr>
          <p:spPr bwMode="auto">
            <a:xfrm>
              <a:off x="1376" y="2120"/>
              <a:ext cx="136" cy="56"/>
            </a:xfrm>
            <a:prstGeom prst="rect">
              <a:avLst/>
            </a:prstGeom>
            <a:pattFill prst="dkVert">
              <a:fgClr>
                <a:schemeClr val="tx1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82" name="AutoShape 74"/>
            <p:cNvSpPr>
              <a:spLocks/>
            </p:cNvSpPr>
            <p:nvPr/>
          </p:nvSpPr>
          <p:spPr bwMode="auto">
            <a:xfrm rot="5400000">
              <a:off x="808" y="1368"/>
              <a:ext cx="192" cy="1208"/>
            </a:xfrm>
            <a:prstGeom prst="leftBrace">
              <a:avLst>
                <a:gd name="adj1" fmla="val 52431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83" name="AutoShape 75"/>
            <p:cNvSpPr>
              <a:spLocks/>
            </p:cNvSpPr>
            <p:nvPr/>
          </p:nvSpPr>
          <p:spPr bwMode="auto">
            <a:xfrm rot="16200000">
              <a:off x="700" y="1828"/>
              <a:ext cx="120" cy="920"/>
            </a:xfrm>
            <a:prstGeom prst="leftBrace">
              <a:avLst>
                <a:gd name="adj1" fmla="val 63889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84" name="Rectangle 76"/>
            <p:cNvSpPr>
              <a:spLocks noChangeArrowheads="1"/>
            </p:cNvSpPr>
            <p:nvPr/>
          </p:nvSpPr>
          <p:spPr bwMode="auto">
            <a:xfrm>
              <a:off x="296" y="2128"/>
              <a:ext cx="944" cy="5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85" name="Line 77"/>
            <p:cNvSpPr>
              <a:spLocks noChangeShapeType="1"/>
            </p:cNvSpPr>
            <p:nvPr/>
          </p:nvSpPr>
          <p:spPr bwMode="auto">
            <a:xfrm flipV="1">
              <a:off x="1296" y="2184"/>
              <a:ext cx="16" cy="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86" name="Line 78"/>
            <p:cNvSpPr>
              <a:spLocks noChangeShapeType="1"/>
            </p:cNvSpPr>
            <p:nvPr/>
          </p:nvSpPr>
          <p:spPr bwMode="auto">
            <a:xfrm flipH="1">
              <a:off x="1432" y="2184"/>
              <a:ext cx="4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87" name="Text Box 79"/>
            <p:cNvSpPr txBox="1">
              <a:spLocks noChangeArrowheads="1"/>
            </p:cNvSpPr>
            <p:nvPr/>
          </p:nvSpPr>
          <p:spPr bwMode="auto">
            <a:xfrm>
              <a:off x="568" y="2304"/>
              <a:ext cx="72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GB" altLang="ru-RU" sz="1400"/>
                <a:t>Data</a:t>
              </a:r>
              <a:endParaRPr lang="ru-RU" altLang="ru-RU" sz="1400"/>
            </a:p>
          </p:txBody>
        </p:sp>
      </p:grpSp>
      <p:sp>
        <p:nvSpPr>
          <p:cNvPr id="88" name="Text Box 80"/>
          <p:cNvSpPr txBox="1">
            <a:spLocks noChangeArrowheads="1"/>
          </p:cNvSpPr>
          <p:nvPr/>
        </p:nvSpPr>
        <p:spPr bwMode="auto">
          <a:xfrm>
            <a:off x="4318000" y="5397500"/>
            <a:ext cx="1155700" cy="4514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None/>
            </a:pPr>
            <a:r>
              <a:rPr lang="en-GB" altLang="ru-RU" sz="1400"/>
              <a:t>IP </a:t>
            </a:r>
            <a:br>
              <a:rPr lang="en-GB" altLang="ru-RU" sz="1400"/>
            </a:br>
            <a:r>
              <a:rPr lang="en-GB" altLang="ru-RU" sz="1400" baseline="30000"/>
              <a:t>header</a:t>
            </a:r>
            <a:endParaRPr lang="ru-RU" altLang="ru-RU" sz="1400" baseline="30000"/>
          </a:p>
        </p:txBody>
      </p:sp>
      <p:sp>
        <p:nvSpPr>
          <p:cNvPr id="89" name="Text Box 81"/>
          <p:cNvSpPr txBox="1">
            <a:spLocks noChangeArrowheads="1"/>
          </p:cNvSpPr>
          <p:nvPr/>
        </p:nvSpPr>
        <p:spPr bwMode="auto">
          <a:xfrm>
            <a:off x="5410200" y="4089400"/>
            <a:ext cx="1155700" cy="4514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None/>
            </a:pPr>
            <a:r>
              <a:rPr lang="en-GB" altLang="ru-RU" sz="1400"/>
              <a:t>Eth </a:t>
            </a:r>
            <a:br>
              <a:rPr lang="en-GB" altLang="ru-RU" sz="1400"/>
            </a:br>
            <a:r>
              <a:rPr lang="en-GB" altLang="ru-RU" sz="1400" baseline="30000"/>
              <a:t>header</a:t>
            </a:r>
            <a:endParaRPr lang="ru-RU" altLang="ru-RU" sz="1400" baseline="30000"/>
          </a:p>
        </p:txBody>
      </p:sp>
      <p:sp>
        <p:nvSpPr>
          <p:cNvPr id="90" name="Text Box 82"/>
          <p:cNvSpPr txBox="1">
            <a:spLocks noChangeArrowheads="1"/>
          </p:cNvSpPr>
          <p:nvPr/>
        </p:nvSpPr>
        <p:spPr bwMode="auto">
          <a:xfrm>
            <a:off x="6413500" y="3898900"/>
            <a:ext cx="1155700" cy="4514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None/>
            </a:pPr>
            <a:r>
              <a:rPr lang="en-GB" altLang="ru-RU" sz="1400"/>
              <a:t>Eth </a:t>
            </a:r>
            <a:br>
              <a:rPr lang="en-GB" altLang="ru-RU" sz="1400"/>
            </a:br>
            <a:r>
              <a:rPr lang="en-GB" altLang="ru-RU" sz="1400" baseline="30000"/>
              <a:t>header</a:t>
            </a:r>
            <a:endParaRPr lang="ru-RU" altLang="ru-RU" sz="1400" baseline="30000"/>
          </a:p>
        </p:txBody>
      </p:sp>
      <p:sp>
        <p:nvSpPr>
          <p:cNvPr id="91" name="Freeform 83"/>
          <p:cNvSpPr>
            <a:spLocks/>
          </p:cNvSpPr>
          <p:nvPr/>
        </p:nvSpPr>
        <p:spPr bwMode="auto">
          <a:xfrm>
            <a:off x="4648200" y="4254500"/>
            <a:ext cx="1803400" cy="1104900"/>
          </a:xfrm>
          <a:custGeom>
            <a:avLst/>
            <a:gdLst>
              <a:gd name="T0" fmla="*/ 0 w 1136"/>
              <a:gd name="T1" fmla="*/ 696 h 696"/>
              <a:gd name="T2" fmla="*/ 400 w 1136"/>
              <a:gd name="T3" fmla="*/ 424 h 696"/>
              <a:gd name="T4" fmla="*/ 840 w 1136"/>
              <a:gd name="T5" fmla="*/ 272 h 696"/>
              <a:gd name="T6" fmla="*/ 1136 w 1136"/>
              <a:gd name="T7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36" h="696">
                <a:moveTo>
                  <a:pt x="0" y="696"/>
                </a:moveTo>
                <a:cubicBezTo>
                  <a:pt x="130" y="595"/>
                  <a:pt x="260" y="495"/>
                  <a:pt x="400" y="424"/>
                </a:cubicBezTo>
                <a:cubicBezTo>
                  <a:pt x="540" y="353"/>
                  <a:pt x="717" y="343"/>
                  <a:pt x="840" y="272"/>
                </a:cubicBezTo>
                <a:cubicBezTo>
                  <a:pt x="963" y="201"/>
                  <a:pt x="1049" y="100"/>
                  <a:pt x="1136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ysDot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None/>
            </a:pPr>
            <a:endParaRPr lang="ru-RU"/>
          </a:p>
        </p:txBody>
      </p:sp>
      <p:sp>
        <p:nvSpPr>
          <p:cNvPr id="92" name="Line 84"/>
          <p:cNvSpPr>
            <a:spLocks noChangeShapeType="1"/>
          </p:cNvSpPr>
          <p:nvPr/>
        </p:nvSpPr>
        <p:spPr bwMode="auto">
          <a:xfrm>
            <a:off x="5994400" y="4381500"/>
            <a:ext cx="38100" cy="88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None/>
            </a:pPr>
            <a:endParaRPr lang="ru-RU"/>
          </a:p>
        </p:txBody>
      </p:sp>
      <p:sp>
        <p:nvSpPr>
          <p:cNvPr id="93" name="Text Box 85"/>
          <p:cNvSpPr txBox="1">
            <a:spLocks noChangeArrowheads="1"/>
          </p:cNvSpPr>
          <p:nvPr/>
        </p:nvSpPr>
        <p:spPr bwMode="auto">
          <a:xfrm>
            <a:off x="7569200" y="2324100"/>
            <a:ext cx="850900" cy="4514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None/>
            </a:pPr>
            <a:r>
              <a:rPr lang="en-GB" altLang="ru-RU" sz="1400"/>
              <a:t>IP </a:t>
            </a:r>
            <a:br>
              <a:rPr lang="en-GB" altLang="ru-RU" sz="1400"/>
            </a:br>
            <a:r>
              <a:rPr lang="en-GB" altLang="ru-RU" sz="1400" baseline="30000"/>
              <a:t>header</a:t>
            </a:r>
            <a:endParaRPr lang="ru-RU" altLang="ru-RU" sz="1400" baseline="30000"/>
          </a:p>
        </p:txBody>
      </p:sp>
      <p:sp>
        <p:nvSpPr>
          <p:cNvPr id="94" name="Freeform 86"/>
          <p:cNvSpPr>
            <a:spLocks/>
          </p:cNvSpPr>
          <p:nvPr/>
        </p:nvSpPr>
        <p:spPr bwMode="auto">
          <a:xfrm>
            <a:off x="5422900" y="3049588"/>
            <a:ext cx="1849438" cy="1981200"/>
          </a:xfrm>
          <a:custGeom>
            <a:avLst/>
            <a:gdLst>
              <a:gd name="T0" fmla="*/ 0 w 1165"/>
              <a:gd name="T1" fmla="*/ 1231 h 1248"/>
              <a:gd name="T2" fmla="*/ 616 w 1165"/>
              <a:gd name="T3" fmla="*/ 1071 h 1248"/>
              <a:gd name="T4" fmla="*/ 1080 w 1165"/>
              <a:gd name="T5" fmla="*/ 167 h 1248"/>
              <a:gd name="T6" fmla="*/ 1128 w 1165"/>
              <a:gd name="T7" fmla="*/ 71 h 12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65" h="1248">
                <a:moveTo>
                  <a:pt x="0" y="1231"/>
                </a:moveTo>
                <a:cubicBezTo>
                  <a:pt x="218" y="1239"/>
                  <a:pt x="436" y="1248"/>
                  <a:pt x="616" y="1071"/>
                </a:cubicBezTo>
                <a:cubicBezTo>
                  <a:pt x="796" y="894"/>
                  <a:pt x="995" y="334"/>
                  <a:pt x="1080" y="167"/>
                </a:cubicBezTo>
                <a:cubicBezTo>
                  <a:pt x="1165" y="0"/>
                  <a:pt x="1146" y="35"/>
                  <a:pt x="1128" y="71"/>
                </a:cubicBezTo>
              </a:path>
            </a:pathLst>
          </a:custGeom>
          <a:noFill/>
          <a:ln w="9525" cap="flat">
            <a:solidFill>
              <a:schemeClr val="tx1"/>
            </a:solidFill>
            <a:prstDash val="dash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None/>
            </a:pPr>
            <a:endParaRPr lang="ru-RU"/>
          </a:p>
        </p:txBody>
      </p:sp>
      <p:sp>
        <p:nvSpPr>
          <p:cNvPr id="95" name="Text Box 87"/>
          <p:cNvSpPr txBox="1">
            <a:spLocks noChangeArrowheads="1"/>
          </p:cNvSpPr>
          <p:nvPr/>
        </p:nvSpPr>
        <p:spPr bwMode="auto">
          <a:xfrm>
            <a:off x="5930900" y="3581400"/>
            <a:ext cx="10795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GB" altLang="ru-RU" sz="1400"/>
              <a:t>Ethernet </a:t>
            </a:r>
            <a:r>
              <a:rPr lang="ru-RU" altLang="ru-RU" sz="1400"/>
              <a:t>кадры</a:t>
            </a:r>
          </a:p>
        </p:txBody>
      </p:sp>
      <p:sp>
        <p:nvSpPr>
          <p:cNvPr id="96" name="Line 88"/>
          <p:cNvSpPr>
            <a:spLocks noChangeShapeType="1"/>
          </p:cNvSpPr>
          <p:nvPr/>
        </p:nvSpPr>
        <p:spPr bwMode="auto">
          <a:xfrm>
            <a:off x="6832600" y="3937000"/>
            <a:ext cx="63500" cy="38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None/>
            </a:pPr>
            <a:endParaRPr lang="ru-RU"/>
          </a:p>
        </p:txBody>
      </p:sp>
      <p:sp>
        <p:nvSpPr>
          <p:cNvPr id="98" name="Line 90"/>
          <p:cNvSpPr>
            <a:spLocks noChangeShapeType="1"/>
          </p:cNvSpPr>
          <p:nvPr/>
        </p:nvSpPr>
        <p:spPr bwMode="auto">
          <a:xfrm flipV="1">
            <a:off x="7124700" y="3022600"/>
            <a:ext cx="127000" cy="292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None/>
            </a:pPr>
            <a:endParaRPr lang="ru-RU"/>
          </a:p>
        </p:txBody>
      </p:sp>
      <p:sp>
        <p:nvSpPr>
          <p:cNvPr id="99" name="Line 91"/>
          <p:cNvSpPr>
            <a:spLocks noChangeShapeType="1"/>
          </p:cNvSpPr>
          <p:nvPr/>
        </p:nvSpPr>
        <p:spPr bwMode="auto">
          <a:xfrm>
            <a:off x="1358900" y="2057400"/>
            <a:ext cx="0" cy="27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None/>
            </a:pPr>
            <a:endParaRPr lang="ru-RU"/>
          </a:p>
        </p:txBody>
      </p:sp>
      <p:sp>
        <p:nvSpPr>
          <p:cNvPr id="100" name="Text Box 92"/>
          <p:cNvSpPr txBox="1">
            <a:spLocks noChangeArrowheads="1"/>
          </p:cNvSpPr>
          <p:nvPr/>
        </p:nvSpPr>
        <p:spPr bwMode="auto">
          <a:xfrm>
            <a:off x="482600" y="190500"/>
            <a:ext cx="18034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ru-RU" altLang="ru-RU" dirty="0" smtClean="0"/>
              <a:t>Отправитель</a:t>
            </a:r>
            <a:endParaRPr lang="ru-RU" altLang="ru-RU" dirty="0"/>
          </a:p>
        </p:txBody>
      </p:sp>
      <p:sp>
        <p:nvSpPr>
          <p:cNvPr id="101" name="Text Box 93"/>
          <p:cNvSpPr txBox="1">
            <a:spLocks noChangeArrowheads="1"/>
          </p:cNvSpPr>
          <p:nvPr/>
        </p:nvSpPr>
        <p:spPr bwMode="auto">
          <a:xfrm>
            <a:off x="355600" y="1676400"/>
            <a:ext cx="9779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GB" altLang="ru-RU"/>
              <a:t>IP</a:t>
            </a:r>
            <a:endParaRPr lang="ru-RU" altLang="ru-RU"/>
          </a:p>
        </p:txBody>
      </p:sp>
      <p:sp>
        <p:nvSpPr>
          <p:cNvPr id="102" name="Rectangle 94"/>
          <p:cNvSpPr>
            <a:spLocks noChangeArrowheads="1"/>
          </p:cNvSpPr>
          <p:nvPr/>
        </p:nvSpPr>
        <p:spPr bwMode="auto">
          <a:xfrm>
            <a:off x="1257300" y="1955800"/>
            <a:ext cx="177800" cy="889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None/>
            </a:pPr>
            <a:endParaRPr lang="ru-RU"/>
          </a:p>
        </p:txBody>
      </p:sp>
      <p:sp>
        <p:nvSpPr>
          <p:cNvPr id="103" name="Rectangle 95"/>
          <p:cNvSpPr>
            <a:spLocks noChangeArrowheads="1"/>
          </p:cNvSpPr>
          <p:nvPr/>
        </p:nvSpPr>
        <p:spPr bwMode="auto">
          <a:xfrm>
            <a:off x="317500" y="533400"/>
            <a:ext cx="2057400" cy="14605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None/>
            </a:pPr>
            <a:endParaRPr lang="ru-RU"/>
          </a:p>
        </p:txBody>
      </p:sp>
      <p:sp>
        <p:nvSpPr>
          <p:cNvPr id="104" name="Rectangle 96"/>
          <p:cNvSpPr>
            <a:spLocks noChangeArrowheads="1"/>
          </p:cNvSpPr>
          <p:nvPr/>
        </p:nvSpPr>
        <p:spPr bwMode="auto">
          <a:xfrm>
            <a:off x="393700" y="1536700"/>
            <a:ext cx="1778000" cy="3810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None/>
            </a:pPr>
            <a:endParaRPr lang="ru-RU"/>
          </a:p>
        </p:txBody>
      </p:sp>
      <p:sp>
        <p:nvSpPr>
          <p:cNvPr id="105" name="Text Box 97"/>
          <p:cNvSpPr txBox="1">
            <a:spLocks noChangeArrowheads="1"/>
          </p:cNvSpPr>
          <p:nvPr/>
        </p:nvSpPr>
        <p:spPr bwMode="auto">
          <a:xfrm>
            <a:off x="444500" y="1485900"/>
            <a:ext cx="19304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None/>
            </a:pPr>
            <a:r>
              <a:rPr lang="ru-RU" altLang="ru-RU"/>
              <a:t>Протокол </a:t>
            </a:r>
            <a:r>
              <a:rPr lang="en-GB" altLang="ru-RU"/>
              <a:t>IP</a:t>
            </a:r>
            <a:endParaRPr lang="ru-RU" altLang="ru-RU"/>
          </a:p>
        </p:txBody>
      </p:sp>
      <p:sp>
        <p:nvSpPr>
          <p:cNvPr id="106" name="Rectangle 98"/>
          <p:cNvSpPr>
            <a:spLocks noChangeArrowheads="1"/>
          </p:cNvSpPr>
          <p:nvPr/>
        </p:nvSpPr>
        <p:spPr bwMode="auto">
          <a:xfrm>
            <a:off x="388938" y="1081088"/>
            <a:ext cx="1725612" cy="104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None/>
            </a:pPr>
            <a:endParaRPr lang="ru-RU"/>
          </a:p>
        </p:txBody>
      </p:sp>
      <p:sp>
        <p:nvSpPr>
          <p:cNvPr id="107" name="Rectangle 99"/>
          <p:cNvSpPr>
            <a:spLocks noChangeArrowheads="1"/>
          </p:cNvSpPr>
          <p:nvPr/>
        </p:nvSpPr>
        <p:spPr bwMode="auto">
          <a:xfrm>
            <a:off x="1892300" y="1079500"/>
            <a:ext cx="215900" cy="889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None/>
            </a:pPr>
            <a:endParaRPr lang="ru-RU"/>
          </a:p>
        </p:txBody>
      </p:sp>
      <p:sp>
        <p:nvSpPr>
          <p:cNvPr id="108" name="Rectangle 100"/>
          <p:cNvSpPr>
            <a:spLocks noChangeArrowheads="1"/>
          </p:cNvSpPr>
          <p:nvPr/>
        </p:nvSpPr>
        <p:spPr bwMode="auto">
          <a:xfrm>
            <a:off x="1562100" y="1079500"/>
            <a:ext cx="317500" cy="889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None/>
            </a:pPr>
            <a:endParaRPr lang="ru-RU"/>
          </a:p>
        </p:txBody>
      </p:sp>
      <p:sp>
        <p:nvSpPr>
          <p:cNvPr id="109" name="Rectangle 101"/>
          <p:cNvSpPr>
            <a:spLocks noChangeArrowheads="1"/>
          </p:cNvSpPr>
          <p:nvPr/>
        </p:nvSpPr>
        <p:spPr bwMode="auto">
          <a:xfrm>
            <a:off x="914400" y="1079500"/>
            <a:ext cx="317500" cy="889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None/>
            </a:pPr>
            <a:endParaRPr lang="ru-RU"/>
          </a:p>
        </p:txBody>
      </p:sp>
      <p:sp>
        <p:nvSpPr>
          <p:cNvPr id="110" name="Rectangle 102"/>
          <p:cNvSpPr>
            <a:spLocks noChangeArrowheads="1"/>
          </p:cNvSpPr>
          <p:nvPr/>
        </p:nvSpPr>
        <p:spPr bwMode="auto">
          <a:xfrm>
            <a:off x="1244600" y="1079500"/>
            <a:ext cx="317500" cy="889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None/>
            </a:pPr>
            <a:endParaRPr lang="ru-RU"/>
          </a:p>
        </p:txBody>
      </p:sp>
      <p:sp>
        <p:nvSpPr>
          <p:cNvPr id="111" name="Rectangle 103"/>
          <p:cNvSpPr>
            <a:spLocks noChangeArrowheads="1"/>
          </p:cNvSpPr>
          <p:nvPr/>
        </p:nvSpPr>
        <p:spPr bwMode="auto">
          <a:xfrm>
            <a:off x="596900" y="1079500"/>
            <a:ext cx="317500" cy="889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None/>
            </a:pPr>
            <a:endParaRPr lang="ru-RU"/>
          </a:p>
        </p:txBody>
      </p:sp>
      <p:sp>
        <p:nvSpPr>
          <p:cNvPr id="112" name="AutoShape 104"/>
          <p:cNvSpPr>
            <a:spLocks/>
          </p:cNvSpPr>
          <p:nvPr/>
        </p:nvSpPr>
        <p:spPr bwMode="auto">
          <a:xfrm rot="5400000">
            <a:off x="1123950" y="82550"/>
            <a:ext cx="279400" cy="1676400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None/>
            </a:pPr>
            <a:endParaRPr lang="ru-RU"/>
          </a:p>
        </p:txBody>
      </p:sp>
      <p:sp>
        <p:nvSpPr>
          <p:cNvPr id="113" name="Rectangle 105"/>
          <p:cNvSpPr>
            <a:spLocks noChangeArrowheads="1"/>
          </p:cNvSpPr>
          <p:nvPr/>
        </p:nvSpPr>
        <p:spPr bwMode="auto">
          <a:xfrm>
            <a:off x="393700" y="1092200"/>
            <a:ext cx="1498600" cy="889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None/>
            </a:pPr>
            <a:endParaRPr lang="ru-RU"/>
          </a:p>
        </p:txBody>
      </p:sp>
      <p:sp>
        <p:nvSpPr>
          <p:cNvPr id="114" name="Line 106"/>
          <p:cNvSpPr>
            <a:spLocks noChangeShapeType="1"/>
          </p:cNvSpPr>
          <p:nvPr/>
        </p:nvSpPr>
        <p:spPr bwMode="auto">
          <a:xfrm flipV="1">
            <a:off x="1981200" y="1181100"/>
            <a:ext cx="25400" cy="10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None/>
            </a:pPr>
            <a:endParaRPr lang="ru-RU"/>
          </a:p>
        </p:txBody>
      </p:sp>
      <p:sp>
        <p:nvSpPr>
          <p:cNvPr id="115" name="Text Box 107"/>
          <p:cNvSpPr txBox="1">
            <a:spLocks noChangeArrowheads="1"/>
          </p:cNvSpPr>
          <p:nvPr/>
        </p:nvSpPr>
        <p:spPr bwMode="auto">
          <a:xfrm>
            <a:off x="1028700" y="558800"/>
            <a:ext cx="1143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GB" altLang="ru-RU" sz="1400"/>
              <a:t>IP </a:t>
            </a:r>
            <a:r>
              <a:rPr lang="ru-RU" altLang="ru-RU" sz="1400"/>
              <a:t>пакет</a:t>
            </a:r>
          </a:p>
        </p:txBody>
      </p:sp>
      <p:sp>
        <p:nvSpPr>
          <p:cNvPr id="116" name="Text Box 108"/>
          <p:cNvSpPr txBox="1">
            <a:spLocks noChangeArrowheads="1"/>
          </p:cNvSpPr>
          <p:nvPr/>
        </p:nvSpPr>
        <p:spPr bwMode="auto">
          <a:xfrm>
            <a:off x="1384300" y="1193800"/>
            <a:ext cx="1155700" cy="4514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None/>
            </a:pPr>
            <a:r>
              <a:rPr lang="en-GB" altLang="ru-RU" sz="1400"/>
              <a:t>IP </a:t>
            </a:r>
            <a:br>
              <a:rPr lang="en-GB" altLang="ru-RU" sz="1400"/>
            </a:br>
            <a:r>
              <a:rPr lang="en-GB" altLang="ru-RU" sz="1400" baseline="30000"/>
              <a:t>header</a:t>
            </a:r>
            <a:endParaRPr lang="ru-RU" altLang="ru-RU" sz="1400" baseline="30000"/>
          </a:p>
        </p:txBody>
      </p:sp>
      <p:grpSp>
        <p:nvGrpSpPr>
          <p:cNvPr id="117" name="Group 109"/>
          <p:cNvGrpSpPr>
            <a:grpSpLocks/>
          </p:cNvGrpSpPr>
          <p:nvPr/>
        </p:nvGrpSpPr>
        <p:grpSpPr bwMode="auto">
          <a:xfrm>
            <a:off x="7874000" y="1346200"/>
            <a:ext cx="419100" cy="406400"/>
            <a:chOff x="2448" y="1480"/>
            <a:chExt cx="584" cy="576"/>
          </a:xfrm>
        </p:grpSpPr>
        <p:sp>
          <p:nvSpPr>
            <p:cNvPr id="118" name="Oval 110"/>
            <p:cNvSpPr>
              <a:spLocks noChangeArrowheads="1"/>
            </p:cNvSpPr>
            <p:nvPr/>
          </p:nvSpPr>
          <p:spPr bwMode="auto">
            <a:xfrm>
              <a:off x="2456" y="1480"/>
              <a:ext cx="576" cy="57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19" name="Oval 111"/>
            <p:cNvSpPr>
              <a:spLocks noChangeArrowheads="1"/>
            </p:cNvSpPr>
            <p:nvPr/>
          </p:nvSpPr>
          <p:spPr bwMode="auto">
            <a:xfrm>
              <a:off x="2728" y="1744"/>
              <a:ext cx="56" cy="5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20" name="Line 112"/>
            <p:cNvSpPr>
              <a:spLocks noChangeShapeType="1"/>
            </p:cNvSpPr>
            <p:nvPr/>
          </p:nvSpPr>
          <p:spPr bwMode="auto">
            <a:xfrm flipV="1">
              <a:off x="2688" y="1576"/>
              <a:ext cx="24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21" name="Line 113"/>
            <p:cNvSpPr>
              <a:spLocks noChangeShapeType="1"/>
            </p:cNvSpPr>
            <p:nvPr/>
          </p:nvSpPr>
          <p:spPr bwMode="auto">
            <a:xfrm>
              <a:off x="2664" y="1592"/>
              <a:ext cx="224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22" name="Line 114"/>
            <p:cNvSpPr>
              <a:spLocks noChangeShapeType="1"/>
            </p:cNvSpPr>
            <p:nvPr/>
          </p:nvSpPr>
          <p:spPr bwMode="auto">
            <a:xfrm>
              <a:off x="2448" y="1768"/>
              <a:ext cx="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24" name="Line 115"/>
            <p:cNvSpPr>
              <a:spLocks noChangeShapeType="1"/>
            </p:cNvSpPr>
            <p:nvPr/>
          </p:nvSpPr>
          <p:spPr bwMode="auto">
            <a:xfrm>
              <a:off x="2968" y="1768"/>
              <a:ext cx="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25" name="Line 116"/>
            <p:cNvSpPr>
              <a:spLocks noChangeShapeType="1"/>
            </p:cNvSpPr>
            <p:nvPr/>
          </p:nvSpPr>
          <p:spPr bwMode="auto">
            <a:xfrm>
              <a:off x="2760" y="1480"/>
              <a:ext cx="0" cy="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26" name="Line 117"/>
            <p:cNvSpPr>
              <a:spLocks noChangeShapeType="1"/>
            </p:cNvSpPr>
            <p:nvPr/>
          </p:nvSpPr>
          <p:spPr bwMode="auto">
            <a:xfrm flipV="1">
              <a:off x="2736" y="2008"/>
              <a:ext cx="0" cy="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</p:grpSp>
      <p:sp>
        <p:nvSpPr>
          <p:cNvPr id="3" name="Прямоугольная выноска 2"/>
          <p:cNvSpPr/>
          <p:nvPr/>
        </p:nvSpPr>
        <p:spPr bwMode="auto">
          <a:xfrm>
            <a:off x="2511425" y="785366"/>
            <a:ext cx="1689100" cy="1223268"/>
          </a:xfrm>
          <a:prstGeom prst="wedgeRectCallout">
            <a:avLst>
              <a:gd name="adj1" fmla="val -67075"/>
              <a:gd name="adj2" fmla="val 109429"/>
            </a:avLst>
          </a:prstGeom>
          <a:solidFill>
            <a:srgbClr val="92D050"/>
          </a:solidFill>
          <a:ln>
            <a:headEnd type="none" w="med" len="med"/>
            <a:tailEnd type="none" w="med" len="med"/>
          </a:ln>
          <a:ex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None/>
              <a:tabLst/>
            </a:pPr>
            <a:r>
              <a:rPr lang="en-US" sz="1400" dirty="0" smtClean="0">
                <a:solidFill>
                  <a:srgbClr val="100E0C"/>
                </a:solidFill>
              </a:rPr>
              <a:t>Id = 12456</a:t>
            </a:r>
          </a:p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None/>
              <a:tabLst/>
            </a:pPr>
            <a:r>
              <a:rPr kumimoji="1" lang="en-US" sz="1400" b="0" i="0" u="none" strike="noStrike" cap="none" normalizeH="0" baseline="0" dirty="0" smtClean="0">
                <a:ln>
                  <a:noFill/>
                </a:ln>
                <a:solidFill>
                  <a:srgbClr val="100E0C"/>
                </a:solidFill>
                <a:effectLst/>
                <a:latin typeface="Times New Roman" pitchFamily="18" charset="0"/>
                <a:cs typeface="Times New Roman" pitchFamily="18" charset="0"/>
              </a:rPr>
              <a:t>Offset</a:t>
            </a:r>
            <a:r>
              <a:rPr kumimoji="1" lang="en-US" sz="1400" b="0" i="0" u="none" strike="noStrike" cap="none" normalizeH="0" dirty="0" smtClean="0">
                <a:ln>
                  <a:noFill/>
                </a:ln>
                <a:solidFill>
                  <a:srgbClr val="100E0C"/>
                </a:solidFill>
                <a:effectLst/>
                <a:latin typeface="Times New Roman" pitchFamily="18" charset="0"/>
                <a:cs typeface="Times New Roman" pitchFamily="18" charset="0"/>
              </a:rPr>
              <a:t> = 0</a:t>
            </a:r>
          </a:p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None/>
              <a:tabLst/>
            </a:pPr>
            <a:r>
              <a:rPr lang="en-US" sz="1400" baseline="0" dirty="0" smtClean="0">
                <a:solidFill>
                  <a:srgbClr val="100E0C"/>
                </a:solidFill>
              </a:rPr>
              <a:t>MF</a:t>
            </a:r>
            <a:r>
              <a:rPr lang="en-US" sz="1400" dirty="0" smtClean="0">
                <a:solidFill>
                  <a:srgbClr val="100E0C"/>
                </a:solidFill>
              </a:rPr>
              <a:t> = 0</a:t>
            </a:r>
          </a:p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None/>
              <a:tabLst/>
            </a:pPr>
            <a:r>
              <a:rPr kumimoji="1" lang="en-US" sz="1400" b="0" i="0" u="none" strike="noStrike" cap="none" normalizeH="0" baseline="0" dirty="0" smtClean="0">
                <a:ln>
                  <a:noFill/>
                </a:ln>
                <a:solidFill>
                  <a:srgbClr val="100E0C"/>
                </a:solidFill>
                <a:effectLst/>
                <a:latin typeface="Times New Roman" pitchFamily="18" charset="0"/>
                <a:cs typeface="Times New Roman" pitchFamily="18" charset="0"/>
              </a:rPr>
              <a:t>Length</a:t>
            </a:r>
            <a:r>
              <a:rPr kumimoji="1" lang="en-US" sz="1400" b="0" i="0" u="none" strike="noStrike" cap="none" normalizeH="0" dirty="0" smtClean="0">
                <a:ln>
                  <a:noFill/>
                </a:ln>
                <a:solidFill>
                  <a:srgbClr val="100E0C"/>
                </a:solidFill>
                <a:effectLst/>
                <a:latin typeface="Times New Roman" pitchFamily="18" charset="0"/>
                <a:cs typeface="Times New Roman" pitchFamily="18" charset="0"/>
              </a:rPr>
              <a:t> = 6600 + 20</a:t>
            </a: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5917558"/>
              </p:ext>
            </p:extLst>
          </p:nvPr>
        </p:nvGraphicFramePr>
        <p:xfrm>
          <a:off x="3313114" y="2156460"/>
          <a:ext cx="2571749" cy="1463040"/>
        </p:xfrm>
        <a:graphic>
          <a:graphicData uri="http://schemas.openxmlformats.org/drawingml/2006/table">
            <a:tbl>
              <a:tblPr firstRow="1" bandRow="1">
                <a:tableStyleId>{37CE84F3-28C3-443E-9E96-99CF82512B78}</a:tableStyleId>
              </a:tblPr>
              <a:tblGrid>
                <a:gridCol w="532130"/>
                <a:gridCol w="548005"/>
                <a:gridCol w="413067"/>
                <a:gridCol w="476567"/>
                <a:gridCol w="601980"/>
              </a:tblGrid>
              <a:tr h="192134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Id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Offset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MF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Data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Length</a:t>
                      </a:r>
                      <a:endParaRPr lang="ru-RU" sz="1000" dirty="0"/>
                    </a:p>
                  </a:txBody>
                  <a:tcPr/>
                </a:tc>
              </a:tr>
              <a:tr h="192134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12456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0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1400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1420</a:t>
                      </a:r>
                      <a:endParaRPr lang="ru-RU" sz="1000" dirty="0"/>
                    </a:p>
                  </a:txBody>
                  <a:tcPr/>
                </a:tc>
              </a:tr>
              <a:tr h="192134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12456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1400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1400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1420</a:t>
                      </a:r>
                      <a:endParaRPr lang="ru-RU" sz="1000" dirty="0"/>
                    </a:p>
                  </a:txBody>
                  <a:tcPr/>
                </a:tc>
              </a:tr>
              <a:tr h="192134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12456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2800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1400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1420</a:t>
                      </a:r>
                      <a:endParaRPr lang="ru-RU" sz="1000" dirty="0"/>
                    </a:p>
                  </a:txBody>
                  <a:tcPr/>
                </a:tc>
              </a:tr>
              <a:tr h="192134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12456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4200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1400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1420</a:t>
                      </a:r>
                      <a:endParaRPr lang="ru-RU" sz="1000" dirty="0"/>
                    </a:p>
                  </a:txBody>
                  <a:tcPr/>
                </a:tc>
              </a:tr>
              <a:tr h="192134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12456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5600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0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1000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1020</a:t>
                      </a:r>
                      <a:endParaRPr lang="ru-RU" sz="1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8070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Заголовок 1"/>
          <p:cNvSpPr txBox="1">
            <a:spLocks/>
          </p:cNvSpPr>
          <p:nvPr/>
        </p:nvSpPr>
        <p:spPr>
          <a:xfrm>
            <a:off x="221990" y="908720"/>
            <a:ext cx="889248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ru-RU" altLang="ru-RU" b="1" kern="0" dirty="0" smtClean="0"/>
              <a:t>Коммутация </a:t>
            </a:r>
            <a:r>
              <a:rPr kumimoji="0" lang="en-US" altLang="ru-RU" b="1" kern="0" dirty="0" smtClean="0"/>
              <a:t>vs </a:t>
            </a:r>
            <a:r>
              <a:rPr kumimoji="0" lang="ru-RU" altLang="ru-RU" b="1" kern="0" dirty="0" smtClean="0"/>
              <a:t>Маршрутизация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467544" y="1628800"/>
            <a:ext cx="8496944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None/>
            </a:pPr>
            <a:r>
              <a:rPr lang="ru-RU" altLang="ru-RU" b="1" dirty="0">
                <a:solidFill>
                  <a:srgbClr val="100E0C"/>
                </a:solidFill>
                <a:latin typeface="+mn-lt"/>
              </a:rPr>
              <a:t>Коммутация</a:t>
            </a:r>
            <a:r>
              <a:rPr lang="ru-RU" altLang="ru-RU" dirty="0">
                <a:solidFill>
                  <a:srgbClr val="100E0C"/>
                </a:solidFill>
                <a:latin typeface="+mn-lt"/>
              </a:rPr>
              <a:t> - экономичное продвижение пакетов на основании локального </a:t>
            </a:r>
            <a:r>
              <a:rPr lang="ru-RU" altLang="ru-RU" dirty="0" smtClean="0">
                <a:solidFill>
                  <a:srgbClr val="100E0C"/>
                </a:solidFill>
                <a:latin typeface="+mn-lt"/>
              </a:rPr>
              <a:t>адреса</a:t>
            </a:r>
          </a:p>
          <a:p>
            <a:pPr marL="800100" lvl="1" indent="-342900" eaLnBrk="0" hangingPunct="0">
              <a:spcBef>
                <a:spcPts val="0"/>
              </a:spcBef>
            </a:pPr>
            <a:r>
              <a:rPr lang="en-US" altLang="ru-RU" dirty="0" smtClean="0">
                <a:solidFill>
                  <a:srgbClr val="100E0C"/>
                </a:solidFill>
                <a:latin typeface="+mn-lt"/>
              </a:rPr>
              <a:t>MAC</a:t>
            </a:r>
            <a:r>
              <a:rPr lang="ru-RU" altLang="ru-RU" dirty="0" smtClean="0">
                <a:solidFill>
                  <a:srgbClr val="100E0C"/>
                </a:solidFill>
                <a:latin typeface="+mn-lt"/>
              </a:rPr>
              <a:t>-адрес</a:t>
            </a:r>
            <a:endParaRPr lang="ru-RU" altLang="ru-RU" dirty="0">
              <a:solidFill>
                <a:srgbClr val="100E0C"/>
              </a:solidFill>
              <a:latin typeface="+mn-lt"/>
            </a:endParaRPr>
          </a:p>
          <a:p>
            <a:pPr marL="800100" lvl="1" indent="-342900" eaLnBrk="0" hangingPunct="0">
              <a:spcBef>
                <a:spcPts val="0"/>
              </a:spcBef>
            </a:pPr>
            <a:r>
              <a:rPr lang="ru-RU" altLang="ru-RU" dirty="0" smtClean="0">
                <a:solidFill>
                  <a:srgbClr val="100E0C"/>
                </a:solidFill>
                <a:latin typeface="+mn-lt"/>
              </a:rPr>
              <a:t>номер </a:t>
            </a:r>
            <a:r>
              <a:rPr lang="ru-RU" altLang="ru-RU" dirty="0">
                <a:solidFill>
                  <a:srgbClr val="100E0C"/>
                </a:solidFill>
                <a:latin typeface="+mn-lt"/>
              </a:rPr>
              <a:t>виртуального </a:t>
            </a:r>
            <a:r>
              <a:rPr lang="ru-RU" altLang="ru-RU" dirty="0" smtClean="0">
                <a:solidFill>
                  <a:srgbClr val="100E0C"/>
                </a:solidFill>
                <a:latin typeface="+mn-lt"/>
              </a:rPr>
              <a:t>канала</a:t>
            </a:r>
            <a:endParaRPr lang="ru-RU" altLang="ru-RU" dirty="0">
              <a:solidFill>
                <a:srgbClr val="100E0C"/>
              </a:solidFill>
              <a:latin typeface="+mn-lt"/>
            </a:endParaRPr>
          </a:p>
          <a:p>
            <a:pPr marL="342900" indent="-342900" eaLnBrk="0" hangingPunct="0">
              <a:spcBef>
                <a:spcPts val="0"/>
              </a:spcBef>
            </a:pPr>
            <a:r>
              <a:rPr lang="ru-RU" altLang="ru-RU" dirty="0">
                <a:solidFill>
                  <a:srgbClr val="100E0C"/>
                </a:solidFill>
                <a:latin typeface="+mn-lt"/>
              </a:rPr>
              <a:t>Обеспечивается продвижение пакета между «соседями»:</a:t>
            </a:r>
          </a:p>
          <a:p>
            <a:pPr marL="800100" lvl="1" indent="-342900" eaLnBrk="0" hangingPunct="0">
              <a:spcBef>
                <a:spcPts val="0"/>
              </a:spcBef>
            </a:pPr>
            <a:r>
              <a:rPr lang="ru-RU" altLang="ru-RU" dirty="0">
                <a:solidFill>
                  <a:srgbClr val="100E0C"/>
                </a:solidFill>
                <a:latin typeface="+mn-lt"/>
              </a:rPr>
              <a:t>одной локальной сети (не разделенной маршрутизаторами)</a:t>
            </a:r>
          </a:p>
          <a:p>
            <a:pPr marL="800100" lvl="1" indent="-342900" eaLnBrk="0" hangingPunct="0">
              <a:spcBef>
                <a:spcPts val="0"/>
              </a:spcBef>
            </a:pPr>
            <a:r>
              <a:rPr lang="ru-RU" altLang="ru-RU" dirty="0">
                <a:solidFill>
                  <a:srgbClr val="100E0C"/>
                </a:solidFill>
                <a:latin typeface="+mn-lt"/>
              </a:rPr>
              <a:t>по каналу «точка-точка» глобальной сети</a:t>
            </a:r>
          </a:p>
          <a:p>
            <a:pPr marL="342900" indent="-342900" eaLnBrk="0" hangingPunct="0">
              <a:spcBef>
                <a:spcPts val="0"/>
              </a:spcBef>
            </a:pPr>
            <a:r>
              <a:rPr lang="ru-RU" altLang="ru-RU" dirty="0">
                <a:solidFill>
                  <a:srgbClr val="100E0C"/>
                </a:solidFill>
                <a:latin typeface="+mn-lt"/>
              </a:rPr>
              <a:t>Таблицы коммутации небольшого размера </a:t>
            </a:r>
          </a:p>
          <a:p>
            <a:pPr marL="800100" lvl="1" indent="-342900" eaLnBrk="0" hangingPunct="0">
              <a:spcBef>
                <a:spcPts val="0"/>
              </a:spcBef>
            </a:pPr>
            <a:r>
              <a:rPr lang="ru-RU" altLang="ru-RU" dirty="0" smtClean="0">
                <a:solidFill>
                  <a:srgbClr val="100E0C"/>
                </a:solidFill>
                <a:latin typeface="+mn-lt"/>
              </a:rPr>
              <a:t>Учитываются </a:t>
            </a:r>
            <a:r>
              <a:rPr lang="ru-RU" altLang="ru-RU" dirty="0">
                <a:solidFill>
                  <a:srgbClr val="100E0C"/>
                </a:solidFill>
                <a:latin typeface="+mn-lt"/>
              </a:rPr>
              <a:t>только адреса активно взаимодействующих «соседей»</a:t>
            </a:r>
          </a:p>
          <a:p>
            <a:pPr marL="342900" indent="-342900" eaLnBrk="0" hangingPunct="0">
              <a:spcBef>
                <a:spcPts val="0"/>
              </a:spcBef>
            </a:pPr>
            <a:r>
              <a:rPr lang="ru-RU" altLang="ru-RU" dirty="0">
                <a:solidFill>
                  <a:srgbClr val="100E0C"/>
                </a:solidFill>
                <a:latin typeface="+mn-lt"/>
              </a:rPr>
              <a:t>Пакет при продвижении не </a:t>
            </a:r>
            <a:r>
              <a:rPr lang="ru-RU" altLang="ru-RU" dirty="0" smtClean="0">
                <a:solidFill>
                  <a:srgbClr val="100E0C"/>
                </a:solidFill>
                <a:latin typeface="+mn-lt"/>
              </a:rPr>
              <a:t>модифицируется: экономия</a:t>
            </a:r>
          </a:p>
          <a:p>
            <a:pPr marL="800100" lvl="1" indent="-342900" eaLnBrk="0" hangingPunct="0">
              <a:spcBef>
                <a:spcPts val="0"/>
              </a:spcBef>
            </a:pPr>
            <a:r>
              <a:rPr lang="ru-RU" altLang="ru-RU" dirty="0" smtClean="0">
                <a:solidFill>
                  <a:srgbClr val="100E0C"/>
                </a:solidFill>
                <a:latin typeface="+mn-lt"/>
              </a:rPr>
              <a:t>Действий</a:t>
            </a:r>
          </a:p>
          <a:p>
            <a:pPr marL="800100" lvl="1" indent="-342900" eaLnBrk="0" hangingPunct="0">
              <a:spcBef>
                <a:spcPts val="0"/>
              </a:spcBef>
            </a:pPr>
            <a:r>
              <a:rPr lang="ru-RU" altLang="ru-RU" dirty="0" smtClean="0">
                <a:solidFill>
                  <a:srgbClr val="100E0C"/>
                </a:solidFill>
                <a:latin typeface="+mn-lt"/>
              </a:rPr>
              <a:t>Стоимости</a:t>
            </a:r>
          </a:p>
          <a:p>
            <a:pPr marL="800100" lvl="1" indent="-342900" eaLnBrk="0" hangingPunct="0">
              <a:spcBef>
                <a:spcPts val="0"/>
              </a:spcBef>
            </a:pPr>
            <a:r>
              <a:rPr lang="ru-RU" altLang="ru-RU" dirty="0" smtClean="0">
                <a:solidFill>
                  <a:srgbClr val="100E0C"/>
                </a:solidFill>
                <a:latin typeface="+mn-lt"/>
              </a:rPr>
              <a:t>Скорости</a:t>
            </a:r>
            <a:endParaRPr lang="ru-RU" altLang="ru-RU" dirty="0">
              <a:solidFill>
                <a:srgbClr val="100E0C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86132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Заголовок 1"/>
          <p:cNvSpPr txBox="1">
            <a:spLocks/>
          </p:cNvSpPr>
          <p:nvPr/>
        </p:nvSpPr>
        <p:spPr>
          <a:xfrm>
            <a:off x="221990" y="188640"/>
            <a:ext cx="889248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ru-RU" altLang="ru-RU" b="1" kern="0" dirty="0" smtClean="0"/>
              <a:t>Доставка в «свою» сеть</a:t>
            </a:r>
          </a:p>
        </p:txBody>
      </p:sp>
      <p:grpSp>
        <p:nvGrpSpPr>
          <p:cNvPr id="13" name="Группа 12"/>
          <p:cNvGrpSpPr/>
          <p:nvPr/>
        </p:nvGrpSpPr>
        <p:grpSpPr>
          <a:xfrm>
            <a:off x="2587262" y="2491850"/>
            <a:ext cx="4176464" cy="400110"/>
            <a:chOff x="1979712" y="2996952"/>
            <a:chExt cx="4176464" cy="400110"/>
          </a:xfrm>
        </p:grpSpPr>
        <p:sp>
          <p:nvSpPr>
            <p:cNvPr id="7" name="Прямоугольник 6"/>
            <p:cNvSpPr/>
            <p:nvPr/>
          </p:nvSpPr>
          <p:spPr bwMode="auto">
            <a:xfrm>
              <a:off x="1979712" y="2996952"/>
              <a:ext cx="2808312" cy="40011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0" numCol="1" rtlCol="0" anchor="t" anchorCtr="0" compatLnSpc="1">
              <a:prstTxWarp prst="textNoShape">
                <a:avLst/>
              </a:prstTxWarp>
            </a:bodyPr>
            <a:lstStyle/>
            <a:p>
              <a:pPr marL="457200" marR="0" indent="-4572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75000"/>
                <a:buFont typeface="Wingdings" pitchFamily="2" charset="2"/>
                <a:buChar char="n"/>
                <a:tabLst/>
              </a:pPr>
              <a:endParaRPr kumimoji="1" lang="ru-RU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979712" y="2996952"/>
              <a:ext cx="216024" cy="400110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rtlCol="0">
              <a:spAutoFit/>
            </a:bodyPr>
            <a:lstStyle/>
            <a:p>
              <a:pPr algn="ctr">
                <a:buNone/>
              </a:pPr>
              <a:r>
                <a:rPr lang="ru-RU" dirty="0" smtClean="0">
                  <a:solidFill>
                    <a:srgbClr val="002060"/>
                  </a:solidFill>
                </a:rPr>
                <a:t>4</a:t>
              </a:r>
              <a:endParaRPr lang="ru-RU" dirty="0">
                <a:solidFill>
                  <a:srgbClr val="002060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987824" y="2996952"/>
              <a:ext cx="720080" cy="400110"/>
            </a:xfrm>
            <a:prstGeom prst="rect">
              <a:avLst/>
            </a:prstGeom>
            <a:solidFill>
              <a:srgbClr val="92D050"/>
            </a:solidFill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dirty="0" smtClean="0">
                  <a:solidFill>
                    <a:srgbClr val="100E0C"/>
                  </a:solidFill>
                </a:rPr>
                <a:t>IP</a:t>
              </a:r>
              <a:r>
                <a:rPr lang="en-US" dirty="0" smtClean="0">
                  <a:solidFill>
                    <a:srgbClr val="100E0C"/>
                  </a:solidFill>
                  <a:sym typeface="Wingdings" panose="05000000000000000000" pitchFamily="2" charset="2"/>
                </a:rPr>
                <a:t></a:t>
              </a:r>
              <a:endParaRPr lang="ru-RU" dirty="0">
                <a:solidFill>
                  <a:srgbClr val="100E0C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707904" y="2996952"/>
              <a:ext cx="720080" cy="40011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dirty="0" smtClean="0">
                  <a:solidFill>
                    <a:srgbClr val="100E0C"/>
                  </a:solidFill>
                  <a:sym typeface="Wingdings" panose="05000000000000000000" pitchFamily="2" charset="2"/>
                </a:rPr>
                <a:t></a:t>
              </a:r>
              <a:r>
                <a:rPr lang="en-US" dirty="0" smtClean="0">
                  <a:solidFill>
                    <a:srgbClr val="100E0C"/>
                  </a:solidFill>
                </a:rPr>
                <a:t>IP</a:t>
              </a:r>
              <a:endParaRPr lang="ru-RU" dirty="0">
                <a:solidFill>
                  <a:srgbClr val="100E0C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788024" y="2996952"/>
              <a:ext cx="1368152" cy="40011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>
                <a:buNone/>
              </a:pPr>
              <a:r>
                <a:rPr lang="en-US" dirty="0" smtClean="0">
                  <a:solidFill>
                    <a:srgbClr val="FFFF00"/>
                  </a:solidFill>
                </a:rPr>
                <a:t>Data</a:t>
              </a:r>
              <a:endParaRPr lang="ru-RU" dirty="0">
                <a:solidFill>
                  <a:srgbClr val="FFFF00"/>
                </a:solidFill>
              </a:endParaRPr>
            </a:p>
          </p:txBody>
        </p:sp>
      </p:grpSp>
      <p:grpSp>
        <p:nvGrpSpPr>
          <p:cNvPr id="28" name="Группа 27"/>
          <p:cNvGrpSpPr/>
          <p:nvPr/>
        </p:nvGrpSpPr>
        <p:grpSpPr>
          <a:xfrm>
            <a:off x="1081447" y="3670271"/>
            <a:ext cx="7488473" cy="591701"/>
            <a:chOff x="1086594" y="4145260"/>
            <a:chExt cx="7488473" cy="591701"/>
          </a:xfrm>
        </p:grpSpPr>
        <p:sp>
          <p:nvSpPr>
            <p:cNvPr id="16" name="Прямоугольник 15"/>
            <p:cNvSpPr/>
            <p:nvPr/>
          </p:nvSpPr>
          <p:spPr bwMode="auto">
            <a:xfrm>
              <a:off x="4398603" y="4145260"/>
              <a:ext cx="2808312" cy="40011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0" numCol="1" rtlCol="0" anchor="t" anchorCtr="0" compatLnSpc="1">
              <a:prstTxWarp prst="textNoShape">
                <a:avLst/>
              </a:prstTxWarp>
            </a:bodyPr>
            <a:lstStyle/>
            <a:p>
              <a:pPr marL="457200" marR="0" indent="-4572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75000"/>
                <a:buFont typeface="Wingdings" pitchFamily="2" charset="2"/>
                <a:buChar char="n"/>
                <a:tabLst/>
              </a:pPr>
              <a:endParaRPr kumimoji="1" lang="ru-RU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398603" y="4145260"/>
              <a:ext cx="216024" cy="400110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rtlCol="0">
              <a:spAutoFit/>
            </a:bodyPr>
            <a:lstStyle/>
            <a:p>
              <a:pPr algn="ctr">
                <a:buNone/>
              </a:pPr>
              <a:r>
                <a:rPr lang="ru-RU" dirty="0" smtClean="0">
                  <a:solidFill>
                    <a:srgbClr val="002060"/>
                  </a:solidFill>
                </a:rPr>
                <a:t>4</a:t>
              </a:r>
              <a:endParaRPr lang="ru-RU" dirty="0">
                <a:solidFill>
                  <a:srgbClr val="002060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406715" y="4145260"/>
              <a:ext cx="720080" cy="400110"/>
            </a:xfrm>
            <a:prstGeom prst="rect">
              <a:avLst/>
            </a:prstGeom>
            <a:solidFill>
              <a:srgbClr val="92D050"/>
            </a:solidFill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dirty="0" smtClean="0">
                  <a:solidFill>
                    <a:srgbClr val="100E0C"/>
                  </a:solidFill>
                </a:rPr>
                <a:t>IP</a:t>
              </a:r>
              <a:r>
                <a:rPr lang="en-US" dirty="0" smtClean="0">
                  <a:solidFill>
                    <a:srgbClr val="100E0C"/>
                  </a:solidFill>
                  <a:sym typeface="Wingdings" panose="05000000000000000000" pitchFamily="2" charset="2"/>
                </a:rPr>
                <a:t></a:t>
              </a:r>
              <a:endParaRPr lang="ru-RU" dirty="0">
                <a:solidFill>
                  <a:srgbClr val="100E0C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126795" y="4145260"/>
              <a:ext cx="720080" cy="40011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dirty="0" smtClean="0">
                  <a:solidFill>
                    <a:srgbClr val="100E0C"/>
                  </a:solidFill>
                  <a:sym typeface="Wingdings" panose="05000000000000000000" pitchFamily="2" charset="2"/>
                </a:rPr>
                <a:t></a:t>
              </a:r>
              <a:r>
                <a:rPr lang="en-US" dirty="0" smtClean="0">
                  <a:solidFill>
                    <a:srgbClr val="100E0C"/>
                  </a:solidFill>
                </a:rPr>
                <a:t>IP</a:t>
              </a:r>
              <a:endParaRPr lang="ru-RU" dirty="0">
                <a:solidFill>
                  <a:srgbClr val="100E0C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206915" y="4145260"/>
              <a:ext cx="1368152" cy="40011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>
                <a:buNone/>
              </a:pPr>
              <a:r>
                <a:rPr lang="en-US" dirty="0" smtClean="0">
                  <a:solidFill>
                    <a:srgbClr val="FFFF00"/>
                  </a:solidFill>
                </a:rPr>
                <a:t>Data</a:t>
              </a:r>
              <a:endParaRPr lang="ru-RU" dirty="0">
                <a:solidFill>
                  <a:srgbClr val="FFFF00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183842" y="4147145"/>
              <a:ext cx="1100150" cy="40011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>
                <a:buNone/>
              </a:pPr>
              <a:r>
                <a:rPr lang="en-US" dirty="0" smtClean="0">
                  <a:solidFill>
                    <a:srgbClr val="100E0C"/>
                  </a:solidFill>
                </a:rPr>
                <a:t>MAC</a:t>
              </a:r>
              <a:r>
                <a:rPr lang="en-US" dirty="0" smtClean="0">
                  <a:solidFill>
                    <a:srgbClr val="100E0C"/>
                  </a:solidFill>
                  <a:sym typeface="Wingdings" panose="05000000000000000000" pitchFamily="2" charset="2"/>
                </a:rPr>
                <a:t></a:t>
              </a:r>
              <a:endParaRPr lang="ru-RU" dirty="0">
                <a:solidFill>
                  <a:srgbClr val="100E0C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086594" y="4147145"/>
              <a:ext cx="1100150" cy="40011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>
                <a:buNone/>
              </a:pPr>
              <a:r>
                <a:rPr lang="en-US" dirty="0" smtClean="0">
                  <a:solidFill>
                    <a:srgbClr val="100E0C"/>
                  </a:solidFill>
                  <a:sym typeface="Wingdings" panose="05000000000000000000" pitchFamily="2" charset="2"/>
                </a:rPr>
                <a:t></a:t>
              </a:r>
              <a:r>
                <a:rPr lang="en-US" dirty="0" smtClean="0">
                  <a:solidFill>
                    <a:srgbClr val="100E0C"/>
                  </a:solidFill>
                </a:rPr>
                <a:t>MAC</a:t>
              </a:r>
              <a:endParaRPr lang="ru-RU" dirty="0">
                <a:solidFill>
                  <a:srgbClr val="100E0C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283992" y="4145260"/>
              <a:ext cx="1100150" cy="40011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>
                <a:buNone/>
              </a:pPr>
              <a:r>
                <a:rPr lang="en-US" dirty="0" smtClean="0">
                  <a:solidFill>
                    <a:srgbClr val="100E0C"/>
                  </a:solidFill>
                </a:rPr>
                <a:t>0x800</a:t>
              </a:r>
              <a:endParaRPr lang="ru-RU" dirty="0">
                <a:solidFill>
                  <a:srgbClr val="100E0C"/>
                </a:solidFill>
              </a:endParaRPr>
            </a:p>
          </p:txBody>
        </p:sp>
        <p:sp>
          <p:nvSpPr>
            <p:cNvPr id="14" name="Правая фигурная скобка 13"/>
            <p:cNvSpPr/>
            <p:nvPr/>
          </p:nvSpPr>
          <p:spPr bwMode="auto">
            <a:xfrm rot="5400000">
              <a:off x="2642814" y="2995633"/>
              <a:ext cx="185108" cy="3297548"/>
            </a:xfrm>
            <a:prstGeom prst="rightBrac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0" numCol="1" rtlCol="0" anchor="t" anchorCtr="0" compatLnSpc="1">
              <a:prstTxWarp prst="textNoShape">
                <a:avLst/>
              </a:prstTxWarp>
            </a:bodyPr>
            <a:lstStyle/>
            <a:p>
              <a:pPr marL="457200" marR="0" indent="-4572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75000"/>
                <a:buFont typeface="Wingdings" pitchFamily="2" charset="2"/>
                <a:buChar char="n"/>
                <a:tabLst/>
              </a:pPr>
              <a:endParaRPr kumimoji="1" lang="ru-RU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" name="Правая фигурная скобка 26"/>
            <p:cNvSpPr/>
            <p:nvPr/>
          </p:nvSpPr>
          <p:spPr bwMode="auto">
            <a:xfrm rot="5400000">
              <a:off x="6371640" y="2576161"/>
              <a:ext cx="185108" cy="4136491"/>
            </a:xfrm>
            <a:prstGeom prst="rightBrac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0" numCol="1" rtlCol="0" anchor="t" anchorCtr="0" compatLnSpc="1">
              <a:prstTxWarp prst="textNoShape">
                <a:avLst/>
              </a:prstTxWarp>
            </a:bodyPr>
            <a:lstStyle/>
            <a:p>
              <a:pPr marL="457200" marR="0" indent="-4572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75000"/>
                <a:buFont typeface="Wingdings" pitchFamily="2" charset="2"/>
                <a:buChar char="n"/>
                <a:tabLst/>
              </a:pPr>
              <a:endParaRPr kumimoji="1" lang="ru-RU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2609735" y="4261266"/>
            <a:ext cx="17463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Ethernet, L2</a:t>
            </a:r>
            <a:endParaRPr lang="ru-RU" dirty="0"/>
          </a:p>
        </p:txBody>
      </p:sp>
      <p:sp>
        <p:nvSpPr>
          <p:cNvPr id="29" name="TextBox 28"/>
          <p:cNvSpPr txBox="1"/>
          <p:nvPr/>
        </p:nvSpPr>
        <p:spPr>
          <a:xfrm>
            <a:off x="6311849" y="4197085"/>
            <a:ext cx="17463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IP, L3</a:t>
            </a:r>
            <a:endParaRPr lang="ru-RU" dirty="0"/>
          </a:p>
        </p:txBody>
      </p:sp>
      <p:sp>
        <p:nvSpPr>
          <p:cNvPr id="30" name="Стрелка вниз 29"/>
          <p:cNvSpPr/>
          <p:nvPr/>
        </p:nvSpPr>
        <p:spPr bwMode="auto">
          <a:xfrm>
            <a:off x="4568591" y="2942551"/>
            <a:ext cx="335818" cy="648072"/>
          </a:xfrm>
          <a:prstGeom prst="down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buChar char="n"/>
              <a:tabLst/>
            </a:pPr>
            <a:endParaRPr kumimoji="1" lang="ru-RU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Выгнутая вверх стрелка 30"/>
          <p:cNvSpPr/>
          <p:nvPr/>
        </p:nvSpPr>
        <p:spPr bwMode="auto">
          <a:xfrm flipH="1" flipV="1">
            <a:off x="1444499" y="4197085"/>
            <a:ext cx="4879825" cy="1240105"/>
          </a:xfrm>
          <a:prstGeom prst="curvedDownArrow">
            <a:avLst>
              <a:gd name="adj1" fmla="val 6854"/>
              <a:gd name="adj2" fmla="val 29870"/>
              <a:gd name="adj3" fmla="val 13479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buChar char="n"/>
              <a:tabLst/>
            </a:pPr>
            <a:endParaRPr kumimoji="1" lang="ru-RU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076158" y="5259978"/>
            <a:ext cx="9089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ARP</a:t>
            </a:r>
            <a:endParaRPr lang="ru-RU" dirty="0"/>
          </a:p>
        </p:txBody>
      </p:sp>
      <p:sp>
        <p:nvSpPr>
          <p:cNvPr id="2" name="Стрелка влево 1"/>
          <p:cNvSpPr/>
          <p:nvPr/>
        </p:nvSpPr>
        <p:spPr bwMode="auto">
          <a:xfrm>
            <a:off x="5873838" y="5293971"/>
            <a:ext cx="876021" cy="336423"/>
          </a:xfrm>
          <a:prstGeom prst="leftArrow">
            <a:avLst/>
          </a:prstGeom>
          <a:solidFill>
            <a:srgbClr val="00B050"/>
          </a:solidFill>
          <a:ln>
            <a:headEnd type="none" w="med" len="med"/>
            <a:tailEnd type="none" w="med" len="med"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buChar char="n"/>
              <a:tabLst/>
            </a:pPr>
            <a:endParaRPr kumimoji="1" lang="ru-RU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4986569"/>
              </p:ext>
            </p:extLst>
          </p:nvPr>
        </p:nvGraphicFramePr>
        <p:xfrm>
          <a:off x="6900115" y="4703294"/>
          <a:ext cx="1648460" cy="1854200"/>
        </p:xfrm>
        <a:graphic>
          <a:graphicData uri="http://schemas.openxmlformats.org/drawingml/2006/table">
            <a:tbl>
              <a:tblPr firstRow="1" bandRow="1">
                <a:tableStyleId>{37CE84F3-28C3-443E-9E96-99CF82512B78}</a:tableStyleId>
              </a:tblPr>
              <a:tblGrid>
                <a:gridCol w="722630"/>
                <a:gridCol w="92583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IP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MAC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ip-01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mac-01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ip-02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mac-02</a:t>
                      </a:r>
                      <a:endParaRPr lang="ru-RU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ip-03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mac-03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…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…</a:t>
                      </a:r>
                      <a:endParaRPr lang="ru-RU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8" name="TextBox 37"/>
          <p:cNvSpPr txBox="1"/>
          <p:nvPr/>
        </p:nvSpPr>
        <p:spPr>
          <a:xfrm>
            <a:off x="3803835" y="1160889"/>
            <a:ext cx="1368152" cy="40011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dirty="0" smtClean="0">
                <a:solidFill>
                  <a:srgbClr val="FFFF00"/>
                </a:solidFill>
              </a:rPr>
              <a:t>Data</a:t>
            </a:r>
            <a:endParaRPr lang="ru-RU" dirty="0">
              <a:solidFill>
                <a:srgbClr val="FFFF00"/>
              </a:solidFill>
            </a:endParaRPr>
          </a:p>
        </p:txBody>
      </p:sp>
      <p:sp>
        <p:nvSpPr>
          <p:cNvPr id="39" name="Стрелка вниз 38"/>
          <p:cNvSpPr/>
          <p:nvPr/>
        </p:nvSpPr>
        <p:spPr bwMode="auto">
          <a:xfrm>
            <a:off x="4251329" y="1628800"/>
            <a:ext cx="335818" cy="648072"/>
          </a:xfrm>
          <a:prstGeom prst="down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buChar char="n"/>
              <a:tabLst/>
            </a:pPr>
            <a:endParaRPr kumimoji="1" lang="ru-RU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505649" y="1059413"/>
            <a:ext cx="2268150" cy="1138773"/>
          </a:xfrm>
          <a:prstGeom prst="rect">
            <a:avLst/>
          </a:prstGeom>
          <a:solidFill>
            <a:srgbClr val="92D05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dirty="0" smtClean="0">
                <a:solidFill>
                  <a:srgbClr val="002060"/>
                </a:solidFill>
              </a:rPr>
              <a:t>IP</a:t>
            </a:r>
            <a:r>
              <a:rPr lang="en-US" dirty="0" smtClean="0">
                <a:solidFill>
                  <a:srgbClr val="002060"/>
                </a:solidFill>
                <a:sym typeface="Wingdings" panose="05000000000000000000" pitchFamily="2" charset="2"/>
              </a:rPr>
              <a:t></a:t>
            </a:r>
            <a:r>
              <a:rPr lang="en-US" dirty="0" smtClean="0">
                <a:solidFill>
                  <a:srgbClr val="002060"/>
                </a:solidFill>
              </a:rPr>
              <a:t> &amp; Netmask</a:t>
            </a:r>
          </a:p>
          <a:p>
            <a:pPr algn="ctr">
              <a:buNone/>
            </a:pPr>
            <a:r>
              <a:rPr lang="en-US" dirty="0" smtClean="0">
                <a:solidFill>
                  <a:srgbClr val="002060"/>
                </a:solidFill>
              </a:rPr>
              <a:t>=</a:t>
            </a:r>
          </a:p>
          <a:p>
            <a:pPr algn="ctr">
              <a:buNone/>
            </a:pPr>
            <a:r>
              <a:rPr lang="en-US" dirty="0" smtClean="0">
                <a:solidFill>
                  <a:srgbClr val="002060"/>
                </a:solidFill>
                <a:sym typeface="Wingdings" panose="05000000000000000000" pitchFamily="2" charset="2"/>
              </a:rPr>
              <a:t></a:t>
            </a:r>
            <a:r>
              <a:rPr lang="en-US" dirty="0" smtClean="0">
                <a:solidFill>
                  <a:srgbClr val="002060"/>
                </a:solidFill>
              </a:rPr>
              <a:t>IP &amp; Netmask</a:t>
            </a:r>
            <a:endParaRPr lang="ru-RU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4970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Заголовок 1"/>
          <p:cNvSpPr txBox="1">
            <a:spLocks/>
          </p:cNvSpPr>
          <p:nvPr/>
        </p:nvSpPr>
        <p:spPr>
          <a:xfrm>
            <a:off x="221990" y="908720"/>
            <a:ext cx="889248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en-US" altLang="ru-RU" b="1" kern="0" dirty="0" smtClean="0"/>
              <a:t>Address Resolution Protocol</a:t>
            </a:r>
          </a:p>
          <a:p>
            <a:pPr algn="ctr">
              <a:buClrTx/>
              <a:buSzTx/>
              <a:buFontTx/>
              <a:buNone/>
            </a:pPr>
            <a:r>
              <a:rPr kumimoji="0" lang="en-US" altLang="ru-RU" b="1" kern="0" dirty="0" smtClean="0"/>
              <a:t>ARP</a:t>
            </a:r>
            <a:endParaRPr kumimoji="0" lang="ru-RU" altLang="ru-RU" b="1" kern="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395536" y="2295782"/>
            <a:ext cx="7632848" cy="2702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Преобразование </a:t>
            </a:r>
            <a:r>
              <a:rPr lang="en-US" sz="1600" dirty="0" smtClean="0"/>
              <a:t>IP</a:t>
            </a:r>
            <a:r>
              <a:rPr lang="ru-RU" sz="1600" dirty="0" smtClean="0"/>
              <a:t>-адреса в физический (</a:t>
            </a:r>
            <a:r>
              <a:rPr lang="en-US" sz="1600" dirty="0" smtClean="0"/>
              <a:t>MAC</a:t>
            </a:r>
            <a:r>
              <a:rPr lang="ru-RU" sz="1600" dirty="0" smtClean="0"/>
              <a:t>-адрес)</a:t>
            </a:r>
          </a:p>
          <a:p>
            <a:r>
              <a:rPr lang="ru-RU" sz="1600" dirty="0" smtClean="0"/>
              <a:t>В обратную сторону обычно не производится</a:t>
            </a:r>
          </a:p>
          <a:p>
            <a:r>
              <a:rPr lang="ru-RU" sz="1600" dirty="0"/>
              <a:t>Происходит </a:t>
            </a:r>
            <a:r>
              <a:rPr lang="ru-RU" sz="1600" b="1" dirty="0"/>
              <a:t>на каждом</a:t>
            </a:r>
            <a:r>
              <a:rPr lang="ru-RU" sz="1600" dirty="0"/>
              <a:t> узле сети</a:t>
            </a:r>
          </a:p>
          <a:p>
            <a:r>
              <a:rPr lang="ru-RU" sz="1600" dirty="0" smtClean="0"/>
              <a:t>Использование таблиц</a:t>
            </a:r>
          </a:p>
          <a:p>
            <a:pPr lvl="1"/>
            <a:r>
              <a:rPr lang="ru-RU" sz="1600" dirty="0" smtClean="0"/>
              <a:t>Отсутствие какой-либо схемы</a:t>
            </a:r>
            <a:endParaRPr lang="en-US" sz="1600" dirty="0" smtClean="0"/>
          </a:p>
          <a:p>
            <a:pPr lvl="1"/>
            <a:r>
              <a:rPr lang="ru-RU" sz="1600" dirty="0" smtClean="0"/>
              <a:t>Пополнение:</a:t>
            </a:r>
          </a:p>
          <a:p>
            <a:pPr lvl="2"/>
            <a:r>
              <a:rPr lang="ru-RU" sz="1600" dirty="0" smtClean="0"/>
              <a:t>Широковещательными сообщениями</a:t>
            </a:r>
          </a:p>
          <a:p>
            <a:pPr lvl="2"/>
            <a:r>
              <a:rPr lang="ru-RU" sz="1600" dirty="0"/>
              <a:t>Прямыми </a:t>
            </a:r>
            <a:r>
              <a:rPr lang="ru-RU" sz="1600" dirty="0" smtClean="0"/>
              <a:t>запросами</a:t>
            </a:r>
          </a:p>
          <a:p>
            <a:r>
              <a:rPr lang="en-US" sz="1600" dirty="0" smtClean="0"/>
              <a:t>RFC 826</a:t>
            </a:r>
            <a:endParaRPr lang="ru-RU" sz="1600" dirty="0"/>
          </a:p>
        </p:txBody>
      </p:sp>
      <p:grpSp>
        <p:nvGrpSpPr>
          <p:cNvPr id="4" name="Группа 3"/>
          <p:cNvGrpSpPr/>
          <p:nvPr/>
        </p:nvGrpSpPr>
        <p:grpSpPr>
          <a:xfrm>
            <a:off x="4355976" y="4546024"/>
            <a:ext cx="4485059" cy="1863911"/>
            <a:chOff x="1214438" y="633899"/>
            <a:chExt cx="6126162" cy="2545924"/>
          </a:xfrm>
        </p:grpSpPr>
        <p:sp>
          <p:nvSpPr>
            <p:cNvPr id="5" name="Rectangle 2"/>
            <p:cNvSpPr>
              <a:spLocks noChangeArrowheads="1"/>
            </p:cNvSpPr>
            <p:nvPr/>
          </p:nvSpPr>
          <p:spPr bwMode="auto">
            <a:xfrm>
              <a:off x="1214438" y="1606550"/>
              <a:ext cx="5748337" cy="587375"/>
            </a:xfrm>
            <a:prstGeom prst="rect">
              <a:avLst/>
            </a:prstGeom>
            <a:solidFill>
              <a:srgbClr val="EAEAEA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" name="Rectangle 3"/>
            <p:cNvSpPr>
              <a:spLocks noChangeArrowheads="1"/>
            </p:cNvSpPr>
            <p:nvPr/>
          </p:nvSpPr>
          <p:spPr bwMode="auto">
            <a:xfrm>
              <a:off x="1214438" y="1619250"/>
              <a:ext cx="1620837" cy="5746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7" name="AutoShape 4"/>
            <p:cNvSpPr>
              <a:spLocks/>
            </p:cNvSpPr>
            <p:nvPr/>
          </p:nvSpPr>
          <p:spPr bwMode="auto">
            <a:xfrm rot="16200000">
              <a:off x="4645025" y="530226"/>
              <a:ext cx="509587" cy="4075112"/>
            </a:xfrm>
            <a:prstGeom prst="leftBrace">
              <a:avLst>
                <a:gd name="adj1" fmla="val 66641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8" name="AutoShape 5"/>
            <p:cNvSpPr>
              <a:spLocks/>
            </p:cNvSpPr>
            <p:nvPr/>
          </p:nvSpPr>
          <p:spPr bwMode="auto">
            <a:xfrm rot="5400000">
              <a:off x="3858419" y="-1539081"/>
              <a:ext cx="509587" cy="5648325"/>
            </a:xfrm>
            <a:prstGeom prst="leftBrace">
              <a:avLst>
                <a:gd name="adj1" fmla="val 92368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9" name="Text Box 6"/>
            <p:cNvSpPr txBox="1">
              <a:spLocks noChangeArrowheads="1"/>
            </p:cNvSpPr>
            <p:nvPr/>
          </p:nvSpPr>
          <p:spPr bwMode="auto">
            <a:xfrm>
              <a:off x="3259159" y="633899"/>
              <a:ext cx="3724275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ru-RU" altLang="ru-RU" dirty="0"/>
                <a:t>Кадр </a:t>
              </a:r>
              <a:r>
                <a:rPr lang="en-GB" altLang="ru-RU" dirty="0"/>
                <a:t>Ethernet</a:t>
              </a:r>
              <a:endParaRPr lang="ru-RU" altLang="ru-RU" dirty="0"/>
            </a:p>
          </p:txBody>
        </p:sp>
        <p:sp>
          <p:nvSpPr>
            <p:cNvPr id="10" name="Text Box 7"/>
            <p:cNvSpPr txBox="1">
              <a:spLocks noChangeArrowheads="1"/>
            </p:cNvSpPr>
            <p:nvPr/>
          </p:nvSpPr>
          <p:spPr bwMode="auto">
            <a:xfrm>
              <a:off x="3857625" y="2779713"/>
              <a:ext cx="3482975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GB" altLang="ru-RU"/>
                <a:t>ARP request/replay</a:t>
              </a:r>
              <a:endParaRPr lang="ru-RU" altLang="ru-RU"/>
            </a:p>
          </p:txBody>
        </p:sp>
        <p:sp>
          <p:nvSpPr>
            <p:cNvPr id="11" name="Text Box 8"/>
            <p:cNvSpPr txBox="1">
              <a:spLocks noChangeArrowheads="1"/>
            </p:cNvSpPr>
            <p:nvPr/>
          </p:nvSpPr>
          <p:spPr bwMode="auto">
            <a:xfrm>
              <a:off x="1292168" y="1652126"/>
              <a:ext cx="1477962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ru-RU" altLang="ru-RU" sz="1200" dirty="0"/>
                <a:t>Заголовок </a:t>
              </a:r>
              <a:r>
                <a:rPr lang="en-GB" altLang="ru-RU" sz="1200" dirty="0"/>
                <a:t>Ethernet</a:t>
              </a:r>
              <a:endParaRPr lang="ru-RU" altLang="ru-RU" sz="1200" dirty="0"/>
            </a:p>
          </p:txBody>
        </p:sp>
      </p:grp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095867"/>
              </p:ext>
            </p:extLst>
          </p:nvPr>
        </p:nvGraphicFramePr>
        <p:xfrm>
          <a:off x="4028384" y="2924944"/>
          <a:ext cx="4899660" cy="1112520"/>
        </p:xfrm>
        <a:graphic>
          <a:graphicData uri="http://schemas.openxmlformats.org/drawingml/2006/table">
            <a:tbl>
              <a:tblPr firstRow="1" bandRow="1">
                <a:tableStyleId>{37CE84F3-28C3-443E-9E96-99CF82512B78}</a:tableStyleId>
              </a:tblPr>
              <a:tblGrid>
                <a:gridCol w="976630"/>
                <a:gridCol w="1447165"/>
                <a:gridCol w="1030605"/>
                <a:gridCol w="722630"/>
                <a:gridCol w="72263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en-US" dirty="0" smtClean="0"/>
                        <a:t>MAC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MAC</a:t>
                      </a:r>
                      <a:r>
                        <a:rPr lang="en-US" dirty="0" smtClean="0">
                          <a:sym typeface="Wingdings" panose="05000000000000000000" pitchFamily="2" charset="2"/>
                        </a:rPr>
                        <a:t>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IP</a:t>
                      </a:r>
                      <a:r>
                        <a:rPr lang="en-US" dirty="0" smtClean="0">
                          <a:sym typeface="Wingdings" panose="05000000000000000000" pitchFamily="2" charset="2"/>
                        </a:rPr>
                        <a:t>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en-US" dirty="0" smtClean="0"/>
                        <a:t>IP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Request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ff:ff:ff:ff:ff:ff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mac-01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ip-01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ip-02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Replay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mac-01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mac-02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ip-02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ip-01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1578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Rectangle 2"/>
          <p:cNvSpPr>
            <a:spLocks noChangeArrowheads="1"/>
          </p:cNvSpPr>
          <p:nvPr/>
        </p:nvSpPr>
        <p:spPr bwMode="auto">
          <a:xfrm>
            <a:off x="1490663" y="465138"/>
            <a:ext cx="1871662" cy="1997075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None/>
            </a:pPr>
            <a:endParaRPr lang="ru-RU"/>
          </a:p>
        </p:txBody>
      </p:sp>
      <p:sp>
        <p:nvSpPr>
          <p:cNvPr id="163" name="Oval 3"/>
          <p:cNvSpPr>
            <a:spLocks noChangeArrowheads="1"/>
          </p:cNvSpPr>
          <p:nvPr/>
        </p:nvSpPr>
        <p:spPr bwMode="auto">
          <a:xfrm>
            <a:off x="2957513" y="2390775"/>
            <a:ext cx="168275" cy="169863"/>
          </a:xfrm>
          <a:prstGeom prst="ellipse">
            <a:avLst/>
          </a:prstGeom>
          <a:solidFill>
            <a:srgbClr val="EAEAEA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None/>
            </a:pPr>
            <a:endParaRPr lang="ru-RU"/>
          </a:p>
        </p:txBody>
      </p:sp>
      <p:sp>
        <p:nvSpPr>
          <p:cNvPr id="164" name="Oval 4"/>
          <p:cNvSpPr>
            <a:spLocks noChangeArrowheads="1"/>
          </p:cNvSpPr>
          <p:nvPr/>
        </p:nvSpPr>
        <p:spPr bwMode="auto">
          <a:xfrm>
            <a:off x="1736725" y="2397125"/>
            <a:ext cx="168275" cy="169863"/>
          </a:xfrm>
          <a:prstGeom prst="ellipse">
            <a:avLst/>
          </a:prstGeom>
          <a:solidFill>
            <a:srgbClr val="EAEAEA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None/>
            </a:pPr>
            <a:endParaRPr lang="ru-RU"/>
          </a:p>
        </p:txBody>
      </p:sp>
      <p:grpSp>
        <p:nvGrpSpPr>
          <p:cNvPr id="165" name="Group 5"/>
          <p:cNvGrpSpPr>
            <a:grpSpLocks/>
          </p:cNvGrpSpPr>
          <p:nvPr/>
        </p:nvGrpSpPr>
        <p:grpSpPr bwMode="auto">
          <a:xfrm>
            <a:off x="2614613" y="1784350"/>
            <a:ext cx="801687" cy="617538"/>
            <a:chOff x="2960" y="2526"/>
            <a:chExt cx="505" cy="389"/>
          </a:xfrm>
        </p:grpSpPr>
        <p:sp>
          <p:nvSpPr>
            <p:cNvPr id="166" name="Rectangle 6"/>
            <p:cNvSpPr>
              <a:spLocks noChangeArrowheads="1"/>
            </p:cNvSpPr>
            <p:nvPr/>
          </p:nvSpPr>
          <p:spPr bwMode="auto">
            <a:xfrm>
              <a:off x="2960" y="2526"/>
              <a:ext cx="443" cy="38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67" name="Text Box 7"/>
            <p:cNvSpPr txBox="1">
              <a:spLocks noChangeArrowheads="1"/>
            </p:cNvSpPr>
            <p:nvPr/>
          </p:nvSpPr>
          <p:spPr bwMode="auto">
            <a:xfrm>
              <a:off x="2995" y="2533"/>
              <a:ext cx="470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GB" altLang="ru-RU" sz="1400"/>
                <a:t>ARP table 2</a:t>
              </a:r>
              <a:endParaRPr lang="ru-RU" altLang="ru-RU" sz="1400"/>
            </a:p>
          </p:txBody>
        </p:sp>
      </p:grpSp>
      <p:grpSp>
        <p:nvGrpSpPr>
          <p:cNvPr id="168" name="Group 8"/>
          <p:cNvGrpSpPr>
            <a:grpSpLocks/>
          </p:cNvGrpSpPr>
          <p:nvPr/>
        </p:nvGrpSpPr>
        <p:grpSpPr bwMode="auto">
          <a:xfrm>
            <a:off x="1520825" y="1774825"/>
            <a:ext cx="801688" cy="617538"/>
            <a:chOff x="2960" y="2526"/>
            <a:chExt cx="505" cy="389"/>
          </a:xfrm>
        </p:grpSpPr>
        <p:sp>
          <p:nvSpPr>
            <p:cNvPr id="169" name="Rectangle 9"/>
            <p:cNvSpPr>
              <a:spLocks noChangeArrowheads="1"/>
            </p:cNvSpPr>
            <p:nvPr/>
          </p:nvSpPr>
          <p:spPr bwMode="auto">
            <a:xfrm>
              <a:off x="2960" y="2526"/>
              <a:ext cx="443" cy="38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70" name="Text Box 10"/>
            <p:cNvSpPr txBox="1">
              <a:spLocks noChangeArrowheads="1"/>
            </p:cNvSpPr>
            <p:nvPr/>
          </p:nvSpPr>
          <p:spPr bwMode="auto">
            <a:xfrm>
              <a:off x="2995" y="2533"/>
              <a:ext cx="470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GB" altLang="ru-RU" sz="1400"/>
                <a:t>ARP table 1</a:t>
              </a:r>
              <a:endParaRPr lang="ru-RU" altLang="ru-RU" sz="1400"/>
            </a:p>
          </p:txBody>
        </p:sp>
      </p:grpSp>
      <p:sp>
        <p:nvSpPr>
          <p:cNvPr id="171" name="Line 11"/>
          <p:cNvSpPr>
            <a:spLocks noChangeShapeType="1"/>
          </p:cNvSpPr>
          <p:nvPr/>
        </p:nvSpPr>
        <p:spPr bwMode="auto">
          <a:xfrm>
            <a:off x="3024188" y="2532063"/>
            <a:ext cx="0" cy="3937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None/>
            </a:pPr>
            <a:endParaRPr lang="ru-RU"/>
          </a:p>
        </p:txBody>
      </p:sp>
      <p:sp>
        <p:nvSpPr>
          <p:cNvPr id="172" name="Line 12"/>
          <p:cNvSpPr>
            <a:spLocks noChangeShapeType="1"/>
          </p:cNvSpPr>
          <p:nvPr/>
        </p:nvSpPr>
        <p:spPr bwMode="auto">
          <a:xfrm>
            <a:off x="3024188" y="2940050"/>
            <a:ext cx="51911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None/>
            </a:pPr>
            <a:endParaRPr lang="ru-RU"/>
          </a:p>
        </p:txBody>
      </p:sp>
      <p:sp>
        <p:nvSpPr>
          <p:cNvPr id="173" name="Line 13"/>
          <p:cNvSpPr>
            <a:spLocks noChangeShapeType="1"/>
          </p:cNvSpPr>
          <p:nvPr/>
        </p:nvSpPr>
        <p:spPr bwMode="auto">
          <a:xfrm>
            <a:off x="1814513" y="2574925"/>
            <a:ext cx="0" cy="30940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None/>
            </a:pPr>
            <a:endParaRPr lang="ru-RU"/>
          </a:p>
        </p:txBody>
      </p:sp>
      <p:sp>
        <p:nvSpPr>
          <p:cNvPr id="174" name="Line 14"/>
          <p:cNvSpPr>
            <a:spLocks noChangeShapeType="1"/>
          </p:cNvSpPr>
          <p:nvPr/>
        </p:nvSpPr>
        <p:spPr bwMode="auto">
          <a:xfrm>
            <a:off x="1814513" y="5668963"/>
            <a:ext cx="66262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None/>
            </a:pPr>
            <a:endParaRPr lang="ru-RU"/>
          </a:p>
        </p:txBody>
      </p:sp>
      <p:grpSp>
        <p:nvGrpSpPr>
          <p:cNvPr id="175" name="Group 15"/>
          <p:cNvGrpSpPr>
            <a:grpSpLocks/>
          </p:cNvGrpSpPr>
          <p:nvPr/>
        </p:nvGrpSpPr>
        <p:grpSpPr bwMode="auto">
          <a:xfrm>
            <a:off x="2182813" y="539750"/>
            <a:ext cx="601662" cy="407988"/>
            <a:chOff x="3314" y="346"/>
            <a:chExt cx="273" cy="257"/>
          </a:xfrm>
        </p:grpSpPr>
        <p:sp>
          <p:nvSpPr>
            <p:cNvPr id="176" name="Rectangle 16"/>
            <p:cNvSpPr>
              <a:spLocks noChangeArrowheads="1"/>
            </p:cNvSpPr>
            <p:nvPr/>
          </p:nvSpPr>
          <p:spPr bwMode="auto">
            <a:xfrm>
              <a:off x="3314" y="346"/>
              <a:ext cx="231" cy="25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77" name="Text Box 17"/>
            <p:cNvSpPr txBox="1">
              <a:spLocks noChangeArrowheads="1"/>
            </p:cNvSpPr>
            <p:nvPr/>
          </p:nvSpPr>
          <p:spPr bwMode="auto">
            <a:xfrm>
              <a:off x="3321" y="381"/>
              <a:ext cx="26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GB" altLang="ru-RU" sz="1400" b="1" dirty="0"/>
                <a:t>IP</a:t>
              </a:r>
              <a:endParaRPr lang="ru-RU" altLang="ru-RU" sz="1400" b="1" dirty="0"/>
            </a:p>
          </p:txBody>
        </p:sp>
      </p:grpSp>
      <p:grpSp>
        <p:nvGrpSpPr>
          <p:cNvPr id="178" name="Group 18"/>
          <p:cNvGrpSpPr>
            <a:grpSpLocks/>
          </p:cNvGrpSpPr>
          <p:nvPr/>
        </p:nvGrpSpPr>
        <p:grpSpPr bwMode="auto">
          <a:xfrm>
            <a:off x="1524000" y="900113"/>
            <a:ext cx="615950" cy="407987"/>
            <a:chOff x="3314" y="346"/>
            <a:chExt cx="273" cy="257"/>
          </a:xfrm>
        </p:grpSpPr>
        <p:sp>
          <p:nvSpPr>
            <p:cNvPr id="179" name="Rectangle 19"/>
            <p:cNvSpPr>
              <a:spLocks noChangeArrowheads="1"/>
            </p:cNvSpPr>
            <p:nvPr/>
          </p:nvSpPr>
          <p:spPr bwMode="auto">
            <a:xfrm>
              <a:off x="3314" y="346"/>
              <a:ext cx="231" cy="25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80" name="Text Box 20"/>
            <p:cNvSpPr txBox="1">
              <a:spLocks noChangeArrowheads="1"/>
            </p:cNvSpPr>
            <p:nvPr/>
          </p:nvSpPr>
          <p:spPr bwMode="auto">
            <a:xfrm>
              <a:off x="3321" y="381"/>
              <a:ext cx="26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GB" altLang="ru-RU" sz="1400" b="1"/>
                <a:t>Eth</a:t>
              </a:r>
              <a:endParaRPr lang="ru-RU" altLang="ru-RU" sz="1400" b="1"/>
            </a:p>
          </p:txBody>
        </p:sp>
      </p:grpSp>
      <p:grpSp>
        <p:nvGrpSpPr>
          <p:cNvPr id="181" name="Group 21"/>
          <p:cNvGrpSpPr>
            <a:grpSpLocks/>
          </p:cNvGrpSpPr>
          <p:nvPr/>
        </p:nvGrpSpPr>
        <p:grpSpPr bwMode="auto">
          <a:xfrm>
            <a:off x="2790825" y="900113"/>
            <a:ext cx="615950" cy="407987"/>
            <a:chOff x="3314" y="346"/>
            <a:chExt cx="273" cy="257"/>
          </a:xfrm>
        </p:grpSpPr>
        <p:sp>
          <p:nvSpPr>
            <p:cNvPr id="182" name="Rectangle 22"/>
            <p:cNvSpPr>
              <a:spLocks noChangeArrowheads="1"/>
            </p:cNvSpPr>
            <p:nvPr/>
          </p:nvSpPr>
          <p:spPr bwMode="auto">
            <a:xfrm>
              <a:off x="3314" y="346"/>
              <a:ext cx="231" cy="25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83" name="Text Box 23"/>
            <p:cNvSpPr txBox="1">
              <a:spLocks noChangeArrowheads="1"/>
            </p:cNvSpPr>
            <p:nvPr/>
          </p:nvSpPr>
          <p:spPr bwMode="auto">
            <a:xfrm>
              <a:off x="3321" y="381"/>
              <a:ext cx="26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GB" altLang="ru-RU" sz="1400" b="1"/>
                <a:t>Eth</a:t>
              </a:r>
              <a:endParaRPr lang="ru-RU" altLang="ru-RU" sz="1400" b="1"/>
            </a:p>
          </p:txBody>
        </p:sp>
      </p:grpSp>
      <p:grpSp>
        <p:nvGrpSpPr>
          <p:cNvPr id="184" name="Group 24"/>
          <p:cNvGrpSpPr>
            <a:grpSpLocks/>
          </p:cNvGrpSpPr>
          <p:nvPr/>
        </p:nvGrpSpPr>
        <p:grpSpPr bwMode="auto">
          <a:xfrm>
            <a:off x="2703513" y="1336675"/>
            <a:ext cx="850900" cy="407988"/>
            <a:chOff x="3961" y="319"/>
            <a:chExt cx="536" cy="257"/>
          </a:xfrm>
        </p:grpSpPr>
        <p:sp>
          <p:nvSpPr>
            <p:cNvPr id="185" name="Rectangle 25"/>
            <p:cNvSpPr>
              <a:spLocks noChangeArrowheads="1"/>
            </p:cNvSpPr>
            <p:nvPr/>
          </p:nvSpPr>
          <p:spPr bwMode="auto">
            <a:xfrm>
              <a:off x="3961" y="319"/>
              <a:ext cx="372" cy="25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86" name="Text Box 26"/>
            <p:cNvSpPr txBox="1">
              <a:spLocks noChangeArrowheads="1"/>
            </p:cNvSpPr>
            <p:nvPr/>
          </p:nvSpPr>
          <p:spPr bwMode="auto">
            <a:xfrm>
              <a:off x="3983" y="344"/>
              <a:ext cx="51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GB" altLang="ru-RU" sz="1400" b="1"/>
                <a:t>ARP</a:t>
              </a:r>
              <a:endParaRPr lang="ru-RU" altLang="ru-RU" sz="1400" b="1"/>
            </a:p>
          </p:txBody>
        </p:sp>
      </p:grpSp>
      <p:grpSp>
        <p:nvGrpSpPr>
          <p:cNvPr id="187" name="Group 27"/>
          <p:cNvGrpSpPr>
            <a:grpSpLocks/>
          </p:cNvGrpSpPr>
          <p:nvPr/>
        </p:nvGrpSpPr>
        <p:grpSpPr bwMode="auto">
          <a:xfrm>
            <a:off x="1533525" y="1347788"/>
            <a:ext cx="850900" cy="407987"/>
            <a:chOff x="3961" y="319"/>
            <a:chExt cx="536" cy="257"/>
          </a:xfrm>
        </p:grpSpPr>
        <p:sp>
          <p:nvSpPr>
            <p:cNvPr id="188" name="Rectangle 28"/>
            <p:cNvSpPr>
              <a:spLocks noChangeArrowheads="1"/>
            </p:cNvSpPr>
            <p:nvPr/>
          </p:nvSpPr>
          <p:spPr bwMode="auto">
            <a:xfrm>
              <a:off x="3961" y="319"/>
              <a:ext cx="372" cy="25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89" name="Text Box 29"/>
            <p:cNvSpPr txBox="1">
              <a:spLocks noChangeArrowheads="1"/>
            </p:cNvSpPr>
            <p:nvPr/>
          </p:nvSpPr>
          <p:spPr bwMode="auto">
            <a:xfrm>
              <a:off x="3983" y="344"/>
              <a:ext cx="51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GB" altLang="ru-RU" sz="1400" b="1"/>
                <a:t>ARP</a:t>
              </a:r>
              <a:endParaRPr lang="ru-RU" altLang="ru-RU" sz="1400" b="1"/>
            </a:p>
          </p:txBody>
        </p:sp>
      </p:grpSp>
      <p:sp>
        <p:nvSpPr>
          <p:cNvPr id="190" name="Text Box 30"/>
          <p:cNvSpPr txBox="1">
            <a:spLocks noChangeArrowheads="1"/>
          </p:cNvSpPr>
          <p:nvPr/>
        </p:nvSpPr>
        <p:spPr bwMode="auto">
          <a:xfrm>
            <a:off x="1389063" y="2460625"/>
            <a:ext cx="111125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GB" altLang="ru-RU" sz="1400"/>
              <a:t>IP</a:t>
            </a:r>
            <a:r>
              <a:rPr lang="en-GB" altLang="ru-RU" sz="1400" baseline="-25000"/>
              <a:t>1 </a:t>
            </a:r>
            <a:r>
              <a:rPr lang="en-GB" altLang="ru-RU"/>
              <a:t>  </a:t>
            </a:r>
            <a:r>
              <a:rPr lang="en-GB" altLang="ru-RU" sz="1400"/>
              <a:t>MAC</a:t>
            </a:r>
            <a:r>
              <a:rPr lang="en-GB" altLang="ru-RU" sz="1400" baseline="-25000"/>
              <a:t>1</a:t>
            </a:r>
            <a:endParaRPr lang="ru-RU" altLang="ru-RU" sz="1400" baseline="-25000"/>
          </a:p>
        </p:txBody>
      </p:sp>
      <p:sp>
        <p:nvSpPr>
          <p:cNvPr id="191" name="Text Box 31"/>
          <p:cNvSpPr txBox="1">
            <a:spLocks noChangeArrowheads="1"/>
          </p:cNvSpPr>
          <p:nvPr/>
        </p:nvSpPr>
        <p:spPr bwMode="auto">
          <a:xfrm>
            <a:off x="1389063" y="2460625"/>
            <a:ext cx="111125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GB" altLang="ru-RU" sz="1400"/>
              <a:t>IP</a:t>
            </a:r>
            <a:r>
              <a:rPr lang="en-GB" altLang="ru-RU" sz="1400" baseline="-25000"/>
              <a:t>1 </a:t>
            </a:r>
            <a:r>
              <a:rPr lang="en-GB" altLang="ru-RU"/>
              <a:t>  </a:t>
            </a:r>
            <a:r>
              <a:rPr lang="en-GB" altLang="ru-RU" sz="1400"/>
              <a:t>MAC</a:t>
            </a:r>
            <a:r>
              <a:rPr lang="en-GB" altLang="ru-RU" sz="1400" baseline="-25000"/>
              <a:t>1</a:t>
            </a:r>
            <a:endParaRPr lang="ru-RU" altLang="ru-RU" sz="1400" baseline="-25000"/>
          </a:p>
        </p:txBody>
      </p:sp>
      <p:sp>
        <p:nvSpPr>
          <p:cNvPr id="192" name="Text Box 32"/>
          <p:cNvSpPr txBox="1">
            <a:spLocks noChangeArrowheads="1"/>
          </p:cNvSpPr>
          <p:nvPr/>
        </p:nvSpPr>
        <p:spPr bwMode="auto">
          <a:xfrm>
            <a:off x="2619375" y="2462213"/>
            <a:ext cx="111125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GB" altLang="ru-RU" sz="1400"/>
              <a:t>IP</a:t>
            </a:r>
            <a:r>
              <a:rPr lang="en-GB" altLang="ru-RU" sz="1400" baseline="-25000"/>
              <a:t>2 </a:t>
            </a:r>
            <a:r>
              <a:rPr lang="en-GB" altLang="ru-RU"/>
              <a:t>  </a:t>
            </a:r>
            <a:r>
              <a:rPr lang="en-GB" altLang="ru-RU" sz="1400"/>
              <a:t>MAC</a:t>
            </a:r>
            <a:r>
              <a:rPr lang="en-GB" altLang="ru-RU" sz="1400" baseline="-25000"/>
              <a:t>2</a:t>
            </a:r>
            <a:endParaRPr lang="ru-RU" altLang="ru-RU" sz="1400" baseline="-25000"/>
          </a:p>
        </p:txBody>
      </p:sp>
      <p:sp>
        <p:nvSpPr>
          <p:cNvPr id="193" name="Text Box 33"/>
          <p:cNvSpPr txBox="1">
            <a:spLocks noChangeArrowheads="1"/>
          </p:cNvSpPr>
          <p:nvPr/>
        </p:nvSpPr>
        <p:spPr bwMode="auto">
          <a:xfrm>
            <a:off x="3473451" y="841315"/>
            <a:ext cx="108267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GB" altLang="ru-RU" dirty="0"/>
              <a:t>Router</a:t>
            </a:r>
            <a:endParaRPr lang="ru-RU" altLang="ru-RU" dirty="0"/>
          </a:p>
        </p:txBody>
      </p:sp>
      <p:grpSp>
        <p:nvGrpSpPr>
          <p:cNvPr id="194" name="Group 34"/>
          <p:cNvGrpSpPr>
            <a:grpSpLocks/>
          </p:cNvGrpSpPr>
          <p:nvPr/>
        </p:nvGrpSpPr>
        <p:grpSpPr bwMode="auto">
          <a:xfrm>
            <a:off x="4578350" y="1122363"/>
            <a:ext cx="1616075" cy="1868488"/>
            <a:chOff x="3110" y="708"/>
            <a:chExt cx="1018" cy="1177"/>
          </a:xfrm>
        </p:grpSpPr>
        <p:sp>
          <p:nvSpPr>
            <p:cNvPr id="195" name="Rectangle 35"/>
            <p:cNvSpPr>
              <a:spLocks noChangeArrowheads="1"/>
            </p:cNvSpPr>
            <p:nvPr/>
          </p:nvSpPr>
          <p:spPr bwMode="auto">
            <a:xfrm>
              <a:off x="3110" y="912"/>
              <a:ext cx="904" cy="736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ru-RU"/>
            </a:p>
          </p:txBody>
        </p:sp>
        <p:grpSp>
          <p:nvGrpSpPr>
            <p:cNvPr id="196" name="Group 36"/>
            <p:cNvGrpSpPr>
              <a:grpSpLocks/>
            </p:cNvGrpSpPr>
            <p:nvPr/>
          </p:nvGrpSpPr>
          <p:grpSpPr bwMode="auto">
            <a:xfrm>
              <a:off x="3587" y="1233"/>
              <a:ext cx="452" cy="389"/>
              <a:chOff x="2960" y="2526"/>
              <a:chExt cx="505" cy="389"/>
            </a:xfrm>
          </p:grpSpPr>
          <p:sp>
            <p:nvSpPr>
              <p:cNvPr id="210" name="Rectangle 37"/>
              <p:cNvSpPr>
                <a:spLocks noChangeArrowheads="1"/>
              </p:cNvSpPr>
              <p:nvPr/>
            </p:nvSpPr>
            <p:spPr bwMode="auto">
              <a:xfrm>
                <a:off x="2960" y="2526"/>
                <a:ext cx="443" cy="389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11" name="Text Box 38"/>
              <p:cNvSpPr txBox="1">
                <a:spLocks noChangeArrowheads="1"/>
              </p:cNvSpPr>
              <p:nvPr/>
            </p:nvSpPr>
            <p:spPr bwMode="auto">
              <a:xfrm>
                <a:off x="2995" y="2533"/>
                <a:ext cx="470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buNone/>
                </a:pPr>
                <a:r>
                  <a:rPr lang="en-GB" altLang="ru-RU" sz="1400"/>
                  <a:t>ARP table </a:t>
                </a:r>
                <a:endParaRPr lang="ru-RU" altLang="ru-RU" sz="1400"/>
              </a:p>
            </p:txBody>
          </p:sp>
        </p:grpSp>
        <p:sp>
          <p:nvSpPr>
            <p:cNvPr id="197" name="Oval 39"/>
            <p:cNvSpPr>
              <a:spLocks noChangeArrowheads="1"/>
            </p:cNvSpPr>
            <p:nvPr/>
          </p:nvSpPr>
          <p:spPr bwMode="auto">
            <a:xfrm>
              <a:off x="3499" y="1601"/>
              <a:ext cx="106" cy="107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ru-RU"/>
            </a:p>
          </p:txBody>
        </p:sp>
        <p:grpSp>
          <p:nvGrpSpPr>
            <p:cNvPr id="198" name="Group 40"/>
            <p:cNvGrpSpPr>
              <a:grpSpLocks/>
            </p:cNvGrpSpPr>
            <p:nvPr/>
          </p:nvGrpSpPr>
          <p:grpSpPr bwMode="auto">
            <a:xfrm>
              <a:off x="3136" y="922"/>
              <a:ext cx="379" cy="257"/>
              <a:chOff x="3314" y="346"/>
              <a:chExt cx="273" cy="257"/>
            </a:xfrm>
          </p:grpSpPr>
          <p:sp>
            <p:nvSpPr>
              <p:cNvPr id="208" name="Rectangle 41"/>
              <p:cNvSpPr>
                <a:spLocks noChangeArrowheads="1"/>
              </p:cNvSpPr>
              <p:nvPr/>
            </p:nvSpPr>
            <p:spPr bwMode="auto">
              <a:xfrm>
                <a:off x="3314" y="346"/>
                <a:ext cx="231" cy="257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09" name="Text Box 42"/>
              <p:cNvSpPr txBox="1">
                <a:spLocks noChangeArrowheads="1"/>
              </p:cNvSpPr>
              <p:nvPr/>
            </p:nvSpPr>
            <p:spPr bwMode="auto">
              <a:xfrm>
                <a:off x="3321" y="381"/>
                <a:ext cx="266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buNone/>
                </a:pPr>
                <a:r>
                  <a:rPr lang="en-GB" altLang="ru-RU" sz="1400" b="1"/>
                  <a:t>IP</a:t>
                </a:r>
                <a:endParaRPr lang="ru-RU" altLang="ru-RU" sz="1400" b="1"/>
              </a:p>
            </p:txBody>
          </p:sp>
        </p:grpSp>
        <p:grpSp>
          <p:nvGrpSpPr>
            <p:cNvPr id="199" name="Group 43"/>
            <p:cNvGrpSpPr>
              <a:grpSpLocks/>
            </p:cNvGrpSpPr>
            <p:nvPr/>
          </p:nvGrpSpPr>
          <p:grpSpPr bwMode="auto">
            <a:xfrm>
              <a:off x="3592" y="940"/>
              <a:ext cx="536" cy="257"/>
              <a:chOff x="3961" y="319"/>
              <a:chExt cx="536" cy="257"/>
            </a:xfrm>
          </p:grpSpPr>
          <p:sp>
            <p:nvSpPr>
              <p:cNvPr id="206" name="Rectangle 44"/>
              <p:cNvSpPr>
                <a:spLocks noChangeArrowheads="1"/>
              </p:cNvSpPr>
              <p:nvPr/>
            </p:nvSpPr>
            <p:spPr bwMode="auto">
              <a:xfrm>
                <a:off x="3961" y="319"/>
                <a:ext cx="372" cy="257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07" name="Text Box 45"/>
              <p:cNvSpPr txBox="1">
                <a:spLocks noChangeArrowheads="1"/>
              </p:cNvSpPr>
              <p:nvPr/>
            </p:nvSpPr>
            <p:spPr bwMode="auto">
              <a:xfrm>
                <a:off x="3983" y="344"/>
                <a:ext cx="51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buNone/>
                </a:pPr>
                <a:r>
                  <a:rPr lang="en-GB" altLang="ru-RU" sz="1400" b="1"/>
                  <a:t>ARP</a:t>
                </a:r>
                <a:endParaRPr lang="ru-RU" altLang="ru-RU" sz="1400" b="1"/>
              </a:p>
            </p:txBody>
          </p:sp>
        </p:grpSp>
        <p:grpSp>
          <p:nvGrpSpPr>
            <p:cNvPr id="200" name="Group 46"/>
            <p:cNvGrpSpPr>
              <a:grpSpLocks/>
            </p:cNvGrpSpPr>
            <p:nvPr/>
          </p:nvGrpSpPr>
          <p:grpSpPr bwMode="auto">
            <a:xfrm>
              <a:off x="3137" y="1220"/>
              <a:ext cx="388" cy="257"/>
              <a:chOff x="3314" y="346"/>
              <a:chExt cx="273" cy="257"/>
            </a:xfrm>
          </p:grpSpPr>
          <p:sp>
            <p:nvSpPr>
              <p:cNvPr id="204" name="Rectangle 47"/>
              <p:cNvSpPr>
                <a:spLocks noChangeArrowheads="1"/>
              </p:cNvSpPr>
              <p:nvPr/>
            </p:nvSpPr>
            <p:spPr bwMode="auto">
              <a:xfrm>
                <a:off x="3314" y="346"/>
                <a:ext cx="231" cy="257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05" name="Text Box 48"/>
              <p:cNvSpPr txBox="1">
                <a:spLocks noChangeArrowheads="1"/>
              </p:cNvSpPr>
              <p:nvPr/>
            </p:nvSpPr>
            <p:spPr bwMode="auto">
              <a:xfrm>
                <a:off x="3321" y="381"/>
                <a:ext cx="266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buNone/>
                </a:pPr>
                <a:r>
                  <a:rPr lang="en-GB" altLang="ru-RU" sz="1400" b="1"/>
                  <a:t>Eth</a:t>
                </a:r>
                <a:endParaRPr lang="ru-RU" altLang="ru-RU" sz="1400" b="1"/>
              </a:p>
            </p:txBody>
          </p:sp>
        </p:grpSp>
        <p:sp>
          <p:nvSpPr>
            <p:cNvPr id="201" name="Line 49"/>
            <p:cNvSpPr>
              <a:spLocks noChangeShapeType="1"/>
            </p:cNvSpPr>
            <p:nvPr/>
          </p:nvSpPr>
          <p:spPr bwMode="auto">
            <a:xfrm>
              <a:off x="3553" y="1684"/>
              <a:ext cx="0" cy="1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02" name="Text Box 50"/>
            <p:cNvSpPr txBox="1">
              <a:spLocks noChangeArrowheads="1"/>
            </p:cNvSpPr>
            <p:nvPr/>
          </p:nvSpPr>
          <p:spPr bwMode="auto">
            <a:xfrm>
              <a:off x="3308" y="1633"/>
              <a:ext cx="70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GB" altLang="ru-RU" sz="1400"/>
                <a:t>IP</a:t>
              </a:r>
              <a:r>
                <a:rPr lang="en-GB" altLang="ru-RU" sz="1400" baseline="-25000"/>
                <a:t>D</a:t>
              </a:r>
              <a:r>
                <a:rPr lang="en-GB" altLang="ru-RU"/>
                <a:t>  </a:t>
              </a:r>
              <a:r>
                <a:rPr lang="en-GB" altLang="ru-RU" sz="1400"/>
                <a:t>MAC</a:t>
              </a:r>
              <a:r>
                <a:rPr lang="en-GB" altLang="ru-RU" sz="1400" baseline="-25000"/>
                <a:t>D</a:t>
              </a:r>
              <a:endParaRPr lang="ru-RU" altLang="ru-RU" sz="1400" baseline="-25000"/>
            </a:p>
          </p:txBody>
        </p:sp>
        <p:sp>
          <p:nvSpPr>
            <p:cNvPr id="203" name="Text Box 51"/>
            <p:cNvSpPr txBox="1">
              <a:spLocks noChangeArrowheads="1"/>
            </p:cNvSpPr>
            <p:nvPr/>
          </p:nvSpPr>
          <p:spPr bwMode="auto">
            <a:xfrm>
              <a:off x="3120" y="708"/>
              <a:ext cx="92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GB" altLang="ru-RU"/>
                <a:t> D</a:t>
              </a:r>
              <a:endParaRPr lang="ru-RU" altLang="ru-RU"/>
            </a:p>
          </p:txBody>
        </p:sp>
      </p:grpSp>
      <p:grpSp>
        <p:nvGrpSpPr>
          <p:cNvPr id="212" name="Group 52"/>
          <p:cNvGrpSpPr>
            <a:grpSpLocks/>
          </p:cNvGrpSpPr>
          <p:nvPr/>
        </p:nvGrpSpPr>
        <p:grpSpPr bwMode="auto">
          <a:xfrm>
            <a:off x="6553200" y="1096963"/>
            <a:ext cx="1616075" cy="1868488"/>
            <a:chOff x="3110" y="708"/>
            <a:chExt cx="1018" cy="1177"/>
          </a:xfrm>
        </p:grpSpPr>
        <p:sp>
          <p:nvSpPr>
            <p:cNvPr id="213" name="Rectangle 53"/>
            <p:cNvSpPr>
              <a:spLocks noChangeArrowheads="1"/>
            </p:cNvSpPr>
            <p:nvPr/>
          </p:nvSpPr>
          <p:spPr bwMode="auto">
            <a:xfrm>
              <a:off x="3110" y="912"/>
              <a:ext cx="904" cy="736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ru-RU"/>
            </a:p>
          </p:txBody>
        </p:sp>
        <p:grpSp>
          <p:nvGrpSpPr>
            <p:cNvPr id="214" name="Group 54"/>
            <p:cNvGrpSpPr>
              <a:grpSpLocks/>
            </p:cNvGrpSpPr>
            <p:nvPr/>
          </p:nvGrpSpPr>
          <p:grpSpPr bwMode="auto">
            <a:xfrm>
              <a:off x="3587" y="1233"/>
              <a:ext cx="452" cy="389"/>
              <a:chOff x="2960" y="2526"/>
              <a:chExt cx="505" cy="389"/>
            </a:xfrm>
          </p:grpSpPr>
          <p:sp>
            <p:nvSpPr>
              <p:cNvPr id="228" name="Rectangle 55"/>
              <p:cNvSpPr>
                <a:spLocks noChangeArrowheads="1"/>
              </p:cNvSpPr>
              <p:nvPr/>
            </p:nvSpPr>
            <p:spPr bwMode="auto">
              <a:xfrm>
                <a:off x="2960" y="2526"/>
                <a:ext cx="443" cy="389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29" name="Text Box 56"/>
              <p:cNvSpPr txBox="1">
                <a:spLocks noChangeArrowheads="1"/>
              </p:cNvSpPr>
              <p:nvPr/>
            </p:nvSpPr>
            <p:spPr bwMode="auto">
              <a:xfrm>
                <a:off x="2995" y="2533"/>
                <a:ext cx="470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buNone/>
                </a:pPr>
                <a:r>
                  <a:rPr lang="en-GB" altLang="ru-RU" sz="1400"/>
                  <a:t>ARP table </a:t>
                </a:r>
                <a:endParaRPr lang="ru-RU" altLang="ru-RU" sz="1400"/>
              </a:p>
            </p:txBody>
          </p:sp>
        </p:grpSp>
        <p:sp>
          <p:nvSpPr>
            <p:cNvPr id="215" name="Oval 57"/>
            <p:cNvSpPr>
              <a:spLocks noChangeArrowheads="1"/>
            </p:cNvSpPr>
            <p:nvPr/>
          </p:nvSpPr>
          <p:spPr bwMode="auto">
            <a:xfrm>
              <a:off x="3499" y="1601"/>
              <a:ext cx="106" cy="107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ru-RU"/>
            </a:p>
          </p:txBody>
        </p:sp>
        <p:grpSp>
          <p:nvGrpSpPr>
            <p:cNvPr id="216" name="Group 58"/>
            <p:cNvGrpSpPr>
              <a:grpSpLocks/>
            </p:cNvGrpSpPr>
            <p:nvPr/>
          </p:nvGrpSpPr>
          <p:grpSpPr bwMode="auto">
            <a:xfrm>
              <a:off x="3136" y="922"/>
              <a:ext cx="379" cy="257"/>
              <a:chOff x="3314" y="346"/>
              <a:chExt cx="273" cy="257"/>
            </a:xfrm>
          </p:grpSpPr>
          <p:sp>
            <p:nvSpPr>
              <p:cNvPr id="226" name="Rectangle 59"/>
              <p:cNvSpPr>
                <a:spLocks noChangeArrowheads="1"/>
              </p:cNvSpPr>
              <p:nvPr/>
            </p:nvSpPr>
            <p:spPr bwMode="auto">
              <a:xfrm>
                <a:off x="3314" y="346"/>
                <a:ext cx="231" cy="257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27" name="Text Box 60"/>
              <p:cNvSpPr txBox="1">
                <a:spLocks noChangeArrowheads="1"/>
              </p:cNvSpPr>
              <p:nvPr/>
            </p:nvSpPr>
            <p:spPr bwMode="auto">
              <a:xfrm>
                <a:off x="3321" y="381"/>
                <a:ext cx="266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buNone/>
                </a:pPr>
                <a:r>
                  <a:rPr lang="en-GB" altLang="ru-RU" sz="1400" b="1"/>
                  <a:t>IP</a:t>
                </a:r>
                <a:endParaRPr lang="ru-RU" altLang="ru-RU" sz="1400" b="1"/>
              </a:p>
            </p:txBody>
          </p:sp>
        </p:grpSp>
        <p:grpSp>
          <p:nvGrpSpPr>
            <p:cNvPr id="217" name="Group 61"/>
            <p:cNvGrpSpPr>
              <a:grpSpLocks/>
            </p:cNvGrpSpPr>
            <p:nvPr/>
          </p:nvGrpSpPr>
          <p:grpSpPr bwMode="auto">
            <a:xfrm>
              <a:off x="3592" y="940"/>
              <a:ext cx="536" cy="257"/>
              <a:chOff x="3961" y="319"/>
              <a:chExt cx="536" cy="257"/>
            </a:xfrm>
          </p:grpSpPr>
          <p:sp>
            <p:nvSpPr>
              <p:cNvPr id="224" name="Rectangle 62"/>
              <p:cNvSpPr>
                <a:spLocks noChangeArrowheads="1"/>
              </p:cNvSpPr>
              <p:nvPr/>
            </p:nvSpPr>
            <p:spPr bwMode="auto">
              <a:xfrm>
                <a:off x="3961" y="319"/>
                <a:ext cx="372" cy="257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25" name="Text Box 63"/>
              <p:cNvSpPr txBox="1">
                <a:spLocks noChangeArrowheads="1"/>
              </p:cNvSpPr>
              <p:nvPr/>
            </p:nvSpPr>
            <p:spPr bwMode="auto">
              <a:xfrm>
                <a:off x="3983" y="344"/>
                <a:ext cx="51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buNone/>
                </a:pPr>
                <a:r>
                  <a:rPr lang="en-GB" altLang="ru-RU" sz="1400" b="1"/>
                  <a:t>ARP</a:t>
                </a:r>
                <a:endParaRPr lang="ru-RU" altLang="ru-RU" sz="1400" b="1"/>
              </a:p>
            </p:txBody>
          </p:sp>
        </p:grpSp>
        <p:grpSp>
          <p:nvGrpSpPr>
            <p:cNvPr id="218" name="Group 64"/>
            <p:cNvGrpSpPr>
              <a:grpSpLocks/>
            </p:cNvGrpSpPr>
            <p:nvPr/>
          </p:nvGrpSpPr>
          <p:grpSpPr bwMode="auto">
            <a:xfrm>
              <a:off x="3137" y="1220"/>
              <a:ext cx="388" cy="257"/>
              <a:chOff x="3314" y="346"/>
              <a:chExt cx="273" cy="257"/>
            </a:xfrm>
          </p:grpSpPr>
          <p:sp>
            <p:nvSpPr>
              <p:cNvPr id="222" name="Rectangle 65"/>
              <p:cNvSpPr>
                <a:spLocks noChangeArrowheads="1"/>
              </p:cNvSpPr>
              <p:nvPr/>
            </p:nvSpPr>
            <p:spPr bwMode="auto">
              <a:xfrm>
                <a:off x="3314" y="346"/>
                <a:ext cx="231" cy="257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23" name="Text Box 66"/>
              <p:cNvSpPr txBox="1">
                <a:spLocks noChangeArrowheads="1"/>
              </p:cNvSpPr>
              <p:nvPr/>
            </p:nvSpPr>
            <p:spPr bwMode="auto">
              <a:xfrm>
                <a:off x="3321" y="381"/>
                <a:ext cx="266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buNone/>
                </a:pPr>
                <a:r>
                  <a:rPr lang="en-GB" altLang="ru-RU" sz="1400" b="1"/>
                  <a:t>Eth</a:t>
                </a:r>
                <a:endParaRPr lang="ru-RU" altLang="ru-RU" sz="1400" b="1"/>
              </a:p>
            </p:txBody>
          </p:sp>
        </p:grpSp>
        <p:sp>
          <p:nvSpPr>
            <p:cNvPr id="219" name="Line 67"/>
            <p:cNvSpPr>
              <a:spLocks noChangeShapeType="1"/>
            </p:cNvSpPr>
            <p:nvPr/>
          </p:nvSpPr>
          <p:spPr bwMode="auto">
            <a:xfrm>
              <a:off x="3553" y="1684"/>
              <a:ext cx="0" cy="1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20" name="Text Box 68"/>
            <p:cNvSpPr txBox="1">
              <a:spLocks noChangeArrowheads="1"/>
            </p:cNvSpPr>
            <p:nvPr/>
          </p:nvSpPr>
          <p:spPr bwMode="auto">
            <a:xfrm>
              <a:off x="3308" y="1633"/>
              <a:ext cx="70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GB" altLang="ru-RU" sz="1400"/>
                <a:t>IP</a:t>
              </a:r>
              <a:r>
                <a:rPr lang="en-GB" altLang="ru-RU" sz="1400" baseline="-25000"/>
                <a:t>E </a:t>
              </a:r>
              <a:r>
                <a:rPr lang="en-GB" altLang="ru-RU"/>
                <a:t>  </a:t>
              </a:r>
              <a:r>
                <a:rPr lang="en-GB" altLang="ru-RU" sz="1400"/>
                <a:t>MAC</a:t>
              </a:r>
              <a:r>
                <a:rPr lang="en-GB" altLang="ru-RU" sz="1400" baseline="-25000"/>
                <a:t>E</a:t>
              </a:r>
              <a:endParaRPr lang="ru-RU" altLang="ru-RU" sz="1400" baseline="-25000"/>
            </a:p>
          </p:txBody>
        </p:sp>
        <p:sp>
          <p:nvSpPr>
            <p:cNvPr id="221" name="Text Box 69"/>
            <p:cNvSpPr txBox="1">
              <a:spLocks noChangeArrowheads="1"/>
            </p:cNvSpPr>
            <p:nvPr/>
          </p:nvSpPr>
          <p:spPr bwMode="auto">
            <a:xfrm>
              <a:off x="3120" y="708"/>
              <a:ext cx="92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GB" altLang="ru-RU"/>
                <a:t>E</a:t>
              </a:r>
              <a:endParaRPr lang="ru-RU" altLang="ru-RU"/>
            </a:p>
          </p:txBody>
        </p:sp>
      </p:grpSp>
      <p:grpSp>
        <p:nvGrpSpPr>
          <p:cNvPr id="230" name="Group 70"/>
          <p:cNvGrpSpPr>
            <a:grpSpLocks/>
          </p:cNvGrpSpPr>
          <p:nvPr/>
        </p:nvGrpSpPr>
        <p:grpSpPr bwMode="auto">
          <a:xfrm>
            <a:off x="2476500" y="3852863"/>
            <a:ext cx="1616075" cy="1868488"/>
            <a:chOff x="3110" y="708"/>
            <a:chExt cx="1018" cy="1177"/>
          </a:xfrm>
        </p:grpSpPr>
        <p:sp>
          <p:nvSpPr>
            <p:cNvPr id="231" name="Rectangle 71"/>
            <p:cNvSpPr>
              <a:spLocks noChangeArrowheads="1"/>
            </p:cNvSpPr>
            <p:nvPr/>
          </p:nvSpPr>
          <p:spPr bwMode="auto">
            <a:xfrm>
              <a:off x="3110" y="912"/>
              <a:ext cx="904" cy="736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ru-RU"/>
            </a:p>
          </p:txBody>
        </p:sp>
        <p:grpSp>
          <p:nvGrpSpPr>
            <p:cNvPr id="232" name="Group 72"/>
            <p:cNvGrpSpPr>
              <a:grpSpLocks/>
            </p:cNvGrpSpPr>
            <p:nvPr/>
          </p:nvGrpSpPr>
          <p:grpSpPr bwMode="auto">
            <a:xfrm>
              <a:off x="3587" y="1233"/>
              <a:ext cx="452" cy="389"/>
              <a:chOff x="2960" y="2526"/>
              <a:chExt cx="505" cy="389"/>
            </a:xfrm>
          </p:grpSpPr>
          <p:sp>
            <p:nvSpPr>
              <p:cNvPr id="246" name="Rectangle 73"/>
              <p:cNvSpPr>
                <a:spLocks noChangeArrowheads="1"/>
              </p:cNvSpPr>
              <p:nvPr/>
            </p:nvSpPr>
            <p:spPr bwMode="auto">
              <a:xfrm>
                <a:off x="2960" y="2526"/>
                <a:ext cx="443" cy="389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47" name="Text Box 74"/>
              <p:cNvSpPr txBox="1">
                <a:spLocks noChangeArrowheads="1"/>
              </p:cNvSpPr>
              <p:nvPr/>
            </p:nvSpPr>
            <p:spPr bwMode="auto">
              <a:xfrm>
                <a:off x="2995" y="2533"/>
                <a:ext cx="470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buNone/>
                </a:pPr>
                <a:r>
                  <a:rPr lang="en-GB" altLang="ru-RU" sz="1400"/>
                  <a:t>ARP table </a:t>
                </a:r>
                <a:endParaRPr lang="ru-RU" altLang="ru-RU" sz="1400"/>
              </a:p>
            </p:txBody>
          </p:sp>
        </p:grpSp>
        <p:sp>
          <p:nvSpPr>
            <p:cNvPr id="233" name="Oval 75"/>
            <p:cNvSpPr>
              <a:spLocks noChangeArrowheads="1"/>
            </p:cNvSpPr>
            <p:nvPr/>
          </p:nvSpPr>
          <p:spPr bwMode="auto">
            <a:xfrm>
              <a:off x="3499" y="1601"/>
              <a:ext cx="106" cy="107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ru-RU"/>
            </a:p>
          </p:txBody>
        </p:sp>
        <p:grpSp>
          <p:nvGrpSpPr>
            <p:cNvPr id="234" name="Group 76"/>
            <p:cNvGrpSpPr>
              <a:grpSpLocks/>
            </p:cNvGrpSpPr>
            <p:nvPr/>
          </p:nvGrpSpPr>
          <p:grpSpPr bwMode="auto">
            <a:xfrm>
              <a:off x="3136" y="922"/>
              <a:ext cx="379" cy="257"/>
              <a:chOff x="3314" y="346"/>
              <a:chExt cx="273" cy="257"/>
            </a:xfrm>
          </p:grpSpPr>
          <p:sp>
            <p:nvSpPr>
              <p:cNvPr id="244" name="Rectangle 77"/>
              <p:cNvSpPr>
                <a:spLocks noChangeArrowheads="1"/>
              </p:cNvSpPr>
              <p:nvPr/>
            </p:nvSpPr>
            <p:spPr bwMode="auto">
              <a:xfrm>
                <a:off x="3314" y="346"/>
                <a:ext cx="231" cy="257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45" name="Text Box 78"/>
              <p:cNvSpPr txBox="1">
                <a:spLocks noChangeArrowheads="1"/>
              </p:cNvSpPr>
              <p:nvPr/>
            </p:nvSpPr>
            <p:spPr bwMode="auto">
              <a:xfrm>
                <a:off x="3321" y="381"/>
                <a:ext cx="266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buNone/>
                </a:pPr>
                <a:r>
                  <a:rPr lang="en-GB" altLang="ru-RU" sz="1400" b="1"/>
                  <a:t>IP</a:t>
                </a:r>
                <a:endParaRPr lang="ru-RU" altLang="ru-RU" sz="1400" b="1"/>
              </a:p>
            </p:txBody>
          </p:sp>
        </p:grpSp>
        <p:grpSp>
          <p:nvGrpSpPr>
            <p:cNvPr id="235" name="Group 79"/>
            <p:cNvGrpSpPr>
              <a:grpSpLocks/>
            </p:cNvGrpSpPr>
            <p:nvPr/>
          </p:nvGrpSpPr>
          <p:grpSpPr bwMode="auto">
            <a:xfrm>
              <a:off x="3592" y="940"/>
              <a:ext cx="536" cy="257"/>
              <a:chOff x="3961" y="319"/>
              <a:chExt cx="536" cy="257"/>
            </a:xfrm>
          </p:grpSpPr>
          <p:sp>
            <p:nvSpPr>
              <p:cNvPr id="242" name="Rectangle 80"/>
              <p:cNvSpPr>
                <a:spLocks noChangeArrowheads="1"/>
              </p:cNvSpPr>
              <p:nvPr/>
            </p:nvSpPr>
            <p:spPr bwMode="auto">
              <a:xfrm>
                <a:off x="3961" y="319"/>
                <a:ext cx="372" cy="257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43" name="Text Box 81"/>
              <p:cNvSpPr txBox="1">
                <a:spLocks noChangeArrowheads="1"/>
              </p:cNvSpPr>
              <p:nvPr/>
            </p:nvSpPr>
            <p:spPr bwMode="auto">
              <a:xfrm>
                <a:off x="3983" y="344"/>
                <a:ext cx="51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buNone/>
                </a:pPr>
                <a:r>
                  <a:rPr lang="en-GB" altLang="ru-RU" sz="1400" b="1"/>
                  <a:t>ARP</a:t>
                </a:r>
                <a:endParaRPr lang="ru-RU" altLang="ru-RU" sz="1400" b="1"/>
              </a:p>
            </p:txBody>
          </p:sp>
        </p:grpSp>
        <p:grpSp>
          <p:nvGrpSpPr>
            <p:cNvPr id="236" name="Group 82"/>
            <p:cNvGrpSpPr>
              <a:grpSpLocks/>
            </p:cNvGrpSpPr>
            <p:nvPr/>
          </p:nvGrpSpPr>
          <p:grpSpPr bwMode="auto">
            <a:xfrm>
              <a:off x="3137" y="1220"/>
              <a:ext cx="388" cy="257"/>
              <a:chOff x="3314" y="346"/>
              <a:chExt cx="273" cy="257"/>
            </a:xfrm>
          </p:grpSpPr>
          <p:sp>
            <p:nvSpPr>
              <p:cNvPr id="240" name="Rectangle 83"/>
              <p:cNvSpPr>
                <a:spLocks noChangeArrowheads="1"/>
              </p:cNvSpPr>
              <p:nvPr/>
            </p:nvSpPr>
            <p:spPr bwMode="auto">
              <a:xfrm>
                <a:off x="3314" y="346"/>
                <a:ext cx="231" cy="257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41" name="Text Box 84"/>
              <p:cNvSpPr txBox="1">
                <a:spLocks noChangeArrowheads="1"/>
              </p:cNvSpPr>
              <p:nvPr/>
            </p:nvSpPr>
            <p:spPr bwMode="auto">
              <a:xfrm>
                <a:off x="3321" y="381"/>
                <a:ext cx="266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buNone/>
                </a:pPr>
                <a:r>
                  <a:rPr lang="en-GB" altLang="ru-RU" sz="1400" b="1"/>
                  <a:t>Eth</a:t>
                </a:r>
                <a:endParaRPr lang="ru-RU" altLang="ru-RU" sz="1400" b="1"/>
              </a:p>
            </p:txBody>
          </p:sp>
        </p:grpSp>
        <p:sp>
          <p:nvSpPr>
            <p:cNvPr id="237" name="Line 85"/>
            <p:cNvSpPr>
              <a:spLocks noChangeShapeType="1"/>
            </p:cNvSpPr>
            <p:nvPr/>
          </p:nvSpPr>
          <p:spPr bwMode="auto">
            <a:xfrm>
              <a:off x="3553" y="1684"/>
              <a:ext cx="0" cy="1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38" name="Text Box 86"/>
            <p:cNvSpPr txBox="1">
              <a:spLocks noChangeArrowheads="1"/>
            </p:cNvSpPr>
            <p:nvPr/>
          </p:nvSpPr>
          <p:spPr bwMode="auto">
            <a:xfrm>
              <a:off x="3308" y="1633"/>
              <a:ext cx="70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GB" altLang="ru-RU" sz="1400"/>
                <a:t>IP</a:t>
              </a:r>
              <a:r>
                <a:rPr lang="en-GB" altLang="ru-RU" sz="1400" baseline="-25000"/>
                <a:t>A </a:t>
              </a:r>
              <a:r>
                <a:rPr lang="en-GB" altLang="ru-RU"/>
                <a:t>  </a:t>
              </a:r>
              <a:r>
                <a:rPr lang="en-GB" altLang="ru-RU" sz="1400"/>
                <a:t>MAC</a:t>
              </a:r>
              <a:r>
                <a:rPr lang="en-GB" altLang="ru-RU" sz="1400" baseline="-25000"/>
                <a:t>A</a:t>
              </a:r>
              <a:endParaRPr lang="ru-RU" altLang="ru-RU" sz="1400" baseline="-25000"/>
            </a:p>
          </p:txBody>
        </p:sp>
        <p:sp>
          <p:nvSpPr>
            <p:cNvPr id="239" name="Text Box 87"/>
            <p:cNvSpPr txBox="1">
              <a:spLocks noChangeArrowheads="1"/>
            </p:cNvSpPr>
            <p:nvPr/>
          </p:nvSpPr>
          <p:spPr bwMode="auto">
            <a:xfrm>
              <a:off x="3120" y="708"/>
              <a:ext cx="92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GB" altLang="ru-RU"/>
                <a:t>A</a:t>
              </a:r>
              <a:endParaRPr lang="ru-RU" altLang="ru-RU"/>
            </a:p>
          </p:txBody>
        </p:sp>
      </p:grpSp>
      <p:grpSp>
        <p:nvGrpSpPr>
          <p:cNvPr id="248" name="Group 88"/>
          <p:cNvGrpSpPr>
            <a:grpSpLocks/>
          </p:cNvGrpSpPr>
          <p:nvPr/>
        </p:nvGrpSpPr>
        <p:grpSpPr bwMode="auto">
          <a:xfrm>
            <a:off x="6399213" y="3838575"/>
            <a:ext cx="1616075" cy="1868488"/>
            <a:chOff x="3110" y="708"/>
            <a:chExt cx="1018" cy="1177"/>
          </a:xfrm>
        </p:grpSpPr>
        <p:sp>
          <p:nvSpPr>
            <p:cNvPr id="249" name="Rectangle 89"/>
            <p:cNvSpPr>
              <a:spLocks noChangeArrowheads="1"/>
            </p:cNvSpPr>
            <p:nvPr/>
          </p:nvSpPr>
          <p:spPr bwMode="auto">
            <a:xfrm>
              <a:off x="3110" y="912"/>
              <a:ext cx="904" cy="736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ru-RU"/>
            </a:p>
          </p:txBody>
        </p:sp>
        <p:grpSp>
          <p:nvGrpSpPr>
            <p:cNvPr id="250" name="Group 90"/>
            <p:cNvGrpSpPr>
              <a:grpSpLocks/>
            </p:cNvGrpSpPr>
            <p:nvPr/>
          </p:nvGrpSpPr>
          <p:grpSpPr bwMode="auto">
            <a:xfrm>
              <a:off x="3587" y="1233"/>
              <a:ext cx="452" cy="389"/>
              <a:chOff x="2960" y="2526"/>
              <a:chExt cx="505" cy="389"/>
            </a:xfrm>
          </p:grpSpPr>
          <p:sp>
            <p:nvSpPr>
              <p:cNvPr id="264" name="Rectangle 91"/>
              <p:cNvSpPr>
                <a:spLocks noChangeArrowheads="1"/>
              </p:cNvSpPr>
              <p:nvPr/>
            </p:nvSpPr>
            <p:spPr bwMode="auto">
              <a:xfrm>
                <a:off x="2960" y="2526"/>
                <a:ext cx="443" cy="389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65" name="Text Box 92"/>
              <p:cNvSpPr txBox="1">
                <a:spLocks noChangeArrowheads="1"/>
              </p:cNvSpPr>
              <p:nvPr/>
            </p:nvSpPr>
            <p:spPr bwMode="auto">
              <a:xfrm>
                <a:off x="2995" y="2533"/>
                <a:ext cx="470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buNone/>
                </a:pPr>
                <a:r>
                  <a:rPr lang="en-GB" altLang="ru-RU" sz="1400"/>
                  <a:t>ARP table </a:t>
                </a:r>
                <a:endParaRPr lang="ru-RU" altLang="ru-RU" sz="1400"/>
              </a:p>
            </p:txBody>
          </p:sp>
        </p:grpSp>
        <p:sp>
          <p:nvSpPr>
            <p:cNvPr id="251" name="Oval 93"/>
            <p:cNvSpPr>
              <a:spLocks noChangeArrowheads="1"/>
            </p:cNvSpPr>
            <p:nvPr/>
          </p:nvSpPr>
          <p:spPr bwMode="auto">
            <a:xfrm>
              <a:off x="3499" y="1601"/>
              <a:ext cx="106" cy="107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ru-RU"/>
            </a:p>
          </p:txBody>
        </p:sp>
        <p:grpSp>
          <p:nvGrpSpPr>
            <p:cNvPr id="252" name="Group 94"/>
            <p:cNvGrpSpPr>
              <a:grpSpLocks/>
            </p:cNvGrpSpPr>
            <p:nvPr/>
          </p:nvGrpSpPr>
          <p:grpSpPr bwMode="auto">
            <a:xfrm>
              <a:off x="3136" y="922"/>
              <a:ext cx="379" cy="257"/>
              <a:chOff x="3314" y="346"/>
              <a:chExt cx="273" cy="257"/>
            </a:xfrm>
          </p:grpSpPr>
          <p:sp>
            <p:nvSpPr>
              <p:cNvPr id="262" name="Rectangle 95"/>
              <p:cNvSpPr>
                <a:spLocks noChangeArrowheads="1"/>
              </p:cNvSpPr>
              <p:nvPr/>
            </p:nvSpPr>
            <p:spPr bwMode="auto">
              <a:xfrm>
                <a:off x="3314" y="346"/>
                <a:ext cx="231" cy="257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63" name="Text Box 96"/>
              <p:cNvSpPr txBox="1">
                <a:spLocks noChangeArrowheads="1"/>
              </p:cNvSpPr>
              <p:nvPr/>
            </p:nvSpPr>
            <p:spPr bwMode="auto">
              <a:xfrm>
                <a:off x="3321" y="381"/>
                <a:ext cx="266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buNone/>
                </a:pPr>
                <a:r>
                  <a:rPr lang="en-GB" altLang="ru-RU" sz="1400" b="1"/>
                  <a:t>IP</a:t>
                </a:r>
                <a:endParaRPr lang="ru-RU" altLang="ru-RU" sz="1400" b="1"/>
              </a:p>
            </p:txBody>
          </p:sp>
        </p:grpSp>
        <p:grpSp>
          <p:nvGrpSpPr>
            <p:cNvPr id="253" name="Group 97"/>
            <p:cNvGrpSpPr>
              <a:grpSpLocks/>
            </p:cNvGrpSpPr>
            <p:nvPr/>
          </p:nvGrpSpPr>
          <p:grpSpPr bwMode="auto">
            <a:xfrm>
              <a:off x="3592" y="940"/>
              <a:ext cx="536" cy="257"/>
              <a:chOff x="3961" y="319"/>
              <a:chExt cx="536" cy="257"/>
            </a:xfrm>
          </p:grpSpPr>
          <p:sp>
            <p:nvSpPr>
              <p:cNvPr id="260" name="Rectangle 98"/>
              <p:cNvSpPr>
                <a:spLocks noChangeArrowheads="1"/>
              </p:cNvSpPr>
              <p:nvPr/>
            </p:nvSpPr>
            <p:spPr bwMode="auto">
              <a:xfrm>
                <a:off x="3961" y="319"/>
                <a:ext cx="372" cy="257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61" name="Text Box 99"/>
              <p:cNvSpPr txBox="1">
                <a:spLocks noChangeArrowheads="1"/>
              </p:cNvSpPr>
              <p:nvPr/>
            </p:nvSpPr>
            <p:spPr bwMode="auto">
              <a:xfrm>
                <a:off x="3983" y="344"/>
                <a:ext cx="51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buNone/>
                </a:pPr>
                <a:r>
                  <a:rPr lang="en-GB" altLang="ru-RU" sz="1400" b="1"/>
                  <a:t>ARP</a:t>
                </a:r>
                <a:endParaRPr lang="ru-RU" altLang="ru-RU" sz="1400" b="1"/>
              </a:p>
            </p:txBody>
          </p:sp>
        </p:grpSp>
        <p:grpSp>
          <p:nvGrpSpPr>
            <p:cNvPr id="254" name="Group 100"/>
            <p:cNvGrpSpPr>
              <a:grpSpLocks/>
            </p:cNvGrpSpPr>
            <p:nvPr/>
          </p:nvGrpSpPr>
          <p:grpSpPr bwMode="auto">
            <a:xfrm>
              <a:off x="3137" y="1220"/>
              <a:ext cx="388" cy="257"/>
              <a:chOff x="3314" y="346"/>
              <a:chExt cx="273" cy="257"/>
            </a:xfrm>
          </p:grpSpPr>
          <p:sp>
            <p:nvSpPr>
              <p:cNvPr id="258" name="Rectangle 101"/>
              <p:cNvSpPr>
                <a:spLocks noChangeArrowheads="1"/>
              </p:cNvSpPr>
              <p:nvPr/>
            </p:nvSpPr>
            <p:spPr bwMode="auto">
              <a:xfrm>
                <a:off x="3314" y="346"/>
                <a:ext cx="231" cy="257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59" name="Text Box 102"/>
              <p:cNvSpPr txBox="1">
                <a:spLocks noChangeArrowheads="1"/>
              </p:cNvSpPr>
              <p:nvPr/>
            </p:nvSpPr>
            <p:spPr bwMode="auto">
              <a:xfrm>
                <a:off x="3321" y="381"/>
                <a:ext cx="266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buNone/>
                </a:pPr>
                <a:r>
                  <a:rPr lang="en-GB" altLang="ru-RU" sz="1400" b="1"/>
                  <a:t>Eth</a:t>
                </a:r>
                <a:endParaRPr lang="ru-RU" altLang="ru-RU" sz="1400" b="1"/>
              </a:p>
            </p:txBody>
          </p:sp>
        </p:grpSp>
        <p:sp>
          <p:nvSpPr>
            <p:cNvPr id="255" name="Line 103"/>
            <p:cNvSpPr>
              <a:spLocks noChangeShapeType="1"/>
            </p:cNvSpPr>
            <p:nvPr/>
          </p:nvSpPr>
          <p:spPr bwMode="auto">
            <a:xfrm>
              <a:off x="3553" y="1684"/>
              <a:ext cx="0" cy="1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56" name="Text Box 104"/>
            <p:cNvSpPr txBox="1">
              <a:spLocks noChangeArrowheads="1"/>
            </p:cNvSpPr>
            <p:nvPr/>
          </p:nvSpPr>
          <p:spPr bwMode="auto">
            <a:xfrm>
              <a:off x="3308" y="1633"/>
              <a:ext cx="70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GB" altLang="ru-RU" sz="1400"/>
                <a:t>IP</a:t>
              </a:r>
              <a:r>
                <a:rPr lang="en-GB" altLang="ru-RU" sz="1400" baseline="-25000"/>
                <a:t>C </a:t>
              </a:r>
              <a:r>
                <a:rPr lang="en-GB" altLang="ru-RU"/>
                <a:t>  </a:t>
              </a:r>
              <a:r>
                <a:rPr lang="en-GB" altLang="ru-RU" sz="1400"/>
                <a:t>MAC</a:t>
              </a:r>
              <a:r>
                <a:rPr lang="en-GB" altLang="ru-RU" sz="1400" baseline="-25000"/>
                <a:t>C</a:t>
              </a:r>
              <a:endParaRPr lang="ru-RU" altLang="ru-RU" sz="1400" baseline="-25000"/>
            </a:p>
          </p:txBody>
        </p:sp>
        <p:sp>
          <p:nvSpPr>
            <p:cNvPr id="257" name="Text Box 105"/>
            <p:cNvSpPr txBox="1">
              <a:spLocks noChangeArrowheads="1"/>
            </p:cNvSpPr>
            <p:nvPr/>
          </p:nvSpPr>
          <p:spPr bwMode="auto">
            <a:xfrm>
              <a:off x="3120" y="708"/>
              <a:ext cx="92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GB" altLang="ru-RU"/>
                <a:t>C</a:t>
              </a:r>
              <a:endParaRPr lang="ru-RU" altLang="ru-RU"/>
            </a:p>
          </p:txBody>
        </p:sp>
      </p:grpSp>
      <p:grpSp>
        <p:nvGrpSpPr>
          <p:cNvPr id="266" name="Group 106"/>
          <p:cNvGrpSpPr>
            <a:grpSpLocks/>
          </p:cNvGrpSpPr>
          <p:nvPr/>
        </p:nvGrpSpPr>
        <p:grpSpPr bwMode="auto">
          <a:xfrm>
            <a:off x="4449763" y="3857625"/>
            <a:ext cx="1616075" cy="1868488"/>
            <a:chOff x="3110" y="708"/>
            <a:chExt cx="1018" cy="1177"/>
          </a:xfrm>
        </p:grpSpPr>
        <p:sp>
          <p:nvSpPr>
            <p:cNvPr id="267" name="Rectangle 107"/>
            <p:cNvSpPr>
              <a:spLocks noChangeArrowheads="1"/>
            </p:cNvSpPr>
            <p:nvPr/>
          </p:nvSpPr>
          <p:spPr bwMode="auto">
            <a:xfrm>
              <a:off x="3110" y="912"/>
              <a:ext cx="904" cy="736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ru-RU"/>
            </a:p>
          </p:txBody>
        </p:sp>
        <p:grpSp>
          <p:nvGrpSpPr>
            <p:cNvPr id="268" name="Group 108"/>
            <p:cNvGrpSpPr>
              <a:grpSpLocks/>
            </p:cNvGrpSpPr>
            <p:nvPr/>
          </p:nvGrpSpPr>
          <p:grpSpPr bwMode="auto">
            <a:xfrm>
              <a:off x="3587" y="1233"/>
              <a:ext cx="452" cy="389"/>
              <a:chOff x="2960" y="2526"/>
              <a:chExt cx="505" cy="389"/>
            </a:xfrm>
          </p:grpSpPr>
          <p:sp>
            <p:nvSpPr>
              <p:cNvPr id="282" name="Rectangle 109"/>
              <p:cNvSpPr>
                <a:spLocks noChangeArrowheads="1"/>
              </p:cNvSpPr>
              <p:nvPr/>
            </p:nvSpPr>
            <p:spPr bwMode="auto">
              <a:xfrm>
                <a:off x="2960" y="2526"/>
                <a:ext cx="443" cy="389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83" name="Text Box 110"/>
              <p:cNvSpPr txBox="1">
                <a:spLocks noChangeArrowheads="1"/>
              </p:cNvSpPr>
              <p:nvPr/>
            </p:nvSpPr>
            <p:spPr bwMode="auto">
              <a:xfrm>
                <a:off x="2995" y="2533"/>
                <a:ext cx="470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buNone/>
                </a:pPr>
                <a:r>
                  <a:rPr lang="en-GB" altLang="ru-RU" sz="1400"/>
                  <a:t>ARP table </a:t>
                </a:r>
                <a:endParaRPr lang="ru-RU" altLang="ru-RU" sz="1400"/>
              </a:p>
            </p:txBody>
          </p:sp>
        </p:grpSp>
        <p:sp>
          <p:nvSpPr>
            <p:cNvPr id="269" name="Oval 111"/>
            <p:cNvSpPr>
              <a:spLocks noChangeArrowheads="1"/>
            </p:cNvSpPr>
            <p:nvPr/>
          </p:nvSpPr>
          <p:spPr bwMode="auto">
            <a:xfrm>
              <a:off x="3499" y="1601"/>
              <a:ext cx="106" cy="107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ru-RU"/>
            </a:p>
          </p:txBody>
        </p:sp>
        <p:grpSp>
          <p:nvGrpSpPr>
            <p:cNvPr id="270" name="Group 112"/>
            <p:cNvGrpSpPr>
              <a:grpSpLocks/>
            </p:cNvGrpSpPr>
            <p:nvPr/>
          </p:nvGrpSpPr>
          <p:grpSpPr bwMode="auto">
            <a:xfrm>
              <a:off x="3136" y="922"/>
              <a:ext cx="379" cy="257"/>
              <a:chOff x="3314" y="346"/>
              <a:chExt cx="273" cy="257"/>
            </a:xfrm>
          </p:grpSpPr>
          <p:sp>
            <p:nvSpPr>
              <p:cNvPr id="280" name="Rectangle 113"/>
              <p:cNvSpPr>
                <a:spLocks noChangeArrowheads="1"/>
              </p:cNvSpPr>
              <p:nvPr/>
            </p:nvSpPr>
            <p:spPr bwMode="auto">
              <a:xfrm>
                <a:off x="3314" y="346"/>
                <a:ext cx="231" cy="257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81" name="Text Box 114"/>
              <p:cNvSpPr txBox="1">
                <a:spLocks noChangeArrowheads="1"/>
              </p:cNvSpPr>
              <p:nvPr/>
            </p:nvSpPr>
            <p:spPr bwMode="auto">
              <a:xfrm>
                <a:off x="3321" y="381"/>
                <a:ext cx="266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buNone/>
                </a:pPr>
                <a:r>
                  <a:rPr lang="en-GB" altLang="ru-RU" sz="1400" b="1"/>
                  <a:t>IP</a:t>
                </a:r>
                <a:endParaRPr lang="ru-RU" altLang="ru-RU" sz="1400" b="1"/>
              </a:p>
            </p:txBody>
          </p:sp>
        </p:grpSp>
        <p:grpSp>
          <p:nvGrpSpPr>
            <p:cNvPr id="271" name="Group 115"/>
            <p:cNvGrpSpPr>
              <a:grpSpLocks/>
            </p:cNvGrpSpPr>
            <p:nvPr/>
          </p:nvGrpSpPr>
          <p:grpSpPr bwMode="auto">
            <a:xfrm>
              <a:off x="3592" y="940"/>
              <a:ext cx="536" cy="257"/>
              <a:chOff x="3961" y="319"/>
              <a:chExt cx="536" cy="257"/>
            </a:xfrm>
          </p:grpSpPr>
          <p:sp>
            <p:nvSpPr>
              <p:cNvPr id="278" name="Rectangle 116"/>
              <p:cNvSpPr>
                <a:spLocks noChangeArrowheads="1"/>
              </p:cNvSpPr>
              <p:nvPr/>
            </p:nvSpPr>
            <p:spPr bwMode="auto">
              <a:xfrm>
                <a:off x="3961" y="319"/>
                <a:ext cx="372" cy="257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79" name="Text Box 117"/>
              <p:cNvSpPr txBox="1">
                <a:spLocks noChangeArrowheads="1"/>
              </p:cNvSpPr>
              <p:nvPr/>
            </p:nvSpPr>
            <p:spPr bwMode="auto">
              <a:xfrm>
                <a:off x="3983" y="344"/>
                <a:ext cx="51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buNone/>
                </a:pPr>
                <a:r>
                  <a:rPr lang="en-GB" altLang="ru-RU" sz="1400" b="1"/>
                  <a:t>ARP</a:t>
                </a:r>
                <a:endParaRPr lang="ru-RU" altLang="ru-RU" sz="1400" b="1"/>
              </a:p>
            </p:txBody>
          </p:sp>
        </p:grpSp>
        <p:grpSp>
          <p:nvGrpSpPr>
            <p:cNvPr id="272" name="Group 118"/>
            <p:cNvGrpSpPr>
              <a:grpSpLocks/>
            </p:cNvGrpSpPr>
            <p:nvPr/>
          </p:nvGrpSpPr>
          <p:grpSpPr bwMode="auto">
            <a:xfrm>
              <a:off x="3137" y="1220"/>
              <a:ext cx="388" cy="257"/>
              <a:chOff x="3314" y="346"/>
              <a:chExt cx="273" cy="257"/>
            </a:xfrm>
          </p:grpSpPr>
          <p:sp>
            <p:nvSpPr>
              <p:cNvPr id="276" name="Rectangle 119"/>
              <p:cNvSpPr>
                <a:spLocks noChangeArrowheads="1"/>
              </p:cNvSpPr>
              <p:nvPr/>
            </p:nvSpPr>
            <p:spPr bwMode="auto">
              <a:xfrm>
                <a:off x="3314" y="346"/>
                <a:ext cx="231" cy="257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77" name="Text Box 120"/>
              <p:cNvSpPr txBox="1">
                <a:spLocks noChangeArrowheads="1"/>
              </p:cNvSpPr>
              <p:nvPr/>
            </p:nvSpPr>
            <p:spPr bwMode="auto">
              <a:xfrm>
                <a:off x="3321" y="381"/>
                <a:ext cx="266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buNone/>
                </a:pPr>
                <a:r>
                  <a:rPr lang="en-GB" altLang="ru-RU" sz="1400" b="1"/>
                  <a:t>Eth</a:t>
                </a:r>
                <a:endParaRPr lang="ru-RU" altLang="ru-RU" sz="1400" b="1"/>
              </a:p>
            </p:txBody>
          </p:sp>
        </p:grpSp>
        <p:sp>
          <p:nvSpPr>
            <p:cNvPr id="273" name="Line 121"/>
            <p:cNvSpPr>
              <a:spLocks noChangeShapeType="1"/>
            </p:cNvSpPr>
            <p:nvPr/>
          </p:nvSpPr>
          <p:spPr bwMode="auto">
            <a:xfrm>
              <a:off x="3553" y="1684"/>
              <a:ext cx="0" cy="1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74" name="Text Box 122"/>
            <p:cNvSpPr txBox="1">
              <a:spLocks noChangeArrowheads="1"/>
            </p:cNvSpPr>
            <p:nvPr/>
          </p:nvSpPr>
          <p:spPr bwMode="auto">
            <a:xfrm>
              <a:off x="3308" y="1633"/>
              <a:ext cx="70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GB" altLang="ru-RU" sz="1400"/>
                <a:t>IP</a:t>
              </a:r>
              <a:r>
                <a:rPr lang="en-GB" altLang="ru-RU" sz="1400" baseline="-25000"/>
                <a:t>B </a:t>
              </a:r>
              <a:r>
                <a:rPr lang="en-GB" altLang="ru-RU"/>
                <a:t>  </a:t>
              </a:r>
              <a:r>
                <a:rPr lang="en-GB" altLang="ru-RU" sz="1400"/>
                <a:t>MAC</a:t>
              </a:r>
              <a:r>
                <a:rPr lang="en-GB" altLang="ru-RU" sz="1400" baseline="-25000"/>
                <a:t>B</a:t>
              </a:r>
              <a:endParaRPr lang="ru-RU" altLang="ru-RU" sz="1400" baseline="-25000"/>
            </a:p>
          </p:txBody>
        </p:sp>
        <p:sp>
          <p:nvSpPr>
            <p:cNvPr id="275" name="Text Box 123"/>
            <p:cNvSpPr txBox="1">
              <a:spLocks noChangeArrowheads="1"/>
            </p:cNvSpPr>
            <p:nvPr/>
          </p:nvSpPr>
          <p:spPr bwMode="auto">
            <a:xfrm>
              <a:off x="3120" y="708"/>
              <a:ext cx="92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GB" altLang="ru-RU"/>
                <a:t>B</a:t>
              </a:r>
              <a:endParaRPr lang="ru-RU" altLang="ru-RU"/>
            </a:p>
          </p:txBody>
        </p:sp>
      </p:grpSp>
      <p:sp>
        <p:nvSpPr>
          <p:cNvPr id="284" name="Text Box 124"/>
          <p:cNvSpPr txBox="1">
            <a:spLocks noChangeArrowheads="1"/>
          </p:cNvSpPr>
          <p:nvPr/>
        </p:nvSpPr>
        <p:spPr bwMode="auto">
          <a:xfrm>
            <a:off x="7905750" y="2924175"/>
            <a:ext cx="1041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GB" altLang="ru-RU" sz="1400"/>
              <a:t>Ethernet2</a:t>
            </a:r>
            <a:endParaRPr lang="ru-RU" altLang="ru-RU" sz="1400"/>
          </a:p>
        </p:txBody>
      </p:sp>
      <p:sp>
        <p:nvSpPr>
          <p:cNvPr id="285" name="Text Box 125"/>
          <p:cNvSpPr txBox="1">
            <a:spLocks noChangeArrowheads="1"/>
          </p:cNvSpPr>
          <p:nvPr/>
        </p:nvSpPr>
        <p:spPr bwMode="auto">
          <a:xfrm>
            <a:off x="8102600" y="5643563"/>
            <a:ext cx="1041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GB" altLang="ru-RU" sz="1400"/>
              <a:t>Ethernet1</a:t>
            </a:r>
            <a:endParaRPr lang="ru-RU" altLang="ru-RU" sz="1400"/>
          </a:p>
        </p:txBody>
      </p:sp>
      <p:sp>
        <p:nvSpPr>
          <p:cNvPr id="286" name="Freeform 126"/>
          <p:cNvSpPr>
            <a:spLocks/>
          </p:cNvSpPr>
          <p:nvPr/>
        </p:nvSpPr>
        <p:spPr bwMode="auto">
          <a:xfrm>
            <a:off x="6780213" y="3849688"/>
            <a:ext cx="760412" cy="369887"/>
          </a:xfrm>
          <a:custGeom>
            <a:avLst/>
            <a:gdLst>
              <a:gd name="T0" fmla="*/ 0 w 479"/>
              <a:gd name="T1" fmla="*/ 216 h 233"/>
              <a:gd name="T2" fmla="*/ 213 w 479"/>
              <a:gd name="T3" fmla="*/ 3 h 233"/>
              <a:gd name="T4" fmla="*/ 479 w 479"/>
              <a:gd name="T5" fmla="*/ 233 h 2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79" h="233">
                <a:moveTo>
                  <a:pt x="0" y="216"/>
                </a:moveTo>
                <a:cubicBezTo>
                  <a:pt x="66" y="108"/>
                  <a:pt x="133" y="0"/>
                  <a:pt x="213" y="3"/>
                </a:cubicBezTo>
                <a:cubicBezTo>
                  <a:pt x="293" y="6"/>
                  <a:pt x="386" y="119"/>
                  <a:pt x="479" y="233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None/>
            </a:pPr>
            <a:endParaRPr lang="ru-RU"/>
          </a:p>
        </p:txBody>
      </p:sp>
      <p:sp>
        <p:nvSpPr>
          <p:cNvPr id="287" name="Freeform 127"/>
          <p:cNvSpPr>
            <a:spLocks/>
          </p:cNvSpPr>
          <p:nvPr/>
        </p:nvSpPr>
        <p:spPr bwMode="auto">
          <a:xfrm>
            <a:off x="7766050" y="4418013"/>
            <a:ext cx="252413" cy="660400"/>
          </a:xfrm>
          <a:custGeom>
            <a:avLst/>
            <a:gdLst>
              <a:gd name="T0" fmla="*/ 0 w 159"/>
              <a:gd name="T1" fmla="*/ 0 h 416"/>
              <a:gd name="T2" fmla="*/ 124 w 159"/>
              <a:gd name="T3" fmla="*/ 79 h 416"/>
              <a:gd name="T4" fmla="*/ 141 w 159"/>
              <a:gd name="T5" fmla="*/ 274 h 416"/>
              <a:gd name="T6" fmla="*/ 17 w 159"/>
              <a:gd name="T7" fmla="*/ 416 h 4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9" h="416">
                <a:moveTo>
                  <a:pt x="0" y="0"/>
                </a:moveTo>
                <a:cubicBezTo>
                  <a:pt x="50" y="16"/>
                  <a:pt x="100" y="33"/>
                  <a:pt x="124" y="79"/>
                </a:cubicBezTo>
                <a:cubicBezTo>
                  <a:pt x="148" y="125"/>
                  <a:pt x="159" y="218"/>
                  <a:pt x="141" y="274"/>
                </a:cubicBezTo>
                <a:cubicBezTo>
                  <a:pt x="123" y="330"/>
                  <a:pt x="70" y="373"/>
                  <a:pt x="17" y="41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None/>
            </a:pPr>
            <a:endParaRPr lang="ru-RU"/>
          </a:p>
        </p:txBody>
      </p:sp>
      <p:sp>
        <p:nvSpPr>
          <p:cNvPr id="288" name="Freeform 128"/>
          <p:cNvSpPr>
            <a:spLocks/>
          </p:cNvSpPr>
          <p:nvPr/>
        </p:nvSpPr>
        <p:spPr bwMode="auto">
          <a:xfrm>
            <a:off x="5156200" y="5443538"/>
            <a:ext cx="395288" cy="506412"/>
          </a:xfrm>
          <a:custGeom>
            <a:avLst/>
            <a:gdLst>
              <a:gd name="T0" fmla="*/ 421 w 421"/>
              <a:gd name="T1" fmla="*/ 426 h 426"/>
              <a:gd name="T2" fmla="*/ 66 w 421"/>
              <a:gd name="T3" fmla="*/ 293 h 426"/>
              <a:gd name="T4" fmla="*/ 22 w 421"/>
              <a:gd name="T5" fmla="*/ 0 h 4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21" h="426">
                <a:moveTo>
                  <a:pt x="421" y="426"/>
                </a:moveTo>
                <a:cubicBezTo>
                  <a:pt x="276" y="395"/>
                  <a:pt x="132" y="364"/>
                  <a:pt x="66" y="293"/>
                </a:cubicBezTo>
                <a:cubicBezTo>
                  <a:pt x="0" y="222"/>
                  <a:pt x="11" y="111"/>
                  <a:pt x="22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None/>
            </a:pPr>
            <a:endParaRPr lang="ru-RU"/>
          </a:p>
        </p:txBody>
      </p:sp>
      <p:sp>
        <p:nvSpPr>
          <p:cNvPr id="289" name="Freeform 129"/>
          <p:cNvSpPr>
            <a:spLocks/>
          </p:cNvSpPr>
          <p:nvPr/>
        </p:nvSpPr>
        <p:spPr bwMode="auto">
          <a:xfrm>
            <a:off x="3206750" y="5443538"/>
            <a:ext cx="412750" cy="579437"/>
          </a:xfrm>
          <a:custGeom>
            <a:avLst/>
            <a:gdLst>
              <a:gd name="T0" fmla="*/ 417 w 417"/>
              <a:gd name="T1" fmla="*/ 505 h 505"/>
              <a:gd name="T2" fmla="*/ 151 w 417"/>
              <a:gd name="T3" fmla="*/ 310 h 505"/>
              <a:gd name="T4" fmla="*/ 0 w 417"/>
              <a:gd name="T5" fmla="*/ 0 h 5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17" h="505">
                <a:moveTo>
                  <a:pt x="417" y="505"/>
                </a:moveTo>
                <a:cubicBezTo>
                  <a:pt x="318" y="449"/>
                  <a:pt x="220" y="394"/>
                  <a:pt x="151" y="310"/>
                </a:cubicBezTo>
                <a:cubicBezTo>
                  <a:pt x="82" y="226"/>
                  <a:pt x="24" y="50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None/>
            </a:pPr>
            <a:endParaRPr lang="ru-RU"/>
          </a:p>
        </p:txBody>
      </p:sp>
      <p:sp>
        <p:nvSpPr>
          <p:cNvPr id="290" name="Text Box 130"/>
          <p:cNvSpPr txBox="1">
            <a:spLocks noChangeArrowheads="1"/>
          </p:cNvSpPr>
          <p:nvPr/>
        </p:nvSpPr>
        <p:spPr bwMode="auto">
          <a:xfrm>
            <a:off x="684213" y="4295775"/>
            <a:ext cx="5842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GB" altLang="ru-RU"/>
              <a:t>(4)</a:t>
            </a:r>
            <a:endParaRPr lang="ru-RU" altLang="ru-RU"/>
          </a:p>
        </p:txBody>
      </p:sp>
      <p:sp>
        <p:nvSpPr>
          <p:cNvPr id="291" name="Text Box 131"/>
          <p:cNvSpPr txBox="1">
            <a:spLocks noChangeArrowheads="1"/>
          </p:cNvSpPr>
          <p:nvPr/>
        </p:nvSpPr>
        <p:spPr bwMode="auto">
          <a:xfrm>
            <a:off x="4567238" y="5945188"/>
            <a:ext cx="5334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GB" altLang="ru-RU"/>
              <a:t>(3)</a:t>
            </a:r>
            <a:endParaRPr lang="ru-RU" altLang="ru-RU"/>
          </a:p>
        </p:txBody>
      </p:sp>
      <p:sp>
        <p:nvSpPr>
          <p:cNvPr id="292" name="Text Box 132"/>
          <p:cNvSpPr txBox="1">
            <a:spLocks noChangeArrowheads="1"/>
          </p:cNvSpPr>
          <p:nvPr/>
        </p:nvSpPr>
        <p:spPr bwMode="auto">
          <a:xfrm>
            <a:off x="7921625" y="4562475"/>
            <a:ext cx="7548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GB" altLang="ru-RU" dirty="0"/>
              <a:t>(2)</a:t>
            </a:r>
            <a:endParaRPr lang="ru-RU" altLang="ru-RU" dirty="0"/>
          </a:p>
        </p:txBody>
      </p:sp>
      <p:sp>
        <p:nvSpPr>
          <p:cNvPr id="293" name="Text Box 133"/>
          <p:cNvSpPr txBox="1">
            <a:spLocks noChangeArrowheads="1"/>
          </p:cNvSpPr>
          <p:nvPr/>
        </p:nvSpPr>
        <p:spPr bwMode="auto">
          <a:xfrm>
            <a:off x="6807200" y="3503613"/>
            <a:ext cx="107716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GB" altLang="ru-RU"/>
              <a:t>(1)</a:t>
            </a:r>
            <a:endParaRPr lang="ru-RU" altLang="ru-RU"/>
          </a:p>
        </p:txBody>
      </p:sp>
      <p:sp>
        <p:nvSpPr>
          <p:cNvPr id="294" name="Freeform 134"/>
          <p:cNvSpPr>
            <a:spLocks/>
          </p:cNvSpPr>
          <p:nvPr/>
        </p:nvSpPr>
        <p:spPr bwMode="auto">
          <a:xfrm>
            <a:off x="882650" y="2795588"/>
            <a:ext cx="6534150" cy="3779837"/>
          </a:xfrm>
          <a:custGeom>
            <a:avLst/>
            <a:gdLst>
              <a:gd name="T0" fmla="*/ 440 w 4116"/>
              <a:gd name="T1" fmla="*/ 0 h 2381"/>
              <a:gd name="T2" fmla="*/ 111 w 4116"/>
              <a:gd name="T3" fmla="*/ 1275 h 2381"/>
              <a:gd name="T4" fmla="*/ 333 w 4116"/>
              <a:gd name="T5" fmla="*/ 2139 h 2381"/>
              <a:gd name="T6" fmla="*/ 2110 w 4116"/>
              <a:gd name="T7" fmla="*/ 2370 h 2381"/>
              <a:gd name="T8" fmla="*/ 3813 w 4116"/>
              <a:gd name="T9" fmla="*/ 2205 h 2381"/>
              <a:gd name="T10" fmla="*/ 3929 w 4116"/>
              <a:gd name="T11" fmla="*/ 1810 h 2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116" h="2381">
                <a:moveTo>
                  <a:pt x="440" y="0"/>
                </a:moveTo>
                <a:cubicBezTo>
                  <a:pt x="284" y="459"/>
                  <a:pt x="129" y="919"/>
                  <a:pt x="111" y="1275"/>
                </a:cubicBezTo>
                <a:cubicBezTo>
                  <a:pt x="93" y="1631"/>
                  <a:pt x="0" y="1957"/>
                  <a:pt x="333" y="2139"/>
                </a:cubicBezTo>
                <a:cubicBezTo>
                  <a:pt x="666" y="2321"/>
                  <a:pt x="1530" y="2359"/>
                  <a:pt x="2110" y="2370"/>
                </a:cubicBezTo>
                <a:cubicBezTo>
                  <a:pt x="2690" y="2381"/>
                  <a:pt x="3510" y="2298"/>
                  <a:pt x="3813" y="2205"/>
                </a:cubicBezTo>
                <a:cubicBezTo>
                  <a:pt x="4116" y="2112"/>
                  <a:pt x="4022" y="1961"/>
                  <a:pt x="3929" y="1810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ysDot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None/>
            </a:pPr>
            <a:endParaRPr lang="ru-RU"/>
          </a:p>
        </p:txBody>
      </p:sp>
      <p:grpSp>
        <p:nvGrpSpPr>
          <p:cNvPr id="295" name="Group 135"/>
          <p:cNvGrpSpPr>
            <a:grpSpLocks/>
          </p:cNvGrpSpPr>
          <p:nvPr/>
        </p:nvGrpSpPr>
        <p:grpSpPr bwMode="auto">
          <a:xfrm>
            <a:off x="127000" y="3513135"/>
            <a:ext cx="1246188" cy="628649"/>
            <a:chOff x="80" y="2213"/>
            <a:chExt cx="785" cy="396"/>
          </a:xfrm>
        </p:grpSpPr>
        <p:grpSp>
          <p:nvGrpSpPr>
            <p:cNvPr id="296" name="Group 136"/>
            <p:cNvGrpSpPr>
              <a:grpSpLocks/>
            </p:cNvGrpSpPr>
            <p:nvPr/>
          </p:nvGrpSpPr>
          <p:grpSpPr bwMode="auto">
            <a:xfrm>
              <a:off x="99" y="2407"/>
              <a:ext cx="600" cy="181"/>
              <a:chOff x="99" y="2551"/>
              <a:chExt cx="600" cy="181"/>
            </a:xfrm>
          </p:grpSpPr>
          <p:sp>
            <p:nvSpPr>
              <p:cNvPr id="299" name="Rectangle 137"/>
              <p:cNvSpPr>
                <a:spLocks noChangeArrowheads="1"/>
              </p:cNvSpPr>
              <p:nvPr/>
            </p:nvSpPr>
            <p:spPr bwMode="auto">
              <a:xfrm>
                <a:off x="99" y="2551"/>
                <a:ext cx="600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00" name="Line 138"/>
              <p:cNvSpPr>
                <a:spLocks noChangeShapeType="1"/>
              </p:cNvSpPr>
              <p:nvPr/>
            </p:nvSpPr>
            <p:spPr bwMode="auto">
              <a:xfrm>
                <a:off x="346" y="2551"/>
                <a:ext cx="0" cy="17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</p:grpSp>
        <p:sp>
          <p:nvSpPr>
            <p:cNvPr id="297" name="Text Box 139"/>
            <p:cNvSpPr txBox="1">
              <a:spLocks noChangeArrowheads="1"/>
            </p:cNvSpPr>
            <p:nvPr/>
          </p:nvSpPr>
          <p:spPr bwMode="auto">
            <a:xfrm>
              <a:off x="91" y="2213"/>
              <a:ext cx="77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GB" altLang="ru-RU" sz="1400"/>
                <a:t>ARP replay</a:t>
              </a:r>
              <a:endParaRPr lang="ru-RU" altLang="ru-RU" sz="1400"/>
            </a:p>
          </p:txBody>
        </p:sp>
        <p:sp>
          <p:nvSpPr>
            <p:cNvPr id="298" name="Text Box 140"/>
            <p:cNvSpPr txBox="1">
              <a:spLocks noChangeArrowheads="1"/>
            </p:cNvSpPr>
            <p:nvPr/>
          </p:nvSpPr>
          <p:spPr bwMode="auto">
            <a:xfrm>
              <a:off x="80" y="2357"/>
              <a:ext cx="70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GB" altLang="ru-RU" sz="1400"/>
                <a:t>IP</a:t>
              </a:r>
              <a:r>
                <a:rPr lang="en-GB" altLang="ru-RU" sz="1400" baseline="-25000"/>
                <a:t>1 </a:t>
              </a:r>
              <a:r>
                <a:rPr lang="en-GB" altLang="ru-RU"/>
                <a:t>  </a:t>
              </a:r>
              <a:r>
                <a:rPr lang="en-GB" altLang="ru-RU" sz="1400" b="1"/>
                <a:t>MAC</a:t>
              </a:r>
              <a:r>
                <a:rPr lang="en-GB" altLang="ru-RU" sz="1400" b="1" baseline="-25000"/>
                <a:t>1</a:t>
              </a:r>
              <a:endParaRPr lang="ru-RU" altLang="ru-RU" sz="1400" b="1" baseline="-25000"/>
            </a:p>
          </p:txBody>
        </p:sp>
      </p:grpSp>
      <p:grpSp>
        <p:nvGrpSpPr>
          <p:cNvPr id="301" name="Group 141"/>
          <p:cNvGrpSpPr>
            <a:grpSpLocks/>
          </p:cNvGrpSpPr>
          <p:nvPr/>
        </p:nvGrpSpPr>
        <p:grpSpPr bwMode="auto">
          <a:xfrm>
            <a:off x="3519488" y="5746753"/>
            <a:ext cx="1228725" cy="623888"/>
            <a:chOff x="4978" y="2291"/>
            <a:chExt cx="774" cy="393"/>
          </a:xfrm>
        </p:grpSpPr>
        <p:grpSp>
          <p:nvGrpSpPr>
            <p:cNvPr id="302" name="Group 142"/>
            <p:cNvGrpSpPr>
              <a:grpSpLocks/>
            </p:cNvGrpSpPr>
            <p:nvPr/>
          </p:nvGrpSpPr>
          <p:grpSpPr bwMode="auto">
            <a:xfrm>
              <a:off x="5058" y="2480"/>
              <a:ext cx="600" cy="177"/>
              <a:chOff x="99" y="2551"/>
              <a:chExt cx="600" cy="181"/>
            </a:xfrm>
          </p:grpSpPr>
          <p:sp>
            <p:nvSpPr>
              <p:cNvPr id="305" name="Rectangle 143"/>
              <p:cNvSpPr>
                <a:spLocks noChangeArrowheads="1"/>
              </p:cNvSpPr>
              <p:nvPr/>
            </p:nvSpPr>
            <p:spPr bwMode="auto">
              <a:xfrm>
                <a:off x="99" y="2551"/>
                <a:ext cx="600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06" name="Line 144"/>
              <p:cNvSpPr>
                <a:spLocks noChangeShapeType="1"/>
              </p:cNvSpPr>
              <p:nvPr/>
            </p:nvSpPr>
            <p:spPr bwMode="auto">
              <a:xfrm>
                <a:off x="346" y="2551"/>
                <a:ext cx="0" cy="17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</p:grpSp>
        <p:sp>
          <p:nvSpPr>
            <p:cNvPr id="303" name="Text Box 145"/>
            <p:cNvSpPr txBox="1">
              <a:spLocks noChangeArrowheads="1"/>
            </p:cNvSpPr>
            <p:nvPr/>
          </p:nvSpPr>
          <p:spPr bwMode="auto">
            <a:xfrm>
              <a:off x="4978" y="2291"/>
              <a:ext cx="77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GB" altLang="ru-RU" sz="1400"/>
                <a:t>ARP request</a:t>
              </a:r>
              <a:endParaRPr lang="ru-RU" altLang="ru-RU" sz="1400"/>
            </a:p>
          </p:txBody>
        </p:sp>
        <p:sp>
          <p:nvSpPr>
            <p:cNvPr id="304" name="Text Box 146"/>
            <p:cNvSpPr txBox="1">
              <a:spLocks noChangeArrowheads="1"/>
            </p:cNvSpPr>
            <p:nvPr/>
          </p:nvSpPr>
          <p:spPr bwMode="auto">
            <a:xfrm>
              <a:off x="5039" y="2432"/>
              <a:ext cx="70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GB" altLang="ru-RU" sz="1400"/>
                <a:t>IP</a:t>
              </a:r>
              <a:r>
                <a:rPr lang="en-GB" altLang="ru-RU" sz="1400" baseline="-25000"/>
                <a:t>1 </a:t>
              </a:r>
              <a:r>
                <a:rPr lang="en-GB" altLang="ru-RU"/>
                <a:t>  </a:t>
              </a:r>
              <a:r>
                <a:rPr lang="en-GB" altLang="ru-RU" sz="1400" b="1"/>
                <a:t>?</a:t>
              </a:r>
              <a:endParaRPr lang="ru-RU" altLang="ru-RU" sz="1400" b="1" baseline="-25000"/>
            </a:p>
          </p:txBody>
        </p:sp>
      </p:grpSp>
      <p:sp>
        <p:nvSpPr>
          <p:cNvPr id="308" name="Text Box 148"/>
          <p:cNvSpPr txBox="1">
            <a:spLocks noChangeArrowheads="1"/>
          </p:cNvSpPr>
          <p:nvPr/>
        </p:nvSpPr>
        <p:spPr bwMode="auto">
          <a:xfrm>
            <a:off x="1674813" y="2332038"/>
            <a:ext cx="3270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GB" altLang="ru-RU" sz="1400" b="1"/>
              <a:t>1</a:t>
            </a:r>
            <a:endParaRPr lang="ru-RU" altLang="ru-RU" sz="1400" b="1"/>
          </a:p>
        </p:txBody>
      </p:sp>
      <p:sp>
        <p:nvSpPr>
          <p:cNvPr id="309" name="Text Box 149"/>
          <p:cNvSpPr txBox="1">
            <a:spLocks noChangeArrowheads="1"/>
          </p:cNvSpPr>
          <p:nvPr/>
        </p:nvSpPr>
        <p:spPr bwMode="auto">
          <a:xfrm>
            <a:off x="2895600" y="2312988"/>
            <a:ext cx="3270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GB" altLang="ru-RU" sz="1400" b="1"/>
              <a:t>2</a:t>
            </a:r>
            <a:endParaRPr lang="ru-RU" altLang="ru-RU" sz="1400" b="1"/>
          </a:p>
        </p:txBody>
      </p:sp>
      <p:sp>
        <p:nvSpPr>
          <p:cNvPr id="310" name="Freeform 150"/>
          <p:cNvSpPr>
            <a:spLocks/>
          </p:cNvSpPr>
          <p:nvPr/>
        </p:nvSpPr>
        <p:spPr bwMode="auto">
          <a:xfrm>
            <a:off x="1444625" y="2560638"/>
            <a:ext cx="5762625" cy="3681412"/>
          </a:xfrm>
          <a:custGeom>
            <a:avLst/>
            <a:gdLst>
              <a:gd name="T0" fmla="*/ 3607 w 3630"/>
              <a:gd name="T1" fmla="*/ 1168 h 2319"/>
              <a:gd name="T2" fmla="*/ 3525 w 3630"/>
              <a:gd name="T3" fmla="*/ 1349 h 2319"/>
              <a:gd name="T4" fmla="*/ 3533 w 3630"/>
              <a:gd name="T5" fmla="*/ 1975 h 2319"/>
              <a:gd name="T6" fmla="*/ 2941 w 3630"/>
              <a:gd name="T7" fmla="*/ 2123 h 2319"/>
              <a:gd name="T8" fmla="*/ 736 w 3630"/>
              <a:gd name="T9" fmla="*/ 2164 h 2319"/>
              <a:gd name="T10" fmla="*/ 86 w 3630"/>
              <a:gd name="T11" fmla="*/ 1958 h 2319"/>
              <a:gd name="T12" fmla="*/ 217 w 3630"/>
              <a:gd name="T13" fmla="*/ 0 h 23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630" h="2319">
                <a:moveTo>
                  <a:pt x="3607" y="1168"/>
                </a:moveTo>
                <a:cubicBezTo>
                  <a:pt x="3572" y="1191"/>
                  <a:pt x="3537" y="1215"/>
                  <a:pt x="3525" y="1349"/>
                </a:cubicBezTo>
                <a:cubicBezTo>
                  <a:pt x="3513" y="1483"/>
                  <a:pt x="3630" y="1846"/>
                  <a:pt x="3533" y="1975"/>
                </a:cubicBezTo>
                <a:cubicBezTo>
                  <a:pt x="3436" y="2104"/>
                  <a:pt x="3407" y="2092"/>
                  <a:pt x="2941" y="2123"/>
                </a:cubicBezTo>
                <a:cubicBezTo>
                  <a:pt x="2475" y="2154"/>
                  <a:pt x="1212" y="2191"/>
                  <a:pt x="736" y="2164"/>
                </a:cubicBezTo>
                <a:cubicBezTo>
                  <a:pt x="260" y="2137"/>
                  <a:pt x="172" y="2319"/>
                  <a:pt x="86" y="1958"/>
                </a:cubicBezTo>
                <a:cubicBezTo>
                  <a:pt x="0" y="1597"/>
                  <a:pt x="108" y="798"/>
                  <a:pt x="217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None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5933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Заголовок 1"/>
          <p:cNvSpPr txBox="1">
            <a:spLocks/>
          </p:cNvSpPr>
          <p:nvPr/>
        </p:nvSpPr>
        <p:spPr>
          <a:xfrm>
            <a:off x="251520" y="427559"/>
            <a:ext cx="889248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ru-RU" altLang="ru-RU" b="1" kern="0" dirty="0" smtClean="0"/>
              <a:t>Таблица </a:t>
            </a:r>
            <a:r>
              <a:rPr kumimoji="0" lang="en-US" altLang="ru-RU" b="1" kern="0" dirty="0" smtClean="0"/>
              <a:t>ARP</a:t>
            </a:r>
            <a:endParaRPr kumimoji="0" lang="ru-RU" altLang="ru-RU" b="1" kern="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503548" y="1198365"/>
            <a:ext cx="5400600" cy="3157788"/>
          </a:xfrm>
          <a:prstGeom prst="rect">
            <a:avLst/>
          </a:prstGeom>
          <a:solidFill>
            <a:srgbClr val="F76778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200" dirty="0">
                <a:solidFill>
                  <a:srgbClr val="100E0C"/>
                </a:solidFill>
                <a:latin typeface="Courier" pitchFamily="49" charset="0"/>
              </a:rPr>
              <a:t>D:\&gt;</a:t>
            </a:r>
            <a:r>
              <a:rPr lang="en-US" sz="1200" b="1" dirty="0">
                <a:solidFill>
                  <a:srgbClr val="100E0C"/>
                </a:solidFill>
                <a:latin typeface="Courier" pitchFamily="49" charset="0"/>
              </a:rPr>
              <a:t>arp -a</a:t>
            </a:r>
          </a:p>
          <a:p>
            <a:pPr>
              <a:buNone/>
            </a:pPr>
            <a:endParaRPr lang="en-US" sz="1200" dirty="0">
              <a:solidFill>
                <a:srgbClr val="100E0C"/>
              </a:solidFill>
              <a:latin typeface="Courier" pitchFamily="49" charset="0"/>
            </a:endParaRPr>
          </a:p>
          <a:p>
            <a:pPr>
              <a:buNone/>
            </a:pPr>
            <a:r>
              <a:rPr lang="en-US" sz="1200" dirty="0">
                <a:solidFill>
                  <a:srgbClr val="100E0C"/>
                </a:solidFill>
                <a:latin typeface="Courier" pitchFamily="49" charset="0"/>
              </a:rPr>
              <a:t>Interface: 192.168.22.172 --- 0xb</a:t>
            </a:r>
          </a:p>
          <a:p>
            <a:pPr>
              <a:buNone/>
            </a:pPr>
            <a:r>
              <a:rPr lang="en-US" sz="1200" dirty="0">
                <a:solidFill>
                  <a:srgbClr val="100E0C"/>
                </a:solidFill>
                <a:latin typeface="Courier" pitchFamily="49" charset="0"/>
              </a:rPr>
              <a:t>  Internet Address      Physical Address      Type</a:t>
            </a:r>
          </a:p>
          <a:p>
            <a:pPr>
              <a:buNone/>
            </a:pPr>
            <a:r>
              <a:rPr lang="en-US" sz="1200" dirty="0">
                <a:solidFill>
                  <a:srgbClr val="100E0C"/>
                </a:solidFill>
                <a:latin typeface="Courier" pitchFamily="49" charset="0"/>
              </a:rPr>
              <a:t>  192.168.16.4          b8-af-67-10-bd-41     dynamic</a:t>
            </a:r>
          </a:p>
          <a:p>
            <a:pPr>
              <a:buNone/>
            </a:pPr>
            <a:r>
              <a:rPr lang="en-US" sz="1200" dirty="0">
                <a:solidFill>
                  <a:srgbClr val="100E0C"/>
                </a:solidFill>
                <a:latin typeface="Courier" pitchFamily="49" charset="0"/>
              </a:rPr>
              <a:t>  192.168.16.12         00-15-5d-13-d8-5f     dynamic</a:t>
            </a:r>
          </a:p>
          <a:p>
            <a:pPr>
              <a:buNone/>
            </a:pPr>
            <a:r>
              <a:rPr lang="en-US" sz="1200" dirty="0">
                <a:solidFill>
                  <a:srgbClr val="100E0C"/>
                </a:solidFill>
                <a:latin typeface="Courier" pitchFamily="49" charset="0"/>
              </a:rPr>
              <a:t>  192.168.16.15         00-15-5d-00-15-36     dynamic</a:t>
            </a:r>
          </a:p>
          <a:p>
            <a:pPr>
              <a:buNone/>
            </a:pPr>
            <a:r>
              <a:rPr lang="en-US" sz="1200" dirty="0">
                <a:solidFill>
                  <a:srgbClr val="100E0C"/>
                </a:solidFill>
                <a:latin typeface="Courier" pitchFamily="49" charset="0"/>
              </a:rPr>
              <a:t>  192.168.16.16         00-15-5d-14-da-3e     dynamic</a:t>
            </a:r>
          </a:p>
          <a:p>
            <a:pPr>
              <a:buNone/>
            </a:pPr>
            <a:r>
              <a:rPr lang="en-US" sz="1200" dirty="0">
                <a:solidFill>
                  <a:srgbClr val="100E0C"/>
                </a:solidFill>
                <a:latin typeface="Courier" pitchFamily="49" charset="0"/>
              </a:rPr>
              <a:t>  192.168.16.17         00-15-5d-00-0b-15     dynamic</a:t>
            </a:r>
          </a:p>
          <a:p>
            <a:pPr>
              <a:buNone/>
            </a:pPr>
            <a:r>
              <a:rPr lang="ru-RU" sz="1200" dirty="0" smtClean="0">
                <a:solidFill>
                  <a:srgbClr val="100E0C"/>
                </a:solidFill>
                <a:latin typeface="Courier" pitchFamily="49" charset="0"/>
              </a:rPr>
              <a:t>  </a:t>
            </a:r>
            <a:r>
              <a:rPr lang="en-US" sz="1200" dirty="0" smtClean="0">
                <a:solidFill>
                  <a:srgbClr val="100E0C"/>
                </a:solidFill>
                <a:latin typeface="Courier" pitchFamily="49" charset="0"/>
              </a:rPr>
              <a:t>192.168.16.33         </a:t>
            </a:r>
            <a:r>
              <a:rPr lang="en-US" sz="1200" dirty="0">
                <a:solidFill>
                  <a:srgbClr val="100E0C"/>
                </a:solidFill>
                <a:latin typeface="Courier" pitchFamily="49" charset="0"/>
              </a:rPr>
              <a:t>00-50-56-8b-24-f0     dynamic</a:t>
            </a:r>
          </a:p>
          <a:p>
            <a:pPr>
              <a:buNone/>
            </a:pPr>
            <a:r>
              <a:rPr lang="en-US" sz="1200" dirty="0">
                <a:solidFill>
                  <a:srgbClr val="100E0C"/>
                </a:solidFill>
                <a:latin typeface="Courier" pitchFamily="49" charset="0"/>
              </a:rPr>
              <a:t>  192.168.16.79         c8-d7-19-6a-2c-0a     dynamic</a:t>
            </a:r>
          </a:p>
          <a:p>
            <a:pPr>
              <a:buNone/>
            </a:pPr>
            <a:r>
              <a:rPr lang="ru-RU" sz="1200" dirty="0" smtClean="0">
                <a:solidFill>
                  <a:srgbClr val="100E0C"/>
                </a:solidFill>
                <a:latin typeface="Courier" pitchFamily="49" charset="0"/>
              </a:rPr>
              <a:t>  </a:t>
            </a:r>
            <a:r>
              <a:rPr lang="en-US" sz="1200" dirty="0" smtClean="0">
                <a:solidFill>
                  <a:srgbClr val="100E0C"/>
                </a:solidFill>
                <a:latin typeface="Courier" pitchFamily="49" charset="0"/>
              </a:rPr>
              <a:t>192.168.17.24         </a:t>
            </a:r>
            <a:r>
              <a:rPr lang="en-US" sz="1200" dirty="0">
                <a:solidFill>
                  <a:srgbClr val="100E0C"/>
                </a:solidFill>
                <a:latin typeface="Courier" pitchFamily="49" charset="0"/>
              </a:rPr>
              <a:t>00-1a-4d-4a-ca-7f     dynamic</a:t>
            </a:r>
          </a:p>
          <a:p>
            <a:pPr>
              <a:buNone/>
            </a:pPr>
            <a:r>
              <a:rPr lang="en-US" sz="1200" dirty="0">
                <a:solidFill>
                  <a:srgbClr val="100E0C"/>
                </a:solidFill>
                <a:latin typeface="Courier" pitchFamily="49" charset="0"/>
              </a:rPr>
              <a:t>  192.168.17.34         30-5a-3a-06-ce-b6     dynamic</a:t>
            </a:r>
          </a:p>
          <a:p>
            <a:pPr>
              <a:buNone/>
            </a:pPr>
            <a:r>
              <a:rPr lang="en-US" sz="1200" dirty="0">
                <a:solidFill>
                  <a:srgbClr val="100E0C"/>
                </a:solidFill>
                <a:latin typeface="Courier" pitchFamily="49" charset="0"/>
              </a:rPr>
              <a:t>  192.168.17.46         d8-cb-8a-59-e7-a3     </a:t>
            </a:r>
            <a:r>
              <a:rPr lang="en-US" sz="1200" dirty="0" smtClean="0">
                <a:solidFill>
                  <a:srgbClr val="100E0C"/>
                </a:solidFill>
                <a:latin typeface="Courier" pitchFamily="49" charset="0"/>
              </a:rPr>
              <a:t>dynamic</a:t>
            </a:r>
            <a:endParaRPr lang="en-US" sz="1200" dirty="0">
              <a:solidFill>
                <a:srgbClr val="100E0C"/>
              </a:solidFill>
              <a:latin typeface="Courier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71800" y="4581128"/>
            <a:ext cx="6264696" cy="201285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200" dirty="0">
                <a:solidFill>
                  <a:srgbClr val="100E0C"/>
                </a:solidFill>
                <a:latin typeface="Courier" pitchFamily="49" charset="0"/>
              </a:rPr>
              <a:t>sw-01#</a:t>
            </a:r>
            <a:r>
              <a:rPr lang="en-US" sz="1200" b="1" dirty="0">
                <a:solidFill>
                  <a:srgbClr val="100E0C"/>
                </a:solidFill>
                <a:latin typeface="Courier" pitchFamily="49" charset="0"/>
              </a:rPr>
              <a:t>show </a:t>
            </a:r>
            <a:r>
              <a:rPr lang="en-US" sz="1200" b="1" dirty="0" err="1">
                <a:solidFill>
                  <a:srgbClr val="100E0C"/>
                </a:solidFill>
                <a:latin typeface="Courier" pitchFamily="49" charset="0"/>
              </a:rPr>
              <a:t>arp</a:t>
            </a:r>
            <a:endParaRPr lang="en-US" sz="1200" b="1" dirty="0">
              <a:solidFill>
                <a:srgbClr val="100E0C"/>
              </a:solidFill>
              <a:latin typeface="Courier" pitchFamily="49" charset="0"/>
            </a:endParaRPr>
          </a:p>
          <a:p>
            <a:pPr>
              <a:buNone/>
            </a:pPr>
            <a:r>
              <a:rPr lang="en-US" sz="1200" dirty="0">
                <a:solidFill>
                  <a:srgbClr val="100E0C"/>
                </a:solidFill>
                <a:latin typeface="Courier" pitchFamily="49" charset="0"/>
              </a:rPr>
              <a:t>Protocol  Address          Age (min)  Hardware </a:t>
            </a:r>
            <a:r>
              <a:rPr lang="en-US" sz="1200" dirty="0" err="1">
                <a:solidFill>
                  <a:srgbClr val="100E0C"/>
                </a:solidFill>
                <a:latin typeface="Courier" pitchFamily="49" charset="0"/>
              </a:rPr>
              <a:t>Addr</a:t>
            </a:r>
            <a:r>
              <a:rPr lang="en-US" sz="1200" dirty="0">
                <a:solidFill>
                  <a:srgbClr val="100E0C"/>
                </a:solidFill>
                <a:latin typeface="Courier" pitchFamily="49" charset="0"/>
              </a:rPr>
              <a:t>   Type   Interface</a:t>
            </a:r>
          </a:p>
          <a:p>
            <a:pPr>
              <a:buNone/>
            </a:pPr>
            <a:r>
              <a:rPr lang="en-US" sz="1200" dirty="0">
                <a:solidFill>
                  <a:srgbClr val="100E0C"/>
                </a:solidFill>
                <a:latin typeface="Courier" pitchFamily="49" charset="0"/>
              </a:rPr>
              <a:t>Internet  192.168.1.1             0   0009.7C24.D50E  ARPA   Vlan1</a:t>
            </a:r>
          </a:p>
          <a:p>
            <a:pPr>
              <a:buNone/>
            </a:pPr>
            <a:r>
              <a:rPr lang="en-US" sz="1200" dirty="0">
                <a:solidFill>
                  <a:srgbClr val="100E0C"/>
                </a:solidFill>
                <a:latin typeface="Courier" pitchFamily="49" charset="0"/>
              </a:rPr>
              <a:t>Internet  192.168.1.2             0   0009.7C42.E018  ARPA   Vlan1</a:t>
            </a:r>
          </a:p>
          <a:p>
            <a:pPr>
              <a:buNone/>
            </a:pPr>
            <a:r>
              <a:rPr lang="en-US" sz="1200" dirty="0">
                <a:solidFill>
                  <a:srgbClr val="100E0C"/>
                </a:solidFill>
                <a:latin typeface="Courier" pitchFamily="49" charset="0"/>
              </a:rPr>
              <a:t>Internet  192.168.1.3             0   00E0.F75B.C355  ARPA   Vlan1</a:t>
            </a:r>
          </a:p>
          <a:p>
            <a:pPr>
              <a:buNone/>
            </a:pPr>
            <a:r>
              <a:rPr lang="en-US" sz="1200" dirty="0">
                <a:solidFill>
                  <a:srgbClr val="100E0C"/>
                </a:solidFill>
                <a:latin typeface="Courier" pitchFamily="49" charset="0"/>
              </a:rPr>
              <a:t>Internet  192.168.1.4             0   0001.9609.D64A  ARPA   Vlan1</a:t>
            </a:r>
          </a:p>
          <a:p>
            <a:pPr>
              <a:buNone/>
            </a:pPr>
            <a:r>
              <a:rPr lang="en-US" sz="1200" dirty="0">
                <a:solidFill>
                  <a:srgbClr val="100E0C"/>
                </a:solidFill>
                <a:latin typeface="Courier" pitchFamily="49" charset="0"/>
              </a:rPr>
              <a:t>Internet  192.168.1.5             0   0002.160D.E678  ARPA   Vlan1</a:t>
            </a:r>
          </a:p>
          <a:p>
            <a:pPr>
              <a:buNone/>
            </a:pPr>
            <a:r>
              <a:rPr lang="en-US" sz="1200" dirty="0">
                <a:solidFill>
                  <a:srgbClr val="100E0C"/>
                </a:solidFill>
                <a:latin typeface="Courier" pitchFamily="49" charset="0"/>
              </a:rPr>
              <a:t>Internet  192.168.1.6             -   0000.0CA3.78A9  ARPA   Vlan1</a:t>
            </a:r>
          </a:p>
        </p:txBody>
      </p:sp>
    </p:spTree>
    <p:extLst>
      <p:ext uri="{BB962C8B-B14F-4D97-AF65-F5344CB8AC3E}">
        <p14:creationId xmlns:p14="http://schemas.microsoft.com/office/powerpoint/2010/main" val="587947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Заголовок 1"/>
          <p:cNvSpPr txBox="1">
            <a:spLocks/>
          </p:cNvSpPr>
          <p:nvPr/>
        </p:nvSpPr>
        <p:spPr>
          <a:xfrm>
            <a:off x="251520" y="427559"/>
            <a:ext cx="889248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ru-RU" altLang="ru-RU" b="1" kern="0" dirty="0" smtClean="0"/>
              <a:t>Доставка в соседнюю сеть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505649" y="1124744"/>
            <a:ext cx="2268150" cy="1138773"/>
          </a:xfrm>
          <a:prstGeom prst="rect">
            <a:avLst/>
          </a:prstGeom>
          <a:solidFill>
            <a:srgbClr val="F76778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dirty="0" smtClean="0">
                <a:solidFill>
                  <a:srgbClr val="002060"/>
                </a:solidFill>
              </a:rPr>
              <a:t>IP</a:t>
            </a:r>
            <a:r>
              <a:rPr lang="en-US" dirty="0" smtClean="0">
                <a:solidFill>
                  <a:srgbClr val="002060"/>
                </a:solidFill>
                <a:sym typeface="Wingdings" panose="05000000000000000000" pitchFamily="2" charset="2"/>
              </a:rPr>
              <a:t></a:t>
            </a:r>
            <a:r>
              <a:rPr lang="en-US" dirty="0" smtClean="0">
                <a:solidFill>
                  <a:srgbClr val="002060"/>
                </a:solidFill>
              </a:rPr>
              <a:t> &amp; Netmask</a:t>
            </a:r>
          </a:p>
          <a:p>
            <a:pPr algn="ctr">
              <a:buNone/>
            </a:pPr>
            <a:r>
              <a:rPr lang="en-US" dirty="0" smtClean="0">
                <a:solidFill>
                  <a:srgbClr val="002060"/>
                </a:solidFill>
              </a:rPr>
              <a:t>≠</a:t>
            </a:r>
          </a:p>
          <a:p>
            <a:pPr algn="ctr">
              <a:buNone/>
            </a:pPr>
            <a:r>
              <a:rPr lang="en-US" dirty="0" smtClean="0">
                <a:solidFill>
                  <a:srgbClr val="002060"/>
                </a:solidFill>
                <a:sym typeface="Wingdings" panose="05000000000000000000" pitchFamily="2" charset="2"/>
              </a:rPr>
              <a:t></a:t>
            </a:r>
            <a:r>
              <a:rPr lang="en-US" dirty="0" smtClean="0">
                <a:solidFill>
                  <a:srgbClr val="002060"/>
                </a:solidFill>
              </a:rPr>
              <a:t>IP &amp; Netmask</a:t>
            </a:r>
            <a:endParaRPr lang="ru-RU" dirty="0">
              <a:solidFill>
                <a:srgbClr val="002060"/>
              </a:solidFill>
            </a:endParaRPr>
          </a:p>
        </p:txBody>
      </p:sp>
      <p:pic>
        <p:nvPicPr>
          <p:cNvPr id="211970" name="Picture 2" descr="Похожее изображение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154875"/>
            <a:ext cx="1881207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Похожее изображение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4863" y="2996952"/>
            <a:ext cx="1881207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1972" name="Picture 4" descr="Похожее изображение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1811849"/>
            <a:ext cx="1609725" cy="1343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6" descr="Похожее изображение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11978" name="Picture 10" descr="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5013176"/>
            <a:ext cx="1120542" cy="1120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0" descr="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5469" y="5453955"/>
            <a:ext cx="1120542" cy="1120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0" descr="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1495" y="4083918"/>
            <a:ext cx="1120542" cy="1120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0" descr="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9724" y="3923094"/>
            <a:ext cx="1120542" cy="1120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0" descr="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5799" y="5482133"/>
            <a:ext cx="1120542" cy="1120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0" descr="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0594" y="5737458"/>
            <a:ext cx="1120542" cy="1120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10" descr="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4313941"/>
            <a:ext cx="1120542" cy="1120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Прямая соединительная линия 8"/>
          <p:cNvCxnSpPr/>
          <p:nvPr/>
        </p:nvCxnSpPr>
        <p:spPr bwMode="auto">
          <a:xfrm flipH="1">
            <a:off x="1259632" y="3946963"/>
            <a:ext cx="360040" cy="1257497"/>
          </a:xfrm>
          <a:prstGeom prst="lin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Прямая соединительная линия 24"/>
          <p:cNvCxnSpPr/>
          <p:nvPr/>
        </p:nvCxnSpPr>
        <p:spPr bwMode="auto">
          <a:xfrm>
            <a:off x="1912122" y="3946963"/>
            <a:ext cx="643654" cy="1626484"/>
          </a:xfrm>
          <a:prstGeom prst="lin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Прямая соединительная линия 26"/>
          <p:cNvCxnSpPr/>
          <p:nvPr/>
        </p:nvCxnSpPr>
        <p:spPr bwMode="auto">
          <a:xfrm>
            <a:off x="2615740" y="3789040"/>
            <a:ext cx="948148" cy="432048"/>
          </a:xfrm>
          <a:prstGeom prst="lin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Прямая соединительная линия 28"/>
          <p:cNvCxnSpPr/>
          <p:nvPr/>
        </p:nvCxnSpPr>
        <p:spPr bwMode="auto">
          <a:xfrm flipV="1">
            <a:off x="2852807" y="2520738"/>
            <a:ext cx="803326" cy="656234"/>
          </a:xfrm>
          <a:prstGeom prst="lin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Прямая соединительная линия 30"/>
          <p:cNvCxnSpPr/>
          <p:nvPr/>
        </p:nvCxnSpPr>
        <p:spPr bwMode="auto">
          <a:xfrm>
            <a:off x="5024214" y="2684775"/>
            <a:ext cx="906056" cy="472147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Прямая соединительная линия 33"/>
          <p:cNvCxnSpPr/>
          <p:nvPr/>
        </p:nvCxnSpPr>
        <p:spPr bwMode="auto">
          <a:xfrm>
            <a:off x="7452320" y="3572069"/>
            <a:ext cx="906056" cy="472147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" name="Прямая соединительная линия 34"/>
          <p:cNvCxnSpPr/>
          <p:nvPr/>
        </p:nvCxnSpPr>
        <p:spPr bwMode="auto">
          <a:xfrm>
            <a:off x="6762689" y="3808142"/>
            <a:ext cx="893381" cy="1853106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Прямая соединительная линия 36"/>
          <p:cNvCxnSpPr/>
          <p:nvPr/>
        </p:nvCxnSpPr>
        <p:spPr bwMode="auto">
          <a:xfrm flipH="1">
            <a:off x="6300192" y="3789040"/>
            <a:ext cx="205457" cy="1948418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" name="Прямая соединительная линия 38"/>
          <p:cNvCxnSpPr/>
          <p:nvPr/>
        </p:nvCxnSpPr>
        <p:spPr bwMode="auto">
          <a:xfrm flipH="1">
            <a:off x="5348295" y="3808142"/>
            <a:ext cx="765729" cy="628970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6" name="TextBox 35"/>
          <p:cNvSpPr txBox="1"/>
          <p:nvPr/>
        </p:nvSpPr>
        <p:spPr>
          <a:xfrm>
            <a:off x="1547664" y="2684775"/>
            <a:ext cx="896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dirty="0" smtClean="0"/>
              <a:t>Switch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647599" y="2520738"/>
            <a:ext cx="896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dirty="0" smtClean="0"/>
              <a:t>Switch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891625" y="1494075"/>
            <a:ext cx="8819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dirty="0" smtClean="0"/>
              <a:t>Router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238538" y="2215004"/>
            <a:ext cx="14221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600" dirty="0" smtClean="0"/>
              <a:t>192.168.1.1/24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994056" y="2263517"/>
            <a:ext cx="14221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600" dirty="0" smtClean="0"/>
              <a:t>192.168.2.1/24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089814" y="5703850"/>
            <a:ext cx="15247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600" dirty="0" smtClean="0"/>
              <a:t>192.168.1.42/24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489810" y="5043636"/>
            <a:ext cx="15247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600" dirty="0" smtClean="0"/>
              <a:t>192.168.2.27/24</a:t>
            </a:r>
          </a:p>
        </p:txBody>
      </p:sp>
    </p:spTree>
    <p:extLst>
      <p:ext uri="{BB962C8B-B14F-4D97-AF65-F5344CB8AC3E}">
        <p14:creationId xmlns:p14="http://schemas.microsoft.com/office/powerpoint/2010/main" val="2809124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Заголовок 1"/>
          <p:cNvSpPr txBox="1">
            <a:spLocks/>
          </p:cNvSpPr>
          <p:nvPr/>
        </p:nvSpPr>
        <p:spPr>
          <a:xfrm>
            <a:off x="125760" y="937173"/>
            <a:ext cx="889248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ru-RU" altLang="ru-RU" b="1" kern="0" dirty="0" smtClean="0"/>
              <a:t>Маршрутизатор </a:t>
            </a:r>
            <a:r>
              <a:rPr kumimoji="0" lang="en-US" altLang="ru-RU" b="1" kern="0" dirty="0" smtClean="0"/>
              <a:t>/ Router</a:t>
            </a:r>
            <a:endParaRPr kumimoji="0" lang="ru-RU" altLang="ru-RU" b="1" kern="0" dirty="0" smtClean="0"/>
          </a:p>
        </p:txBody>
      </p:sp>
      <p:sp>
        <p:nvSpPr>
          <p:cNvPr id="3" name="AutoShape 6" descr="Похожее изображение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505669" y="2179961"/>
            <a:ext cx="396044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b="1" dirty="0" smtClean="0"/>
              <a:t>Route</a:t>
            </a:r>
          </a:p>
          <a:p>
            <a:pPr algn="ctr">
              <a:buNone/>
            </a:pPr>
            <a:r>
              <a:rPr lang="en-US" dirty="0"/>
              <a:t>rout</a:t>
            </a:r>
            <a:r>
              <a:rPr lang="en-US" dirty="0" smtClean="0"/>
              <a:t>, </a:t>
            </a:r>
            <a:r>
              <a:rPr lang="en-US" dirty="0" err="1" smtClean="0"/>
              <a:t>ro͞ot</a:t>
            </a:r>
            <a:endParaRPr lang="en-US" dirty="0" smtClean="0"/>
          </a:p>
          <a:p>
            <a:pPr marL="285750" indent="-285750"/>
            <a:r>
              <a:rPr lang="ru-RU" dirty="0" smtClean="0"/>
              <a:t>маршрут</a:t>
            </a:r>
            <a:r>
              <a:rPr lang="en-US" dirty="0"/>
              <a:t>,</a:t>
            </a:r>
            <a:r>
              <a:rPr lang="en-US" dirty="0" smtClean="0"/>
              <a:t> </a:t>
            </a:r>
            <a:r>
              <a:rPr lang="ru-RU" dirty="0" smtClean="0"/>
              <a:t>путь</a:t>
            </a:r>
            <a:r>
              <a:rPr lang="en-US" dirty="0" smtClean="0"/>
              <a:t>, </a:t>
            </a:r>
            <a:r>
              <a:rPr lang="ru-RU" dirty="0" smtClean="0"/>
              <a:t>дорога</a:t>
            </a:r>
            <a:r>
              <a:rPr lang="en-US" dirty="0" smtClean="0"/>
              <a:t>, </a:t>
            </a:r>
            <a:r>
              <a:rPr lang="ru-RU" dirty="0" smtClean="0"/>
              <a:t>направление</a:t>
            </a:r>
            <a:r>
              <a:rPr lang="en-US" dirty="0" smtClean="0"/>
              <a:t>, </a:t>
            </a:r>
            <a:r>
              <a:rPr lang="ru-RU" dirty="0" smtClean="0"/>
              <a:t>курс</a:t>
            </a:r>
            <a:endParaRPr lang="ru-RU" dirty="0"/>
          </a:p>
          <a:p>
            <a:pPr marL="285750" indent="-285750"/>
            <a:r>
              <a:rPr lang="ru-RU" dirty="0" smtClean="0"/>
              <a:t>направлять</a:t>
            </a:r>
            <a:r>
              <a:rPr lang="en-US" dirty="0" smtClean="0"/>
              <a:t>, </a:t>
            </a:r>
            <a:r>
              <a:rPr lang="ru-RU" dirty="0" smtClean="0"/>
              <a:t>устанавливать маршрут</a:t>
            </a:r>
            <a:r>
              <a:rPr lang="en-US" dirty="0" smtClean="0"/>
              <a:t>, </a:t>
            </a:r>
            <a:r>
              <a:rPr lang="ru-RU" dirty="0" smtClean="0"/>
              <a:t>распределять</a:t>
            </a:r>
            <a:endParaRPr lang="ru-RU" dirty="0"/>
          </a:p>
        </p:txBody>
      </p:sp>
      <p:sp>
        <p:nvSpPr>
          <p:cNvPr id="38" name="TextBox 37"/>
          <p:cNvSpPr txBox="1"/>
          <p:nvPr/>
        </p:nvSpPr>
        <p:spPr>
          <a:xfrm>
            <a:off x="4572000" y="2179961"/>
            <a:ext cx="426672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b="1" dirty="0" smtClean="0"/>
              <a:t>Rout</a:t>
            </a:r>
          </a:p>
          <a:p>
            <a:pPr algn="ctr">
              <a:buNone/>
            </a:pPr>
            <a:r>
              <a:rPr lang="en-US" dirty="0" smtClean="0"/>
              <a:t>rout</a:t>
            </a:r>
          </a:p>
          <a:p>
            <a:pPr marL="285750" indent="-285750"/>
            <a:r>
              <a:rPr lang="ru-RU" dirty="0" smtClean="0"/>
              <a:t>разгромить</a:t>
            </a:r>
            <a:r>
              <a:rPr lang="en-US" dirty="0" smtClean="0"/>
              <a:t>, </a:t>
            </a:r>
            <a:r>
              <a:rPr lang="ru-RU" dirty="0" smtClean="0"/>
              <a:t>выкапывать</a:t>
            </a:r>
            <a:r>
              <a:rPr lang="en-US" dirty="0" smtClean="0"/>
              <a:t>, </a:t>
            </a:r>
            <a:r>
              <a:rPr lang="ru-RU" dirty="0" smtClean="0"/>
              <a:t>разбивать наголову</a:t>
            </a:r>
            <a:r>
              <a:rPr lang="en-US" dirty="0" smtClean="0"/>
              <a:t>, </a:t>
            </a:r>
            <a:r>
              <a:rPr lang="ru-RU" dirty="0" smtClean="0"/>
              <a:t>обращать </a:t>
            </a:r>
            <a:r>
              <a:rPr lang="ru-RU" dirty="0"/>
              <a:t>в </a:t>
            </a:r>
            <a:r>
              <a:rPr lang="ru-RU" dirty="0" smtClean="0"/>
              <a:t>бегство</a:t>
            </a:r>
            <a:r>
              <a:rPr lang="en-US" dirty="0" smtClean="0"/>
              <a:t>, </a:t>
            </a:r>
            <a:r>
              <a:rPr lang="ru-RU" dirty="0" smtClean="0"/>
              <a:t>обнаруживать</a:t>
            </a:r>
            <a:r>
              <a:rPr lang="en-US" dirty="0" smtClean="0"/>
              <a:t>,</a:t>
            </a:r>
            <a:r>
              <a:rPr lang="ru-RU" dirty="0" smtClean="0"/>
              <a:t> обыскивать</a:t>
            </a:r>
            <a:r>
              <a:rPr lang="en-US" dirty="0" smtClean="0"/>
              <a:t>,</a:t>
            </a:r>
          </a:p>
          <a:p>
            <a:pPr marL="285750" indent="-285750"/>
            <a:r>
              <a:rPr lang="ru-RU" dirty="0" smtClean="0"/>
              <a:t>разгром</a:t>
            </a:r>
            <a:r>
              <a:rPr lang="en-US" dirty="0" smtClean="0"/>
              <a:t>,</a:t>
            </a:r>
            <a:r>
              <a:rPr lang="ru-RU" dirty="0" smtClean="0"/>
              <a:t> раут</a:t>
            </a:r>
            <a:r>
              <a:rPr lang="en-US" dirty="0" smtClean="0"/>
              <a:t>, </a:t>
            </a:r>
            <a:r>
              <a:rPr lang="ru-RU" dirty="0" smtClean="0"/>
              <a:t>поражение</a:t>
            </a:r>
            <a:r>
              <a:rPr lang="en-US" dirty="0" smtClean="0"/>
              <a:t>, </a:t>
            </a:r>
            <a:r>
              <a:rPr lang="ru-RU" dirty="0" smtClean="0"/>
              <a:t>беспорядочное бегство</a:t>
            </a:r>
            <a:r>
              <a:rPr lang="en-US" dirty="0" smtClean="0"/>
              <a:t>, </a:t>
            </a:r>
            <a:r>
              <a:rPr lang="ru-RU" dirty="0" smtClean="0"/>
              <a:t>толпа</a:t>
            </a:r>
            <a:r>
              <a:rPr lang="en-US" dirty="0" smtClean="0"/>
              <a:t>, </a:t>
            </a:r>
            <a:r>
              <a:rPr lang="ru-RU" dirty="0" smtClean="0"/>
              <a:t>пирушка</a:t>
            </a:r>
            <a:r>
              <a:rPr lang="en-US" dirty="0" smtClean="0"/>
              <a:t>,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86485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Природа">
  <a:themeElements>
    <a:clrScheme name="Природа 2">
      <a:dk1>
        <a:srgbClr val="5B5249"/>
      </a:dk1>
      <a:lt1>
        <a:srgbClr val="FFFFFF"/>
      </a:lt1>
      <a:dk2>
        <a:srgbClr val="2A3D7A"/>
      </a:dk2>
      <a:lt2>
        <a:srgbClr val="CEC8BA"/>
      </a:lt2>
      <a:accent1>
        <a:srgbClr val="C9DDF1"/>
      </a:accent1>
      <a:accent2>
        <a:srgbClr val="FAC164"/>
      </a:accent2>
      <a:accent3>
        <a:srgbClr val="FFFFFF"/>
      </a:accent3>
      <a:accent4>
        <a:srgbClr val="4C453D"/>
      </a:accent4>
      <a:accent5>
        <a:srgbClr val="E1EBF7"/>
      </a:accent5>
      <a:accent6>
        <a:srgbClr val="E3AF5A"/>
      </a:accent6>
      <a:hlink>
        <a:srgbClr val="B0AE6A"/>
      </a:hlink>
      <a:folHlink>
        <a:srgbClr val="C3E684"/>
      </a:folHlink>
    </a:clrScheme>
    <a:fontScheme name="Природа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0" numCol="1" anchor="t" anchorCtr="0" compatLnSpc="1">
        <a:prstTxWarp prst="textNoShape">
          <a:avLst/>
        </a:prstTxWarp>
      </a:bodyPr>
      <a:lstStyle>
        <a:defPPr marL="457200" marR="0" indent="-4572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A50021"/>
          </a:buClr>
          <a:buSzPct val="75000"/>
          <a:buFont typeface="Wingdings" pitchFamily="2" charset="2"/>
          <a:buChar char="n"/>
          <a:tabLst/>
          <a:defRPr kumimoji="1" lang="en-US" altLang="ru-RU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0" numCol="1" anchor="t" anchorCtr="0" compatLnSpc="1">
        <a:prstTxWarp prst="textNoShape">
          <a:avLst/>
        </a:prstTxWarp>
      </a:bodyPr>
      <a:lstStyle>
        <a:defPPr marL="457200" marR="0" indent="-4572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A50021"/>
          </a:buClr>
          <a:buSzPct val="75000"/>
          <a:buFont typeface="Wingdings" pitchFamily="2" charset="2"/>
          <a:buChar char="n"/>
          <a:tabLst/>
          <a:defRPr kumimoji="1" lang="en-US" altLang="ru-RU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Times New Roman" pitchFamily="18" charset="0"/>
          </a:defRPr>
        </a:defPPr>
      </a:lstStyle>
    </a:lnDef>
  </a:objectDefaults>
  <a:extraClrSchemeLst>
    <a:extraClrScheme>
      <a:clrScheme name="Природа 1">
        <a:dk1>
          <a:srgbClr val="666699"/>
        </a:dk1>
        <a:lt1>
          <a:srgbClr val="FFFFCC"/>
        </a:lt1>
        <a:dk2>
          <a:srgbClr val="687FCA"/>
        </a:dk2>
        <a:lt2>
          <a:srgbClr val="192449"/>
        </a:lt2>
        <a:accent1>
          <a:srgbClr val="C9DDF1"/>
        </a:accent1>
        <a:accent2>
          <a:srgbClr val="FAC164"/>
        </a:accent2>
        <a:accent3>
          <a:srgbClr val="B9C0E1"/>
        </a:accent3>
        <a:accent4>
          <a:srgbClr val="DADAAE"/>
        </a:accent4>
        <a:accent5>
          <a:srgbClr val="E1EBF7"/>
        </a:accent5>
        <a:accent6>
          <a:srgbClr val="E3AF5A"/>
        </a:accent6>
        <a:hlink>
          <a:srgbClr val="B0AE6A"/>
        </a:hlink>
        <a:folHlink>
          <a:srgbClr val="C3E68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ирода 2">
        <a:dk1>
          <a:srgbClr val="5B5249"/>
        </a:dk1>
        <a:lt1>
          <a:srgbClr val="FFFFFF"/>
        </a:lt1>
        <a:dk2>
          <a:srgbClr val="2A3D7A"/>
        </a:dk2>
        <a:lt2>
          <a:srgbClr val="CEC8BA"/>
        </a:lt2>
        <a:accent1>
          <a:srgbClr val="C9DDF1"/>
        </a:accent1>
        <a:accent2>
          <a:srgbClr val="FAC164"/>
        </a:accent2>
        <a:accent3>
          <a:srgbClr val="FFFFFF"/>
        </a:accent3>
        <a:accent4>
          <a:srgbClr val="4C453D"/>
        </a:accent4>
        <a:accent5>
          <a:srgbClr val="E1EBF7"/>
        </a:accent5>
        <a:accent6>
          <a:srgbClr val="E3AF5A"/>
        </a:accent6>
        <a:hlink>
          <a:srgbClr val="B0AE6A"/>
        </a:hlink>
        <a:folHlink>
          <a:srgbClr val="C3E68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рирода 3">
        <a:dk1>
          <a:srgbClr val="333333"/>
        </a:dk1>
        <a:lt1>
          <a:srgbClr val="FFFFFF"/>
        </a:lt1>
        <a:dk2>
          <a:srgbClr val="000000"/>
        </a:dk2>
        <a:lt2>
          <a:srgbClr val="DDDDDD"/>
        </a:lt2>
        <a:accent1>
          <a:srgbClr val="DDDDDD"/>
        </a:accent1>
        <a:accent2>
          <a:srgbClr val="B2B2B2"/>
        </a:accent2>
        <a:accent3>
          <a:srgbClr val="FFFFFF"/>
        </a:accent3>
        <a:accent4>
          <a:srgbClr val="2A2A2A"/>
        </a:accent4>
        <a:accent5>
          <a:srgbClr val="EBEBEB"/>
        </a:accent5>
        <a:accent6>
          <a:srgbClr val="A1A1A1"/>
        </a:accent6>
        <a:hlink>
          <a:srgbClr val="808080"/>
        </a:hlink>
        <a:folHlink>
          <a:srgbClr val="5F5F5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рирода 4">
        <a:dk1>
          <a:srgbClr val="8061A5"/>
        </a:dk1>
        <a:lt1>
          <a:srgbClr val="FFFFCC"/>
        </a:lt1>
        <a:dk2>
          <a:srgbClr val="967DB5"/>
        </a:dk2>
        <a:lt2>
          <a:srgbClr val="192449"/>
        </a:lt2>
        <a:accent1>
          <a:srgbClr val="D6C9F1"/>
        </a:accent1>
        <a:accent2>
          <a:srgbClr val="FAC164"/>
        </a:accent2>
        <a:accent3>
          <a:srgbClr val="C9BFD7"/>
        </a:accent3>
        <a:accent4>
          <a:srgbClr val="DADAAE"/>
        </a:accent4>
        <a:accent5>
          <a:srgbClr val="E8E1F7"/>
        </a:accent5>
        <a:accent6>
          <a:srgbClr val="E3AF5A"/>
        </a:accent6>
        <a:hlink>
          <a:srgbClr val="B0AE6A"/>
        </a:hlink>
        <a:folHlink>
          <a:srgbClr val="C3E68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ирода 5">
        <a:dk1>
          <a:srgbClr val="5B5249"/>
        </a:dk1>
        <a:lt1>
          <a:srgbClr val="FFFFFF"/>
        </a:lt1>
        <a:dk2>
          <a:srgbClr val="2A3D7A"/>
        </a:dk2>
        <a:lt2>
          <a:srgbClr val="CEC8BA"/>
        </a:lt2>
        <a:accent1>
          <a:srgbClr val="C9DDF1"/>
        </a:accent1>
        <a:accent2>
          <a:srgbClr val="FAC164"/>
        </a:accent2>
        <a:accent3>
          <a:srgbClr val="FFFFFF"/>
        </a:accent3>
        <a:accent4>
          <a:srgbClr val="4C453D"/>
        </a:accent4>
        <a:accent5>
          <a:srgbClr val="E1EBF7"/>
        </a:accent5>
        <a:accent6>
          <a:srgbClr val="E3AF5A"/>
        </a:accent6>
        <a:hlink>
          <a:srgbClr val="993333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Designs\Природа.pot</Template>
  <TotalTime>6280</TotalTime>
  <Words>1445</Words>
  <Application>Microsoft Office PowerPoint</Application>
  <PresentationFormat>Экран (4:3)</PresentationFormat>
  <Paragraphs>524</Paragraphs>
  <Slides>22</Slides>
  <Notes>0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2</vt:i4>
      </vt:variant>
      <vt:variant>
        <vt:lpstr>Заголовки слайдов</vt:lpstr>
      </vt:variant>
      <vt:variant>
        <vt:i4>22</vt:i4>
      </vt:variant>
    </vt:vector>
  </HeadingPairs>
  <TitlesOfParts>
    <vt:vector size="25" baseType="lpstr">
      <vt:lpstr>Природа</vt:lpstr>
      <vt:lpstr>Visio</vt:lpstr>
      <vt:lpstr>CorelDRAW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stas</dc:creator>
  <cp:lastModifiedBy>stas</cp:lastModifiedBy>
  <cp:revision>530</cp:revision>
  <dcterms:created xsi:type="dcterms:W3CDTF">1601-01-01T00:00:00Z</dcterms:created>
  <dcterms:modified xsi:type="dcterms:W3CDTF">2017-11-14T08:21:48Z</dcterms:modified>
</cp:coreProperties>
</file>