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311" r:id="rId2"/>
    <p:sldId id="330" r:id="rId3"/>
    <p:sldId id="340" r:id="rId4"/>
    <p:sldId id="341" r:id="rId5"/>
    <p:sldId id="339" r:id="rId6"/>
    <p:sldId id="331" r:id="rId7"/>
    <p:sldId id="332" r:id="rId8"/>
    <p:sldId id="342" r:id="rId9"/>
    <p:sldId id="343" r:id="rId10"/>
    <p:sldId id="337" r:id="rId11"/>
    <p:sldId id="33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778"/>
    <a:srgbClr val="100E0C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8893" autoAdjust="0"/>
  </p:normalViewPr>
  <p:slideViewPr>
    <p:cSldViewPr>
      <p:cViewPr>
        <p:scale>
          <a:sx n="100" d="100"/>
          <a:sy n="100" d="100"/>
        </p:scale>
        <p:origin x="-123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в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-сетях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498976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Gateway (</a:t>
            </a:r>
            <a:r>
              <a:rPr lang="ru-RU" dirty="0" smtClean="0"/>
              <a:t>шлюз)</a:t>
            </a:r>
            <a:endParaRPr lang="en-US" dirty="0" smtClean="0"/>
          </a:p>
          <a:p>
            <a:pPr lvl="1"/>
            <a:r>
              <a:rPr lang="ru-RU" dirty="0" smtClean="0"/>
              <a:t>Сервера </a:t>
            </a:r>
            <a:r>
              <a:rPr lang="en-US" dirty="0" smtClean="0"/>
              <a:t>DNS</a:t>
            </a:r>
            <a:endParaRPr lang="ru-RU" dirty="0" smtClean="0"/>
          </a:p>
          <a:p>
            <a:pPr lvl="1"/>
            <a:r>
              <a:rPr lang="ru-RU" dirty="0" smtClean="0"/>
              <a:t>Период обновления</a:t>
            </a:r>
          </a:p>
          <a:p>
            <a:pPr lvl="1"/>
            <a:r>
              <a:rPr lang="ru-RU" dirty="0" smtClean="0"/>
              <a:t>Прочее</a:t>
            </a:r>
          </a:p>
          <a:p>
            <a:pPr lvl="2"/>
            <a:r>
              <a:rPr lang="ru-RU" dirty="0" smtClean="0"/>
              <a:t>Имя домена</a:t>
            </a:r>
          </a:p>
          <a:p>
            <a:pPr lvl="2"/>
            <a:r>
              <a:rPr lang="ru-RU" dirty="0" smtClean="0"/>
              <a:t>Сервера точного времени</a:t>
            </a:r>
          </a:p>
          <a:p>
            <a:pPr lvl="2"/>
            <a:r>
              <a:rPr lang="ru-RU" dirty="0" smtClean="0"/>
              <a:t>…</a:t>
            </a:r>
          </a:p>
          <a:p>
            <a:r>
              <a:rPr lang="ru-RU" dirty="0" smtClean="0"/>
              <a:t>Режимы работы</a:t>
            </a:r>
          </a:p>
          <a:p>
            <a:pPr lvl="1"/>
            <a:r>
              <a:rPr lang="ru-RU" dirty="0" smtClean="0"/>
              <a:t>Ручные статические адреса</a:t>
            </a:r>
          </a:p>
          <a:p>
            <a:pPr lvl="1"/>
            <a:r>
              <a:rPr lang="ru-RU" dirty="0" smtClean="0"/>
              <a:t>Автоматические статические адреса</a:t>
            </a:r>
          </a:p>
          <a:p>
            <a:pPr lvl="1"/>
            <a:r>
              <a:rPr lang="ru-RU" dirty="0" smtClean="0"/>
              <a:t>Автоматические динамические адреса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4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201631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67908" y="948536"/>
            <a:ext cx="8580437" cy="5840412"/>
            <a:chOff x="115" y="71"/>
            <a:chExt cx="4484" cy="2944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1553" y="599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85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599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49" y="90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150" y="1086"/>
              <a:ext cx="272" cy="272"/>
              <a:chOff x="521" y="663"/>
              <a:chExt cx="272" cy="27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5" y="1240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003" y="12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47" y="1259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pic>
          <p:nvPicPr>
            <p:cNvPr id="12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" y="1549"/>
              <a:ext cx="1287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77" y="137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03" y="2836"/>
              <a:ext cx="2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160" y="2455"/>
              <a:ext cx="272" cy="272"/>
              <a:chOff x="521" y="663"/>
              <a:chExt cx="272" cy="272"/>
            </a:xfrm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0" name="Group 1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295" y="2401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295" y="2729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computr1"/>
            <p:cNvSpPr>
              <a:spLocks noEditPoints="1" noChangeArrowheads="1"/>
            </p:cNvSpPr>
            <p:nvPr/>
          </p:nvSpPr>
          <p:spPr bwMode="auto">
            <a:xfrm>
              <a:off x="4177" y="93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computr1"/>
            <p:cNvSpPr>
              <a:spLocks noEditPoints="1" noChangeArrowheads="1"/>
            </p:cNvSpPr>
            <p:nvPr/>
          </p:nvSpPr>
          <p:spPr bwMode="auto">
            <a:xfrm>
              <a:off x="2822" y="932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1113" y="602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86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602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computr1"/>
            <p:cNvSpPr>
              <a:spLocks noEditPoints="1" noChangeArrowheads="1"/>
            </p:cNvSpPr>
            <p:nvPr/>
          </p:nvSpPr>
          <p:spPr bwMode="auto">
            <a:xfrm>
              <a:off x="3673" y="924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computr1"/>
            <p:cNvSpPr>
              <a:spLocks noEditPoints="1" noChangeArrowheads="1"/>
            </p:cNvSpPr>
            <p:nvPr/>
          </p:nvSpPr>
          <p:spPr bwMode="auto">
            <a:xfrm>
              <a:off x="3251" y="936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640" y="903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5" y="1179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762" y="117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285" y="1187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666" y="1187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2951" y="12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403" y="1223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840" y="119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260" y="1211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225" y="1285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relay agent</a:t>
              </a:r>
              <a:endParaRPr lang="ru-RU" altLang="ru-RU" sz="1200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518" y="348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078" y="34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023" y="19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925" y="223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632" y="62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21" y="609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4183" y="664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2957" y="2200"/>
              <a:ext cx="1426" cy="636"/>
              <a:chOff x="2633" y="2200"/>
              <a:chExt cx="1426" cy="636"/>
            </a:xfrm>
          </p:grpSpPr>
          <p:sp>
            <p:nvSpPr>
              <p:cNvPr id="52" name="computr1"/>
              <p:cNvSpPr>
                <a:spLocks noEditPoints="1" noChangeArrowheads="1"/>
              </p:cNvSpPr>
              <p:nvPr/>
            </p:nvSpPr>
            <p:spPr bwMode="auto">
              <a:xfrm>
                <a:off x="3207" y="2513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computr1"/>
              <p:cNvSpPr>
                <a:spLocks noEditPoints="1" noChangeArrowheads="1"/>
              </p:cNvSpPr>
              <p:nvPr/>
            </p:nvSpPr>
            <p:spPr bwMode="auto">
              <a:xfrm>
                <a:off x="2633" y="2507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graphicFrame>
            <p:nvGraphicFramePr>
              <p:cNvPr id="54" name="Object 47"/>
              <p:cNvGraphicFramePr>
                <a:graphicFrameLocks noChangeAspect="1"/>
              </p:cNvGraphicFramePr>
              <p:nvPr/>
            </p:nvGraphicFramePr>
            <p:xfrm>
              <a:off x="3747" y="2200"/>
              <a:ext cx="31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87" name="Visio" r:id="rId7" imgW="250850" imgH="493776" progId="Visio.Drawing.6">
                      <p:embed/>
                    </p:oleObj>
                  </mc:Choice>
                  <mc:Fallback>
                    <p:oleObj name="Visio" r:id="rId7" imgW="250850" imgH="493776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7" y="2200"/>
                            <a:ext cx="31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2774" y="278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3332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3881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Text Box 51"/>
              <p:cNvSpPr txBox="1">
                <a:spLocks noChangeArrowheads="1"/>
              </p:cNvSpPr>
              <p:nvPr/>
            </p:nvSpPr>
            <p:spPr bwMode="auto">
              <a:xfrm>
                <a:off x="3158" y="2219"/>
                <a:ext cx="4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200"/>
                  <a:t>DHCP client</a:t>
                </a:r>
                <a:endParaRPr lang="ru-RU" altLang="ru-RU" sz="1200"/>
              </a:p>
            </p:txBody>
          </p:sp>
        </p:grp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3775" y="448"/>
              <a:ext cx="257" cy="465"/>
            </a:xfrm>
            <a:custGeom>
              <a:avLst/>
              <a:gdLst>
                <a:gd name="T0" fmla="*/ 257 w 257"/>
                <a:gd name="T1" fmla="*/ 13 h 465"/>
                <a:gd name="T2" fmla="*/ 53 w 257"/>
                <a:gd name="T3" fmla="*/ 75 h 465"/>
                <a:gd name="T4" fmla="*/ 0 w 257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465">
                  <a:moveTo>
                    <a:pt x="257" y="13"/>
                  </a:moveTo>
                  <a:cubicBezTo>
                    <a:pt x="176" y="6"/>
                    <a:pt x="96" y="0"/>
                    <a:pt x="53" y="75"/>
                  </a:cubicBezTo>
                  <a:cubicBezTo>
                    <a:pt x="10" y="150"/>
                    <a:pt x="5" y="307"/>
                    <a:pt x="0" y="4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2871" y="264"/>
              <a:ext cx="1347" cy="675"/>
            </a:xfrm>
            <a:custGeom>
              <a:avLst/>
              <a:gdLst>
                <a:gd name="T0" fmla="*/ 1347 w 1347"/>
                <a:gd name="T1" fmla="*/ 649 h 675"/>
                <a:gd name="T2" fmla="*/ 1232 w 1347"/>
                <a:gd name="T3" fmla="*/ 241 h 675"/>
                <a:gd name="T4" fmla="*/ 851 w 1347"/>
                <a:gd name="T5" fmla="*/ 64 h 675"/>
                <a:gd name="T6" fmla="*/ 443 w 1347"/>
                <a:gd name="T7" fmla="*/ 37 h 675"/>
                <a:gd name="T8" fmla="*/ 89 w 1347"/>
                <a:gd name="T9" fmla="*/ 285 h 675"/>
                <a:gd name="T10" fmla="*/ 0 w 1347"/>
                <a:gd name="T11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7" h="675">
                  <a:moveTo>
                    <a:pt x="1347" y="649"/>
                  </a:moveTo>
                  <a:cubicBezTo>
                    <a:pt x="1331" y="493"/>
                    <a:pt x="1315" y="338"/>
                    <a:pt x="1232" y="241"/>
                  </a:cubicBezTo>
                  <a:cubicBezTo>
                    <a:pt x="1149" y="144"/>
                    <a:pt x="982" y="98"/>
                    <a:pt x="851" y="64"/>
                  </a:cubicBezTo>
                  <a:cubicBezTo>
                    <a:pt x="720" y="30"/>
                    <a:pt x="570" y="0"/>
                    <a:pt x="443" y="37"/>
                  </a:cubicBezTo>
                  <a:cubicBezTo>
                    <a:pt x="316" y="74"/>
                    <a:pt x="163" y="179"/>
                    <a:pt x="89" y="285"/>
                  </a:cubicBezTo>
                  <a:cubicBezTo>
                    <a:pt x="15" y="391"/>
                    <a:pt x="7" y="533"/>
                    <a:pt x="0" y="6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54"/>
            <p:cNvSpPr>
              <a:spLocks/>
            </p:cNvSpPr>
            <p:nvPr/>
          </p:nvSpPr>
          <p:spPr bwMode="auto">
            <a:xfrm>
              <a:off x="3350" y="278"/>
              <a:ext cx="274" cy="652"/>
            </a:xfrm>
            <a:custGeom>
              <a:avLst/>
              <a:gdLst>
                <a:gd name="T0" fmla="*/ 274 w 274"/>
                <a:gd name="T1" fmla="*/ 32 h 652"/>
                <a:gd name="T2" fmla="*/ 88 w 274"/>
                <a:gd name="T3" fmla="*/ 103 h 652"/>
                <a:gd name="T4" fmla="*/ 0 w 274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652">
                  <a:moveTo>
                    <a:pt x="274" y="32"/>
                  </a:moveTo>
                  <a:cubicBezTo>
                    <a:pt x="204" y="16"/>
                    <a:pt x="134" y="0"/>
                    <a:pt x="88" y="103"/>
                  </a:cubicBezTo>
                  <a:cubicBezTo>
                    <a:pt x="42" y="206"/>
                    <a:pt x="15" y="561"/>
                    <a:pt x="0" y="6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3138" y="71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2209" y="1214"/>
              <a:ext cx="1796" cy="1797"/>
            </a:xfrm>
            <a:custGeom>
              <a:avLst/>
              <a:gdLst>
                <a:gd name="T0" fmla="*/ 1096 w 1796"/>
                <a:gd name="T1" fmla="*/ 0 h 1797"/>
                <a:gd name="T2" fmla="*/ 946 w 1796"/>
                <a:gd name="T3" fmla="*/ 160 h 1797"/>
                <a:gd name="T4" fmla="*/ 157 w 1796"/>
                <a:gd name="T5" fmla="*/ 115 h 1797"/>
                <a:gd name="T6" fmla="*/ 6 w 1796"/>
                <a:gd name="T7" fmla="*/ 328 h 1797"/>
                <a:gd name="T8" fmla="*/ 148 w 1796"/>
                <a:gd name="T9" fmla="*/ 1312 h 1797"/>
                <a:gd name="T10" fmla="*/ 192 w 1796"/>
                <a:gd name="T11" fmla="*/ 1719 h 1797"/>
                <a:gd name="T12" fmla="*/ 972 w 1796"/>
                <a:gd name="T13" fmla="*/ 842 h 1797"/>
                <a:gd name="T14" fmla="*/ 1796 w 1796"/>
                <a:gd name="T15" fmla="*/ 833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6" h="1797">
                  <a:moveTo>
                    <a:pt x="1096" y="0"/>
                  </a:moveTo>
                  <a:cubicBezTo>
                    <a:pt x="1099" y="70"/>
                    <a:pt x="1102" y="141"/>
                    <a:pt x="946" y="160"/>
                  </a:cubicBezTo>
                  <a:cubicBezTo>
                    <a:pt x="790" y="179"/>
                    <a:pt x="314" y="87"/>
                    <a:pt x="157" y="115"/>
                  </a:cubicBezTo>
                  <a:cubicBezTo>
                    <a:pt x="0" y="143"/>
                    <a:pt x="7" y="129"/>
                    <a:pt x="6" y="328"/>
                  </a:cubicBezTo>
                  <a:cubicBezTo>
                    <a:pt x="5" y="527"/>
                    <a:pt x="117" y="1080"/>
                    <a:pt x="148" y="1312"/>
                  </a:cubicBezTo>
                  <a:cubicBezTo>
                    <a:pt x="179" y="1544"/>
                    <a:pt x="55" y="1797"/>
                    <a:pt x="192" y="1719"/>
                  </a:cubicBezTo>
                  <a:cubicBezTo>
                    <a:pt x="329" y="1641"/>
                    <a:pt x="705" y="990"/>
                    <a:pt x="972" y="842"/>
                  </a:cubicBezTo>
                  <a:cubicBezTo>
                    <a:pt x="1239" y="694"/>
                    <a:pt x="1659" y="834"/>
                    <a:pt x="1796" y="8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256" y="270"/>
              <a:ext cx="1410" cy="386"/>
            </a:xfrm>
            <a:custGeom>
              <a:avLst/>
              <a:gdLst>
                <a:gd name="T0" fmla="*/ 36 w 1410"/>
                <a:gd name="T1" fmla="*/ 386 h 386"/>
                <a:gd name="T2" fmla="*/ 134 w 1410"/>
                <a:gd name="T3" fmla="*/ 84 h 386"/>
                <a:gd name="T4" fmla="*/ 843 w 1410"/>
                <a:gd name="T5" fmla="*/ 5 h 386"/>
                <a:gd name="T6" fmla="*/ 1410 w 1410"/>
                <a:gd name="T7" fmla="*/ 1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386">
                  <a:moveTo>
                    <a:pt x="36" y="386"/>
                  </a:moveTo>
                  <a:cubicBezTo>
                    <a:pt x="18" y="266"/>
                    <a:pt x="0" y="147"/>
                    <a:pt x="134" y="84"/>
                  </a:cubicBezTo>
                  <a:cubicBezTo>
                    <a:pt x="268" y="21"/>
                    <a:pt x="630" y="0"/>
                    <a:pt x="843" y="5"/>
                  </a:cubicBezTo>
                  <a:cubicBezTo>
                    <a:pt x="1056" y="10"/>
                    <a:pt x="1233" y="60"/>
                    <a:pt x="1410" y="1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992" y="266"/>
              <a:ext cx="125" cy="124"/>
            </a:xfrm>
            <a:custGeom>
              <a:avLst/>
              <a:gdLst>
                <a:gd name="T0" fmla="*/ 0 w 125"/>
                <a:gd name="T1" fmla="*/ 0 h 124"/>
                <a:gd name="T2" fmla="*/ 125 w 125"/>
                <a:gd name="T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124">
                  <a:moveTo>
                    <a:pt x="0" y="0"/>
                  </a:moveTo>
                  <a:cubicBezTo>
                    <a:pt x="0" y="0"/>
                    <a:pt x="62" y="62"/>
                    <a:pt x="125" y="1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629" y="292"/>
              <a:ext cx="179" cy="373"/>
            </a:xfrm>
            <a:custGeom>
              <a:avLst/>
              <a:gdLst>
                <a:gd name="T0" fmla="*/ 0 w 179"/>
                <a:gd name="T1" fmla="*/ 0 h 373"/>
                <a:gd name="T2" fmla="*/ 151 w 179"/>
                <a:gd name="T3" fmla="*/ 142 h 373"/>
                <a:gd name="T4" fmla="*/ 169 w 179"/>
                <a:gd name="T5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373">
                  <a:moveTo>
                    <a:pt x="0" y="0"/>
                  </a:moveTo>
                  <a:cubicBezTo>
                    <a:pt x="61" y="40"/>
                    <a:pt x="123" y="80"/>
                    <a:pt x="151" y="142"/>
                  </a:cubicBezTo>
                  <a:cubicBezTo>
                    <a:pt x="179" y="204"/>
                    <a:pt x="174" y="288"/>
                    <a:pt x="169" y="3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554" y="83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142" y="1221"/>
              <a:ext cx="1161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Network1</a:t>
              </a:r>
              <a:endParaRPr lang="ru-RU" altLang="ru-RU" sz="1200"/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3436" y="2876"/>
              <a:ext cx="1161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Network3</a:t>
              </a:r>
              <a:endParaRPr lang="ru-RU" altLang="ru-RU" sz="1200"/>
            </a:p>
          </p:txBody>
        </p:sp>
      </p:grpSp>
      <p:sp>
        <p:nvSpPr>
          <p:cNvPr id="2" name="Скругленная прямоугольная выноска 1"/>
          <p:cNvSpPr/>
          <p:nvPr/>
        </p:nvSpPr>
        <p:spPr bwMode="auto">
          <a:xfrm>
            <a:off x="777411" y="3880645"/>
            <a:ext cx="1969061" cy="555876"/>
          </a:xfrm>
          <a:prstGeom prst="wedgeRoundRectCallout">
            <a:avLst>
              <a:gd name="adj1" fmla="val 40118"/>
              <a:gd name="adj2" fmla="val -170537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Пул адресов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Скругленная прямоугольная выноска 67"/>
          <p:cNvSpPr/>
          <p:nvPr/>
        </p:nvSpPr>
        <p:spPr bwMode="auto">
          <a:xfrm>
            <a:off x="6984511" y="3905380"/>
            <a:ext cx="2121190" cy="555876"/>
          </a:xfrm>
          <a:prstGeom prst="wedgeRoundRectCallout">
            <a:avLst>
              <a:gd name="adj1" fmla="val 21044"/>
              <a:gd name="adj2" fmla="val 161884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Несколько пулов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886420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3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3995936" y="3284984"/>
            <a:ext cx="1296144" cy="576064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95936" y="3645024"/>
            <a:ext cx="1296144" cy="432048"/>
          </a:xfrm>
          <a:prstGeom prst="ellipse">
            <a:avLst/>
          </a:prstGeom>
          <a:noFill/>
          <a:ln w="3810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24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Коммутация </a:t>
            </a:r>
            <a:r>
              <a:rPr kumimoji="0" lang="en-US" altLang="ru-RU" b="1" kern="0" dirty="0" smtClean="0"/>
              <a:t>vs </a:t>
            </a:r>
            <a:r>
              <a:rPr kumimoji="0" lang="ru-RU" altLang="ru-RU" b="1" kern="0" dirty="0" smtClean="0"/>
              <a:t>Маршрутизация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62880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None/>
            </a:pPr>
            <a:r>
              <a:rPr lang="ru-RU" altLang="ru-RU" b="1" dirty="0">
                <a:solidFill>
                  <a:srgbClr val="100E0C"/>
                </a:solidFill>
                <a:latin typeface="+mn-lt"/>
              </a:rPr>
              <a:t>Коммутация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 - экономичное продвижение пакетов на основании локального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адреса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en-US" altLang="ru-RU" dirty="0" smtClean="0">
                <a:solidFill>
                  <a:srgbClr val="100E0C"/>
                </a:solidFill>
                <a:latin typeface="+mn-lt"/>
              </a:rPr>
              <a:t>MAC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-адрес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номер 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виртуального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канала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Обеспечивается продвижение пакета между «соседями»: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одной локальной сети (не разделенной маршрутизаторами)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по каналу «точка-точка» глобальной сети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Таблицы коммутации небольшого размера 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Учитываются 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только адреса активно взаимодействующих «соседей»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Пакет при продвижении не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модифицируется: экономия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Действий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Стоимости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Скорости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1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18864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«свою» сеть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2627886" y="2491850"/>
            <a:ext cx="4176464" cy="400110"/>
            <a:chOff x="1979712" y="2996952"/>
            <a:chExt cx="4176464" cy="40011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1979712" y="2996952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9712" y="2996952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2996952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IPsrc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7904" y="2996952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IPdst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4" y="2996952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81447" y="3670271"/>
            <a:ext cx="7488473" cy="591701"/>
            <a:chOff x="1086594" y="4145260"/>
            <a:chExt cx="7488473" cy="591701"/>
          </a:xfrm>
        </p:grpSpPr>
        <p:sp>
          <p:nvSpPr>
            <p:cNvPr id="16" name="Прямоугольник 15"/>
            <p:cNvSpPr/>
            <p:nvPr/>
          </p:nvSpPr>
          <p:spPr bwMode="auto">
            <a:xfrm>
              <a:off x="4398603" y="4145260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8603" y="4145260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715" y="4145260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IPsrc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26795" y="4145260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IPdst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6915" y="4145260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83842" y="4147145"/>
              <a:ext cx="110015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MACsrc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6594" y="4147145"/>
              <a:ext cx="1100150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MACdst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3992" y="4145260"/>
              <a:ext cx="1100150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0x800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4" name="Правая фигурная скобка 13"/>
            <p:cNvSpPr/>
            <p:nvPr/>
          </p:nvSpPr>
          <p:spPr bwMode="auto">
            <a:xfrm rot="5400000">
              <a:off x="2642814" y="2995633"/>
              <a:ext cx="185108" cy="329754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Правая фигурная скобка 26"/>
            <p:cNvSpPr/>
            <p:nvPr/>
          </p:nvSpPr>
          <p:spPr bwMode="auto">
            <a:xfrm rot="5400000">
              <a:off x="6371640" y="2576161"/>
              <a:ext cx="185108" cy="41364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9735" y="4261266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Ethernet, L2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311849" y="4197085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IP, L3</a:t>
            </a:r>
            <a:endParaRPr lang="ru-RU" dirty="0"/>
          </a:p>
        </p:txBody>
      </p:sp>
      <p:sp>
        <p:nvSpPr>
          <p:cNvPr id="30" name="Стрелка вниз 29"/>
          <p:cNvSpPr/>
          <p:nvPr/>
        </p:nvSpPr>
        <p:spPr bwMode="auto">
          <a:xfrm>
            <a:off x="4568591" y="2942551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Выгнутая вверх стрелка 30"/>
          <p:cNvSpPr/>
          <p:nvPr/>
        </p:nvSpPr>
        <p:spPr bwMode="auto">
          <a:xfrm flipH="1" flipV="1">
            <a:off x="1444499" y="4197085"/>
            <a:ext cx="4879825" cy="1240105"/>
          </a:xfrm>
          <a:prstGeom prst="curvedDownArrow">
            <a:avLst>
              <a:gd name="adj1" fmla="val 6854"/>
              <a:gd name="adj2" fmla="val 29870"/>
              <a:gd name="adj3" fmla="val 134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158" y="5259978"/>
            <a:ext cx="90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</a:t>
            </a:r>
            <a:endParaRPr lang="ru-RU" dirty="0"/>
          </a:p>
        </p:txBody>
      </p:sp>
      <p:sp>
        <p:nvSpPr>
          <p:cNvPr id="2" name="Стрелка влево 1"/>
          <p:cNvSpPr/>
          <p:nvPr/>
        </p:nvSpPr>
        <p:spPr bwMode="auto">
          <a:xfrm>
            <a:off x="5873838" y="5293971"/>
            <a:ext cx="876021" cy="336423"/>
          </a:xfrm>
          <a:prstGeom prst="lef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86569"/>
              </p:ext>
            </p:extLst>
          </p:nvPr>
        </p:nvGraphicFramePr>
        <p:xfrm>
          <a:off x="6900115" y="4703294"/>
          <a:ext cx="164846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22630"/>
                <a:gridCol w="925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ip-02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mac-02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03835" y="1160889"/>
            <a:ext cx="1368152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9" name="Стрелка вниз 38"/>
          <p:cNvSpPr/>
          <p:nvPr/>
        </p:nvSpPr>
        <p:spPr bwMode="auto">
          <a:xfrm>
            <a:off x="4251329" y="1628800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5649" y="1059413"/>
            <a:ext cx="2268150" cy="113877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IP.src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=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IP.dst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Address Resolution Protocol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2295782"/>
            <a:ext cx="7632848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Преобразование </a:t>
            </a:r>
            <a:r>
              <a:rPr lang="en-US" sz="1600" dirty="0" smtClean="0"/>
              <a:t>IP</a:t>
            </a:r>
            <a:r>
              <a:rPr lang="ru-RU" sz="1600" dirty="0" smtClean="0"/>
              <a:t>-адреса в физический (</a:t>
            </a:r>
            <a:r>
              <a:rPr lang="en-US" sz="1600" dirty="0" smtClean="0"/>
              <a:t>MAC</a:t>
            </a:r>
            <a:r>
              <a:rPr lang="ru-RU" sz="1600" dirty="0" smtClean="0"/>
              <a:t>-адрес)</a:t>
            </a:r>
          </a:p>
          <a:p>
            <a:r>
              <a:rPr lang="ru-RU" sz="1600" dirty="0" smtClean="0"/>
              <a:t>В обратную сторону обычно не производится</a:t>
            </a:r>
          </a:p>
          <a:p>
            <a:r>
              <a:rPr lang="ru-RU" sz="1600" dirty="0"/>
              <a:t>Происходит </a:t>
            </a:r>
            <a:r>
              <a:rPr lang="ru-RU" sz="1600" b="1" dirty="0"/>
              <a:t>на каждом</a:t>
            </a:r>
            <a:r>
              <a:rPr lang="ru-RU" sz="1600" dirty="0"/>
              <a:t> узле сети</a:t>
            </a:r>
          </a:p>
          <a:p>
            <a:r>
              <a:rPr lang="ru-RU" sz="1600" dirty="0" smtClean="0"/>
              <a:t>Использование </a:t>
            </a:r>
            <a:r>
              <a:rPr lang="ru-RU" sz="1600" dirty="0" smtClean="0"/>
              <a:t>таблиц</a:t>
            </a:r>
          </a:p>
          <a:p>
            <a:pPr lvl="1"/>
            <a:r>
              <a:rPr lang="ru-RU" sz="1600" dirty="0" smtClean="0"/>
              <a:t>Отсутствие какой-либо </a:t>
            </a:r>
            <a:r>
              <a:rPr lang="ru-RU" sz="1600" dirty="0" smtClean="0"/>
              <a:t>схемы</a:t>
            </a:r>
            <a:endParaRPr lang="en-US" sz="1600" dirty="0" smtClean="0"/>
          </a:p>
          <a:p>
            <a:pPr lvl="1"/>
            <a:r>
              <a:rPr lang="ru-RU" sz="1600" dirty="0" smtClean="0"/>
              <a:t>Пополнение:</a:t>
            </a:r>
          </a:p>
          <a:p>
            <a:pPr lvl="2"/>
            <a:r>
              <a:rPr lang="ru-RU" sz="1600" dirty="0" smtClean="0"/>
              <a:t>Широковещательными сообщениями</a:t>
            </a:r>
          </a:p>
          <a:p>
            <a:pPr lvl="2"/>
            <a:r>
              <a:rPr lang="ru-RU" sz="1600" dirty="0"/>
              <a:t>Прямыми </a:t>
            </a:r>
            <a:r>
              <a:rPr lang="ru-RU" sz="1600" dirty="0" smtClean="0"/>
              <a:t>запросами</a:t>
            </a:r>
            <a:endParaRPr lang="ru-RU" sz="1600" dirty="0" smtClean="0"/>
          </a:p>
          <a:p>
            <a:r>
              <a:rPr lang="en-US" sz="1600" dirty="0" smtClean="0"/>
              <a:t>RFC </a:t>
            </a:r>
            <a:r>
              <a:rPr lang="en-US" sz="1600" dirty="0" smtClean="0"/>
              <a:t>826</a:t>
            </a:r>
            <a:endParaRPr lang="ru-RU" sz="16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355976" y="4546024"/>
            <a:ext cx="4485059" cy="1863911"/>
            <a:chOff x="1214438" y="633899"/>
            <a:chExt cx="6126162" cy="254592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4438" y="1606550"/>
              <a:ext cx="5748337" cy="587375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14438" y="1619250"/>
              <a:ext cx="1620837" cy="574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 rot="16200000">
              <a:off x="4645025" y="530226"/>
              <a:ext cx="509587" cy="4075112"/>
            </a:xfrm>
            <a:prstGeom prst="leftBrace">
              <a:avLst>
                <a:gd name="adj1" fmla="val 666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 rot="5400000">
              <a:off x="3858419" y="-1539081"/>
              <a:ext cx="509587" cy="5648325"/>
            </a:xfrm>
            <a:prstGeom prst="leftBrace">
              <a:avLst>
                <a:gd name="adj1" fmla="val 923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59159" y="633899"/>
              <a:ext cx="3724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dirty="0"/>
                <a:t>Кадр </a:t>
              </a:r>
              <a:r>
                <a:rPr lang="en-GB" altLang="ru-RU" dirty="0"/>
                <a:t>Ethernet</a:t>
              </a:r>
              <a:endParaRPr lang="ru-RU" altLang="ru-RU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57625" y="2779713"/>
              <a:ext cx="34829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ARP request/replay</a:t>
              </a:r>
              <a:endParaRPr lang="ru-RU" altLang="ru-RU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92168" y="1652126"/>
              <a:ext cx="14779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200" dirty="0"/>
                <a:t>Заголовок </a:t>
              </a:r>
              <a:r>
                <a:rPr lang="en-GB" altLang="ru-RU" sz="1200" dirty="0"/>
                <a:t>Ethernet</a:t>
              </a:r>
              <a:endParaRPr lang="ru-RU" altLang="ru-RU" sz="1200" dirty="0"/>
            </a:p>
          </p:txBody>
        </p: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69697"/>
              </p:ext>
            </p:extLst>
          </p:nvPr>
        </p:nvGraphicFramePr>
        <p:xfrm>
          <a:off x="3887814" y="2924944"/>
          <a:ext cx="514477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76630"/>
                <a:gridCol w="1447165"/>
                <a:gridCol w="1131253"/>
                <a:gridCol w="792797"/>
                <a:gridCol w="79692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MAC.dst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MAC.src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IP.src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IP.dst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ff:ff:</a:t>
                      </a:r>
                      <a:r>
                        <a:rPr lang="en-US" dirty="0" err="1" smtClean="0"/>
                        <a:t>ff:ff:ff:ff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5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"/>
          <p:cNvSpPr>
            <a:spLocks noChangeArrowheads="1"/>
          </p:cNvSpPr>
          <p:nvPr/>
        </p:nvSpPr>
        <p:spPr bwMode="auto">
          <a:xfrm>
            <a:off x="1490663" y="465138"/>
            <a:ext cx="1871662" cy="1997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3" name="Oval 3"/>
          <p:cNvSpPr>
            <a:spLocks noChangeArrowheads="1"/>
          </p:cNvSpPr>
          <p:nvPr/>
        </p:nvSpPr>
        <p:spPr bwMode="auto">
          <a:xfrm>
            <a:off x="2957513" y="239077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4" name="Oval 4"/>
          <p:cNvSpPr>
            <a:spLocks noChangeArrowheads="1"/>
          </p:cNvSpPr>
          <p:nvPr/>
        </p:nvSpPr>
        <p:spPr bwMode="auto">
          <a:xfrm>
            <a:off x="1736725" y="239712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165" name="Group 5"/>
          <p:cNvGrpSpPr>
            <a:grpSpLocks/>
          </p:cNvGrpSpPr>
          <p:nvPr/>
        </p:nvGrpSpPr>
        <p:grpSpPr bwMode="auto">
          <a:xfrm>
            <a:off x="2614613" y="1784350"/>
            <a:ext cx="801687" cy="617538"/>
            <a:chOff x="2960" y="2526"/>
            <a:chExt cx="505" cy="389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2</a:t>
              </a:r>
              <a:endParaRPr lang="ru-RU" altLang="ru-RU" sz="1400"/>
            </a:p>
          </p:txBody>
        </p:sp>
      </p:grpSp>
      <p:grpSp>
        <p:nvGrpSpPr>
          <p:cNvPr id="168" name="Group 8"/>
          <p:cNvGrpSpPr>
            <a:grpSpLocks/>
          </p:cNvGrpSpPr>
          <p:nvPr/>
        </p:nvGrpSpPr>
        <p:grpSpPr bwMode="auto">
          <a:xfrm>
            <a:off x="1520825" y="1774825"/>
            <a:ext cx="801688" cy="617538"/>
            <a:chOff x="2960" y="2526"/>
            <a:chExt cx="505" cy="389"/>
          </a:xfrm>
        </p:grpSpPr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Text Box 10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1</a:t>
              </a:r>
              <a:endParaRPr lang="ru-RU" altLang="ru-RU" sz="1400"/>
            </a:p>
          </p:txBody>
        </p:sp>
      </p:grpSp>
      <p:sp>
        <p:nvSpPr>
          <p:cNvPr id="171" name="Line 11"/>
          <p:cNvSpPr>
            <a:spLocks noChangeShapeType="1"/>
          </p:cNvSpPr>
          <p:nvPr/>
        </p:nvSpPr>
        <p:spPr bwMode="auto">
          <a:xfrm>
            <a:off x="3024188" y="25320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2" name="Line 12"/>
          <p:cNvSpPr>
            <a:spLocks noChangeShapeType="1"/>
          </p:cNvSpPr>
          <p:nvPr/>
        </p:nvSpPr>
        <p:spPr bwMode="auto">
          <a:xfrm>
            <a:off x="3024188" y="2940050"/>
            <a:ext cx="5191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3" name="Line 13"/>
          <p:cNvSpPr>
            <a:spLocks noChangeShapeType="1"/>
          </p:cNvSpPr>
          <p:nvPr/>
        </p:nvSpPr>
        <p:spPr bwMode="auto">
          <a:xfrm>
            <a:off x="1814513" y="2574925"/>
            <a:ext cx="0" cy="309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4" name="Line 14"/>
          <p:cNvSpPr>
            <a:spLocks noChangeShapeType="1"/>
          </p:cNvSpPr>
          <p:nvPr/>
        </p:nvSpPr>
        <p:spPr bwMode="auto">
          <a:xfrm>
            <a:off x="1814513" y="5668963"/>
            <a:ext cx="662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175" name="Group 15"/>
          <p:cNvGrpSpPr>
            <a:grpSpLocks/>
          </p:cNvGrpSpPr>
          <p:nvPr/>
        </p:nvGrpSpPr>
        <p:grpSpPr bwMode="auto">
          <a:xfrm>
            <a:off x="2182813" y="539750"/>
            <a:ext cx="601662" cy="407988"/>
            <a:chOff x="3314" y="346"/>
            <a:chExt cx="273" cy="257"/>
          </a:xfrm>
        </p:grpSpPr>
        <p:sp>
          <p:nvSpPr>
            <p:cNvPr id="176" name="Rectangle 16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Text Box 17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 dirty="0"/>
                <a:t>IP</a:t>
              </a:r>
              <a:endParaRPr lang="ru-RU" altLang="ru-RU" sz="1400" b="1" dirty="0"/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524000" y="900113"/>
            <a:ext cx="615950" cy="407987"/>
            <a:chOff x="3314" y="346"/>
            <a:chExt cx="273" cy="257"/>
          </a:xfrm>
        </p:grpSpPr>
        <p:sp>
          <p:nvSpPr>
            <p:cNvPr id="179" name="Rectangle 19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1" name="Group 21"/>
          <p:cNvGrpSpPr>
            <a:grpSpLocks/>
          </p:cNvGrpSpPr>
          <p:nvPr/>
        </p:nvGrpSpPr>
        <p:grpSpPr bwMode="auto">
          <a:xfrm>
            <a:off x="2790825" y="900113"/>
            <a:ext cx="615950" cy="407987"/>
            <a:chOff x="3314" y="346"/>
            <a:chExt cx="273" cy="257"/>
          </a:xfrm>
        </p:grpSpPr>
        <p:sp>
          <p:nvSpPr>
            <p:cNvPr id="182" name="Rectangle 22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Text Box 23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703513" y="1336675"/>
            <a:ext cx="850900" cy="407988"/>
            <a:chOff x="3961" y="319"/>
            <a:chExt cx="536" cy="257"/>
          </a:xfrm>
        </p:grpSpPr>
        <p:sp>
          <p:nvSpPr>
            <p:cNvPr id="185" name="Rectangle 25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1533525" y="1347788"/>
            <a:ext cx="850900" cy="407987"/>
            <a:chOff x="3961" y="319"/>
            <a:chExt cx="536" cy="257"/>
          </a:xfrm>
        </p:grpSpPr>
        <p:sp>
          <p:nvSpPr>
            <p:cNvPr id="188" name="Rectangle 28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sp>
        <p:nvSpPr>
          <p:cNvPr id="190" name="Text Box 30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2" name="Text Box 32"/>
          <p:cNvSpPr txBox="1">
            <a:spLocks noChangeArrowheads="1"/>
          </p:cNvSpPr>
          <p:nvPr/>
        </p:nvSpPr>
        <p:spPr bwMode="auto">
          <a:xfrm>
            <a:off x="2619375" y="2462213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2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2</a:t>
            </a:r>
            <a:endParaRPr lang="ru-RU" altLang="ru-RU" sz="1400" baseline="-25000"/>
          </a:p>
        </p:txBody>
      </p:sp>
      <p:sp>
        <p:nvSpPr>
          <p:cNvPr id="193" name="Text Box 33"/>
          <p:cNvSpPr txBox="1">
            <a:spLocks noChangeArrowheads="1"/>
          </p:cNvSpPr>
          <p:nvPr/>
        </p:nvSpPr>
        <p:spPr bwMode="auto">
          <a:xfrm>
            <a:off x="3473451" y="841315"/>
            <a:ext cx="1082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Router</a:t>
            </a:r>
            <a:endParaRPr lang="ru-RU" altLang="ru-RU" dirty="0"/>
          </a:p>
        </p:txBody>
      </p:sp>
      <p:grpSp>
        <p:nvGrpSpPr>
          <p:cNvPr id="194" name="Group 34"/>
          <p:cNvGrpSpPr>
            <a:grpSpLocks/>
          </p:cNvGrpSpPr>
          <p:nvPr/>
        </p:nvGrpSpPr>
        <p:grpSpPr bwMode="auto">
          <a:xfrm>
            <a:off x="4578350" y="1122363"/>
            <a:ext cx="1616075" cy="1868488"/>
            <a:chOff x="3110" y="708"/>
            <a:chExt cx="1018" cy="1177"/>
          </a:xfrm>
        </p:grpSpPr>
        <p:sp>
          <p:nvSpPr>
            <p:cNvPr id="195" name="Rectangle 35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6" name="Group 36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10" name="Rectangle 37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Text Box 38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197" name="Oval 39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8" name="Group 40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08" name="Rectangle 4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Text Box 4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199" name="Group 43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06" name="Rectangle 44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Text Box 45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00" name="Group 46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04" name="Rectangle 4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Text Box 4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Text Box 50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D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D</a:t>
              </a:r>
              <a:endParaRPr lang="ru-RU" altLang="ru-RU" sz="1400" baseline="-25000"/>
            </a:p>
          </p:txBody>
        </p: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 D</a:t>
              </a:r>
              <a:endParaRPr lang="ru-RU" altLang="ru-RU"/>
            </a:p>
          </p:txBody>
        </p:sp>
      </p:grpSp>
      <p:grpSp>
        <p:nvGrpSpPr>
          <p:cNvPr id="212" name="Group 52"/>
          <p:cNvGrpSpPr>
            <a:grpSpLocks/>
          </p:cNvGrpSpPr>
          <p:nvPr/>
        </p:nvGrpSpPr>
        <p:grpSpPr bwMode="auto">
          <a:xfrm>
            <a:off x="6553200" y="1096963"/>
            <a:ext cx="1616075" cy="1868488"/>
            <a:chOff x="3110" y="708"/>
            <a:chExt cx="1018" cy="1177"/>
          </a:xfrm>
        </p:grpSpPr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4" name="Group 54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28" name="Rectangle 55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Text Box 56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15" name="Oval 57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6" name="Group 58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26" name="Rectangle 5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Text Box 6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17" name="Group 61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24" name="Rectangle 62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Text Box 63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18" name="Group 64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22" name="Rectangle 6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Text Box 6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19" name="Line 67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Text Box 68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E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E</a:t>
              </a:r>
              <a:endParaRPr lang="ru-RU" altLang="ru-RU" sz="1400" baseline="-25000"/>
            </a:p>
          </p:txBody>
        </p:sp>
        <p:sp>
          <p:nvSpPr>
            <p:cNvPr id="221" name="Text Box 69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E</a:t>
              </a:r>
              <a:endParaRPr lang="ru-RU" altLang="ru-RU"/>
            </a:p>
          </p:txBody>
        </p:sp>
      </p:grpSp>
      <p:grpSp>
        <p:nvGrpSpPr>
          <p:cNvPr id="230" name="Group 70"/>
          <p:cNvGrpSpPr>
            <a:grpSpLocks/>
          </p:cNvGrpSpPr>
          <p:nvPr/>
        </p:nvGrpSpPr>
        <p:grpSpPr bwMode="auto">
          <a:xfrm>
            <a:off x="2476500" y="3852863"/>
            <a:ext cx="1616075" cy="1868488"/>
            <a:chOff x="3110" y="708"/>
            <a:chExt cx="1018" cy="1177"/>
          </a:xfrm>
        </p:grpSpPr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2" name="Group 72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46" name="Rectangle 73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Text Box 74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33" name="Oval 75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4" name="Group 76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44" name="Rectangle 7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Text Box 7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35" name="Group 79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42" name="Rectangle 80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Text Box 81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36" name="Group 82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40" name="Rectangle 8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Text Box 8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37" name="Line 85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Text Box 86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A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A</a:t>
              </a:r>
              <a:endParaRPr lang="ru-RU" altLang="ru-RU" sz="1400" baseline="-25000"/>
            </a:p>
          </p:txBody>
        </p:sp>
        <p:sp>
          <p:nvSpPr>
            <p:cNvPr id="239" name="Text Box 87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</a:t>
              </a:r>
              <a:endParaRPr lang="ru-RU" altLang="ru-RU"/>
            </a:p>
          </p:txBody>
        </p:sp>
      </p:grpSp>
      <p:grpSp>
        <p:nvGrpSpPr>
          <p:cNvPr id="248" name="Group 88"/>
          <p:cNvGrpSpPr>
            <a:grpSpLocks/>
          </p:cNvGrpSpPr>
          <p:nvPr/>
        </p:nvGrpSpPr>
        <p:grpSpPr bwMode="auto">
          <a:xfrm>
            <a:off x="6399213" y="3838575"/>
            <a:ext cx="1616075" cy="1868488"/>
            <a:chOff x="3110" y="708"/>
            <a:chExt cx="1018" cy="1177"/>
          </a:xfrm>
        </p:grpSpPr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0" name="Group 90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64" name="Rectangle 91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Text Box 92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51" name="Oval 93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2" name="Group 94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62" name="Rectangle 9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Text Box 9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53" name="Group 97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60" name="Rectangle 98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Text Box 99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54" name="Group 100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58" name="Rectangle 10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Text Box 10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55" name="Line 103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Text Box 104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C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C</a:t>
              </a:r>
              <a:endParaRPr lang="ru-RU" altLang="ru-RU" sz="1400" baseline="-25000"/>
            </a:p>
          </p:txBody>
        </p:sp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C</a:t>
              </a:r>
              <a:endParaRPr lang="ru-RU" altLang="ru-RU"/>
            </a:p>
          </p:txBody>
        </p:sp>
      </p:grpSp>
      <p:grpSp>
        <p:nvGrpSpPr>
          <p:cNvPr id="266" name="Group 106"/>
          <p:cNvGrpSpPr>
            <a:grpSpLocks/>
          </p:cNvGrpSpPr>
          <p:nvPr/>
        </p:nvGrpSpPr>
        <p:grpSpPr bwMode="auto">
          <a:xfrm>
            <a:off x="4449763" y="3857625"/>
            <a:ext cx="1616075" cy="1868488"/>
            <a:chOff x="3110" y="708"/>
            <a:chExt cx="1018" cy="1177"/>
          </a:xfrm>
        </p:grpSpPr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8" name="Group 108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82" name="Rectangle 109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Text Box 110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69" name="Oval 111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70" name="Group 112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80" name="Rectangle 11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Text Box 11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71" name="Group 115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78" name="Rectangle 116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Text Box 117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72" name="Group 118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76" name="Rectangle 11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Text Box 12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73" name="Line 121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Text Box 122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B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B</a:t>
              </a:r>
              <a:endParaRPr lang="ru-RU" altLang="ru-RU" sz="1400" baseline="-25000"/>
            </a:p>
          </p:txBody>
        </p:sp>
        <p:sp>
          <p:nvSpPr>
            <p:cNvPr id="275" name="Text Box 123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</a:t>
              </a:r>
              <a:endParaRPr lang="ru-RU" altLang="ru-RU"/>
            </a:p>
          </p:txBody>
        </p:sp>
      </p:grpSp>
      <p:sp>
        <p:nvSpPr>
          <p:cNvPr id="284" name="Text Box 124"/>
          <p:cNvSpPr txBox="1">
            <a:spLocks noChangeArrowheads="1"/>
          </p:cNvSpPr>
          <p:nvPr/>
        </p:nvSpPr>
        <p:spPr bwMode="auto">
          <a:xfrm>
            <a:off x="7905750" y="292417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Ethernet2</a:t>
            </a:r>
            <a:endParaRPr lang="ru-RU" altLang="ru-RU" sz="1400"/>
          </a:p>
        </p:txBody>
      </p:sp>
      <p:sp>
        <p:nvSpPr>
          <p:cNvPr id="285" name="Text Box 125"/>
          <p:cNvSpPr txBox="1">
            <a:spLocks noChangeArrowheads="1"/>
          </p:cNvSpPr>
          <p:nvPr/>
        </p:nvSpPr>
        <p:spPr bwMode="auto">
          <a:xfrm>
            <a:off x="8102600" y="56435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Ethernet1</a:t>
            </a:r>
            <a:endParaRPr lang="ru-RU" altLang="ru-RU" sz="1400"/>
          </a:p>
        </p:txBody>
      </p:sp>
      <p:sp>
        <p:nvSpPr>
          <p:cNvPr id="286" name="Freeform 126"/>
          <p:cNvSpPr>
            <a:spLocks/>
          </p:cNvSpPr>
          <p:nvPr/>
        </p:nvSpPr>
        <p:spPr bwMode="auto">
          <a:xfrm>
            <a:off x="6780213" y="3849688"/>
            <a:ext cx="760412" cy="369887"/>
          </a:xfrm>
          <a:custGeom>
            <a:avLst/>
            <a:gdLst>
              <a:gd name="T0" fmla="*/ 0 w 479"/>
              <a:gd name="T1" fmla="*/ 216 h 233"/>
              <a:gd name="T2" fmla="*/ 213 w 479"/>
              <a:gd name="T3" fmla="*/ 3 h 233"/>
              <a:gd name="T4" fmla="*/ 479 w 479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233">
                <a:moveTo>
                  <a:pt x="0" y="216"/>
                </a:moveTo>
                <a:cubicBezTo>
                  <a:pt x="66" y="108"/>
                  <a:pt x="133" y="0"/>
                  <a:pt x="213" y="3"/>
                </a:cubicBezTo>
                <a:cubicBezTo>
                  <a:pt x="293" y="6"/>
                  <a:pt x="386" y="119"/>
                  <a:pt x="479" y="2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7" name="Freeform 127"/>
          <p:cNvSpPr>
            <a:spLocks/>
          </p:cNvSpPr>
          <p:nvPr/>
        </p:nvSpPr>
        <p:spPr bwMode="auto">
          <a:xfrm>
            <a:off x="7766050" y="4418013"/>
            <a:ext cx="252413" cy="660400"/>
          </a:xfrm>
          <a:custGeom>
            <a:avLst/>
            <a:gdLst>
              <a:gd name="T0" fmla="*/ 0 w 159"/>
              <a:gd name="T1" fmla="*/ 0 h 416"/>
              <a:gd name="T2" fmla="*/ 124 w 159"/>
              <a:gd name="T3" fmla="*/ 79 h 416"/>
              <a:gd name="T4" fmla="*/ 141 w 159"/>
              <a:gd name="T5" fmla="*/ 274 h 416"/>
              <a:gd name="T6" fmla="*/ 17 w 159"/>
              <a:gd name="T7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416">
                <a:moveTo>
                  <a:pt x="0" y="0"/>
                </a:moveTo>
                <a:cubicBezTo>
                  <a:pt x="50" y="16"/>
                  <a:pt x="100" y="33"/>
                  <a:pt x="124" y="79"/>
                </a:cubicBezTo>
                <a:cubicBezTo>
                  <a:pt x="148" y="125"/>
                  <a:pt x="159" y="218"/>
                  <a:pt x="141" y="274"/>
                </a:cubicBezTo>
                <a:cubicBezTo>
                  <a:pt x="123" y="330"/>
                  <a:pt x="70" y="373"/>
                  <a:pt x="17" y="4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8" name="Freeform 128"/>
          <p:cNvSpPr>
            <a:spLocks/>
          </p:cNvSpPr>
          <p:nvPr/>
        </p:nvSpPr>
        <p:spPr bwMode="auto">
          <a:xfrm>
            <a:off x="5156200" y="5443538"/>
            <a:ext cx="395288" cy="506412"/>
          </a:xfrm>
          <a:custGeom>
            <a:avLst/>
            <a:gdLst>
              <a:gd name="T0" fmla="*/ 421 w 421"/>
              <a:gd name="T1" fmla="*/ 426 h 426"/>
              <a:gd name="T2" fmla="*/ 66 w 421"/>
              <a:gd name="T3" fmla="*/ 293 h 426"/>
              <a:gd name="T4" fmla="*/ 22 w 42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426">
                <a:moveTo>
                  <a:pt x="421" y="426"/>
                </a:moveTo>
                <a:cubicBezTo>
                  <a:pt x="276" y="395"/>
                  <a:pt x="132" y="364"/>
                  <a:pt x="66" y="293"/>
                </a:cubicBezTo>
                <a:cubicBezTo>
                  <a:pt x="0" y="222"/>
                  <a:pt x="11" y="111"/>
                  <a:pt x="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9" name="Freeform 129"/>
          <p:cNvSpPr>
            <a:spLocks/>
          </p:cNvSpPr>
          <p:nvPr/>
        </p:nvSpPr>
        <p:spPr bwMode="auto">
          <a:xfrm>
            <a:off x="3206750" y="5443538"/>
            <a:ext cx="412750" cy="579437"/>
          </a:xfrm>
          <a:custGeom>
            <a:avLst/>
            <a:gdLst>
              <a:gd name="T0" fmla="*/ 417 w 417"/>
              <a:gd name="T1" fmla="*/ 505 h 505"/>
              <a:gd name="T2" fmla="*/ 151 w 417"/>
              <a:gd name="T3" fmla="*/ 310 h 505"/>
              <a:gd name="T4" fmla="*/ 0 w 417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" h="505">
                <a:moveTo>
                  <a:pt x="417" y="505"/>
                </a:moveTo>
                <a:cubicBezTo>
                  <a:pt x="318" y="449"/>
                  <a:pt x="220" y="394"/>
                  <a:pt x="151" y="310"/>
                </a:cubicBezTo>
                <a:cubicBezTo>
                  <a:pt x="82" y="226"/>
                  <a:pt x="24" y="5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0" name="Text Box 130"/>
          <p:cNvSpPr txBox="1">
            <a:spLocks noChangeArrowheads="1"/>
          </p:cNvSpPr>
          <p:nvPr/>
        </p:nvSpPr>
        <p:spPr bwMode="auto">
          <a:xfrm>
            <a:off x="684213" y="4295775"/>
            <a:ext cx="58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(4)</a:t>
            </a:r>
            <a:endParaRPr lang="ru-RU" altLang="ru-RU"/>
          </a:p>
        </p:txBody>
      </p:sp>
      <p:sp>
        <p:nvSpPr>
          <p:cNvPr id="291" name="Text Box 131"/>
          <p:cNvSpPr txBox="1">
            <a:spLocks noChangeArrowheads="1"/>
          </p:cNvSpPr>
          <p:nvPr/>
        </p:nvSpPr>
        <p:spPr bwMode="auto">
          <a:xfrm>
            <a:off x="4567238" y="5945188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(3)</a:t>
            </a:r>
            <a:endParaRPr lang="ru-RU" altLang="ru-RU"/>
          </a:p>
        </p:txBody>
      </p:sp>
      <p:sp>
        <p:nvSpPr>
          <p:cNvPr id="292" name="Text Box 132"/>
          <p:cNvSpPr txBox="1">
            <a:spLocks noChangeArrowheads="1"/>
          </p:cNvSpPr>
          <p:nvPr/>
        </p:nvSpPr>
        <p:spPr bwMode="auto">
          <a:xfrm>
            <a:off x="7921625" y="4562475"/>
            <a:ext cx="754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(2)</a:t>
            </a:r>
            <a:endParaRPr lang="ru-RU" altLang="ru-RU" dirty="0"/>
          </a:p>
        </p:txBody>
      </p:sp>
      <p:sp>
        <p:nvSpPr>
          <p:cNvPr id="293" name="Text Box 133"/>
          <p:cNvSpPr txBox="1">
            <a:spLocks noChangeArrowheads="1"/>
          </p:cNvSpPr>
          <p:nvPr/>
        </p:nvSpPr>
        <p:spPr bwMode="auto">
          <a:xfrm>
            <a:off x="6807200" y="3503613"/>
            <a:ext cx="1077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(1)</a:t>
            </a:r>
            <a:endParaRPr lang="ru-RU" altLang="ru-RU"/>
          </a:p>
        </p:txBody>
      </p:sp>
      <p:sp>
        <p:nvSpPr>
          <p:cNvPr id="294" name="Freeform 134"/>
          <p:cNvSpPr>
            <a:spLocks/>
          </p:cNvSpPr>
          <p:nvPr/>
        </p:nvSpPr>
        <p:spPr bwMode="auto">
          <a:xfrm>
            <a:off x="882650" y="2795588"/>
            <a:ext cx="6534150" cy="3779837"/>
          </a:xfrm>
          <a:custGeom>
            <a:avLst/>
            <a:gdLst>
              <a:gd name="T0" fmla="*/ 440 w 4116"/>
              <a:gd name="T1" fmla="*/ 0 h 2381"/>
              <a:gd name="T2" fmla="*/ 111 w 4116"/>
              <a:gd name="T3" fmla="*/ 1275 h 2381"/>
              <a:gd name="T4" fmla="*/ 333 w 4116"/>
              <a:gd name="T5" fmla="*/ 2139 h 2381"/>
              <a:gd name="T6" fmla="*/ 2110 w 4116"/>
              <a:gd name="T7" fmla="*/ 2370 h 2381"/>
              <a:gd name="T8" fmla="*/ 3813 w 4116"/>
              <a:gd name="T9" fmla="*/ 2205 h 2381"/>
              <a:gd name="T10" fmla="*/ 3929 w 4116"/>
              <a:gd name="T11" fmla="*/ 1810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6" h="2381">
                <a:moveTo>
                  <a:pt x="440" y="0"/>
                </a:moveTo>
                <a:cubicBezTo>
                  <a:pt x="284" y="459"/>
                  <a:pt x="129" y="919"/>
                  <a:pt x="111" y="1275"/>
                </a:cubicBezTo>
                <a:cubicBezTo>
                  <a:pt x="93" y="1631"/>
                  <a:pt x="0" y="1957"/>
                  <a:pt x="333" y="2139"/>
                </a:cubicBezTo>
                <a:cubicBezTo>
                  <a:pt x="666" y="2321"/>
                  <a:pt x="1530" y="2359"/>
                  <a:pt x="2110" y="2370"/>
                </a:cubicBezTo>
                <a:cubicBezTo>
                  <a:pt x="2690" y="2381"/>
                  <a:pt x="3510" y="2298"/>
                  <a:pt x="3813" y="2205"/>
                </a:cubicBezTo>
                <a:cubicBezTo>
                  <a:pt x="4116" y="2112"/>
                  <a:pt x="4022" y="1961"/>
                  <a:pt x="3929" y="181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295" name="Group 135"/>
          <p:cNvGrpSpPr>
            <a:grpSpLocks/>
          </p:cNvGrpSpPr>
          <p:nvPr/>
        </p:nvGrpSpPr>
        <p:grpSpPr bwMode="auto">
          <a:xfrm>
            <a:off x="127000" y="3513135"/>
            <a:ext cx="1246188" cy="628649"/>
            <a:chOff x="80" y="2213"/>
            <a:chExt cx="785" cy="396"/>
          </a:xfrm>
        </p:grpSpPr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99" y="2407"/>
              <a:ext cx="600" cy="181"/>
              <a:chOff x="99" y="2551"/>
              <a:chExt cx="600" cy="181"/>
            </a:xfrm>
          </p:grpSpPr>
          <p:sp>
            <p:nvSpPr>
              <p:cNvPr id="299" name="Rectangle 137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138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97" name="Text Box 139"/>
            <p:cNvSpPr txBox="1">
              <a:spLocks noChangeArrowheads="1"/>
            </p:cNvSpPr>
            <p:nvPr/>
          </p:nvSpPr>
          <p:spPr bwMode="auto">
            <a:xfrm>
              <a:off x="91" y="2213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replay</a:t>
              </a:r>
              <a:endParaRPr lang="ru-RU" altLang="ru-RU" sz="1400"/>
            </a:p>
          </p:txBody>
        </p:sp>
        <p:sp>
          <p:nvSpPr>
            <p:cNvPr id="298" name="Text Box 140"/>
            <p:cNvSpPr txBox="1">
              <a:spLocks noChangeArrowheads="1"/>
            </p:cNvSpPr>
            <p:nvPr/>
          </p:nvSpPr>
          <p:spPr bwMode="auto">
            <a:xfrm>
              <a:off x="80" y="2357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MAC</a:t>
              </a:r>
              <a:r>
                <a:rPr lang="en-GB" altLang="ru-RU" sz="1400" b="1" baseline="-25000"/>
                <a:t>1</a:t>
              </a:r>
              <a:endParaRPr lang="ru-RU" altLang="ru-RU" sz="1400" b="1" baseline="-25000"/>
            </a:p>
          </p:txBody>
        </p:sp>
      </p:grpSp>
      <p:grpSp>
        <p:nvGrpSpPr>
          <p:cNvPr id="301" name="Group 141"/>
          <p:cNvGrpSpPr>
            <a:grpSpLocks/>
          </p:cNvGrpSpPr>
          <p:nvPr/>
        </p:nvGrpSpPr>
        <p:grpSpPr bwMode="auto">
          <a:xfrm>
            <a:off x="3519488" y="5746753"/>
            <a:ext cx="1228725" cy="623888"/>
            <a:chOff x="4978" y="2291"/>
            <a:chExt cx="774" cy="393"/>
          </a:xfrm>
        </p:grpSpPr>
        <p:grpSp>
          <p:nvGrpSpPr>
            <p:cNvPr id="302" name="Group 142"/>
            <p:cNvGrpSpPr>
              <a:grpSpLocks/>
            </p:cNvGrpSpPr>
            <p:nvPr/>
          </p:nvGrpSpPr>
          <p:grpSpPr bwMode="auto">
            <a:xfrm>
              <a:off x="5058" y="2480"/>
              <a:ext cx="600" cy="177"/>
              <a:chOff x="99" y="2551"/>
              <a:chExt cx="600" cy="181"/>
            </a:xfrm>
          </p:grpSpPr>
          <p:sp>
            <p:nvSpPr>
              <p:cNvPr id="305" name="Rectangle 143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144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03" name="Text Box 145"/>
            <p:cNvSpPr txBox="1">
              <a:spLocks noChangeArrowheads="1"/>
            </p:cNvSpPr>
            <p:nvPr/>
          </p:nvSpPr>
          <p:spPr bwMode="auto">
            <a:xfrm>
              <a:off x="4978" y="2291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request</a:t>
              </a:r>
              <a:endParaRPr lang="ru-RU" altLang="ru-RU" sz="1400"/>
            </a:p>
          </p:txBody>
        </p:sp>
        <p:sp>
          <p:nvSpPr>
            <p:cNvPr id="304" name="Text Box 146"/>
            <p:cNvSpPr txBox="1">
              <a:spLocks noChangeArrowheads="1"/>
            </p:cNvSpPr>
            <p:nvPr/>
          </p:nvSpPr>
          <p:spPr bwMode="auto">
            <a:xfrm>
              <a:off x="5039" y="2432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?</a:t>
              </a:r>
              <a:endParaRPr lang="ru-RU" altLang="ru-RU" sz="1400" b="1" baseline="-25000"/>
            </a:p>
          </p:txBody>
        </p:sp>
      </p:grpSp>
      <p:sp>
        <p:nvSpPr>
          <p:cNvPr id="308" name="Text Box 148"/>
          <p:cNvSpPr txBox="1">
            <a:spLocks noChangeArrowheads="1"/>
          </p:cNvSpPr>
          <p:nvPr/>
        </p:nvSpPr>
        <p:spPr bwMode="auto">
          <a:xfrm>
            <a:off x="1674813" y="233203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1</a:t>
            </a:r>
            <a:endParaRPr lang="ru-RU" altLang="ru-RU" sz="1400" b="1"/>
          </a:p>
        </p:txBody>
      </p:sp>
      <p:sp>
        <p:nvSpPr>
          <p:cNvPr id="309" name="Text Box 149"/>
          <p:cNvSpPr txBox="1">
            <a:spLocks noChangeArrowheads="1"/>
          </p:cNvSpPr>
          <p:nvPr/>
        </p:nvSpPr>
        <p:spPr bwMode="auto">
          <a:xfrm>
            <a:off x="2895600" y="231298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2</a:t>
            </a:r>
            <a:endParaRPr lang="ru-RU" altLang="ru-RU" sz="1400" b="1"/>
          </a:p>
        </p:txBody>
      </p:sp>
      <p:sp>
        <p:nvSpPr>
          <p:cNvPr id="310" name="Freeform 150"/>
          <p:cNvSpPr>
            <a:spLocks/>
          </p:cNvSpPr>
          <p:nvPr/>
        </p:nvSpPr>
        <p:spPr bwMode="auto">
          <a:xfrm>
            <a:off x="1444625" y="2560638"/>
            <a:ext cx="5762625" cy="3681412"/>
          </a:xfrm>
          <a:custGeom>
            <a:avLst/>
            <a:gdLst>
              <a:gd name="T0" fmla="*/ 3607 w 3630"/>
              <a:gd name="T1" fmla="*/ 1168 h 2319"/>
              <a:gd name="T2" fmla="*/ 3525 w 3630"/>
              <a:gd name="T3" fmla="*/ 1349 h 2319"/>
              <a:gd name="T4" fmla="*/ 3533 w 3630"/>
              <a:gd name="T5" fmla="*/ 1975 h 2319"/>
              <a:gd name="T6" fmla="*/ 2941 w 3630"/>
              <a:gd name="T7" fmla="*/ 2123 h 2319"/>
              <a:gd name="T8" fmla="*/ 736 w 3630"/>
              <a:gd name="T9" fmla="*/ 2164 h 2319"/>
              <a:gd name="T10" fmla="*/ 86 w 3630"/>
              <a:gd name="T11" fmla="*/ 1958 h 2319"/>
              <a:gd name="T12" fmla="*/ 217 w 3630"/>
              <a:gd name="T13" fmla="*/ 0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0" h="2319">
                <a:moveTo>
                  <a:pt x="3607" y="1168"/>
                </a:moveTo>
                <a:cubicBezTo>
                  <a:pt x="3572" y="1191"/>
                  <a:pt x="3537" y="1215"/>
                  <a:pt x="3525" y="1349"/>
                </a:cubicBezTo>
                <a:cubicBezTo>
                  <a:pt x="3513" y="1483"/>
                  <a:pt x="3630" y="1846"/>
                  <a:pt x="3533" y="1975"/>
                </a:cubicBezTo>
                <a:cubicBezTo>
                  <a:pt x="3436" y="2104"/>
                  <a:pt x="3407" y="2092"/>
                  <a:pt x="2941" y="2123"/>
                </a:cubicBezTo>
                <a:cubicBezTo>
                  <a:pt x="2475" y="2154"/>
                  <a:pt x="1212" y="2191"/>
                  <a:pt x="736" y="2164"/>
                </a:cubicBezTo>
                <a:cubicBezTo>
                  <a:pt x="260" y="2137"/>
                  <a:pt x="172" y="2319"/>
                  <a:pt x="86" y="1958"/>
                </a:cubicBezTo>
                <a:cubicBezTo>
                  <a:pt x="0" y="1597"/>
                  <a:pt x="108" y="798"/>
                  <a:pt x="2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</a:t>
            </a: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3548" y="1198365"/>
            <a:ext cx="5400600" cy="3157788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arp -a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Interface: 192.168.22.172 --- 0xb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Internet Address      Physical Address      Type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192.168.16.4          b8-af-67-10-bd-41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192.168.16.12         00-15-5d-13-d8-5f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192.168.16.15         00-15-5d-00-15-36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192.168.16.16         00-15-5d-14-da-3e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192.168.16.17         00-15-5d-00-0b-15     dynamic</a:t>
            </a:r>
          </a:p>
          <a:p>
            <a:pPr>
              <a:buNone/>
            </a:pPr>
            <a:r>
              <a:rPr lang="ru-RU" sz="1200" dirty="0" smtClean="0">
                <a:solidFill>
                  <a:srgbClr val="100E0C"/>
                </a:solidFill>
                <a:latin typeface="Courier" pitchFamily="49" charset="0"/>
              </a:rPr>
              <a:t>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192.168.16.33         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00-50-56-8b-24-f0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192.168.16.79         c8-d7-19-6a-2c-0a     dynamic</a:t>
            </a:r>
          </a:p>
          <a:p>
            <a:pPr>
              <a:buNone/>
            </a:pPr>
            <a:r>
              <a:rPr lang="ru-RU" sz="1200" dirty="0" smtClean="0">
                <a:solidFill>
                  <a:srgbClr val="100E0C"/>
                </a:solidFill>
                <a:latin typeface="Courier" pitchFamily="49" charset="0"/>
              </a:rPr>
              <a:t>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192.168.17.24         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00-1a-4d-4a-ca-7f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192.168.17.34         30-5a-3a-06-ce-b6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192.168.17.46         d8-cb-8a-59-e7-a3   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dynamic</a:t>
            </a: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4581128"/>
            <a:ext cx="6264696" cy="20128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sw-01#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show </a:t>
            </a:r>
            <a:r>
              <a:rPr lang="en-US" sz="1200" b="1" dirty="0" err="1">
                <a:solidFill>
                  <a:srgbClr val="100E0C"/>
                </a:solidFill>
                <a:latin typeface="Courier" pitchFamily="49" charset="0"/>
              </a:rPr>
              <a:t>arp</a:t>
            </a:r>
            <a:endParaRPr lang="en-US" sz="1200" b="1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Protocol  Address          Age (min)  Hardware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Addr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Type   Interface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192.168.1.1             0   0009.7C24.D50E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192.168.1.2             0   0009.7C42.E018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192.168.1.3             0   00E0.F75B.C355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192.168.1.4             0   0001.9609.D64A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192.168.1.5             0   0002.160D.E678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192.168.1.6             -   0000.0CA3.78A9  ARPA   Vlan1</a:t>
            </a:r>
          </a:p>
        </p:txBody>
      </p:sp>
    </p:spTree>
    <p:extLst>
      <p:ext uri="{BB962C8B-B14F-4D97-AF65-F5344CB8AC3E}">
        <p14:creationId xmlns:p14="http://schemas.microsoft.com/office/powerpoint/2010/main" val="587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соседнюю сеть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05649" y="1124744"/>
            <a:ext cx="2268150" cy="1138773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IP.src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≠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IP.dst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119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54875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63" y="2996952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1184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1978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69" y="5453955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5" y="408391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24" y="3923094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99" y="5482133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94" y="573745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13941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 bwMode="auto">
          <a:xfrm flipH="1">
            <a:off x="1259632" y="3946963"/>
            <a:ext cx="360040" cy="1257497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>
            <a:off x="1912122" y="3946963"/>
            <a:ext cx="643654" cy="162648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615740" y="3789040"/>
            <a:ext cx="948148" cy="432048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 flipV="1">
            <a:off x="2852807" y="2520738"/>
            <a:ext cx="803326" cy="65623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/>
          <p:cNvCxnSpPr/>
          <p:nvPr/>
        </p:nvCxnSpPr>
        <p:spPr bwMode="auto">
          <a:xfrm>
            <a:off x="5024214" y="2684775"/>
            <a:ext cx="906056" cy="4721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7452320" y="3572069"/>
            <a:ext cx="906056" cy="4721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6762689" y="3808142"/>
            <a:ext cx="893381" cy="18531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единительная линия 36"/>
          <p:cNvCxnSpPr/>
          <p:nvPr/>
        </p:nvCxnSpPr>
        <p:spPr bwMode="auto">
          <a:xfrm flipH="1">
            <a:off x="6300192" y="3789040"/>
            <a:ext cx="205457" cy="194841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5348295" y="3808142"/>
            <a:ext cx="765729" cy="62897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547664" y="268477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47599" y="25207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1625" y="149407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38538" y="2215004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192.168.1.1/24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4056" y="226351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89814" y="5703850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89810" y="504363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192.168.2.27/24</a:t>
            </a:r>
          </a:p>
        </p:txBody>
      </p:sp>
    </p:spTree>
    <p:extLst>
      <p:ext uri="{BB962C8B-B14F-4D97-AF65-F5344CB8AC3E}">
        <p14:creationId xmlns:p14="http://schemas.microsoft.com/office/powerpoint/2010/main" val="28091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Маршрутизатор </a:t>
            </a:r>
            <a:r>
              <a:rPr kumimoji="0" lang="en-US" altLang="ru-RU" b="1" kern="0" dirty="0" smtClean="0"/>
              <a:t>/ Router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05669" y="2179961"/>
            <a:ext cx="3960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/>
              <a:t>Route</a:t>
            </a:r>
          </a:p>
          <a:p>
            <a:pPr algn="ctr">
              <a:buNone/>
            </a:pPr>
            <a:r>
              <a:rPr lang="en-US" dirty="0"/>
              <a:t>rout</a:t>
            </a:r>
            <a:r>
              <a:rPr lang="en-US" dirty="0" smtClean="0"/>
              <a:t>, </a:t>
            </a:r>
            <a:r>
              <a:rPr lang="en-US" dirty="0" err="1" smtClean="0"/>
              <a:t>ro͞ot</a:t>
            </a:r>
            <a:endParaRPr lang="en-US" dirty="0" smtClean="0"/>
          </a:p>
          <a:p>
            <a:pPr marL="285750" indent="-285750"/>
            <a:r>
              <a:rPr lang="ru-RU" dirty="0" smtClean="0"/>
              <a:t>маршрут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путь</a:t>
            </a:r>
            <a:r>
              <a:rPr lang="en-US" dirty="0" smtClean="0"/>
              <a:t>, </a:t>
            </a:r>
            <a:r>
              <a:rPr lang="ru-RU" dirty="0" smtClean="0"/>
              <a:t>дорога</a:t>
            </a:r>
            <a:r>
              <a:rPr lang="en-US" dirty="0" smtClean="0"/>
              <a:t>, </a:t>
            </a:r>
            <a:r>
              <a:rPr lang="ru-RU" dirty="0" smtClean="0"/>
              <a:t>направление</a:t>
            </a:r>
            <a:r>
              <a:rPr lang="en-US" dirty="0" smtClean="0"/>
              <a:t>, </a:t>
            </a:r>
            <a:r>
              <a:rPr lang="ru-RU" dirty="0" smtClean="0"/>
              <a:t>курс</a:t>
            </a:r>
            <a:endParaRPr lang="ru-RU" dirty="0"/>
          </a:p>
          <a:p>
            <a:pPr marL="285750" indent="-285750"/>
            <a:r>
              <a:rPr lang="ru-RU" dirty="0" smtClean="0"/>
              <a:t>направлять</a:t>
            </a:r>
            <a:r>
              <a:rPr lang="en-US" dirty="0" smtClean="0"/>
              <a:t>, </a:t>
            </a:r>
            <a:r>
              <a:rPr lang="ru-RU" dirty="0" smtClean="0"/>
              <a:t>устанавливать маршрут</a:t>
            </a:r>
            <a:r>
              <a:rPr lang="en-US" dirty="0" smtClean="0"/>
              <a:t>, </a:t>
            </a:r>
            <a:r>
              <a:rPr lang="ru-RU" dirty="0" smtClean="0"/>
              <a:t>распределять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2179961"/>
            <a:ext cx="4266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/>
              <a:t>Rout</a:t>
            </a:r>
          </a:p>
          <a:p>
            <a:pPr algn="ctr">
              <a:buNone/>
            </a:pPr>
            <a:r>
              <a:rPr lang="en-US" dirty="0" smtClean="0"/>
              <a:t>rout</a:t>
            </a:r>
          </a:p>
          <a:p>
            <a:pPr marL="285750" indent="-285750"/>
            <a:r>
              <a:rPr lang="ru-RU" dirty="0" smtClean="0"/>
              <a:t>разгромить</a:t>
            </a:r>
            <a:r>
              <a:rPr lang="en-US" dirty="0" smtClean="0"/>
              <a:t>, </a:t>
            </a:r>
            <a:r>
              <a:rPr lang="ru-RU" dirty="0" smtClean="0"/>
              <a:t>выкапывать</a:t>
            </a:r>
            <a:r>
              <a:rPr lang="en-US" dirty="0" smtClean="0"/>
              <a:t>, </a:t>
            </a:r>
            <a:r>
              <a:rPr lang="ru-RU" dirty="0" smtClean="0"/>
              <a:t>разбивать наголову</a:t>
            </a:r>
            <a:r>
              <a:rPr lang="en-US" dirty="0" smtClean="0"/>
              <a:t>, </a:t>
            </a:r>
            <a:r>
              <a:rPr lang="ru-RU" dirty="0" smtClean="0"/>
              <a:t>обращать </a:t>
            </a:r>
            <a:r>
              <a:rPr lang="ru-RU" dirty="0"/>
              <a:t>в </a:t>
            </a:r>
            <a:r>
              <a:rPr lang="ru-RU" dirty="0" smtClean="0"/>
              <a:t>бегство</a:t>
            </a:r>
            <a:r>
              <a:rPr lang="en-US" dirty="0" smtClean="0"/>
              <a:t>, </a:t>
            </a:r>
            <a:r>
              <a:rPr lang="ru-RU" dirty="0" smtClean="0"/>
              <a:t>обнаруживать</a:t>
            </a:r>
            <a:r>
              <a:rPr lang="en-US" dirty="0" smtClean="0"/>
              <a:t>,</a:t>
            </a:r>
            <a:r>
              <a:rPr lang="ru-RU" dirty="0" smtClean="0"/>
              <a:t> обыскивать</a:t>
            </a:r>
            <a:r>
              <a:rPr lang="en-US" dirty="0" smtClean="0"/>
              <a:t>,</a:t>
            </a:r>
          </a:p>
          <a:p>
            <a:pPr marL="285750" indent="-285750"/>
            <a:r>
              <a:rPr lang="ru-RU" dirty="0" smtClean="0"/>
              <a:t>разгром</a:t>
            </a:r>
            <a:r>
              <a:rPr lang="en-US" dirty="0" smtClean="0"/>
              <a:t>,</a:t>
            </a:r>
            <a:r>
              <a:rPr lang="ru-RU" dirty="0" smtClean="0"/>
              <a:t> раут</a:t>
            </a:r>
            <a:r>
              <a:rPr lang="en-US" dirty="0" smtClean="0"/>
              <a:t>, </a:t>
            </a:r>
            <a:r>
              <a:rPr lang="ru-RU" dirty="0" smtClean="0"/>
              <a:t>поражение</a:t>
            </a:r>
            <a:r>
              <a:rPr lang="en-US" dirty="0" smtClean="0"/>
              <a:t>, </a:t>
            </a:r>
            <a:r>
              <a:rPr lang="ru-RU" dirty="0" smtClean="0"/>
              <a:t>беспорядочное бегство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r>
              <a:rPr lang="en-US" dirty="0" smtClean="0"/>
              <a:t>`</a:t>
            </a:r>
            <a:r>
              <a:rPr lang="ru-RU" dirty="0" err="1" smtClean="0"/>
              <a:t>лпа</a:t>
            </a:r>
            <a:r>
              <a:rPr lang="en-US" dirty="0" smtClean="0"/>
              <a:t>, </a:t>
            </a:r>
            <a:r>
              <a:rPr lang="ru-RU" dirty="0" smtClean="0"/>
              <a:t>пирушка</a:t>
            </a:r>
            <a:r>
              <a:rPr lang="en-US" dirty="0" smtClean="0"/>
              <a:t>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6091</TotalTime>
  <Words>507</Words>
  <Application>Microsoft Office PowerPoint</Application>
  <PresentationFormat>Экран (4:3)</PresentationFormat>
  <Paragraphs>203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Природа</vt:lpstr>
      <vt:lpstr>CorelDRAW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502</cp:revision>
  <dcterms:created xsi:type="dcterms:W3CDTF">1601-01-01T00:00:00Z</dcterms:created>
  <dcterms:modified xsi:type="dcterms:W3CDTF">2017-11-11T10:22:46Z</dcterms:modified>
</cp:coreProperties>
</file>