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312" r:id="rId2"/>
    <p:sldId id="313" r:id="rId3"/>
    <p:sldId id="314" r:id="rId4"/>
    <p:sldId id="315" r:id="rId5"/>
    <p:sldId id="316" r:id="rId6"/>
    <p:sldId id="318" r:id="rId7"/>
    <p:sldId id="319" r:id="rId8"/>
    <p:sldId id="317" r:id="rId9"/>
    <p:sldId id="320" r:id="rId10"/>
    <p:sldId id="321" r:id="rId11"/>
    <p:sldId id="322" r:id="rId12"/>
    <p:sldId id="323" r:id="rId13"/>
    <p:sldId id="324" r:id="rId14"/>
    <p:sldId id="328" r:id="rId15"/>
    <p:sldId id="325" r:id="rId16"/>
    <p:sldId id="327" r:id="rId17"/>
    <p:sldId id="326" r:id="rId18"/>
    <p:sldId id="329" r:id="rId19"/>
    <p:sldId id="330" r:id="rId20"/>
    <p:sldId id="331" r:id="rId21"/>
    <p:sldId id="332" r:id="rId22"/>
    <p:sldId id="33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8D4DC"/>
    <a:srgbClr val="F8EE90"/>
    <a:srgbClr val="F76778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99" d="100"/>
          <a:sy n="99" d="100"/>
        </p:scale>
        <p:origin x="113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VPN: </a:t>
            </a:r>
            <a:r>
              <a:rPr kumimoji="0" lang="ru-RU" altLang="ru-RU" b="1" kern="0" dirty="0"/>
              <a:t>Виртуальные частные сети</a:t>
            </a:r>
            <a:endParaRPr kumimoji="0" lang="en-US" altLang="ru-RU" b="1" kern="0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 bwMode="auto">
          <a:xfrm>
            <a:off x="689984" y="1709986"/>
            <a:ext cx="8454016" cy="49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6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 bwMode="auto">
          <a:xfrm>
            <a:off x="477627" y="54868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kumimoji="0" lang="ru-RU" altLang="ru-RU" b="1" kern="0" dirty="0">
                <a:latin typeface="+mj-lt"/>
                <a:ea typeface="+mj-ea"/>
                <a:cs typeface="+mj-cs"/>
              </a:rPr>
              <a:t>GRE </a:t>
            </a:r>
          </a:p>
        </p:txBody>
      </p:sp>
      <p:pic>
        <p:nvPicPr>
          <p:cNvPr id="3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99B5515-F4F1-B0A2-F8E7-F6A4FC09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369" y="1373007"/>
            <a:ext cx="4415631" cy="284808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1380DF-102B-267D-9D62-89BE60708AC6}"/>
              </a:ext>
            </a:extLst>
          </p:cNvPr>
          <p:cNvSpPr txBox="1"/>
          <p:nvPr/>
        </p:nvSpPr>
        <p:spPr bwMode="auto">
          <a:xfrm>
            <a:off x="477627" y="1484784"/>
            <a:ext cx="4536504" cy="47525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ru-RU" sz="1400" b="1" dirty="0">
                <a:latin typeface="+mn-lt"/>
              </a:rPr>
              <a:t>GRE</a:t>
            </a:r>
            <a:r>
              <a:rPr lang="ru-RU" sz="1400" dirty="0">
                <a:latin typeface="+mn-lt"/>
              </a:rPr>
              <a:t> (англ. </a:t>
            </a:r>
            <a:r>
              <a:rPr lang="ru-RU" sz="1400" dirty="0" err="1">
                <a:latin typeface="+mn-lt"/>
              </a:rPr>
              <a:t>Generic</a:t>
            </a:r>
            <a:r>
              <a:rPr lang="ru-RU" sz="1400" dirty="0">
                <a:latin typeface="+mn-lt"/>
              </a:rPr>
              <a:t> </a:t>
            </a:r>
            <a:r>
              <a:rPr lang="ru-RU" sz="1400" dirty="0" err="1">
                <a:latin typeface="+mn-lt"/>
              </a:rPr>
              <a:t>Routing</a:t>
            </a:r>
            <a:r>
              <a:rPr lang="ru-RU" sz="1400" dirty="0">
                <a:latin typeface="+mn-lt"/>
              </a:rPr>
              <a:t> </a:t>
            </a:r>
            <a:r>
              <a:rPr lang="ru-RU" sz="1400" dirty="0" err="1">
                <a:latin typeface="+mn-lt"/>
              </a:rPr>
              <a:t>Encapsulation</a:t>
            </a:r>
            <a:r>
              <a:rPr lang="ru-RU" sz="1400" dirty="0">
                <a:latin typeface="+mn-lt"/>
              </a:rPr>
              <a:t> — общая инкапсуляция маршрутов) — протокол туннелирования сетевых пакетов, разработанный компанией Cisco Systems. Его основное назначение — инкапсуляция пакетов сетевого уровня сетевой модели OSI в IP-пакеты. Номер протокола в IP — 47.</a:t>
            </a:r>
          </a:p>
          <a:p>
            <a:pPr>
              <a:lnSpc>
                <a:spcPct val="90000"/>
              </a:lnSpc>
            </a:pPr>
            <a:endParaRPr lang="ru-RU" sz="1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latin typeface="+mn-lt"/>
              </a:rPr>
              <a:t>IP/GRE является самостоятельным транспортным протоколом, и не опирается на протоколы типа TCP или UDP. Размер заголовка GRE составляет </a:t>
            </a:r>
            <a:r>
              <a:rPr lang="ru-RU" sz="1400" b="1" dirty="0">
                <a:latin typeface="+mn-lt"/>
              </a:rPr>
              <a:t>4 байта</a:t>
            </a:r>
            <a:r>
              <a:rPr lang="ru-RU" sz="1400" dirty="0">
                <a:latin typeface="+mn-lt"/>
              </a:rPr>
              <a:t>, что совместно с заголовком IP в 20 байт уменьшает MTU полезной нагрузки в виде инкапсулируемых данных на 24 байта.</a:t>
            </a:r>
          </a:p>
          <a:p>
            <a:pPr>
              <a:lnSpc>
                <a:spcPct val="90000"/>
              </a:lnSpc>
            </a:pPr>
            <a:endParaRPr lang="ru-RU" sz="1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latin typeface="+mn-lt"/>
              </a:rPr>
              <a:t>Туннелирование подразумевает три протокола:</a:t>
            </a:r>
          </a:p>
          <a:p>
            <a:pPr marL="285750" indent="-285750">
              <a:lnSpc>
                <a:spcPct val="90000"/>
              </a:lnSpc>
            </a:pPr>
            <a:r>
              <a:rPr lang="ru-RU" sz="1400" dirty="0">
                <a:latin typeface="+mn-lt"/>
              </a:rPr>
              <a:t>пассажир — инкапсулированный протокол (IP, CLNP, IPX, </a:t>
            </a:r>
            <a:r>
              <a:rPr lang="ru-RU" sz="1400" dirty="0" err="1">
                <a:latin typeface="+mn-lt"/>
              </a:rPr>
              <a:t>AppleTalk</a:t>
            </a:r>
            <a:r>
              <a:rPr lang="ru-RU" sz="1400" dirty="0">
                <a:latin typeface="+mn-lt"/>
              </a:rPr>
              <a:t>, </a:t>
            </a:r>
            <a:r>
              <a:rPr lang="ru-RU" sz="1400" dirty="0" err="1">
                <a:latin typeface="+mn-lt"/>
              </a:rPr>
              <a:t>DECnet</a:t>
            </a:r>
            <a:r>
              <a:rPr lang="ru-RU" sz="1400" dirty="0">
                <a:latin typeface="+mn-lt"/>
              </a:rPr>
              <a:t> </a:t>
            </a:r>
            <a:r>
              <a:rPr lang="ru-RU" sz="1400" dirty="0" err="1">
                <a:latin typeface="+mn-lt"/>
              </a:rPr>
              <a:t>Phase</a:t>
            </a:r>
            <a:r>
              <a:rPr lang="ru-RU" sz="1400" dirty="0">
                <a:latin typeface="+mn-lt"/>
              </a:rPr>
              <a:t> IV, XNS, VINES и Apollo)</a:t>
            </a:r>
          </a:p>
          <a:p>
            <a:pPr marL="285750" indent="-285750">
              <a:lnSpc>
                <a:spcPct val="90000"/>
              </a:lnSpc>
            </a:pPr>
            <a:r>
              <a:rPr lang="ru-RU" sz="1400" dirty="0">
                <a:latin typeface="+mn-lt"/>
              </a:rPr>
              <a:t>протокол инкапсуляции (GRE)</a:t>
            </a:r>
          </a:p>
          <a:p>
            <a:pPr marL="285750" indent="-285750">
              <a:lnSpc>
                <a:spcPct val="90000"/>
              </a:lnSpc>
            </a:pPr>
            <a:r>
              <a:rPr lang="ru-RU" sz="1400" dirty="0">
                <a:latin typeface="+mn-lt"/>
              </a:rPr>
              <a:t>сетевой протокол (IP)</a:t>
            </a:r>
          </a:p>
        </p:txBody>
      </p:sp>
      <p:pic>
        <p:nvPicPr>
          <p:cNvPr id="1026" name="Picture 2" descr="CCNA Training » GRE Tunnel Tutorial">
            <a:extLst>
              <a:ext uri="{FF2B5EF4-FFF2-40B4-BE49-F238E27FC236}">
                <a16:creationId xmlns:a16="http://schemas.microsoft.com/office/drawing/2014/main" id="{785CA1EE-CC00-37B6-385B-C2BDA72B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31090"/>
            <a:ext cx="5569843" cy="17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1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92618-1296-64DA-4C8E-AD5A363B1D9B}"/>
              </a:ext>
            </a:extLst>
          </p:cNvPr>
          <p:cNvSpPr txBox="1"/>
          <p:nvPr/>
        </p:nvSpPr>
        <p:spPr>
          <a:xfrm>
            <a:off x="539552" y="1484784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b="1" dirty="0" err="1"/>
              <a:t>IPsec</a:t>
            </a:r>
            <a:r>
              <a:rPr lang="ru-RU" dirty="0"/>
              <a:t> (сокращение от IP Security) — набор протоколов для обеспечения защиты данных, передаваемых по межсетевому протоколу IP. Позволяет осуществлять </a:t>
            </a:r>
            <a:endParaRPr lang="en-US" dirty="0"/>
          </a:p>
          <a:p>
            <a:pPr marL="342900" indent="-342900" algn="just"/>
            <a:r>
              <a:rPr lang="ru-RU" dirty="0"/>
              <a:t>подтверждение подлинности (аутентификацию)</a:t>
            </a:r>
            <a:endParaRPr lang="en-US" dirty="0"/>
          </a:p>
          <a:p>
            <a:pPr marL="342900" indent="-342900" algn="just"/>
            <a:r>
              <a:rPr lang="ru-RU" dirty="0"/>
              <a:t>проверку целостности </a:t>
            </a:r>
            <a:endParaRPr lang="en-US" dirty="0"/>
          </a:p>
          <a:p>
            <a:pPr marL="342900" indent="-342900" algn="just"/>
            <a:r>
              <a:rPr lang="ru-RU" dirty="0"/>
              <a:t>шифрование IP-пакетов. </a:t>
            </a:r>
            <a:endParaRPr lang="en-US" dirty="0"/>
          </a:p>
          <a:p>
            <a:pPr algn="just">
              <a:buNone/>
            </a:pPr>
            <a:r>
              <a:rPr lang="ru-RU" dirty="0" err="1"/>
              <a:t>IPsec</a:t>
            </a:r>
            <a:r>
              <a:rPr lang="ru-RU" dirty="0"/>
              <a:t> также включает в себя протоколы для защищённого обмена ключами в сети Интернет. В основном применяется для организации VPN-соединений.</a:t>
            </a:r>
            <a:endParaRPr lang="en-US" dirty="0"/>
          </a:p>
          <a:p>
            <a:pPr algn="just">
              <a:buNone/>
            </a:pPr>
            <a:endParaRPr lang="ru-RU" dirty="0"/>
          </a:p>
        </p:txBody>
      </p:sp>
      <p:pic>
        <p:nvPicPr>
          <p:cNvPr id="2050" name="Picture 2" descr="Configuring IPsec in Tunnel Mode between Two BIG-IP Systems">
            <a:extLst>
              <a:ext uri="{FF2B5EF4-FFF2-40B4-BE49-F238E27FC236}">
                <a16:creationId xmlns:a16="http://schemas.microsoft.com/office/drawing/2014/main" id="{09227CB5-5741-1C73-FDB7-A5CB483D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65104"/>
            <a:ext cx="5715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8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История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92618-1296-64DA-4C8E-AD5A363B1D9B}"/>
              </a:ext>
            </a:extLst>
          </p:cNvPr>
          <p:cNvSpPr txBox="1"/>
          <p:nvPr/>
        </p:nvSpPr>
        <p:spPr>
          <a:xfrm>
            <a:off x="539552" y="1793575"/>
            <a:ext cx="8424936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600" dirty="0"/>
              <a:t>Первоначально сеть Интернет была создана как безопасная среда передачи данных между военными. Так как с ней работал только определённый круг лиц, людей образованных и имеющих представления о политике безопасности, то явной нужды построения защищённых протоколов не было. Безопасность организовывалась на уровне физической изоляции объектов от посторонних лиц, и это было оправдано, когда к сети имело доступ ограниченное число машин. Однако, когда Интернет стал публичным и начал активно развиваться и разрастаться, такая потребность появилась.</a:t>
            </a:r>
          </a:p>
          <a:p>
            <a:pPr algn="just">
              <a:buNone/>
            </a:pPr>
            <a:endParaRPr lang="ru-RU" sz="1600" dirty="0"/>
          </a:p>
          <a:p>
            <a:pPr algn="just">
              <a:buNone/>
            </a:pPr>
            <a:r>
              <a:rPr lang="ru-RU" sz="1600" dirty="0"/>
              <a:t>И в 1994 году Совет по архитектуре Интернета (IAB) выпустил отчёт «Безопасность архитектуры Интернета». Он посвящался в основном способам защиты от несанкционированного мониторинга, подмены пакетов и управлению потоками данных. Требовалась разработка некоторого стандарта или концепции, способной решить эту проблему. В результате появились стандарты защищённых протоколов, в числе которых и </a:t>
            </a:r>
            <a:r>
              <a:rPr lang="ru-RU" sz="1600" dirty="0" err="1"/>
              <a:t>IPsec</a:t>
            </a:r>
            <a:r>
              <a:rPr lang="ru-RU" sz="1600" dirty="0"/>
              <a:t>. Первоначально он включал в себя три базовые спецификации, описанные в документах (RFC1825, 1826 и 1827), однако впоследствии рабочая группа IP Security Protocol IETF пересмотрела их и предложила новые стандарты (RFC2401 — RFC2412), используемые и в настоящее время.</a:t>
            </a:r>
          </a:p>
        </p:txBody>
      </p:sp>
    </p:spTree>
    <p:extLst>
      <p:ext uri="{BB962C8B-B14F-4D97-AF65-F5344CB8AC3E}">
        <p14:creationId xmlns:p14="http://schemas.microsoft.com/office/powerpoint/2010/main" val="219843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Режимы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85EDC2E-6ED4-DF71-9EE8-076B4822DF24}"/>
              </a:ext>
            </a:extLst>
          </p:cNvPr>
          <p:cNvCxnSpPr/>
          <p:nvPr/>
        </p:nvCxnSpPr>
        <p:spPr bwMode="auto">
          <a:xfrm flipH="1">
            <a:off x="3419872" y="1484784"/>
            <a:ext cx="864096" cy="27363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F22F255-E687-4E6F-124E-8B8030C081F3}"/>
              </a:ext>
            </a:extLst>
          </p:cNvPr>
          <p:cNvCxnSpPr/>
          <p:nvPr/>
        </p:nvCxnSpPr>
        <p:spPr bwMode="auto">
          <a:xfrm>
            <a:off x="4860032" y="1556792"/>
            <a:ext cx="2160240" cy="677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2BF4FF-A5BC-A3CB-8A95-69F036F3F4C2}"/>
              </a:ext>
            </a:extLst>
          </p:cNvPr>
          <p:cNvSpPr txBox="1"/>
          <p:nvPr/>
        </p:nvSpPr>
        <p:spPr>
          <a:xfrm flipH="1">
            <a:off x="2603223" y="414908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Туннельный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3437-0125-6767-C812-05C42876F02C}"/>
              </a:ext>
            </a:extLst>
          </p:cNvPr>
          <p:cNvSpPr txBox="1"/>
          <p:nvPr/>
        </p:nvSpPr>
        <p:spPr>
          <a:xfrm flipH="1">
            <a:off x="6588224" y="22340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Транспортный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339F8F-5016-6304-DA03-4136D387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750661"/>
            <a:ext cx="3324225" cy="1352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359B85-0452-98EE-56B9-43C61027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541161"/>
            <a:ext cx="4762500" cy="1905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3F6648-60D5-AE79-3FA9-1008FF987B31}"/>
              </a:ext>
            </a:extLst>
          </p:cNvPr>
          <p:cNvSpPr txBox="1"/>
          <p:nvPr/>
        </p:nvSpPr>
        <p:spPr>
          <a:xfrm>
            <a:off x="6186252" y="4103211"/>
            <a:ext cx="2957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/>
              <a:t>В транспортном режиме шифруются или подписываются только данные IP-пакета, исходный заголовок сохраняется. Транспортный режим, как правило, используется для установления соединения между хостами. Он может также использоваться между шлюзами для защиты туннелей, организованных каким-нибудь другим способом (см., например, L2TP).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3AED6-D7F6-659E-53A3-070F4079C8F6}"/>
              </a:ext>
            </a:extLst>
          </p:cNvPr>
          <p:cNvSpPr txBox="1"/>
          <p:nvPr/>
        </p:nvSpPr>
        <p:spPr>
          <a:xfrm>
            <a:off x="154951" y="1298664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/>
              <a:t>В туннельном режиме шифруется весь исходный IP-пакет: данные, заголовок, маршрутная информация, а затем он вставляется в поле данных нового пакета, то есть происходит </a:t>
            </a:r>
            <a:r>
              <a:rPr lang="ru-RU" sz="1400" i="1" dirty="0"/>
              <a:t>инкапсуляция</a:t>
            </a:r>
            <a:r>
              <a:rPr lang="ru-RU" sz="1400" dirty="0"/>
              <a:t>. Туннельный режим может использоваться для подключения удалённых компьютеров к виртуальной частной сети или для организации безопасной передачи данных через открытые каналы связи (например, Интернет) между шлюзами для объединения разных частей виртуальной частной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346303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Режимы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613917-E55D-71F7-4738-3D5FFAA9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7769183" cy="40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0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Протоколы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5FA98-DE0B-0B55-C859-4DD664B8E2CE}"/>
              </a:ext>
            </a:extLst>
          </p:cNvPr>
          <p:cNvSpPr txBox="1"/>
          <p:nvPr/>
        </p:nvSpPr>
        <p:spPr>
          <a:xfrm>
            <a:off x="467544" y="1412776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400" dirty="0"/>
              <a:t>Построение защищённого канала связи может быть реализовано на разных уровнях модели OSI. </a:t>
            </a:r>
            <a:r>
              <a:rPr lang="ru-RU" sz="1400" dirty="0" err="1"/>
              <a:t>IPsec</a:t>
            </a:r>
            <a:r>
              <a:rPr lang="ru-RU" sz="1400" dirty="0"/>
              <a:t> реализован на сетевом уровне. Это является компромиссом в выборе уровня OSI. </a:t>
            </a:r>
            <a:r>
              <a:rPr lang="ru-RU" sz="1400" dirty="0" err="1"/>
              <a:t>IPsec</a:t>
            </a:r>
            <a:r>
              <a:rPr lang="ru-RU" sz="1400" dirty="0"/>
              <a:t> использует самый распространённый протокол сетевого уровня — IP, что делает применение </a:t>
            </a:r>
            <a:r>
              <a:rPr lang="ru-RU" sz="1400" dirty="0" err="1"/>
              <a:t>IPsec</a:t>
            </a:r>
            <a:r>
              <a:rPr lang="ru-RU" sz="1400" dirty="0"/>
              <a:t> гибким — он может использоваться для защиты любых протоколов, базирующихся на IP (TCP, UDP и другие). В то же время он прозрачен для большинства приложений.</a:t>
            </a:r>
          </a:p>
          <a:p>
            <a:pPr algn="just">
              <a:buNone/>
            </a:pPr>
            <a:r>
              <a:rPr lang="ru-RU" sz="1400" dirty="0" err="1"/>
              <a:t>IPsec</a:t>
            </a:r>
            <a:r>
              <a:rPr lang="ru-RU" sz="1400" dirty="0"/>
              <a:t> является набором стандартов Интернета и своего рода «надстройкой» над IP-протоколом. Его ядро составляют три протокола:</a:t>
            </a:r>
          </a:p>
          <a:p>
            <a:pPr algn="just"/>
            <a:r>
              <a:rPr lang="ru-RU" sz="1400" dirty="0" err="1"/>
              <a:t>Authentication</a:t>
            </a:r>
            <a:r>
              <a:rPr lang="ru-RU" sz="1400" dirty="0"/>
              <a:t> </a:t>
            </a:r>
            <a:r>
              <a:rPr lang="ru-RU" sz="1400" dirty="0" err="1"/>
              <a:t>Header</a:t>
            </a:r>
            <a:r>
              <a:rPr lang="ru-RU" sz="1400" dirty="0"/>
              <a:t> (</a:t>
            </a:r>
            <a:r>
              <a:rPr lang="ru-RU" sz="1400" b="1" dirty="0"/>
              <a:t>АН</a:t>
            </a:r>
            <a:r>
              <a:rPr lang="ru-RU" sz="1400" dirty="0"/>
              <a:t>) обеспечивает целостность передаваемых данных, аутентификацию источника информации и функцию по предотвращению повторной передачи пакетов</a:t>
            </a:r>
          </a:p>
          <a:p>
            <a:pPr algn="just"/>
            <a:r>
              <a:rPr lang="ru-RU" sz="1400" dirty="0" err="1"/>
              <a:t>Encapsulating</a:t>
            </a:r>
            <a:r>
              <a:rPr lang="ru-RU" sz="1400" dirty="0"/>
              <a:t> Security </a:t>
            </a:r>
            <a:r>
              <a:rPr lang="ru-RU" sz="1400" dirty="0" err="1"/>
              <a:t>Payload</a:t>
            </a:r>
            <a:r>
              <a:rPr lang="ru-RU" sz="1400" dirty="0"/>
              <a:t> (</a:t>
            </a:r>
            <a:r>
              <a:rPr lang="ru-RU" sz="1400" b="1" dirty="0"/>
              <a:t>ESP</a:t>
            </a:r>
            <a:r>
              <a:rPr lang="ru-RU" sz="1400" dirty="0"/>
              <a:t>) обеспечивает конфиденциальность (шифрование) передаваемой информации, ограничение потока конфиденциального трафика. Кроме этого, он может исполнять функции AH: обеспечить целостность передаваемых данных, аутентификацию источника информации и функцию по предотвращению повторной передачи пакетов. При применении ESP в обязательном порядке должен указываться набор услуг по обеспечению безопасности: каждая из его функций может включаться опционально.</a:t>
            </a:r>
          </a:p>
          <a:p>
            <a:pPr algn="just"/>
            <a:r>
              <a:rPr lang="ru-RU" sz="1400" dirty="0"/>
              <a:t>Internet Security Association </a:t>
            </a:r>
            <a:r>
              <a:rPr lang="ru-RU" sz="1400" dirty="0" err="1"/>
              <a:t>and</a:t>
            </a:r>
            <a:r>
              <a:rPr lang="ru-RU" sz="1400" dirty="0"/>
              <a:t> Key Management Protocol (ISAKMP) — протокол, используемый для первичной настройки соединения, взаимной аутентификации конечными узлами друг друга и обмена секретными ключами. Протокол предусматривает использование различных механизмов обмена ключами, включая задание фиксированных ключей, использование таких протоколов, как Internet Key Exchange, </a:t>
            </a:r>
            <a:r>
              <a:rPr lang="ru-RU" sz="1400" dirty="0" err="1"/>
              <a:t>Kerberized</a:t>
            </a:r>
            <a:r>
              <a:rPr lang="ru-RU" sz="1400" dirty="0"/>
              <a:t> Internet </a:t>
            </a:r>
            <a:r>
              <a:rPr lang="ru-RU" sz="1400" dirty="0" err="1"/>
              <a:t>Negotiation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Keys</a:t>
            </a:r>
            <a:r>
              <a:rPr lang="ru-RU" sz="1400" dirty="0"/>
              <a:t> (RFC 4430) или записей DNS типа IPSECKEY (RFC 4025).</a:t>
            </a:r>
          </a:p>
          <a:p>
            <a:pPr algn="just">
              <a:buNone/>
            </a:pPr>
            <a:r>
              <a:rPr lang="ru-RU" sz="1400" dirty="0"/>
              <a:t>Также одним из ключевых понятий является Security Association (</a:t>
            </a:r>
            <a:r>
              <a:rPr lang="ru-RU" sz="1400" b="1" dirty="0"/>
              <a:t>SA</a:t>
            </a:r>
            <a:r>
              <a:rPr lang="ru-RU" sz="1400" dirty="0"/>
              <a:t>). По сути, SA является набором параметров, характеризующим соединение. Например, используемые алгоритм шифрования и хеш-функция, секретные ключи, номер пакета и др.</a:t>
            </a:r>
          </a:p>
        </p:txBody>
      </p:sp>
    </p:spTree>
    <p:extLst>
      <p:ext uri="{BB962C8B-B14F-4D97-AF65-F5344CB8AC3E}">
        <p14:creationId xmlns:p14="http://schemas.microsoft.com/office/powerpoint/2010/main" val="124877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Используемые протоколы</a:t>
            </a:r>
            <a:endParaRPr kumimoji="0" lang="en-US" altLang="ru-RU" b="1" kern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98252D-5F53-55B1-EA8D-D9C86BF7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7740352" cy="52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Этапы работы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5FA98-DE0B-0B55-C859-4DD664B8E2CE}"/>
              </a:ext>
            </a:extLst>
          </p:cNvPr>
          <p:cNvSpPr txBox="1"/>
          <p:nvPr/>
        </p:nvSpPr>
        <p:spPr>
          <a:xfrm>
            <a:off x="395536" y="1484784"/>
            <a:ext cx="8640960" cy="534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400" u="sng" dirty="0"/>
              <a:t>Первый этап</a:t>
            </a:r>
            <a:r>
              <a:rPr lang="ru-RU" sz="1400" dirty="0"/>
              <a:t> начинается с создания на каждом узле, поддерживающем стандарт </a:t>
            </a:r>
            <a:r>
              <a:rPr lang="ru-RU" sz="1400" dirty="0" err="1"/>
              <a:t>IPsec</a:t>
            </a:r>
            <a:r>
              <a:rPr lang="ru-RU" sz="1400" dirty="0"/>
              <a:t>, политики безопасности. На этом этапе определяется, какой трафик подлежит шифрованию, какие функции и алгоритмы могут быть использованы.</a:t>
            </a:r>
          </a:p>
          <a:p>
            <a:pPr algn="just">
              <a:buNone/>
            </a:pPr>
            <a:r>
              <a:rPr lang="ru-RU" sz="1400" u="sng" dirty="0"/>
              <a:t>Второй этап</a:t>
            </a:r>
            <a:r>
              <a:rPr lang="ru-RU" sz="1400" dirty="0"/>
              <a:t> является по сути </a:t>
            </a:r>
            <a:r>
              <a:rPr lang="ru-RU" sz="1400" b="1" dirty="0"/>
              <a:t>первой фазой </a:t>
            </a:r>
            <a:r>
              <a:rPr lang="ru-RU" sz="1400" dirty="0"/>
              <a:t>IKE. Её цель — организовать безопасный канал между сторонами для второй фазы IKE. На втором этапе выполняются:</a:t>
            </a:r>
          </a:p>
          <a:p>
            <a:pPr marL="285750" indent="-285750" algn="just"/>
            <a:r>
              <a:rPr lang="ru-RU" sz="1400" dirty="0"/>
              <a:t>Аутентификация и защита идентификационной информации узлов</a:t>
            </a:r>
          </a:p>
          <a:p>
            <a:pPr marL="285750" indent="-285750" algn="just"/>
            <a:r>
              <a:rPr lang="ru-RU" sz="1400" dirty="0"/>
              <a:t>Проверка соответствий политик IKE SA узлов для безопасного обмена ключами</a:t>
            </a:r>
          </a:p>
          <a:p>
            <a:pPr marL="285750" indent="-285750" algn="just"/>
            <a:r>
              <a:rPr lang="ru-RU" sz="1400" dirty="0"/>
              <a:t>Обмен </a:t>
            </a:r>
            <a:r>
              <a:rPr lang="ru-RU" sz="1400" dirty="0" err="1"/>
              <a:t>Диффи-Хеллмана</a:t>
            </a:r>
            <a:r>
              <a:rPr lang="ru-RU" sz="1400" dirty="0"/>
              <a:t>, в результате которого у каждого узла будет общий секретный ключ</a:t>
            </a:r>
          </a:p>
          <a:p>
            <a:pPr marL="285750" indent="-285750" algn="just"/>
            <a:r>
              <a:rPr lang="ru-RU" sz="1400" dirty="0"/>
              <a:t>Создание безопасного канала для второй фазы IKE</a:t>
            </a:r>
          </a:p>
          <a:p>
            <a:pPr algn="just">
              <a:buNone/>
            </a:pPr>
            <a:r>
              <a:rPr lang="ru-RU" sz="1400" u="sng" dirty="0"/>
              <a:t>Третий этап</a:t>
            </a:r>
            <a:r>
              <a:rPr lang="ru-RU" sz="1400" dirty="0"/>
              <a:t> является </a:t>
            </a:r>
            <a:r>
              <a:rPr lang="ru-RU" sz="1400" b="1" dirty="0"/>
              <a:t>второй фазой </a:t>
            </a:r>
            <a:r>
              <a:rPr lang="ru-RU" sz="1400" dirty="0"/>
              <a:t>IKE. Его задачей является создание </a:t>
            </a:r>
            <a:r>
              <a:rPr lang="ru-RU" sz="1400" dirty="0" err="1"/>
              <a:t>IPsec</a:t>
            </a:r>
            <a:r>
              <a:rPr lang="ru-RU" sz="1400" dirty="0"/>
              <a:t>-туннеля. На третьем этапе выполняются следующие функции:</a:t>
            </a:r>
          </a:p>
          <a:p>
            <a:pPr marL="285750" indent="-285750" algn="just"/>
            <a:r>
              <a:rPr lang="ru-RU" sz="1400" dirty="0"/>
              <a:t>Согласуются параметры </a:t>
            </a:r>
            <a:r>
              <a:rPr lang="ru-RU" sz="1400" dirty="0" err="1"/>
              <a:t>IPsec</a:t>
            </a:r>
            <a:r>
              <a:rPr lang="ru-RU" sz="1400" dirty="0"/>
              <a:t> SA по защищаемому IKE SA каналу, созданному в первой фазе IKE</a:t>
            </a:r>
          </a:p>
          <a:p>
            <a:pPr marL="285750" indent="-285750" algn="just"/>
            <a:r>
              <a:rPr lang="ru-RU" sz="1400" dirty="0"/>
              <a:t>Устанавливается </a:t>
            </a:r>
            <a:r>
              <a:rPr lang="ru-RU" sz="1400" dirty="0" err="1"/>
              <a:t>IPsec</a:t>
            </a:r>
            <a:r>
              <a:rPr lang="ru-RU" sz="1400" dirty="0"/>
              <a:t> SA</a:t>
            </a:r>
          </a:p>
          <a:p>
            <a:pPr marL="285750" indent="-285750" algn="just"/>
            <a:r>
              <a:rPr lang="ru-RU" sz="1400" dirty="0"/>
              <a:t>Периодически осуществляется пересмотр </a:t>
            </a:r>
            <a:r>
              <a:rPr lang="ru-RU" sz="1400" dirty="0" err="1"/>
              <a:t>IPsec</a:t>
            </a:r>
            <a:r>
              <a:rPr lang="ru-RU" sz="1400" dirty="0"/>
              <a:t> SA, чтобы убедиться в её безопасности</a:t>
            </a:r>
          </a:p>
          <a:p>
            <a:pPr marL="285750" indent="-285750" algn="just"/>
            <a:r>
              <a:rPr lang="ru-RU" sz="1400" dirty="0"/>
              <a:t>(Опционально) выполняется дополнительный обмен </a:t>
            </a:r>
            <a:r>
              <a:rPr lang="ru-RU" sz="1400" dirty="0" err="1"/>
              <a:t>Диффи-Хеллмана</a:t>
            </a:r>
            <a:endParaRPr lang="ru-RU" sz="1400" dirty="0"/>
          </a:p>
          <a:p>
            <a:pPr algn="just">
              <a:buNone/>
            </a:pPr>
            <a:r>
              <a:rPr lang="ru-RU" sz="1400" u="sng" dirty="0"/>
              <a:t>Рабочий этап</a:t>
            </a:r>
            <a:r>
              <a:rPr lang="ru-RU" sz="1400" dirty="0"/>
              <a:t>. После создания </a:t>
            </a:r>
            <a:r>
              <a:rPr lang="ru-RU" sz="1400" dirty="0" err="1"/>
              <a:t>IPsec</a:t>
            </a:r>
            <a:r>
              <a:rPr lang="ru-RU" sz="1400" dirty="0"/>
              <a:t> SA начинается обмен информацией между узлами через </a:t>
            </a:r>
            <a:r>
              <a:rPr lang="ru-RU" sz="1400" dirty="0" err="1"/>
              <a:t>IPsec</a:t>
            </a:r>
            <a:r>
              <a:rPr lang="ru-RU" sz="1400" dirty="0"/>
              <a:t>-туннель, используются протоколы и параметры, установленные в SA.</a:t>
            </a:r>
          </a:p>
          <a:p>
            <a:pPr algn="just">
              <a:buNone/>
            </a:pPr>
            <a:r>
              <a:rPr lang="ru-RU" sz="1400" u="sng" dirty="0"/>
              <a:t>Завершение</a:t>
            </a:r>
            <a:r>
              <a:rPr lang="ru-RU" sz="1400" dirty="0"/>
              <a:t>. Прекращают действовать текущие </a:t>
            </a:r>
            <a:r>
              <a:rPr lang="ru-RU" sz="1400" dirty="0" err="1"/>
              <a:t>IPsec</a:t>
            </a:r>
            <a:r>
              <a:rPr lang="ru-RU" sz="1400" dirty="0"/>
              <a:t> SA. Это происходит при их удалении или при истечении времени жизни (определенное в SA в байтах информации, передаваемой через канал, или в секундах), значение которого содержится в SAD на каждом узле. Если требуется продолжить передачу, запускается фаза два IKE (если требуется, то и первая фаза) и далее создаются новые </a:t>
            </a:r>
            <a:r>
              <a:rPr lang="ru-RU" sz="1400" dirty="0" err="1"/>
              <a:t>IPsec</a:t>
            </a:r>
            <a:r>
              <a:rPr lang="ru-RU" sz="1400" dirty="0"/>
              <a:t> SA. Процесс создания новых SA может происходить и до завершения действия текущих, если требуется непрерывная передача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6520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Этапы работы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228BDB-6AFB-3A57-0651-9EC04858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7740352" cy="53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7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Что такое VPN? Виртуальная частная сеть 101 - Surfshark 2023">
            <a:extLst>
              <a:ext uri="{FF2B5EF4-FFF2-40B4-BE49-F238E27FC236}">
                <a16:creationId xmlns:a16="http://schemas.microsoft.com/office/drawing/2014/main" id="{D46929C1-D775-237C-AE8B-51E519E1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80308"/>
            <a:ext cx="3829227" cy="32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Другие </a:t>
            </a:r>
            <a:r>
              <a:rPr kumimoji="0" lang="ru-RU" altLang="ru-RU" b="1" kern="0" dirty="0" err="1"/>
              <a:t>протколы</a:t>
            </a:r>
            <a:r>
              <a:rPr kumimoji="0" lang="en-US" altLang="ru-RU" b="1" kern="0" dirty="0"/>
              <a:t> VPN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23F79-03FD-8C61-144F-E0F0CE0CA89C}"/>
              </a:ext>
            </a:extLst>
          </p:cNvPr>
          <p:cNvSpPr txBox="1"/>
          <p:nvPr/>
        </p:nvSpPr>
        <p:spPr>
          <a:xfrm>
            <a:off x="611560" y="1484784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OpenVPN</a:t>
            </a:r>
            <a:endParaRPr lang="en-US" dirty="0">
              <a:solidFill>
                <a:srgbClr val="100E0C"/>
              </a:solidFill>
              <a:latin typeface="Open Sans" panose="020B0606030504020204" pitchFamily="34" charset="0"/>
            </a:endParaRPr>
          </a:p>
          <a:p>
            <a:pPr marL="342900" indent="-342900"/>
            <a:r>
              <a:rPr lang="en-US" b="0" i="0" dirty="0" err="1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WireGuard</a:t>
            </a:r>
            <a:endParaRPr lang="en-US" dirty="0">
              <a:solidFill>
                <a:srgbClr val="100E0C"/>
              </a:solidFill>
              <a:latin typeface="Open Sans" panose="020B0606030504020204" pitchFamily="34" charset="0"/>
            </a:endParaRPr>
          </a:p>
          <a:p>
            <a:pPr marL="342900" indent="-342900"/>
            <a:r>
              <a:rPr lang="en-US" b="0" i="0" dirty="0" err="1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SoftEther</a:t>
            </a:r>
            <a:endParaRPr lang="en-US" b="0" i="0" dirty="0">
              <a:solidFill>
                <a:srgbClr val="100E0C"/>
              </a:solidFill>
              <a:effectLst/>
              <a:latin typeface="Open Sans" panose="020B0606030504020204" pitchFamily="34" charset="0"/>
            </a:endParaRPr>
          </a:p>
          <a:p>
            <a:pPr marL="342900" indent="-342900"/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L2TP/</a:t>
            </a:r>
            <a:r>
              <a:rPr lang="en-US" b="0" i="0" dirty="0" err="1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IPSec</a:t>
            </a:r>
            <a:endParaRPr lang="en-US" dirty="0">
              <a:solidFill>
                <a:srgbClr val="100E0C"/>
              </a:solidFill>
              <a:latin typeface="Open Sans" panose="020B0606030504020204" pitchFamily="34" charset="0"/>
            </a:endParaRPr>
          </a:p>
          <a:p>
            <a:pPr marL="342900" indent="-342900"/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SSTP</a:t>
            </a:r>
          </a:p>
          <a:p>
            <a:pPr marL="342900" indent="-342900"/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PPTP</a:t>
            </a:r>
          </a:p>
          <a:p>
            <a:pPr marL="342900" indent="-342900"/>
            <a:r>
              <a:rPr lang="ru-RU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Частные </a:t>
            </a:r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(proprietary)</a:t>
            </a:r>
            <a:r>
              <a:rPr lang="ru-RU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 протоколы</a:t>
            </a:r>
          </a:p>
          <a:p>
            <a:pPr marL="342900" indent="-342900"/>
            <a:r>
              <a:rPr lang="en-US" dirty="0">
                <a:solidFill>
                  <a:srgbClr val="100E0C"/>
                </a:solidFill>
                <a:latin typeface="Open Sans" panose="020B0606030504020204" pitchFamily="34" charset="0"/>
              </a:rPr>
              <a:t>…</a:t>
            </a:r>
            <a:br>
              <a:rPr lang="en-US" dirty="0">
                <a:solidFill>
                  <a:srgbClr val="100E0C"/>
                </a:solidFill>
              </a:rPr>
            </a:br>
            <a:endParaRPr lang="ru-RU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8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VPN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5292" y="1556792"/>
            <a:ext cx="8173416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VPN</a:t>
            </a:r>
            <a:r>
              <a:rPr lang="ru-RU" sz="1600" dirty="0"/>
              <a:t> (англ. </a:t>
            </a:r>
            <a:r>
              <a:rPr lang="ru-RU" sz="1600" dirty="0" err="1"/>
              <a:t>virtual</a:t>
            </a:r>
            <a:r>
              <a:rPr lang="ru-RU" sz="1600" dirty="0"/>
              <a:t> </a:t>
            </a:r>
            <a:r>
              <a:rPr lang="ru-RU" sz="1600" dirty="0" err="1"/>
              <a:t>private</a:t>
            </a:r>
            <a:r>
              <a:rPr lang="ru-RU" sz="1600" dirty="0"/>
              <a:t> </a:t>
            </a:r>
            <a:r>
              <a:rPr lang="ru-RU" sz="1600" dirty="0" err="1"/>
              <a:t>network</a:t>
            </a:r>
            <a:r>
              <a:rPr lang="ru-RU" sz="1600" dirty="0"/>
              <a:t> — «виртуальная частная сеть») — обобщённое название технологий, позволяющих обеспечить одно или несколько сетевых соединений поверх чьей-либо другой сети. Несмотря на то, что для коммуникации используются сети с меньшим или неизвестным уровнем доверия (например, публичные сети), уровень доверия к построенной логической сети не зависит от уровня доверия к базовым сетям благодаря использованию средств криптографии (шифрования, аутентификации, инфраструктуры открытых ключей, средств защиты от повторов и изменений передаваемых по логической сети сообщений).</a:t>
            </a:r>
          </a:p>
          <a:p>
            <a:pPr algn="just"/>
            <a:r>
              <a:rPr lang="ru-RU" sz="1600" dirty="0"/>
              <a:t>В зависимости от применяемых протоколов и назначения VPN может обеспечивать соединения трёх видов: узел-узел, узел-сеть и сеть-сеть.</a:t>
            </a:r>
          </a:p>
        </p:txBody>
      </p:sp>
      <p:pic>
        <p:nvPicPr>
          <p:cNvPr id="2050" name="Picture 2" descr="Что такое VPN на роутере и зачем он вам нужен? | FS сообществ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94149"/>
            <a:ext cx="6237153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6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PPTP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92F6E-A7E3-7864-7ADE-E73DB8A9DF17}"/>
              </a:ext>
            </a:extLst>
          </p:cNvPr>
          <p:cNvSpPr txBox="1"/>
          <p:nvPr/>
        </p:nvSpPr>
        <p:spPr>
          <a:xfrm>
            <a:off x="467544" y="1412776"/>
            <a:ext cx="856895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600" b="1" dirty="0"/>
              <a:t>PPTP</a:t>
            </a:r>
            <a:r>
              <a:rPr lang="ru-RU" sz="1600" dirty="0"/>
              <a:t> (англ. Point-</a:t>
            </a:r>
            <a:r>
              <a:rPr lang="ru-RU" sz="1600" dirty="0" err="1"/>
              <a:t>to</a:t>
            </a:r>
            <a:r>
              <a:rPr lang="ru-RU" sz="1600" dirty="0"/>
              <a:t>-Point </a:t>
            </a:r>
            <a:r>
              <a:rPr lang="ru-RU" sz="1600" dirty="0" err="1"/>
              <a:t>Tunneling</a:t>
            </a:r>
            <a:r>
              <a:rPr lang="ru-RU" sz="1600" dirty="0"/>
              <a:t> Protocol) — туннельный протокол типа точка-точка, позволяющий компьютеру устанавливать защищённое соединение с сервером за счёт создания специального туннеля в стандартной, незащищённой сети. PPTP помещает (инкапсулирует) кадры </a:t>
            </a:r>
            <a:r>
              <a:rPr lang="ru-RU" sz="1600" b="1" dirty="0"/>
              <a:t>PPP</a:t>
            </a:r>
            <a:r>
              <a:rPr lang="ru-RU" sz="1600" dirty="0"/>
              <a:t> в </a:t>
            </a:r>
            <a:r>
              <a:rPr lang="ru-RU" sz="1600" b="1" dirty="0"/>
              <a:t>IP-пакеты</a:t>
            </a:r>
            <a:r>
              <a:rPr lang="ru-RU" sz="1600" dirty="0"/>
              <a:t> для передачи по глобальной IP-сети, например, Интернет. PPTP может также использоваться для организации туннеля между двумя локальными сетями. РРТР использует дополнительное TCP-соединение для обслуживания туннеля.</a:t>
            </a:r>
            <a:endParaRPr lang="en-US" sz="1600" dirty="0"/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ru-RU" sz="1600" dirty="0"/>
              <a:t>Спецификация протокола была опубликована как «информационная» RFC 2637 в 1999 году. Она не была ратифицирована IETF. Протокол считается </a:t>
            </a:r>
            <a:r>
              <a:rPr lang="ru-RU" sz="1600" i="1" dirty="0"/>
              <a:t>менее безопасным</a:t>
            </a:r>
            <a:r>
              <a:rPr lang="ru-RU" sz="1600" dirty="0"/>
              <a:t>, чем </a:t>
            </a:r>
            <a:r>
              <a:rPr lang="ru-RU" sz="1600" dirty="0" err="1"/>
              <a:t>IPSec</a:t>
            </a:r>
            <a:r>
              <a:rPr lang="ru-RU" sz="1600" dirty="0"/>
              <a:t>. PPTP работает, устанавливая обычную PPP сессию с противоположной стороной с помощью протокола </a:t>
            </a:r>
            <a:r>
              <a:rPr lang="ru-RU" sz="1600" dirty="0" err="1"/>
              <a:t>Generic</a:t>
            </a:r>
            <a:r>
              <a:rPr lang="ru-RU" sz="1600" dirty="0"/>
              <a:t> </a:t>
            </a:r>
            <a:r>
              <a:rPr lang="ru-RU" sz="1600" dirty="0" err="1"/>
              <a:t>Routing</a:t>
            </a:r>
            <a:r>
              <a:rPr lang="ru-RU" sz="1600" dirty="0"/>
              <a:t> </a:t>
            </a:r>
            <a:r>
              <a:rPr lang="ru-RU" sz="1600" dirty="0" err="1"/>
              <a:t>Encapsulation</a:t>
            </a:r>
            <a:r>
              <a:rPr lang="ru-RU" sz="1600" dirty="0"/>
              <a:t>. </a:t>
            </a:r>
            <a:r>
              <a:rPr lang="ru-RU" sz="1600" u="sng" dirty="0"/>
              <a:t>Второе</a:t>
            </a:r>
            <a:r>
              <a:rPr lang="ru-RU" sz="1600" dirty="0"/>
              <a:t> соединение на TCP-порту </a:t>
            </a:r>
            <a:r>
              <a:rPr lang="ru-RU" sz="1600" b="1" dirty="0"/>
              <a:t>1723</a:t>
            </a:r>
            <a:r>
              <a:rPr lang="ru-RU" sz="1600" dirty="0"/>
              <a:t> используется для инициации и управления GRE-соединением. PPTP сложно перенаправлять за сетевой экран, так как он требует одновременного установления двух сетевых сессий.</a:t>
            </a:r>
          </a:p>
          <a:p>
            <a:pPr algn="just">
              <a:buNone/>
            </a:pPr>
            <a:endParaRPr lang="ru-RU" sz="1600" dirty="0"/>
          </a:p>
          <a:p>
            <a:pPr algn="just">
              <a:buNone/>
            </a:pPr>
            <a:r>
              <a:rPr lang="ru-RU" sz="1600" dirty="0"/>
              <a:t>PPTP-трафик может быть зашифрован с помощью MPPE. Для аутентификации клиентов могут использоваться различные механизмы, наиболее безопасные из них — MS-CHAPv2 и EAP-TLS.</a:t>
            </a:r>
          </a:p>
        </p:txBody>
      </p:sp>
    </p:spTree>
    <p:extLst>
      <p:ext uri="{BB962C8B-B14F-4D97-AF65-F5344CB8AC3E}">
        <p14:creationId xmlns:p14="http://schemas.microsoft.com/office/powerpoint/2010/main" val="48152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 bwMode="auto">
          <a:xfrm>
            <a:off x="5505636" y="1111250"/>
            <a:ext cx="2857128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kumimoji="0" lang="ru-RU" altLang="ru-RU" b="1" kern="0" dirty="0" err="1">
                <a:latin typeface="+mj-lt"/>
                <a:ea typeface="+mj-ea"/>
                <a:cs typeface="+mj-cs"/>
              </a:rPr>
              <a:t>OpenVPN</a:t>
            </a:r>
            <a:endParaRPr kumimoji="0" lang="ru-RU" altLang="ru-RU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92F6E-A7E3-7864-7ADE-E73DB8A9DF17}"/>
              </a:ext>
            </a:extLst>
          </p:cNvPr>
          <p:cNvSpPr txBox="1"/>
          <p:nvPr/>
        </p:nvSpPr>
        <p:spPr bwMode="auto">
          <a:xfrm>
            <a:off x="467544" y="908720"/>
            <a:ext cx="4337248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1400" b="1" dirty="0" err="1">
                <a:latin typeface="+mn-lt"/>
              </a:rPr>
              <a:t>OpenVPN</a:t>
            </a:r>
            <a:r>
              <a:rPr lang="ru-RU" sz="1400" dirty="0">
                <a:latin typeface="+mn-lt"/>
              </a:rPr>
              <a:t> — свободная реализация технологии виртуальной частной сети (VPN) с открытым исходным кодом для создания зашифрованных </a:t>
            </a:r>
            <a:r>
              <a:rPr lang="ru-RU" sz="1400" dirty="0" err="1">
                <a:latin typeface="+mn-lt"/>
              </a:rPr>
              <a:t>каналoв</a:t>
            </a:r>
            <a:r>
              <a:rPr lang="ru-RU" sz="1400" dirty="0">
                <a:latin typeface="+mn-lt"/>
              </a:rPr>
              <a:t> типа точка-точка или сервер-клиенты между компьютерами. Она позволяет устанавливать соединения между компьютерами, находящимися за </a:t>
            </a:r>
            <a:r>
              <a:rPr lang="ru-RU" sz="1400" i="1" dirty="0">
                <a:latin typeface="+mn-lt"/>
              </a:rPr>
              <a:t>NAT</a:t>
            </a:r>
            <a:r>
              <a:rPr lang="ru-RU" sz="1400" dirty="0">
                <a:latin typeface="+mn-lt"/>
              </a:rPr>
              <a:t> и сетевым экраном, без необходимости изменения их настроек.</a:t>
            </a:r>
          </a:p>
          <a:p>
            <a:pPr>
              <a:lnSpc>
                <a:spcPct val="90000"/>
              </a:lnSpc>
              <a:buNone/>
            </a:pPr>
            <a:r>
              <a:rPr lang="ru-RU" sz="1400" dirty="0" err="1">
                <a:latin typeface="+mn-lt"/>
              </a:rPr>
              <a:t>OpenVPN</a:t>
            </a:r>
            <a:r>
              <a:rPr lang="ru-RU" sz="1400" dirty="0">
                <a:latin typeface="+mn-lt"/>
              </a:rPr>
              <a:t> проводит все </a:t>
            </a:r>
            <a:r>
              <a:rPr lang="en-US" sz="1400" dirty="0">
                <a:latin typeface="+mn-lt"/>
              </a:rPr>
              <a:t>`</a:t>
            </a:r>
            <a:r>
              <a:rPr lang="ru-RU" sz="1400" dirty="0">
                <a:latin typeface="+mn-lt"/>
              </a:rPr>
              <a:t>сетевые операции через TCP- или UDP-транспорт. Используемый порт 1194 выделен Internet </a:t>
            </a:r>
            <a:r>
              <a:rPr lang="ru-RU" sz="1400" dirty="0" err="1">
                <a:latin typeface="+mn-lt"/>
              </a:rPr>
              <a:t>Assigned</a:t>
            </a:r>
            <a:r>
              <a:rPr lang="ru-RU" sz="1400" dirty="0">
                <a:latin typeface="+mn-lt"/>
              </a:rPr>
              <a:t> </a:t>
            </a:r>
            <a:r>
              <a:rPr lang="ru-RU" sz="1400" dirty="0" err="1">
                <a:latin typeface="+mn-lt"/>
              </a:rPr>
              <a:t>Numbers</a:t>
            </a:r>
            <a:r>
              <a:rPr lang="ru-RU" sz="1400" dirty="0">
                <a:latin typeface="+mn-lt"/>
              </a:rPr>
              <a:t> Authority для работы данной программы. В общем случае предпочтительным является UDP по той причине, что через туннель проходит трафик сетевого уровня и выше по OSI. Это значит, что </a:t>
            </a:r>
            <a:r>
              <a:rPr lang="ru-RU" sz="1400" dirty="0" err="1">
                <a:latin typeface="+mn-lt"/>
              </a:rPr>
              <a:t>OpenVPN</a:t>
            </a:r>
            <a:r>
              <a:rPr lang="ru-RU" sz="1400" dirty="0">
                <a:latin typeface="+mn-lt"/>
              </a:rPr>
              <a:t> для клиента выступает протоколом канального или даже физического уровня, а значит, надежность передачи данных может обеспечиваться вышестоящими по OSI уровнями, если это необходимо.</a:t>
            </a:r>
          </a:p>
          <a:p>
            <a:pPr>
              <a:lnSpc>
                <a:spcPct val="90000"/>
              </a:lnSpc>
              <a:buNone/>
            </a:pPr>
            <a:r>
              <a:rPr lang="ru-RU" sz="1400" dirty="0">
                <a:latin typeface="+mn-lt"/>
              </a:rPr>
              <a:t>Также возможна работа через большую часть прокси-серверов, включая HTTP, SOCKS, через NAT и сетевые фильтры. Сервер может быть настроен на назначение сетевых настроек клиенту. Например: IP-адрес, настройки маршрутизации и параметры соединения.</a:t>
            </a:r>
          </a:p>
          <a:p>
            <a:pPr>
              <a:lnSpc>
                <a:spcPct val="90000"/>
              </a:lnSpc>
              <a:buNone/>
            </a:pPr>
            <a:r>
              <a:rPr lang="ru-RU" sz="1400" dirty="0">
                <a:latin typeface="+mn-lt"/>
              </a:rPr>
              <a:t>Использование в </a:t>
            </a:r>
            <a:r>
              <a:rPr lang="ru-RU" sz="1400" dirty="0" err="1">
                <a:latin typeface="+mn-lt"/>
              </a:rPr>
              <a:t>OpenVPN</a:t>
            </a:r>
            <a:r>
              <a:rPr lang="ru-RU" sz="1400" dirty="0">
                <a:latin typeface="+mn-lt"/>
              </a:rPr>
              <a:t> стандартных протоколов TCP и UDP позволяет ему стать альтернативой </a:t>
            </a:r>
            <a:r>
              <a:rPr lang="ru-RU" sz="1400" i="1" dirty="0" err="1">
                <a:latin typeface="+mn-lt"/>
              </a:rPr>
              <a:t>IPsec</a:t>
            </a:r>
            <a:r>
              <a:rPr lang="ru-RU" sz="1400" dirty="0">
                <a:latin typeface="+mn-lt"/>
              </a:rPr>
              <a:t> в ситуациях, когда Интернет-провайдер блокирует некоторые VPN-протоколы.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FB9D71-4C19-4D50-666D-D1A14948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54250"/>
            <a:ext cx="381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69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/>
              <a:t>WireGuard</a:t>
            </a:r>
            <a:endParaRPr kumimoji="0" lang="en-US" altLang="ru-RU" b="1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92F6E-A7E3-7864-7ADE-E73DB8A9DF17}"/>
              </a:ext>
            </a:extLst>
          </p:cNvPr>
          <p:cNvSpPr txBox="1"/>
          <p:nvPr/>
        </p:nvSpPr>
        <p:spPr>
          <a:xfrm>
            <a:off x="467544" y="1412776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600" b="1" dirty="0" err="1"/>
              <a:t>WireGuard</a:t>
            </a:r>
            <a:r>
              <a:rPr lang="ru-RU" sz="1600" dirty="0"/>
              <a:t> — коммуникационный протокол и бесплатное программное обеспечение с открытым исходным кодом, который реализует зашифрованные виртуальные частные сети (VPN). Он был разработан для простого использования технологии VPN, высокой производительности и низкой поверхности атаки. </a:t>
            </a:r>
            <a:r>
              <a:rPr lang="ru-RU" sz="1600" dirty="0" err="1"/>
              <a:t>WireGuard</a:t>
            </a:r>
            <a:r>
              <a:rPr lang="ru-RU" sz="1600" dirty="0"/>
              <a:t> нацелен на лучшую производительность и большую мощность, чем </a:t>
            </a:r>
            <a:r>
              <a:rPr lang="ru-RU" sz="1600" dirty="0" err="1"/>
              <a:t>IPsec</a:t>
            </a:r>
            <a:r>
              <a:rPr lang="ru-RU" sz="1600" dirty="0"/>
              <a:t> и </a:t>
            </a:r>
            <a:r>
              <a:rPr lang="ru-RU" sz="1600" dirty="0" err="1"/>
              <a:t>OpenVPN</a:t>
            </a:r>
            <a:r>
              <a:rPr lang="ru-RU" sz="1600" dirty="0"/>
              <a:t>, два других распространенных протокола туннелирования. Протокол </a:t>
            </a:r>
            <a:r>
              <a:rPr lang="ru-RU" sz="1600" dirty="0" err="1"/>
              <a:t>WireGuard</a:t>
            </a:r>
            <a:r>
              <a:rPr lang="ru-RU" sz="1600" dirty="0"/>
              <a:t> передаёт трафик по протоколу UDP.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8EC44D-2110-634E-3317-DB0CBE11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410480"/>
            <a:ext cx="4893998" cy="45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6840760" cy="600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6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Назначение </a:t>
            </a:r>
            <a:r>
              <a:rPr kumimoji="0" lang="en-US" altLang="ru-RU" b="1" kern="0" dirty="0"/>
              <a:t>VPN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1412776"/>
            <a:ext cx="9108504" cy="543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Intranet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Используется для объединения в единую защищённую сеть нескольких распределённых филиалов одной организации, обменивающихся данными по открытым каналам связи.</a:t>
            </a:r>
          </a:p>
          <a:p>
            <a:r>
              <a:rPr lang="ru-RU" sz="1400" dirty="0" err="1"/>
              <a:t>Remote-access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Используется для создания защищённого канала между сегментом корпоративной сети (центральным офисом или филиалом) и одиночным пользователем, который, работая дома, подключается к корпоративным ресурсам с домашнего компьютера, корпоративного ноутбука, смартфона или интернет-киоска.</a:t>
            </a:r>
          </a:p>
          <a:p>
            <a:r>
              <a:rPr lang="ru-RU" sz="1400" dirty="0" err="1"/>
              <a:t>Extranet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Используется для сетей, к которым подключаются «внешние» пользователи (например заказчики или клиенты). Уровень доверия к ним намного ниже, чем к сотрудникам компании, поэтому требуется обеспечение специальных «рубежей» защиты, предотвращающих или ограничивающих доступ последних к особо ценной, конфиденциальной информации.</a:t>
            </a:r>
          </a:p>
          <a:p>
            <a:r>
              <a:rPr lang="ru-RU" sz="1400" dirty="0" err="1"/>
              <a:t>Internet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Используется провайдерами для предоставления доступа к интернету, обычно если по одному физическому каналу подключаются несколько пользователей.</a:t>
            </a:r>
          </a:p>
          <a:p>
            <a:r>
              <a:rPr lang="ru-RU" sz="1400" dirty="0" err="1"/>
              <a:t>Client</a:t>
            </a:r>
            <a:r>
              <a:rPr lang="ru-RU" sz="1400" dirty="0"/>
              <a:t>/</a:t>
            </a:r>
            <a:r>
              <a:rPr lang="ru-RU" sz="1400" dirty="0" err="1"/>
              <a:t>server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Этот вариант обеспечивает защиту передаваемых данных между двумя узлами (не сетями) корпоративной сети. Особенность данного варианта в том, что VPN строится между узлами, находящимися, как правило, в одном сегменте сети, например, между рабочей станцией и сервером. Такая необходимость очень часто возникает в тех случаях, когда в одной физической сети необходимо создать несколько логических сетей. Например, когда надо разделить трафик между финансовым департаментом и отделом кадров, обращающихся к серверам, находящимся в одном физическом сегменте. Этот вариант похож на технологию VLAN, но вместо разделения трафика используется его шифрование.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96699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VPN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64269"/>
              </p:ext>
            </p:extLst>
          </p:nvPr>
        </p:nvGraphicFramePr>
        <p:xfrm>
          <a:off x="1259632" y="2492896"/>
          <a:ext cx="7620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093">
                  <a:extLst>
                    <a:ext uri="{9D8B030D-6E8A-4147-A177-3AD203B41FA5}">
                      <a16:colId xmlns:a16="http://schemas.microsoft.com/office/drawing/2014/main" val="2132210111"/>
                    </a:ext>
                  </a:extLst>
                </a:gridCol>
                <a:gridCol w="1498507">
                  <a:extLst>
                    <a:ext uri="{9D8B030D-6E8A-4147-A177-3AD203B41FA5}">
                      <a16:colId xmlns:a16="http://schemas.microsoft.com/office/drawing/2014/main" val="3232956101"/>
                    </a:ext>
                  </a:extLst>
                </a:gridCol>
                <a:gridCol w="4073400">
                  <a:extLst>
                    <a:ext uri="{9D8B030D-6E8A-4147-A177-3AD203B41FA5}">
                      <a16:colId xmlns:a16="http://schemas.microsoft.com/office/drawing/2014/main" val="3284880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Уровень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OSI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Протокол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5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Прикладной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S/MIME</a:t>
                      </a:r>
                      <a:endParaRPr lang="ru-RU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dirty="0"/>
                        <a:t>Непрозрачность</a:t>
                      </a:r>
                      <a:r>
                        <a:rPr lang="ru-RU" baseline="0" dirty="0"/>
                        <a:t> для приложений</a:t>
                      </a:r>
                    </a:p>
                    <a:p>
                      <a:r>
                        <a:rPr lang="ru-RU" baseline="0" dirty="0"/>
                        <a:t>Независимость от транспортной инфраструктуры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Представление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SSL</a:t>
                      </a:r>
                      <a:r>
                        <a:rPr lang="en-US" baseline="0" dirty="0"/>
                        <a:t> TLS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6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Сеансовый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7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Транспортный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0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Сетевой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IPSec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Прозрачность для приложений</a:t>
                      </a:r>
                    </a:p>
                    <a:p>
                      <a:r>
                        <a:rPr lang="ru-RU" dirty="0"/>
                        <a:t>Зависимость от транспортной инфраструктуры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Канальный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PPTP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Физический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2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/>
              <a:t>Туннелирование</a:t>
            </a:r>
            <a:endParaRPr kumimoji="0" lang="en-US" altLang="ru-RU" b="1" kern="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683568" y="1988840"/>
            <a:ext cx="8287550" cy="4432771"/>
            <a:chOff x="840348" y="3089395"/>
            <a:chExt cx="7037703" cy="3764264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1067480" y="3638670"/>
              <a:ext cx="728268" cy="504185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2100294" y="3313699"/>
              <a:ext cx="625274" cy="379631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1771589" y="4237901"/>
              <a:ext cx="625274" cy="379631"/>
            </a:xfrm>
            <a:prstGeom prst="rect">
              <a:avLst/>
            </a:prstGeom>
          </p:spPr>
        </p:pic>
        <p:sp>
          <p:nvSpPr>
            <p:cNvPr id="13" name="Овал 12"/>
            <p:cNvSpPr/>
            <p:nvPr/>
          </p:nvSpPr>
          <p:spPr bwMode="auto">
            <a:xfrm>
              <a:off x="2725568" y="5030961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Овал 13"/>
            <p:cNvSpPr/>
            <p:nvPr/>
          </p:nvSpPr>
          <p:spPr bwMode="auto">
            <a:xfrm>
              <a:off x="5593953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2982164" y="5400988"/>
              <a:ext cx="625274" cy="379631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3743530" y="5270511"/>
              <a:ext cx="728268" cy="504185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3136344" y="6021113"/>
              <a:ext cx="728268" cy="504185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4138595" y="5983755"/>
              <a:ext cx="625274" cy="37963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5847742" y="3658497"/>
              <a:ext cx="625274" cy="37963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6659866" y="3224197"/>
              <a:ext cx="625274" cy="379631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7065927" y="3710178"/>
              <a:ext cx="625274" cy="379631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6371868" y="4195267"/>
              <a:ext cx="728268" cy="504185"/>
            </a:xfrm>
            <a:prstGeom prst="rect">
              <a:avLst/>
            </a:prstGeom>
          </p:spPr>
        </p:pic>
        <p:sp>
          <p:nvSpPr>
            <p:cNvPr id="24" name="Овал 23"/>
            <p:cNvSpPr/>
            <p:nvPr/>
          </p:nvSpPr>
          <p:spPr bwMode="auto">
            <a:xfrm>
              <a:off x="840348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5" name="Picture 12" descr="Router | Cisco Network Topology Icons 30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438" y="4740196"/>
              <a:ext cx="575208" cy="57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2" b="14794"/>
            <a:stretch/>
          </p:blipFill>
          <p:spPr bwMode="auto">
            <a:xfrm>
              <a:off x="2821414" y="3730325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41" b="16265"/>
            <a:stretch/>
          </p:blipFill>
          <p:spPr bwMode="auto">
            <a:xfrm>
              <a:off x="5246124" y="3663537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Прямая соединительная линия 31"/>
          <p:cNvCxnSpPr>
            <a:stCxn id="26" idx="3"/>
            <a:endCxn id="27" idx="1"/>
          </p:cNvCxnSpPr>
          <p:nvPr/>
        </p:nvCxnSpPr>
        <p:spPr bwMode="auto">
          <a:xfrm flipV="1">
            <a:off x="3693819" y="2904034"/>
            <a:ext cx="2177960" cy="78649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>
            <a:stCxn id="27" idx="2"/>
            <a:endCxn id="25" idx="3"/>
          </p:cNvCxnSpPr>
          <p:nvPr/>
        </p:nvCxnSpPr>
        <p:spPr bwMode="auto">
          <a:xfrm flipH="1">
            <a:off x="4619435" y="3143122"/>
            <a:ext cx="1591025" cy="1128371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единительная линия 37"/>
          <p:cNvCxnSpPr>
            <a:stCxn id="25" idx="1"/>
            <a:endCxn id="26" idx="2"/>
          </p:cNvCxnSpPr>
          <p:nvPr/>
        </p:nvCxnSpPr>
        <p:spPr bwMode="auto">
          <a:xfrm flipH="1" flipV="1">
            <a:off x="3355139" y="3221771"/>
            <a:ext cx="586935" cy="104972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560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/>
              <a:t>Туннелирование</a:t>
            </a:r>
            <a:endParaRPr kumimoji="0" lang="en-US" altLang="ru-RU" b="1" kern="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683568" y="1988840"/>
            <a:ext cx="8287550" cy="4432771"/>
            <a:chOff x="840348" y="3089395"/>
            <a:chExt cx="7037703" cy="376426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/>
            <a:srcRect l="17118" t="30362" r="17280" b="31916"/>
            <a:stretch/>
          </p:blipFill>
          <p:spPr>
            <a:xfrm>
              <a:off x="3333138" y="3512107"/>
              <a:ext cx="2032440" cy="1168655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1067480" y="3638670"/>
              <a:ext cx="728268" cy="504185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2100294" y="3313699"/>
              <a:ext cx="625274" cy="379631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1771589" y="4237901"/>
              <a:ext cx="625274" cy="379631"/>
            </a:xfrm>
            <a:prstGeom prst="rect">
              <a:avLst/>
            </a:prstGeom>
          </p:spPr>
        </p:pic>
        <p:sp>
          <p:nvSpPr>
            <p:cNvPr id="13" name="Овал 12"/>
            <p:cNvSpPr/>
            <p:nvPr/>
          </p:nvSpPr>
          <p:spPr bwMode="auto">
            <a:xfrm>
              <a:off x="2725568" y="5030961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Овал 13"/>
            <p:cNvSpPr/>
            <p:nvPr/>
          </p:nvSpPr>
          <p:spPr bwMode="auto">
            <a:xfrm>
              <a:off x="5593953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2982164" y="5400988"/>
              <a:ext cx="625274" cy="379631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3743530" y="5270511"/>
              <a:ext cx="728268" cy="504185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3136344" y="6021113"/>
              <a:ext cx="728268" cy="504185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4138595" y="5983755"/>
              <a:ext cx="625274" cy="37963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5847742" y="3658497"/>
              <a:ext cx="625274" cy="37963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6659866" y="3224197"/>
              <a:ext cx="625274" cy="379631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7065927" y="3710178"/>
              <a:ext cx="625274" cy="379631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6371868" y="4195267"/>
              <a:ext cx="728268" cy="504185"/>
            </a:xfrm>
            <a:prstGeom prst="rect">
              <a:avLst/>
            </a:prstGeom>
          </p:spPr>
        </p:pic>
        <p:sp>
          <p:nvSpPr>
            <p:cNvPr id="24" name="Овал 23"/>
            <p:cNvSpPr/>
            <p:nvPr/>
          </p:nvSpPr>
          <p:spPr bwMode="auto">
            <a:xfrm>
              <a:off x="840348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5" name="Picture 12" descr="Router | Cisco Network Topology Icons 30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438" y="4740196"/>
              <a:ext cx="575208" cy="57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2" b="14794"/>
            <a:stretch/>
          </p:blipFill>
          <p:spPr bwMode="auto">
            <a:xfrm>
              <a:off x="2821414" y="3730325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41" b="16265"/>
            <a:stretch/>
          </p:blipFill>
          <p:spPr bwMode="auto">
            <a:xfrm>
              <a:off x="5246124" y="3663537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Стрелка вправо 6"/>
          <p:cNvSpPr/>
          <p:nvPr/>
        </p:nvSpPr>
        <p:spPr bwMode="auto">
          <a:xfrm rot="1594425">
            <a:off x="3688811" y="3060002"/>
            <a:ext cx="248255" cy="238123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Стрелка вправо 27"/>
          <p:cNvSpPr/>
          <p:nvPr/>
        </p:nvSpPr>
        <p:spPr bwMode="auto">
          <a:xfrm rot="9053709">
            <a:off x="5635566" y="3037979"/>
            <a:ext cx="248255" cy="238123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Стрелка вправо 28"/>
          <p:cNvSpPr/>
          <p:nvPr/>
        </p:nvSpPr>
        <p:spPr bwMode="auto">
          <a:xfrm rot="17016694">
            <a:off x="4266291" y="3763688"/>
            <a:ext cx="248255" cy="238123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олилиния 7"/>
          <p:cNvSpPr/>
          <p:nvPr/>
        </p:nvSpPr>
        <p:spPr bwMode="auto">
          <a:xfrm>
            <a:off x="3907765" y="3226281"/>
            <a:ext cx="470969" cy="526212"/>
          </a:xfrm>
          <a:custGeom>
            <a:avLst/>
            <a:gdLst>
              <a:gd name="connsiteX0" fmla="*/ 0 w 452422"/>
              <a:gd name="connsiteY0" fmla="*/ 5800 h 532011"/>
              <a:gd name="connsiteX1" fmla="*/ 396815 w 452422"/>
              <a:gd name="connsiteY1" fmla="*/ 74811 h 532011"/>
              <a:gd name="connsiteX2" fmla="*/ 439947 w 452422"/>
              <a:gd name="connsiteY2" fmla="*/ 532011 h 532011"/>
              <a:gd name="connsiteX0" fmla="*/ 0 w 443297"/>
              <a:gd name="connsiteY0" fmla="*/ 644 h 526855"/>
              <a:gd name="connsiteX1" fmla="*/ 345057 w 443297"/>
              <a:gd name="connsiteY1" fmla="*/ 173172 h 526855"/>
              <a:gd name="connsiteX2" fmla="*/ 439947 w 443297"/>
              <a:gd name="connsiteY2" fmla="*/ 526855 h 526855"/>
              <a:gd name="connsiteX0" fmla="*/ 0 w 445495"/>
              <a:gd name="connsiteY0" fmla="*/ 1438 h 527649"/>
              <a:gd name="connsiteX1" fmla="*/ 345057 w 445495"/>
              <a:gd name="connsiteY1" fmla="*/ 173966 h 527649"/>
              <a:gd name="connsiteX2" fmla="*/ 439947 w 445495"/>
              <a:gd name="connsiteY2" fmla="*/ 527649 h 527649"/>
              <a:gd name="connsiteX0" fmla="*/ 0 w 445495"/>
              <a:gd name="connsiteY0" fmla="*/ 769 h 526980"/>
              <a:gd name="connsiteX1" fmla="*/ 345057 w 445495"/>
              <a:gd name="connsiteY1" fmla="*/ 173297 h 526980"/>
              <a:gd name="connsiteX2" fmla="*/ 439947 w 445495"/>
              <a:gd name="connsiteY2" fmla="*/ 526980 h 526980"/>
              <a:gd name="connsiteX0" fmla="*/ 0 w 539328"/>
              <a:gd name="connsiteY0" fmla="*/ 692 h 518277"/>
              <a:gd name="connsiteX1" fmla="*/ 439947 w 539328"/>
              <a:gd name="connsiteY1" fmla="*/ 164594 h 518277"/>
              <a:gd name="connsiteX2" fmla="*/ 534837 w 539328"/>
              <a:gd name="connsiteY2" fmla="*/ 518277 h 518277"/>
              <a:gd name="connsiteX0" fmla="*/ 0 w 539328"/>
              <a:gd name="connsiteY0" fmla="*/ 0 h 517585"/>
              <a:gd name="connsiteX1" fmla="*/ 439947 w 539328"/>
              <a:gd name="connsiteY1" fmla="*/ 163902 h 517585"/>
              <a:gd name="connsiteX2" fmla="*/ 534837 w 539328"/>
              <a:gd name="connsiteY2" fmla="*/ 517585 h 517585"/>
              <a:gd name="connsiteX0" fmla="*/ 0 w 536656"/>
              <a:gd name="connsiteY0" fmla="*/ 0 h 517585"/>
              <a:gd name="connsiteX1" fmla="*/ 379562 w 536656"/>
              <a:gd name="connsiteY1" fmla="*/ 189782 h 517585"/>
              <a:gd name="connsiteX2" fmla="*/ 534837 w 536656"/>
              <a:gd name="connsiteY2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465826"/>
              <a:gd name="connsiteY0" fmla="*/ 0 h 526212"/>
              <a:gd name="connsiteX1" fmla="*/ 465826 w 465826"/>
              <a:gd name="connsiteY1" fmla="*/ 526212 h 526212"/>
              <a:gd name="connsiteX0" fmla="*/ 0 w 470969"/>
              <a:gd name="connsiteY0" fmla="*/ 0 h 526212"/>
              <a:gd name="connsiteX1" fmla="*/ 465826 w 470969"/>
              <a:gd name="connsiteY1" fmla="*/ 526212 h 52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0969" h="526212">
                <a:moveTo>
                  <a:pt x="0" y="0"/>
                </a:moveTo>
                <a:cubicBezTo>
                  <a:pt x="411192" y="163902"/>
                  <a:pt x="494581" y="276047"/>
                  <a:pt x="465826" y="52621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олилиния 29"/>
          <p:cNvSpPr/>
          <p:nvPr/>
        </p:nvSpPr>
        <p:spPr bwMode="auto">
          <a:xfrm rot="15828184">
            <a:off x="4832748" y="2893746"/>
            <a:ext cx="395056" cy="1177989"/>
          </a:xfrm>
          <a:custGeom>
            <a:avLst/>
            <a:gdLst>
              <a:gd name="connsiteX0" fmla="*/ 0 w 452422"/>
              <a:gd name="connsiteY0" fmla="*/ 5800 h 532011"/>
              <a:gd name="connsiteX1" fmla="*/ 396815 w 452422"/>
              <a:gd name="connsiteY1" fmla="*/ 74811 h 532011"/>
              <a:gd name="connsiteX2" fmla="*/ 439947 w 452422"/>
              <a:gd name="connsiteY2" fmla="*/ 532011 h 532011"/>
              <a:gd name="connsiteX0" fmla="*/ 0 w 443297"/>
              <a:gd name="connsiteY0" fmla="*/ 644 h 526855"/>
              <a:gd name="connsiteX1" fmla="*/ 345057 w 443297"/>
              <a:gd name="connsiteY1" fmla="*/ 173172 h 526855"/>
              <a:gd name="connsiteX2" fmla="*/ 439947 w 443297"/>
              <a:gd name="connsiteY2" fmla="*/ 526855 h 526855"/>
              <a:gd name="connsiteX0" fmla="*/ 0 w 445495"/>
              <a:gd name="connsiteY0" fmla="*/ 1438 h 527649"/>
              <a:gd name="connsiteX1" fmla="*/ 345057 w 445495"/>
              <a:gd name="connsiteY1" fmla="*/ 173966 h 527649"/>
              <a:gd name="connsiteX2" fmla="*/ 439947 w 445495"/>
              <a:gd name="connsiteY2" fmla="*/ 527649 h 527649"/>
              <a:gd name="connsiteX0" fmla="*/ 0 w 445495"/>
              <a:gd name="connsiteY0" fmla="*/ 769 h 526980"/>
              <a:gd name="connsiteX1" fmla="*/ 345057 w 445495"/>
              <a:gd name="connsiteY1" fmla="*/ 173297 h 526980"/>
              <a:gd name="connsiteX2" fmla="*/ 439947 w 445495"/>
              <a:gd name="connsiteY2" fmla="*/ 526980 h 526980"/>
              <a:gd name="connsiteX0" fmla="*/ 0 w 539328"/>
              <a:gd name="connsiteY0" fmla="*/ 692 h 518277"/>
              <a:gd name="connsiteX1" fmla="*/ 439947 w 539328"/>
              <a:gd name="connsiteY1" fmla="*/ 164594 h 518277"/>
              <a:gd name="connsiteX2" fmla="*/ 534837 w 539328"/>
              <a:gd name="connsiteY2" fmla="*/ 518277 h 518277"/>
              <a:gd name="connsiteX0" fmla="*/ 0 w 539328"/>
              <a:gd name="connsiteY0" fmla="*/ 0 h 517585"/>
              <a:gd name="connsiteX1" fmla="*/ 439947 w 539328"/>
              <a:gd name="connsiteY1" fmla="*/ 163902 h 517585"/>
              <a:gd name="connsiteX2" fmla="*/ 534837 w 539328"/>
              <a:gd name="connsiteY2" fmla="*/ 517585 h 517585"/>
              <a:gd name="connsiteX0" fmla="*/ 0 w 536656"/>
              <a:gd name="connsiteY0" fmla="*/ 0 h 517585"/>
              <a:gd name="connsiteX1" fmla="*/ 379562 w 536656"/>
              <a:gd name="connsiteY1" fmla="*/ 189782 h 517585"/>
              <a:gd name="connsiteX2" fmla="*/ 534837 w 536656"/>
              <a:gd name="connsiteY2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465826"/>
              <a:gd name="connsiteY0" fmla="*/ 0 h 526212"/>
              <a:gd name="connsiteX1" fmla="*/ 465826 w 465826"/>
              <a:gd name="connsiteY1" fmla="*/ 526212 h 526212"/>
              <a:gd name="connsiteX0" fmla="*/ 0 w 470969"/>
              <a:gd name="connsiteY0" fmla="*/ 0 h 526212"/>
              <a:gd name="connsiteX1" fmla="*/ 465826 w 470969"/>
              <a:gd name="connsiteY1" fmla="*/ 526212 h 526212"/>
              <a:gd name="connsiteX0" fmla="*/ 0 w 404515"/>
              <a:gd name="connsiteY0" fmla="*/ 0 h 1177989"/>
              <a:gd name="connsiteX1" fmla="*/ 395056 w 404515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395056"/>
              <a:gd name="connsiteY0" fmla="*/ 0 h 1177989"/>
              <a:gd name="connsiteX1" fmla="*/ 395056 w 395056"/>
              <a:gd name="connsiteY1" fmla="*/ 1177989 h 117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056" h="1177989">
                <a:moveTo>
                  <a:pt x="0" y="0"/>
                </a:moveTo>
                <a:cubicBezTo>
                  <a:pt x="339986" y="260296"/>
                  <a:pt x="379219" y="619283"/>
                  <a:pt x="395056" y="1177989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олилиния 30"/>
          <p:cNvSpPr/>
          <p:nvPr/>
        </p:nvSpPr>
        <p:spPr bwMode="auto">
          <a:xfrm rot="6366535">
            <a:off x="4537722" y="2378772"/>
            <a:ext cx="467219" cy="1552223"/>
          </a:xfrm>
          <a:custGeom>
            <a:avLst/>
            <a:gdLst>
              <a:gd name="connsiteX0" fmla="*/ 0 w 452422"/>
              <a:gd name="connsiteY0" fmla="*/ 5800 h 532011"/>
              <a:gd name="connsiteX1" fmla="*/ 396815 w 452422"/>
              <a:gd name="connsiteY1" fmla="*/ 74811 h 532011"/>
              <a:gd name="connsiteX2" fmla="*/ 439947 w 452422"/>
              <a:gd name="connsiteY2" fmla="*/ 532011 h 532011"/>
              <a:gd name="connsiteX0" fmla="*/ 0 w 443297"/>
              <a:gd name="connsiteY0" fmla="*/ 644 h 526855"/>
              <a:gd name="connsiteX1" fmla="*/ 345057 w 443297"/>
              <a:gd name="connsiteY1" fmla="*/ 173172 h 526855"/>
              <a:gd name="connsiteX2" fmla="*/ 439947 w 443297"/>
              <a:gd name="connsiteY2" fmla="*/ 526855 h 526855"/>
              <a:gd name="connsiteX0" fmla="*/ 0 w 445495"/>
              <a:gd name="connsiteY0" fmla="*/ 1438 h 527649"/>
              <a:gd name="connsiteX1" fmla="*/ 345057 w 445495"/>
              <a:gd name="connsiteY1" fmla="*/ 173966 h 527649"/>
              <a:gd name="connsiteX2" fmla="*/ 439947 w 445495"/>
              <a:gd name="connsiteY2" fmla="*/ 527649 h 527649"/>
              <a:gd name="connsiteX0" fmla="*/ 0 w 445495"/>
              <a:gd name="connsiteY0" fmla="*/ 769 h 526980"/>
              <a:gd name="connsiteX1" fmla="*/ 345057 w 445495"/>
              <a:gd name="connsiteY1" fmla="*/ 173297 h 526980"/>
              <a:gd name="connsiteX2" fmla="*/ 439947 w 445495"/>
              <a:gd name="connsiteY2" fmla="*/ 526980 h 526980"/>
              <a:gd name="connsiteX0" fmla="*/ 0 w 539328"/>
              <a:gd name="connsiteY0" fmla="*/ 692 h 518277"/>
              <a:gd name="connsiteX1" fmla="*/ 439947 w 539328"/>
              <a:gd name="connsiteY1" fmla="*/ 164594 h 518277"/>
              <a:gd name="connsiteX2" fmla="*/ 534837 w 539328"/>
              <a:gd name="connsiteY2" fmla="*/ 518277 h 518277"/>
              <a:gd name="connsiteX0" fmla="*/ 0 w 539328"/>
              <a:gd name="connsiteY0" fmla="*/ 0 h 517585"/>
              <a:gd name="connsiteX1" fmla="*/ 439947 w 539328"/>
              <a:gd name="connsiteY1" fmla="*/ 163902 h 517585"/>
              <a:gd name="connsiteX2" fmla="*/ 534837 w 539328"/>
              <a:gd name="connsiteY2" fmla="*/ 517585 h 517585"/>
              <a:gd name="connsiteX0" fmla="*/ 0 w 536656"/>
              <a:gd name="connsiteY0" fmla="*/ 0 h 517585"/>
              <a:gd name="connsiteX1" fmla="*/ 379562 w 536656"/>
              <a:gd name="connsiteY1" fmla="*/ 189782 h 517585"/>
              <a:gd name="connsiteX2" fmla="*/ 534837 w 536656"/>
              <a:gd name="connsiteY2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465826"/>
              <a:gd name="connsiteY0" fmla="*/ 0 h 526212"/>
              <a:gd name="connsiteX1" fmla="*/ 465826 w 465826"/>
              <a:gd name="connsiteY1" fmla="*/ 526212 h 526212"/>
              <a:gd name="connsiteX0" fmla="*/ 0 w 470969"/>
              <a:gd name="connsiteY0" fmla="*/ 0 h 526212"/>
              <a:gd name="connsiteX1" fmla="*/ 465826 w 470969"/>
              <a:gd name="connsiteY1" fmla="*/ 526212 h 526212"/>
              <a:gd name="connsiteX0" fmla="*/ 0 w 404515"/>
              <a:gd name="connsiteY0" fmla="*/ 0 h 1177989"/>
              <a:gd name="connsiteX1" fmla="*/ 395056 w 404515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395056"/>
              <a:gd name="connsiteY0" fmla="*/ 0 h 1177989"/>
              <a:gd name="connsiteX1" fmla="*/ 395056 w 395056"/>
              <a:gd name="connsiteY1" fmla="*/ 1177989 h 1177989"/>
              <a:gd name="connsiteX0" fmla="*/ 0 w 778473"/>
              <a:gd name="connsiteY0" fmla="*/ 0 h 1417436"/>
              <a:gd name="connsiteX1" fmla="*/ 778473 w 778473"/>
              <a:gd name="connsiteY1" fmla="*/ 1417436 h 1417436"/>
              <a:gd name="connsiteX0" fmla="*/ 0 w 469433"/>
              <a:gd name="connsiteY0" fmla="*/ 0 h 1497709"/>
              <a:gd name="connsiteX1" fmla="*/ 469433 w 469433"/>
              <a:gd name="connsiteY1" fmla="*/ 1497709 h 1497709"/>
              <a:gd name="connsiteX0" fmla="*/ 0 w 469433"/>
              <a:gd name="connsiteY0" fmla="*/ 0 h 1497709"/>
              <a:gd name="connsiteX1" fmla="*/ 469433 w 469433"/>
              <a:gd name="connsiteY1" fmla="*/ 1497709 h 1497709"/>
              <a:gd name="connsiteX0" fmla="*/ 0 w 467219"/>
              <a:gd name="connsiteY0" fmla="*/ 0 h 1552223"/>
              <a:gd name="connsiteX1" fmla="*/ 467219 w 467219"/>
              <a:gd name="connsiteY1" fmla="*/ 1552223 h 155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7219" h="1552223">
                <a:moveTo>
                  <a:pt x="0" y="0"/>
                </a:moveTo>
                <a:cubicBezTo>
                  <a:pt x="303304" y="692901"/>
                  <a:pt x="451382" y="993517"/>
                  <a:pt x="467219" y="15522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3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/>
              <a:t>Туннелирование</a:t>
            </a:r>
            <a:endParaRPr kumimoji="0" lang="en-US" altLang="ru-RU" b="1" kern="0" dirty="0"/>
          </a:p>
        </p:txBody>
      </p:sp>
      <p:pic>
        <p:nvPicPr>
          <p:cNvPr id="5123" name="Picture 3" descr="Tunneling – What is Tunneling? - Computer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4212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7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51" y="941823"/>
            <a:ext cx="8522449" cy="56886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8614" t="5216"/>
          <a:stretch/>
        </p:blipFill>
        <p:spPr>
          <a:xfrm>
            <a:off x="1979712" y="4328304"/>
            <a:ext cx="3096344" cy="2121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081" y="432830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Шифрование</a:t>
            </a:r>
            <a:endParaRPr lang="en-US" sz="1600" dirty="0"/>
          </a:p>
          <a:p>
            <a:pPr lvl="1"/>
            <a:r>
              <a:rPr lang="en-US" sz="1600" dirty="0"/>
              <a:t>DES, 3DES, AES, Blowfish, IDEA,</a:t>
            </a:r>
            <a:r>
              <a:rPr lang="ru-RU" sz="1600" dirty="0"/>
              <a:t> ГОСТ 28147-89</a:t>
            </a:r>
            <a:r>
              <a:rPr lang="en-US" sz="1600" dirty="0"/>
              <a:t> </a:t>
            </a:r>
            <a:endParaRPr lang="ru-RU" sz="1600" dirty="0"/>
          </a:p>
          <a:p>
            <a:r>
              <a:rPr lang="ru-RU" sz="1600" dirty="0"/>
              <a:t>ЭЦП</a:t>
            </a:r>
            <a:endParaRPr lang="en-US" sz="1600" dirty="0"/>
          </a:p>
          <a:p>
            <a:pPr lvl="1"/>
            <a:r>
              <a:rPr lang="en-US" sz="1600" dirty="0"/>
              <a:t>MD5, SHA-1/2/3, RIPEMD, </a:t>
            </a:r>
            <a:br>
              <a:rPr lang="en-US" sz="1600" dirty="0"/>
            </a:br>
            <a:r>
              <a:rPr lang="ru-RU" sz="1600" dirty="0"/>
              <a:t>ГОСТ Р 34.11-94</a:t>
            </a:r>
          </a:p>
          <a:p>
            <a:r>
              <a:rPr lang="ru-RU" sz="1600" dirty="0"/>
              <a:t>Сжатие</a:t>
            </a:r>
            <a:endParaRPr lang="en-US" sz="1600" dirty="0"/>
          </a:p>
          <a:p>
            <a:endParaRPr lang="ru-RU" sz="1600" dirty="0"/>
          </a:p>
        </p:txBody>
      </p:sp>
      <p:sp>
        <p:nvSpPr>
          <p:cNvPr id="6" name="Стрелка вправо 5"/>
          <p:cNvSpPr/>
          <p:nvPr/>
        </p:nvSpPr>
        <p:spPr bwMode="auto">
          <a:xfrm>
            <a:off x="4799395" y="4986489"/>
            <a:ext cx="553321" cy="504056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6434"/>
      </p:ext>
    </p:extLst>
  </p:cSld>
  <p:clrMapOvr>
    <a:masterClrMapping/>
  </p:clrMapOvr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6545</TotalTime>
  <Words>1915</Words>
  <Application>Microsoft Office PowerPoint</Application>
  <PresentationFormat>Экран (4:3)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Open Sans</vt:lpstr>
      <vt:lpstr>Times New Roman</vt:lpstr>
      <vt:lpstr>Wingdings</vt:lpstr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Уколов Станислав Сергеевич</cp:lastModifiedBy>
  <cp:revision>483</cp:revision>
  <dcterms:created xsi:type="dcterms:W3CDTF">1601-01-01T00:00:00Z</dcterms:created>
  <dcterms:modified xsi:type="dcterms:W3CDTF">2023-05-01T05:56:06Z</dcterms:modified>
</cp:coreProperties>
</file>