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11" r:id="rId2"/>
    <p:sldId id="312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7" r:id="rId24"/>
    <p:sldId id="338" r:id="rId25"/>
    <p:sldId id="334" r:id="rId26"/>
    <p:sldId id="335" r:id="rId27"/>
    <p:sldId id="33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100E0C"/>
    <a:srgbClr val="D6EB0D"/>
    <a:srgbClr val="E9D40F"/>
    <a:srgbClr val="F8D4DC"/>
    <a:srgbClr val="F76778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Технологии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локальных сетей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(LAN)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5768" y="3068960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Ethernet</a:t>
            </a:r>
          </a:p>
          <a:p>
            <a:r>
              <a:rPr lang="en-US" sz="2800" dirty="0" smtClean="0"/>
              <a:t>Token Ring</a:t>
            </a:r>
          </a:p>
          <a:p>
            <a:r>
              <a:rPr lang="en-US" sz="2800" dirty="0" smtClean="0"/>
              <a:t>FDDI</a:t>
            </a:r>
          </a:p>
          <a:p>
            <a:r>
              <a:rPr lang="en-US" sz="2800" dirty="0" smtClean="0"/>
              <a:t>Fast Ethernet</a:t>
            </a:r>
          </a:p>
          <a:p>
            <a:r>
              <a:rPr lang="en-US" sz="2800" dirty="0" smtClean="0"/>
              <a:t>100VG-AnyLAN</a:t>
            </a:r>
          </a:p>
          <a:p>
            <a:r>
              <a:rPr lang="en-US" sz="2800" dirty="0" smtClean="0"/>
              <a:t>Gigabit Ethernet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Разделяемая среда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21396" y="4093701"/>
            <a:ext cx="38585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Base5, IEEE 802.3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</a:t>
            </a:r>
            <a:r>
              <a:rPr lang="ru-RU" dirty="0" smtClean="0"/>
              <a:t>6/</a:t>
            </a:r>
            <a:r>
              <a:rPr lang="en-US" dirty="0" smtClean="0"/>
              <a:t>8</a:t>
            </a:r>
            <a:r>
              <a:rPr lang="en-US" dirty="0" smtClean="0"/>
              <a:t>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500 м</a:t>
            </a:r>
          </a:p>
          <a:p>
            <a:pPr marL="342900" indent="-342900"/>
            <a:r>
              <a:rPr lang="ru-RU" dirty="0" smtClean="0"/>
              <a:t>До 100 узлов</a:t>
            </a:r>
          </a:p>
          <a:p>
            <a:pPr marL="342900" indent="-342900"/>
            <a:r>
              <a:rPr lang="ru-RU" dirty="0" smtClean="0"/>
              <a:t>Интервал 2.5 м</a:t>
            </a:r>
          </a:p>
          <a:p>
            <a:pPr marL="342900" indent="-342900"/>
            <a:r>
              <a:rPr lang="ru-RU" dirty="0" smtClean="0"/>
              <a:t>Трансивер</a:t>
            </a:r>
            <a:endParaRPr lang="en-US" dirty="0" smtClean="0"/>
          </a:p>
          <a:p>
            <a:pPr marL="342900" indent="-342900"/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982691" y="4084697"/>
            <a:ext cx="38585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10</a:t>
            </a:r>
            <a:r>
              <a:rPr lang="en-US" b="1" dirty="0" smtClean="0"/>
              <a:t>Base</a:t>
            </a:r>
            <a:r>
              <a:rPr lang="ru-RU" b="1" dirty="0" smtClean="0"/>
              <a:t>2</a:t>
            </a:r>
            <a:r>
              <a:rPr lang="en-US" b="1" dirty="0" smtClean="0"/>
              <a:t>, IEEE 802.3a</a:t>
            </a:r>
          </a:p>
          <a:p>
            <a:pPr marL="342900" indent="-342900"/>
            <a:r>
              <a:rPr lang="ru-RU" dirty="0" smtClean="0"/>
              <a:t>Кабель </a:t>
            </a:r>
            <a:r>
              <a:rPr lang="en-US" dirty="0" smtClean="0"/>
              <a:t>RG-</a:t>
            </a:r>
            <a:r>
              <a:rPr lang="ru-RU" dirty="0" smtClean="0"/>
              <a:t>5</a:t>
            </a:r>
            <a:r>
              <a:rPr lang="en-US" dirty="0" smtClean="0"/>
              <a:t>8, 50 </a:t>
            </a:r>
            <a:r>
              <a:rPr lang="ru-RU" dirty="0" smtClean="0"/>
              <a:t>Ом</a:t>
            </a:r>
          </a:p>
          <a:p>
            <a:pPr marL="342900" indent="-342900"/>
            <a:r>
              <a:rPr lang="ru-RU" dirty="0" smtClean="0"/>
              <a:t>Терминаторы 50 Ом</a:t>
            </a:r>
            <a:endParaRPr lang="en-US" dirty="0" smtClean="0"/>
          </a:p>
          <a:p>
            <a:pPr marL="342900" indent="-342900"/>
            <a:r>
              <a:rPr lang="ru-RU" dirty="0" smtClean="0"/>
              <a:t>До 185 м</a:t>
            </a:r>
          </a:p>
          <a:p>
            <a:pPr marL="342900" indent="-342900"/>
            <a:r>
              <a:rPr lang="ru-RU" dirty="0" smtClean="0"/>
              <a:t>До 30 узлов</a:t>
            </a:r>
          </a:p>
          <a:p>
            <a:pPr marL="342900" indent="-342900"/>
            <a:r>
              <a:rPr lang="ru-RU" dirty="0" smtClean="0"/>
              <a:t>Интервал 1 м</a:t>
            </a:r>
            <a:endParaRPr lang="en-US" dirty="0" smtClean="0"/>
          </a:p>
          <a:p>
            <a:pPr marL="342900" indent="-342900"/>
            <a:r>
              <a:rPr lang="en-US" dirty="0" smtClean="0"/>
              <a:t>BNC-</a:t>
            </a:r>
            <a:r>
              <a:rPr lang="ru-RU" dirty="0" smtClean="0"/>
              <a:t>коннекторы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49284" y="3552854"/>
            <a:ext cx="368634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i="1" dirty="0" smtClean="0"/>
              <a:t>Несущая частота </a:t>
            </a:r>
            <a:r>
              <a:rPr lang="en-US" i="1" dirty="0" smtClean="0"/>
              <a:t>5-</a:t>
            </a:r>
            <a:r>
              <a:rPr lang="ru-RU" i="1" dirty="0" smtClean="0"/>
              <a:t>10 </a:t>
            </a:r>
            <a:r>
              <a:rPr lang="en-US" i="1" dirty="0" smtClean="0"/>
              <a:t>MHz</a:t>
            </a:r>
            <a:endParaRPr lang="ru-RU" i="1" dirty="0"/>
          </a:p>
        </p:txBody>
      </p: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749776" y="1904417"/>
            <a:ext cx="4030397" cy="1404273"/>
            <a:chOff x="1070" y="1791"/>
            <a:chExt cx="4242" cy="1478"/>
          </a:xfrm>
        </p:grpSpPr>
        <p:graphicFrame>
          <p:nvGraphicFramePr>
            <p:cNvPr id="35" name="Object 65"/>
            <p:cNvGraphicFramePr>
              <a:graphicFrameLocks noChangeAspect="1"/>
            </p:cNvGraphicFramePr>
            <p:nvPr/>
          </p:nvGraphicFramePr>
          <p:xfrm>
            <a:off x="1070" y="2550"/>
            <a:ext cx="75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6" r:id="rId3" imgW="3475038" imgH="3108325" progId="MS_ClipArt_Gallery">
                    <p:embed/>
                  </p:oleObj>
                </mc:Choice>
                <mc:Fallback>
                  <p:oleObj r:id="rId3" imgW="3475038" imgH="310832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550"/>
                          <a:ext cx="754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0"/>
            <p:cNvGraphicFramePr>
              <a:graphicFrameLocks noChangeAspect="1"/>
            </p:cNvGraphicFramePr>
            <p:nvPr/>
          </p:nvGraphicFramePr>
          <p:xfrm>
            <a:off x="2197" y="2550"/>
            <a:ext cx="75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7" r:id="rId5" imgW="3475038" imgH="3108325" progId="MS_ClipArt_Gallery">
                    <p:embed/>
                  </p:oleObj>
                </mc:Choice>
                <mc:Fallback>
                  <p:oleObj r:id="rId5" imgW="3475038" imgH="3108325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550"/>
                          <a:ext cx="754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8"/>
            <p:cNvGraphicFramePr>
              <a:graphicFrameLocks noChangeAspect="1"/>
            </p:cNvGraphicFramePr>
            <p:nvPr/>
          </p:nvGraphicFramePr>
          <p:xfrm>
            <a:off x="3326" y="2550"/>
            <a:ext cx="75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8" name="Clip" r:id="rId6" imgW="3475038" imgH="3108325" progId="MS_ClipArt_Gallery.5">
                    <p:embed/>
                  </p:oleObj>
                </mc:Choice>
                <mc:Fallback>
                  <p:oleObj name="Clip" r:id="rId6" imgW="3475038" imgH="3108325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550"/>
                          <a:ext cx="754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1221" y="1791"/>
              <a:ext cx="4091" cy="1478"/>
              <a:chOff x="-1" y="3832"/>
              <a:chExt cx="20160" cy="16172"/>
            </a:xfrm>
          </p:grpSpPr>
          <p:sp>
            <p:nvSpPr>
              <p:cNvPr id="41" name="Rectangle 68"/>
              <p:cNvSpPr>
                <a:spLocks noChangeArrowheads="1"/>
              </p:cNvSpPr>
              <p:nvPr/>
            </p:nvSpPr>
            <p:spPr bwMode="auto">
              <a:xfrm>
                <a:off x="8553" y="4088"/>
                <a:ext cx="2193" cy="320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Line 67"/>
              <p:cNvSpPr>
                <a:spLocks noChangeShapeType="1"/>
              </p:cNvSpPr>
              <p:nvPr/>
            </p:nvSpPr>
            <p:spPr bwMode="auto">
              <a:xfrm>
                <a:off x="8240" y="18145"/>
                <a:ext cx="1478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Line 66"/>
              <p:cNvSpPr>
                <a:spLocks noChangeShapeType="1"/>
              </p:cNvSpPr>
              <p:nvPr/>
            </p:nvSpPr>
            <p:spPr bwMode="auto">
              <a:xfrm flipV="1">
                <a:off x="9715" y="7411"/>
                <a:ext cx="3" cy="107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Rectangle 64"/>
              <p:cNvSpPr>
                <a:spLocks noChangeArrowheads="1"/>
              </p:cNvSpPr>
              <p:nvPr/>
            </p:nvSpPr>
            <p:spPr bwMode="auto">
              <a:xfrm>
                <a:off x="5499" y="12528"/>
                <a:ext cx="2953" cy="7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endParaRPr lang="ru-RU"/>
              </a:p>
            </p:txBody>
          </p:sp>
          <p:sp>
            <p:nvSpPr>
              <p:cNvPr id="45" name="Rectangle 63"/>
              <p:cNvSpPr>
                <a:spLocks noChangeArrowheads="1"/>
              </p:cNvSpPr>
              <p:nvPr/>
            </p:nvSpPr>
            <p:spPr bwMode="auto">
              <a:xfrm>
                <a:off x="14142" y="4216"/>
                <a:ext cx="2193" cy="320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Line 62"/>
              <p:cNvSpPr>
                <a:spLocks noChangeShapeType="1"/>
              </p:cNvSpPr>
              <p:nvPr/>
            </p:nvSpPr>
            <p:spPr bwMode="auto">
              <a:xfrm>
                <a:off x="13829" y="18273"/>
                <a:ext cx="1478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Line 61"/>
              <p:cNvSpPr>
                <a:spLocks noChangeShapeType="1"/>
              </p:cNvSpPr>
              <p:nvPr/>
            </p:nvSpPr>
            <p:spPr bwMode="auto">
              <a:xfrm flipV="1">
                <a:off x="15304" y="7538"/>
                <a:ext cx="3" cy="107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Rectangle 60"/>
              <p:cNvSpPr>
                <a:spLocks noChangeArrowheads="1"/>
              </p:cNvSpPr>
              <p:nvPr/>
            </p:nvSpPr>
            <p:spPr bwMode="auto">
              <a:xfrm>
                <a:off x="3143" y="3960"/>
                <a:ext cx="2193" cy="3202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Line 59"/>
              <p:cNvSpPr>
                <a:spLocks noChangeShapeType="1"/>
              </p:cNvSpPr>
              <p:nvPr/>
            </p:nvSpPr>
            <p:spPr bwMode="auto">
              <a:xfrm>
                <a:off x="2785" y="18017"/>
                <a:ext cx="1478" cy="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 flipV="1">
                <a:off x="4260" y="7283"/>
                <a:ext cx="3" cy="107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>
                <a:off x="5334" y="5621"/>
                <a:ext cx="3221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>
                <a:off x="10788" y="5749"/>
                <a:ext cx="3356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>
                <a:off x="16377" y="5876"/>
                <a:ext cx="629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2472" y="5494"/>
                <a:ext cx="628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17048" y="4088"/>
                <a:ext cx="2194" cy="3201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192" y="3832"/>
                <a:ext cx="2193" cy="3202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5484" y="8298"/>
                <a:ext cx="4518" cy="3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ctr">
                  <a:buNone/>
                </a:pPr>
                <a:r>
                  <a:rPr lang="en-US" altLang="ru-RU" sz="1200" i="1" dirty="0" err="1">
                    <a:latin typeface="Times New Roman CYR" charset="-52"/>
                  </a:rPr>
                  <a:t>терминатор</a:t>
                </a:r>
                <a:r>
                  <a:rPr lang="en-US" altLang="ru-RU" sz="1200" i="1" dirty="0">
                    <a:latin typeface="Times New Roman CYR" charset="-52"/>
                  </a:rPr>
                  <a:t> </a:t>
                </a:r>
                <a:r>
                  <a:rPr lang="en-US" altLang="ru-RU" sz="1200" i="1" dirty="0" smtClean="0">
                    <a:latin typeface="Times New Roman CYR" charset="-52"/>
                    <a:cs typeface="Times New Roman" pitchFamily="18" charset="0"/>
                  </a:rPr>
                  <a:t>50 </a:t>
                </a:r>
                <a:r>
                  <a:rPr lang="en-US" altLang="ru-RU" sz="1200" i="1" dirty="0" err="1">
                    <a:latin typeface="Times New Roman CYR" charset="-52"/>
                    <a:cs typeface="Times New Roman" pitchFamily="18" charset="0"/>
                  </a:rPr>
                  <a:t>Ом</a:t>
                </a:r>
                <a: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  <a:t/>
                </a:r>
                <a:b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</a:br>
                <a:endParaRPr lang="en-US" altLang="ru-RU" sz="1200" dirty="0">
                  <a:latin typeface="Times New Roman CYR" charset="-52"/>
                  <a:cs typeface="Times New Roman" pitchFamily="18" charset="0"/>
                </a:endParaRPr>
              </a:p>
              <a:p>
                <a:endParaRPr lang="en-US" altLang="ru-RU" dirty="0"/>
              </a:p>
            </p:txBody>
          </p:sp>
          <p:sp>
            <p:nvSpPr>
              <p:cNvPr id="62" name="Rectangle 46"/>
              <p:cNvSpPr>
                <a:spLocks noChangeArrowheads="1"/>
              </p:cNvSpPr>
              <p:nvPr/>
            </p:nvSpPr>
            <p:spPr bwMode="auto">
              <a:xfrm>
                <a:off x="10789" y="7922"/>
                <a:ext cx="4695" cy="3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>
                  <a:buNone/>
                </a:pPr>
                <a:r>
                  <a:rPr lang="en-US" altLang="ru-RU" sz="1200" i="1" dirty="0" err="1">
                    <a:latin typeface="Times New Roman CYR" charset="-52"/>
                    <a:cs typeface="Times New Roman" pitchFamily="18" charset="0"/>
                  </a:rPr>
                  <a:t>Кабель</a:t>
                </a:r>
                <a: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  <a:t> RG6</a:t>
                </a:r>
                <a:endParaRPr lang="en-US" altLang="ru-RU" sz="1200" dirty="0">
                  <a:latin typeface="Times New Roman CYR" charset="-52"/>
                  <a:cs typeface="Times New Roman" pitchFamily="18" charset="0"/>
                </a:endParaRPr>
              </a:p>
              <a:p>
                <a:endParaRPr lang="en-US" altLang="ru-RU" dirty="0"/>
              </a:p>
            </p:txBody>
          </p:sp>
          <p:sp>
            <p:nvSpPr>
              <p:cNvPr id="63" name="Rectangle 45"/>
              <p:cNvSpPr>
                <a:spLocks noChangeArrowheads="1"/>
              </p:cNvSpPr>
              <p:nvPr/>
            </p:nvSpPr>
            <p:spPr bwMode="auto">
              <a:xfrm>
                <a:off x="5468" y="7793"/>
                <a:ext cx="4247" cy="3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>
                  <a:buNone/>
                </a:pPr>
                <a:r>
                  <a:rPr lang="en-US" altLang="ru-RU" sz="1200" i="1" dirty="0" err="1">
                    <a:latin typeface="Times New Roman CYR" charset="-52"/>
                    <a:cs typeface="Times New Roman" pitchFamily="18" charset="0"/>
                  </a:rPr>
                  <a:t>Трансивер</a:t>
                </a:r>
                <a:endParaRPr lang="en-US" altLang="ru-RU" sz="1200" dirty="0">
                  <a:latin typeface="Times New Roman CYR" charset="-52"/>
                  <a:cs typeface="Times New Roman" pitchFamily="18" charset="0"/>
                </a:endParaRPr>
              </a:p>
              <a:p>
                <a:endParaRPr lang="en-US" altLang="ru-RU" dirty="0"/>
              </a:p>
            </p:txBody>
          </p:sp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15976" y="13672"/>
                <a:ext cx="4183" cy="4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>
                  <a:buNone/>
                </a:pPr>
                <a:r>
                  <a:rPr lang="en-US" altLang="ru-RU" sz="1200" i="1" dirty="0" err="1">
                    <a:latin typeface="Times New Roman CYR" charset="-52"/>
                    <a:cs typeface="Times New Roman" pitchFamily="18" charset="0"/>
                  </a:rPr>
                  <a:t>Кабель</a:t>
                </a:r>
                <a: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  <a:t> AUI</a:t>
                </a:r>
                <a:b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</a:br>
                <a: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  <a:t>(</a:t>
                </a:r>
                <a:r>
                  <a:rPr lang="en-US" altLang="ru-RU" sz="1200" i="1" dirty="0" err="1">
                    <a:latin typeface="Times New Roman CYR" charset="-52"/>
                    <a:cs typeface="Times New Roman" pitchFamily="18" charset="0"/>
                  </a:rPr>
                  <a:t>до</a:t>
                </a:r>
                <a:r>
                  <a:rPr lang="en-US" altLang="ru-RU" sz="1200" i="1" dirty="0">
                    <a:latin typeface="Times New Roman CYR" charset="-52"/>
                    <a:cs typeface="Times New Roman" pitchFamily="18" charset="0"/>
                  </a:rPr>
                  <a:t> 50 м)</a:t>
                </a:r>
                <a:endParaRPr lang="en-US" altLang="ru-RU" sz="1200" dirty="0">
                  <a:latin typeface="Times New Roman CYR" charset="-52"/>
                  <a:cs typeface="Times New Roman" pitchFamily="18" charset="0"/>
                </a:endParaRPr>
              </a:p>
              <a:p>
                <a:endParaRPr lang="en-US" altLang="ru-RU" dirty="0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065" y="6388"/>
                <a:ext cx="1523" cy="1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>
                <a:off x="11325" y="6133"/>
                <a:ext cx="942" cy="20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>
                <a:off x="15484" y="11500"/>
                <a:ext cx="1477" cy="2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-1" y="12266"/>
                <a:ext cx="2954" cy="7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endParaRPr lang="ru-RU"/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11043" y="12522"/>
                <a:ext cx="2954" cy="7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endParaRPr lang="ru-RU"/>
              </a:p>
            </p:txBody>
          </p:sp>
        </p:grpSp>
      </p:grp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73140"/>
              </p:ext>
            </p:extLst>
          </p:nvPr>
        </p:nvGraphicFramePr>
        <p:xfrm>
          <a:off x="4886632" y="2006222"/>
          <a:ext cx="4050684" cy="137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r:id="rId7" imgW="4666488" imgH="1581912" progId="Word.Picture.8">
                  <p:embed/>
                </p:oleObj>
              </mc:Choice>
              <mc:Fallback>
                <p:oleObj r:id="rId7" imgW="4666488" imgH="158191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632" y="2006222"/>
                        <a:ext cx="4050684" cy="137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Манчестерское</a:t>
            </a:r>
          </a:p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кодирование</a:t>
            </a:r>
            <a:endParaRPr lang="ru-RU" altLang="ru-RU" sz="40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92138" y="829469"/>
            <a:ext cx="4924425" cy="5945188"/>
            <a:chOff x="592138" y="829469"/>
            <a:chExt cx="4924425" cy="5945188"/>
          </a:xfrm>
        </p:grpSpPr>
        <p:sp>
          <p:nvSpPr>
            <p:cNvPr id="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592138" y="829469"/>
              <a:ext cx="4924425" cy="594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Line 7"/>
            <p:cNvSpPr>
              <a:spLocks noChangeShapeType="1"/>
            </p:cNvSpPr>
            <p:nvPr/>
          </p:nvSpPr>
          <p:spPr bwMode="auto">
            <a:xfrm>
              <a:off x="1209675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8"/>
            <p:cNvSpPr>
              <a:spLocks noChangeShapeType="1"/>
            </p:cNvSpPr>
            <p:nvPr/>
          </p:nvSpPr>
          <p:spPr bwMode="auto">
            <a:xfrm>
              <a:off x="1733550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9"/>
            <p:cNvSpPr>
              <a:spLocks noChangeShapeType="1"/>
            </p:cNvSpPr>
            <p:nvPr/>
          </p:nvSpPr>
          <p:spPr bwMode="auto">
            <a:xfrm>
              <a:off x="2276475" y="848519"/>
              <a:ext cx="1588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0"/>
            <p:cNvSpPr>
              <a:spLocks noChangeShapeType="1"/>
            </p:cNvSpPr>
            <p:nvPr/>
          </p:nvSpPr>
          <p:spPr bwMode="auto">
            <a:xfrm>
              <a:off x="2801938" y="848519"/>
              <a:ext cx="1587" cy="5899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431925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978025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18" name="Line 13"/>
            <p:cNvSpPr>
              <a:spLocks noChangeShapeType="1"/>
            </p:cNvSpPr>
            <p:nvPr/>
          </p:nvSpPr>
          <p:spPr bwMode="auto">
            <a:xfrm>
              <a:off x="54784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4"/>
            <p:cNvSpPr>
              <a:spLocks noChangeShapeType="1"/>
            </p:cNvSpPr>
            <p:nvPr/>
          </p:nvSpPr>
          <p:spPr bwMode="auto">
            <a:xfrm>
              <a:off x="4954588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44116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Line 16"/>
            <p:cNvSpPr>
              <a:spLocks noChangeShapeType="1"/>
            </p:cNvSpPr>
            <p:nvPr/>
          </p:nvSpPr>
          <p:spPr bwMode="auto">
            <a:xfrm>
              <a:off x="3887788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17"/>
            <p:cNvSpPr>
              <a:spLocks noChangeShapeType="1"/>
            </p:cNvSpPr>
            <p:nvPr/>
          </p:nvSpPr>
          <p:spPr bwMode="auto">
            <a:xfrm>
              <a:off x="3344863" y="848519"/>
              <a:ext cx="1587" cy="5880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3584575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2503488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4111625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3049588" y="878682"/>
              <a:ext cx="920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 smtClean="0">
                  <a:solidFill>
                    <a:srgbClr val="24211D"/>
                  </a:solidFill>
                  <a:latin typeface="Arial Unicode MS" pitchFamily="34" charset="-128"/>
                </a:rPr>
                <a:t>1</a:t>
              </a:r>
              <a:endParaRPr lang="ru-RU" altLang="ru-RU" dirty="0"/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646613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5183188" y="877094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0</a:t>
              </a:r>
              <a:endParaRPr lang="ru-RU" altLang="ru-RU" dirty="0"/>
            </a:p>
          </p:txBody>
        </p:sp>
        <p:sp>
          <p:nvSpPr>
            <p:cNvPr id="129" name="Freeform 24"/>
            <p:cNvSpPr>
              <a:spLocks noEditPoints="1"/>
            </p:cNvSpPr>
            <p:nvPr/>
          </p:nvSpPr>
          <p:spPr bwMode="auto">
            <a:xfrm>
              <a:off x="1209675" y="1427957"/>
              <a:ext cx="4268788" cy="468312"/>
            </a:xfrm>
            <a:custGeom>
              <a:avLst/>
              <a:gdLst>
                <a:gd name="T0" fmla="*/ 28 w 228"/>
                <a:gd name="T1" fmla="*/ 1 h 25"/>
                <a:gd name="T2" fmla="*/ 0 w 228"/>
                <a:gd name="T3" fmla="*/ 2 h 25"/>
                <a:gd name="T4" fmla="*/ 28 w 228"/>
                <a:gd name="T5" fmla="*/ 1 h 25"/>
                <a:gd name="T6" fmla="*/ 29 w 228"/>
                <a:gd name="T7" fmla="*/ 1 h 25"/>
                <a:gd name="T8" fmla="*/ 29 w 228"/>
                <a:gd name="T9" fmla="*/ 1 h 25"/>
                <a:gd name="T10" fmla="*/ 28 w 228"/>
                <a:gd name="T11" fmla="*/ 24 h 25"/>
                <a:gd name="T12" fmla="*/ 29 w 228"/>
                <a:gd name="T13" fmla="*/ 1 h 25"/>
                <a:gd name="T14" fmla="*/ 28 w 228"/>
                <a:gd name="T15" fmla="*/ 25 h 25"/>
                <a:gd name="T16" fmla="*/ 28 w 228"/>
                <a:gd name="T17" fmla="*/ 24 h 25"/>
                <a:gd name="T18" fmla="*/ 28 w 228"/>
                <a:gd name="T19" fmla="*/ 23 h 25"/>
                <a:gd name="T20" fmla="*/ 57 w 228"/>
                <a:gd name="T21" fmla="*/ 25 h 25"/>
                <a:gd name="T22" fmla="*/ 28 w 228"/>
                <a:gd name="T23" fmla="*/ 23 h 25"/>
                <a:gd name="T24" fmla="*/ 57 w 228"/>
                <a:gd name="T25" fmla="*/ 25 h 25"/>
                <a:gd name="T26" fmla="*/ 57 w 228"/>
                <a:gd name="T27" fmla="*/ 24 h 25"/>
                <a:gd name="T28" fmla="*/ 56 w 228"/>
                <a:gd name="T29" fmla="*/ 1 h 25"/>
                <a:gd name="T30" fmla="*/ 57 w 228"/>
                <a:gd name="T31" fmla="*/ 24 h 25"/>
                <a:gd name="T32" fmla="*/ 56 w 228"/>
                <a:gd name="T33" fmla="*/ 1 h 25"/>
                <a:gd name="T34" fmla="*/ 57 w 228"/>
                <a:gd name="T35" fmla="*/ 0 h 25"/>
                <a:gd name="T36" fmla="*/ 56 w 228"/>
                <a:gd name="T37" fmla="*/ 1 h 25"/>
                <a:gd name="T38" fmla="*/ 85 w 228"/>
                <a:gd name="T39" fmla="*/ 0 h 25"/>
                <a:gd name="T40" fmla="*/ 57 w 228"/>
                <a:gd name="T41" fmla="*/ 2 h 25"/>
                <a:gd name="T42" fmla="*/ 85 w 228"/>
                <a:gd name="T43" fmla="*/ 0 h 25"/>
                <a:gd name="T44" fmla="*/ 86 w 228"/>
                <a:gd name="T45" fmla="*/ 1 h 25"/>
                <a:gd name="T46" fmla="*/ 85 w 228"/>
                <a:gd name="T47" fmla="*/ 0 h 25"/>
                <a:gd name="T48" fmla="*/ 86 w 228"/>
                <a:gd name="T49" fmla="*/ 24 h 25"/>
                <a:gd name="T50" fmla="*/ 85 w 228"/>
                <a:gd name="T51" fmla="*/ 1 h 25"/>
                <a:gd name="T52" fmla="*/ 85 w 228"/>
                <a:gd name="T53" fmla="*/ 25 h 25"/>
                <a:gd name="T54" fmla="*/ 85 w 228"/>
                <a:gd name="T55" fmla="*/ 24 h 25"/>
                <a:gd name="T56" fmla="*/ 85 w 228"/>
                <a:gd name="T57" fmla="*/ 25 h 25"/>
                <a:gd name="T58" fmla="*/ 143 w 228"/>
                <a:gd name="T59" fmla="*/ 23 h 25"/>
                <a:gd name="T60" fmla="*/ 85 w 228"/>
                <a:gd name="T61" fmla="*/ 25 h 25"/>
                <a:gd name="T62" fmla="*/ 144 w 228"/>
                <a:gd name="T63" fmla="*/ 24 h 25"/>
                <a:gd name="T64" fmla="*/ 143 w 228"/>
                <a:gd name="T65" fmla="*/ 25 h 25"/>
                <a:gd name="T66" fmla="*/ 144 w 228"/>
                <a:gd name="T67" fmla="*/ 24 h 25"/>
                <a:gd name="T68" fmla="*/ 142 w 228"/>
                <a:gd name="T69" fmla="*/ 1 h 25"/>
                <a:gd name="T70" fmla="*/ 144 w 228"/>
                <a:gd name="T71" fmla="*/ 24 h 25"/>
                <a:gd name="T72" fmla="*/ 142 w 228"/>
                <a:gd name="T73" fmla="*/ 1 h 25"/>
                <a:gd name="T74" fmla="*/ 143 w 228"/>
                <a:gd name="T75" fmla="*/ 0 h 25"/>
                <a:gd name="T76" fmla="*/ 142 w 228"/>
                <a:gd name="T77" fmla="*/ 1 h 25"/>
                <a:gd name="T78" fmla="*/ 228 w 228"/>
                <a:gd name="T79" fmla="*/ 0 h 25"/>
                <a:gd name="T80" fmla="*/ 143 w 228"/>
                <a:gd name="T8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8" h="25">
                  <a:moveTo>
                    <a:pt x="0" y="1"/>
                  </a:moveTo>
                  <a:lnTo>
                    <a:pt x="28" y="1"/>
                  </a:lnTo>
                  <a:lnTo>
                    <a:pt x="28" y="2"/>
                  </a:lnTo>
                  <a:lnTo>
                    <a:pt x="0" y="2"/>
                  </a:lnTo>
                  <a:lnTo>
                    <a:pt x="0" y="1"/>
                  </a:lnTo>
                  <a:close/>
                  <a:moveTo>
                    <a:pt x="28" y="1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28" y="1"/>
                  </a:lnTo>
                  <a:close/>
                  <a:moveTo>
                    <a:pt x="29" y="1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1"/>
                  </a:lnTo>
                  <a:lnTo>
                    <a:pt x="29" y="1"/>
                  </a:lnTo>
                  <a:close/>
                  <a:moveTo>
                    <a:pt x="28" y="25"/>
                  </a:moveTo>
                  <a:lnTo>
                    <a:pt x="28" y="25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5"/>
                  </a:lnTo>
                  <a:close/>
                  <a:moveTo>
                    <a:pt x="28" y="23"/>
                  </a:moveTo>
                  <a:lnTo>
                    <a:pt x="57" y="23"/>
                  </a:lnTo>
                  <a:lnTo>
                    <a:pt x="57" y="25"/>
                  </a:lnTo>
                  <a:lnTo>
                    <a:pt x="28" y="25"/>
                  </a:lnTo>
                  <a:lnTo>
                    <a:pt x="28" y="23"/>
                  </a:lnTo>
                  <a:close/>
                  <a:moveTo>
                    <a:pt x="57" y="24"/>
                  </a:moveTo>
                  <a:lnTo>
                    <a:pt x="57" y="25"/>
                  </a:lnTo>
                  <a:lnTo>
                    <a:pt x="57" y="25"/>
                  </a:lnTo>
                  <a:lnTo>
                    <a:pt x="57" y="24"/>
                  </a:lnTo>
                  <a:close/>
                  <a:moveTo>
                    <a:pt x="56" y="24"/>
                  </a:moveTo>
                  <a:lnTo>
                    <a:pt x="56" y="1"/>
                  </a:lnTo>
                  <a:lnTo>
                    <a:pt x="57" y="1"/>
                  </a:lnTo>
                  <a:lnTo>
                    <a:pt x="57" y="24"/>
                  </a:lnTo>
                  <a:lnTo>
                    <a:pt x="56" y="24"/>
                  </a:lnTo>
                  <a:close/>
                  <a:moveTo>
                    <a:pt x="56" y="1"/>
                  </a:moveTo>
                  <a:lnTo>
                    <a:pt x="56" y="0"/>
                  </a:lnTo>
                  <a:lnTo>
                    <a:pt x="57" y="0"/>
                  </a:lnTo>
                  <a:lnTo>
                    <a:pt x="57" y="1"/>
                  </a:lnTo>
                  <a:lnTo>
                    <a:pt x="56" y="1"/>
                  </a:lnTo>
                  <a:close/>
                  <a:moveTo>
                    <a:pt x="57" y="0"/>
                  </a:moveTo>
                  <a:lnTo>
                    <a:pt x="85" y="0"/>
                  </a:lnTo>
                  <a:lnTo>
                    <a:pt x="85" y="2"/>
                  </a:lnTo>
                  <a:lnTo>
                    <a:pt x="57" y="2"/>
                  </a:lnTo>
                  <a:lnTo>
                    <a:pt x="57" y="0"/>
                  </a:lnTo>
                  <a:close/>
                  <a:moveTo>
                    <a:pt x="85" y="0"/>
                  </a:moveTo>
                  <a:lnTo>
                    <a:pt x="86" y="0"/>
                  </a:lnTo>
                  <a:lnTo>
                    <a:pt x="86" y="1"/>
                  </a:lnTo>
                  <a:lnTo>
                    <a:pt x="85" y="1"/>
                  </a:lnTo>
                  <a:lnTo>
                    <a:pt x="85" y="0"/>
                  </a:lnTo>
                  <a:close/>
                  <a:moveTo>
                    <a:pt x="86" y="1"/>
                  </a:moveTo>
                  <a:lnTo>
                    <a:pt x="86" y="24"/>
                  </a:lnTo>
                  <a:lnTo>
                    <a:pt x="85" y="24"/>
                  </a:lnTo>
                  <a:lnTo>
                    <a:pt x="85" y="1"/>
                  </a:lnTo>
                  <a:lnTo>
                    <a:pt x="86" y="1"/>
                  </a:lnTo>
                  <a:close/>
                  <a:moveTo>
                    <a:pt x="85" y="25"/>
                  </a:moveTo>
                  <a:lnTo>
                    <a:pt x="85" y="25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5"/>
                  </a:lnTo>
                  <a:close/>
                  <a:moveTo>
                    <a:pt x="85" y="23"/>
                  </a:moveTo>
                  <a:lnTo>
                    <a:pt x="143" y="23"/>
                  </a:lnTo>
                  <a:lnTo>
                    <a:pt x="143" y="25"/>
                  </a:lnTo>
                  <a:lnTo>
                    <a:pt x="85" y="25"/>
                  </a:lnTo>
                  <a:lnTo>
                    <a:pt x="85" y="23"/>
                  </a:lnTo>
                  <a:close/>
                  <a:moveTo>
                    <a:pt x="144" y="24"/>
                  </a:moveTo>
                  <a:lnTo>
                    <a:pt x="144" y="25"/>
                  </a:lnTo>
                  <a:lnTo>
                    <a:pt x="143" y="25"/>
                  </a:lnTo>
                  <a:lnTo>
                    <a:pt x="143" y="24"/>
                  </a:lnTo>
                  <a:lnTo>
                    <a:pt x="144" y="24"/>
                  </a:lnTo>
                  <a:close/>
                  <a:moveTo>
                    <a:pt x="142" y="24"/>
                  </a:moveTo>
                  <a:lnTo>
                    <a:pt x="142" y="1"/>
                  </a:lnTo>
                  <a:lnTo>
                    <a:pt x="144" y="1"/>
                  </a:lnTo>
                  <a:lnTo>
                    <a:pt x="144" y="24"/>
                  </a:lnTo>
                  <a:lnTo>
                    <a:pt x="142" y="24"/>
                  </a:lnTo>
                  <a:close/>
                  <a:moveTo>
                    <a:pt x="142" y="1"/>
                  </a:moveTo>
                  <a:lnTo>
                    <a:pt x="142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2" y="1"/>
                  </a:lnTo>
                  <a:close/>
                  <a:moveTo>
                    <a:pt x="143" y="0"/>
                  </a:moveTo>
                  <a:lnTo>
                    <a:pt x="228" y="0"/>
                  </a:lnTo>
                  <a:lnTo>
                    <a:pt x="228" y="2"/>
                  </a:lnTo>
                  <a:lnTo>
                    <a:pt x="143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25"/>
            <p:cNvSpPr>
              <a:spLocks noEditPoints="1"/>
            </p:cNvSpPr>
            <p:nvPr/>
          </p:nvSpPr>
          <p:spPr bwMode="auto">
            <a:xfrm>
              <a:off x="1209675" y="2347119"/>
              <a:ext cx="4268788" cy="411163"/>
            </a:xfrm>
            <a:custGeom>
              <a:avLst/>
              <a:gdLst>
                <a:gd name="T0" fmla="*/ 28 w 228"/>
                <a:gd name="T1" fmla="*/ 10 h 22"/>
                <a:gd name="T2" fmla="*/ 0 w 228"/>
                <a:gd name="T3" fmla="*/ 12 h 22"/>
                <a:gd name="T4" fmla="*/ 29 w 228"/>
                <a:gd name="T5" fmla="*/ 11 h 22"/>
                <a:gd name="T6" fmla="*/ 28 w 228"/>
                <a:gd name="T7" fmla="*/ 12 h 22"/>
                <a:gd name="T8" fmla="*/ 29 w 228"/>
                <a:gd name="T9" fmla="*/ 11 h 22"/>
                <a:gd name="T10" fmla="*/ 28 w 228"/>
                <a:gd name="T11" fmla="*/ 1 h 22"/>
                <a:gd name="T12" fmla="*/ 29 w 228"/>
                <a:gd name="T13" fmla="*/ 11 h 22"/>
                <a:gd name="T14" fmla="*/ 28 w 228"/>
                <a:gd name="T15" fmla="*/ 1 h 22"/>
                <a:gd name="T16" fmla="*/ 28 w 228"/>
                <a:gd name="T17" fmla="*/ 0 h 22"/>
                <a:gd name="T18" fmla="*/ 28 w 228"/>
                <a:gd name="T19" fmla="*/ 0 h 22"/>
                <a:gd name="T20" fmla="*/ 57 w 228"/>
                <a:gd name="T21" fmla="*/ 1 h 22"/>
                <a:gd name="T22" fmla="*/ 28 w 228"/>
                <a:gd name="T23" fmla="*/ 0 h 22"/>
                <a:gd name="T24" fmla="*/ 57 w 228"/>
                <a:gd name="T25" fmla="*/ 0 h 22"/>
                <a:gd name="T26" fmla="*/ 57 w 228"/>
                <a:gd name="T27" fmla="*/ 1 h 22"/>
                <a:gd name="T28" fmla="*/ 57 w 228"/>
                <a:gd name="T29" fmla="*/ 1 h 22"/>
                <a:gd name="T30" fmla="*/ 56 w 228"/>
                <a:gd name="T31" fmla="*/ 11 h 22"/>
                <a:gd name="T32" fmla="*/ 57 w 228"/>
                <a:gd name="T33" fmla="*/ 1 h 22"/>
                <a:gd name="T34" fmla="*/ 56 w 228"/>
                <a:gd name="T35" fmla="*/ 12 h 22"/>
                <a:gd name="T36" fmla="*/ 57 w 228"/>
                <a:gd name="T37" fmla="*/ 11 h 22"/>
                <a:gd name="T38" fmla="*/ 57 w 228"/>
                <a:gd name="T39" fmla="*/ 10 h 22"/>
                <a:gd name="T40" fmla="*/ 85 w 228"/>
                <a:gd name="T41" fmla="*/ 12 h 22"/>
                <a:gd name="T42" fmla="*/ 57 w 228"/>
                <a:gd name="T43" fmla="*/ 10 h 22"/>
                <a:gd name="T44" fmla="*/ 86 w 228"/>
                <a:gd name="T45" fmla="*/ 10 h 22"/>
                <a:gd name="T46" fmla="*/ 85 w 228"/>
                <a:gd name="T47" fmla="*/ 11 h 22"/>
                <a:gd name="T48" fmla="*/ 86 w 228"/>
                <a:gd name="T49" fmla="*/ 11 h 22"/>
                <a:gd name="T50" fmla="*/ 85 w 228"/>
                <a:gd name="T51" fmla="*/ 21 h 22"/>
                <a:gd name="T52" fmla="*/ 86 w 228"/>
                <a:gd name="T53" fmla="*/ 11 h 22"/>
                <a:gd name="T54" fmla="*/ 85 w 228"/>
                <a:gd name="T55" fmla="*/ 22 h 22"/>
                <a:gd name="T56" fmla="*/ 85 w 228"/>
                <a:gd name="T57" fmla="*/ 21 h 22"/>
                <a:gd name="T58" fmla="*/ 85 w 228"/>
                <a:gd name="T59" fmla="*/ 20 h 22"/>
                <a:gd name="T60" fmla="*/ 114 w 228"/>
                <a:gd name="T61" fmla="*/ 22 h 22"/>
                <a:gd name="T62" fmla="*/ 85 w 228"/>
                <a:gd name="T63" fmla="*/ 20 h 22"/>
                <a:gd name="T64" fmla="*/ 115 w 228"/>
                <a:gd name="T65" fmla="*/ 22 h 22"/>
                <a:gd name="T66" fmla="*/ 114 w 228"/>
                <a:gd name="T67" fmla="*/ 21 h 22"/>
                <a:gd name="T68" fmla="*/ 113 w 228"/>
                <a:gd name="T69" fmla="*/ 21 h 22"/>
                <a:gd name="T70" fmla="*/ 115 w 228"/>
                <a:gd name="T71" fmla="*/ 1 h 22"/>
                <a:gd name="T72" fmla="*/ 113 w 228"/>
                <a:gd name="T73" fmla="*/ 21 h 22"/>
                <a:gd name="T74" fmla="*/ 113 w 228"/>
                <a:gd name="T75" fmla="*/ 0 h 22"/>
                <a:gd name="T76" fmla="*/ 114 w 228"/>
                <a:gd name="T77" fmla="*/ 1 h 22"/>
                <a:gd name="T78" fmla="*/ 114 w 228"/>
                <a:gd name="T79" fmla="*/ 0 h 22"/>
                <a:gd name="T80" fmla="*/ 143 w 228"/>
                <a:gd name="T81" fmla="*/ 1 h 22"/>
                <a:gd name="T82" fmla="*/ 114 w 228"/>
                <a:gd name="T83" fmla="*/ 0 h 22"/>
                <a:gd name="T84" fmla="*/ 144 w 228"/>
                <a:gd name="T85" fmla="*/ 0 h 22"/>
                <a:gd name="T86" fmla="*/ 143 w 228"/>
                <a:gd name="T87" fmla="*/ 1 h 22"/>
                <a:gd name="T88" fmla="*/ 144 w 228"/>
                <a:gd name="T89" fmla="*/ 1 h 22"/>
                <a:gd name="T90" fmla="*/ 142 w 228"/>
                <a:gd name="T91" fmla="*/ 11 h 22"/>
                <a:gd name="T92" fmla="*/ 144 w 228"/>
                <a:gd name="T93" fmla="*/ 1 h 22"/>
                <a:gd name="T94" fmla="*/ 142 w 228"/>
                <a:gd name="T95" fmla="*/ 12 h 22"/>
                <a:gd name="T96" fmla="*/ 143 w 228"/>
                <a:gd name="T97" fmla="*/ 11 h 22"/>
                <a:gd name="T98" fmla="*/ 143 w 228"/>
                <a:gd name="T99" fmla="*/ 10 h 22"/>
                <a:gd name="T100" fmla="*/ 228 w 228"/>
                <a:gd name="T101" fmla="*/ 12 h 22"/>
                <a:gd name="T102" fmla="*/ 143 w 228"/>
                <a:gd name="T10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2">
                  <a:moveTo>
                    <a:pt x="0" y="10"/>
                  </a:moveTo>
                  <a:lnTo>
                    <a:pt x="28" y="10"/>
                  </a:lnTo>
                  <a:lnTo>
                    <a:pt x="28" y="12"/>
                  </a:lnTo>
                  <a:lnTo>
                    <a:pt x="0" y="12"/>
                  </a:lnTo>
                  <a:lnTo>
                    <a:pt x="0" y="10"/>
                  </a:lnTo>
                  <a:close/>
                  <a:moveTo>
                    <a:pt x="29" y="11"/>
                  </a:moveTo>
                  <a:lnTo>
                    <a:pt x="29" y="12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9" y="11"/>
                  </a:lnTo>
                  <a:close/>
                  <a:moveTo>
                    <a:pt x="28" y="11"/>
                  </a:moveTo>
                  <a:lnTo>
                    <a:pt x="28" y="1"/>
                  </a:lnTo>
                  <a:lnTo>
                    <a:pt x="29" y="1"/>
                  </a:lnTo>
                  <a:lnTo>
                    <a:pt x="29" y="11"/>
                  </a:lnTo>
                  <a:lnTo>
                    <a:pt x="28" y="11"/>
                  </a:lnTo>
                  <a:close/>
                  <a:moveTo>
                    <a:pt x="28" y="1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close/>
                  <a:moveTo>
                    <a:pt x="28" y="0"/>
                  </a:moveTo>
                  <a:lnTo>
                    <a:pt x="57" y="0"/>
                  </a:lnTo>
                  <a:lnTo>
                    <a:pt x="57" y="1"/>
                  </a:lnTo>
                  <a:lnTo>
                    <a:pt x="28" y="1"/>
                  </a:lnTo>
                  <a:lnTo>
                    <a:pt x="28" y="0"/>
                  </a:lnTo>
                  <a:close/>
                  <a:moveTo>
                    <a:pt x="57" y="0"/>
                  </a:moveTo>
                  <a:lnTo>
                    <a:pt x="57" y="0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0"/>
                  </a:lnTo>
                  <a:close/>
                  <a:moveTo>
                    <a:pt x="57" y="1"/>
                  </a:moveTo>
                  <a:lnTo>
                    <a:pt x="57" y="11"/>
                  </a:lnTo>
                  <a:lnTo>
                    <a:pt x="56" y="11"/>
                  </a:lnTo>
                  <a:lnTo>
                    <a:pt x="56" y="1"/>
                  </a:lnTo>
                  <a:lnTo>
                    <a:pt x="57" y="1"/>
                  </a:lnTo>
                  <a:close/>
                  <a:moveTo>
                    <a:pt x="57" y="12"/>
                  </a:moveTo>
                  <a:lnTo>
                    <a:pt x="56" y="12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57" y="12"/>
                  </a:lnTo>
                  <a:close/>
                  <a:moveTo>
                    <a:pt x="57" y="10"/>
                  </a:moveTo>
                  <a:lnTo>
                    <a:pt x="85" y="10"/>
                  </a:lnTo>
                  <a:lnTo>
                    <a:pt x="85" y="12"/>
                  </a:lnTo>
                  <a:lnTo>
                    <a:pt x="57" y="12"/>
                  </a:lnTo>
                  <a:lnTo>
                    <a:pt x="57" y="10"/>
                  </a:lnTo>
                  <a:close/>
                  <a:moveTo>
                    <a:pt x="85" y="10"/>
                  </a:moveTo>
                  <a:lnTo>
                    <a:pt x="86" y="10"/>
                  </a:lnTo>
                  <a:lnTo>
                    <a:pt x="86" y="11"/>
                  </a:lnTo>
                  <a:lnTo>
                    <a:pt x="85" y="11"/>
                  </a:lnTo>
                  <a:lnTo>
                    <a:pt x="85" y="10"/>
                  </a:lnTo>
                  <a:close/>
                  <a:moveTo>
                    <a:pt x="86" y="11"/>
                  </a:moveTo>
                  <a:lnTo>
                    <a:pt x="86" y="21"/>
                  </a:lnTo>
                  <a:lnTo>
                    <a:pt x="85" y="21"/>
                  </a:lnTo>
                  <a:lnTo>
                    <a:pt x="85" y="11"/>
                  </a:lnTo>
                  <a:lnTo>
                    <a:pt x="86" y="11"/>
                  </a:lnTo>
                  <a:close/>
                  <a:moveTo>
                    <a:pt x="85" y="22"/>
                  </a:moveTo>
                  <a:lnTo>
                    <a:pt x="85" y="22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2"/>
                  </a:lnTo>
                  <a:close/>
                  <a:moveTo>
                    <a:pt x="85" y="20"/>
                  </a:moveTo>
                  <a:lnTo>
                    <a:pt x="114" y="20"/>
                  </a:lnTo>
                  <a:lnTo>
                    <a:pt x="114" y="22"/>
                  </a:lnTo>
                  <a:lnTo>
                    <a:pt x="85" y="22"/>
                  </a:lnTo>
                  <a:lnTo>
                    <a:pt x="85" y="20"/>
                  </a:lnTo>
                  <a:close/>
                  <a:moveTo>
                    <a:pt x="115" y="21"/>
                  </a:moveTo>
                  <a:lnTo>
                    <a:pt x="115" y="22"/>
                  </a:lnTo>
                  <a:lnTo>
                    <a:pt x="114" y="22"/>
                  </a:lnTo>
                  <a:lnTo>
                    <a:pt x="114" y="21"/>
                  </a:lnTo>
                  <a:lnTo>
                    <a:pt x="115" y="21"/>
                  </a:lnTo>
                  <a:close/>
                  <a:moveTo>
                    <a:pt x="113" y="21"/>
                  </a:moveTo>
                  <a:lnTo>
                    <a:pt x="113" y="1"/>
                  </a:lnTo>
                  <a:lnTo>
                    <a:pt x="115" y="1"/>
                  </a:lnTo>
                  <a:lnTo>
                    <a:pt x="115" y="21"/>
                  </a:lnTo>
                  <a:lnTo>
                    <a:pt x="113" y="21"/>
                  </a:lnTo>
                  <a:close/>
                  <a:moveTo>
                    <a:pt x="113" y="1"/>
                  </a:moveTo>
                  <a:lnTo>
                    <a:pt x="113" y="0"/>
                  </a:lnTo>
                  <a:lnTo>
                    <a:pt x="114" y="0"/>
                  </a:lnTo>
                  <a:lnTo>
                    <a:pt x="114" y="1"/>
                  </a:lnTo>
                  <a:lnTo>
                    <a:pt x="113" y="1"/>
                  </a:lnTo>
                  <a:close/>
                  <a:moveTo>
                    <a:pt x="114" y="0"/>
                  </a:moveTo>
                  <a:lnTo>
                    <a:pt x="143" y="0"/>
                  </a:lnTo>
                  <a:lnTo>
                    <a:pt x="143" y="1"/>
                  </a:lnTo>
                  <a:lnTo>
                    <a:pt x="114" y="1"/>
                  </a:lnTo>
                  <a:lnTo>
                    <a:pt x="114" y="0"/>
                  </a:lnTo>
                  <a:close/>
                  <a:moveTo>
                    <a:pt x="143" y="0"/>
                  </a:moveTo>
                  <a:lnTo>
                    <a:pt x="144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43" y="0"/>
                  </a:lnTo>
                  <a:close/>
                  <a:moveTo>
                    <a:pt x="144" y="1"/>
                  </a:moveTo>
                  <a:lnTo>
                    <a:pt x="144" y="11"/>
                  </a:lnTo>
                  <a:lnTo>
                    <a:pt x="142" y="11"/>
                  </a:lnTo>
                  <a:lnTo>
                    <a:pt x="142" y="1"/>
                  </a:lnTo>
                  <a:lnTo>
                    <a:pt x="144" y="1"/>
                  </a:lnTo>
                  <a:close/>
                  <a:moveTo>
                    <a:pt x="143" y="12"/>
                  </a:moveTo>
                  <a:lnTo>
                    <a:pt x="142" y="12"/>
                  </a:lnTo>
                  <a:lnTo>
                    <a:pt x="142" y="11"/>
                  </a:lnTo>
                  <a:lnTo>
                    <a:pt x="143" y="11"/>
                  </a:lnTo>
                  <a:lnTo>
                    <a:pt x="143" y="12"/>
                  </a:lnTo>
                  <a:close/>
                  <a:moveTo>
                    <a:pt x="143" y="10"/>
                  </a:moveTo>
                  <a:lnTo>
                    <a:pt x="228" y="10"/>
                  </a:lnTo>
                  <a:lnTo>
                    <a:pt x="228" y="12"/>
                  </a:lnTo>
                  <a:lnTo>
                    <a:pt x="143" y="12"/>
                  </a:lnTo>
                  <a:lnTo>
                    <a:pt x="143" y="1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26"/>
            <p:cNvSpPr>
              <a:spLocks noEditPoints="1"/>
            </p:cNvSpPr>
            <p:nvPr/>
          </p:nvSpPr>
          <p:spPr bwMode="auto">
            <a:xfrm>
              <a:off x="1079500" y="3264694"/>
              <a:ext cx="4418013" cy="449263"/>
            </a:xfrm>
            <a:custGeom>
              <a:avLst/>
              <a:gdLst>
                <a:gd name="T0" fmla="*/ 7 w 236"/>
                <a:gd name="T1" fmla="*/ 11 h 24"/>
                <a:gd name="T2" fmla="*/ 7 w 236"/>
                <a:gd name="T3" fmla="*/ 23 h 24"/>
                <a:gd name="T4" fmla="*/ 6 w 236"/>
                <a:gd name="T5" fmla="*/ 23 h 24"/>
                <a:gd name="T6" fmla="*/ 7 w 236"/>
                <a:gd name="T7" fmla="*/ 24 h 24"/>
                <a:gd name="T8" fmla="*/ 20 w 236"/>
                <a:gd name="T9" fmla="*/ 23 h 24"/>
                <a:gd name="T10" fmla="*/ 20 w 236"/>
                <a:gd name="T11" fmla="*/ 11 h 24"/>
                <a:gd name="T12" fmla="*/ 35 w 236"/>
                <a:gd name="T13" fmla="*/ 13 h 24"/>
                <a:gd name="T14" fmla="*/ 35 w 236"/>
                <a:gd name="T15" fmla="*/ 12 h 24"/>
                <a:gd name="T16" fmla="*/ 34 w 236"/>
                <a:gd name="T17" fmla="*/ 12 h 24"/>
                <a:gd name="T18" fmla="*/ 35 w 236"/>
                <a:gd name="T19" fmla="*/ 0 h 24"/>
                <a:gd name="T20" fmla="*/ 50 w 236"/>
                <a:gd name="T21" fmla="*/ 0 h 24"/>
                <a:gd name="T22" fmla="*/ 49 w 236"/>
                <a:gd name="T23" fmla="*/ 12 h 24"/>
                <a:gd name="T24" fmla="*/ 49 w 236"/>
                <a:gd name="T25" fmla="*/ 12 h 24"/>
                <a:gd name="T26" fmla="*/ 49 w 236"/>
                <a:gd name="T27" fmla="*/ 11 h 24"/>
                <a:gd name="T28" fmla="*/ 65 w 236"/>
                <a:gd name="T29" fmla="*/ 12 h 24"/>
                <a:gd name="T30" fmla="*/ 63 w 236"/>
                <a:gd name="T31" fmla="*/ 24 h 24"/>
                <a:gd name="T32" fmla="*/ 78 w 236"/>
                <a:gd name="T33" fmla="*/ 24 h 24"/>
                <a:gd name="T34" fmla="*/ 78 w 236"/>
                <a:gd name="T35" fmla="*/ 23 h 24"/>
                <a:gd name="T36" fmla="*/ 78 w 236"/>
                <a:gd name="T37" fmla="*/ 23 h 24"/>
                <a:gd name="T38" fmla="*/ 92 w 236"/>
                <a:gd name="T39" fmla="*/ 11 h 24"/>
                <a:gd name="T40" fmla="*/ 92 w 236"/>
                <a:gd name="T41" fmla="*/ 13 h 24"/>
                <a:gd name="T42" fmla="*/ 93 w 236"/>
                <a:gd name="T43" fmla="*/ 12 h 24"/>
                <a:gd name="T44" fmla="*/ 91 w 236"/>
                <a:gd name="T45" fmla="*/ 1 h 24"/>
                <a:gd name="T46" fmla="*/ 107 w 236"/>
                <a:gd name="T47" fmla="*/ 0 h 24"/>
                <a:gd name="T48" fmla="*/ 108 w 236"/>
                <a:gd name="T49" fmla="*/ 12 h 24"/>
                <a:gd name="T50" fmla="*/ 106 w 236"/>
                <a:gd name="T51" fmla="*/ 12 h 24"/>
                <a:gd name="T52" fmla="*/ 107 w 236"/>
                <a:gd name="T53" fmla="*/ 13 h 24"/>
                <a:gd name="T54" fmla="*/ 122 w 236"/>
                <a:gd name="T55" fmla="*/ 12 h 24"/>
                <a:gd name="T56" fmla="*/ 120 w 236"/>
                <a:gd name="T57" fmla="*/ 1 h 24"/>
                <a:gd name="T58" fmla="*/ 135 w 236"/>
                <a:gd name="T59" fmla="*/ 0 h 24"/>
                <a:gd name="T60" fmla="*/ 136 w 236"/>
                <a:gd name="T61" fmla="*/ 1 h 24"/>
                <a:gd name="T62" fmla="*/ 135 w 236"/>
                <a:gd name="T63" fmla="*/ 1 h 24"/>
                <a:gd name="T64" fmla="*/ 135 w 236"/>
                <a:gd name="T65" fmla="*/ 13 h 24"/>
                <a:gd name="T66" fmla="*/ 149 w 236"/>
                <a:gd name="T67" fmla="*/ 11 h 24"/>
                <a:gd name="T68" fmla="*/ 150 w 236"/>
                <a:gd name="T69" fmla="*/ 23 h 24"/>
                <a:gd name="T70" fmla="*/ 149 w 236"/>
                <a:gd name="T71" fmla="*/ 23 h 24"/>
                <a:gd name="T72" fmla="*/ 149 w 236"/>
                <a:gd name="T73" fmla="*/ 24 h 24"/>
                <a:gd name="T74" fmla="*/ 165 w 236"/>
                <a:gd name="T75" fmla="*/ 23 h 24"/>
                <a:gd name="T76" fmla="*/ 163 w 236"/>
                <a:gd name="T77" fmla="*/ 12 h 24"/>
                <a:gd name="T78" fmla="*/ 178 w 236"/>
                <a:gd name="T79" fmla="*/ 11 h 24"/>
                <a:gd name="T80" fmla="*/ 179 w 236"/>
                <a:gd name="T81" fmla="*/ 12 h 24"/>
                <a:gd name="T82" fmla="*/ 177 w 236"/>
                <a:gd name="T83" fmla="*/ 12 h 24"/>
                <a:gd name="T84" fmla="*/ 178 w 236"/>
                <a:gd name="T85" fmla="*/ 24 h 24"/>
                <a:gd name="T86" fmla="*/ 194 w 236"/>
                <a:gd name="T87" fmla="*/ 23 h 24"/>
                <a:gd name="T88" fmla="*/ 192 w 236"/>
                <a:gd name="T89" fmla="*/ 12 h 24"/>
                <a:gd name="T90" fmla="*/ 193 w 236"/>
                <a:gd name="T91" fmla="*/ 11 h 24"/>
                <a:gd name="T92" fmla="*/ 193 w 236"/>
                <a:gd name="T93" fmla="*/ 13 h 24"/>
                <a:gd name="T94" fmla="*/ 207 w 236"/>
                <a:gd name="T95" fmla="*/ 11 h 24"/>
                <a:gd name="T96" fmla="*/ 207 w 236"/>
                <a:gd name="T97" fmla="*/ 24 h 24"/>
                <a:gd name="T98" fmla="*/ 222 w 236"/>
                <a:gd name="T99" fmla="*/ 22 h 24"/>
                <a:gd name="T100" fmla="*/ 222 w 236"/>
                <a:gd name="T101" fmla="*/ 24 h 24"/>
                <a:gd name="T102" fmla="*/ 221 w 236"/>
                <a:gd name="T103" fmla="*/ 23 h 24"/>
                <a:gd name="T104" fmla="*/ 222 w 236"/>
                <a:gd name="T10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6" h="24">
                  <a:moveTo>
                    <a:pt x="0" y="11"/>
                  </a:moveTo>
                  <a:lnTo>
                    <a:pt x="7" y="11"/>
                  </a:lnTo>
                  <a:lnTo>
                    <a:pt x="7" y="13"/>
                  </a:lnTo>
                  <a:lnTo>
                    <a:pt x="0" y="13"/>
                  </a:lnTo>
                  <a:lnTo>
                    <a:pt x="0" y="11"/>
                  </a:lnTo>
                  <a:close/>
                  <a:moveTo>
                    <a:pt x="7" y="11"/>
                  </a:move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close/>
                  <a:moveTo>
                    <a:pt x="7" y="12"/>
                  </a:moveTo>
                  <a:lnTo>
                    <a:pt x="7" y="23"/>
                  </a:lnTo>
                  <a:lnTo>
                    <a:pt x="6" y="23"/>
                  </a:lnTo>
                  <a:lnTo>
                    <a:pt x="6" y="12"/>
                  </a:lnTo>
                  <a:lnTo>
                    <a:pt x="7" y="12"/>
                  </a:lnTo>
                  <a:close/>
                  <a:moveTo>
                    <a:pt x="7" y="24"/>
                  </a:moveTo>
                  <a:lnTo>
                    <a:pt x="6" y="24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4"/>
                  </a:lnTo>
                  <a:close/>
                  <a:moveTo>
                    <a:pt x="7" y="22"/>
                  </a:moveTo>
                  <a:lnTo>
                    <a:pt x="21" y="22"/>
                  </a:lnTo>
                  <a:lnTo>
                    <a:pt x="21" y="24"/>
                  </a:lnTo>
                  <a:lnTo>
                    <a:pt x="7" y="24"/>
                  </a:lnTo>
                  <a:lnTo>
                    <a:pt x="7" y="22"/>
                  </a:lnTo>
                  <a:close/>
                  <a:moveTo>
                    <a:pt x="21" y="23"/>
                  </a:moveTo>
                  <a:lnTo>
                    <a:pt x="21" y="24"/>
                  </a:lnTo>
                  <a:lnTo>
                    <a:pt x="21" y="24"/>
                  </a:lnTo>
                  <a:lnTo>
                    <a:pt x="21" y="23"/>
                  </a:lnTo>
                  <a:close/>
                  <a:moveTo>
                    <a:pt x="20" y="23"/>
                  </a:moveTo>
                  <a:lnTo>
                    <a:pt x="20" y="12"/>
                  </a:lnTo>
                  <a:lnTo>
                    <a:pt x="21" y="12"/>
                  </a:lnTo>
                  <a:lnTo>
                    <a:pt x="21" y="23"/>
                  </a:lnTo>
                  <a:lnTo>
                    <a:pt x="20" y="23"/>
                  </a:lnTo>
                  <a:close/>
                  <a:moveTo>
                    <a:pt x="20" y="12"/>
                  </a:moveTo>
                  <a:lnTo>
                    <a:pt x="20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0" y="12"/>
                  </a:lnTo>
                  <a:close/>
                  <a:moveTo>
                    <a:pt x="21" y="11"/>
                  </a:moveTo>
                  <a:lnTo>
                    <a:pt x="35" y="11"/>
                  </a:lnTo>
                  <a:lnTo>
                    <a:pt x="35" y="13"/>
                  </a:lnTo>
                  <a:lnTo>
                    <a:pt x="21" y="13"/>
                  </a:lnTo>
                  <a:lnTo>
                    <a:pt x="21" y="11"/>
                  </a:lnTo>
                  <a:close/>
                  <a:moveTo>
                    <a:pt x="36" y="12"/>
                  </a:moveTo>
                  <a:lnTo>
                    <a:pt x="36" y="13"/>
                  </a:lnTo>
                  <a:lnTo>
                    <a:pt x="35" y="13"/>
                  </a:lnTo>
                  <a:lnTo>
                    <a:pt x="35" y="12"/>
                  </a:lnTo>
                  <a:lnTo>
                    <a:pt x="36" y="12"/>
                  </a:lnTo>
                  <a:close/>
                  <a:moveTo>
                    <a:pt x="34" y="12"/>
                  </a:moveTo>
                  <a:lnTo>
                    <a:pt x="34" y="1"/>
                  </a:lnTo>
                  <a:lnTo>
                    <a:pt x="36" y="1"/>
                  </a:lnTo>
                  <a:lnTo>
                    <a:pt x="36" y="12"/>
                  </a:lnTo>
                  <a:lnTo>
                    <a:pt x="34" y="12"/>
                  </a:lnTo>
                  <a:close/>
                  <a:moveTo>
                    <a:pt x="34" y="1"/>
                  </a:moveTo>
                  <a:lnTo>
                    <a:pt x="34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4" y="1"/>
                  </a:lnTo>
                  <a:close/>
                  <a:moveTo>
                    <a:pt x="35" y="0"/>
                  </a:moveTo>
                  <a:lnTo>
                    <a:pt x="49" y="0"/>
                  </a:lnTo>
                  <a:lnTo>
                    <a:pt x="49" y="1"/>
                  </a:lnTo>
                  <a:lnTo>
                    <a:pt x="35" y="1"/>
                  </a:lnTo>
                  <a:lnTo>
                    <a:pt x="35" y="0"/>
                  </a:lnTo>
                  <a:close/>
                  <a:moveTo>
                    <a:pt x="49" y="0"/>
                  </a:moveTo>
                  <a:lnTo>
                    <a:pt x="50" y="0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9" y="0"/>
                  </a:lnTo>
                  <a:close/>
                  <a:moveTo>
                    <a:pt x="50" y="1"/>
                  </a:moveTo>
                  <a:lnTo>
                    <a:pt x="50" y="12"/>
                  </a:lnTo>
                  <a:lnTo>
                    <a:pt x="49" y="12"/>
                  </a:lnTo>
                  <a:lnTo>
                    <a:pt x="49" y="1"/>
                  </a:lnTo>
                  <a:lnTo>
                    <a:pt x="50" y="1"/>
                  </a:lnTo>
                  <a:close/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close/>
                  <a:moveTo>
                    <a:pt x="49" y="11"/>
                  </a:moveTo>
                  <a:lnTo>
                    <a:pt x="64" y="11"/>
                  </a:lnTo>
                  <a:lnTo>
                    <a:pt x="64" y="13"/>
                  </a:lnTo>
                  <a:lnTo>
                    <a:pt x="49" y="13"/>
                  </a:lnTo>
                  <a:lnTo>
                    <a:pt x="49" y="11"/>
                  </a:lnTo>
                  <a:close/>
                  <a:moveTo>
                    <a:pt x="64" y="11"/>
                  </a:moveTo>
                  <a:lnTo>
                    <a:pt x="65" y="11"/>
                  </a:lnTo>
                  <a:lnTo>
                    <a:pt x="65" y="12"/>
                  </a:lnTo>
                  <a:lnTo>
                    <a:pt x="64" y="12"/>
                  </a:lnTo>
                  <a:lnTo>
                    <a:pt x="64" y="11"/>
                  </a:lnTo>
                  <a:close/>
                  <a:moveTo>
                    <a:pt x="65" y="12"/>
                  </a:moveTo>
                  <a:lnTo>
                    <a:pt x="65" y="23"/>
                  </a:lnTo>
                  <a:lnTo>
                    <a:pt x="63" y="23"/>
                  </a:lnTo>
                  <a:lnTo>
                    <a:pt x="63" y="12"/>
                  </a:lnTo>
                  <a:lnTo>
                    <a:pt x="65" y="12"/>
                  </a:lnTo>
                  <a:close/>
                  <a:moveTo>
                    <a:pt x="64" y="24"/>
                  </a:moveTo>
                  <a:lnTo>
                    <a:pt x="63" y="24"/>
                  </a:lnTo>
                  <a:lnTo>
                    <a:pt x="63" y="23"/>
                  </a:lnTo>
                  <a:lnTo>
                    <a:pt x="64" y="23"/>
                  </a:lnTo>
                  <a:lnTo>
                    <a:pt x="64" y="24"/>
                  </a:lnTo>
                  <a:close/>
                  <a:moveTo>
                    <a:pt x="64" y="22"/>
                  </a:moveTo>
                  <a:lnTo>
                    <a:pt x="78" y="22"/>
                  </a:lnTo>
                  <a:lnTo>
                    <a:pt x="78" y="24"/>
                  </a:lnTo>
                  <a:lnTo>
                    <a:pt x="64" y="24"/>
                  </a:lnTo>
                  <a:lnTo>
                    <a:pt x="64" y="22"/>
                  </a:lnTo>
                  <a:close/>
                  <a:moveTo>
                    <a:pt x="79" y="23"/>
                  </a:moveTo>
                  <a:lnTo>
                    <a:pt x="79" y="24"/>
                  </a:lnTo>
                  <a:lnTo>
                    <a:pt x="78" y="24"/>
                  </a:lnTo>
                  <a:lnTo>
                    <a:pt x="78" y="23"/>
                  </a:lnTo>
                  <a:lnTo>
                    <a:pt x="79" y="23"/>
                  </a:lnTo>
                  <a:close/>
                  <a:moveTo>
                    <a:pt x="78" y="23"/>
                  </a:moveTo>
                  <a:lnTo>
                    <a:pt x="78" y="12"/>
                  </a:lnTo>
                  <a:lnTo>
                    <a:pt x="79" y="12"/>
                  </a:lnTo>
                  <a:lnTo>
                    <a:pt x="79" y="23"/>
                  </a:lnTo>
                  <a:lnTo>
                    <a:pt x="78" y="23"/>
                  </a:lnTo>
                  <a:close/>
                  <a:moveTo>
                    <a:pt x="78" y="12"/>
                  </a:moveTo>
                  <a:lnTo>
                    <a:pt x="78" y="11"/>
                  </a:lnTo>
                  <a:lnTo>
                    <a:pt x="78" y="11"/>
                  </a:lnTo>
                  <a:lnTo>
                    <a:pt x="78" y="12"/>
                  </a:lnTo>
                  <a:close/>
                  <a:moveTo>
                    <a:pt x="78" y="11"/>
                  </a:moveTo>
                  <a:lnTo>
                    <a:pt x="92" y="11"/>
                  </a:lnTo>
                  <a:lnTo>
                    <a:pt x="92" y="13"/>
                  </a:lnTo>
                  <a:lnTo>
                    <a:pt x="78" y="13"/>
                  </a:lnTo>
                  <a:lnTo>
                    <a:pt x="78" y="11"/>
                  </a:lnTo>
                  <a:close/>
                  <a:moveTo>
                    <a:pt x="93" y="12"/>
                  </a:moveTo>
                  <a:lnTo>
                    <a:pt x="93" y="13"/>
                  </a:lnTo>
                  <a:lnTo>
                    <a:pt x="92" y="13"/>
                  </a:lnTo>
                  <a:lnTo>
                    <a:pt x="92" y="12"/>
                  </a:lnTo>
                  <a:lnTo>
                    <a:pt x="93" y="12"/>
                  </a:lnTo>
                  <a:close/>
                  <a:moveTo>
                    <a:pt x="91" y="12"/>
                  </a:moveTo>
                  <a:lnTo>
                    <a:pt x="91" y="1"/>
                  </a:lnTo>
                  <a:lnTo>
                    <a:pt x="93" y="1"/>
                  </a:lnTo>
                  <a:lnTo>
                    <a:pt x="93" y="12"/>
                  </a:lnTo>
                  <a:lnTo>
                    <a:pt x="91" y="12"/>
                  </a:lnTo>
                  <a:close/>
                  <a:moveTo>
                    <a:pt x="91" y="1"/>
                  </a:moveTo>
                  <a:lnTo>
                    <a:pt x="91" y="0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1" y="1"/>
                  </a:lnTo>
                  <a:close/>
                  <a:moveTo>
                    <a:pt x="92" y="0"/>
                  </a:moveTo>
                  <a:lnTo>
                    <a:pt x="107" y="0"/>
                  </a:lnTo>
                  <a:lnTo>
                    <a:pt x="107" y="1"/>
                  </a:lnTo>
                  <a:lnTo>
                    <a:pt x="92" y="1"/>
                  </a:lnTo>
                  <a:lnTo>
                    <a:pt x="92" y="0"/>
                  </a:lnTo>
                  <a:close/>
                  <a:moveTo>
                    <a:pt x="107" y="0"/>
                  </a:moveTo>
                  <a:lnTo>
                    <a:pt x="108" y="0"/>
                  </a:lnTo>
                  <a:lnTo>
                    <a:pt x="108" y="1"/>
                  </a:lnTo>
                  <a:lnTo>
                    <a:pt x="107" y="1"/>
                  </a:lnTo>
                  <a:lnTo>
                    <a:pt x="107" y="0"/>
                  </a:lnTo>
                  <a:close/>
                  <a:moveTo>
                    <a:pt x="108" y="1"/>
                  </a:moveTo>
                  <a:lnTo>
                    <a:pt x="108" y="12"/>
                  </a:lnTo>
                  <a:lnTo>
                    <a:pt x="106" y="12"/>
                  </a:lnTo>
                  <a:lnTo>
                    <a:pt x="106" y="1"/>
                  </a:lnTo>
                  <a:lnTo>
                    <a:pt x="108" y="1"/>
                  </a:lnTo>
                  <a:close/>
                  <a:moveTo>
                    <a:pt x="107" y="13"/>
                  </a:moveTo>
                  <a:lnTo>
                    <a:pt x="106" y="13"/>
                  </a:lnTo>
                  <a:lnTo>
                    <a:pt x="106" y="12"/>
                  </a:lnTo>
                  <a:lnTo>
                    <a:pt x="107" y="12"/>
                  </a:lnTo>
                  <a:lnTo>
                    <a:pt x="107" y="13"/>
                  </a:lnTo>
                  <a:close/>
                  <a:moveTo>
                    <a:pt x="107" y="11"/>
                  </a:moveTo>
                  <a:lnTo>
                    <a:pt x="121" y="11"/>
                  </a:lnTo>
                  <a:lnTo>
                    <a:pt x="121" y="13"/>
                  </a:lnTo>
                  <a:lnTo>
                    <a:pt x="107" y="13"/>
                  </a:lnTo>
                  <a:lnTo>
                    <a:pt x="107" y="11"/>
                  </a:lnTo>
                  <a:close/>
                  <a:moveTo>
                    <a:pt x="122" y="12"/>
                  </a:moveTo>
                  <a:lnTo>
                    <a:pt x="122" y="13"/>
                  </a:lnTo>
                  <a:lnTo>
                    <a:pt x="121" y="13"/>
                  </a:lnTo>
                  <a:lnTo>
                    <a:pt x="121" y="12"/>
                  </a:lnTo>
                  <a:lnTo>
                    <a:pt x="122" y="12"/>
                  </a:lnTo>
                  <a:close/>
                  <a:moveTo>
                    <a:pt x="120" y="12"/>
                  </a:moveTo>
                  <a:lnTo>
                    <a:pt x="120" y="1"/>
                  </a:lnTo>
                  <a:lnTo>
                    <a:pt x="122" y="1"/>
                  </a:lnTo>
                  <a:lnTo>
                    <a:pt x="122" y="12"/>
                  </a:lnTo>
                  <a:lnTo>
                    <a:pt x="120" y="12"/>
                  </a:lnTo>
                  <a:close/>
                  <a:moveTo>
                    <a:pt x="120" y="1"/>
                  </a:moveTo>
                  <a:lnTo>
                    <a:pt x="120" y="0"/>
                  </a:lnTo>
                  <a:lnTo>
                    <a:pt x="121" y="0"/>
                  </a:lnTo>
                  <a:lnTo>
                    <a:pt x="121" y="1"/>
                  </a:lnTo>
                  <a:lnTo>
                    <a:pt x="120" y="1"/>
                  </a:lnTo>
                  <a:close/>
                  <a:moveTo>
                    <a:pt x="121" y="0"/>
                  </a:moveTo>
                  <a:lnTo>
                    <a:pt x="135" y="0"/>
                  </a:lnTo>
                  <a:lnTo>
                    <a:pt x="135" y="1"/>
                  </a:lnTo>
                  <a:lnTo>
                    <a:pt x="121" y="1"/>
                  </a:lnTo>
                  <a:lnTo>
                    <a:pt x="121" y="0"/>
                  </a:lnTo>
                  <a:close/>
                  <a:moveTo>
                    <a:pt x="135" y="0"/>
                  </a:moveTo>
                  <a:lnTo>
                    <a:pt x="136" y="0"/>
                  </a:lnTo>
                  <a:lnTo>
                    <a:pt x="136" y="1"/>
                  </a:lnTo>
                  <a:lnTo>
                    <a:pt x="135" y="1"/>
                  </a:lnTo>
                  <a:lnTo>
                    <a:pt x="135" y="0"/>
                  </a:lnTo>
                  <a:close/>
                  <a:moveTo>
                    <a:pt x="136" y="1"/>
                  </a:moveTo>
                  <a:lnTo>
                    <a:pt x="136" y="12"/>
                  </a:lnTo>
                  <a:lnTo>
                    <a:pt x="135" y="12"/>
                  </a:lnTo>
                  <a:lnTo>
                    <a:pt x="135" y="1"/>
                  </a:lnTo>
                  <a:lnTo>
                    <a:pt x="136" y="1"/>
                  </a:lnTo>
                  <a:close/>
                  <a:moveTo>
                    <a:pt x="135" y="13"/>
                  </a:moveTo>
                  <a:lnTo>
                    <a:pt x="135" y="13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5" y="13"/>
                  </a:lnTo>
                  <a:close/>
                  <a:moveTo>
                    <a:pt x="135" y="11"/>
                  </a:moveTo>
                  <a:lnTo>
                    <a:pt x="149" y="11"/>
                  </a:lnTo>
                  <a:lnTo>
                    <a:pt x="149" y="13"/>
                  </a:lnTo>
                  <a:lnTo>
                    <a:pt x="135" y="13"/>
                  </a:lnTo>
                  <a:lnTo>
                    <a:pt x="135" y="11"/>
                  </a:lnTo>
                  <a:close/>
                  <a:moveTo>
                    <a:pt x="149" y="11"/>
                  </a:moveTo>
                  <a:lnTo>
                    <a:pt x="150" y="11"/>
                  </a:lnTo>
                  <a:lnTo>
                    <a:pt x="150" y="12"/>
                  </a:lnTo>
                  <a:lnTo>
                    <a:pt x="149" y="12"/>
                  </a:lnTo>
                  <a:lnTo>
                    <a:pt x="149" y="11"/>
                  </a:lnTo>
                  <a:close/>
                  <a:moveTo>
                    <a:pt x="150" y="12"/>
                  </a:moveTo>
                  <a:lnTo>
                    <a:pt x="150" y="23"/>
                  </a:lnTo>
                  <a:lnTo>
                    <a:pt x="149" y="23"/>
                  </a:lnTo>
                  <a:lnTo>
                    <a:pt x="149" y="12"/>
                  </a:lnTo>
                  <a:lnTo>
                    <a:pt x="150" y="12"/>
                  </a:lnTo>
                  <a:close/>
                  <a:moveTo>
                    <a:pt x="149" y="24"/>
                  </a:moveTo>
                  <a:lnTo>
                    <a:pt x="149" y="24"/>
                  </a:lnTo>
                  <a:lnTo>
                    <a:pt x="149" y="23"/>
                  </a:lnTo>
                  <a:lnTo>
                    <a:pt x="149" y="23"/>
                  </a:lnTo>
                  <a:lnTo>
                    <a:pt x="149" y="24"/>
                  </a:lnTo>
                  <a:close/>
                  <a:moveTo>
                    <a:pt x="149" y="22"/>
                  </a:moveTo>
                  <a:lnTo>
                    <a:pt x="164" y="22"/>
                  </a:lnTo>
                  <a:lnTo>
                    <a:pt x="164" y="24"/>
                  </a:lnTo>
                  <a:lnTo>
                    <a:pt x="149" y="24"/>
                  </a:lnTo>
                  <a:lnTo>
                    <a:pt x="149" y="22"/>
                  </a:lnTo>
                  <a:close/>
                  <a:moveTo>
                    <a:pt x="165" y="23"/>
                  </a:moveTo>
                  <a:lnTo>
                    <a:pt x="165" y="24"/>
                  </a:lnTo>
                  <a:lnTo>
                    <a:pt x="164" y="24"/>
                  </a:lnTo>
                  <a:lnTo>
                    <a:pt x="164" y="23"/>
                  </a:lnTo>
                  <a:lnTo>
                    <a:pt x="165" y="23"/>
                  </a:lnTo>
                  <a:close/>
                  <a:moveTo>
                    <a:pt x="163" y="23"/>
                  </a:moveTo>
                  <a:lnTo>
                    <a:pt x="163" y="12"/>
                  </a:lnTo>
                  <a:lnTo>
                    <a:pt x="165" y="12"/>
                  </a:lnTo>
                  <a:lnTo>
                    <a:pt x="165" y="23"/>
                  </a:lnTo>
                  <a:lnTo>
                    <a:pt x="163" y="23"/>
                  </a:lnTo>
                  <a:close/>
                  <a:moveTo>
                    <a:pt x="163" y="12"/>
                  </a:moveTo>
                  <a:lnTo>
                    <a:pt x="163" y="11"/>
                  </a:lnTo>
                  <a:lnTo>
                    <a:pt x="164" y="11"/>
                  </a:lnTo>
                  <a:lnTo>
                    <a:pt x="164" y="12"/>
                  </a:lnTo>
                  <a:lnTo>
                    <a:pt x="163" y="12"/>
                  </a:lnTo>
                  <a:close/>
                  <a:moveTo>
                    <a:pt x="164" y="11"/>
                  </a:moveTo>
                  <a:lnTo>
                    <a:pt x="178" y="11"/>
                  </a:lnTo>
                  <a:lnTo>
                    <a:pt x="178" y="13"/>
                  </a:lnTo>
                  <a:lnTo>
                    <a:pt x="164" y="13"/>
                  </a:lnTo>
                  <a:lnTo>
                    <a:pt x="164" y="11"/>
                  </a:lnTo>
                  <a:close/>
                  <a:moveTo>
                    <a:pt x="178" y="11"/>
                  </a:moveTo>
                  <a:lnTo>
                    <a:pt x="179" y="11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1"/>
                  </a:lnTo>
                  <a:close/>
                  <a:moveTo>
                    <a:pt x="179" y="12"/>
                  </a:moveTo>
                  <a:lnTo>
                    <a:pt x="179" y="23"/>
                  </a:lnTo>
                  <a:lnTo>
                    <a:pt x="177" y="23"/>
                  </a:lnTo>
                  <a:lnTo>
                    <a:pt x="177" y="12"/>
                  </a:lnTo>
                  <a:lnTo>
                    <a:pt x="179" y="12"/>
                  </a:lnTo>
                  <a:close/>
                  <a:moveTo>
                    <a:pt x="178" y="24"/>
                  </a:moveTo>
                  <a:lnTo>
                    <a:pt x="177" y="24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4"/>
                  </a:lnTo>
                  <a:close/>
                  <a:moveTo>
                    <a:pt x="178" y="22"/>
                  </a:moveTo>
                  <a:lnTo>
                    <a:pt x="193" y="22"/>
                  </a:lnTo>
                  <a:lnTo>
                    <a:pt x="193" y="24"/>
                  </a:lnTo>
                  <a:lnTo>
                    <a:pt x="178" y="24"/>
                  </a:lnTo>
                  <a:lnTo>
                    <a:pt x="178" y="22"/>
                  </a:lnTo>
                  <a:close/>
                  <a:moveTo>
                    <a:pt x="194" y="23"/>
                  </a:moveTo>
                  <a:lnTo>
                    <a:pt x="194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4" y="23"/>
                  </a:lnTo>
                  <a:close/>
                  <a:moveTo>
                    <a:pt x="192" y="23"/>
                  </a:moveTo>
                  <a:lnTo>
                    <a:pt x="192" y="12"/>
                  </a:lnTo>
                  <a:lnTo>
                    <a:pt x="194" y="12"/>
                  </a:lnTo>
                  <a:lnTo>
                    <a:pt x="194" y="23"/>
                  </a:lnTo>
                  <a:lnTo>
                    <a:pt x="192" y="23"/>
                  </a:lnTo>
                  <a:close/>
                  <a:moveTo>
                    <a:pt x="192" y="12"/>
                  </a:moveTo>
                  <a:lnTo>
                    <a:pt x="192" y="11"/>
                  </a:lnTo>
                  <a:lnTo>
                    <a:pt x="193" y="11"/>
                  </a:lnTo>
                  <a:lnTo>
                    <a:pt x="193" y="12"/>
                  </a:lnTo>
                  <a:lnTo>
                    <a:pt x="192" y="12"/>
                  </a:lnTo>
                  <a:close/>
                  <a:moveTo>
                    <a:pt x="193" y="11"/>
                  </a:moveTo>
                  <a:lnTo>
                    <a:pt x="207" y="11"/>
                  </a:lnTo>
                  <a:lnTo>
                    <a:pt x="207" y="13"/>
                  </a:lnTo>
                  <a:lnTo>
                    <a:pt x="193" y="13"/>
                  </a:lnTo>
                  <a:lnTo>
                    <a:pt x="193" y="11"/>
                  </a:lnTo>
                  <a:close/>
                  <a:moveTo>
                    <a:pt x="207" y="11"/>
                  </a:moveTo>
                  <a:lnTo>
                    <a:pt x="207" y="11"/>
                  </a:lnTo>
                  <a:lnTo>
                    <a:pt x="207" y="12"/>
                  </a:lnTo>
                  <a:lnTo>
                    <a:pt x="207" y="12"/>
                  </a:lnTo>
                  <a:lnTo>
                    <a:pt x="207" y="11"/>
                  </a:lnTo>
                  <a:close/>
                  <a:moveTo>
                    <a:pt x="207" y="12"/>
                  </a:moveTo>
                  <a:lnTo>
                    <a:pt x="207" y="23"/>
                  </a:lnTo>
                  <a:lnTo>
                    <a:pt x="206" y="23"/>
                  </a:lnTo>
                  <a:lnTo>
                    <a:pt x="206" y="12"/>
                  </a:lnTo>
                  <a:lnTo>
                    <a:pt x="207" y="12"/>
                  </a:lnTo>
                  <a:close/>
                  <a:moveTo>
                    <a:pt x="207" y="24"/>
                  </a:moveTo>
                  <a:lnTo>
                    <a:pt x="206" y="24"/>
                  </a:lnTo>
                  <a:lnTo>
                    <a:pt x="206" y="23"/>
                  </a:lnTo>
                  <a:lnTo>
                    <a:pt x="207" y="23"/>
                  </a:lnTo>
                  <a:lnTo>
                    <a:pt x="207" y="24"/>
                  </a:lnTo>
                  <a:close/>
                  <a:moveTo>
                    <a:pt x="207" y="22"/>
                  </a:moveTo>
                  <a:lnTo>
                    <a:pt x="222" y="22"/>
                  </a:lnTo>
                  <a:lnTo>
                    <a:pt x="222" y="24"/>
                  </a:lnTo>
                  <a:lnTo>
                    <a:pt x="207" y="24"/>
                  </a:lnTo>
                  <a:lnTo>
                    <a:pt x="207" y="22"/>
                  </a:lnTo>
                  <a:close/>
                  <a:moveTo>
                    <a:pt x="222" y="23"/>
                  </a:moveTo>
                  <a:lnTo>
                    <a:pt x="222" y="24"/>
                  </a:lnTo>
                  <a:lnTo>
                    <a:pt x="222" y="24"/>
                  </a:lnTo>
                  <a:lnTo>
                    <a:pt x="222" y="23"/>
                  </a:lnTo>
                  <a:close/>
                  <a:moveTo>
                    <a:pt x="221" y="23"/>
                  </a:moveTo>
                  <a:lnTo>
                    <a:pt x="221" y="12"/>
                  </a:lnTo>
                  <a:lnTo>
                    <a:pt x="222" y="12"/>
                  </a:lnTo>
                  <a:lnTo>
                    <a:pt x="222" y="23"/>
                  </a:lnTo>
                  <a:lnTo>
                    <a:pt x="221" y="23"/>
                  </a:lnTo>
                  <a:close/>
                  <a:moveTo>
                    <a:pt x="221" y="12"/>
                  </a:moveTo>
                  <a:lnTo>
                    <a:pt x="221" y="11"/>
                  </a:lnTo>
                  <a:lnTo>
                    <a:pt x="222" y="11"/>
                  </a:lnTo>
                  <a:lnTo>
                    <a:pt x="222" y="12"/>
                  </a:lnTo>
                  <a:lnTo>
                    <a:pt x="221" y="12"/>
                  </a:lnTo>
                  <a:close/>
                  <a:moveTo>
                    <a:pt x="222" y="11"/>
                  </a:moveTo>
                  <a:lnTo>
                    <a:pt x="236" y="11"/>
                  </a:lnTo>
                  <a:lnTo>
                    <a:pt x="236" y="13"/>
                  </a:lnTo>
                  <a:lnTo>
                    <a:pt x="222" y="13"/>
                  </a:lnTo>
                  <a:lnTo>
                    <a:pt x="222" y="1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27"/>
            <p:cNvSpPr>
              <a:spLocks noEditPoints="1"/>
            </p:cNvSpPr>
            <p:nvPr/>
          </p:nvSpPr>
          <p:spPr bwMode="auto">
            <a:xfrm>
              <a:off x="1096963" y="4312444"/>
              <a:ext cx="4381500" cy="506413"/>
            </a:xfrm>
            <a:custGeom>
              <a:avLst/>
              <a:gdLst>
                <a:gd name="T0" fmla="*/ 0 w 234"/>
                <a:gd name="T1" fmla="*/ 1 h 27"/>
                <a:gd name="T2" fmla="*/ 21 w 234"/>
                <a:gd name="T3" fmla="*/ 0 h 27"/>
                <a:gd name="T4" fmla="*/ 19 w 234"/>
                <a:gd name="T5" fmla="*/ 26 h 27"/>
                <a:gd name="T6" fmla="*/ 19 w 234"/>
                <a:gd name="T7" fmla="*/ 27 h 27"/>
                <a:gd name="T8" fmla="*/ 20 w 234"/>
                <a:gd name="T9" fmla="*/ 25 h 27"/>
                <a:gd name="T10" fmla="*/ 20 w 234"/>
                <a:gd name="T11" fmla="*/ 25 h 27"/>
                <a:gd name="T12" fmla="*/ 49 w 234"/>
                <a:gd name="T13" fmla="*/ 26 h 27"/>
                <a:gd name="T14" fmla="*/ 50 w 234"/>
                <a:gd name="T15" fmla="*/ 0 h 27"/>
                <a:gd name="T16" fmla="*/ 48 w 234"/>
                <a:gd name="T17" fmla="*/ 0 h 27"/>
                <a:gd name="T18" fmla="*/ 49 w 234"/>
                <a:gd name="T19" fmla="*/ 0 h 27"/>
                <a:gd name="T20" fmla="*/ 49 w 234"/>
                <a:gd name="T21" fmla="*/ 0 h 27"/>
                <a:gd name="T22" fmla="*/ 77 w 234"/>
                <a:gd name="T23" fmla="*/ 0 h 27"/>
                <a:gd name="T24" fmla="*/ 77 w 234"/>
                <a:gd name="T25" fmla="*/ 0 h 27"/>
                <a:gd name="T26" fmla="*/ 77 w 234"/>
                <a:gd name="T27" fmla="*/ 26 h 27"/>
                <a:gd name="T28" fmla="*/ 106 w 234"/>
                <a:gd name="T29" fmla="*/ 25 h 27"/>
                <a:gd name="T30" fmla="*/ 107 w 234"/>
                <a:gd name="T31" fmla="*/ 26 h 27"/>
                <a:gd name="T32" fmla="*/ 107 w 234"/>
                <a:gd name="T33" fmla="*/ 26 h 27"/>
                <a:gd name="T34" fmla="*/ 107 w 234"/>
                <a:gd name="T35" fmla="*/ 26 h 27"/>
                <a:gd name="T36" fmla="*/ 106 w 234"/>
                <a:gd name="T37" fmla="*/ 0 h 27"/>
                <a:gd name="T38" fmla="*/ 120 w 234"/>
                <a:gd name="T39" fmla="*/ 0 h 27"/>
                <a:gd name="T40" fmla="*/ 120 w 234"/>
                <a:gd name="T41" fmla="*/ 0 h 27"/>
                <a:gd name="T42" fmla="*/ 121 w 234"/>
                <a:gd name="T43" fmla="*/ 0 h 27"/>
                <a:gd name="T44" fmla="*/ 121 w 234"/>
                <a:gd name="T45" fmla="*/ 0 h 27"/>
                <a:gd name="T46" fmla="*/ 120 w 234"/>
                <a:gd name="T47" fmla="*/ 26 h 27"/>
                <a:gd name="T48" fmla="*/ 135 w 234"/>
                <a:gd name="T49" fmla="*/ 27 h 27"/>
                <a:gd name="T50" fmla="*/ 136 w 234"/>
                <a:gd name="T51" fmla="*/ 27 h 27"/>
                <a:gd name="T52" fmla="*/ 134 w 234"/>
                <a:gd name="T53" fmla="*/ 26 h 27"/>
                <a:gd name="T54" fmla="*/ 134 w 234"/>
                <a:gd name="T55" fmla="*/ 26 h 27"/>
                <a:gd name="T56" fmla="*/ 135 w 234"/>
                <a:gd name="T57" fmla="*/ 0 h 27"/>
                <a:gd name="T58" fmla="*/ 163 w 234"/>
                <a:gd name="T59" fmla="*/ 1 h 27"/>
                <a:gd name="T60" fmla="*/ 164 w 234"/>
                <a:gd name="T61" fmla="*/ 0 h 27"/>
                <a:gd name="T62" fmla="*/ 164 w 234"/>
                <a:gd name="T63" fmla="*/ 26 h 27"/>
                <a:gd name="T64" fmla="*/ 163 w 234"/>
                <a:gd name="T65" fmla="*/ 27 h 27"/>
                <a:gd name="T66" fmla="*/ 163 w 234"/>
                <a:gd name="T67" fmla="*/ 27 h 27"/>
                <a:gd name="T68" fmla="*/ 163 w 234"/>
                <a:gd name="T69" fmla="*/ 27 h 27"/>
                <a:gd name="T70" fmla="*/ 177 w 234"/>
                <a:gd name="T71" fmla="*/ 27 h 27"/>
                <a:gd name="T72" fmla="*/ 177 w 234"/>
                <a:gd name="T73" fmla="*/ 0 h 27"/>
                <a:gd name="T74" fmla="*/ 177 w 234"/>
                <a:gd name="T75" fmla="*/ 0 h 27"/>
                <a:gd name="T76" fmla="*/ 177 w 234"/>
                <a:gd name="T77" fmla="*/ 0 h 27"/>
                <a:gd name="T78" fmla="*/ 177 w 234"/>
                <a:gd name="T79" fmla="*/ 0 h 27"/>
                <a:gd name="T80" fmla="*/ 192 w 234"/>
                <a:gd name="T81" fmla="*/ 0 h 27"/>
                <a:gd name="T82" fmla="*/ 191 w 234"/>
                <a:gd name="T83" fmla="*/ 0 h 27"/>
                <a:gd name="T84" fmla="*/ 191 w 234"/>
                <a:gd name="T85" fmla="*/ 26 h 27"/>
                <a:gd name="T86" fmla="*/ 206 w 234"/>
                <a:gd name="T87" fmla="*/ 25 h 27"/>
                <a:gd name="T88" fmla="*/ 207 w 234"/>
                <a:gd name="T89" fmla="*/ 26 h 27"/>
                <a:gd name="T90" fmla="*/ 207 w 234"/>
                <a:gd name="T91" fmla="*/ 26 h 27"/>
                <a:gd name="T92" fmla="*/ 207 w 234"/>
                <a:gd name="T93" fmla="*/ 26 h 27"/>
                <a:gd name="T94" fmla="*/ 206 w 234"/>
                <a:gd name="T95" fmla="*/ 0 h 27"/>
                <a:gd name="T96" fmla="*/ 221 w 234"/>
                <a:gd name="T97" fmla="*/ 0 h 27"/>
                <a:gd name="T98" fmla="*/ 221 w 234"/>
                <a:gd name="T99" fmla="*/ 0 h 27"/>
                <a:gd name="T100" fmla="*/ 222 w 234"/>
                <a:gd name="T101" fmla="*/ 0 h 27"/>
                <a:gd name="T102" fmla="*/ 222 w 234"/>
                <a:gd name="T103" fmla="*/ 0 h 27"/>
                <a:gd name="T104" fmla="*/ 221 w 234"/>
                <a:gd name="T105" fmla="*/ 26 h 27"/>
                <a:gd name="T106" fmla="*/ 234 w 234"/>
                <a:gd name="T10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27">
                  <a:moveTo>
                    <a:pt x="0" y="0"/>
                  </a:moveTo>
                  <a:lnTo>
                    <a:pt x="20" y="0"/>
                  </a:lnTo>
                  <a:lnTo>
                    <a:pt x="2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0" y="0"/>
                  </a:lnTo>
                  <a:close/>
                  <a:moveTo>
                    <a:pt x="21" y="0"/>
                  </a:moveTo>
                  <a:lnTo>
                    <a:pt x="21" y="26"/>
                  </a:lnTo>
                  <a:lnTo>
                    <a:pt x="19" y="26"/>
                  </a:lnTo>
                  <a:lnTo>
                    <a:pt x="19" y="0"/>
                  </a:lnTo>
                  <a:lnTo>
                    <a:pt x="21" y="0"/>
                  </a:lnTo>
                  <a:close/>
                  <a:moveTo>
                    <a:pt x="20" y="27"/>
                  </a:moveTo>
                  <a:lnTo>
                    <a:pt x="19" y="27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0" y="27"/>
                  </a:lnTo>
                  <a:close/>
                  <a:moveTo>
                    <a:pt x="20" y="25"/>
                  </a:moveTo>
                  <a:lnTo>
                    <a:pt x="49" y="25"/>
                  </a:lnTo>
                  <a:lnTo>
                    <a:pt x="49" y="27"/>
                  </a:lnTo>
                  <a:lnTo>
                    <a:pt x="20" y="27"/>
                  </a:lnTo>
                  <a:lnTo>
                    <a:pt x="20" y="25"/>
                  </a:lnTo>
                  <a:close/>
                  <a:moveTo>
                    <a:pt x="50" y="26"/>
                  </a:moveTo>
                  <a:lnTo>
                    <a:pt x="50" y="27"/>
                  </a:lnTo>
                  <a:lnTo>
                    <a:pt x="49" y="27"/>
                  </a:lnTo>
                  <a:lnTo>
                    <a:pt x="49" y="26"/>
                  </a:lnTo>
                  <a:lnTo>
                    <a:pt x="50" y="26"/>
                  </a:lnTo>
                  <a:close/>
                  <a:moveTo>
                    <a:pt x="48" y="26"/>
                  </a:moveTo>
                  <a:lnTo>
                    <a:pt x="48" y="0"/>
                  </a:lnTo>
                  <a:lnTo>
                    <a:pt x="50" y="0"/>
                  </a:lnTo>
                  <a:lnTo>
                    <a:pt x="50" y="26"/>
                  </a:lnTo>
                  <a:lnTo>
                    <a:pt x="48" y="26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8" y="0"/>
                  </a:lnTo>
                  <a:close/>
                  <a:moveTo>
                    <a:pt x="49" y="0"/>
                  </a:moveTo>
                  <a:lnTo>
                    <a:pt x="77" y="0"/>
                  </a:lnTo>
                  <a:lnTo>
                    <a:pt x="77" y="1"/>
                  </a:lnTo>
                  <a:lnTo>
                    <a:pt x="49" y="1"/>
                  </a:lnTo>
                  <a:lnTo>
                    <a:pt x="49" y="0"/>
                  </a:lnTo>
                  <a:close/>
                  <a:moveTo>
                    <a:pt x="77" y="0"/>
                  </a:moveTo>
                  <a:lnTo>
                    <a:pt x="78" y="0"/>
                  </a:lnTo>
                  <a:lnTo>
                    <a:pt x="78" y="0"/>
                  </a:lnTo>
                  <a:lnTo>
                    <a:pt x="77" y="0"/>
                  </a:lnTo>
                  <a:close/>
                  <a:moveTo>
                    <a:pt x="78" y="0"/>
                  </a:moveTo>
                  <a:lnTo>
                    <a:pt x="78" y="26"/>
                  </a:lnTo>
                  <a:lnTo>
                    <a:pt x="77" y="26"/>
                  </a:lnTo>
                  <a:lnTo>
                    <a:pt x="77" y="0"/>
                  </a:lnTo>
                  <a:lnTo>
                    <a:pt x="78" y="0"/>
                  </a:lnTo>
                  <a:close/>
                  <a:moveTo>
                    <a:pt x="77" y="27"/>
                  </a:moveTo>
                  <a:lnTo>
                    <a:pt x="77" y="27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7"/>
                  </a:lnTo>
                  <a:close/>
                  <a:moveTo>
                    <a:pt x="77" y="25"/>
                  </a:moveTo>
                  <a:lnTo>
                    <a:pt x="106" y="25"/>
                  </a:lnTo>
                  <a:lnTo>
                    <a:pt x="106" y="27"/>
                  </a:lnTo>
                  <a:lnTo>
                    <a:pt x="77" y="27"/>
                  </a:lnTo>
                  <a:lnTo>
                    <a:pt x="77" y="25"/>
                  </a:lnTo>
                  <a:close/>
                  <a:moveTo>
                    <a:pt x="107" y="26"/>
                  </a:moveTo>
                  <a:lnTo>
                    <a:pt x="107" y="27"/>
                  </a:lnTo>
                  <a:lnTo>
                    <a:pt x="106" y="27"/>
                  </a:lnTo>
                  <a:lnTo>
                    <a:pt x="106" y="26"/>
                  </a:lnTo>
                  <a:lnTo>
                    <a:pt x="107" y="26"/>
                  </a:lnTo>
                  <a:close/>
                  <a:moveTo>
                    <a:pt x="105" y="26"/>
                  </a:moveTo>
                  <a:lnTo>
                    <a:pt x="105" y="0"/>
                  </a:lnTo>
                  <a:lnTo>
                    <a:pt x="107" y="0"/>
                  </a:lnTo>
                  <a:lnTo>
                    <a:pt x="107" y="26"/>
                  </a:lnTo>
                  <a:lnTo>
                    <a:pt x="105" y="26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5" y="0"/>
                  </a:lnTo>
                  <a:close/>
                  <a:moveTo>
                    <a:pt x="106" y="0"/>
                  </a:moveTo>
                  <a:lnTo>
                    <a:pt x="120" y="0"/>
                  </a:lnTo>
                  <a:lnTo>
                    <a:pt x="120" y="1"/>
                  </a:lnTo>
                  <a:lnTo>
                    <a:pt x="106" y="1"/>
                  </a:lnTo>
                  <a:lnTo>
                    <a:pt x="106" y="0"/>
                  </a:lnTo>
                  <a:close/>
                  <a:moveTo>
                    <a:pt x="120" y="0"/>
                  </a:moveTo>
                  <a:lnTo>
                    <a:pt x="121" y="0"/>
                  </a:lnTo>
                  <a:lnTo>
                    <a:pt x="121" y="0"/>
                  </a:lnTo>
                  <a:lnTo>
                    <a:pt x="120" y="0"/>
                  </a:lnTo>
                  <a:close/>
                  <a:moveTo>
                    <a:pt x="121" y="0"/>
                  </a:moveTo>
                  <a:lnTo>
                    <a:pt x="121" y="26"/>
                  </a:lnTo>
                  <a:lnTo>
                    <a:pt x="119" y="26"/>
                  </a:lnTo>
                  <a:lnTo>
                    <a:pt x="119" y="0"/>
                  </a:lnTo>
                  <a:lnTo>
                    <a:pt x="121" y="0"/>
                  </a:lnTo>
                  <a:close/>
                  <a:moveTo>
                    <a:pt x="120" y="27"/>
                  </a:moveTo>
                  <a:lnTo>
                    <a:pt x="119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0" y="27"/>
                  </a:lnTo>
                  <a:close/>
                  <a:moveTo>
                    <a:pt x="120" y="25"/>
                  </a:moveTo>
                  <a:lnTo>
                    <a:pt x="135" y="25"/>
                  </a:lnTo>
                  <a:lnTo>
                    <a:pt x="135" y="27"/>
                  </a:lnTo>
                  <a:lnTo>
                    <a:pt x="120" y="27"/>
                  </a:lnTo>
                  <a:lnTo>
                    <a:pt x="120" y="25"/>
                  </a:lnTo>
                  <a:close/>
                  <a:moveTo>
                    <a:pt x="136" y="26"/>
                  </a:moveTo>
                  <a:lnTo>
                    <a:pt x="136" y="27"/>
                  </a:lnTo>
                  <a:lnTo>
                    <a:pt x="135" y="27"/>
                  </a:lnTo>
                  <a:lnTo>
                    <a:pt x="135" y="26"/>
                  </a:lnTo>
                  <a:lnTo>
                    <a:pt x="136" y="26"/>
                  </a:lnTo>
                  <a:close/>
                  <a:moveTo>
                    <a:pt x="134" y="26"/>
                  </a:moveTo>
                  <a:lnTo>
                    <a:pt x="134" y="0"/>
                  </a:lnTo>
                  <a:lnTo>
                    <a:pt x="136" y="0"/>
                  </a:lnTo>
                  <a:lnTo>
                    <a:pt x="136" y="26"/>
                  </a:lnTo>
                  <a:lnTo>
                    <a:pt x="134" y="26"/>
                  </a:lnTo>
                  <a:close/>
                  <a:moveTo>
                    <a:pt x="134" y="0"/>
                  </a:moveTo>
                  <a:lnTo>
                    <a:pt x="13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4" y="0"/>
                  </a:lnTo>
                  <a:close/>
                  <a:moveTo>
                    <a:pt x="135" y="0"/>
                  </a:moveTo>
                  <a:lnTo>
                    <a:pt x="163" y="0"/>
                  </a:lnTo>
                  <a:lnTo>
                    <a:pt x="163" y="1"/>
                  </a:lnTo>
                  <a:lnTo>
                    <a:pt x="135" y="1"/>
                  </a:lnTo>
                  <a:lnTo>
                    <a:pt x="135" y="0"/>
                  </a:lnTo>
                  <a:close/>
                  <a:moveTo>
                    <a:pt x="163" y="0"/>
                  </a:moveTo>
                  <a:lnTo>
                    <a:pt x="164" y="0"/>
                  </a:lnTo>
                  <a:lnTo>
                    <a:pt x="164" y="0"/>
                  </a:lnTo>
                  <a:lnTo>
                    <a:pt x="163" y="0"/>
                  </a:lnTo>
                  <a:close/>
                  <a:moveTo>
                    <a:pt x="164" y="0"/>
                  </a:moveTo>
                  <a:lnTo>
                    <a:pt x="164" y="26"/>
                  </a:lnTo>
                  <a:lnTo>
                    <a:pt x="163" y="26"/>
                  </a:lnTo>
                  <a:lnTo>
                    <a:pt x="163" y="0"/>
                  </a:lnTo>
                  <a:lnTo>
                    <a:pt x="164" y="0"/>
                  </a:lnTo>
                  <a:close/>
                  <a:moveTo>
                    <a:pt x="163" y="27"/>
                  </a:moveTo>
                  <a:lnTo>
                    <a:pt x="163" y="27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63" y="27"/>
                  </a:lnTo>
                  <a:close/>
                  <a:moveTo>
                    <a:pt x="163" y="25"/>
                  </a:moveTo>
                  <a:lnTo>
                    <a:pt x="177" y="25"/>
                  </a:lnTo>
                  <a:lnTo>
                    <a:pt x="177" y="27"/>
                  </a:lnTo>
                  <a:lnTo>
                    <a:pt x="163" y="27"/>
                  </a:lnTo>
                  <a:lnTo>
                    <a:pt x="163" y="25"/>
                  </a:lnTo>
                  <a:close/>
                  <a:moveTo>
                    <a:pt x="178" y="26"/>
                  </a:moveTo>
                  <a:lnTo>
                    <a:pt x="178" y="27"/>
                  </a:lnTo>
                  <a:lnTo>
                    <a:pt x="177" y="27"/>
                  </a:lnTo>
                  <a:lnTo>
                    <a:pt x="177" y="26"/>
                  </a:lnTo>
                  <a:lnTo>
                    <a:pt x="178" y="26"/>
                  </a:lnTo>
                  <a:close/>
                  <a:moveTo>
                    <a:pt x="177" y="26"/>
                  </a:moveTo>
                  <a:lnTo>
                    <a:pt x="177" y="0"/>
                  </a:lnTo>
                  <a:lnTo>
                    <a:pt x="178" y="0"/>
                  </a:lnTo>
                  <a:lnTo>
                    <a:pt x="178" y="26"/>
                  </a:lnTo>
                  <a:lnTo>
                    <a:pt x="177" y="26"/>
                  </a:lnTo>
                  <a:close/>
                  <a:moveTo>
                    <a:pt x="177" y="0"/>
                  </a:move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close/>
                  <a:moveTo>
                    <a:pt x="177" y="0"/>
                  </a:moveTo>
                  <a:lnTo>
                    <a:pt x="192" y="0"/>
                  </a:lnTo>
                  <a:lnTo>
                    <a:pt x="192" y="1"/>
                  </a:lnTo>
                  <a:lnTo>
                    <a:pt x="177" y="1"/>
                  </a:lnTo>
                  <a:lnTo>
                    <a:pt x="177" y="0"/>
                  </a:lnTo>
                  <a:close/>
                  <a:moveTo>
                    <a:pt x="192" y="0"/>
                  </a:moveTo>
                  <a:lnTo>
                    <a:pt x="193" y="0"/>
                  </a:lnTo>
                  <a:lnTo>
                    <a:pt x="193" y="0"/>
                  </a:lnTo>
                  <a:lnTo>
                    <a:pt x="192" y="0"/>
                  </a:lnTo>
                  <a:close/>
                  <a:moveTo>
                    <a:pt x="193" y="0"/>
                  </a:moveTo>
                  <a:lnTo>
                    <a:pt x="193" y="26"/>
                  </a:lnTo>
                  <a:lnTo>
                    <a:pt x="191" y="26"/>
                  </a:lnTo>
                  <a:lnTo>
                    <a:pt x="191" y="0"/>
                  </a:lnTo>
                  <a:lnTo>
                    <a:pt x="193" y="0"/>
                  </a:lnTo>
                  <a:close/>
                  <a:moveTo>
                    <a:pt x="192" y="27"/>
                  </a:moveTo>
                  <a:lnTo>
                    <a:pt x="191" y="27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2" y="27"/>
                  </a:lnTo>
                  <a:close/>
                  <a:moveTo>
                    <a:pt x="192" y="25"/>
                  </a:moveTo>
                  <a:lnTo>
                    <a:pt x="206" y="25"/>
                  </a:lnTo>
                  <a:lnTo>
                    <a:pt x="206" y="27"/>
                  </a:lnTo>
                  <a:lnTo>
                    <a:pt x="192" y="27"/>
                  </a:lnTo>
                  <a:lnTo>
                    <a:pt x="192" y="25"/>
                  </a:lnTo>
                  <a:close/>
                  <a:moveTo>
                    <a:pt x="207" y="26"/>
                  </a:moveTo>
                  <a:lnTo>
                    <a:pt x="207" y="27"/>
                  </a:lnTo>
                  <a:lnTo>
                    <a:pt x="206" y="27"/>
                  </a:lnTo>
                  <a:lnTo>
                    <a:pt x="206" y="26"/>
                  </a:lnTo>
                  <a:lnTo>
                    <a:pt x="207" y="26"/>
                  </a:lnTo>
                  <a:close/>
                  <a:moveTo>
                    <a:pt x="205" y="26"/>
                  </a:moveTo>
                  <a:lnTo>
                    <a:pt x="205" y="0"/>
                  </a:lnTo>
                  <a:lnTo>
                    <a:pt x="207" y="0"/>
                  </a:lnTo>
                  <a:lnTo>
                    <a:pt x="207" y="26"/>
                  </a:lnTo>
                  <a:lnTo>
                    <a:pt x="205" y="26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5" y="0"/>
                  </a:lnTo>
                  <a:close/>
                  <a:moveTo>
                    <a:pt x="206" y="0"/>
                  </a:moveTo>
                  <a:lnTo>
                    <a:pt x="221" y="0"/>
                  </a:lnTo>
                  <a:lnTo>
                    <a:pt x="221" y="1"/>
                  </a:lnTo>
                  <a:lnTo>
                    <a:pt x="206" y="1"/>
                  </a:lnTo>
                  <a:lnTo>
                    <a:pt x="206" y="0"/>
                  </a:lnTo>
                  <a:close/>
                  <a:moveTo>
                    <a:pt x="221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1" y="0"/>
                  </a:lnTo>
                  <a:close/>
                  <a:moveTo>
                    <a:pt x="222" y="0"/>
                  </a:moveTo>
                  <a:lnTo>
                    <a:pt x="222" y="26"/>
                  </a:lnTo>
                  <a:lnTo>
                    <a:pt x="220" y="26"/>
                  </a:lnTo>
                  <a:lnTo>
                    <a:pt x="220" y="0"/>
                  </a:lnTo>
                  <a:lnTo>
                    <a:pt x="222" y="0"/>
                  </a:lnTo>
                  <a:close/>
                  <a:moveTo>
                    <a:pt x="221" y="27"/>
                  </a:moveTo>
                  <a:lnTo>
                    <a:pt x="220" y="27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7"/>
                  </a:lnTo>
                  <a:close/>
                  <a:moveTo>
                    <a:pt x="221" y="25"/>
                  </a:moveTo>
                  <a:lnTo>
                    <a:pt x="234" y="25"/>
                  </a:lnTo>
                  <a:lnTo>
                    <a:pt x="234" y="27"/>
                  </a:lnTo>
                  <a:lnTo>
                    <a:pt x="221" y="27"/>
                  </a:lnTo>
                  <a:lnTo>
                    <a:pt x="221" y="2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1377950" y="4425157"/>
              <a:ext cx="1588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29"/>
            <p:cNvSpPr>
              <a:spLocks/>
            </p:cNvSpPr>
            <p:nvPr/>
          </p:nvSpPr>
          <p:spPr bwMode="auto">
            <a:xfrm>
              <a:off x="1360488" y="4648994"/>
              <a:ext cx="55562" cy="57150"/>
            </a:xfrm>
            <a:custGeom>
              <a:avLst/>
              <a:gdLst>
                <a:gd name="T0" fmla="*/ 11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11 w 35"/>
                <a:gd name="T7" fmla="*/ 36 h 36"/>
                <a:gd name="T8" fmla="*/ 11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11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11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 flipV="1">
              <a:off x="20907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31"/>
            <p:cNvSpPr>
              <a:spLocks/>
            </p:cNvSpPr>
            <p:nvPr/>
          </p:nvSpPr>
          <p:spPr bwMode="auto">
            <a:xfrm>
              <a:off x="2071688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>
              <a:off x="261461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33"/>
            <p:cNvSpPr>
              <a:spLocks/>
            </p:cNvSpPr>
            <p:nvPr/>
          </p:nvSpPr>
          <p:spPr bwMode="auto">
            <a:xfrm>
              <a:off x="2595563" y="4648994"/>
              <a:ext cx="55562" cy="57150"/>
            </a:xfrm>
            <a:custGeom>
              <a:avLst/>
              <a:gdLst>
                <a:gd name="T0" fmla="*/ 12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12 w 35"/>
                <a:gd name="T7" fmla="*/ 36 h 36"/>
                <a:gd name="T8" fmla="*/ 12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12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Line 34"/>
            <p:cNvSpPr>
              <a:spLocks noChangeShapeType="1"/>
            </p:cNvSpPr>
            <p:nvPr/>
          </p:nvSpPr>
          <p:spPr bwMode="auto">
            <a:xfrm flipV="1">
              <a:off x="31575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38488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36"/>
            <p:cNvSpPr>
              <a:spLocks noChangeShapeType="1"/>
            </p:cNvSpPr>
            <p:nvPr/>
          </p:nvSpPr>
          <p:spPr bwMode="auto">
            <a:xfrm flipV="1">
              <a:off x="370046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3681413" y="4425157"/>
              <a:ext cx="55562" cy="55562"/>
            </a:xfrm>
            <a:custGeom>
              <a:avLst/>
              <a:gdLst>
                <a:gd name="T0" fmla="*/ 12 w 35"/>
                <a:gd name="T1" fmla="*/ 0 h 35"/>
                <a:gd name="T2" fmla="*/ 0 w 35"/>
                <a:gd name="T3" fmla="*/ 35 h 35"/>
                <a:gd name="T4" fmla="*/ 35 w 35"/>
                <a:gd name="T5" fmla="*/ 35 h 35"/>
                <a:gd name="T6" fmla="*/ 12 w 35"/>
                <a:gd name="T7" fmla="*/ 0 h 35"/>
                <a:gd name="T8" fmla="*/ 12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0"/>
                  </a:moveTo>
                  <a:lnTo>
                    <a:pt x="0" y="35"/>
                  </a:lnTo>
                  <a:lnTo>
                    <a:pt x="35" y="3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>
              <a:off x="422433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39"/>
            <p:cNvSpPr>
              <a:spLocks/>
            </p:cNvSpPr>
            <p:nvPr/>
          </p:nvSpPr>
          <p:spPr bwMode="auto">
            <a:xfrm>
              <a:off x="4205288" y="4648994"/>
              <a:ext cx="57150" cy="57150"/>
            </a:xfrm>
            <a:custGeom>
              <a:avLst/>
              <a:gdLst>
                <a:gd name="T0" fmla="*/ 12 w 36"/>
                <a:gd name="T1" fmla="*/ 36 h 36"/>
                <a:gd name="T2" fmla="*/ 36 w 36"/>
                <a:gd name="T3" fmla="*/ 0 h 36"/>
                <a:gd name="T4" fmla="*/ 0 w 36"/>
                <a:gd name="T5" fmla="*/ 0 h 36"/>
                <a:gd name="T6" fmla="*/ 12 w 36"/>
                <a:gd name="T7" fmla="*/ 36 h 36"/>
                <a:gd name="T8" fmla="*/ 12 w 3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2" y="3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40"/>
            <p:cNvSpPr>
              <a:spLocks noChangeShapeType="1"/>
            </p:cNvSpPr>
            <p:nvPr/>
          </p:nvSpPr>
          <p:spPr bwMode="auto">
            <a:xfrm>
              <a:off x="4767263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41"/>
            <p:cNvSpPr>
              <a:spLocks/>
            </p:cNvSpPr>
            <p:nvPr/>
          </p:nvSpPr>
          <p:spPr bwMode="auto">
            <a:xfrm>
              <a:off x="4730750" y="4648994"/>
              <a:ext cx="55563" cy="57150"/>
            </a:xfrm>
            <a:custGeom>
              <a:avLst/>
              <a:gdLst>
                <a:gd name="T0" fmla="*/ 23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23 w 35"/>
                <a:gd name="T7" fmla="*/ 36 h 36"/>
                <a:gd name="T8" fmla="*/ 23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3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42"/>
            <p:cNvSpPr>
              <a:spLocks noChangeShapeType="1"/>
            </p:cNvSpPr>
            <p:nvPr/>
          </p:nvSpPr>
          <p:spPr bwMode="auto">
            <a:xfrm>
              <a:off x="5310188" y="4425157"/>
              <a:ext cx="1587" cy="2809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43"/>
            <p:cNvSpPr>
              <a:spLocks/>
            </p:cNvSpPr>
            <p:nvPr/>
          </p:nvSpPr>
          <p:spPr bwMode="auto">
            <a:xfrm>
              <a:off x="5273675" y="4648994"/>
              <a:ext cx="55563" cy="57150"/>
            </a:xfrm>
            <a:custGeom>
              <a:avLst/>
              <a:gdLst>
                <a:gd name="T0" fmla="*/ 23 w 35"/>
                <a:gd name="T1" fmla="*/ 36 h 36"/>
                <a:gd name="T2" fmla="*/ 35 w 35"/>
                <a:gd name="T3" fmla="*/ 0 h 36"/>
                <a:gd name="T4" fmla="*/ 0 w 35"/>
                <a:gd name="T5" fmla="*/ 0 h 36"/>
                <a:gd name="T6" fmla="*/ 23 w 35"/>
                <a:gd name="T7" fmla="*/ 36 h 36"/>
                <a:gd name="T8" fmla="*/ 23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3" y="36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11731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>
              <a:off x="132238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46"/>
            <p:cNvSpPr>
              <a:spLocks noChangeShapeType="1"/>
            </p:cNvSpPr>
            <p:nvPr/>
          </p:nvSpPr>
          <p:spPr bwMode="auto">
            <a:xfrm>
              <a:off x="1471613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47"/>
            <p:cNvSpPr>
              <a:spLocks noChangeShapeType="1"/>
            </p:cNvSpPr>
            <p:nvPr/>
          </p:nvSpPr>
          <p:spPr bwMode="auto">
            <a:xfrm>
              <a:off x="1622425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17907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49"/>
            <p:cNvSpPr>
              <a:spLocks noChangeShapeType="1"/>
            </p:cNvSpPr>
            <p:nvPr/>
          </p:nvSpPr>
          <p:spPr bwMode="auto">
            <a:xfrm>
              <a:off x="19399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>
              <a:off x="20907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51"/>
            <p:cNvSpPr>
              <a:spLocks noChangeShapeType="1"/>
            </p:cNvSpPr>
            <p:nvPr/>
          </p:nvSpPr>
          <p:spPr bwMode="auto">
            <a:xfrm>
              <a:off x="22399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238918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>
              <a:off x="25400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>
              <a:off x="26892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2838450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>
              <a:off x="3006725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57"/>
            <p:cNvSpPr>
              <a:spLocks noChangeShapeType="1"/>
            </p:cNvSpPr>
            <p:nvPr/>
          </p:nvSpPr>
          <p:spPr bwMode="auto">
            <a:xfrm>
              <a:off x="31575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58"/>
            <p:cNvSpPr>
              <a:spLocks noChangeShapeType="1"/>
            </p:cNvSpPr>
            <p:nvPr/>
          </p:nvSpPr>
          <p:spPr bwMode="auto">
            <a:xfrm>
              <a:off x="33067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345757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60"/>
            <p:cNvSpPr>
              <a:spLocks noChangeShapeType="1"/>
            </p:cNvSpPr>
            <p:nvPr/>
          </p:nvSpPr>
          <p:spPr bwMode="auto">
            <a:xfrm>
              <a:off x="36068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61"/>
            <p:cNvSpPr>
              <a:spLocks noChangeShapeType="1"/>
            </p:cNvSpPr>
            <p:nvPr/>
          </p:nvSpPr>
          <p:spPr bwMode="auto">
            <a:xfrm>
              <a:off x="375602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62"/>
            <p:cNvSpPr>
              <a:spLocks noChangeShapeType="1"/>
            </p:cNvSpPr>
            <p:nvPr/>
          </p:nvSpPr>
          <p:spPr bwMode="auto">
            <a:xfrm>
              <a:off x="39068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63"/>
            <p:cNvSpPr>
              <a:spLocks noChangeShapeType="1"/>
            </p:cNvSpPr>
            <p:nvPr/>
          </p:nvSpPr>
          <p:spPr bwMode="auto">
            <a:xfrm>
              <a:off x="4056063" y="5998369"/>
              <a:ext cx="936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64"/>
            <p:cNvSpPr>
              <a:spLocks noChangeShapeType="1"/>
            </p:cNvSpPr>
            <p:nvPr/>
          </p:nvSpPr>
          <p:spPr bwMode="auto">
            <a:xfrm>
              <a:off x="42243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65"/>
            <p:cNvSpPr>
              <a:spLocks noChangeShapeType="1"/>
            </p:cNvSpPr>
            <p:nvPr/>
          </p:nvSpPr>
          <p:spPr bwMode="auto">
            <a:xfrm>
              <a:off x="4373563" y="5998369"/>
              <a:ext cx="762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66"/>
            <p:cNvSpPr>
              <a:spLocks noChangeShapeType="1"/>
            </p:cNvSpPr>
            <p:nvPr/>
          </p:nvSpPr>
          <p:spPr bwMode="auto">
            <a:xfrm>
              <a:off x="4524375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67"/>
            <p:cNvSpPr>
              <a:spLocks noChangeShapeType="1"/>
            </p:cNvSpPr>
            <p:nvPr/>
          </p:nvSpPr>
          <p:spPr bwMode="auto">
            <a:xfrm>
              <a:off x="4673600" y="5998369"/>
              <a:ext cx="74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68"/>
            <p:cNvSpPr>
              <a:spLocks noChangeShapeType="1"/>
            </p:cNvSpPr>
            <p:nvPr/>
          </p:nvSpPr>
          <p:spPr bwMode="auto">
            <a:xfrm>
              <a:off x="482441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69"/>
            <p:cNvSpPr>
              <a:spLocks noChangeShapeType="1"/>
            </p:cNvSpPr>
            <p:nvPr/>
          </p:nvSpPr>
          <p:spPr bwMode="auto">
            <a:xfrm>
              <a:off x="4973638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70"/>
            <p:cNvSpPr>
              <a:spLocks noChangeShapeType="1"/>
            </p:cNvSpPr>
            <p:nvPr/>
          </p:nvSpPr>
          <p:spPr bwMode="auto">
            <a:xfrm>
              <a:off x="5122863" y="5998369"/>
              <a:ext cx="746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71"/>
            <p:cNvSpPr>
              <a:spLocks noChangeShapeType="1"/>
            </p:cNvSpPr>
            <p:nvPr/>
          </p:nvSpPr>
          <p:spPr bwMode="auto">
            <a:xfrm>
              <a:off x="5273675" y="5998369"/>
              <a:ext cx="936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>
              <a:off x="5441950" y="5998369"/>
              <a:ext cx="555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73"/>
            <p:cNvSpPr>
              <a:spLocks noChangeShapeType="1"/>
            </p:cNvSpPr>
            <p:nvPr/>
          </p:nvSpPr>
          <p:spPr bwMode="auto">
            <a:xfrm>
              <a:off x="5441950" y="5998369"/>
              <a:ext cx="555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74"/>
            <p:cNvSpPr>
              <a:spLocks noEditPoints="1"/>
            </p:cNvSpPr>
            <p:nvPr/>
          </p:nvSpPr>
          <p:spPr bwMode="auto">
            <a:xfrm>
              <a:off x="1173163" y="5436394"/>
              <a:ext cx="4305300" cy="1123950"/>
            </a:xfrm>
            <a:custGeom>
              <a:avLst/>
              <a:gdLst>
                <a:gd name="T0" fmla="*/ 0 w 230"/>
                <a:gd name="T1" fmla="*/ 39 h 60"/>
                <a:gd name="T2" fmla="*/ 116 w 230"/>
                <a:gd name="T3" fmla="*/ 39 h 60"/>
                <a:gd name="T4" fmla="*/ 116 w 230"/>
                <a:gd name="T5" fmla="*/ 40 h 60"/>
                <a:gd name="T6" fmla="*/ 0 w 230"/>
                <a:gd name="T7" fmla="*/ 40 h 60"/>
                <a:gd name="T8" fmla="*/ 0 w 230"/>
                <a:gd name="T9" fmla="*/ 39 h 60"/>
                <a:gd name="T10" fmla="*/ 117 w 230"/>
                <a:gd name="T11" fmla="*/ 39 h 60"/>
                <a:gd name="T12" fmla="*/ 117 w 230"/>
                <a:gd name="T13" fmla="*/ 40 h 60"/>
                <a:gd name="T14" fmla="*/ 116 w 230"/>
                <a:gd name="T15" fmla="*/ 40 h 60"/>
                <a:gd name="T16" fmla="*/ 116 w 230"/>
                <a:gd name="T17" fmla="*/ 39 h 60"/>
                <a:gd name="T18" fmla="*/ 117 w 230"/>
                <a:gd name="T19" fmla="*/ 39 h 60"/>
                <a:gd name="T20" fmla="*/ 115 w 230"/>
                <a:gd name="T21" fmla="*/ 39 h 60"/>
                <a:gd name="T22" fmla="*/ 115 w 230"/>
                <a:gd name="T23" fmla="*/ 1 h 60"/>
                <a:gd name="T24" fmla="*/ 117 w 230"/>
                <a:gd name="T25" fmla="*/ 1 h 60"/>
                <a:gd name="T26" fmla="*/ 117 w 230"/>
                <a:gd name="T27" fmla="*/ 39 h 60"/>
                <a:gd name="T28" fmla="*/ 115 w 230"/>
                <a:gd name="T29" fmla="*/ 39 h 60"/>
                <a:gd name="T30" fmla="*/ 115 w 230"/>
                <a:gd name="T31" fmla="*/ 1 h 60"/>
                <a:gd name="T32" fmla="*/ 115 w 230"/>
                <a:gd name="T33" fmla="*/ 0 h 60"/>
                <a:gd name="T34" fmla="*/ 116 w 230"/>
                <a:gd name="T35" fmla="*/ 0 h 60"/>
                <a:gd name="T36" fmla="*/ 116 w 230"/>
                <a:gd name="T37" fmla="*/ 1 h 60"/>
                <a:gd name="T38" fmla="*/ 115 w 230"/>
                <a:gd name="T39" fmla="*/ 1 h 60"/>
                <a:gd name="T40" fmla="*/ 116 w 230"/>
                <a:gd name="T41" fmla="*/ 0 h 60"/>
                <a:gd name="T42" fmla="*/ 173 w 230"/>
                <a:gd name="T43" fmla="*/ 0 h 60"/>
                <a:gd name="T44" fmla="*/ 173 w 230"/>
                <a:gd name="T45" fmla="*/ 2 h 60"/>
                <a:gd name="T46" fmla="*/ 116 w 230"/>
                <a:gd name="T47" fmla="*/ 2 h 60"/>
                <a:gd name="T48" fmla="*/ 116 w 230"/>
                <a:gd name="T49" fmla="*/ 0 h 60"/>
                <a:gd name="T50" fmla="*/ 173 w 230"/>
                <a:gd name="T51" fmla="*/ 0 h 60"/>
                <a:gd name="T52" fmla="*/ 174 w 230"/>
                <a:gd name="T53" fmla="*/ 0 h 60"/>
                <a:gd name="T54" fmla="*/ 174 w 230"/>
                <a:gd name="T55" fmla="*/ 1 h 60"/>
                <a:gd name="T56" fmla="*/ 173 w 230"/>
                <a:gd name="T57" fmla="*/ 1 h 60"/>
                <a:gd name="T58" fmla="*/ 173 w 230"/>
                <a:gd name="T59" fmla="*/ 0 h 60"/>
                <a:gd name="T60" fmla="*/ 174 w 230"/>
                <a:gd name="T61" fmla="*/ 1 h 60"/>
                <a:gd name="T62" fmla="*/ 174 w 230"/>
                <a:gd name="T63" fmla="*/ 59 h 60"/>
                <a:gd name="T64" fmla="*/ 173 w 230"/>
                <a:gd name="T65" fmla="*/ 59 h 60"/>
                <a:gd name="T66" fmla="*/ 173 w 230"/>
                <a:gd name="T67" fmla="*/ 1 h 60"/>
                <a:gd name="T68" fmla="*/ 174 w 230"/>
                <a:gd name="T69" fmla="*/ 1 h 60"/>
                <a:gd name="T70" fmla="*/ 173 w 230"/>
                <a:gd name="T71" fmla="*/ 60 h 60"/>
                <a:gd name="T72" fmla="*/ 173 w 230"/>
                <a:gd name="T73" fmla="*/ 60 h 60"/>
                <a:gd name="T74" fmla="*/ 173 w 230"/>
                <a:gd name="T75" fmla="*/ 59 h 60"/>
                <a:gd name="T76" fmla="*/ 173 w 230"/>
                <a:gd name="T77" fmla="*/ 59 h 60"/>
                <a:gd name="T78" fmla="*/ 173 w 230"/>
                <a:gd name="T79" fmla="*/ 60 h 60"/>
                <a:gd name="T80" fmla="*/ 173 w 230"/>
                <a:gd name="T81" fmla="*/ 58 h 60"/>
                <a:gd name="T82" fmla="*/ 230 w 230"/>
                <a:gd name="T83" fmla="*/ 58 h 60"/>
                <a:gd name="T84" fmla="*/ 230 w 230"/>
                <a:gd name="T85" fmla="*/ 60 h 60"/>
                <a:gd name="T86" fmla="*/ 173 w 230"/>
                <a:gd name="T87" fmla="*/ 60 h 60"/>
                <a:gd name="T88" fmla="*/ 173 w 230"/>
                <a:gd name="T8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60">
                  <a:moveTo>
                    <a:pt x="0" y="39"/>
                  </a:moveTo>
                  <a:lnTo>
                    <a:pt x="116" y="39"/>
                  </a:lnTo>
                  <a:lnTo>
                    <a:pt x="116" y="40"/>
                  </a:lnTo>
                  <a:lnTo>
                    <a:pt x="0" y="40"/>
                  </a:lnTo>
                  <a:lnTo>
                    <a:pt x="0" y="39"/>
                  </a:lnTo>
                  <a:close/>
                  <a:moveTo>
                    <a:pt x="117" y="39"/>
                  </a:moveTo>
                  <a:lnTo>
                    <a:pt x="117" y="40"/>
                  </a:lnTo>
                  <a:lnTo>
                    <a:pt x="116" y="40"/>
                  </a:lnTo>
                  <a:lnTo>
                    <a:pt x="116" y="39"/>
                  </a:lnTo>
                  <a:lnTo>
                    <a:pt x="117" y="39"/>
                  </a:lnTo>
                  <a:close/>
                  <a:moveTo>
                    <a:pt x="115" y="39"/>
                  </a:moveTo>
                  <a:lnTo>
                    <a:pt x="115" y="1"/>
                  </a:lnTo>
                  <a:lnTo>
                    <a:pt x="117" y="1"/>
                  </a:lnTo>
                  <a:lnTo>
                    <a:pt x="117" y="39"/>
                  </a:lnTo>
                  <a:lnTo>
                    <a:pt x="115" y="39"/>
                  </a:lnTo>
                  <a:close/>
                  <a:moveTo>
                    <a:pt x="115" y="1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6" y="1"/>
                  </a:lnTo>
                  <a:lnTo>
                    <a:pt x="115" y="1"/>
                  </a:lnTo>
                  <a:close/>
                  <a:moveTo>
                    <a:pt x="116" y="0"/>
                  </a:moveTo>
                  <a:lnTo>
                    <a:pt x="173" y="0"/>
                  </a:lnTo>
                  <a:lnTo>
                    <a:pt x="173" y="2"/>
                  </a:lnTo>
                  <a:lnTo>
                    <a:pt x="116" y="2"/>
                  </a:lnTo>
                  <a:lnTo>
                    <a:pt x="116" y="0"/>
                  </a:lnTo>
                  <a:close/>
                  <a:moveTo>
                    <a:pt x="173" y="0"/>
                  </a:moveTo>
                  <a:lnTo>
                    <a:pt x="174" y="0"/>
                  </a:lnTo>
                  <a:lnTo>
                    <a:pt x="174" y="1"/>
                  </a:lnTo>
                  <a:lnTo>
                    <a:pt x="173" y="1"/>
                  </a:lnTo>
                  <a:lnTo>
                    <a:pt x="173" y="0"/>
                  </a:lnTo>
                  <a:close/>
                  <a:moveTo>
                    <a:pt x="174" y="1"/>
                  </a:moveTo>
                  <a:lnTo>
                    <a:pt x="174" y="59"/>
                  </a:lnTo>
                  <a:lnTo>
                    <a:pt x="173" y="59"/>
                  </a:lnTo>
                  <a:lnTo>
                    <a:pt x="173" y="1"/>
                  </a:lnTo>
                  <a:lnTo>
                    <a:pt x="174" y="1"/>
                  </a:lnTo>
                  <a:close/>
                  <a:moveTo>
                    <a:pt x="173" y="60"/>
                  </a:moveTo>
                  <a:lnTo>
                    <a:pt x="173" y="60"/>
                  </a:lnTo>
                  <a:lnTo>
                    <a:pt x="173" y="59"/>
                  </a:lnTo>
                  <a:lnTo>
                    <a:pt x="173" y="59"/>
                  </a:lnTo>
                  <a:lnTo>
                    <a:pt x="173" y="60"/>
                  </a:lnTo>
                  <a:close/>
                  <a:moveTo>
                    <a:pt x="173" y="58"/>
                  </a:moveTo>
                  <a:lnTo>
                    <a:pt x="230" y="58"/>
                  </a:lnTo>
                  <a:lnTo>
                    <a:pt x="230" y="60"/>
                  </a:lnTo>
                  <a:lnTo>
                    <a:pt x="173" y="60"/>
                  </a:lnTo>
                  <a:lnTo>
                    <a:pt x="173" y="5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Line 75"/>
            <p:cNvSpPr>
              <a:spLocks noChangeShapeType="1"/>
            </p:cNvSpPr>
            <p:nvPr/>
          </p:nvSpPr>
          <p:spPr bwMode="auto">
            <a:xfrm>
              <a:off x="1173163" y="545544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Line 76"/>
            <p:cNvSpPr>
              <a:spLocks noChangeShapeType="1"/>
            </p:cNvSpPr>
            <p:nvPr/>
          </p:nvSpPr>
          <p:spPr bwMode="auto">
            <a:xfrm>
              <a:off x="1173163" y="581104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77"/>
            <p:cNvSpPr>
              <a:spLocks noChangeShapeType="1"/>
            </p:cNvSpPr>
            <p:nvPr/>
          </p:nvSpPr>
          <p:spPr bwMode="auto">
            <a:xfrm>
              <a:off x="1173163" y="6541294"/>
              <a:ext cx="5556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Rectangle 78"/>
            <p:cNvSpPr>
              <a:spLocks noChangeArrowheads="1"/>
            </p:cNvSpPr>
            <p:nvPr/>
          </p:nvSpPr>
          <p:spPr bwMode="auto">
            <a:xfrm>
              <a:off x="925513" y="5318919"/>
              <a:ext cx="1889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+3</a:t>
              </a:r>
              <a:endParaRPr lang="ru-RU" altLang="ru-RU"/>
            </a:p>
          </p:txBody>
        </p:sp>
        <p:sp>
          <p:nvSpPr>
            <p:cNvPr id="184" name="Rectangle 79"/>
            <p:cNvSpPr>
              <a:spLocks noChangeArrowheads="1"/>
            </p:cNvSpPr>
            <p:nvPr/>
          </p:nvSpPr>
          <p:spPr bwMode="auto">
            <a:xfrm>
              <a:off x="925513" y="6385719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–3</a:t>
              </a:r>
              <a:endParaRPr lang="ru-RU" altLang="ru-RU"/>
            </a:p>
          </p:txBody>
        </p:sp>
        <p:sp>
          <p:nvSpPr>
            <p:cNvPr id="185" name="Rectangle 80"/>
            <p:cNvSpPr>
              <a:spLocks noChangeArrowheads="1"/>
            </p:cNvSpPr>
            <p:nvPr/>
          </p:nvSpPr>
          <p:spPr bwMode="auto">
            <a:xfrm>
              <a:off x="925513" y="5671344"/>
              <a:ext cx="1889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+1</a:t>
              </a:r>
              <a:endParaRPr lang="ru-RU" altLang="ru-RU"/>
            </a:p>
          </p:txBody>
        </p:sp>
        <p:sp>
          <p:nvSpPr>
            <p:cNvPr id="186" name="Rectangle 81"/>
            <p:cNvSpPr>
              <a:spLocks noChangeArrowheads="1"/>
            </p:cNvSpPr>
            <p:nvPr/>
          </p:nvSpPr>
          <p:spPr bwMode="auto">
            <a:xfrm>
              <a:off x="925513" y="6026944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–1</a:t>
              </a:r>
              <a:endParaRPr lang="ru-RU" altLang="ru-RU"/>
            </a:p>
          </p:txBody>
        </p:sp>
        <p:sp>
          <p:nvSpPr>
            <p:cNvPr id="187" name="Rectangle 82"/>
            <p:cNvSpPr>
              <a:spLocks noChangeArrowheads="1"/>
            </p:cNvSpPr>
            <p:nvPr/>
          </p:nvSpPr>
          <p:spPr bwMode="auto">
            <a:xfrm>
              <a:off x="1247775" y="1129507"/>
              <a:ext cx="1722438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Rectangle 83"/>
            <p:cNvSpPr>
              <a:spLocks noChangeArrowheads="1"/>
            </p:cNvSpPr>
            <p:nvPr/>
          </p:nvSpPr>
          <p:spPr bwMode="auto">
            <a:xfrm>
              <a:off x="1011238" y="1097757"/>
              <a:ext cx="21955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      Потенциальный код NRZ</a:t>
              </a:r>
              <a:endParaRPr lang="ru-RU" altLang="ru-RU" dirty="0"/>
            </a:p>
          </p:txBody>
        </p:sp>
        <p:sp>
          <p:nvSpPr>
            <p:cNvPr id="189" name="Rectangle 84"/>
            <p:cNvSpPr>
              <a:spLocks noChangeArrowheads="1"/>
            </p:cNvSpPr>
            <p:nvPr/>
          </p:nvSpPr>
          <p:spPr bwMode="auto">
            <a:xfrm>
              <a:off x="1247775" y="2066132"/>
              <a:ext cx="2433638" cy="2047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Rectangle 85"/>
            <p:cNvSpPr>
              <a:spLocks noChangeArrowheads="1"/>
            </p:cNvSpPr>
            <p:nvPr/>
          </p:nvSpPr>
          <p:spPr bwMode="auto">
            <a:xfrm>
              <a:off x="1247775" y="2945607"/>
              <a:ext cx="2527300" cy="1873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Rectangle 86"/>
            <p:cNvSpPr>
              <a:spLocks noChangeArrowheads="1"/>
            </p:cNvSpPr>
            <p:nvPr/>
          </p:nvSpPr>
          <p:spPr bwMode="auto">
            <a:xfrm>
              <a:off x="1303338" y="3918744"/>
              <a:ext cx="1685925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Rectangle 87"/>
            <p:cNvSpPr>
              <a:spLocks noChangeArrowheads="1"/>
            </p:cNvSpPr>
            <p:nvPr/>
          </p:nvSpPr>
          <p:spPr bwMode="auto">
            <a:xfrm>
              <a:off x="1303338" y="5042694"/>
              <a:ext cx="2209800" cy="2063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Rectangle 88"/>
            <p:cNvSpPr>
              <a:spLocks noChangeArrowheads="1"/>
            </p:cNvSpPr>
            <p:nvPr/>
          </p:nvSpPr>
          <p:spPr bwMode="auto">
            <a:xfrm>
              <a:off x="1049338" y="2024857"/>
              <a:ext cx="242252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 dirty="0">
                  <a:solidFill>
                    <a:srgbClr val="24211D"/>
                  </a:solidFill>
                  <a:latin typeface="Arial Unicode MS" pitchFamily="34" charset="-128"/>
                </a:rPr>
                <a:t>      Биполярный код AMI (NRZI)</a:t>
              </a:r>
              <a:endParaRPr lang="ru-RU" altLang="ru-RU" dirty="0"/>
            </a:p>
          </p:txBody>
        </p:sp>
        <p:sp>
          <p:nvSpPr>
            <p:cNvPr id="195" name="Rectangle 90"/>
            <p:cNvSpPr>
              <a:spLocks noChangeArrowheads="1"/>
            </p:cNvSpPr>
            <p:nvPr/>
          </p:nvSpPr>
          <p:spPr bwMode="auto">
            <a:xfrm>
              <a:off x="992188" y="2893219"/>
              <a:ext cx="2571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       Биполярный импульсный код</a:t>
              </a:r>
              <a:endParaRPr lang="ru-RU" altLang="ru-RU"/>
            </a:p>
          </p:txBody>
        </p:sp>
        <p:sp>
          <p:nvSpPr>
            <p:cNvPr id="196" name="Rectangle 91"/>
            <p:cNvSpPr>
              <a:spLocks noChangeArrowheads="1"/>
            </p:cNvSpPr>
            <p:nvPr/>
          </p:nvSpPr>
          <p:spPr bwMode="auto">
            <a:xfrm>
              <a:off x="1023938" y="3874294"/>
              <a:ext cx="1855787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        Манчестерский код</a:t>
              </a:r>
              <a:endParaRPr lang="ru-RU" altLang="ru-RU"/>
            </a:p>
          </p:txBody>
        </p:sp>
        <p:sp>
          <p:nvSpPr>
            <p:cNvPr id="197" name="Rectangle 93"/>
            <p:cNvSpPr>
              <a:spLocks noChangeArrowheads="1"/>
            </p:cNvSpPr>
            <p:nvPr/>
          </p:nvSpPr>
          <p:spPr bwMode="auto">
            <a:xfrm>
              <a:off x="1198563" y="5149057"/>
              <a:ext cx="20018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  <a:latin typeface="Arial Unicode MS" pitchFamily="34" charset="-128"/>
                </a:rPr>
                <a:t>Потенциальный к</a:t>
              </a:r>
              <a:r>
                <a:rPr lang="ru-RU" altLang="ru-RU" sz="1300">
                  <a:solidFill>
                    <a:srgbClr val="24211D"/>
                  </a:solidFill>
                </a:rPr>
                <a:t>од </a:t>
              </a:r>
              <a:r>
                <a:rPr lang="en-US" altLang="ru-RU" sz="1300">
                  <a:solidFill>
                    <a:srgbClr val="24211D"/>
                  </a:solidFill>
                </a:rPr>
                <a:t>2B1Q</a:t>
              </a:r>
              <a:endParaRPr lang="ru-RU" alt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6136" y="2893219"/>
            <a:ext cx="3024336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Простота реализации</a:t>
            </a:r>
          </a:p>
          <a:p>
            <a:r>
              <a:rPr lang="ru-RU" sz="1600" dirty="0" smtClean="0"/>
              <a:t>Надёжность</a:t>
            </a:r>
          </a:p>
          <a:p>
            <a:r>
              <a:rPr lang="ru-RU" sz="1600" dirty="0" smtClean="0"/>
              <a:t>Частота основной гармоники</a:t>
            </a:r>
          </a:p>
          <a:p>
            <a:r>
              <a:rPr lang="ru-RU" sz="1600" dirty="0" smtClean="0"/>
              <a:t>Самосинхронизация</a:t>
            </a:r>
          </a:p>
          <a:p>
            <a:r>
              <a:rPr lang="ru-RU" sz="1600" dirty="0" smtClean="0"/>
              <a:t>НЧ составляющая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5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CSMA/CD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84784"/>
            <a:ext cx="54006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CS: Carrier </a:t>
            </a:r>
            <a:r>
              <a:rPr lang="en-US" sz="1800" dirty="0" err="1" smtClean="0"/>
              <a:t>Sence</a:t>
            </a:r>
            <a:r>
              <a:rPr lang="en-US" sz="1800" dirty="0" smtClean="0"/>
              <a:t> / </a:t>
            </a:r>
            <a:r>
              <a:rPr lang="ru-RU" sz="1800" dirty="0" smtClean="0"/>
              <a:t>Контроль несущей</a:t>
            </a:r>
            <a:endParaRPr lang="en-US" sz="1800" dirty="0" smtClean="0"/>
          </a:p>
          <a:p>
            <a:r>
              <a:rPr lang="en-US" sz="1800" dirty="0" smtClean="0"/>
              <a:t>MA: Multiple Access / </a:t>
            </a:r>
            <a:r>
              <a:rPr lang="ru-RU" sz="1800" dirty="0" smtClean="0"/>
              <a:t>Множественный доступ</a:t>
            </a:r>
          </a:p>
          <a:p>
            <a:r>
              <a:rPr lang="en-US" sz="1800" dirty="0" smtClean="0"/>
              <a:t>CD / </a:t>
            </a:r>
            <a:r>
              <a:rPr lang="ru-RU" sz="1800" dirty="0" smtClean="0"/>
              <a:t>Обнаружение коллизий</a:t>
            </a:r>
            <a:endParaRPr lang="ru-RU" sz="18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6805"/>
              </p:ext>
            </p:extLst>
          </p:nvPr>
        </p:nvGraphicFramePr>
        <p:xfrm>
          <a:off x="971600" y="2924944"/>
          <a:ext cx="6446838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3" name="CorelDRAW" r:id="rId3" imgW="2976372" imgH="1571549" progId="CorelDRAW.Graphic.11">
                  <p:embed/>
                </p:oleObj>
              </mc:Choice>
              <mc:Fallback>
                <p:oleObj name="CorelDRAW" r:id="rId3" imgW="2976372" imgH="1571549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6446838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46465" y="1364493"/>
            <a:ext cx="309634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800" dirty="0" smtClean="0"/>
              <a:t>Преамбула кадра</a:t>
            </a:r>
          </a:p>
          <a:p>
            <a:pPr marL="342900" indent="-342900"/>
            <a:r>
              <a:rPr lang="en-US" sz="1800" dirty="0" smtClean="0"/>
              <a:t>7 x 10101010</a:t>
            </a:r>
          </a:p>
          <a:p>
            <a:pPr marL="342900" indent="-342900"/>
            <a:r>
              <a:rPr lang="en-US" sz="1800" dirty="0" smtClean="0"/>
              <a:t>1 x 101010</a:t>
            </a:r>
            <a:r>
              <a:rPr lang="en-US" sz="1800" u="sng" dirty="0" smtClean="0"/>
              <a:t>11</a:t>
            </a:r>
          </a:p>
          <a:p>
            <a:pPr>
              <a:buNone/>
            </a:pPr>
            <a:r>
              <a:rPr lang="ru-RU" sz="1800" dirty="0" smtClean="0"/>
              <a:t>Ограничитель начала кадра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39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Коллизии</a:t>
            </a:r>
            <a:endParaRPr lang="ru-RU" altLang="ru-RU" sz="40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64334"/>
              </p:ext>
            </p:extLst>
          </p:nvPr>
        </p:nvGraphicFramePr>
        <p:xfrm>
          <a:off x="467544" y="764704"/>
          <a:ext cx="5932487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6" name="CorelDRAW" r:id="rId3" imgW="3129382" imgH="2892247" progId="CorelDRAW.Graphic.11">
                  <p:embed/>
                </p:oleObj>
              </mc:Choice>
              <mc:Fallback>
                <p:oleObj name="CorelDRAW" r:id="rId3" imgW="3129382" imgH="2892247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5932487" cy="548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85717" y="4437112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Штатная ситуация в </a:t>
            </a:r>
            <a:r>
              <a:rPr lang="en-US" sz="1600" dirty="0" smtClean="0"/>
              <a:t>Ethernet</a:t>
            </a:r>
          </a:p>
          <a:p>
            <a:r>
              <a:rPr lang="ru-RU" sz="1600" dirty="0" smtClean="0"/>
              <a:t>Обнаружение коллизии</a:t>
            </a:r>
          </a:p>
          <a:p>
            <a:r>
              <a:rPr lang="en-US" sz="1600" dirty="0" smtClean="0"/>
              <a:t>JAM</a:t>
            </a:r>
            <a:r>
              <a:rPr lang="ru-RU" sz="1600" dirty="0" smtClean="0"/>
              <a:t>-последовательность 32 бит</a:t>
            </a:r>
          </a:p>
          <a:p>
            <a:r>
              <a:rPr lang="ru-RU" sz="1600" dirty="0" smtClean="0"/>
              <a:t>Случайная пауза </a:t>
            </a:r>
            <a:r>
              <a:rPr lang="en-US" sz="1600" dirty="0" smtClean="0"/>
              <a:t>{2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} x (512 </a:t>
            </a:r>
            <a:r>
              <a:rPr lang="ru-RU" sz="1600" dirty="0" smtClean="0"/>
              <a:t>бит)</a:t>
            </a:r>
          </a:p>
          <a:p>
            <a:r>
              <a:rPr lang="ru-RU" sz="1600" dirty="0" smtClean="0"/>
              <a:t>16 коллизий – кадр отбрасывается</a:t>
            </a:r>
          </a:p>
          <a:p>
            <a:r>
              <a:rPr lang="ru-RU" sz="1600" dirty="0" smtClean="0"/>
              <a:t>Недогруженный режим работы</a:t>
            </a:r>
            <a:r>
              <a:rPr lang="en-US" sz="1600" dirty="0" smtClean="0"/>
              <a:t>: </a:t>
            </a:r>
            <a:r>
              <a:rPr lang="ru-RU" sz="1600" dirty="0" smtClean="0"/>
              <a:t>30%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362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Параметры </a:t>
            </a:r>
            <a:r>
              <a:rPr lang="en-US" altLang="ru-RU" sz="4000" dirty="0" smtClean="0"/>
              <a:t>10 Mbit Ethernet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988840"/>
            <a:ext cx="2592288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Условие распознавания</a:t>
            </a:r>
          </a:p>
          <a:p>
            <a:pPr algn="ctr">
              <a:buNone/>
            </a:pPr>
            <a:r>
              <a:rPr lang="ru-RU" sz="1400" b="1" dirty="0" smtClean="0"/>
              <a:t>коллизий</a:t>
            </a:r>
          </a:p>
          <a:p>
            <a:pPr algn="ctr">
              <a:buNone/>
            </a:pPr>
            <a:r>
              <a:rPr lang="en-US" sz="1400" dirty="0" err="1" smtClean="0"/>
              <a:t>T</a:t>
            </a:r>
            <a:r>
              <a:rPr lang="en-US" sz="1400" baseline="-25000" dirty="0" err="1" smtClean="0"/>
              <a:t>min</a:t>
            </a:r>
            <a:r>
              <a:rPr lang="en-US" sz="1400" dirty="0" smtClean="0"/>
              <a:t> &gt; PDV</a:t>
            </a:r>
          </a:p>
          <a:p>
            <a:pPr algn="ctr">
              <a:buNone/>
            </a:pPr>
            <a:r>
              <a:rPr lang="en-US" sz="1400" dirty="0" smtClean="0"/>
              <a:t>Path </a:t>
            </a:r>
            <a:r>
              <a:rPr lang="en-US" sz="1400" dirty="0"/>
              <a:t>Delay Value </a:t>
            </a:r>
            <a:r>
              <a:rPr lang="ru-RU" sz="1400" dirty="0" smtClean="0"/>
              <a:t>= </a:t>
            </a:r>
            <a:r>
              <a:rPr lang="ru-RU" sz="1400" dirty="0"/>
              <a:t>время оборота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01129"/>
              </p:ext>
            </p:extLst>
          </p:nvPr>
        </p:nvGraphicFramePr>
        <p:xfrm>
          <a:off x="3119425" y="1484784"/>
          <a:ext cx="5904656" cy="53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936"/>
                <a:gridCol w="2483720"/>
              </a:tblGrid>
              <a:tr h="3774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74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скорость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10 Мбит/с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Интервал отсрочки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512 битовых интервала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Межкадровый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интервал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IPG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9.6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rgbClr val="002060"/>
                          </a:solidFill>
                        </a:rPr>
                        <a:t>мкс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попыток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паузы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baseline="30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ru-RU" baseline="30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Длина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JAM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-последовательности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32 бит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Минимальная задержка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задержка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52.4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Преамбула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8 байт (64 бит)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Минимальная длина кадра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64 байт (512 бит)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Максимальная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длина кадра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1518 байт</a:t>
                      </a: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Максимальный диаметр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сети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2500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270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Максимум станций в сети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rgbClr val="002060"/>
                          </a:solidFill>
                        </a:rPr>
                        <a:t>1024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Repeater: </a:t>
            </a:r>
            <a:r>
              <a:rPr lang="ru-RU" altLang="ru-RU" sz="4000" dirty="0" smtClean="0"/>
              <a:t>Повторители</a:t>
            </a:r>
            <a:r>
              <a:rPr lang="en-US" altLang="ru-RU" sz="4000" dirty="0" smtClean="0"/>
              <a:t> Ethernet</a:t>
            </a:r>
            <a:endParaRPr lang="ru-RU" altLang="ru-RU" sz="40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66582"/>
              </p:ext>
            </p:extLst>
          </p:nvPr>
        </p:nvGraphicFramePr>
        <p:xfrm>
          <a:off x="390305" y="1844824"/>
          <a:ext cx="8467725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CorelDRAW" r:id="rId3" imgW="3850234" imgH="1286256" progId="CorelDRAW.Graphic.11">
                  <p:embed/>
                </p:oleObj>
              </mc:Choice>
              <mc:Fallback>
                <p:oleObj name="CorelDRAW" r:id="rId3" imgW="3850234" imgH="128625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05" y="1844824"/>
                        <a:ext cx="8467725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3861048"/>
            <a:ext cx="323588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b="1" dirty="0" smtClean="0"/>
              <a:t>Правило 5-4-3</a:t>
            </a:r>
          </a:p>
          <a:p>
            <a:pPr marL="342900" indent="-342900"/>
            <a:r>
              <a:rPr lang="ru-RU" dirty="0" smtClean="0"/>
              <a:t>5 сегментов</a:t>
            </a:r>
          </a:p>
          <a:p>
            <a:pPr marL="342900" indent="-342900"/>
            <a:r>
              <a:rPr lang="ru-RU" dirty="0" smtClean="0"/>
              <a:t>4 повторителя</a:t>
            </a:r>
          </a:p>
          <a:p>
            <a:pPr marL="342900" indent="-342900"/>
            <a:r>
              <a:rPr lang="ru-RU" dirty="0" smtClean="0"/>
              <a:t>3 нагруженных сегмента</a:t>
            </a:r>
          </a:p>
          <a:p>
            <a:pPr>
              <a:buNone/>
            </a:pPr>
            <a:r>
              <a:rPr lang="ru-RU" dirty="0" smtClean="0"/>
              <a:t>Максимум узлов</a:t>
            </a:r>
            <a:endParaRPr lang="en-US" dirty="0" smtClean="0"/>
          </a:p>
          <a:p>
            <a:pPr marL="342900" indent="-342900"/>
            <a:r>
              <a:rPr lang="en-US" dirty="0" smtClean="0"/>
              <a:t>10Base5: 3 * 99 = 297</a:t>
            </a:r>
          </a:p>
          <a:p>
            <a:pPr marL="342900" indent="-342900"/>
            <a:r>
              <a:rPr lang="en-US" dirty="0" smtClean="0"/>
              <a:t>10Base2: 3 * 29 = 87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Network_c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68" y="3284984"/>
            <a:ext cx="3787328" cy="28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MAC</a:t>
            </a:r>
            <a:r>
              <a:rPr lang="ru-RU" altLang="ru-RU" sz="4000" dirty="0" smtClean="0"/>
              <a:t>-адрес</a:t>
            </a:r>
            <a:endParaRPr lang="ru-RU" alt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556792"/>
            <a:ext cx="5328592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IEEE 802.3</a:t>
            </a:r>
            <a:endParaRPr lang="ru-RU" sz="1800" dirty="0" smtClean="0"/>
          </a:p>
          <a:p>
            <a:r>
              <a:rPr lang="ru-RU" sz="1800" dirty="0" smtClean="0"/>
              <a:t>Уникальны глобально</a:t>
            </a:r>
          </a:p>
          <a:p>
            <a:pPr lvl="1"/>
            <a:r>
              <a:rPr lang="en-US" sz="1800" dirty="0" smtClean="0"/>
              <a:t>Ethernet, Token Ring, FDDI</a:t>
            </a:r>
          </a:p>
          <a:p>
            <a:r>
              <a:rPr lang="ru-RU" sz="1800" dirty="0" smtClean="0"/>
              <a:t>6 байт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OUI</a:t>
            </a:r>
            <a:r>
              <a:rPr lang="ru-RU" sz="1800" dirty="0" smtClean="0"/>
              <a:t> – код производителя</a:t>
            </a:r>
          </a:p>
          <a:p>
            <a:pPr lvl="2"/>
            <a:r>
              <a:rPr lang="en-US" sz="1800" dirty="0" smtClean="0"/>
              <a:t>00:20:AF</a:t>
            </a:r>
            <a:r>
              <a:rPr lang="ru-RU" sz="1800" dirty="0" smtClean="0"/>
              <a:t> = 3</a:t>
            </a:r>
            <a:r>
              <a:rPr lang="en-US" sz="1800" dirty="0" smtClean="0"/>
              <a:t>COM</a:t>
            </a:r>
          </a:p>
          <a:p>
            <a:pPr lvl="2"/>
            <a:r>
              <a:rPr lang="en-US" sz="1800" dirty="0" smtClean="0"/>
              <a:t>00:00:0C = Cisco</a:t>
            </a:r>
          </a:p>
          <a:p>
            <a:pPr lvl="1"/>
            <a:r>
              <a:rPr lang="en-US" sz="1800" dirty="0" smtClean="0"/>
              <a:t>3 </a:t>
            </a:r>
            <a:r>
              <a:rPr lang="ru-RU" sz="1800" dirty="0" smtClean="0"/>
              <a:t>байта </a:t>
            </a:r>
            <a:r>
              <a:rPr lang="en-US" sz="1800" dirty="0" smtClean="0"/>
              <a:t>= 16 000 000 </a:t>
            </a:r>
            <a:r>
              <a:rPr lang="ru-RU" sz="1800" dirty="0" smtClean="0"/>
              <a:t>интерфейсов</a:t>
            </a:r>
          </a:p>
          <a:p>
            <a:r>
              <a:rPr lang="ru-RU" sz="1800" dirty="0" smtClean="0"/>
              <a:t>Задаются в момент производства</a:t>
            </a:r>
          </a:p>
          <a:p>
            <a:r>
              <a:rPr lang="ru-RU" sz="1800" dirty="0" smtClean="0"/>
              <a:t>Могут меняться </a:t>
            </a:r>
            <a:r>
              <a:rPr lang="ru-RU" sz="1800" dirty="0" err="1" smtClean="0"/>
              <a:t>программно</a:t>
            </a:r>
            <a:endParaRPr lang="ru-RU" sz="1800" dirty="0" smtClean="0"/>
          </a:p>
          <a:p>
            <a:r>
              <a:rPr lang="ru-RU" sz="1800" dirty="0" smtClean="0"/>
              <a:t>Виды:</a:t>
            </a:r>
          </a:p>
          <a:p>
            <a:pPr lvl="1"/>
            <a:r>
              <a:rPr lang="ru-RU" sz="1800" dirty="0" smtClean="0"/>
              <a:t>0 – Уникальный</a:t>
            </a:r>
          </a:p>
          <a:p>
            <a:pPr lvl="1"/>
            <a:r>
              <a:rPr lang="ru-RU" sz="1800" dirty="0" smtClean="0"/>
              <a:t>1 – Групповой</a:t>
            </a:r>
          </a:p>
          <a:p>
            <a:pPr lvl="1"/>
            <a:r>
              <a:rPr lang="en-US" sz="1800" dirty="0" smtClean="0"/>
              <a:t>FF:FF:FF:FF:FF:FF</a:t>
            </a:r>
            <a:r>
              <a:rPr lang="ru-RU" sz="1800" dirty="0" smtClean="0"/>
              <a:t> – Широковещательный</a:t>
            </a:r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412776"/>
            <a:ext cx="4680520" cy="13419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urier" pitchFamily="49" charset="0"/>
              </a:rPr>
              <a:t>Internet Address      Physical </a:t>
            </a:r>
            <a:r>
              <a:rPr lang="en-US" sz="1400" dirty="0" smtClean="0">
                <a:latin typeface="Courier" pitchFamily="49" charset="0"/>
              </a:rPr>
              <a:t>Address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           </a:t>
            </a:r>
            <a:r>
              <a:rPr lang="en-US" sz="1400" dirty="0" smtClean="0">
                <a:latin typeface="Courier" pitchFamily="49" charset="0"/>
              </a:rPr>
              <a:t>00-1c-f0-53-89-28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192.168.0.2           00-1e-58-b6-b3-9b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</a:t>
            </a:r>
            <a:r>
              <a:rPr lang="en-US" sz="1400" dirty="0">
                <a:latin typeface="Courier" pitchFamily="49" charset="0"/>
              </a:rPr>
              <a:t>192.168.0.101         </a:t>
            </a:r>
            <a:r>
              <a:rPr lang="en-US" sz="1400" dirty="0" smtClean="0">
                <a:latin typeface="Courier" pitchFamily="49" charset="0"/>
              </a:rPr>
              <a:t>10-bf-48-e3-0c-a4</a:t>
            </a:r>
            <a:endParaRPr lang="en-US" sz="1400" dirty="0">
              <a:latin typeface="Courier" pitchFamily="49" charset="0"/>
            </a:endParaRPr>
          </a:p>
          <a:p>
            <a:pPr>
              <a:buNone/>
            </a:pPr>
            <a:r>
              <a:rPr lang="en-US" sz="1400" dirty="0">
                <a:latin typeface="Courier" pitchFamily="49" charset="0"/>
              </a:rPr>
              <a:t>  192.168.0.108         </a:t>
            </a:r>
            <a:r>
              <a:rPr lang="en-US" sz="1400" dirty="0" smtClean="0">
                <a:latin typeface="Courier" pitchFamily="49" charset="0"/>
              </a:rPr>
              <a:t>10-bf-48-e3-0b-d8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0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Кадр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pic>
        <p:nvPicPr>
          <p:cNvPr id="140290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53642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356992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Разновидности</a:t>
            </a:r>
          </a:p>
          <a:p>
            <a:pPr marL="342900" indent="-342900"/>
            <a:r>
              <a:rPr lang="en-US" dirty="0" smtClean="0"/>
              <a:t>Ethernet DIX = Ethernet II</a:t>
            </a:r>
          </a:p>
          <a:p>
            <a:pPr marL="342900" indent="-342900"/>
            <a:r>
              <a:rPr lang="en-US" dirty="0" smtClean="0"/>
              <a:t>IEEE 802.3</a:t>
            </a:r>
          </a:p>
          <a:p>
            <a:pPr marL="342900" indent="-342900"/>
            <a:r>
              <a:rPr lang="en-US" dirty="0" smtClean="0"/>
              <a:t>Novell 802.3 = Raw 802.3</a:t>
            </a:r>
          </a:p>
          <a:p>
            <a:pPr marL="342900" indent="-342900"/>
            <a:r>
              <a:rPr lang="en-US" dirty="0" smtClean="0"/>
              <a:t>HP – 802.12 (100VG-AnyLAN)</a:t>
            </a:r>
          </a:p>
          <a:p>
            <a:pPr marL="342900" indent="-342900"/>
            <a:r>
              <a:rPr lang="en-US" dirty="0" smtClean="0"/>
              <a:t>Ethernet SNAP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61426"/>
              </p:ext>
            </p:extLst>
          </p:nvPr>
        </p:nvGraphicFramePr>
        <p:xfrm>
          <a:off x="6228184" y="3267732"/>
          <a:ext cx="2537016" cy="242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76"/>
                <a:gridCol w="1259840"/>
              </a:tblGrid>
              <a:tr h="5710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EtherType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Протокол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IPv4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0x0806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ARP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0x8137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IPX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0x86DD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IPv6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0x</a:t>
                      </a:r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8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100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4"/>
                          </a:solidFill>
                        </a:rPr>
                        <a:t>Тэг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VLAN</a:t>
                      </a:r>
                      <a:endParaRPr lang="ru-R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Пропускная способность </a:t>
            </a:r>
            <a:r>
              <a:rPr lang="en-US" altLang="ru-RU" sz="4000" dirty="0" smtClean="0"/>
              <a:t>Ethernet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00550"/>
              </p:ext>
            </p:extLst>
          </p:nvPr>
        </p:nvGraphicFramePr>
        <p:xfrm>
          <a:off x="118054" y="1916832"/>
          <a:ext cx="91440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8" name="CorelDRAW" r:id="rId3" imgW="3920033" imgH="584606" progId="CorelDRAW.Graphic.11">
                  <p:embed/>
                </p:oleObj>
              </mc:Choice>
              <mc:Fallback>
                <p:oleObj name="CorelDRAW" r:id="rId3" imgW="3920033" imgH="584606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" y="1916832"/>
                        <a:ext cx="914400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3429000"/>
            <a:ext cx="38884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Минимальный кадр</a:t>
            </a:r>
          </a:p>
          <a:p>
            <a:pPr marL="800100" lvl="1" indent="-342900"/>
            <a:r>
              <a:rPr lang="ru-RU" dirty="0" smtClean="0"/>
              <a:t>14 880 кадров/с</a:t>
            </a:r>
          </a:p>
          <a:p>
            <a:pPr marL="800100" lvl="1" indent="-342900"/>
            <a:r>
              <a:rPr lang="ru-RU" dirty="0" smtClean="0"/>
              <a:t>46 байт/кадр</a:t>
            </a:r>
          </a:p>
          <a:p>
            <a:pPr marL="800100" lvl="1" indent="-342900"/>
            <a:r>
              <a:rPr lang="ru-RU" dirty="0" smtClean="0"/>
              <a:t>5.48 Мбит/с</a:t>
            </a:r>
          </a:p>
          <a:p>
            <a:r>
              <a:rPr lang="ru-RU" dirty="0" smtClean="0"/>
              <a:t>Максимальный кадр</a:t>
            </a:r>
          </a:p>
          <a:p>
            <a:pPr lvl="1"/>
            <a:r>
              <a:rPr lang="ru-RU" dirty="0" smtClean="0"/>
              <a:t>813 кадров/с</a:t>
            </a:r>
          </a:p>
          <a:p>
            <a:pPr lvl="1"/>
            <a:r>
              <a:rPr lang="ru-RU" dirty="0" smtClean="0"/>
              <a:t>1500 байт/кадр</a:t>
            </a:r>
          </a:p>
          <a:p>
            <a:pPr lvl="1"/>
            <a:r>
              <a:rPr lang="ru-RU" dirty="0" smtClean="0"/>
              <a:t>9.76 Мбит/с</a:t>
            </a:r>
            <a:endParaRPr lang="ru-RU" dirty="0"/>
          </a:p>
        </p:txBody>
      </p:sp>
      <p:pic>
        <p:nvPicPr>
          <p:cNvPr id="5" name="Picture 4" descr="15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547952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83371" y="357301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Задержки в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upload.wikimedia.org/wikipedia/commons/thumb/d/d9/4_port_netgear_ethernet_hub.jpg/300px-4_port_netgear_ethernet_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72050"/>
            <a:ext cx="2847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10Base-T: </a:t>
            </a:r>
            <a:r>
              <a:rPr lang="ru-RU" altLang="ru-RU" sz="4000" dirty="0" smtClean="0"/>
              <a:t>Витая пара</a:t>
            </a:r>
            <a:endParaRPr lang="ru-RU" altLang="ru-RU" sz="4000" b="1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09141" y="1175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3" descr="1885en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3317"/>
            <a:ext cx="21436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Содержимое 3" descr="v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3265359"/>
            <a:ext cx="1916361" cy="1972489"/>
          </a:xfrm>
          <a:prstGeom prst="rect">
            <a:avLst/>
          </a:prstGeom>
        </p:spPr>
      </p:pic>
      <p:pic>
        <p:nvPicPr>
          <p:cNvPr id="11" name="Рисунок 6" descr="v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13" y="1303973"/>
            <a:ext cx="4760987" cy="38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4" descr="imagesCAKCCMS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18660"/>
            <a:ext cx="203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628" y="523784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8P8C</a:t>
            </a:r>
          </a:p>
          <a:p>
            <a:pPr algn="ctr">
              <a:buNone/>
            </a:pPr>
            <a:r>
              <a:rPr lang="en-US" strike="sngStrike" dirty="0" smtClean="0"/>
              <a:t>RJ45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37238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Общие особенности технологий </a:t>
            </a:r>
            <a:r>
              <a:rPr kumimoji="0" lang="en-US" altLang="ru-RU" b="1" kern="0" dirty="0" smtClean="0"/>
              <a:t>LAN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2204864"/>
            <a:ext cx="755860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Расстояние между узлами: 10 – 100 (до 2000) м</a:t>
            </a:r>
          </a:p>
          <a:p>
            <a:r>
              <a:rPr lang="ru-RU" sz="1800" dirty="0" smtClean="0"/>
              <a:t>Единый формат адреса: 6 байт.</a:t>
            </a:r>
          </a:p>
          <a:p>
            <a:pPr lvl="1"/>
            <a:r>
              <a:rPr lang="ru-RU" sz="1800" dirty="0" smtClean="0"/>
              <a:t>Уникальность обеспечивается производителем</a:t>
            </a:r>
          </a:p>
          <a:p>
            <a:r>
              <a:rPr lang="ru-RU" sz="1800" dirty="0" smtClean="0"/>
              <a:t>Стандартная топология: общая шина / кольцо / звезда / дерево</a:t>
            </a:r>
            <a:endParaRPr lang="en-US" sz="1800" dirty="0" smtClean="0"/>
          </a:p>
          <a:p>
            <a:r>
              <a:rPr lang="ru-RU" sz="1800" dirty="0" smtClean="0"/>
              <a:t>Использование разделяемой среды</a:t>
            </a:r>
          </a:p>
          <a:p>
            <a:pPr lvl="1"/>
            <a:r>
              <a:rPr lang="en-US" sz="1800" dirty="0" smtClean="0"/>
              <a:t>MAC: Media Access Control</a:t>
            </a:r>
          </a:p>
          <a:p>
            <a:r>
              <a:rPr lang="ru-RU" sz="1800" dirty="0" smtClean="0"/>
              <a:t>Качественные кабели</a:t>
            </a:r>
          </a:p>
          <a:p>
            <a:pPr lvl="1"/>
            <a:r>
              <a:rPr lang="ru-RU" sz="1800" dirty="0" smtClean="0"/>
              <a:t>Высокая скорость </a:t>
            </a:r>
            <a:r>
              <a:rPr lang="en-US" sz="1800" dirty="0" smtClean="0"/>
              <a:t>10 – 16 – 1000 -1000 </a:t>
            </a:r>
            <a:r>
              <a:rPr lang="ru-RU" sz="1800" dirty="0" smtClean="0"/>
              <a:t>Мбит/с</a:t>
            </a:r>
          </a:p>
          <a:p>
            <a:pPr lvl="1"/>
            <a:r>
              <a:rPr lang="ru-RU" sz="1800" dirty="0" smtClean="0"/>
              <a:t>Простота протоколов</a:t>
            </a:r>
          </a:p>
          <a:p>
            <a:pPr lvl="2"/>
            <a:r>
              <a:rPr lang="ru-RU" sz="1800" dirty="0" smtClean="0"/>
              <a:t>Не требуется восстановление потерянных / повреждённых пакетов</a:t>
            </a:r>
          </a:p>
          <a:p>
            <a:r>
              <a:rPr lang="ru-RU" sz="1800" dirty="0" smtClean="0"/>
              <a:t>Небольшое количество узлов: 10 - 100</a:t>
            </a:r>
          </a:p>
          <a:p>
            <a:r>
              <a:rPr lang="ru-RU" sz="1800" dirty="0" smtClean="0"/>
              <a:t>Низкая цена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44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err="1" smtClean="0"/>
              <a:t>Многопортовый</a:t>
            </a:r>
            <a:r>
              <a:rPr lang="ru-RU" altLang="ru-RU" sz="4000" dirty="0" smtClean="0"/>
              <a:t> повторитель</a:t>
            </a:r>
            <a:r>
              <a:rPr lang="en-US" altLang="ru-RU" sz="4000" dirty="0" smtClean="0"/>
              <a:t> = Hub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14339"/>
              </p:ext>
            </p:extLst>
          </p:nvPr>
        </p:nvGraphicFramePr>
        <p:xfrm>
          <a:off x="899592" y="1318009"/>
          <a:ext cx="7512050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7" name="CorelDRAW" r:id="rId3" imgW="2636825" imgH="1803197" progId="CorelDRAW.Graphic.11">
                  <p:embed/>
                </p:oleObj>
              </mc:Choice>
              <mc:Fallback>
                <p:oleObj name="CorelDRAW" r:id="rId3" imgW="2636825" imgH="1803197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18009"/>
                        <a:ext cx="7512050" cy="513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164289" y="1561009"/>
            <a:ext cx="19797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 smtClean="0"/>
              <a:t>TX</a:t>
            </a:r>
            <a:r>
              <a:rPr lang="en-US" altLang="ru-RU" dirty="0" smtClean="0"/>
              <a:t>: </a:t>
            </a:r>
            <a:r>
              <a:rPr lang="ru-RU" altLang="ru-RU" dirty="0" smtClean="0"/>
              <a:t>Передача</a:t>
            </a:r>
            <a:endParaRPr lang="en-US" altLang="ru-RU" dirty="0" smtClean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RX</a:t>
            </a:r>
            <a:r>
              <a:rPr lang="en-US" altLang="ru-RU" dirty="0" smtClean="0"/>
              <a:t>:</a:t>
            </a:r>
            <a:r>
              <a:rPr lang="ru-RU" altLang="ru-RU" dirty="0" smtClean="0"/>
              <a:t> </a:t>
            </a:r>
            <a:r>
              <a:rPr lang="ru-RU" altLang="ru-RU" dirty="0"/>
              <a:t>П</a:t>
            </a:r>
            <a:r>
              <a:rPr lang="ru-RU" altLang="ru-RU" dirty="0" smtClean="0"/>
              <a:t>риём</a:t>
            </a:r>
            <a:endParaRPr lang="ru-RU" altLang="ru-RU" dirty="0"/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39613" y="3501008"/>
            <a:ext cx="1436043" cy="1009439"/>
          </a:xfrm>
          <a:prstGeom prst="wedgeRoundRectCallout">
            <a:avLst>
              <a:gd name="adj1" fmla="val 84468"/>
              <a:gd name="adj2" fmla="val -59224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sz="1400" dirty="0"/>
              <a:t>Тест связности</a:t>
            </a:r>
          </a:p>
          <a:p>
            <a:pPr marL="342900" indent="-342900"/>
            <a:r>
              <a:rPr lang="ru-RU" sz="1400" dirty="0"/>
              <a:t>16 </a:t>
            </a:r>
            <a:r>
              <a:rPr lang="ru-RU" sz="1400" dirty="0" err="1"/>
              <a:t>мс</a:t>
            </a:r>
            <a:endParaRPr lang="ru-RU" sz="1400" dirty="0"/>
          </a:p>
          <a:p>
            <a:pPr marL="342900" indent="-342900"/>
            <a:r>
              <a:rPr lang="en-US" sz="1400" dirty="0"/>
              <a:t>J &amp; K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8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 txBox="1">
            <a:spLocks/>
          </p:cNvSpPr>
          <p:nvPr/>
        </p:nvSpPr>
        <p:spPr>
          <a:xfrm>
            <a:off x="428625" y="1171575"/>
            <a:ext cx="4900613" cy="542925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800" b="1" kern="0" dirty="0" smtClean="0"/>
              <a:t>Прямой кабель</a:t>
            </a:r>
            <a:endParaRPr kumimoji="0" lang="ru-RU" altLang="ru-RU" sz="2800" kern="0" dirty="0" smtClean="0"/>
          </a:p>
        </p:txBody>
      </p:sp>
      <p:pic>
        <p:nvPicPr>
          <p:cNvPr id="7" name="Рисунок 3" descr="v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14500"/>
            <a:ext cx="46037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28625" y="400050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ru-RU" altLang="ru-RU" sz="2400" b="1" dirty="0" smtClean="0"/>
              <a:t>Перекрёстный кабель </a:t>
            </a:r>
            <a:r>
              <a:rPr lang="en-US" altLang="ru-RU" sz="2400" b="1" dirty="0" smtClean="0"/>
              <a:t>(Crossover)</a:t>
            </a:r>
            <a:endParaRPr lang="ru-RU" altLang="ru-RU" sz="2400" dirty="0"/>
          </a:p>
        </p:txBody>
      </p:sp>
      <p:pic>
        <p:nvPicPr>
          <p:cNvPr id="9" name="Рисунок 5" descr="v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500563"/>
            <a:ext cx="4445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4111" y="1714500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EIA/TIA-568B</a:t>
            </a:r>
          </a:p>
          <a:p>
            <a:pPr>
              <a:buNone/>
            </a:pPr>
            <a:r>
              <a:rPr lang="en-US" dirty="0" smtClean="0"/>
              <a:t>Host – Hub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44989" y="4505152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EIA/TIA-568A</a:t>
            </a:r>
          </a:p>
          <a:p>
            <a:pPr>
              <a:buNone/>
            </a:pPr>
            <a:r>
              <a:rPr lang="en-US" dirty="0" smtClean="0"/>
              <a:t>Host – Host</a:t>
            </a:r>
            <a:endParaRPr lang="ru-RU" dirty="0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Схема обжима</a:t>
            </a:r>
            <a:endParaRPr lang="ru-RU" altLang="ru-RU" sz="4000" b="1" dirty="0"/>
          </a:p>
        </p:txBody>
      </p:sp>
      <p:sp>
        <p:nvSpPr>
          <p:cNvPr id="10" name="Левая фигурная скобка 9"/>
          <p:cNvSpPr/>
          <p:nvPr/>
        </p:nvSpPr>
        <p:spPr bwMode="auto">
          <a:xfrm>
            <a:off x="1527473" y="5235352"/>
            <a:ext cx="310852" cy="530671"/>
          </a:xfrm>
          <a:prstGeom prst="leftBrac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5331411"/>
            <a:ext cx="1165845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>
              <a:buNone/>
            </a:pPr>
            <a:r>
              <a:rPr lang="ru-RU" sz="1600" dirty="0" smtClean="0">
                <a:solidFill>
                  <a:srgbClr val="002060"/>
                </a:solidFill>
              </a:rPr>
              <a:t>Телефония</a:t>
            </a:r>
            <a:endParaRPr lang="ru-RU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Соединение</a:t>
            </a:r>
          </a:p>
          <a:p>
            <a:pPr algn="r">
              <a:spcBef>
                <a:spcPct val="50000"/>
              </a:spcBef>
              <a:buNone/>
            </a:pPr>
            <a:r>
              <a:rPr lang="ru-RU" altLang="ru-RU" sz="4000" dirty="0" smtClean="0"/>
              <a:t>концентраторов</a:t>
            </a:r>
            <a:endParaRPr lang="ru-RU" altLang="ru-RU" sz="40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625279"/>
              </p:ext>
            </p:extLst>
          </p:nvPr>
        </p:nvGraphicFramePr>
        <p:xfrm>
          <a:off x="539552" y="1196752"/>
          <a:ext cx="5181600" cy="799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6" r:id="rId3" imgW="5661660" imgH="8729472" progId="Word.Document.8">
                  <p:embed/>
                </p:oleObj>
              </mc:Choice>
              <mc:Fallback>
                <p:oleObj r:id="rId3" imgW="5661660" imgH="872947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5181600" cy="799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39644" y="4797152"/>
            <a:ext cx="28083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Варианты соединения:</a:t>
            </a:r>
          </a:p>
          <a:p>
            <a:pPr marL="342900" indent="-342900"/>
            <a:r>
              <a:rPr lang="ru-RU" dirty="0" smtClean="0"/>
              <a:t>Кросс-кабель</a:t>
            </a:r>
          </a:p>
          <a:p>
            <a:pPr marL="342900" indent="-342900"/>
            <a:r>
              <a:rPr lang="ru-RU" dirty="0" smtClean="0"/>
              <a:t>Двойной </a:t>
            </a:r>
            <a:r>
              <a:rPr lang="ru-RU" dirty="0" err="1" smtClean="0"/>
              <a:t>разьём</a:t>
            </a:r>
            <a:endParaRPr lang="ru-RU" dirty="0" smtClean="0"/>
          </a:p>
          <a:p>
            <a:pPr marL="342900" indent="-342900"/>
            <a:r>
              <a:rPr lang="ru-RU" dirty="0" smtClean="0"/>
              <a:t>«Умный» </a:t>
            </a:r>
            <a:r>
              <a:rPr lang="ru-RU" dirty="0" err="1" smtClean="0"/>
              <a:t>разьём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43600" y="2425979"/>
            <a:ext cx="3600400" cy="36933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MDI: Medium Dependent Interface</a:t>
            </a:r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Иерархия концентраторов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99878"/>
              </p:ext>
            </p:extLst>
          </p:nvPr>
        </p:nvGraphicFramePr>
        <p:xfrm>
          <a:off x="893543" y="1317984"/>
          <a:ext cx="7461250" cy="545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CorelDRAW" r:id="rId3" imgW="2837993" imgH="2211934" progId="CorelDRAW.Graphic.11">
                  <p:embed/>
                </p:oleObj>
              </mc:Choice>
              <mc:Fallback>
                <p:oleObj name="CorelDRAW" r:id="rId3" imgW="2837993" imgH="22119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43" y="1317984"/>
                        <a:ext cx="7461250" cy="545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кругленная прямоугольная выноска 2"/>
          <p:cNvSpPr/>
          <p:nvPr/>
        </p:nvSpPr>
        <p:spPr bwMode="auto">
          <a:xfrm>
            <a:off x="7523312" y="4509120"/>
            <a:ext cx="1441176" cy="432048"/>
          </a:xfrm>
          <a:prstGeom prst="wedgeRoundRectCallout">
            <a:avLst>
              <a:gd name="adj1" fmla="val -83865"/>
              <a:gd name="adj2" fmla="val 80767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Uplink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Образование петель</a:t>
            </a:r>
            <a:endParaRPr lang="ru-RU" altLang="ru-RU" sz="4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74208"/>
              </p:ext>
            </p:extLst>
          </p:nvPr>
        </p:nvGraphicFramePr>
        <p:xfrm>
          <a:off x="683567" y="1628800"/>
          <a:ext cx="8270147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CorelDRAW" r:id="rId3" imgW="3440160" imgH="1946160" progId="CorelDRAW.Graphic.11">
                  <p:embed/>
                </p:oleObj>
              </mc:Choice>
              <mc:Fallback>
                <p:oleObj name="CorelDRAW" r:id="rId3" imgW="3440160" imgH="1946160" progId="CorelDRAW.Graphic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1628800"/>
                        <a:ext cx="8270147" cy="4680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5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Максимум конечных узлов</a:t>
            </a:r>
            <a:endParaRPr lang="ru-RU" altLang="ru-RU" sz="4000" b="1" dirty="0"/>
          </a:p>
        </p:txBody>
      </p:sp>
      <p:grpSp>
        <p:nvGrpSpPr>
          <p:cNvPr id="6" name="Group 208"/>
          <p:cNvGrpSpPr>
            <a:grpSpLocks/>
          </p:cNvGrpSpPr>
          <p:nvPr/>
        </p:nvGrpSpPr>
        <p:grpSpPr bwMode="auto">
          <a:xfrm>
            <a:off x="964209" y="2371204"/>
            <a:ext cx="6337300" cy="2447925"/>
            <a:chOff x="668" y="1004"/>
            <a:chExt cx="3992" cy="1542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534" y="1328"/>
              <a:ext cx="1653" cy="38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10" y="1328"/>
              <a:ext cx="248" cy="38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 flipV="1">
              <a:off x="1464" y="1862"/>
              <a:ext cx="112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2708" y="1862"/>
              <a:ext cx="112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424" y="1862"/>
              <a:ext cx="111" cy="39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855" y="1850"/>
              <a:ext cx="211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148" y="1850"/>
              <a:ext cx="224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3876" y="1850"/>
              <a:ext cx="224" cy="41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253" y="1328"/>
              <a:ext cx="733" cy="39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5" y="1004"/>
              <a:ext cx="87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75" y="1004"/>
              <a:ext cx="870" cy="336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066" y="1045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Корневой</a:t>
              </a:r>
              <a:endParaRPr lang="ru-RU" altLang="ru-RU" dirty="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954" y="1169"/>
              <a:ext cx="6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</a:t>
              </a:r>
              <a:endParaRPr lang="ru-RU" altLang="ru-RU" dirty="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5" y="1676"/>
              <a:ext cx="87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55" y="1676"/>
              <a:ext cx="87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92" y="1709"/>
              <a:ext cx="7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1</a:t>
              </a:r>
              <a:endParaRPr lang="ru-RU" altLang="ru-RU" dirty="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86" y="1676"/>
              <a:ext cx="87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086" y="1676"/>
              <a:ext cx="87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109" y="1709"/>
              <a:ext cx="7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2</a:t>
              </a:r>
              <a:endParaRPr lang="ru-RU" altLang="ru-RU" dirty="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0" y="1676"/>
              <a:ext cx="920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740" y="1676"/>
              <a:ext cx="920" cy="211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765" y="1709"/>
              <a:ext cx="7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Концентратор </a:t>
              </a:r>
              <a:r>
                <a:rPr lang="en-US" altLang="ru-RU" sz="1400" dirty="0">
                  <a:solidFill>
                    <a:srgbClr val="24211D"/>
                  </a:solidFill>
                </a:rPr>
                <a:t>N</a:t>
              </a:r>
              <a:endParaRPr lang="ru-RU" altLang="ru-RU" dirty="0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68" y="2273"/>
              <a:ext cx="149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81" y="2484"/>
              <a:ext cx="348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706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917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892" y="2447"/>
              <a:ext cx="75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68" y="2484"/>
              <a:ext cx="349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992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768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942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755" y="2260"/>
              <a:ext cx="187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70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71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7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76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8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80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83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8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85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86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89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91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3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95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71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73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5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78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79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80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81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84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86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88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90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93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94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96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69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70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73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75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76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79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81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83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85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88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89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90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91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94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95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96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97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70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71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73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74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76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79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80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83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85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86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892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91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93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95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97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99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99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718" y="2434"/>
              <a:ext cx="100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2073" y="2273"/>
              <a:ext cx="150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986" y="2484"/>
              <a:ext cx="349" cy="62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2011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2223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2198" y="2447"/>
              <a:ext cx="74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1974" y="2484"/>
              <a:ext cx="348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2297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2073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2248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2061" y="2260"/>
              <a:ext cx="174" cy="162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1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201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202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204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20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207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>
              <a:off x="208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11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13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214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>
              <a:off x="217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219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Line 124"/>
            <p:cNvSpPr>
              <a:spLocks noChangeShapeType="1"/>
            </p:cNvSpPr>
            <p:nvPr/>
          </p:nvSpPr>
          <p:spPr bwMode="auto">
            <a:xfrm>
              <a:off x="221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Line 125"/>
            <p:cNvSpPr>
              <a:spLocks noChangeShapeType="1"/>
            </p:cNvSpPr>
            <p:nvPr/>
          </p:nvSpPr>
          <p:spPr bwMode="auto">
            <a:xfrm>
              <a:off x="223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126"/>
            <p:cNvSpPr>
              <a:spLocks noChangeShapeType="1"/>
            </p:cNvSpPr>
            <p:nvPr/>
          </p:nvSpPr>
          <p:spPr bwMode="auto">
            <a:xfrm>
              <a:off x="226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199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201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Line 131"/>
            <p:cNvSpPr>
              <a:spLocks noChangeShapeType="1"/>
            </p:cNvSpPr>
            <p:nvPr/>
          </p:nvSpPr>
          <p:spPr bwMode="auto">
            <a:xfrm>
              <a:off x="202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Line 132"/>
            <p:cNvSpPr>
              <a:spLocks noChangeShapeType="1"/>
            </p:cNvSpPr>
            <p:nvPr/>
          </p:nvSpPr>
          <p:spPr bwMode="auto">
            <a:xfrm>
              <a:off x="203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Line 133"/>
            <p:cNvSpPr>
              <a:spLocks noChangeShapeType="1"/>
            </p:cNvSpPr>
            <p:nvPr/>
          </p:nvSpPr>
          <p:spPr bwMode="auto">
            <a:xfrm>
              <a:off x="20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08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09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>
              <a:off x="212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Line 137"/>
            <p:cNvSpPr>
              <a:spLocks noChangeShapeType="1"/>
            </p:cNvSpPr>
            <p:nvPr/>
          </p:nvSpPr>
          <p:spPr bwMode="auto">
            <a:xfrm>
              <a:off x="214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Line 138"/>
            <p:cNvSpPr>
              <a:spLocks noChangeShapeType="1"/>
            </p:cNvSpPr>
            <p:nvPr/>
          </p:nvSpPr>
          <p:spPr bwMode="auto">
            <a:xfrm>
              <a:off x="216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Line 139"/>
            <p:cNvSpPr>
              <a:spLocks noChangeShapeType="1"/>
            </p:cNvSpPr>
            <p:nvPr/>
          </p:nvSpPr>
          <p:spPr bwMode="auto">
            <a:xfrm>
              <a:off x="218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Line 140"/>
            <p:cNvSpPr>
              <a:spLocks noChangeShapeType="1"/>
            </p:cNvSpPr>
            <p:nvPr/>
          </p:nvSpPr>
          <p:spPr bwMode="auto">
            <a:xfrm>
              <a:off x="221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141"/>
            <p:cNvSpPr>
              <a:spLocks noChangeShapeType="1"/>
            </p:cNvSpPr>
            <p:nvPr/>
          </p:nvSpPr>
          <p:spPr bwMode="auto">
            <a:xfrm>
              <a:off x="222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>
              <a:off x="223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143"/>
            <p:cNvSpPr>
              <a:spLocks noChangeShapeType="1"/>
            </p:cNvSpPr>
            <p:nvPr/>
          </p:nvSpPr>
          <p:spPr bwMode="auto">
            <a:xfrm>
              <a:off x="224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Line 144"/>
            <p:cNvSpPr>
              <a:spLocks noChangeShapeType="1"/>
            </p:cNvSpPr>
            <p:nvPr/>
          </p:nvSpPr>
          <p:spPr bwMode="auto">
            <a:xfrm>
              <a:off x="227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201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203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147"/>
            <p:cNvSpPr>
              <a:spLocks noChangeShapeType="1"/>
            </p:cNvSpPr>
            <p:nvPr/>
          </p:nvSpPr>
          <p:spPr bwMode="auto">
            <a:xfrm>
              <a:off x="204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>
              <a:off x="206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149"/>
            <p:cNvSpPr>
              <a:spLocks noChangeShapeType="1"/>
            </p:cNvSpPr>
            <p:nvPr/>
          </p:nvSpPr>
          <p:spPr bwMode="auto">
            <a:xfrm>
              <a:off x="207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>
              <a:off x="2098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>
              <a:off x="211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212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213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216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218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Line 156"/>
            <p:cNvSpPr>
              <a:spLocks noChangeShapeType="1"/>
            </p:cNvSpPr>
            <p:nvPr/>
          </p:nvSpPr>
          <p:spPr bwMode="auto">
            <a:xfrm>
              <a:off x="219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Line 157"/>
            <p:cNvSpPr>
              <a:spLocks noChangeShapeType="1"/>
            </p:cNvSpPr>
            <p:nvPr/>
          </p:nvSpPr>
          <p:spPr bwMode="auto">
            <a:xfrm>
              <a:off x="222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>
              <a:off x="224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>
              <a:off x="226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Line 160"/>
            <p:cNvSpPr>
              <a:spLocks noChangeShapeType="1"/>
            </p:cNvSpPr>
            <p:nvPr/>
          </p:nvSpPr>
          <p:spPr bwMode="auto">
            <a:xfrm>
              <a:off x="228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161"/>
            <p:cNvSpPr>
              <a:spLocks noChangeShapeType="1"/>
            </p:cNvSpPr>
            <p:nvPr/>
          </p:nvSpPr>
          <p:spPr bwMode="auto">
            <a:xfrm>
              <a:off x="198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Line 162"/>
            <p:cNvSpPr>
              <a:spLocks noChangeShapeType="1"/>
            </p:cNvSpPr>
            <p:nvPr/>
          </p:nvSpPr>
          <p:spPr bwMode="auto">
            <a:xfrm>
              <a:off x="201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63"/>
            <p:cNvSpPr>
              <a:spLocks noChangeShapeType="1"/>
            </p:cNvSpPr>
            <p:nvPr/>
          </p:nvSpPr>
          <p:spPr bwMode="auto">
            <a:xfrm>
              <a:off x="202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64"/>
            <p:cNvSpPr>
              <a:spLocks noChangeShapeType="1"/>
            </p:cNvSpPr>
            <p:nvPr/>
          </p:nvSpPr>
          <p:spPr bwMode="auto">
            <a:xfrm>
              <a:off x="204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65"/>
            <p:cNvSpPr>
              <a:spLocks noChangeShapeType="1"/>
            </p:cNvSpPr>
            <p:nvPr/>
          </p:nvSpPr>
          <p:spPr bwMode="auto">
            <a:xfrm>
              <a:off x="207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66"/>
            <p:cNvSpPr>
              <a:spLocks noChangeShapeType="1"/>
            </p:cNvSpPr>
            <p:nvPr/>
          </p:nvSpPr>
          <p:spPr bwMode="auto">
            <a:xfrm>
              <a:off x="208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67"/>
            <p:cNvSpPr>
              <a:spLocks noChangeShapeType="1"/>
            </p:cNvSpPr>
            <p:nvPr/>
          </p:nvSpPr>
          <p:spPr bwMode="auto">
            <a:xfrm>
              <a:off x="211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68"/>
            <p:cNvSpPr>
              <a:spLocks noChangeShapeType="1"/>
            </p:cNvSpPr>
            <p:nvPr/>
          </p:nvSpPr>
          <p:spPr bwMode="auto">
            <a:xfrm>
              <a:off x="213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69"/>
            <p:cNvSpPr>
              <a:spLocks noChangeShapeType="1"/>
            </p:cNvSpPr>
            <p:nvPr/>
          </p:nvSpPr>
          <p:spPr bwMode="auto">
            <a:xfrm>
              <a:off x="214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170"/>
            <p:cNvSpPr>
              <a:spLocks noChangeShapeType="1"/>
            </p:cNvSpPr>
            <p:nvPr/>
          </p:nvSpPr>
          <p:spPr bwMode="auto">
            <a:xfrm>
              <a:off x="216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171"/>
            <p:cNvSpPr>
              <a:spLocks noChangeShapeType="1"/>
            </p:cNvSpPr>
            <p:nvPr/>
          </p:nvSpPr>
          <p:spPr bwMode="auto">
            <a:xfrm>
              <a:off x="217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172"/>
            <p:cNvSpPr>
              <a:spLocks noChangeShapeType="1"/>
            </p:cNvSpPr>
            <p:nvPr/>
          </p:nvSpPr>
          <p:spPr bwMode="auto">
            <a:xfrm>
              <a:off x="219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173"/>
            <p:cNvSpPr>
              <a:spLocks noChangeShapeType="1"/>
            </p:cNvSpPr>
            <p:nvPr/>
          </p:nvSpPr>
          <p:spPr bwMode="auto">
            <a:xfrm>
              <a:off x="221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174"/>
            <p:cNvSpPr>
              <a:spLocks noChangeShapeType="1"/>
            </p:cNvSpPr>
            <p:nvPr/>
          </p:nvSpPr>
          <p:spPr bwMode="auto">
            <a:xfrm>
              <a:off x="222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175"/>
            <p:cNvSpPr>
              <a:spLocks noChangeShapeType="1"/>
            </p:cNvSpPr>
            <p:nvPr/>
          </p:nvSpPr>
          <p:spPr bwMode="auto">
            <a:xfrm>
              <a:off x="223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176"/>
            <p:cNvSpPr>
              <a:spLocks noChangeShapeType="1"/>
            </p:cNvSpPr>
            <p:nvPr/>
          </p:nvSpPr>
          <p:spPr bwMode="auto">
            <a:xfrm>
              <a:off x="226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177"/>
            <p:cNvSpPr>
              <a:spLocks noChangeShapeType="1"/>
            </p:cNvSpPr>
            <p:nvPr/>
          </p:nvSpPr>
          <p:spPr bwMode="auto">
            <a:xfrm>
              <a:off x="228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178"/>
            <p:cNvSpPr>
              <a:spLocks noChangeShapeType="1"/>
            </p:cNvSpPr>
            <p:nvPr/>
          </p:nvSpPr>
          <p:spPr bwMode="auto">
            <a:xfrm>
              <a:off x="229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Line 179"/>
            <p:cNvSpPr>
              <a:spLocks noChangeShapeType="1"/>
            </p:cNvSpPr>
            <p:nvPr/>
          </p:nvSpPr>
          <p:spPr bwMode="auto">
            <a:xfrm>
              <a:off x="229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Rectangle 180"/>
            <p:cNvSpPr>
              <a:spLocks noChangeArrowheads="1"/>
            </p:cNvSpPr>
            <p:nvPr/>
          </p:nvSpPr>
          <p:spPr bwMode="auto">
            <a:xfrm>
              <a:off x="2024" y="2434"/>
              <a:ext cx="99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3789" y="2273"/>
              <a:ext cx="162" cy="136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3702" y="2484"/>
              <a:ext cx="349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3740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3939" y="2434"/>
              <a:ext cx="24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3926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3702" y="2484"/>
              <a:ext cx="336" cy="50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187"/>
            <p:cNvSpPr>
              <a:spLocks noChangeShapeType="1"/>
            </p:cNvSpPr>
            <p:nvPr/>
          </p:nvSpPr>
          <p:spPr bwMode="auto">
            <a:xfrm>
              <a:off x="4013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3802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189"/>
            <p:cNvSpPr>
              <a:spLocks noChangeShapeType="1"/>
            </p:cNvSpPr>
            <p:nvPr/>
          </p:nvSpPr>
          <p:spPr bwMode="auto">
            <a:xfrm>
              <a:off x="3976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3777" y="2260"/>
              <a:ext cx="186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Line 191"/>
            <p:cNvSpPr>
              <a:spLocks noChangeShapeType="1"/>
            </p:cNvSpPr>
            <p:nvPr/>
          </p:nvSpPr>
          <p:spPr bwMode="auto">
            <a:xfrm>
              <a:off x="375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Line 192"/>
            <p:cNvSpPr>
              <a:spLocks noChangeShapeType="1"/>
            </p:cNvSpPr>
            <p:nvPr/>
          </p:nvSpPr>
          <p:spPr bwMode="auto">
            <a:xfrm>
              <a:off x="376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193"/>
            <p:cNvSpPr>
              <a:spLocks noChangeShapeType="1"/>
            </p:cNvSpPr>
            <p:nvPr/>
          </p:nvSpPr>
          <p:spPr bwMode="auto">
            <a:xfrm>
              <a:off x="37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194"/>
            <p:cNvSpPr>
              <a:spLocks noChangeShapeType="1"/>
            </p:cNvSpPr>
            <p:nvPr/>
          </p:nvSpPr>
          <p:spPr bwMode="auto">
            <a:xfrm>
              <a:off x="381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195"/>
            <p:cNvSpPr>
              <a:spLocks noChangeShapeType="1"/>
            </p:cNvSpPr>
            <p:nvPr/>
          </p:nvSpPr>
          <p:spPr bwMode="auto">
            <a:xfrm>
              <a:off x="38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196"/>
            <p:cNvSpPr>
              <a:spLocks noChangeShapeType="1"/>
            </p:cNvSpPr>
            <p:nvPr/>
          </p:nvSpPr>
          <p:spPr bwMode="auto">
            <a:xfrm>
              <a:off x="38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197"/>
            <p:cNvSpPr>
              <a:spLocks noChangeShapeType="1"/>
            </p:cNvSpPr>
            <p:nvPr/>
          </p:nvSpPr>
          <p:spPr bwMode="auto">
            <a:xfrm>
              <a:off x="38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198"/>
            <p:cNvSpPr>
              <a:spLocks noChangeShapeType="1"/>
            </p:cNvSpPr>
            <p:nvPr/>
          </p:nvSpPr>
          <p:spPr bwMode="auto">
            <a:xfrm>
              <a:off x="387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199"/>
            <p:cNvSpPr>
              <a:spLocks noChangeShapeType="1"/>
            </p:cNvSpPr>
            <p:nvPr/>
          </p:nvSpPr>
          <p:spPr bwMode="auto">
            <a:xfrm>
              <a:off x="38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00"/>
            <p:cNvSpPr>
              <a:spLocks noChangeShapeType="1"/>
            </p:cNvSpPr>
            <p:nvPr/>
          </p:nvSpPr>
          <p:spPr bwMode="auto">
            <a:xfrm>
              <a:off x="390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01"/>
            <p:cNvSpPr>
              <a:spLocks noChangeShapeType="1"/>
            </p:cNvSpPr>
            <p:nvPr/>
          </p:nvSpPr>
          <p:spPr bwMode="auto">
            <a:xfrm>
              <a:off x="39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202"/>
            <p:cNvSpPr>
              <a:spLocks noChangeShapeType="1"/>
            </p:cNvSpPr>
            <p:nvPr/>
          </p:nvSpPr>
          <p:spPr bwMode="auto">
            <a:xfrm>
              <a:off x="393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Line 203"/>
            <p:cNvSpPr>
              <a:spLocks noChangeShapeType="1"/>
            </p:cNvSpPr>
            <p:nvPr/>
          </p:nvSpPr>
          <p:spPr bwMode="auto">
            <a:xfrm>
              <a:off x="396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Line 204"/>
            <p:cNvSpPr>
              <a:spLocks noChangeShapeType="1"/>
            </p:cNvSpPr>
            <p:nvPr/>
          </p:nvSpPr>
          <p:spPr bwMode="auto">
            <a:xfrm>
              <a:off x="39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Line 205"/>
            <p:cNvSpPr>
              <a:spLocks noChangeShapeType="1"/>
            </p:cNvSpPr>
            <p:nvPr/>
          </p:nvSpPr>
          <p:spPr bwMode="auto">
            <a:xfrm>
              <a:off x="374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Line 206"/>
            <p:cNvSpPr>
              <a:spLocks noChangeShapeType="1"/>
            </p:cNvSpPr>
            <p:nvPr/>
          </p:nvSpPr>
          <p:spPr bwMode="auto">
            <a:xfrm>
              <a:off x="376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Line 207"/>
            <p:cNvSpPr>
              <a:spLocks noChangeShapeType="1"/>
            </p:cNvSpPr>
            <p:nvPr/>
          </p:nvSpPr>
          <p:spPr bwMode="auto">
            <a:xfrm>
              <a:off x="377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8" name="Group 409"/>
          <p:cNvGrpSpPr>
            <a:grpSpLocks/>
          </p:cNvGrpSpPr>
          <p:nvPr/>
        </p:nvGrpSpPr>
        <p:grpSpPr bwMode="auto">
          <a:xfrm>
            <a:off x="2218432" y="4147343"/>
            <a:ext cx="5270500" cy="454025"/>
            <a:chOff x="1402" y="2260"/>
            <a:chExt cx="3320" cy="286"/>
          </a:xfrm>
        </p:grpSpPr>
        <p:sp>
          <p:nvSpPr>
            <p:cNvPr id="209" name="Line 209"/>
            <p:cNvSpPr>
              <a:spLocks noChangeShapeType="1"/>
            </p:cNvSpPr>
            <p:nvPr/>
          </p:nvSpPr>
          <p:spPr bwMode="auto">
            <a:xfrm>
              <a:off x="37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Line 210"/>
            <p:cNvSpPr>
              <a:spLocks noChangeShapeType="1"/>
            </p:cNvSpPr>
            <p:nvPr/>
          </p:nvSpPr>
          <p:spPr bwMode="auto">
            <a:xfrm>
              <a:off x="380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Line 211"/>
            <p:cNvSpPr>
              <a:spLocks noChangeShapeType="1"/>
            </p:cNvSpPr>
            <p:nvPr/>
          </p:nvSpPr>
          <p:spPr bwMode="auto">
            <a:xfrm>
              <a:off x="38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Line 212"/>
            <p:cNvSpPr>
              <a:spLocks noChangeShapeType="1"/>
            </p:cNvSpPr>
            <p:nvPr/>
          </p:nvSpPr>
          <p:spPr bwMode="auto">
            <a:xfrm>
              <a:off x="38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Line 213"/>
            <p:cNvSpPr>
              <a:spLocks noChangeShapeType="1"/>
            </p:cNvSpPr>
            <p:nvPr/>
          </p:nvSpPr>
          <p:spPr bwMode="auto">
            <a:xfrm>
              <a:off x="38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Line 214"/>
            <p:cNvSpPr>
              <a:spLocks noChangeShapeType="1"/>
            </p:cNvSpPr>
            <p:nvPr/>
          </p:nvSpPr>
          <p:spPr bwMode="auto">
            <a:xfrm>
              <a:off x="386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Line 215"/>
            <p:cNvSpPr>
              <a:spLocks noChangeShapeType="1"/>
            </p:cNvSpPr>
            <p:nvPr/>
          </p:nvSpPr>
          <p:spPr bwMode="auto">
            <a:xfrm>
              <a:off x="38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Line 216"/>
            <p:cNvSpPr>
              <a:spLocks noChangeShapeType="1"/>
            </p:cNvSpPr>
            <p:nvPr/>
          </p:nvSpPr>
          <p:spPr bwMode="auto">
            <a:xfrm>
              <a:off x="39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Line 217"/>
            <p:cNvSpPr>
              <a:spLocks noChangeShapeType="1"/>
            </p:cNvSpPr>
            <p:nvPr/>
          </p:nvSpPr>
          <p:spPr bwMode="auto">
            <a:xfrm>
              <a:off x="392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Line 218"/>
            <p:cNvSpPr>
              <a:spLocks noChangeShapeType="1"/>
            </p:cNvSpPr>
            <p:nvPr/>
          </p:nvSpPr>
          <p:spPr bwMode="auto">
            <a:xfrm>
              <a:off x="395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Line 219"/>
            <p:cNvSpPr>
              <a:spLocks noChangeShapeType="1"/>
            </p:cNvSpPr>
            <p:nvPr/>
          </p:nvSpPr>
          <p:spPr bwMode="auto">
            <a:xfrm>
              <a:off x="39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Line 220"/>
            <p:cNvSpPr>
              <a:spLocks noChangeShapeType="1"/>
            </p:cNvSpPr>
            <p:nvPr/>
          </p:nvSpPr>
          <p:spPr bwMode="auto">
            <a:xfrm>
              <a:off x="398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Line 221"/>
            <p:cNvSpPr>
              <a:spLocks noChangeShapeType="1"/>
            </p:cNvSpPr>
            <p:nvPr/>
          </p:nvSpPr>
          <p:spPr bwMode="auto">
            <a:xfrm>
              <a:off x="371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Line 222"/>
            <p:cNvSpPr>
              <a:spLocks noChangeShapeType="1"/>
            </p:cNvSpPr>
            <p:nvPr/>
          </p:nvSpPr>
          <p:spPr bwMode="auto">
            <a:xfrm>
              <a:off x="374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Line 223"/>
            <p:cNvSpPr>
              <a:spLocks noChangeShapeType="1"/>
            </p:cNvSpPr>
            <p:nvPr/>
          </p:nvSpPr>
          <p:spPr bwMode="auto">
            <a:xfrm>
              <a:off x="375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Line 224"/>
            <p:cNvSpPr>
              <a:spLocks noChangeShapeType="1"/>
            </p:cNvSpPr>
            <p:nvPr/>
          </p:nvSpPr>
          <p:spPr bwMode="auto">
            <a:xfrm>
              <a:off x="377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Line 225"/>
            <p:cNvSpPr>
              <a:spLocks noChangeShapeType="1"/>
            </p:cNvSpPr>
            <p:nvPr/>
          </p:nvSpPr>
          <p:spPr bwMode="auto">
            <a:xfrm>
              <a:off x="380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Line 226"/>
            <p:cNvSpPr>
              <a:spLocks noChangeShapeType="1"/>
            </p:cNvSpPr>
            <p:nvPr/>
          </p:nvSpPr>
          <p:spPr bwMode="auto">
            <a:xfrm>
              <a:off x="381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Line 227"/>
            <p:cNvSpPr>
              <a:spLocks noChangeShapeType="1"/>
            </p:cNvSpPr>
            <p:nvPr/>
          </p:nvSpPr>
          <p:spPr bwMode="auto">
            <a:xfrm>
              <a:off x="383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Line 228"/>
            <p:cNvSpPr>
              <a:spLocks noChangeShapeType="1"/>
            </p:cNvSpPr>
            <p:nvPr/>
          </p:nvSpPr>
          <p:spPr bwMode="auto">
            <a:xfrm>
              <a:off x="386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Line 229"/>
            <p:cNvSpPr>
              <a:spLocks noChangeShapeType="1"/>
            </p:cNvSpPr>
            <p:nvPr/>
          </p:nvSpPr>
          <p:spPr bwMode="auto">
            <a:xfrm>
              <a:off x="387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Line 230"/>
            <p:cNvSpPr>
              <a:spLocks noChangeShapeType="1"/>
            </p:cNvSpPr>
            <p:nvPr/>
          </p:nvSpPr>
          <p:spPr bwMode="auto">
            <a:xfrm>
              <a:off x="388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Line 231"/>
            <p:cNvSpPr>
              <a:spLocks noChangeShapeType="1"/>
            </p:cNvSpPr>
            <p:nvPr/>
          </p:nvSpPr>
          <p:spPr bwMode="auto">
            <a:xfrm>
              <a:off x="390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Line 232"/>
            <p:cNvSpPr>
              <a:spLocks noChangeShapeType="1"/>
            </p:cNvSpPr>
            <p:nvPr/>
          </p:nvSpPr>
          <p:spPr bwMode="auto">
            <a:xfrm>
              <a:off x="392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233"/>
            <p:cNvSpPr>
              <a:spLocks noChangeShapeType="1"/>
            </p:cNvSpPr>
            <p:nvPr/>
          </p:nvSpPr>
          <p:spPr bwMode="auto">
            <a:xfrm>
              <a:off x="393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234"/>
            <p:cNvSpPr>
              <a:spLocks noChangeShapeType="1"/>
            </p:cNvSpPr>
            <p:nvPr/>
          </p:nvSpPr>
          <p:spPr bwMode="auto">
            <a:xfrm>
              <a:off x="395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235"/>
            <p:cNvSpPr>
              <a:spLocks noChangeShapeType="1"/>
            </p:cNvSpPr>
            <p:nvPr/>
          </p:nvSpPr>
          <p:spPr bwMode="auto">
            <a:xfrm>
              <a:off x="396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Line 236"/>
            <p:cNvSpPr>
              <a:spLocks noChangeShapeType="1"/>
            </p:cNvSpPr>
            <p:nvPr/>
          </p:nvSpPr>
          <p:spPr bwMode="auto">
            <a:xfrm>
              <a:off x="3988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Line 237"/>
            <p:cNvSpPr>
              <a:spLocks noChangeShapeType="1"/>
            </p:cNvSpPr>
            <p:nvPr/>
          </p:nvSpPr>
          <p:spPr bwMode="auto">
            <a:xfrm>
              <a:off x="401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Line 238"/>
            <p:cNvSpPr>
              <a:spLocks noChangeShapeType="1"/>
            </p:cNvSpPr>
            <p:nvPr/>
          </p:nvSpPr>
          <p:spPr bwMode="auto">
            <a:xfrm>
              <a:off x="371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Line 239"/>
            <p:cNvSpPr>
              <a:spLocks noChangeShapeType="1"/>
            </p:cNvSpPr>
            <p:nvPr/>
          </p:nvSpPr>
          <p:spPr bwMode="auto">
            <a:xfrm>
              <a:off x="372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Line 240"/>
            <p:cNvSpPr>
              <a:spLocks noChangeShapeType="1"/>
            </p:cNvSpPr>
            <p:nvPr/>
          </p:nvSpPr>
          <p:spPr bwMode="auto">
            <a:xfrm>
              <a:off x="3752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Line 241"/>
            <p:cNvSpPr>
              <a:spLocks noChangeShapeType="1"/>
            </p:cNvSpPr>
            <p:nvPr/>
          </p:nvSpPr>
          <p:spPr bwMode="auto">
            <a:xfrm>
              <a:off x="377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Line 242"/>
            <p:cNvSpPr>
              <a:spLocks noChangeShapeType="1"/>
            </p:cNvSpPr>
            <p:nvPr/>
          </p:nvSpPr>
          <p:spPr bwMode="auto">
            <a:xfrm>
              <a:off x="378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Line 243"/>
            <p:cNvSpPr>
              <a:spLocks noChangeShapeType="1"/>
            </p:cNvSpPr>
            <p:nvPr/>
          </p:nvSpPr>
          <p:spPr bwMode="auto">
            <a:xfrm>
              <a:off x="381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Line 244"/>
            <p:cNvSpPr>
              <a:spLocks noChangeShapeType="1"/>
            </p:cNvSpPr>
            <p:nvPr/>
          </p:nvSpPr>
          <p:spPr bwMode="auto">
            <a:xfrm>
              <a:off x="383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Line 245"/>
            <p:cNvSpPr>
              <a:spLocks noChangeShapeType="1"/>
            </p:cNvSpPr>
            <p:nvPr/>
          </p:nvSpPr>
          <p:spPr bwMode="auto">
            <a:xfrm>
              <a:off x="385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Line 246"/>
            <p:cNvSpPr>
              <a:spLocks noChangeShapeType="1"/>
            </p:cNvSpPr>
            <p:nvPr/>
          </p:nvSpPr>
          <p:spPr bwMode="auto">
            <a:xfrm>
              <a:off x="387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Line 247"/>
            <p:cNvSpPr>
              <a:spLocks noChangeShapeType="1"/>
            </p:cNvSpPr>
            <p:nvPr/>
          </p:nvSpPr>
          <p:spPr bwMode="auto">
            <a:xfrm>
              <a:off x="390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Line 248"/>
            <p:cNvSpPr>
              <a:spLocks noChangeShapeType="1"/>
            </p:cNvSpPr>
            <p:nvPr/>
          </p:nvSpPr>
          <p:spPr bwMode="auto">
            <a:xfrm>
              <a:off x="391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Line 249"/>
            <p:cNvSpPr>
              <a:spLocks noChangeShapeType="1"/>
            </p:cNvSpPr>
            <p:nvPr/>
          </p:nvSpPr>
          <p:spPr bwMode="auto">
            <a:xfrm>
              <a:off x="393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0" name="Line 250"/>
            <p:cNvSpPr>
              <a:spLocks noChangeShapeType="1"/>
            </p:cNvSpPr>
            <p:nvPr/>
          </p:nvSpPr>
          <p:spPr bwMode="auto">
            <a:xfrm>
              <a:off x="396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1" name="Line 251"/>
            <p:cNvSpPr>
              <a:spLocks noChangeShapeType="1"/>
            </p:cNvSpPr>
            <p:nvPr/>
          </p:nvSpPr>
          <p:spPr bwMode="auto">
            <a:xfrm>
              <a:off x="397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2" name="Line 252"/>
            <p:cNvSpPr>
              <a:spLocks noChangeShapeType="1"/>
            </p:cNvSpPr>
            <p:nvPr/>
          </p:nvSpPr>
          <p:spPr bwMode="auto">
            <a:xfrm>
              <a:off x="398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3" name="Line 253"/>
            <p:cNvSpPr>
              <a:spLocks noChangeShapeType="1"/>
            </p:cNvSpPr>
            <p:nvPr/>
          </p:nvSpPr>
          <p:spPr bwMode="auto">
            <a:xfrm>
              <a:off x="400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4" name="Rectangle 254"/>
            <p:cNvSpPr>
              <a:spLocks noChangeArrowheads="1"/>
            </p:cNvSpPr>
            <p:nvPr/>
          </p:nvSpPr>
          <p:spPr bwMode="auto">
            <a:xfrm>
              <a:off x="3740" y="2434"/>
              <a:ext cx="112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5" name="Freeform 255"/>
            <p:cNvSpPr>
              <a:spLocks/>
            </p:cNvSpPr>
            <p:nvPr/>
          </p:nvSpPr>
          <p:spPr bwMode="auto">
            <a:xfrm>
              <a:off x="1489" y="2273"/>
              <a:ext cx="162" cy="136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" name="Freeform 256"/>
            <p:cNvSpPr>
              <a:spLocks/>
            </p:cNvSpPr>
            <p:nvPr/>
          </p:nvSpPr>
          <p:spPr bwMode="auto">
            <a:xfrm>
              <a:off x="1402" y="2484"/>
              <a:ext cx="348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7" name="Freeform 257"/>
            <p:cNvSpPr>
              <a:spLocks/>
            </p:cNvSpPr>
            <p:nvPr/>
          </p:nvSpPr>
          <p:spPr bwMode="auto">
            <a:xfrm>
              <a:off x="1439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8" name="Rectangle 258"/>
            <p:cNvSpPr>
              <a:spLocks noChangeArrowheads="1"/>
            </p:cNvSpPr>
            <p:nvPr/>
          </p:nvSpPr>
          <p:spPr bwMode="auto">
            <a:xfrm>
              <a:off x="1651" y="2434"/>
              <a:ext cx="12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9" name="Rectangle 259"/>
            <p:cNvSpPr>
              <a:spLocks noChangeArrowheads="1"/>
            </p:cNvSpPr>
            <p:nvPr/>
          </p:nvSpPr>
          <p:spPr bwMode="auto">
            <a:xfrm>
              <a:off x="1626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0" name="Freeform 260"/>
            <p:cNvSpPr>
              <a:spLocks/>
            </p:cNvSpPr>
            <p:nvPr/>
          </p:nvSpPr>
          <p:spPr bwMode="auto">
            <a:xfrm>
              <a:off x="1402" y="2484"/>
              <a:ext cx="348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1" name="Line 261"/>
            <p:cNvSpPr>
              <a:spLocks noChangeShapeType="1"/>
            </p:cNvSpPr>
            <p:nvPr/>
          </p:nvSpPr>
          <p:spPr bwMode="auto">
            <a:xfrm>
              <a:off x="1713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2" name="Freeform 262"/>
            <p:cNvSpPr>
              <a:spLocks/>
            </p:cNvSpPr>
            <p:nvPr/>
          </p:nvSpPr>
          <p:spPr bwMode="auto">
            <a:xfrm>
              <a:off x="1502" y="2285"/>
              <a:ext cx="136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3" name="Line 263"/>
            <p:cNvSpPr>
              <a:spLocks noChangeShapeType="1"/>
            </p:cNvSpPr>
            <p:nvPr/>
          </p:nvSpPr>
          <p:spPr bwMode="auto">
            <a:xfrm>
              <a:off x="1676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4" name="Freeform 264"/>
            <p:cNvSpPr>
              <a:spLocks/>
            </p:cNvSpPr>
            <p:nvPr/>
          </p:nvSpPr>
          <p:spPr bwMode="auto">
            <a:xfrm>
              <a:off x="1477" y="2260"/>
              <a:ext cx="186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5" name="Line 265"/>
            <p:cNvSpPr>
              <a:spLocks noChangeShapeType="1"/>
            </p:cNvSpPr>
            <p:nvPr/>
          </p:nvSpPr>
          <p:spPr bwMode="auto">
            <a:xfrm>
              <a:off x="145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" name="Line 266"/>
            <p:cNvSpPr>
              <a:spLocks noChangeShapeType="1"/>
            </p:cNvSpPr>
            <p:nvPr/>
          </p:nvSpPr>
          <p:spPr bwMode="auto">
            <a:xfrm>
              <a:off x="147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7" name="Line 267"/>
            <p:cNvSpPr>
              <a:spLocks noChangeShapeType="1"/>
            </p:cNvSpPr>
            <p:nvPr/>
          </p:nvSpPr>
          <p:spPr bwMode="auto">
            <a:xfrm>
              <a:off x="14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8" name="Line 268"/>
            <p:cNvSpPr>
              <a:spLocks noChangeShapeType="1"/>
            </p:cNvSpPr>
            <p:nvPr/>
          </p:nvSpPr>
          <p:spPr bwMode="auto">
            <a:xfrm>
              <a:off x="151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9" name="Line 269"/>
            <p:cNvSpPr>
              <a:spLocks noChangeShapeType="1"/>
            </p:cNvSpPr>
            <p:nvPr/>
          </p:nvSpPr>
          <p:spPr bwMode="auto">
            <a:xfrm>
              <a:off x="153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0" name="Line 270"/>
            <p:cNvSpPr>
              <a:spLocks noChangeShapeType="1"/>
            </p:cNvSpPr>
            <p:nvPr/>
          </p:nvSpPr>
          <p:spPr bwMode="auto">
            <a:xfrm>
              <a:off x="155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1" name="Line 271"/>
            <p:cNvSpPr>
              <a:spLocks noChangeShapeType="1"/>
            </p:cNvSpPr>
            <p:nvPr/>
          </p:nvSpPr>
          <p:spPr bwMode="auto">
            <a:xfrm>
              <a:off x="157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2" name="Line 272"/>
            <p:cNvSpPr>
              <a:spLocks noChangeShapeType="1"/>
            </p:cNvSpPr>
            <p:nvPr/>
          </p:nvSpPr>
          <p:spPr bwMode="auto">
            <a:xfrm>
              <a:off x="160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" name="Line 273"/>
            <p:cNvSpPr>
              <a:spLocks noChangeShapeType="1"/>
            </p:cNvSpPr>
            <p:nvPr/>
          </p:nvSpPr>
          <p:spPr bwMode="auto">
            <a:xfrm>
              <a:off x="161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4" name="Line 274"/>
            <p:cNvSpPr>
              <a:spLocks noChangeShapeType="1"/>
            </p:cNvSpPr>
            <p:nvPr/>
          </p:nvSpPr>
          <p:spPr bwMode="auto">
            <a:xfrm>
              <a:off x="163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5" name="Line 275"/>
            <p:cNvSpPr>
              <a:spLocks noChangeShapeType="1"/>
            </p:cNvSpPr>
            <p:nvPr/>
          </p:nvSpPr>
          <p:spPr bwMode="auto">
            <a:xfrm>
              <a:off x="166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" name="Line 276"/>
            <p:cNvSpPr>
              <a:spLocks noChangeShapeType="1"/>
            </p:cNvSpPr>
            <p:nvPr/>
          </p:nvSpPr>
          <p:spPr bwMode="auto">
            <a:xfrm>
              <a:off x="16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" name="Line 277"/>
            <p:cNvSpPr>
              <a:spLocks noChangeShapeType="1"/>
            </p:cNvSpPr>
            <p:nvPr/>
          </p:nvSpPr>
          <p:spPr bwMode="auto">
            <a:xfrm>
              <a:off x="168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8" name="Line 278"/>
            <p:cNvSpPr>
              <a:spLocks noChangeShapeType="1"/>
            </p:cNvSpPr>
            <p:nvPr/>
          </p:nvSpPr>
          <p:spPr bwMode="auto">
            <a:xfrm>
              <a:off x="142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9" name="Line 279"/>
            <p:cNvSpPr>
              <a:spLocks noChangeShapeType="1"/>
            </p:cNvSpPr>
            <p:nvPr/>
          </p:nvSpPr>
          <p:spPr bwMode="auto">
            <a:xfrm>
              <a:off x="143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0" name="Line 280"/>
            <p:cNvSpPr>
              <a:spLocks noChangeShapeType="1"/>
            </p:cNvSpPr>
            <p:nvPr/>
          </p:nvSpPr>
          <p:spPr bwMode="auto">
            <a:xfrm>
              <a:off x="146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1" name="Line 281"/>
            <p:cNvSpPr>
              <a:spLocks noChangeShapeType="1"/>
            </p:cNvSpPr>
            <p:nvPr/>
          </p:nvSpPr>
          <p:spPr bwMode="auto">
            <a:xfrm>
              <a:off x="148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" name="Line 282"/>
            <p:cNvSpPr>
              <a:spLocks noChangeShapeType="1"/>
            </p:cNvSpPr>
            <p:nvPr/>
          </p:nvSpPr>
          <p:spPr bwMode="auto">
            <a:xfrm>
              <a:off x="150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3" name="Line 283"/>
            <p:cNvSpPr>
              <a:spLocks noChangeShapeType="1"/>
            </p:cNvSpPr>
            <p:nvPr/>
          </p:nvSpPr>
          <p:spPr bwMode="auto">
            <a:xfrm>
              <a:off x="1526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4" name="Line 284"/>
            <p:cNvSpPr>
              <a:spLocks noChangeShapeType="1"/>
            </p:cNvSpPr>
            <p:nvPr/>
          </p:nvSpPr>
          <p:spPr bwMode="auto">
            <a:xfrm>
              <a:off x="155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5" name="Line 285"/>
            <p:cNvSpPr>
              <a:spLocks noChangeShapeType="1"/>
            </p:cNvSpPr>
            <p:nvPr/>
          </p:nvSpPr>
          <p:spPr bwMode="auto">
            <a:xfrm>
              <a:off x="1564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" name="Line 286"/>
            <p:cNvSpPr>
              <a:spLocks noChangeShapeType="1"/>
            </p:cNvSpPr>
            <p:nvPr/>
          </p:nvSpPr>
          <p:spPr bwMode="auto">
            <a:xfrm>
              <a:off x="158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7" name="Line 287"/>
            <p:cNvSpPr>
              <a:spLocks noChangeShapeType="1"/>
            </p:cNvSpPr>
            <p:nvPr/>
          </p:nvSpPr>
          <p:spPr bwMode="auto">
            <a:xfrm>
              <a:off x="1613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8" name="Line 288"/>
            <p:cNvSpPr>
              <a:spLocks noChangeShapeType="1"/>
            </p:cNvSpPr>
            <p:nvPr/>
          </p:nvSpPr>
          <p:spPr bwMode="auto">
            <a:xfrm>
              <a:off x="162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9" name="Line 289"/>
            <p:cNvSpPr>
              <a:spLocks noChangeShapeType="1"/>
            </p:cNvSpPr>
            <p:nvPr/>
          </p:nvSpPr>
          <p:spPr bwMode="auto">
            <a:xfrm>
              <a:off x="1638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0" name="Line 290"/>
            <p:cNvSpPr>
              <a:spLocks noChangeShapeType="1"/>
            </p:cNvSpPr>
            <p:nvPr/>
          </p:nvSpPr>
          <p:spPr bwMode="auto">
            <a:xfrm>
              <a:off x="1651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" name="Line 291"/>
            <p:cNvSpPr>
              <a:spLocks noChangeShapeType="1"/>
            </p:cNvSpPr>
            <p:nvPr/>
          </p:nvSpPr>
          <p:spPr bwMode="auto">
            <a:xfrm>
              <a:off x="1676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2" name="Line 292"/>
            <p:cNvSpPr>
              <a:spLocks noChangeShapeType="1"/>
            </p:cNvSpPr>
            <p:nvPr/>
          </p:nvSpPr>
          <p:spPr bwMode="auto">
            <a:xfrm>
              <a:off x="170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" name="Line 293"/>
            <p:cNvSpPr>
              <a:spLocks noChangeShapeType="1"/>
            </p:cNvSpPr>
            <p:nvPr/>
          </p:nvSpPr>
          <p:spPr bwMode="auto">
            <a:xfrm>
              <a:off x="143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" name="Line 294"/>
            <p:cNvSpPr>
              <a:spLocks noChangeShapeType="1"/>
            </p:cNvSpPr>
            <p:nvPr/>
          </p:nvSpPr>
          <p:spPr bwMode="auto">
            <a:xfrm>
              <a:off x="145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" name="Line 295"/>
            <p:cNvSpPr>
              <a:spLocks noChangeShapeType="1"/>
            </p:cNvSpPr>
            <p:nvPr/>
          </p:nvSpPr>
          <p:spPr bwMode="auto">
            <a:xfrm>
              <a:off x="146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6" name="Line 296"/>
            <p:cNvSpPr>
              <a:spLocks noChangeShapeType="1"/>
            </p:cNvSpPr>
            <p:nvPr/>
          </p:nvSpPr>
          <p:spPr bwMode="auto">
            <a:xfrm>
              <a:off x="147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" name="Line 297"/>
            <p:cNvSpPr>
              <a:spLocks noChangeShapeType="1"/>
            </p:cNvSpPr>
            <p:nvPr/>
          </p:nvSpPr>
          <p:spPr bwMode="auto">
            <a:xfrm>
              <a:off x="150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8" name="Line 298"/>
            <p:cNvSpPr>
              <a:spLocks noChangeShapeType="1"/>
            </p:cNvSpPr>
            <p:nvPr/>
          </p:nvSpPr>
          <p:spPr bwMode="auto">
            <a:xfrm>
              <a:off x="151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" name="Line 299"/>
            <p:cNvSpPr>
              <a:spLocks noChangeShapeType="1"/>
            </p:cNvSpPr>
            <p:nvPr/>
          </p:nvSpPr>
          <p:spPr bwMode="auto">
            <a:xfrm>
              <a:off x="1526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0" name="Line 300"/>
            <p:cNvSpPr>
              <a:spLocks noChangeShapeType="1"/>
            </p:cNvSpPr>
            <p:nvPr/>
          </p:nvSpPr>
          <p:spPr bwMode="auto">
            <a:xfrm>
              <a:off x="153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1" name="Line 301"/>
            <p:cNvSpPr>
              <a:spLocks noChangeShapeType="1"/>
            </p:cNvSpPr>
            <p:nvPr/>
          </p:nvSpPr>
          <p:spPr bwMode="auto">
            <a:xfrm>
              <a:off x="156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" name="Line 302"/>
            <p:cNvSpPr>
              <a:spLocks noChangeShapeType="1"/>
            </p:cNvSpPr>
            <p:nvPr/>
          </p:nvSpPr>
          <p:spPr bwMode="auto">
            <a:xfrm>
              <a:off x="1589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3" name="Line 303"/>
            <p:cNvSpPr>
              <a:spLocks noChangeShapeType="1"/>
            </p:cNvSpPr>
            <p:nvPr/>
          </p:nvSpPr>
          <p:spPr bwMode="auto">
            <a:xfrm>
              <a:off x="160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4" name="Line 304"/>
            <p:cNvSpPr>
              <a:spLocks noChangeShapeType="1"/>
            </p:cNvSpPr>
            <p:nvPr/>
          </p:nvSpPr>
          <p:spPr bwMode="auto">
            <a:xfrm>
              <a:off x="1626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5" name="Line 305"/>
            <p:cNvSpPr>
              <a:spLocks noChangeShapeType="1"/>
            </p:cNvSpPr>
            <p:nvPr/>
          </p:nvSpPr>
          <p:spPr bwMode="auto">
            <a:xfrm>
              <a:off x="1651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6" name="Line 306"/>
            <p:cNvSpPr>
              <a:spLocks noChangeShapeType="1"/>
            </p:cNvSpPr>
            <p:nvPr/>
          </p:nvSpPr>
          <p:spPr bwMode="auto">
            <a:xfrm>
              <a:off x="1663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" name="Line 307"/>
            <p:cNvSpPr>
              <a:spLocks noChangeShapeType="1"/>
            </p:cNvSpPr>
            <p:nvPr/>
          </p:nvSpPr>
          <p:spPr bwMode="auto">
            <a:xfrm>
              <a:off x="168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" name="Line 308"/>
            <p:cNvSpPr>
              <a:spLocks noChangeShapeType="1"/>
            </p:cNvSpPr>
            <p:nvPr/>
          </p:nvSpPr>
          <p:spPr bwMode="auto">
            <a:xfrm>
              <a:off x="171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>
              <a:off x="141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0" name="Line 310"/>
            <p:cNvSpPr>
              <a:spLocks noChangeShapeType="1"/>
            </p:cNvSpPr>
            <p:nvPr/>
          </p:nvSpPr>
          <p:spPr bwMode="auto">
            <a:xfrm>
              <a:off x="142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1" name="Line 311"/>
            <p:cNvSpPr>
              <a:spLocks noChangeShapeType="1"/>
            </p:cNvSpPr>
            <p:nvPr/>
          </p:nvSpPr>
          <p:spPr bwMode="auto">
            <a:xfrm>
              <a:off x="145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2" name="Line 312"/>
            <p:cNvSpPr>
              <a:spLocks noChangeShapeType="1"/>
            </p:cNvSpPr>
            <p:nvPr/>
          </p:nvSpPr>
          <p:spPr bwMode="auto">
            <a:xfrm>
              <a:off x="147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3" name="Line 313"/>
            <p:cNvSpPr>
              <a:spLocks noChangeShapeType="1"/>
            </p:cNvSpPr>
            <p:nvPr/>
          </p:nvSpPr>
          <p:spPr bwMode="auto">
            <a:xfrm>
              <a:off x="1489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4" name="Line 314"/>
            <p:cNvSpPr>
              <a:spLocks noChangeShapeType="1"/>
            </p:cNvSpPr>
            <p:nvPr/>
          </p:nvSpPr>
          <p:spPr bwMode="auto">
            <a:xfrm>
              <a:off x="150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5" name="Line 315"/>
            <p:cNvSpPr>
              <a:spLocks noChangeShapeType="1"/>
            </p:cNvSpPr>
            <p:nvPr/>
          </p:nvSpPr>
          <p:spPr bwMode="auto">
            <a:xfrm>
              <a:off x="151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6" name="Line 316"/>
            <p:cNvSpPr>
              <a:spLocks noChangeShapeType="1"/>
            </p:cNvSpPr>
            <p:nvPr/>
          </p:nvSpPr>
          <p:spPr bwMode="auto">
            <a:xfrm>
              <a:off x="153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" name="Line 317"/>
            <p:cNvSpPr>
              <a:spLocks noChangeShapeType="1"/>
            </p:cNvSpPr>
            <p:nvPr/>
          </p:nvSpPr>
          <p:spPr bwMode="auto">
            <a:xfrm>
              <a:off x="1551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8" name="Line 318"/>
            <p:cNvSpPr>
              <a:spLocks noChangeShapeType="1"/>
            </p:cNvSpPr>
            <p:nvPr/>
          </p:nvSpPr>
          <p:spPr bwMode="auto">
            <a:xfrm>
              <a:off x="156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9" name="Line 319"/>
            <p:cNvSpPr>
              <a:spLocks noChangeShapeType="1"/>
            </p:cNvSpPr>
            <p:nvPr/>
          </p:nvSpPr>
          <p:spPr bwMode="auto">
            <a:xfrm>
              <a:off x="1576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0" name="Line 320"/>
            <p:cNvSpPr>
              <a:spLocks noChangeShapeType="1"/>
            </p:cNvSpPr>
            <p:nvPr/>
          </p:nvSpPr>
          <p:spPr bwMode="auto">
            <a:xfrm>
              <a:off x="1601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" name="Line 321"/>
            <p:cNvSpPr>
              <a:spLocks noChangeShapeType="1"/>
            </p:cNvSpPr>
            <p:nvPr/>
          </p:nvSpPr>
          <p:spPr bwMode="auto">
            <a:xfrm>
              <a:off x="1626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2" name="Line 322"/>
            <p:cNvSpPr>
              <a:spLocks noChangeShapeType="1"/>
            </p:cNvSpPr>
            <p:nvPr/>
          </p:nvSpPr>
          <p:spPr bwMode="auto">
            <a:xfrm>
              <a:off x="1638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3" name="Line 323"/>
            <p:cNvSpPr>
              <a:spLocks noChangeShapeType="1"/>
            </p:cNvSpPr>
            <p:nvPr/>
          </p:nvSpPr>
          <p:spPr bwMode="auto">
            <a:xfrm>
              <a:off x="1663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" name="Line 324"/>
            <p:cNvSpPr>
              <a:spLocks noChangeShapeType="1"/>
            </p:cNvSpPr>
            <p:nvPr/>
          </p:nvSpPr>
          <p:spPr bwMode="auto">
            <a:xfrm>
              <a:off x="168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5" name="Line 325"/>
            <p:cNvSpPr>
              <a:spLocks noChangeShapeType="1"/>
            </p:cNvSpPr>
            <p:nvPr/>
          </p:nvSpPr>
          <p:spPr bwMode="auto">
            <a:xfrm>
              <a:off x="170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" name="Rectangle 326"/>
            <p:cNvSpPr>
              <a:spLocks noChangeArrowheads="1"/>
            </p:cNvSpPr>
            <p:nvPr/>
          </p:nvSpPr>
          <p:spPr bwMode="auto">
            <a:xfrm>
              <a:off x="1452" y="2434"/>
              <a:ext cx="99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" name="Freeform 327"/>
            <p:cNvSpPr>
              <a:spLocks/>
            </p:cNvSpPr>
            <p:nvPr/>
          </p:nvSpPr>
          <p:spPr bwMode="auto">
            <a:xfrm>
              <a:off x="2733" y="2273"/>
              <a:ext cx="161" cy="136"/>
            </a:xfrm>
            <a:custGeom>
              <a:avLst/>
              <a:gdLst>
                <a:gd name="T0" fmla="*/ 0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0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0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" name="Freeform 328"/>
            <p:cNvSpPr>
              <a:spLocks/>
            </p:cNvSpPr>
            <p:nvPr/>
          </p:nvSpPr>
          <p:spPr bwMode="auto">
            <a:xfrm>
              <a:off x="2645" y="2484"/>
              <a:ext cx="349" cy="62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9" name="Freeform 329"/>
            <p:cNvSpPr>
              <a:spLocks/>
            </p:cNvSpPr>
            <p:nvPr/>
          </p:nvSpPr>
          <p:spPr bwMode="auto">
            <a:xfrm>
              <a:off x="2670" y="2434"/>
              <a:ext cx="274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0" name="Rectangle 330"/>
            <p:cNvSpPr>
              <a:spLocks noChangeArrowheads="1"/>
            </p:cNvSpPr>
            <p:nvPr/>
          </p:nvSpPr>
          <p:spPr bwMode="auto">
            <a:xfrm>
              <a:off x="2882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1" name="Rectangle 331"/>
            <p:cNvSpPr>
              <a:spLocks noChangeArrowheads="1"/>
            </p:cNvSpPr>
            <p:nvPr/>
          </p:nvSpPr>
          <p:spPr bwMode="auto">
            <a:xfrm>
              <a:off x="2857" y="2447"/>
              <a:ext cx="74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2" name="Freeform 332"/>
            <p:cNvSpPr>
              <a:spLocks/>
            </p:cNvSpPr>
            <p:nvPr/>
          </p:nvSpPr>
          <p:spPr bwMode="auto">
            <a:xfrm>
              <a:off x="2645" y="2484"/>
              <a:ext cx="336" cy="50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3" name="Line 333"/>
            <p:cNvSpPr>
              <a:spLocks noChangeShapeType="1"/>
            </p:cNvSpPr>
            <p:nvPr/>
          </p:nvSpPr>
          <p:spPr bwMode="auto">
            <a:xfrm>
              <a:off x="2956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4" name="Freeform 334"/>
            <p:cNvSpPr>
              <a:spLocks/>
            </p:cNvSpPr>
            <p:nvPr/>
          </p:nvSpPr>
          <p:spPr bwMode="auto">
            <a:xfrm>
              <a:off x="2745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5" name="Line 335"/>
            <p:cNvSpPr>
              <a:spLocks noChangeShapeType="1"/>
            </p:cNvSpPr>
            <p:nvPr/>
          </p:nvSpPr>
          <p:spPr bwMode="auto">
            <a:xfrm>
              <a:off x="2907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6" name="Freeform 336"/>
            <p:cNvSpPr>
              <a:spLocks/>
            </p:cNvSpPr>
            <p:nvPr/>
          </p:nvSpPr>
          <p:spPr bwMode="auto">
            <a:xfrm>
              <a:off x="2720" y="2260"/>
              <a:ext cx="187" cy="162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7" name="Line 337"/>
            <p:cNvSpPr>
              <a:spLocks noChangeShapeType="1"/>
            </p:cNvSpPr>
            <p:nvPr/>
          </p:nvSpPr>
          <p:spPr bwMode="auto">
            <a:xfrm>
              <a:off x="267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" name="Line 338"/>
            <p:cNvSpPr>
              <a:spLocks noChangeShapeType="1"/>
            </p:cNvSpPr>
            <p:nvPr/>
          </p:nvSpPr>
          <p:spPr bwMode="auto">
            <a:xfrm>
              <a:off x="268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" name="Line 339"/>
            <p:cNvSpPr>
              <a:spLocks noChangeShapeType="1"/>
            </p:cNvSpPr>
            <p:nvPr/>
          </p:nvSpPr>
          <p:spPr bwMode="auto">
            <a:xfrm>
              <a:off x="269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0" name="Line 340"/>
            <p:cNvSpPr>
              <a:spLocks noChangeShapeType="1"/>
            </p:cNvSpPr>
            <p:nvPr/>
          </p:nvSpPr>
          <p:spPr bwMode="auto">
            <a:xfrm>
              <a:off x="270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1" name="Line 341"/>
            <p:cNvSpPr>
              <a:spLocks noChangeShapeType="1"/>
            </p:cNvSpPr>
            <p:nvPr/>
          </p:nvSpPr>
          <p:spPr bwMode="auto">
            <a:xfrm>
              <a:off x="273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2" name="Line 342"/>
            <p:cNvSpPr>
              <a:spLocks noChangeShapeType="1"/>
            </p:cNvSpPr>
            <p:nvPr/>
          </p:nvSpPr>
          <p:spPr bwMode="auto">
            <a:xfrm>
              <a:off x="274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3" name="Line 343"/>
            <p:cNvSpPr>
              <a:spLocks noChangeShapeType="1"/>
            </p:cNvSpPr>
            <p:nvPr/>
          </p:nvSpPr>
          <p:spPr bwMode="auto">
            <a:xfrm>
              <a:off x="275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4" name="Line 344"/>
            <p:cNvSpPr>
              <a:spLocks noChangeShapeType="1"/>
            </p:cNvSpPr>
            <p:nvPr/>
          </p:nvSpPr>
          <p:spPr bwMode="auto">
            <a:xfrm>
              <a:off x="277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5" name="Line 345"/>
            <p:cNvSpPr>
              <a:spLocks noChangeShapeType="1"/>
            </p:cNvSpPr>
            <p:nvPr/>
          </p:nvSpPr>
          <p:spPr bwMode="auto">
            <a:xfrm>
              <a:off x="279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6" name="Line 346"/>
            <p:cNvSpPr>
              <a:spLocks noChangeShapeType="1"/>
            </p:cNvSpPr>
            <p:nvPr/>
          </p:nvSpPr>
          <p:spPr bwMode="auto">
            <a:xfrm>
              <a:off x="282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7" name="Line 347"/>
            <p:cNvSpPr>
              <a:spLocks noChangeShapeType="1"/>
            </p:cNvSpPr>
            <p:nvPr/>
          </p:nvSpPr>
          <p:spPr bwMode="auto">
            <a:xfrm>
              <a:off x="283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" name="Line 348"/>
            <p:cNvSpPr>
              <a:spLocks noChangeShapeType="1"/>
            </p:cNvSpPr>
            <p:nvPr/>
          </p:nvSpPr>
          <p:spPr bwMode="auto">
            <a:xfrm>
              <a:off x="285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9" name="Line 349"/>
            <p:cNvSpPr>
              <a:spLocks noChangeShapeType="1"/>
            </p:cNvSpPr>
            <p:nvPr/>
          </p:nvSpPr>
          <p:spPr bwMode="auto">
            <a:xfrm>
              <a:off x="288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0" name="Line 350"/>
            <p:cNvSpPr>
              <a:spLocks noChangeShapeType="1"/>
            </p:cNvSpPr>
            <p:nvPr/>
          </p:nvSpPr>
          <p:spPr bwMode="auto">
            <a:xfrm>
              <a:off x="289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1" name="Line 351"/>
            <p:cNvSpPr>
              <a:spLocks noChangeShapeType="1"/>
            </p:cNvSpPr>
            <p:nvPr/>
          </p:nvSpPr>
          <p:spPr bwMode="auto">
            <a:xfrm>
              <a:off x="291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2" name="Line 352"/>
            <p:cNvSpPr>
              <a:spLocks noChangeShapeType="1"/>
            </p:cNvSpPr>
            <p:nvPr/>
          </p:nvSpPr>
          <p:spPr bwMode="auto">
            <a:xfrm>
              <a:off x="2683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3" name="Line 353"/>
            <p:cNvSpPr>
              <a:spLocks noChangeShapeType="1"/>
            </p:cNvSpPr>
            <p:nvPr/>
          </p:nvSpPr>
          <p:spPr bwMode="auto">
            <a:xfrm>
              <a:off x="2695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4" name="Line 354"/>
            <p:cNvSpPr>
              <a:spLocks noChangeShapeType="1"/>
            </p:cNvSpPr>
            <p:nvPr/>
          </p:nvSpPr>
          <p:spPr bwMode="auto">
            <a:xfrm>
              <a:off x="2708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5" name="Line 355"/>
            <p:cNvSpPr>
              <a:spLocks noChangeShapeType="1"/>
            </p:cNvSpPr>
            <p:nvPr/>
          </p:nvSpPr>
          <p:spPr bwMode="auto">
            <a:xfrm>
              <a:off x="2720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6" name="Line 356"/>
            <p:cNvSpPr>
              <a:spLocks noChangeShapeType="1"/>
            </p:cNvSpPr>
            <p:nvPr/>
          </p:nvSpPr>
          <p:spPr bwMode="auto">
            <a:xfrm>
              <a:off x="2745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7" name="Line 357"/>
            <p:cNvSpPr>
              <a:spLocks noChangeShapeType="1"/>
            </p:cNvSpPr>
            <p:nvPr/>
          </p:nvSpPr>
          <p:spPr bwMode="auto">
            <a:xfrm>
              <a:off x="2770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8" name="Line 358"/>
            <p:cNvSpPr>
              <a:spLocks noChangeShapeType="1"/>
            </p:cNvSpPr>
            <p:nvPr/>
          </p:nvSpPr>
          <p:spPr bwMode="auto">
            <a:xfrm>
              <a:off x="2782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" name="Line 359"/>
            <p:cNvSpPr>
              <a:spLocks noChangeShapeType="1"/>
            </p:cNvSpPr>
            <p:nvPr/>
          </p:nvSpPr>
          <p:spPr bwMode="auto">
            <a:xfrm>
              <a:off x="2807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0" name="Line 360"/>
            <p:cNvSpPr>
              <a:spLocks noChangeShapeType="1"/>
            </p:cNvSpPr>
            <p:nvPr/>
          </p:nvSpPr>
          <p:spPr bwMode="auto">
            <a:xfrm>
              <a:off x="2832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1" name="Line 361"/>
            <p:cNvSpPr>
              <a:spLocks noChangeShapeType="1"/>
            </p:cNvSpPr>
            <p:nvPr/>
          </p:nvSpPr>
          <p:spPr bwMode="auto">
            <a:xfrm>
              <a:off x="284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2" name="Line 362"/>
            <p:cNvSpPr>
              <a:spLocks noChangeShapeType="1"/>
            </p:cNvSpPr>
            <p:nvPr/>
          </p:nvSpPr>
          <p:spPr bwMode="auto">
            <a:xfrm>
              <a:off x="2869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3" name="Line 363"/>
            <p:cNvSpPr>
              <a:spLocks noChangeShapeType="1"/>
            </p:cNvSpPr>
            <p:nvPr/>
          </p:nvSpPr>
          <p:spPr bwMode="auto">
            <a:xfrm>
              <a:off x="2894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4" name="Line 364"/>
            <p:cNvSpPr>
              <a:spLocks noChangeShapeType="1"/>
            </p:cNvSpPr>
            <p:nvPr/>
          </p:nvSpPr>
          <p:spPr bwMode="auto">
            <a:xfrm>
              <a:off x="2907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5" name="Line 365"/>
            <p:cNvSpPr>
              <a:spLocks noChangeShapeType="1"/>
            </p:cNvSpPr>
            <p:nvPr/>
          </p:nvSpPr>
          <p:spPr bwMode="auto">
            <a:xfrm>
              <a:off x="2919" y="2496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6" name="Line 366"/>
            <p:cNvSpPr>
              <a:spLocks noChangeShapeType="1"/>
            </p:cNvSpPr>
            <p:nvPr/>
          </p:nvSpPr>
          <p:spPr bwMode="auto">
            <a:xfrm>
              <a:off x="2931" y="2496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7" name="Line 367"/>
            <p:cNvSpPr>
              <a:spLocks noChangeShapeType="1"/>
            </p:cNvSpPr>
            <p:nvPr/>
          </p:nvSpPr>
          <p:spPr bwMode="auto">
            <a:xfrm>
              <a:off x="2658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" name="Line 368"/>
            <p:cNvSpPr>
              <a:spLocks noChangeShapeType="1"/>
            </p:cNvSpPr>
            <p:nvPr/>
          </p:nvSpPr>
          <p:spPr bwMode="auto">
            <a:xfrm>
              <a:off x="267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" name="Line 369"/>
            <p:cNvSpPr>
              <a:spLocks noChangeShapeType="1"/>
            </p:cNvSpPr>
            <p:nvPr/>
          </p:nvSpPr>
          <p:spPr bwMode="auto">
            <a:xfrm>
              <a:off x="2695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0" name="Line 370"/>
            <p:cNvSpPr>
              <a:spLocks noChangeShapeType="1"/>
            </p:cNvSpPr>
            <p:nvPr/>
          </p:nvSpPr>
          <p:spPr bwMode="auto">
            <a:xfrm>
              <a:off x="2720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1" name="Line 371"/>
            <p:cNvSpPr>
              <a:spLocks noChangeShapeType="1"/>
            </p:cNvSpPr>
            <p:nvPr/>
          </p:nvSpPr>
          <p:spPr bwMode="auto">
            <a:xfrm>
              <a:off x="2733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2" name="Line 372"/>
            <p:cNvSpPr>
              <a:spLocks noChangeShapeType="1"/>
            </p:cNvSpPr>
            <p:nvPr/>
          </p:nvSpPr>
          <p:spPr bwMode="auto">
            <a:xfrm>
              <a:off x="275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3" name="Line 373"/>
            <p:cNvSpPr>
              <a:spLocks noChangeShapeType="1"/>
            </p:cNvSpPr>
            <p:nvPr/>
          </p:nvSpPr>
          <p:spPr bwMode="auto">
            <a:xfrm>
              <a:off x="2782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4" name="Line 374"/>
            <p:cNvSpPr>
              <a:spLocks noChangeShapeType="1"/>
            </p:cNvSpPr>
            <p:nvPr/>
          </p:nvSpPr>
          <p:spPr bwMode="auto">
            <a:xfrm>
              <a:off x="2795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5" name="Line 375"/>
            <p:cNvSpPr>
              <a:spLocks noChangeShapeType="1"/>
            </p:cNvSpPr>
            <p:nvPr/>
          </p:nvSpPr>
          <p:spPr bwMode="auto">
            <a:xfrm>
              <a:off x="2807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6" name="Line 376"/>
            <p:cNvSpPr>
              <a:spLocks noChangeShapeType="1"/>
            </p:cNvSpPr>
            <p:nvPr/>
          </p:nvSpPr>
          <p:spPr bwMode="auto">
            <a:xfrm>
              <a:off x="2820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7" name="Line 377"/>
            <p:cNvSpPr>
              <a:spLocks noChangeShapeType="1"/>
            </p:cNvSpPr>
            <p:nvPr/>
          </p:nvSpPr>
          <p:spPr bwMode="auto">
            <a:xfrm>
              <a:off x="2844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8" name="Line 378"/>
            <p:cNvSpPr>
              <a:spLocks noChangeShapeType="1"/>
            </p:cNvSpPr>
            <p:nvPr/>
          </p:nvSpPr>
          <p:spPr bwMode="auto">
            <a:xfrm>
              <a:off x="2869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" name="Line 379"/>
            <p:cNvSpPr>
              <a:spLocks noChangeShapeType="1"/>
            </p:cNvSpPr>
            <p:nvPr/>
          </p:nvSpPr>
          <p:spPr bwMode="auto">
            <a:xfrm>
              <a:off x="2882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0" name="Line 380"/>
            <p:cNvSpPr>
              <a:spLocks noChangeShapeType="1"/>
            </p:cNvSpPr>
            <p:nvPr/>
          </p:nvSpPr>
          <p:spPr bwMode="auto">
            <a:xfrm>
              <a:off x="2907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1" name="Line 381"/>
            <p:cNvSpPr>
              <a:spLocks noChangeShapeType="1"/>
            </p:cNvSpPr>
            <p:nvPr/>
          </p:nvSpPr>
          <p:spPr bwMode="auto">
            <a:xfrm>
              <a:off x="2931" y="2509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2" name="Line 382"/>
            <p:cNvSpPr>
              <a:spLocks noChangeShapeType="1"/>
            </p:cNvSpPr>
            <p:nvPr/>
          </p:nvSpPr>
          <p:spPr bwMode="auto">
            <a:xfrm>
              <a:off x="2944" y="2509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3" name="Line 383"/>
            <p:cNvSpPr>
              <a:spLocks noChangeShapeType="1"/>
            </p:cNvSpPr>
            <p:nvPr/>
          </p:nvSpPr>
          <p:spPr bwMode="auto">
            <a:xfrm>
              <a:off x="2670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4" name="Line 384"/>
            <p:cNvSpPr>
              <a:spLocks noChangeShapeType="1"/>
            </p:cNvSpPr>
            <p:nvPr/>
          </p:nvSpPr>
          <p:spPr bwMode="auto">
            <a:xfrm>
              <a:off x="2695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5" name="Line 385"/>
            <p:cNvSpPr>
              <a:spLocks noChangeShapeType="1"/>
            </p:cNvSpPr>
            <p:nvPr/>
          </p:nvSpPr>
          <p:spPr bwMode="auto">
            <a:xfrm>
              <a:off x="2708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6" name="Line 386"/>
            <p:cNvSpPr>
              <a:spLocks noChangeShapeType="1"/>
            </p:cNvSpPr>
            <p:nvPr/>
          </p:nvSpPr>
          <p:spPr bwMode="auto">
            <a:xfrm>
              <a:off x="2733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7" name="Line 387"/>
            <p:cNvSpPr>
              <a:spLocks noChangeShapeType="1"/>
            </p:cNvSpPr>
            <p:nvPr/>
          </p:nvSpPr>
          <p:spPr bwMode="auto">
            <a:xfrm>
              <a:off x="2757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8" name="Line 388"/>
            <p:cNvSpPr>
              <a:spLocks noChangeShapeType="1"/>
            </p:cNvSpPr>
            <p:nvPr/>
          </p:nvSpPr>
          <p:spPr bwMode="auto">
            <a:xfrm>
              <a:off x="277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" name="Line 389"/>
            <p:cNvSpPr>
              <a:spLocks noChangeShapeType="1"/>
            </p:cNvSpPr>
            <p:nvPr/>
          </p:nvSpPr>
          <p:spPr bwMode="auto">
            <a:xfrm>
              <a:off x="2795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" name="Line 390"/>
            <p:cNvSpPr>
              <a:spLocks noChangeShapeType="1"/>
            </p:cNvSpPr>
            <p:nvPr/>
          </p:nvSpPr>
          <p:spPr bwMode="auto">
            <a:xfrm>
              <a:off x="2820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1" name="Line 391"/>
            <p:cNvSpPr>
              <a:spLocks noChangeShapeType="1"/>
            </p:cNvSpPr>
            <p:nvPr/>
          </p:nvSpPr>
          <p:spPr bwMode="auto">
            <a:xfrm>
              <a:off x="283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2" name="Line 392"/>
            <p:cNvSpPr>
              <a:spLocks noChangeShapeType="1"/>
            </p:cNvSpPr>
            <p:nvPr/>
          </p:nvSpPr>
          <p:spPr bwMode="auto">
            <a:xfrm>
              <a:off x="284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3" name="Line 393"/>
            <p:cNvSpPr>
              <a:spLocks noChangeShapeType="1"/>
            </p:cNvSpPr>
            <p:nvPr/>
          </p:nvSpPr>
          <p:spPr bwMode="auto">
            <a:xfrm>
              <a:off x="285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4" name="Line 394"/>
            <p:cNvSpPr>
              <a:spLocks noChangeShapeType="1"/>
            </p:cNvSpPr>
            <p:nvPr/>
          </p:nvSpPr>
          <p:spPr bwMode="auto">
            <a:xfrm>
              <a:off x="2882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5" name="Line 395"/>
            <p:cNvSpPr>
              <a:spLocks noChangeShapeType="1"/>
            </p:cNvSpPr>
            <p:nvPr/>
          </p:nvSpPr>
          <p:spPr bwMode="auto">
            <a:xfrm>
              <a:off x="2894" y="2521"/>
              <a:ext cx="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6" name="Line 396"/>
            <p:cNvSpPr>
              <a:spLocks noChangeShapeType="1"/>
            </p:cNvSpPr>
            <p:nvPr/>
          </p:nvSpPr>
          <p:spPr bwMode="auto">
            <a:xfrm>
              <a:off x="2907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7" name="Line 397"/>
            <p:cNvSpPr>
              <a:spLocks noChangeShapeType="1"/>
            </p:cNvSpPr>
            <p:nvPr/>
          </p:nvSpPr>
          <p:spPr bwMode="auto">
            <a:xfrm>
              <a:off x="2919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8" name="Line 398"/>
            <p:cNvSpPr>
              <a:spLocks noChangeShapeType="1"/>
            </p:cNvSpPr>
            <p:nvPr/>
          </p:nvSpPr>
          <p:spPr bwMode="auto">
            <a:xfrm>
              <a:off x="2944" y="2521"/>
              <a:ext cx="1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" name="Rectangle 399"/>
            <p:cNvSpPr>
              <a:spLocks noChangeArrowheads="1"/>
            </p:cNvSpPr>
            <p:nvPr/>
          </p:nvSpPr>
          <p:spPr bwMode="auto">
            <a:xfrm>
              <a:off x="2683" y="2434"/>
              <a:ext cx="112" cy="13"/>
            </a:xfrm>
            <a:prstGeom prst="rect">
              <a:avLst/>
            </a:prstGeom>
            <a:noFill/>
            <a:ln w="19050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0" name="Freeform 400"/>
            <p:cNvSpPr>
              <a:spLocks/>
            </p:cNvSpPr>
            <p:nvPr/>
          </p:nvSpPr>
          <p:spPr bwMode="auto">
            <a:xfrm>
              <a:off x="4461" y="2273"/>
              <a:ext cx="149" cy="136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1" name="Freeform 401"/>
            <p:cNvSpPr>
              <a:spLocks/>
            </p:cNvSpPr>
            <p:nvPr/>
          </p:nvSpPr>
          <p:spPr bwMode="auto">
            <a:xfrm>
              <a:off x="4361" y="2484"/>
              <a:ext cx="361" cy="62"/>
            </a:xfrm>
            <a:custGeom>
              <a:avLst/>
              <a:gdLst>
                <a:gd name="T0" fmla="*/ 26 w 29"/>
                <a:gd name="T1" fmla="*/ 0 h 5"/>
                <a:gd name="T2" fmla="*/ 29 w 29"/>
                <a:gd name="T3" fmla="*/ 3 h 5"/>
                <a:gd name="T4" fmla="*/ 29 w 29"/>
                <a:gd name="T5" fmla="*/ 5 h 5"/>
                <a:gd name="T6" fmla="*/ 0 w 29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26" y="0"/>
                  </a:moveTo>
                  <a:lnTo>
                    <a:pt x="29" y="3"/>
                  </a:lnTo>
                  <a:lnTo>
                    <a:pt x="29" y="5"/>
                  </a:ln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2" name="Freeform 402"/>
            <p:cNvSpPr>
              <a:spLocks/>
            </p:cNvSpPr>
            <p:nvPr/>
          </p:nvSpPr>
          <p:spPr bwMode="auto">
            <a:xfrm>
              <a:off x="4399" y="2434"/>
              <a:ext cx="273" cy="50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3" name="Rectangle 403"/>
            <p:cNvSpPr>
              <a:spLocks noChangeArrowheads="1"/>
            </p:cNvSpPr>
            <p:nvPr/>
          </p:nvSpPr>
          <p:spPr bwMode="auto">
            <a:xfrm>
              <a:off x="4610" y="2434"/>
              <a:ext cx="25" cy="25"/>
            </a:xfrm>
            <a:prstGeom prst="rect">
              <a:avLst/>
            </a:prstGeom>
            <a:solidFill>
              <a:srgbClr val="A9A8A7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4" name="Rectangle 404"/>
            <p:cNvSpPr>
              <a:spLocks noChangeArrowheads="1"/>
            </p:cNvSpPr>
            <p:nvPr/>
          </p:nvSpPr>
          <p:spPr bwMode="auto">
            <a:xfrm>
              <a:off x="4585" y="2447"/>
              <a:ext cx="62" cy="1"/>
            </a:xfrm>
            <a:prstGeom prst="rect">
              <a:avLst/>
            </a:prstGeom>
            <a:solidFill>
              <a:srgbClr val="626E76"/>
            </a:solidFill>
            <a:ln w="1905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5" name="Freeform 405"/>
            <p:cNvSpPr>
              <a:spLocks/>
            </p:cNvSpPr>
            <p:nvPr/>
          </p:nvSpPr>
          <p:spPr bwMode="auto">
            <a:xfrm>
              <a:off x="4361" y="2484"/>
              <a:ext cx="349" cy="50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19050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6" name="Line 406"/>
            <p:cNvSpPr>
              <a:spLocks noChangeShapeType="1"/>
            </p:cNvSpPr>
            <p:nvPr/>
          </p:nvSpPr>
          <p:spPr bwMode="auto">
            <a:xfrm>
              <a:off x="4685" y="2434"/>
              <a:ext cx="1" cy="50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7" name="Freeform 407"/>
            <p:cNvSpPr>
              <a:spLocks/>
            </p:cNvSpPr>
            <p:nvPr/>
          </p:nvSpPr>
          <p:spPr bwMode="auto">
            <a:xfrm>
              <a:off x="4461" y="2285"/>
              <a:ext cx="137" cy="1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9050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8" name="Line 408"/>
            <p:cNvSpPr>
              <a:spLocks noChangeShapeType="1"/>
            </p:cNvSpPr>
            <p:nvPr/>
          </p:nvSpPr>
          <p:spPr bwMode="auto">
            <a:xfrm>
              <a:off x="4635" y="2285"/>
              <a:ext cx="1" cy="112"/>
            </a:xfrm>
            <a:prstGeom prst="line">
              <a:avLst/>
            </a:prstGeom>
            <a:noFill/>
            <a:ln w="1905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" name="Freeform 410"/>
          <p:cNvSpPr>
            <a:spLocks/>
          </p:cNvSpPr>
          <p:nvPr/>
        </p:nvSpPr>
        <p:spPr bwMode="auto">
          <a:xfrm>
            <a:off x="7053957" y="4147343"/>
            <a:ext cx="277813" cy="257175"/>
          </a:xfrm>
          <a:custGeom>
            <a:avLst/>
            <a:gdLst>
              <a:gd name="T0" fmla="*/ 1 w 14"/>
              <a:gd name="T1" fmla="*/ 0 h 13"/>
              <a:gd name="T2" fmla="*/ 13 w 14"/>
              <a:gd name="T3" fmla="*/ 0 h 13"/>
              <a:gd name="T4" fmla="*/ 14 w 14"/>
              <a:gd name="T5" fmla="*/ 1 h 13"/>
              <a:gd name="T6" fmla="*/ 14 w 14"/>
              <a:gd name="T7" fmla="*/ 12 h 13"/>
              <a:gd name="T8" fmla="*/ 13 w 14"/>
              <a:gd name="T9" fmla="*/ 13 h 13"/>
              <a:gd name="T10" fmla="*/ 1 w 14"/>
              <a:gd name="T11" fmla="*/ 13 h 13"/>
              <a:gd name="T12" fmla="*/ 0 w 14"/>
              <a:gd name="T13" fmla="*/ 12 h 13"/>
              <a:gd name="T14" fmla="*/ 0 w 14"/>
              <a:gd name="T15" fmla="*/ 1 h 13"/>
              <a:gd name="T16" fmla="*/ 1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" y="0"/>
                </a:moveTo>
                <a:lnTo>
                  <a:pt x="13" y="0"/>
                </a:lnTo>
                <a:cubicBezTo>
                  <a:pt x="14" y="0"/>
                  <a:pt x="14" y="1"/>
                  <a:pt x="14" y="1"/>
                </a:cubicBezTo>
                <a:lnTo>
                  <a:pt x="14" y="12"/>
                </a:lnTo>
                <a:cubicBezTo>
                  <a:pt x="14" y="12"/>
                  <a:pt x="14" y="13"/>
                  <a:pt x="13" y="13"/>
                </a:cubicBezTo>
                <a:lnTo>
                  <a:pt x="1" y="13"/>
                </a:ln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ubicBezTo>
                  <a:pt x="0" y="1"/>
                  <a:pt x="0" y="0"/>
                  <a:pt x="1" y="0"/>
                </a:cubicBezTo>
                <a:close/>
              </a:path>
            </a:pathLst>
          </a:custGeom>
          <a:noFill/>
          <a:ln w="19050" cap="flat">
            <a:solidFill>
              <a:srgbClr val="242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" name="Line 411"/>
          <p:cNvSpPr>
            <a:spLocks noChangeShapeType="1"/>
          </p:cNvSpPr>
          <p:nvPr/>
        </p:nvSpPr>
        <p:spPr bwMode="auto">
          <a:xfrm>
            <a:off x="699522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" name="Line 412"/>
          <p:cNvSpPr>
            <a:spLocks noChangeShapeType="1"/>
          </p:cNvSpPr>
          <p:nvPr/>
        </p:nvSpPr>
        <p:spPr bwMode="auto">
          <a:xfrm>
            <a:off x="70349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2" name="Line 413"/>
          <p:cNvSpPr>
            <a:spLocks noChangeShapeType="1"/>
          </p:cNvSpPr>
          <p:nvPr/>
        </p:nvSpPr>
        <p:spPr bwMode="auto">
          <a:xfrm>
            <a:off x="70539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" name="Line 414"/>
          <p:cNvSpPr>
            <a:spLocks noChangeShapeType="1"/>
          </p:cNvSpPr>
          <p:nvPr/>
        </p:nvSpPr>
        <p:spPr bwMode="auto">
          <a:xfrm>
            <a:off x="70936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" name="Line 415"/>
          <p:cNvSpPr>
            <a:spLocks noChangeShapeType="1"/>
          </p:cNvSpPr>
          <p:nvPr/>
        </p:nvSpPr>
        <p:spPr bwMode="auto">
          <a:xfrm>
            <a:off x="71333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5" name="Line 416"/>
          <p:cNvSpPr>
            <a:spLocks noChangeShapeType="1"/>
          </p:cNvSpPr>
          <p:nvPr/>
        </p:nvSpPr>
        <p:spPr bwMode="auto">
          <a:xfrm>
            <a:off x="71539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6" name="Line 417"/>
          <p:cNvSpPr>
            <a:spLocks noChangeShapeType="1"/>
          </p:cNvSpPr>
          <p:nvPr/>
        </p:nvSpPr>
        <p:spPr bwMode="auto">
          <a:xfrm>
            <a:off x="71730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7" name="Line 418"/>
          <p:cNvSpPr>
            <a:spLocks noChangeShapeType="1"/>
          </p:cNvSpPr>
          <p:nvPr/>
        </p:nvSpPr>
        <p:spPr bwMode="auto">
          <a:xfrm>
            <a:off x="71920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8" name="Line 419"/>
          <p:cNvSpPr>
            <a:spLocks noChangeShapeType="1"/>
          </p:cNvSpPr>
          <p:nvPr/>
        </p:nvSpPr>
        <p:spPr bwMode="auto">
          <a:xfrm>
            <a:off x="72317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9" name="Line 420"/>
          <p:cNvSpPr>
            <a:spLocks noChangeShapeType="1"/>
          </p:cNvSpPr>
          <p:nvPr/>
        </p:nvSpPr>
        <p:spPr bwMode="auto">
          <a:xfrm>
            <a:off x="72523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0" name="Line 421"/>
          <p:cNvSpPr>
            <a:spLocks noChangeShapeType="1"/>
          </p:cNvSpPr>
          <p:nvPr/>
        </p:nvSpPr>
        <p:spPr bwMode="auto">
          <a:xfrm>
            <a:off x="72714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1" name="Line 422"/>
          <p:cNvSpPr>
            <a:spLocks noChangeShapeType="1"/>
          </p:cNvSpPr>
          <p:nvPr/>
        </p:nvSpPr>
        <p:spPr bwMode="auto">
          <a:xfrm>
            <a:off x="72920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2" name="Line 423"/>
          <p:cNvSpPr>
            <a:spLocks noChangeShapeType="1"/>
          </p:cNvSpPr>
          <p:nvPr/>
        </p:nvSpPr>
        <p:spPr bwMode="auto">
          <a:xfrm>
            <a:off x="73317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3" name="Line 424"/>
          <p:cNvSpPr>
            <a:spLocks noChangeShapeType="1"/>
          </p:cNvSpPr>
          <p:nvPr/>
        </p:nvSpPr>
        <p:spPr bwMode="auto">
          <a:xfrm>
            <a:off x="73698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4" name="Line 425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5" name="Line 426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" name="Line 427"/>
          <p:cNvSpPr>
            <a:spLocks noChangeShapeType="1"/>
          </p:cNvSpPr>
          <p:nvPr/>
        </p:nvSpPr>
        <p:spPr bwMode="auto">
          <a:xfrm>
            <a:off x="69555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7" name="Line 428"/>
          <p:cNvSpPr>
            <a:spLocks noChangeShapeType="1"/>
          </p:cNvSpPr>
          <p:nvPr/>
        </p:nvSpPr>
        <p:spPr bwMode="auto">
          <a:xfrm>
            <a:off x="69761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8" name="Line 429"/>
          <p:cNvSpPr>
            <a:spLocks noChangeShapeType="1"/>
          </p:cNvSpPr>
          <p:nvPr/>
        </p:nvSpPr>
        <p:spPr bwMode="auto">
          <a:xfrm>
            <a:off x="701585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" name="Line 430"/>
          <p:cNvSpPr>
            <a:spLocks noChangeShapeType="1"/>
          </p:cNvSpPr>
          <p:nvPr/>
        </p:nvSpPr>
        <p:spPr bwMode="auto">
          <a:xfrm>
            <a:off x="7053957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" name="Line 431"/>
          <p:cNvSpPr>
            <a:spLocks noChangeShapeType="1"/>
          </p:cNvSpPr>
          <p:nvPr/>
        </p:nvSpPr>
        <p:spPr bwMode="auto">
          <a:xfrm>
            <a:off x="70745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1" name="Line 432"/>
          <p:cNvSpPr>
            <a:spLocks noChangeShapeType="1"/>
          </p:cNvSpPr>
          <p:nvPr/>
        </p:nvSpPr>
        <p:spPr bwMode="auto">
          <a:xfrm>
            <a:off x="7093645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2" name="Line 433"/>
          <p:cNvSpPr>
            <a:spLocks noChangeShapeType="1"/>
          </p:cNvSpPr>
          <p:nvPr/>
        </p:nvSpPr>
        <p:spPr bwMode="auto">
          <a:xfrm>
            <a:off x="71142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3" name="Line 434"/>
          <p:cNvSpPr>
            <a:spLocks noChangeShapeType="1"/>
          </p:cNvSpPr>
          <p:nvPr/>
        </p:nvSpPr>
        <p:spPr bwMode="auto">
          <a:xfrm>
            <a:off x="715397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" name="Line 435"/>
          <p:cNvSpPr>
            <a:spLocks noChangeShapeType="1"/>
          </p:cNvSpPr>
          <p:nvPr/>
        </p:nvSpPr>
        <p:spPr bwMode="auto">
          <a:xfrm>
            <a:off x="71730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5" name="Line 436"/>
          <p:cNvSpPr>
            <a:spLocks noChangeShapeType="1"/>
          </p:cNvSpPr>
          <p:nvPr/>
        </p:nvSpPr>
        <p:spPr bwMode="auto">
          <a:xfrm>
            <a:off x="7192070" y="4521993"/>
            <a:ext cx="20637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6" name="Line 437"/>
          <p:cNvSpPr>
            <a:spLocks noChangeShapeType="1"/>
          </p:cNvSpPr>
          <p:nvPr/>
        </p:nvSpPr>
        <p:spPr bwMode="auto">
          <a:xfrm>
            <a:off x="72127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7" name="Line 438"/>
          <p:cNvSpPr>
            <a:spLocks noChangeShapeType="1"/>
          </p:cNvSpPr>
          <p:nvPr/>
        </p:nvSpPr>
        <p:spPr bwMode="auto">
          <a:xfrm>
            <a:off x="7252395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8" name="Line 439"/>
          <p:cNvSpPr>
            <a:spLocks noChangeShapeType="1"/>
          </p:cNvSpPr>
          <p:nvPr/>
        </p:nvSpPr>
        <p:spPr bwMode="auto">
          <a:xfrm>
            <a:off x="7292082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9" name="Line 440"/>
          <p:cNvSpPr>
            <a:spLocks noChangeShapeType="1"/>
          </p:cNvSpPr>
          <p:nvPr/>
        </p:nvSpPr>
        <p:spPr bwMode="auto">
          <a:xfrm>
            <a:off x="7311132" y="4521993"/>
            <a:ext cx="20638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" name="Line 441"/>
          <p:cNvSpPr>
            <a:spLocks noChangeShapeType="1"/>
          </p:cNvSpPr>
          <p:nvPr/>
        </p:nvSpPr>
        <p:spPr bwMode="auto">
          <a:xfrm>
            <a:off x="7350820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1" name="Line 442"/>
          <p:cNvSpPr>
            <a:spLocks noChangeShapeType="1"/>
          </p:cNvSpPr>
          <p:nvPr/>
        </p:nvSpPr>
        <p:spPr bwMode="auto">
          <a:xfrm>
            <a:off x="7390507" y="4521993"/>
            <a:ext cx="19050" cy="1588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2" name="Line 443"/>
          <p:cNvSpPr>
            <a:spLocks noChangeShapeType="1"/>
          </p:cNvSpPr>
          <p:nvPr/>
        </p:nvSpPr>
        <p:spPr bwMode="auto">
          <a:xfrm>
            <a:off x="697617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3" name="Line 444"/>
          <p:cNvSpPr>
            <a:spLocks noChangeShapeType="1"/>
          </p:cNvSpPr>
          <p:nvPr/>
        </p:nvSpPr>
        <p:spPr bwMode="auto">
          <a:xfrm>
            <a:off x="701585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4" name="Line 445"/>
          <p:cNvSpPr>
            <a:spLocks noChangeShapeType="1"/>
          </p:cNvSpPr>
          <p:nvPr/>
        </p:nvSpPr>
        <p:spPr bwMode="auto">
          <a:xfrm>
            <a:off x="703490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5" name="Line 446"/>
          <p:cNvSpPr>
            <a:spLocks noChangeShapeType="1"/>
          </p:cNvSpPr>
          <p:nvPr/>
        </p:nvSpPr>
        <p:spPr bwMode="auto">
          <a:xfrm>
            <a:off x="7074595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6" name="Line 447"/>
          <p:cNvSpPr>
            <a:spLocks noChangeShapeType="1"/>
          </p:cNvSpPr>
          <p:nvPr/>
        </p:nvSpPr>
        <p:spPr bwMode="auto">
          <a:xfrm>
            <a:off x="7114282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7" name="Line 448"/>
          <p:cNvSpPr>
            <a:spLocks noChangeShapeType="1"/>
          </p:cNvSpPr>
          <p:nvPr/>
        </p:nvSpPr>
        <p:spPr bwMode="auto">
          <a:xfrm>
            <a:off x="7133332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8" name="Line 449"/>
          <p:cNvSpPr>
            <a:spLocks noChangeShapeType="1"/>
          </p:cNvSpPr>
          <p:nvPr/>
        </p:nvSpPr>
        <p:spPr bwMode="auto">
          <a:xfrm>
            <a:off x="717302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9" name="Line 450"/>
          <p:cNvSpPr>
            <a:spLocks noChangeShapeType="1"/>
          </p:cNvSpPr>
          <p:nvPr/>
        </p:nvSpPr>
        <p:spPr bwMode="auto">
          <a:xfrm>
            <a:off x="7212707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0" name="Line 451"/>
          <p:cNvSpPr>
            <a:spLocks noChangeShapeType="1"/>
          </p:cNvSpPr>
          <p:nvPr/>
        </p:nvSpPr>
        <p:spPr bwMode="auto">
          <a:xfrm>
            <a:off x="7231757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1" name="Line 452"/>
          <p:cNvSpPr>
            <a:spLocks noChangeShapeType="1"/>
          </p:cNvSpPr>
          <p:nvPr/>
        </p:nvSpPr>
        <p:spPr bwMode="auto">
          <a:xfrm>
            <a:off x="7271445" y="454263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2" name="Line 453"/>
          <p:cNvSpPr>
            <a:spLocks noChangeShapeType="1"/>
          </p:cNvSpPr>
          <p:nvPr/>
        </p:nvSpPr>
        <p:spPr bwMode="auto">
          <a:xfrm>
            <a:off x="7311132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3" name="Line 454"/>
          <p:cNvSpPr>
            <a:spLocks noChangeShapeType="1"/>
          </p:cNvSpPr>
          <p:nvPr/>
        </p:nvSpPr>
        <p:spPr bwMode="auto">
          <a:xfrm>
            <a:off x="733177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4" name="Line 455"/>
          <p:cNvSpPr>
            <a:spLocks noChangeShapeType="1"/>
          </p:cNvSpPr>
          <p:nvPr/>
        </p:nvSpPr>
        <p:spPr bwMode="auto">
          <a:xfrm>
            <a:off x="7350820" y="454263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" name="Line 456"/>
          <p:cNvSpPr>
            <a:spLocks noChangeShapeType="1"/>
          </p:cNvSpPr>
          <p:nvPr/>
        </p:nvSpPr>
        <p:spPr bwMode="auto">
          <a:xfrm>
            <a:off x="7369870" y="454263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" name="Line 457"/>
          <p:cNvSpPr>
            <a:spLocks noChangeShapeType="1"/>
          </p:cNvSpPr>
          <p:nvPr/>
        </p:nvSpPr>
        <p:spPr bwMode="auto">
          <a:xfrm>
            <a:off x="7409557" y="454263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" name="Line 458"/>
          <p:cNvSpPr>
            <a:spLocks noChangeShapeType="1"/>
          </p:cNvSpPr>
          <p:nvPr/>
        </p:nvSpPr>
        <p:spPr bwMode="auto">
          <a:xfrm>
            <a:off x="6936482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" name="Line 459"/>
          <p:cNvSpPr>
            <a:spLocks noChangeShapeType="1"/>
          </p:cNvSpPr>
          <p:nvPr/>
        </p:nvSpPr>
        <p:spPr bwMode="auto">
          <a:xfrm>
            <a:off x="6955532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" name="Line 460"/>
          <p:cNvSpPr>
            <a:spLocks noChangeShapeType="1"/>
          </p:cNvSpPr>
          <p:nvPr/>
        </p:nvSpPr>
        <p:spPr bwMode="auto">
          <a:xfrm>
            <a:off x="697617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" name="Line 461"/>
          <p:cNvSpPr>
            <a:spLocks noChangeShapeType="1"/>
          </p:cNvSpPr>
          <p:nvPr/>
        </p:nvSpPr>
        <p:spPr bwMode="auto">
          <a:xfrm>
            <a:off x="699522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" name="Line 462"/>
          <p:cNvSpPr>
            <a:spLocks noChangeShapeType="1"/>
          </p:cNvSpPr>
          <p:nvPr/>
        </p:nvSpPr>
        <p:spPr bwMode="auto">
          <a:xfrm>
            <a:off x="7034907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" name="Line 463"/>
          <p:cNvSpPr>
            <a:spLocks noChangeShapeType="1"/>
          </p:cNvSpPr>
          <p:nvPr/>
        </p:nvSpPr>
        <p:spPr bwMode="auto">
          <a:xfrm>
            <a:off x="70539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" name="Line 464"/>
          <p:cNvSpPr>
            <a:spLocks noChangeShapeType="1"/>
          </p:cNvSpPr>
          <p:nvPr/>
        </p:nvSpPr>
        <p:spPr bwMode="auto">
          <a:xfrm>
            <a:off x="7074595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" name="Line 465"/>
          <p:cNvSpPr>
            <a:spLocks noChangeShapeType="1"/>
          </p:cNvSpPr>
          <p:nvPr/>
        </p:nvSpPr>
        <p:spPr bwMode="auto">
          <a:xfrm>
            <a:off x="7093645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5" name="Line 466"/>
          <p:cNvSpPr>
            <a:spLocks noChangeShapeType="1"/>
          </p:cNvSpPr>
          <p:nvPr/>
        </p:nvSpPr>
        <p:spPr bwMode="auto">
          <a:xfrm>
            <a:off x="7133332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" name="Line 467"/>
          <p:cNvSpPr>
            <a:spLocks noChangeShapeType="1"/>
          </p:cNvSpPr>
          <p:nvPr/>
        </p:nvSpPr>
        <p:spPr bwMode="auto">
          <a:xfrm>
            <a:off x="717302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" name="Line 468"/>
          <p:cNvSpPr>
            <a:spLocks noChangeShapeType="1"/>
          </p:cNvSpPr>
          <p:nvPr/>
        </p:nvSpPr>
        <p:spPr bwMode="auto">
          <a:xfrm>
            <a:off x="719207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" name="Line 469"/>
          <p:cNvSpPr>
            <a:spLocks noChangeShapeType="1"/>
          </p:cNvSpPr>
          <p:nvPr/>
        </p:nvSpPr>
        <p:spPr bwMode="auto">
          <a:xfrm>
            <a:off x="72317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" name="Line 470"/>
          <p:cNvSpPr>
            <a:spLocks noChangeShapeType="1"/>
          </p:cNvSpPr>
          <p:nvPr/>
        </p:nvSpPr>
        <p:spPr bwMode="auto">
          <a:xfrm>
            <a:off x="7271445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" name="Line 471"/>
          <p:cNvSpPr>
            <a:spLocks noChangeShapeType="1"/>
          </p:cNvSpPr>
          <p:nvPr/>
        </p:nvSpPr>
        <p:spPr bwMode="auto">
          <a:xfrm>
            <a:off x="7292082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" name="Line 472"/>
          <p:cNvSpPr>
            <a:spLocks noChangeShapeType="1"/>
          </p:cNvSpPr>
          <p:nvPr/>
        </p:nvSpPr>
        <p:spPr bwMode="auto">
          <a:xfrm>
            <a:off x="7331770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" name="Line 473"/>
          <p:cNvSpPr>
            <a:spLocks noChangeShapeType="1"/>
          </p:cNvSpPr>
          <p:nvPr/>
        </p:nvSpPr>
        <p:spPr bwMode="auto">
          <a:xfrm>
            <a:off x="7369870" y="4561681"/>
            <a:ext cx="20637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" name="Line 474"/>
          <p:cNvSpPr>
            <a:spLocks noChangeShapeType="1"/>
          </p:cNvSpPr>
          <p:nvPr/>
        </p:nvSpPr>
        <p:spPr bwMode="auto">
          <a:xfrm>
            <a:off x="7390507" y="4561681"/>
            <a:ext cx="19050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" name="Line 475"/>
          <p:cNvSpPr>
            <a:spLocks noChangeShapeType="1"/>
          </p:cNvSpPr>
          <p:nvPr/>
        </p:nvSpPr>
        <p:spPr bwMode="auto">
          <a:xfrm>
            <a:off x="7409557" y="4561681"/>
            <a:ext cx="20638" cy="1587"/>
          </a:xfrm>
          <a:prstGeom prst="line">
            <a:avLst/>
          </a:prstGeom>
          <a:noFill/>
          <a:ln w="0">
            <a:solidFill>
              <a:srgbClr val="A9A8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" name="Rectangle 476"/>
          <p:cNvSpPr>
            <a:spLocks noChangeArrowheads="1"/>
          </p:cNvSpPr>
          <p:nvPr/>
        </p:nvSpPr>
        <p:spPr bwMode="auto">
          <a:xfrm>
            <a:off x="6995220" y="4423568"/>
            <a:ext cx="158750" cy="20638"/>
          </a:xfrm>
          <a:prstGeom prst="rect">
            <a:avLst/>
          </a:prstGeom>
          <a:noFill/>
          <a:ln w="19050">
            <a:solidFill>
              <a:srgbClr val="8281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" name="Oval 477"/>
          <p:cNvSpPr>
            <a:spLocks noChangeArrowheads="1"/>
          </p:cNvSpPr>
          <p:nvPr/>
        </p:nvSpPr>
        <p:spPr bwMode="auto">
          <a:xfrm>
            <a:off x="5001320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" name="Oval 478"/>
          <p:cNvSpPr>
            <a:spLocks noChangeArrowheads="1"/>
          </p:cNvSpPr>
          <p:nvPr/>
        </p:nvSpPr>
        <p:spPr bwMode="auto">
          <a:xfrm>
            <a:off x="5001320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8" name="Oval 479"/>
          <p:cNvSpPr>
            <a:spLocks noChangeArrowheads="1"/>
          </p:cNvSpPr>
          <p:nvPr/>
        </p:nvSpPr>
        <p:spPr bwMode="auto">
          <a:xfrm>
            <a:off x="64427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9" name="Oval 480"/>
          <p:cNvSpPr>
            <a:spLocks noChangeArrowheads="1"/>
          </p:cNvSpPr>
          <p:nvPr/>
        </p:nvSpPr>
        <p:spPr bwMode="auto">
          <a:xfrm>
            <a:off x="64427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0" name="Oval 481"/>
          <p:cNvSpPr>
            <a:spLocks noChangeArrowheads="1"/>
          </p:cNvSpPr>
          <p:nvPr/>
        </p:nvSpPr>
        <p:spPr bwMode="auto">
          <a:xfrm>
            <a:off x="36995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" name="Oval 482"/>
          <p:cNvSpPr>
            <a:spLocks noChangeArrowheads="1"/>
          </p:cNvSpPr>
          <p:nvPr/>
        </p:nvSpPr>
        <p:spPr bwMode="auto">
          <a:xfrm>
            <a:off x="36995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2" name="Oval 483"/>
          <p:cNvSpPr>
            <a:spLocks noChangeArrowheads="1"/>
          </p:cNvSpPr>
          <p:nvPr/>
        </p:nvSpPr>
        <p:spPr bwMode="auto">
          <a:xfrm>
            <a:off x="1685032" y="4266406"/>
            <a:ext cx="3968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3" name="Oval 484"/>
          <p:cNvSpPr>
            <a:spLocks noChangeArrowheads="1"/>
          </p:cNvSpPr>
          <p:nvPr/>
        </p:nvSpPr>
        <p:spPr bwMode="auto">
          <a:xfrm>
            <a:off x="1685032" y="4266406"/>
            <a:ext cx="3968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4" name="Oval 485"/>
          <p:cNvSpPr>
            <a:spLocks noChangeArrowheads="1"/>
          </p:cNvSpPr>
          <p:nvPr/>
        </p:nvSpPr>
        <p:spPr bwMode="auto">
          <a:xfrm>
            <a:off x="5298182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5" name="Oval 486"/>
          <p:cNvSpPr>
            <a:spLocks noChangeArrowheads="1"/>
          </p:cNvSpPr>
          <p:nvPr/>
        </p:nvSpPr>
        <p:spPr bwMode="auto">
          <a:xfrm>
            <a:off x="5298182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6" name="Oval 487"/>
          <p:cNvSpPr>
            <a:spLocks noChangeArrowheads="1"/>
          </p:cNvSpPr>
          <p:nvPr/>
        </p:nvSpPr>
        <p:spPr bwMode="auto">
          <a:xfrm>
            <a:off x="6660257" y="4266406"/>
            <a:ext cx="3968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7" name="Oval 488"/>
          <p:cNvSpPr>
            <a:spLocks noChangeArrowheads="1"/>
          </p:cNvSpPr>
          <p:nvPr/>
        </p:nvSpPr>
        <p:spPr bwMode="auto">
          <a:xfrm>
            <a:off x="6660257" y="4266406"/>
            <a:ext cx="3968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8" name="Oval 489"/>
          <p:cNvSpPr>
            <a:spLocks noChangeArrowheads="1"/>
          </p:cNvSpPr>
          <p:nvPr/>
        </p:nvSpPr>
        <p:spPr bwMode="auto">
          <a:xfrm>
            <a:off x="389642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9" name="Oval 490"/>
          <p:cNvSpPr>
            <a:spLocks noChangeArrowheads="1"/>
          </p:cNvSpPr>
          <p:nvPr/>
        </p:nvSpPr>
        <p:spPr bwMode="auto">
          <a:xfrm>
            <a:off x="389642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0" name="Oval 491"/>
          <p:cNvSpPr>
            <a:spLocks noChangeArrowheads="1"/>
          </p:cNvSpPr>
          <p:nvPr/>
        </p:nvSpPr>
        <p:spPr bwMode="auto">
          <a:xfrm>
            <a:off x="188347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" name="Oval 492"/>
          <p:cNvSpPr>
            <a:spLocks noChangeArrowheads="1"/>
          </p:cNvSpPr>
          <p:nvPr/>
        </p:nvSpPr>
        <p:spPr bwMode="auto">
          <a:xfrm>
            <a:off x="188347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" name="Oval 493"/>
          <p:cNvSpPr>
            <a:spLocks noChangeArrowheads="1"/>
          </p:cNvSpPr>
          <p:nvPr/>
        </p:nvSpPr>
        <p:spPr bwMode="auto">
          <a:xfrm>
            <a:off x="5593457" y="3337718"/>
            <a:ext cx="79375" cy="79375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3" name="Oval 494"/>
          <p:cNvSpPr>
            <a:spLocks noChangeArrowheads="1"/>
          </p:cNvSpPr>
          <p:nvPr/>
        </p:nvSpPr>
        <p:spPr bwMode="auto">
          <a:xfrm>
            <a:off x="5593457" y="3337718"/>
            <a:ext cx="79375" cy="79375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4" name="Oval 495"/>
          <p:cNvSpPr>
            <a:spLocks noChangeArrowheads="1"/>
          </p:cNvSpPr>
          <p:nvPr/>
        </p:nvSpPr>
        <p:spPr bwMode="auto">
          <a:xfrm>
            <a:off x="6857107" y="4266406"/>
            <a:ext cx="5873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5" name="Oval 496"/>
          <p:cNvSpPr>
            <a:spLocks noChangeArrowheads="1"/>
          </p:cNvSpPr>
          <p:nvPr/>
        </p:nvSpPr>
        <p:spPr bwMode="auto">
          <a:xfrm>
            <a:off x="6857107" y="4266406"/>
            <a:ext cx="5873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6" name="Oval 497"/>
          <p:cNvSpPr>
            <a:spLocks noChangeArrowheads="1"/>
          </p:cNvSpPr>
          <p:nvPr/>
        </p:nvSpPr>
        <p:spPr bwMode="auto">
          <a:xfrm>
            <a:off x="4113907" y="4266406"/>
            <a:ext cx="58738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7" name="Oval 498"/>
          <p:cNvSpPr>
            <a:spLocks noChangeArrowheads="1"/>
          </p:cNvSpPr>
          <p:nvPr/>
        </p:nvSpPr>
        <p:spPr bwMode="auto">
          <a:xfrm>
            <a:off x="4113907" y="4266406"/>
            <a:ext cx="58738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8" name="Oval 499"/>
          <p:cNvSpPr>
            <a:spLocks noChangeArrowheads="1"/>
          </p:cNvSpPr>
          <p:nvPr/>
        </p:nvSpPr>
        <p:spPr bwMode="auto">
          <a:xfrm>
            <a:off x="2080320" y="4266406"/>
            <a:ext cx="58737" cy="58737"/>
          </a:xfrm>
          <a:prstGeom prst="ellipse">
            <a:avLst/>
          </a:pr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9" name="Oval 500"/>
          <p:cNvSpPr>
            <a:spLocks noChangeArrowheads="1"/>
          </p:cNvSpPr>
          <p:nvPr/>
        </p:nvSpPr>
        <p:spPr bwMode="auto">
          <a:xfrm>
            <a:off x="2080320" y="4266406"/>
            <a:ext cx="58737" cy="58737"/>
          </a:xfrm>
          <a:prstGeom prst="ellipse">
            <a:avLst/>
          </a:prstGeom>
          <a:noFill/>
          <a:ln w="0">
            <a:solidFill>
              <a:srgbClr val="2421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0" name="TextBox 499"/>
          <p:cNvSpPr txBox="1"/>
          <p:nvPr/>
        </p:nvSpPr>
        <p:spPr>
          <a:xfrm>
            <a:off x="5359611" y="1599109"/>
            <a:ext cx="3528392" cy="76944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FFFF00"/>
                </a:solidFill>
              </a:rPr>
              <a:t>Правило 5 – 4 </a:t>
            </a:r>
            <a:r>
              <a:rPr lang="ru-RU" dirty="0">
                <a:solidFill>
                  <a:srgbClr val="FFFF00"/>
                </a:solidFill>
              </a:rPr>
              <a:t>– </a:t>
            </a:r>
            <a:r>
              <a:rPr lang="ru-RU" dirty="0" smtClean="0">
                <a:solidFill>
                  <a:srgbClr val="FFFF00"/>
                </a:solidFill>
              </a:rPr>
              <a:t>3действует!</a:t>
            </a:r>
          </a:p>
          <a:p>
            <a:pPr algn="ctr">
              <a:buNone/>
            </a:pPr>
            <a:r>
              <a:rPr lang="ru-RU" dirty="0" smtClean="0">
                <a:solidFill>
                  <a:srgbClr val="FFFF00"/>
                </a:solidFill>
              </a:rPr>
              <a:t>(Правило 4 </a:t>
            </a:r>
            <a:r>
              <a:rPr lang="ru-RU" dirty="0" err="1" smtClean="0">
                <a:solidFill>
                  <a:srgbClr val="FFFF00"/>
                </a:solidFill>
              </a:rPr>
              <a:t>хабов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1087" y="5301208"/>
            <a:ext cx="6217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Максимум станций</a:t>
            </a:r>
            <a:r>
              <a:rPr lang="en-US" dirty="0" smtClean="0"/>
              <a:t>: 1024</a:t>
            </a:r>
            <a:r>
              <a:rPr lang="ru-RU" dirty="0" smtClean="0"/>
              <a:t> </a:t>
            </a:r>
            <a:r>
              <a:rPr lang="en-US" dirty="0" smtClean="0"/>
              <a:t>(Ethernet)</a:t>
            </a:r>
          </a:p>
          <a:p>
            <a:r>
              <a:rPr lang="ru-RU" dirty="0" smtClean="0"/>
              <a:t>Максимальный диаметр: 5 * 100 = 500 м</a:t>
            </a:r>
            <a:r>
              <a:rPr lang="en-US" dirty="0" smtClean="0"/>
              <a:t> (10Base-T)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2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Стандарты </a:t>
            </a:r>
            <a:r>
              <a:rPr lang="en-US" altLang="ru-RU" sz="4000" dirty="0" smtClean="0"/>
              <a:t>Ethernet 10 Mbit/s</a:t>
            </a:r>
            <a:endParaRPr lang="ru-RU" altLang="ru-RU" sz="40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0038"/>
              </p:ext>
            </p:extLst>
          </p:nvPr>
        </p:nvGraphicFramePr>
        <p:xfrm>
          <a:off x="987764" y="1556792"/>
          <a:ext cx="727280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637"/>
                <a:gridCol w="1116330"/>
                <a:gridCol w="1116330"/>
                <a:gridCol w="1217930"/>
                <a:gridCol w="1650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Параметр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10Base-2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10Base-T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10Base-F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Кабель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RG-8/11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RG-57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UTP-3/4/5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Многомодовое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оптоволокно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Сегмент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500</a:t>
                      </a:r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185м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2000м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Диаметр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925м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2500м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Станций в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сегменте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1024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1024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Повторителей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4/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5</a:t>
                      </a:r>
                      <a:endParaRPr lang="ru-RU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73"/>
              </p:ext>
            </p:extLst>
          </p:nvPr>
        </p:nvGraphicFramePr>
        <p:xfrm>
          <a:off x="683568" y="5013176"/>
          <a:ext cx="4464496" cy="136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8" name="CorelDRAW" r:id="rId3" imgW="2759964" imgH="845210" progId="CorelDRAW.Graphic.11">
                  <p:embed/>
                </p:oleObj>
              </mc:Choice>
              <mc:Fallback>
                <p:oleObj name="CorelDRAW" r:id="rId3" imgW="2759964" imgH="84521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13176"/>
                        <a:ext cx="4464496" cy="136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25161"/>
              </p:ext>
            </p:extLst>
          </p:nvPr>
        </p:nvGraphicFramePr>
        <p:xfrm>
          <a:off x="5292080" y="4005064"/>
          <a:ext cx="3562970" cy="201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9" name="CorelDRAW" r:id="rId5" imgW="2912669" imgH="1647749" progId="CorelDRAW.Graphic.11">
                  <p:embed/>
                </p:oleObj>
              </mc:Choice>
              <mc:Fallback>
                <p:oleObj name="CorelDRAW" r:id="rId5" imgW="2912669" imgH="1647749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05064"/>
                        <a:ext cx="3562970" cy="2015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1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656264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ru-RU" sz="4000" dirty="0" smtClean="0"/>
              <a:t>Pro et Contra</a:t>
            </a:r>
            <a:endParaRPr lang="ru-RU" alt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556792"/>
            <a:ext cx="2376264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Коаксиал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36036" y="1556792"/>
            <a:ext cx="2376264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551484"/>
            <a:ext cx="2376264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Оптика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252028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Не надо активных устройств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Отказ всего сегмента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Сложность поиска сбоя</a:t>
            </a:r>
            <a:endParaRPr lang="ru-RU" sz="1400" dirty="0">
              <a:solidFill>
                <a:srgbClr val="F4042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2020" y="2122587"/>
            <a:ext cx="2520280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Отработанная технология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Дешевизна</a:t>
            </a:r>
          </a:p>
          <a:p>
            <a:r>
              <a:rPr lang="ru-RU" sz="1400" dirty="0">
                <a:solidFill>
                  <a:srgbClr val="00B050"/>
                </a:solidFill>
              </a:rPr>
              <a:t>Локализация </a:t>
            </a:r>
            <a:r>
              <a:rPr lang="ru-RU" sz="1400" dirty="0" smtClean="0">
                <a:solidFill>
                  <a:srgbClr val="00B050"/>
                </a:solidFill>
              </a:rPr>
              <a:t>отказов</a:t>
            </a:r>
          </a:p>
          <a:p>
            <a:r>
              <a:rPr lang="ru-RU" sz="1400" dirty="0">
                <a:solidFill>
                  <a:srgbClr val="F40426"/>
                </a:solidFill>
              </a:rPr>
              <a:t>Требуются концентраторы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Оборудование для монтажа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Много кабелей</a:t>
            </a:r>
            <a:endParaRPr lang="ru-RU" sz="1400" dirty="0">
              <a:solidFill>
                <a:srgbClr val="F40426"/>
              </a:solidFill>
            </a:endParaRPr>
          </a:p>
          <a:p>
            <a:pPr>
              <a:buNone/>
            </a:pPr>
            <a:endParaRPr lang="ru-RU" sz="1400" dirty="0" smtClean="0">
              <a:solidFill>
                <a:srgbClr val="00B050"/>
              </a:solidFill>
            </a:endParaRPr>
          </a:p>
          <a:p>
            <a:endParaRPr lang="ru-RU" sz="1400" dirty="0" smtClean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212184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Экзотика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511" y="4581128"/>
            <a:ext cx="2376264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Base-5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028" y="4580731"/>
            <a:ext cx="23762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10Base-2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503" y="5085184"/>
            <a:ext cx="252028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Надёжность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Большое расстояние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Стоимость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Сложность прокладки</a:t>
            </a:r>
            <a:endParaRPr lang="ru-RU" sz="1400" dirty="0">
              <a:solidFill>
                <a:srgbClr val="F4042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028" y="5103068"/>
            <a:ext cx="252028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Простота установки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Дешевизна</a:t>
            </a:r>
          </a:p>
          <a:p>
            <a:r>
              <a:rPr lang="ru-RU" sz="1400" dirty="0" smtClean="0">
                <a:solidFill>
                  <a:srgbClr val="F40426"/>
                </a:solidFill>
              </a:rPr>
              <a:t>Ненадёжность</a:t>
            </a:r>
          </a:p>
        </p:txBody>
      </p:sp>
      <p:cxnSp>
        <p:nvCxnSpPr>
          <p:cNvPr id="17" name="Прямая со стрелкой 16"/>
          <p:cNvCxnSpPr/>
          <p:nvPr/>
        </p:nvCxnSpPr>
        <p:spPr bwMode="auto">
          <a:xfrm>
            <a:off x="1691680" y="2957697"/>
            <a:ext cx="72008" cy="1551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>
            <a:stCxn id="7" idx="2"/>
          </p:cNvCxnSpPr>
          <p:nvPr/>
        </p:nvCxnSpPr>
        <p:spPr bwMode="auto">
          <a:xfrm>
            <a:off x="1871700" y="2957697"/>
            <a:ext cx="2628292" cy="1551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87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Среды передачи данных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018487"/>
            <a:ext cx="1422697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Проводные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018487"/>
            <a:ext cx="175612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Беспроводные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403028" y="1448780"/>
            <a:ext cx="1736924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716016" y="1448780"/>
            <a:ext cx="1958181" cy="468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11560" y="3212976"/>
            <a:ext cx="146084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Воздушные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3224863"/>
            <a:ext cx="137691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Кабельные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 bwMode="auto">
          <a:xfrm flipH="1">
            <a:off x="1475656" y="2418597"/>
            <a:ext cx="596753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627784" y="2418597"/>
            <a:ext cx="936104" cy="7223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65711" y="3224863"/>
            <a:ext cx="165923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Спутниковые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3224863"/>
            <a:ext cx="1285929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Наземные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948264" y="2564904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5796136" y="2564904"/>
            <a:ext cx="50405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Группа 40"/>
          <p:cNvGrpSpPr/>
          <p:nvPr/>
        </p:nvGrpSpPr>
        <p:grpSpPr>
          <a:xfrm>
            <a:off x="270058" y="3814314"/>
            <a:ext cx="2276596" cy="676208"/>
            <a:chOff x="1126033" y="4992538"/>
            <a:chExt cx="3789363" cy="1125538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210170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104183" y="4992538"/>
              <a:ext cx="500063" cy="312738"/>
            </a:xfrm>
            <a:custGeom>
              <a:avLst/>
              <a:gdLst>
                <a:gd name="T0" fmla="*/ 0 w 24"/>
                <a:gd name="T1" fmla="*/ 13 h 15"/>
                <a:gd name="T2" fmla="*/ 23 w 24"/>
                <a:gd name="T3" fmla="*/ 0 h 15"/>
                <a:gd name="T4" fmla="*/ 24 w 24"/>
                <a:gd name="T5" fmla="*/ 1 h 15"/>
                <a:gd name="T6" fmla="*/ 1 w 24"/>
                <a:gd name="T7" fmla="*/ 15 h 15"/>
                <a:gd name="T8" fmla="*/ 0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13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1" y="1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418133" y="5013176"/>
              <a:ext cx="146050" cy="1104900"/>
            </a:xfrm>
            <a:custGeom>
              <a:avLst/>
              <a:gdLst>
                <a:gd name="T0" fmla="*/ 7 w 7"/>
                <a:gd name="T1" fmla="*/ 52 h 53"/>
                <a:gd name="T2" fmla="*/ 7 w 7"/>
                <a:gd name="T3" fmla="*/ 52 h 53"/>
                <a:gd name="T4" fmla="*/ 6 w 7"/>
                <a:gd name="T5" fmla="*/ 52 h 53"/>
                <a:gd name="T6" fmla="*/ 6 w 7"/>
                <a:gd name="T7" fmla="*/ 52 h 53"/>
                <a:gd name="T8" fmla="*/ 6 w 7"/>
                <a:gd name="T9" fmla="*/ 53 h 53"/>
                <a:gd name="T10" fmla="*/ 5 w 7"/>
                <a:gd name="T11" fmla="*/ 53 h 53"/>
                <a:gd name="T12" fmla="*/ 5 w 7"/>
                <a:gd name="T13" fmla="*/ 53 h 53"/>
                <a:gd name="T14" fmla="*/ 4 w 7"/>
                <a:gd name="T15" fmla="*/ 53 h 53"/>
                <a:gd name="T16" fmla="*/ 3 w 7"/>
                <a:gd name="T17" fmla="*/ 53 h 53"/>
                <a:gd name="T18" fmla="*/ 3 w 7"/>
                <a:gd name="T19" fmla="*/ 53 h 53"/>
                <a:gd name="T20" fmla="*/ 2 w 7"/>
                <a:gd name="T21" fmla="*/ 53 h 53"/>
                <a:gd name="T22" fmla="*/ 2 w 7"/>
                <a:gd name="T23" fmla="*/ 53 h 53"/>
                <a:gd name="T24" fmla="*/ 1 w 7"/>
                <a:gd name="T25" fmla="*/ 53 h 53"/>
                <a:gd name="T26" fmla="*/ 1 w 7"/>
                <a:gd name="T27" fmla="*/ 52 h 53"/>
                <a:gd name="T28" fmla="*/ 0 w 7"/>
                <a:gd name="T29" fmla="*/ 52 h 53"/>
                <a:gd name="T30" fmla="*/ 0 w 7"/>
                <a:gd name="T31" fmla="*/ 52 h 53"/>
                <a:gd name="T32" fmla="*/ 0 w 7"/>
                <a:gd name="T33" fmla="*/ 52 h 53"/>
                <a:gd name="T34" fmla="*/ 0 w 7"/>
                <a:gd name="T35" fmla="*/ 0 h 53"/>
                <a:gd name="T36" fmla="*/ 0 w 7"/>
                <a:gd name="T37" fmla="*/ 1 h 53"/>
                <a:gd name="T38" fmla="*/ 0 w 7"/>
                <a:gd name="T39" fmla="*/ 1 h 53"/>
                <a:gd name="T40" fmla="*/ 1 w 7"/>
                <a:gd name="T41" fmla="*/ 1 h 53"/>
                <a:gd name="T42" fmla="*/ 1 w 7"/>
                <a:gd name="T43" fmla="*/ 1 h 53"/>
                <a:gd name="T44" fmla="*/ 2 w 7"/>
                <a:gd name="T45" fmla="*/ 1 h 53"/>
                <a:gd name="T46" fmla="*/ 2 w 7"/>
                <a:gd name="T47" fmla="*/ 1 h 53"/>
                <a:gd name="T48" fmla="*/ 3 w 7"/>
                <a:gd name="T49" fmla="*/ 1 h 53"/>
                <a:gd name="T50" fmla="*/ 4 w 7"/>
                <a:gd name="T51" fmla="*/ 1 h 53"/>
                <a:gd name="T52" fmla="*/ 4 w 7"/>
                <a:gd name="T53" fmla="*/ 1 h 53"/>
                <a:gd name="T54" fmla="*/ 5 w 7"/>
                <a:gd name="T55" fmla="*/ 1 h 53"/>
                <a:gd name="T56" fmla="*/ 5 w 7"/>
                <a:gd name="T57" fmla="*/ 1 h 53"/>
                <a:gd name="T58" fmla="*/ 6 w 7"/>
                <a:gd name="T59" fmla="*/ 1 h 53"/>
                <a:gd name="T60" fmla="*/ 6 w 7"/>
                <a:gd name="T61" fmla="*/ 1 h 53"/>
                <a:gd name="T62" fmla="*/ 7 w 7"/>
                <a:gd name="T63" fmla="*/ 1 h 53"/>
                <a:gd name="T64" fmla="*/ 7 w 7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53">
                  <a:moveTo>
                    <a:pt x="7" y="0"/>
                  </a:move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1418133" y="4992538"/>
              <a:ext cx="146050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312145" y="5013176"/>
              <a:ext cx="125413" cy="1104900"/>
            </a:xfrm>
            <a:custGeom>
              <a:avLst/>
              <a:gdLst>
                <a:gd name="T0" fmla="*/ 6 w 6"/>
                <a:gd name="T1" fmla="*/ 52 h 53"/>
                <a:gd name="T2" fmla="*/ 6 w 6"/>
                <a:gd name="T3" fmla="*/ 52 h 53"/>
                <a:gd name="T4" fmla="*/ 6 w 6"/>
                <a:gd name="T5" fmla="*/ 52 h 53"/>
                <a:gd name="T6" fmla="*/ 6 w 6"/>
                <a:gd name="T7" fmla="*/ 52 h 53"/>
                <a:gd name="T8" fmla="*/ 5 w 6"/>
                <a:gd name="T9" fmla="*/ 53 h 53"/>
                <a:gd name="T10" fmla="*/ 5 w 6"/>
                <a:gd name="T11" fmla="*/ 53 h 53"/>
                <a:gd name="T12" fmla="*/ 4 w 6"/>
                <a:gd name="T13" fmla="*/ 53 h 53"/>
                <a:gd name="T14" fmla="*/ 4 w 6"/>
                <a:gd name="T15" fmla="*/ 53 h 53"/>
                <a:gd name="T16" fmla="*/ 3 w 6"/>
                <a:gd name="T17" fmla="*/ 53 h 53"/>
                <a:gd name="T18" fmla="*/ 2 w 6"/>
                <a:gd name="T19" fmla="*/ 53 h 53"/>
                <a:gd name="T20" fmla="*/ 2 w 6"/>
                <a:gd name="T21" fmla="*/ 53 h 53"/>
                <a:gd name="T22" fmla="*/ 1 w 6"/>
                <a:gd name="T23" fmla="*/ 53 h 53"/>
                <a:gd name="T24" fmla="*/ 1 w 6"/>
                <a:gd name="T25" fmla="*/ 53 h 53"/>
                <a:gd name="T26" fmla="*/ 0 w 6"/>
                <a:gd name="T27" fmla="*/ 52 h 53"/>
                <a:gd name="T28" fmla="*/ 0 w 6"/>
                <a:gd name="T29" fmla="*/ 52 h 53"/>
                <a:gd name="T30" fmla="*/ 0 w 6"/>
                <a:gd name="T31" fmla="*/ 52 h 53"/>
                <a:gd name="T32" fmla="*/ 0 w 6"/>
                <a:gd name="T33" fmla="*/ 52 h 53"/>
                <a:gd name="T34" fmla="*/ 0 w 6"/>
                <a:gd name="T35" fmla="*/ 0 h 53"/>
                <a:gd name="T36" fmla="*/ 0 w 6"/>
                <a:gd name="T37" fmla="*/ 1 h 53"/>
                <a:gd name="T38" fmla="*/ 0 w 6"/>
                <a:gd name="T39" fmla="*/ 1 h 53"/>
                <a:gd name="T40" fmla="*/ 1 w 6"/>
                <a:gd name="T41" fmla="*/ 1 h 53"/>
                <a:gd name="T42" fmla="*/ 1 w 6"/>
                <a:gd name="T43" fmla="*/ 1 h 53"/>
                <a:gd name="T44" fmla="*/ 1 w 6"/>
                <a:gd name="T45" fmla="*/ 1 h 53"/>
                <a:gd name="T46" fmla="*/ 2 w 6"/>
                <a:gd name="T47" fmla="*/ 1 h 53"/>
                <a:gd name="T48" fmla="*/ 3 w 6"/>
                <a:gd name="T49" fmla="*/ 1 h 53"/>
                <a:gd name="T50" fmla="*/ 3 w 6"/>
                <a:gd name="T51" fmla="*/ 1 h 53"/>
                <a:gd name="T52" fmla="*/ 4 w 6"/>
                <a:gd name="T53" fmla="*/ 1 h 53"/>
                <a:gd name="T54" fmla="*/ 5 w 6"/>
                <a:gd name="T55" fmla="*/ 1 h 53"/>
                <a:gd name="T56" fmla="*/ 5 w 6"/>
                <a:gd name="T57" fmla="*/ 1 h 53"/>
                <a:gd name="T58" fmla="*/ 6 w 6"/>
                <a:gd name="T59" fmla="*/ 1 h 53"/>
                <a:gd name="T60" fmla="*/ 6 w 6"/>
                <a:gd name="T61" fmla="*/ 1 h 53"/>
                <a:gd name="T62" fmla="*/ 6 w 6"/>
                <a:gd name="T63" fmla="*/ 1 h 53"/>
                <a:gd name="T64" fmla="*/ 6 w 6"/>
                <a:gd name="T6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53">
                  <a:moveTo>
                    <a:pt x="6" y="0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4312145" y="4992538"/>
              <a:ext cx="125413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1126033" y="5243363"/>
              <a:ext cx="3602038" cy="41275"/>
            </a:xfrm>
            <a:custGeom>
              <a:avLst/>
              <a:gdLst>
                <a:gd name="T0" fmla="*/ 0 w 173"/>
                <a:gd name="T1" fmla="*/ 0 h 2"/>
                <a:gd name="T2" fmla="*/ 8 w 173"/>
                <a:gd name="T3" fmla="*/ 0 h 2"/>
                <a:gd name="T4" fmla="*/ 144 w 173"/>
                <a:gd name="T5" fmla="*/ 0 h 2"/>
                <a:gd name="T6" fmla="*/ 173 w 17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">
                  <a:moveTo>
                    <a:pt x="0" y="0"/>
                  </a:moveTo>
                  <a:lnTo>
                    <a:pt x="8" y="0"/>
                  </a:lnTo>
                  <a:cubicBezTo>
                    <a:pt x="52" y="2"/>
                    <a:pt x="98" y="2"/>
                    <a:pt x="144" y="0"/>
                  </a:cubicBezTo>
                  <a:cubicBezTo>
                    <a:pt x="154" y="0"/>
                    <a:pt x="164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1313358" y="5013176"/>
              <a:ext cx="3602038" cy="20638"/>
            </a:xfrm>
            <a:custGeom>
              <a:avLst/>
              <a:gdLst>
                <a:gd name="T0" fmla="*/ 0 w 173"/>
                <a:gd name="T1" fmla="*/ 0 h 1"/>
                <a:gd name="T2" fmla="*/ 7 w 173"/>
                <a:gd name="T3" fmla="*/ 0 h 1"/>
                <a:gd name="T4" fmla="*/ 144 w 173"/>
                <a:gd name="T5" fmla="*/ 0 h 1"/>
                <a:gd name="T6" fmla="*/ 173 w 17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">
                  <a:moveTo>
                    <a:pt x="0" y="0"/>
                  </a:moveTo>
                  <a:lnTo>
                    <a:pt x="7" y="0"/>
                  </a:lnTo>
                  <a:cubicBezTo>
                    <a:pt x="52" y="1"/>
                    <a:pt x="98" y="1"/>
                    <a:pt x="144" y="0"/>
                  </a:cubicBezTo>
                  <a:cubicBezTo>
                    <a:pt x="153" y="0"/>
                    <a:pt x="163" y="1"/>
                    <a:pt x="173" y="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4898243" y="3755074"/>
            <a:ext cx="1956593" cy="749986"/>
            <a:chOff x="5096670" y="2801143"/>
            <a:chExt cx="3748087" cy="1436688"/>
          </a:xfrm>
        </p:grpSpPr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5326857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5347495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5242720" y="3821906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5409407" y="3780631"/>
              <a:ext cx="20638" cy="412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5347495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5242720" y="3550443"/>
              <a:ext cx="63500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77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78"/>
            <p:cNvSpPr>
              <a:spLocks/>
            </p:cNvSpPr>
            <p:nvPr/>
          </p:nvSpPr>
          <p:spPr bwMode="auto">
            <a:xfrm>
              <a:off x="5222082" y="3342481"/>
              <a:ext cx="84138" cy="666750"/>
            </a:xfrm>
            <a:custGeom>
              <a:avLst/>
              <a:gdLst>
                <a:gd name="T0" fmla="*/ 4 w 4"/>
                <a:gd name="T1" fmla="*/ 0 h 32"/>
                <a:gd name="T2" fmla="*/ 0 w 4"/>
                <a:gd name="T3" fmla="*/ 2 h 32"/>
                <a:gd name="T4" fmla="*/ 0 w 4"/>
                <a:gd name="T5" fmla="*/ 32 h 32"/>
                <a:gd name="T6" fmla="*/ 1 w 4"/>
                <a:gd name="T7" fmla="*/ 32 h 32"/>
                <a:gd name="T8" fmla="*/ 1 w 4"/>
                <a:gd name="T9" fmla="*/ 5 h 32"/>
                <a:gd name="T10" fmla="*/ 4 w 4"/>
                <a:gd name="T11" fmla="*/ 4 h 32"/>
                <a:gd name="T12" fmla="*/ 4 w 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2">
                  <a:moveTo>
                    <a:pt x="4" y="0"/>
                  </a:moveTo>
                  <a:lnTo>
                    <a:pt x="0" y="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79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>
              <a:off x="5201445" y="4009231"/>
              <a:ext cx="561975" cy="125413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0 h 6"/>
                <a:gd name="T4" fmla="*/ 6 w 27"/>
                <a:gd name="T5" fmla="*/ 0 h 6"/>
                <a:gd name="T6" fmla="*/ 7 w 27"/>
                <a:gd name="T7" fmla="*/ 1 h 6"/>
                <a:gd name="T8" fmla="*/ 11 w 27"/>
                <a:gd name="T9" fmla="*/ 1 h 6"/>
                <a:gd name="T10" fmla="*/ 12 w 27"/>
                <a:gd name="T11" fmla="*/ 2 h 6"/>
                <a:gd name="T12" fmla="*/ 23 w 27"/>
                <a:gd name="T13" fmla="*/ 2 h 6"/>
                <a:gd name="T14" fmla="*/ 23 w 27"/>
                <a:gd name="T15" fmla="*/ 4 h 6"/>
                <a:gd name="T16" fmla="*/ 27 w 27"/>
                <a:gd name="T17" fmla="*/ 4 h 6"/>
                <a:gd name="T18" fmla="*/ 27 w 27"/>
                <a:gd name="T19" fmla="*/ 6 h 6"/>
                <a:gd name="T20" fmla="*/ 0 w 27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81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82"/>
            <p:cNvSpPr>
              <a:spLocks noChangeArrowheads="1"/>
            </p:cNvSpPr>
            <p:nvPr/>
          </p:nvSpPr>
          <p:spPr bwMode="auto">
            <a:xfrm>
              <a:off x="5201445" y="4091781"/>
              <a:ext cx="41592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>
              <a:off x="5201445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84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85"/>
            <p:cNvSpPr>
              <a:spLocks/>
            </p:cNvSpPr>
            <p:nvPr/>
          </p:nvSpPr>
          <p:spPr bwMode="auto">
            <a:xfrm>
              <a:off x="5180807" y="3883818"/>
              <a:ext cx="41275" cy="412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1 w 2"/>
                <a:gd name="T9" fmla="*/ 1 h 2"/>
                <a:gd name="T10" fmla="*/ 1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86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87"/>
            <p:cNvSpPr>
              <a:spLocks/>
            </p:cNvSpPr>
            <p:nvPr/>
          </p:nvSpPr>
          <p:spPr bwMode="auto">
            <a:xfrm>
              <a:off x="5368132" y="3863181"/>
              <a:ext cx="146050" cy="16668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6 w 7"/>
                <a:gd name="T5" fmla="*/ 8 h 8"/>
                <a:gd name="T6" fmla="*/ 0 w 7"/>
                <a:gd name="T7" fmla="*/ 1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6" y="8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88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89"/>
            <p:cNvSpPr>
              <a:spLocks/>
            </p:cNvSpPr>
            <p:nvPr/>
          </p:nvSpPr>
          <p:spPr bwMode="auto">
            <a:xfrm>
              <a:off x="5118895" y="3945731"/>
              <a:ext cx="82550" cy="188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4 h 9"/>
                <a:gd name="T4" fmla="*/ 0 w 4"/>
                <a:gd name="T5" fmla="*/ 9 h 9"/>
                <a:gd name="T6" fmla="*/ 4 w 4"/>
                <a:gd name="T7" fmla="*/ 9 h 9"/>
                <a:gd name="T8" fmla="*/ 4 w 4"/>
                <a:gd name="T9" fmla="*/ 3 h 9"/>
                <a:gd name="T10" fmla="*/ 3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90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91"/>
            <p:cNvSpPr>
              <a:spLocks noChangeArrowheads="1"/>
            </p:cNvSpPr>
            <p:nvPr/>
          </p:nvSpPr>
          <p:spPr bwMode="auto">
            <a:xfrm>
              <a:off x="5096670" y="4196556"/>
              <a:ext cx="666750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92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Rectangle 93"/>
            <p:cNvSpPr>
              <a:spLocks noChangeArrowheads="1"/>
            </p:cNvSpPr>
            <p:nvPr/>
          </p:nvSpPr>
          <p:spPr bwMode="auto">
            <a:xfrm>
              <a:off x="5096670" y="4134643"/>
              <a:ext cx="666750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Oval 94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Oval 95"/>
            <p:cNvSpPr>
              <a:spLocks noChangeArrowheads="1"/>
            </p:cNvSpPr>
            <p:nvPr/>
          </p:nvSpPr>
          <p:spPr bwMode="auto">
            <a:xfrm>
              <a:off x="5160170" y="3925093"/>
              <a:ext cx="61913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96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97"/>
            <p:cNvSpPr>
              <a:spLocks noChangeArrowheads="1"/>
            </p:cNvSpPr>
            <p:nvPr/>
          </p:nvSpPr>
          <p:spPr bwMode="auto">
            <a:xfrm>
              <a:off x="5326857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98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99"/>
            <p:cNvSpPr>
              <a:spLocks/>
            </p:cNvSpPr>
            <p:nvPr/>
          </p:nvSpPr>
          <p:spPr bwMode="auto">
            <a:xfrm>
              <a:off x="5306220" y="3821906"/>
              <a:ext cx="187325" cy="187325"/>
            </a:xfrm>
            <a:custGeom>
              <a:avLst/>
              <a:gdLst>
                <a:gd name="T0" fmla="*/ 1 w 9"/>
                <a:gd name="T1" fmla="*/ 9 h 9"/>
                <a:gd name="T2" fmla="*/ 1 w 9"/>
                <a:gd name="T3" fmla="*/ 1 h 9"/>
                <a:gd name="T4" fmla="*/ 9 w 9"/>
                <a:gd name="T5" fmla="*/ 1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9 h 9"/>
                <a:gd name="T12" fmla="*/ 1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Oval 100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Oval 101"/>
            <p:cNvSpPr>
              <a:spLocks noChangeArrowheads="1"/>
            </p:cNvSpPr>
            <p:nvPr/>
          </p:nvSpPr>
          <p:spPr bwMode="auto">
            <a:xfrm>
              <a:off x="5180807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Oval 102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Oval 103"/>
            <p:cNvSpPr>
              <a:spLocks noChangeArrowheads="1"/>
            </p:cNvSpPr>
            <p:nvPr/>
          </p:nvSpPr>
          <p:spPr bwMode="auto">
            <a:xfrm>
              <a:off x="5160170" y="3634581"/>
              <a:ext cx="187325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104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Rectangle 105"/>
            <p:cNvSpPr>
              <a:spLocks noChangeArrowheads="1"/>
            </p:cNvSpPr>
            <p:nvPr/>
          </p:nvSpPr>
          <p:spPr bwMode="auto">
            <a:xfrm>
              <a:off x="5242720" y="4009231"/>
              <a:ext cx="6350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106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107"/>
            <p:cNvSpPr>
              <a:spLocks/>
            </p:cNvSpPr>
            <p:nvPr/>
          </p:nvSpPr>
          <p:spPr bwMode="auto">
            <a:xfrm>
              <a:off x="5555457" y="3571081"/>
              <a:ext cx="61913" cy="84138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3 w 3"/>
                <a:gd name="T7" fmla="*/ 0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108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109"/>
            <p:cNvSpPr>
              <a:spLocks/>
            </p:cNvSpPr>
            <p:nvPr/>
          </p:nvSpPr>
          <p:spPr bwMode="auto">
            <a:xfrm>
              <a:off x="5493545" y="3529806"/>
              <a:ext cx="103188" cy="2063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0 h 1"/>
                <a:gd name="T4" fmla="*/ 1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110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111"/>
            <p:cNvSpPr>
              <a:spLocks/>
            </p:cNvSpPr>
            <p:nvPr/>
          </p:nvSpPr>
          <p:spPr bwMode="auto">
            <a:xfrm>
              <a:off x="5263357" y="3321843"/>
              <a:ext cx="374650" cy="603250"/>
            </a:xfrm>
            <a:custGeom>
              <a:avLst/>
              <a:gdLst>
                <a:gd name="T0" fmla="*/ 0 w 18"/>
                <a:gd name="T1" fmla="*/ 1 h 29"/>
                <a:gd name="T2" fmla="*/ 0 w 18"/>
                <a:gd name="T3" fmla="*/ 2 h 29"/>
                <a:gd name="T4" fmla="*/ 0 w 18"/>
                <a:gd name="T5" fmla="*/ 3 h 29"/>
                <a:gd name="T6" fmla="*/ 0 w 18"/>
                <a:gd name="T7" fmla="*/ 4 h 29"/>
                <a:gd name="T8" fmla="*/ 0 w 18"/>
                <a:gd name="T9" fmla="*/ 5 h 29"/>
                <a:gd name="T10" fmla="*/ 0 w 18"/>
                <a:gd name="T11" fmla="*/ 6 h 29"/>
                <a:gd name="T12" fmla="*/ 0 w 18"/>
                <a:gd name="T13" fmla="*/ 8 h 29"/>
                <a:gd name="T14" fmla="*/ 1 w 18"/>
                <a:gd name="T15" fmla="*/ 10 h 29"/>
                <a:gd name="T16" fmla="*/ 1 w 18"/>
                <a:gd name="T17" fmla="*/ 13 h 29"/>
                <a:gd name="T18" fmla="*/ 2 w 18"/>
                <a:gd name="T19" fmla="*/ 15 h 29"/>
                <a:gd name="T20" fmla="*/ 4 w 18"/>
                <a:gd name="T21" fmla="*/ 18 h 29"/>
                <a:gd name="T22" fmla="*/ 6 w 18"/>
                <a:gd name="T23" fmla="*/ 20 h 29"/>
                <a:gd name="T24" fmla="*/ 7 w 18"/>
                <a:gd name="T25" fmla="*/ 22 h 29"/>
                <a:gd name="T26" fmla="*/ 9 w 18"/>
                <a:gd name="T27" fmla="*/ 24 h 29"/>
                <a:gd name="T28" fmla="*/ 11 w 18"/>
                <a:gd name="T29" fmla="*/ 26 h 29"/>
                <a:gd name="T30" fmla="*/ 13 w 18"/>
                <a:gd name="T31" fmla="*/ 27 h 29"/>
                <a:gd name="T32" fmla="*/ 14 w 18"/>
                <a:gd name="T33" fmla="*/ 28 h 29"/>
                <a:gd name="T34" fmla="*/ 15 w 18"/>
                <a:gd name="T35" fmla="*/ 29 h 29"/>
                <a:gd name="T36" fmla="*/ 17 w 18"/>
                <a:gd name="T37" fmla="*/ 29 h 29"/>
                <a:gd name="T38" fmla="*/ 17 w 18"/>
                <a:gd name="T39" fmla="*/ 29 h 29"/>
                <a:gd name="T40" fmla="*/ 18 w 18"/>
                <a:gd name="T41" fmla="*/ 29 h 29"/>
                <a:gd name="T42" fmla="*/ 1 w 18"/>
                <a:gd name="T43" fmla="*/ 0 h 29"/>
                <a:gd name="T44" fmla="*/ 0 w 18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29">
                  <a:moveTo>
                    <a:pt x="0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6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112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113"/>
            <p:cNvSpPr>
              <a:spLocks/>
            </p:cNvSpPr>
            <p:nvPr/>
          </p:nvSpPr>
          <p:spPr bwMode="auto">
            <a:xfrm>
              <a:off x="5283995" y="3321843"/>
              <a:ext cx="354013" cy="603250"/>
            </a:xfrm>
            <a:custGeom>
              <a:avLst/>
              <a:gdLst>
                <a:gd name="T0" fmla="*/ 0 w 17"/>
                <a:gd name="T1" fmla="*/ 0 h 29"/>
                <a:gd name="T2" fmla="*/ 0 w 17"/>
                <a:gd name="T3" fmla="*/ 0 h 29"/>
                <a:gd name="T4" fmla="*/ 0 w 17"/>
                <a:gd name="T5" fmla="*/ 1 h 29"/>
                <a:gd name="T6" fmla="*/ 0 w 17"/>
                <a:gd name="T7" fmla="*/ 3 h 29"/>
                <a:gd name="T8" fmla="*/ 0 w 17"/>
                <a:gd name="T9" fmla="*/ 4 h 29"/>
                <a:gd name="T10" fmla="*/ 0 w 17"/>
                <a:gd name="T11" fmla="*/ 6 h 29"/>
                <a:gd name="T12" fmla="*/ 0 w 17"/>
                <a:gd name="T13" fmla="*/ 8 h 29"/>
                <a:gd name="T14" fmla="*/ 1 w 17"/>
                <a:gd name="T15" fmla="*/ 9 h 29"/>
                <a:gd name="T16" fmla="*/ 2 w 17"/>
                <a:gd name="T17" fmla="*/ 12 h 29"/>
                <a:gd name="T18" fmla="*/ 3 w 17"/>
                <a:gd name="T19" fmla="*/ 15 h 29"/>
                <a:gd name="T20" fmla="*/ 4 w 17"/>
                <a:gd name="T21" fmla="*/ 17 h 29"/>
                <a:gd name="T22" fmla="*/ 6 w 17"/>
                <a:gd name="T23" fmla="*/ 19 h 29"/>
                <a:gd name="T24" fmla="*/ 8 w 17"/>
                <a:gd name="T25" fmla="*/ 21 h 29"/>
                <a:gd name="T26" fmla="*/ 9 w 17"/>
                <a:gd name="T27" fmla="*/ 22 h 29"/>
                <a:gd name="T28" fmla="*/ 10 w 17"/>
                <a:gd name="T29" fmla="*/ 24 h 29"/>
                <a:gd name="T30" fmla="*/ 11 w 17"/>
                <a:gd name="T31" fmla="*/ 25 h 29"/>
                <a:gd name="T32" fmla="*/ 12 w 17"/>
                <a:gd name="T33" fmla="*/ 26 h 29"/>
                <a:gd name="T34" fmla="*/ 13 w 17"/>
                <a:gd name="T35" fmla="*/ 27 h 29"/>
                <a:gd name="T36" fmla="*/ 14 w 17"/>
                <a:gd name="T37" fmla="*/ 27 h 29"/>
                <a:gd name="T38" fmla="*/ 16 w 17"/>
                <a:gd name="T39" fmla="*/ 28 h 29"/>
                <a:gd name="T40" fmla="*/ 16 w 17"/>
                <a:gd name="T41" fmla="*/ 28 h 29"/>
                <a:gd name="T42" fmla="*/ 17 w 17"/>
                <a:gd name="T43" fmla="*/ 29 h 29"/>
                <a:gd name="T44" fmla="*/ 17 w 17"/>
                <a:gd name="T45" fmla="*/ 28 h 29"/>
                <a:gd name="T46" fmla="*/ 17 w 17"/>
                <a:gd name="T47" fmla="*/ 27 h 29"/>
                <a:gd name="T48" fmla="*/ 17 w 17"/>
                <a:gd name="T49" fmla="*/ 27 h 29"/>
                <a:gd name="T50" fmla="*/ 17 w 17"/>
                <a:gd name="T51" fmla="*/ 26 h 29"/>
                <a:gd name="T52" fmla="*/ 16 w 17"/>
                <a:gd name="T53" fmla="*/ 24 h 29"/>
                <a:gd name="T54" fmla="*/ 16 w 17"/>
                <a:gd name="T55" fmla="*/ 22 h 29"/>
                <a:gd name="T56" fmla="*/ 16 w 17"/>
                <a:gd name="T57" fmla="*/ 21 h 29"/>
                <a:gd name="T58" fmla="*/ 15 w 17"/>
                <a:gd name="T59" fmla="*/ 19 h 29"/>
                <a:gd name="T60" fmla="*/ 14 w 17"/>
                <a:gd name="T61" fmla="*/ 18 h 29"/>
                <a:gd name="T62" fmla="*/ 14 w 17"/>
                <a:gd name="T63" fmla="*/ 17 h 29"/>
                <a:gd name="T64" fmla="*/ 13 w 17"/>
                <a:gd name="T65" fmla="*/ 15 h 29"/>
                <a:gd name="T66" fmla="*/ 12 w 17"/>
                <a:gd name="T67" fmla="*/ 13 h 29"/>
                <a:gd name="T68" fmla="*/ 11 w 17"/>
                <a:gd name="T69" fmla="*/ 12 h 29"/>
                <a:gd name="T70" fmla="*/ 10 w 17"/>
                <a:gd name="T71" fmla="*/ 10 h 29"/>
                <a:gd name="T72" fmla="*/ 9 w 17"/>
                <a:gd name="T73" fmla="*/ 8 h 29"/>
                <a:gd name="T74" fmla="*/ 7 w 17"/>
                <a:gd name="T75" fmla="*/ 6 h 29"/>
                <a:gd name="T76" fmla="*/ 6 w 17"/>
                <a:gd name="T77" fmla="*/ 5 h 29"/>
                <a:gd name="T78" fmla="*/ 4 w 17"/>
                <a:gd name="T79" fmla="*/ 4 h 29"/>
                <a:gd name="T80" fmla="*/ 3 w 17"/>
                <a:gd name="T81" fmla="*/ 3 h 29"/>
                <a:gd name="T82" fmla="*/ 2 w 17"/>
                <a:gd name="T83" fmla="*/ 1 h 29"/>
                <a:gd name="T84" fmla="*/ 2 w 17"/>
                <a:gd name="T85" fmla="*/ 1 h 29"/>
                <a:gd name="T86" fmla="*/ 1 w 17"/>
                <a:gd name="T87" fmla="*/ 0 h 29"/>
                <a:gd name="T88" fmla="*/ 0 w 17"/>
                <a:gd name="T8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5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3"/>
                  </a:lnTo>
                  <a:lnTo>
                    <a:pt x="11" y="12"/>
                  </a:ln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5283995" y="3467893"/>
              <a:ext cx="376238" cy="20638"/>
            </a:xfrm>
            <a:custGeom>
              <a:avLst/>
              <a:gdLst>
                <a:gd name="T0" fmla="*/ 0 w 18"/>
                <a:gd name="T1" fmla="*/ 0 h 1"/>
                <a:gd name="T2" fmla="*/ 18 w 18"/>
                <a:gd name="T3" fmla="*/ 1 h 1"/>
                <a:gd name="T4" fmla="*/ 17 w 18"/>
                <a:gd name="T5" fmla="*/ 1 h 1"/>
                <a:gd name="T6" fmla="*/ 0 w 18"/>
                <a:gd name="T7" fmla="*/ 1 h 1"/>
                <a:gd name="T8" fmla="*/ 0 w 1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">
                  <a:moveTo>
                    <a:pt x="0" y="0"/>
                  </a:moveTo>
                  <a:lnTo>
                    <a:pt x="18" y="1"/>
                  </a:lnTo>
                  <a:lnTo>
                    <a:pt x="1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5534820" y="3550443"/>
              <a:ext cx="125413" cy="312738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4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0" y="14"/>
                  </a:lnTo>
                  <a:lnTo>
                    <a:pt x="0" y="15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5576095" y="3488531"/>
              <a:ext cx="104775" cy="82550"/>
            </a:xfrm>
            <a:custGeom>
              <a:avLst/>
              <a:gdLst>
                <a:gd name="T0" fmla="*/ 4 w 5"/>
                <a:gd name="T1" fmla="*/ 0 h 4"/>
                <a:gd name="T2" fmla="*/ 0 w 5"/>
                <a:gd name="T3" fmla="*/ 1 h 4"/>
                <a:gd name="T4" fmla="*/ 0 w 5"/>
                <a:gd name="T5" fmla="*/ 1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3 h 4"/>
                <a:gd name="T12" fmla="*/ 0 w 5"/>
                <a:gd name="T13" fmla="*/ 3 h 4"/>
                <a:gd name="T14" fmla="*/ 1 w 5"/>
                <a:gd name="T15" fmla="*/ 4 h 4"/>
                <a:gd name="T16" fmla="*/ 1 w 5"/>
                <a:gd name="T17" fmla="*/ 4 h 4"/>
                <a:gd name="T18" fmla="*/ 2 w 5"/>
                <a:gd name="T19" fmla="*/ 4 h 4"/>
                <a:gd name="T20" fmla="*/ 2 w 5"/>
                <a:gd name="T21" fmla="*/ 4 h 4"/>
                <a:gd name="T22" fmla="*/ 5 w 5"/>
                <a:gd name="T23" fmla="*/ 2 h 4"/>
                <a:gd name="T24" fmla="*/ 5 w 5"/>
                <a:gd name="T25" fmla="*/ 2 h 4"/>
                <a:gd name="T26" fmla="*/ 4 w 5"/>
                <a:gd name="T27" fmla="*/ 2 h 4"/>
                <a:gd name="T28" fmla="*/ 4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5638007" y="3467893"/>
              <a:ext cx="63500" cy="82550"/>
            </a:xfrm>
            <a:custGeom>
              <a:avLst/>
              <a:gdLst>
                <a:gd name="T0" fmla="*/ 2 w 3"/>
                <a:gd name="T1" fmla="*/ 1 h 4"/>
                <a:gd name="T2" fmla="*/ 2 w 3"/>
                <a:gd name="T3" fmla="*/ 1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2 h 4"/>
                <a:gd name="T18" fmla="*/ 0 w 3"/>
                <a:gd name="T19" fmla="*/ 2 h 4"/>
                <a:gd name="T20" fmla="*/ 0 w 3"/>
                <a:gd name="T21" fmla="*/ 3 h 4"/>
                <a:gd name="T22" fmla="*/ 1 w 3"/>
                <a:gd name="T23" fmla="*/ 3 h 4"/>
                <a:gd name="T24" fmla="*/ 1 w 3"/>
                <a:gd name="T25" fmla="*/ 3 h 4"/>
                <a:gd name="T26" fmla="*/ 1 w 3"/>
                <a:gd name="T27" fmla="*/ 4 h 4"/>
                <a:gd name="T28" fmla="*/ 1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  <a:gd name="T36" fmla="*/ 3 w 3"/>
                <a:gd name="T37" fmla="*/ 4 h 4"/>
                <a:gd name="T38" fmla="*/ 3 w 3"/>
                <a:gd name="T39" fmla="*/ 4 h 4"/>
                <a:gd name="T40" fmla="*/ 3 w 3"/>
                <a:gd name="T41" fmla="*/ 3 h 4"/>
                <a:gd name="T42" fmla="*/ 3 w 3"/>
                <a:gd name="T43" fmla="*/ 3 h 4"/>
                <a:gd name="T44" fmla="*/ 3 w 3"/>
                <a:gd name="T45" fmla="*/ 2 h 4"/>
                <a:gd name="T46" fmla="*/ 2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660232" y="3488531"/>
              <a:ext cx="61913" cy="412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0 w 3"/>
                <a:gd name="T21" fmla="*/ 2 h 2"/>
                <a:gd name="T22" fmla="*/ 0 w 3"/>
                <a:gd name="T23" fmla="*/ 2 h 2"/>
                <a:gd name="T24" fmla="*/ 0 w 3"/>
                <a:gd name="T25" fmla="*/ 1 h 2"/>
                <a:gd name="T26" fmla="*/ 0 w 3"/>
                <a:gd name="T27" fmla="*/ 1 h 2"/>
                <a:gd name="T28" fmla="*/ 0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596732" y="3509168"/>
              <a:ext cx="41275" cy="619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1 h 3"/>
                <a:gd name="T6" fmla="*/ 0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3 h 3"/>
                <a:gd name="T18" fmla="*/ 2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125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Rectangle 126"/>
            <p:cNvSpPr>
              <a:spLocks noChangeArrowheads="1"/>
            </p:cNvSpPr>
            <p:nvPr/>
          </p:nvSpPr>
          <p:spPr bwMode="auto">
            <a:xfrm>
              <a:off x="8595520" y="3883818"/>
              <a:ext cx="20638" cy="1254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127"/>
            <p:cNvSpPr>
              <a:spLocks noChangeShapeType="1"/>
            </p:cNvSpPr>
            <p:nvPr/>
          </p:nvSpPr>
          <p:spPr bwMode="auto">
            <a:xfrm>
              <a:off x="8616157" y="3883818"/>
              <a:ext cx="1588" cy="1047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Rectangle 128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Rectangle 129"/>
            <p:cNvSpPr>
              <a:spLocks noChangeArrowheads="1"/>
            </p:cNvSpPr>
            <p:nvPr/>
          </p:nvSpPr>
          <p:spPr bwMode="auto">
            <a:xfrm>
              <a:off x="8636795" y="3821906"/>
              <a:ext cx="82550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8511382" y="3780631"/>
              <a:ext cx="41275" cy="4127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32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Rectangle 133"/>
            <p:cNvSpPr>
              <a:spLocks noChangeArrowheads="1"/>
            </p:cNvSpPr>
            <p:nvPr/>
          </p:nvSpPr>
          <p:spPr bwMode="auto">
            <a:xfrm>
              <a:off x="8449470" y="4009231"/>
              <a:ext cx="146050" cy="206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8657432" y="3550443"/>
              <a:ext cx="61913" cy="84138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3 h 4"/>
                <a:gd name="T4" fmla="*/ 3 w 3"/>
                <a:gd name="T5" fmla="*/ 4 h 4"/>
                <a:gd name="T6" fmla="*/ 0 w 3"/>
                <a:gd name="T7" fmla="*/ 1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8636795" y="3342481"/>
              <a:ext cx="104775" cy="666750"/>
            </a:xfrm>
            <a:custGeom>
              <a:avLst/>
              <a:gdLst>
                <a:gd name="T0" fmla="*/ 0 w 5"/>
                <a:gd name="T1" fmla="*/ 0 h 32"/>
                <a:gd name="T2" fmla="*/ 5 w 5"/>
                <a:gd name="T3" fmla="*/ 2 h 32"/>
                <a:gd name="T4" fmla="*/ 5 w 5"/>
                <a:gd name="T5" fmla="*/ 32 h 32"/>
                <a:gd name="T6" fmla="*/ 4 w 5"/>
                <a:gd name="T7" fmla="*/ 32 h 32"/>
                <a:gd name="T8" fmla="*/ 4 w 5"/>
                <a:gd name="T9" fmla="*/ 5 h 32"/>
                <a:gd name="T10" fmla="*/ 0 w 5"/>
                <a:gd name="T11" fmla="*/ 4 h 32"/>
                <a:gd name="T12" fmla="*/ 0 w 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lnTo>
                    <a:pt x="5" y="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138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39"/>
            <p:cNvSpPr>
              <a:spLocks/>
            </p:cNvSpPr>
            <p:nvPr/>
          </p:nvSpPr>
          <p:spPr bwMode="auto">
            <a:xfrm>
              <a:off x="8200232" y="4009231"/>
              <a:ext cx="541338" cy="125413"/>
            </a:xfrm>
            <a:custGeom>
              <a:avLst/>
              <a:gdLst>
                <a:gd name="T0" fmla="*/ 26 w 26"/>
                <a:gd name="T1" fmla="*/ 6 h 6"/>
                <a:gd name="T2" fmla="*/ 26 w 26"/>
                <a:gd name="T3" fmla="*/ 0 h 6"/>
                <a:gd name="T4" fmla="*/ 20 w 26"/>
                <a:gd name="T5" fmla="*/ 0 h 6"/>
                <a:gd name="T6" fmla="*/ 19 w 26"/>
                <a:gd name="T7" fmla="*/ 1 h 6"/>
                <a:gd name="T8" fmla="*/ 15 w 26"/>
                <a:gd name="T9" fmla="*/ 1 h 6"/>
                <a:gd name="T10" fmla="*/ 14 w 26"/>
                <a:gd name="T11" fmla="*/ 2 h 6"/>
                <a:gd name="T12" fmla="*/ 3 w 26"/>
                <a:gd name="T13" fmla="*/ 2 h 6"/>
                <a:gd name="T14" fmla="*/ 3 w 26"/>
                <a:gd name="T15" fmla="*/ 4 h 6"/>
                <a:gd name="T16" fmla="*/ 0 w 26"/>
                <a:gd name="T17" fmla="*/ 4 h 6"/>
                <a:gd name="T18" fmla="*/ 0 w 26"/>
                <a:gd name="T19" fmla="*/ 6 h 6"/>
                <a:gd name="T20" fmla="*/ 26 w 2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">
                  <a:moveTo>
                    <a:pt x="26" y="6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6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Rectangle 140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Rectangle 141"/>
            <p:cNvSpPr>
              <a:spLocks noChangeArrowheads="1"/>
            </p:cNvSpPr>
            <p:nvPr/>
          </p:nvSpPr>
          <p:spPr bwMode="auto">
            <a:xfrm>
              <a:off x="8344695" y="4091781"/>
              <a:ext cx="396875" cy="4286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42"/>
            <p:cNvSpPr>
              <a:spLocks noChangeShapeType="1"/>
            </p:cNvSpPr>
            <p:nvPr/>
          </p:nvSpPr>
          <p:spPr bwMode="auto">
            <a:xfrm>
              <a:off x="8762207" y="3801268"/>
              <a:ext cx="158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143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144"/>
            <p:cNvSpPr>
              <a:spLocks/>
            </p:cNvSpPr>
            <p:nvPr/>
          </p:nvSpPr>
          <p:spPr bwMode="auto">
            <a:xfrm>
              <a:off x="8741570" y="3883818"/>
              <a:ext cx="20638" cy="412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1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145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146"/>
            <p:cNvSpPr>
              <a:spLocks/>
            </p:cNvSpPr>
            <p:nvPr/>
          </p:nvSpPr>
          <p:spPr bwMode="auto">
            <a:xfrm>
              <a:off x="8449470" y="3863181"/>
              <a:ext cx="125413" cy="166688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1 w 6"/>
                <a:gd name="T5" fmla="*/ 8 h 8"/>
                <a:gd name="T6" fmla="*/ 6 w 6"/>
                <a:gd name="T7" fmla="*/ 1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8"/>
                  </a:lnTo>
                  <a:lnTo>
                    <a:pt x="1" y="8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147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148"/>
            <p:cNvSpPr>
              <a:spLocks/>
            </p:cNvSpPr>
            <p:nvPr/>
          </p:nvSpPr>
          <p:spPr bwMode="auto">
            <a:xfrm>
              <a:off x="8741570" y="3945731"/>
              <a:ext cx="82550" cy="188913"/>
            </a:xfrm>
            <a:custGeom>
              <a:avLst/>
              <a:gdLst>
                <a:gd name="T0" fmla="*/ 1 w 4"/>
                <a:gd name="T1" fmla="*/ 0 h 9"/>
                <a:gd name="T2" fmla="*/ 4 w 4"/>
                <a:gd name="T3" fmla="*/ 4 h 9"/>
                <a:gd name="T4" fmla="*/ 4 w 4"/>
                <a:gd name="T5" fmla="*/ 9 h 9"/>
                <a:gd name="T6" fmla="*/ 0 w 4"/>
                <a:gd name="T7" fmla="*/ 9 h 9"/>
                <a:gd name="T8" fmla="*/ 0 w 4"/>
                <a:gd name="T9" fmla="*/ 3 h 9"/>
                <a:gd name="T10" fmla="*/ 1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lnTo>
                    <a:pt x="4" y="4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Rectangle 149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Rectangle 150"/>
            <p:cNvSpPr>
              <a:spLocks noChangeArrowheads="1"/>
            </p:cNvSpPr>
            <p:nvPr/>
          </p:nvSpPr>
          <p:spPr bwMode="auto">
            <a:xfrm>
              <a:off x="8200232" y="4196556"/>
              <a:ext cx="64452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Rectangle 151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Rectangle 152"/>
            <p:cNvSpPr>
              <a:spLocks noChangeArrowheads="1"/>
            </p:cNvSpPr>
            <p:nvPr/>
          </p:nvSpPr>
          <p:spPr bwMode="auto">
            <a:xfrm>
              <a:off x="8200232" y="4134643"/>
              <a:ext cx="644525" cy="61913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Oval 153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Oval 154"/>
            <p:cNvSpPr>
              <a:spLocks noChangeArrowheads="1"/>
            </p:cNvSpPr>
            <p:nvPr/>
          </p:nvSpPr>
          <p:spPr bwMode="auto">
            <a:xfrm>
              <a:off x="8719345" y="3925093"/>
              <a:ext cx="63500" cy="63500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Rectangle 155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Rectangle 156"/>
            <p:cNvSpPr>
              <a:spLocks noChangeArrowheads="1"/>
            </p:cNvSpPr>
            <p:nvPr/>
          </p:nvSpPr>
          <p:spPr bwMode="auto">
            <a:xfrm>
              <a:off x="8574882" y="3842543"/>
              <a:ext cx="41275" cy="412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157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158"/>
            <p:cNvSpPr>
              <a:spLocks/>
            </p:cNvSpPr>
            <p:nvPr/>
          </p:nvSpPr>
          <p:spPr bwMode="auto">
            <a:xfrm>
              <a:off x="8449470" y="3821906"/>
              <a:ext cx="187325" cy="187325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1 h 9"/>
                <a:gd name="T4" fmla="*/ 0 w 9"/>
                <a:gd name="T5" fmla="*/ 1 h 9"/>
                <a:gd name="T6" fmla="*/ 0 w 9"/>
                <a:gd name="T7" fmla="*/ 0 h 9"/>
                <a:gd name="T8" fmla="*/ 9 w 9"/>
                <a:gd name="T9" fmla="*/ 0 h 9"/>
                <a:gd name="T10" fmla="*/ 9 w 9"/>
                <a:gd name="T11" fmla="*/ 9 h 9"/>
                <a:gd name="T12" fmla="*/ 8 w 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8" y="9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Oval 159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Oval 160"/>
            <p:cNvSpPr>
              <a:spLocks noChangeArrowheads="1"/>
            </p:cNvSpPr>
            <p:nvPr/>
          </p:nvSpPr>
          <p:spPr bwMode="auto">
            <a:xfrm>
              <a:off x="8574882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Oval 161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Oval 162"/>
            <p:cNvSpPr>
              <a:spLocks noChangeArrowheads="1"/>
            </p:cNvSpPr>
            <p:nvPr/>
          </p:nvSpPr>
          <p:spPr bwMode="auto">
            <a:xfrm>
              <a:off x="8595520" y="3634581"/>
              <a:ext cx="207963" cy="20796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Rectangle 163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Rectangle 164"/>
            <p:cNvSpPr>
              <a:spLocks noChangeArrowheads="1"/>
            </p:cNvSpPr>
            <p:nvPr/>
          </p:nvSpPr>
          <p:spPr bwMode="auto">
            <a:xfrm>
              <a:off x="8636795" y="4009231"/>
              <a:ext cx="61913" cy="18732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165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Freeform 166"/>
            <p:cNvSpPr>
              <a:spLocks/>
            </p:cNvSpPr>
            <p:nvPr/>
          </p:nvSpPr>
          <p:spPr bwMode="auto">
            <a:xfrm>
              <a:off x="8344695" y="3571081"/>
              <a:ext cx="42863" cy="84138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2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167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168"/>
            <p:cNvSpPr>
              <a:spLocks/>
            </p:cNvSpPr>
            <p:nvPr/>
          </p:nvSpPr>
          <p:spPr bwMode="auto">
            <a:xfrm>
              <a:off x="8344695" y="3529806"/>
              <a:ext cx="104775" cy="20638"/>
            </a:xfrm>
            <a:custGeom>
              <a:avLst/>
              <a:gdLst>
                <a:gd name="T0" fmla="*/ 1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0 h 1"/>
                <a:gd name="T8" fmla="*/ 1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169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798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170"/>
            <p:cNvSpPr>
              <a:spLocks/>
            </p:cNvSpPr>
            <p:nvPr/>
          </p:nvSpPr>
          <p:spPr bwMode="auto">
            <a:xfrm>
              <a:off x="8303420" y="3321843"/>
              <a:ext cx="395288" cy="603250"/>
            </a:xfrm>
            <a:custGeom>
              <a:avLst/>
              <a:gdLst>
                <a:gd name="T0" fmla="*/ 18 w 19"/>
                <a:gd name="T1" fmla="*/ 1 h 29"/>
                <a:gd name="T2" fmla="*/ 18 w 19"/>
                <a:gd name="T3" fmla="*/ 2 h 29"/>
                <a:gd name="T4" fmla="*/ 19 w 19"/>
                <a:gd name="T5" fmla="*/ 3 h 29"/>
                <a:gd name="T6" fmla="*/ 19 w 19"/>
                <a:gd name="T7" fmla="*/ 4 h 29"/>
                <a:gd name="T8" fmla="*/ 19 w 19"/>
                <a:gd name="T9" fmla="*/ 5 h 29"/>
                <a:gd name="T10" fmla="*/ 18 w 19"/>
                <a:gd name="T11" fmla="*/ 6 h 29"/>
                <a:gd name="T12" fmla="*/ 18 w 19"/>
                <a:gd name="T13" fmla="*/ 8 h 29"/>
                <a:gd name="T14" fmla="*/ 18 w 19"/>
                <a:gd name="T15" fmla="*/ 10 h 29"/>
                <a:gd name="T16" fmla="*/ 17 w 19"/>
                <a:gd name="T17" fmla="*/ 13 h 29"/>
                <a:gd name="T18" fmla="*/ 16 w 19"/>
                <a:gd name="T19" fmla="*/ 15 h 29"/>
                <a:gd name="T20" fmla="*/ 14 w 19"/>
                <a:gd name="T21" fmla="*/ 18 h 29"/>
                <a:gd name="T22" fmla="*/ 13 w 19"/>
                <a:gd name="T23" fmla="*/ 20 h 29"/>
                <a:gd name="T24" fmla="*/ 11 w 19"/>
                <a:gd name="T25" fmla="*/ 22 h 29"/>
                <a:gd name="T26" fmla="*/ 9 w 19"/>
                <a:gd name="T27" fmla="*/ 24 h 29"/>
                <a:gd name="T28" fmla="*/ 7 w 19"/>
                <a:gd name="T29" fmla="*/ 26 h 29"/>
                <a:gd name="T30" fmla="*/ 5 w 19"/>
                <a:gd name="T31" fmla="*/ 27 h 29"/>
                <a:gd name="T32" fmla="*/ 4 w 19"/>
                <a:gd name="T33" fmla="*/ 28 h 29"/>
                <a:gd name="T34" fmla="*/ 3 w 19"/>
                <a:gd name="T35" fmla="*/ 29 h 29"/>
                <a:gd name="T36" fmla="*/ 2 w 19"/>
                <a:gd name="T37" fmla="*/ 29 h 29"/>
                <a:gd name="T38" fmla="*/ 1 w 19"/>
                <a:gd name="T39" fmla="*/ 29 h 29"/>
                <a:gd name="T40" fmla="*/ 0 w 19"/>
                <a:gd name="T41" fmla="*/ 29 h 29"/>
                <a:gd name="T42" fmla="*/ 17 w 19"/>
                <a:gd name="T43" fmla="*/ 0 h 29"/>
                <a:gd name="T44" fmla="*/ 18 w 19"/>
                <a:gd name="T4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8" y="1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7" y="13"/>
                  </a:lnTo>
                  <a:lnTo>
                    <a:pt x="16" y="15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5" y="27"/>
                  </a:lnTo>
                  <a:lnTo>
                    <a:pt x="4" y="28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7" y="0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171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172"/>
            <p:cNvSpPr>
              <a:spLocks/>
            </p:cNvSpPr>
            <p:nvPr/>
          </p:nvSpPr>
          <p:spPr bwMode="auto">
            <a:xfrm>
              <a:off x="8303420" y="3321843"/>
              <a:ext cx="374650" cy="603250"/>
            </a:xfrm>
            <a:custGeom>
              <a:avLst/>
              <a:gdLst>
                <a:gd name="T0" fmla="*/ 17 w 18"/>
                <a:gd name="T1" fmla="*/ 0 h 29"/>
                <a:gd name="T2" fmla="*/ 18 w 18"/>
                <a:gd name="T3" fmla="*/ 0 h 29"/>
                <a:gd name="T4" fmla="*/ 18 w 18"/>
                <a:gd name="T5" fmla="*/ 1 h 29"/>
                <a:gd name="T6" fmla="*/ 18 w 18"/>
                <a:gd name="T7" fmla="*/ 3 h 29"/>
                <a:gd name="T8" fmla="*/ 17 w 18"/>
                <a:gd name="T9" fmla="*/ 4 h 29"/>
                <a:gd name="T10" fmla="*/ 17 w 18"/>
                <a:gd name="T11" fmla="*/ 6 h 29"/>
                <a:gd name="T12" fmla="*/ 17 w 18"/>
                <a:gd name="T13" fmla="*/ 8 h 29"/>
                <a:gd name="T14" fmla="*/ 16 w 18"/>
                <a:gd name="T15" fmla="*/ 9 h 29"/>
                <a:gd name="T16" fmla="*/ 16 w 18"/>
                <a:gd name="T17" fmla="*/ 12 h 29"/>
                <a:gd name="T18" fmla="*/ 14 w 18"/>
                <a:gd name="T19" fmla="*/ 15 h 29"/>
                <a:gd name="T20" fmla="*/ 13 w 18"/>
                <a:gd name="T21" fmla="*/ 17 h 29"/>
                <a:gd name="T22" fmla="*/ 11 w 18"/>
                <a:gd name="T23" fmla="*/ 19 h 29"/>
                <a:gd name="T24" fmla="*/ 10 w 18"/>
                <a:gd name="T25" fmla="*/ 21 h 29"/>
                <a:gd name="T26" fmla="*/ 9 w 18"/>
                <a:gd name="T27" fmla="*/ 22 h 29"/>
                <a:gd name="T28" fmla="*/ 7 w 18"/>
                <a:gd name="T29" fmla="*/ 24 h 29"/>
                <a:gd name="T30" fmla="*/ 6 w 18"/>
                <a:gd name="T31" fmla="*/ 25 h 29"/>
                <a:gd name="T32" fmla="*/ 5 w 18"/>
                <a:gd name="T33" fmla="*/ 26 h 29"/>
                <a:gd name="T34" fmla="*/ 4 w 18"/>
                <a:gd name="T35" fmla="*/ 27 h 29"/>
                <a:gd name="T36" fmla="*/ 3 w 18"/>
                <a:gd name="T37" fmla="*/ 27 h 29"/>
                <a:gd name="T38" fmla="*/ 2 w 18"/>
                <a:gd name="T39" fmla="*/ 28 h 29"/>
                <a:gd name="T40" fmla="*/ 1 w 18"/>
                <a:gd name="T41" fmla="*/ 28 h 29"/>
                <a:gd name="T42" fmla="*/ 0 w 18"/>
                <a:gd name="T43" fmla="*/ 29 h 29"/>
                <a:gd name="T44" fmla="*/ 0 w 18"/>
                <a:gd name="T45" fmla="*/ 28 h 29"/>
                <a:gd name="T46" fmla="*/ 0 w 18"/>
                <a:gd name="T47" fmla="*/ 27 h 29"/>
                <a:gd name="T48" fmla="*/ 0 w 18"/>
                <a:gd name="T49" fmla="*/ 27 h 29"/>
                <a:gd name="T50" fmla="*/ 1 w 18"/>
                <a:gd name="T51" fmla="*/ 26 h 29"/>
                <a:gd name="T52" fmla="*/ 1 w 18"/>
                <a:gd name="T53" fmla="*/ 24 h 29"/>
                <a:gd name="T54" fmla="*/ 1 w 18"/>
                <a:gd name="T55" fmla="*/ 22 h 29"/>
                <a:gd name="T56" fmla="*/ 2 w 18"/>
                <a:gd name="T57" fmla="*/ 21 h 29"/>
                <a:gd name="T58" fmla="*/ 2 w 18"/>
                <a:gd name="T59" fmla="*/ 19 h 29"/>
                <a:gd name="T60" fmla="*/ 3 w 18"/>
                <a:gd name="T61" fmla="*/ 18 h 29"/>
                <a:gd name="T62" fmla="*/ 3 w 18"/>
                <a:gd name="T63" fmla="*/ 17 h 29"/>
                <a:gd name="T64" fmla="*/ 4 w 18"/>
                <a:gd name="T65" fmla="*/ 15 h 29"/>
                <a:gd name="T66" fmla="*/ 5 w 18"/>
                <a:gd name="T67" fmla="*/ 13 h 29"/>
                <a:gd name="T68" fmla="*/ 6 w 18"/>
                <a:gd name="T69" fmla="*/ 12 h 29"/>
                <a:gd name="T70" fmla="*/ 7 w 18"/>
                <a:gd name="T71" fmla="*/ 10 h 29"/>
                <a:gd name="T72" fmla="*/ 9 w 18"/>
                <a:gd name="T73" fmla="*/ 8 h 29"/>
                <a:gd name="T74" fmla="*/ 10 w 18"/>
                <a:gd name="T75" fmla="*/ 6 h 29"/>
                <a:gd name="T76" fmla="*/ 11 w 18"/>
                <a:gd name="T77" fmla="*/ 5 h 29"/>
                <a:gd name="T78" fmla="*/ 13 w 18"/>
                <a:gd name="T79" fmla="*/ 4 h 29"/>
                <a:gd name="T80" fmla="*/ 14 w 18"/>
                <a:gd name="T81" fmla="*/ 3 h 29"/>
                <a:gd name="T82" fmla="*/ 15 w 18"/>
                <a:gd name="T83" fmla="*/ 1 h 29"/>
                <a:gd name="T84" fmla="*/ 16 w 18"/>
                <a:gd name="T85" fmla="*/ 1 h 29"/>
                <a:gd name="T86" fmla="*/ 17 w 18"/>
                <a:gd name="T8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9">
                  <a:moveTo>
                    <a:pt x="17" y="0"/>
                  </a:move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9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173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8303420" y="3467893"/>
              <a:ext cx="354013" cy="20638"/>
            </a:xfrm>
            <a:custGeom>
              <a:avLst/>
              <a:gdLst>
                <a:gd name="T0" fmla="*/ 17 w 17"/>
                <a:gd name="T1" fmla="*/ 0 h 1"/>
                <a:gd name="T2" fmla="*/ 0 w 17"/>
                <a:gd name="T3" fmla="*/ 1 h 1"/>
                <a:gd name="T4" fmla="*/ 0 w 17"/>
                <a:gd name="T5" fmla="*/ 1 h 1"/>
                <a:gd name="T6" fmla="*/ 17 w 17"/>
                <a:gd name="T7" fmla="*/ 1 h 1"/>
                <a:gd name="T8" fmla="*/ 17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175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B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176"/>
            <p:cNvSpPr>
              <a:spLocks/>
            </p:cNvSpPr>
            <p:nvPr/>
          </p:nvSpPr>
          <p:spPr bwMode="auto">
            <a:xfrm>
              <a:off x="8282782" y="3550443"/>
              <a:ext cx="125413" cy="312738"/>
            </a:xfrm>
            <a:custGeom>
              <a:avLst/>
              <a:gdLst>
                <a:gd name="T0" fmla="*/ 1 w 6"/>
                <a:gd name="T1" fmla="*/ 0 h 15"/>
                <a:gd name="T2" fmla="*/ 6 w 6"/>
                <a:gd name="T3" fmla="*/ 14 h 15"/>
                <a:gd name="T4" fmla="*/ 6 w 6"/>
                <a:gd name="T5" fmla="*/ 15 h 15"/>
                <a:gd name="T6" fmla="*/ 0 w 6"/>
                <a:gd name="T7" fmla="*/ 0 h 15"/>
                <a:gd name="T8" fmla="*/ 1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lnTo>
                    <a:pt x="6" y="14"/>
                  </a:lnTo>
                  <a:lnTo>
                    <a:pt x="6" y="1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177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A9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178"/>
            <p:cNvSpPr>
              <a:spLocks/>
            </p:cNvSpPr>
            <p:nvPr/>
          </p:nvSpPr>
          <p:spPr bwMode="auto">
            <a:xfrm>
              <a:off x="8262145" y="3488531"/>
              <a:ext cx="103188" cy="825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1 h 4"/>
                <a:gd name="T4" fmla="*/ 5 w 5"/>
                <a:gd name="T5" fmla="*/ 1 h 4"/>
                <a:gd name="T6" fmla="*/ 5 w 5"/>
                <a:gd name="T7" fmla="*/ 2 h 4"/>
                <a:gd name="T8" fmla="*/ 5 w 5"/>
                <a:gd name="T9" fmla="*/ 2 h 4"/>
                <a:gd name="T10" fmla="*/ 5 w 5"/>
                <a:gd name="T11" fmla="*/ 3 h 4"/>
                <a:gd name="T12" fmla="*/ 5 w 5"/>
                <a:gd name="T13" fmla="*/ 3 h 4"/>
                <a:gd name="T14" fmla="*/ 4 w 5"/>
                <a:gd name="T15" fmla="*/ 4 h 4"/>
                <a:gd name="T16" fmla="*/ 4 w 5"/>
                <a:gd name="T17" fmla="*/ 4 h 4"/>
                <a:gd name="T18" fmla="*/ 4 w 5"/>
                <a:gd name="T19" fmla="*/ 4 h 4"/>
                <a:gd name="T20" fmla="*/ 3 w 5"/>
                <a:gd name="T21" fmla="*/ 4 h 4"/>
                <a:gd name="T22" fmla="*/ 0 w 5"/>
                <a:gd name="T23" fmla="*/ 2 h 4"/>
                <a:gd name="T24" fmla="*/ 1 w 5"/>
                <a:gd name="T25" fmla="*/ 2 h 4"/>
                <a:gd name="T26" fmla="*/ 1 w 5"/>
                <a:gd name="T27" fmla="*/ 2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179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C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180"/>
            <p:cNvSpPr>
              <a:spLocks/>
            </p:cNvSpPr>
            <p:nvPr/>
          </p:nvSpPr>
          <p:spPr bwMode="auto">
            <a:xfrm>
              <a:off x="8241507" y="3467893"/>
              <a:ext cx="61913" cy="82550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1 h 4"/>
                <a:gd name="T12" fmla="*/ 3 w 3"/>
                <a:gd name="T13" fmla="*/ 1 h 4"/>
                <a:gd name="T14" fmla="*/ 3 w 3"/>
                <a:gd name="T15" fmla="*/ 1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3 h 4"/>
                <a:gd name="T22" fmla="*/ 3 w 3"/>
                <a:gd name="T23" fmla="*/ 3 h 4"/>
                <a:gd name="T24" fmla="*/ 3 w 3"/>
                <a:gd name="T25" fmla="*/ 3 h 4"/>
                <a:gd name="T26" fmla="*/ 2 w 3"/>
                <a:gd name="T27" fmla="*/ 4 h 4"/>
                <a:gd name="T28" fmla="*/ 2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0 w 3"/>
                <a:gd name="T37" fmla="*/ 4 h 4"/>
                <a:gd name="T38" fmla="*/ 0 w 3"/>
                <a:gd name="T39" fmla="*/ 4 h 4"/>
                <a:gd name="T40" fmla="*/ 0 w 3"/>
                <a:gd name="T41" fmla="*/ 3 h 4"/>
                <a:gd name="T42" fmla="*/ 0 w 3"/>
                <a:gd name="T43" fmla="*/ 3 h 4"/>
                <a:gd name="T44" fmla="*/ 1 w 3"/>
                <a:gd name="T45" fmla="*/ 2 h 4"/>
                <a:gd name="T46" fmla="*/ 1 w 3"/>
                <a:gd name="T4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181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9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182"/>
            <p:cNvSpPr>
              <a:spLocks/>
            </p:cNvSpPr>
            <p:nvPr/>
          </p:nvSpPr>
          <p:spPr bwMode="auto">
            <a:xfrm>
              <a:off x="8220870" y="3488531"/>
              <a:ext cx="61913" cy="41275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2 w 3"/>
                <a:gd name="T15" fmla="*/ 2 h 2"/>
                <a:gd name="T16" fmla="*/ 2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3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183"/>
            <p:cNvSpPr>
              <a:spLocks/>
            </p:cNvSpPr>
            <p:nvPr/>
          </p:nvSpPr>
          <p:spPr bwMode="auto">
            <a:xfrm>
              <a:off x="8303420" y="3509168"/>
              <a:ext cx="41275" cy="6191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2 w 2"/>
                <a:gd name="T9" fmla="*/ 2 h 3"/>
                <a:gd name="T10" fmla="*/ 2 w 2"/>
                <a:gd name="T11" fmla="*/ 2 h 3"/>
                <a:gd name="T12" fmla="*/ 1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0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184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185"/>
            <p:cNvSpPr>
              <a:spLocks/>
            </p:cNvSpPr>
            <p:nvPr/>
          </p:nvSpPr>
          <p:spPr bwMode="auto">
            <a:xfrm>
              <a:off x="6866732" y="2967831"/>
              <a:ext cx="228600" cy="187325"/>
            </a:xfrm>
            <a:custGeom>
              <a:avLst/>
              <a:gdLst>
                <a:gd name="T0" fmla="*/ 0 w 11"/>
                <a:gd name="T1" fmla="*/ 6 h 9"/>
                <a:gd name="T2" fmla="*/ 0 w 11"/>
                <a:gd name="T3" fmla="*/ 5 h 9"/>
                <a:gd name="T4" fmla="*/ 0 w 11"/>
                <a:gd name="T5" fmla="*/ 5 h 9"/>
                <a:gd name="T6" fmla="*/ 1 w 11"/>
                <a:gd name="T7" fmla="*/ 5 h 9"/>
                <a:gd name="T8" fmla="*/ 1 w 11"/>
                <a:gd name="T9" fmla="*/ 4 h 9"/>
                <a:gd name="T10" fmla="*/ 2 w 11"/>
                <a:gd name="T11" fmla="*/ 4 h 9"/>
                <a:gd name="T12" fmla="*/ 2 w 11"/>
                <a:gd name="T13" fmla="*/ 3 h 9"/>
                <a:gd name="T14" fmla="*/ 2 w 11"/>
                <a:gd name="T15" fmla="*/ 3 h 9"/>
                <a:gd name="T16" fmla="*/ 3 w 11"/>
                <a:gd name="T17" fmla="*/ 3 h 9"/>
                <a:gd name="T18" fmla="*/ 4 w 11"/>
                <a:gd name="T19" fmla="*/ 3 h 9"/>
                <a:gd name="T20" fmla="*/ 4 w 11"/>
                <a:gd name="T21" fmla="*/ 2 h 9"/>
                <a:gd name="T22" fmla="*/ 5 w 11"/>
                <a:gd name="T23" fmla="*/ 2 h 9"/>
                <a:gd name="T24" fmla="*/ 6 w 11"/>
                <a:gd name="T25" fmla="*/ 1 h 9"/>
                <a:gd name="T26" fmla="*/ 6 w 11"/>
                <a:gd name="T27" fmla="*/ 1 h 9"/>
                <a:gd name="T28" fmla="*/ 7 w 11"/>
                <a:gd name="T29" fmla="*/ 1 h 9"/>
                <a:gd name="T30" fmla="*/ 8 w 11"/>
                <a:gd name="T31" fmla="*/ 1 h 9"/>
                <a:gd name="T32" fmla="*/ 9 w 11"/>
                <a:gd name="T33" fmla="*/ 0 h 9"/>
                <a:gd name="T34" fmla="*/ 10 w 11"/>
                <a:gd name="T35" fmla="*/ 0 h 9"/>
                <a:gd name="T36" fmla="*/ 11 w 11"/>
                <a:gd name="T37" fmla="*/ 4 h 9"/>
                <a:gd name="T38" fmla="*/ 11 w 11"/>
                <a:gd name="T39" fmla="*/ 4 h 9"/>
                <a:gd name="T40" fmla="*/ 9 w 11"/>
                <a:gd name="T41" fmla="*/ 4 h 9"/>
                <a:gd name="T42" fmla="*/ 9 w 11"/>
                <a:gd name="T43" fmla="*/ 4 h 9"/>
                <a:gd name="T44" fmla="*/ 8 w 11"/>
                <a:gd name="T45" fmla="*/ 5 h 9"/>
                <a:gd name="T46" fmla="*/ 7 w 11"/>
                <a:gd name="T47" fmla="*/ 5 h 9"/>
                <a:gd name="T48" fmla="*/ 6 w 11"/>
                <a:gd name="T49" fmla="*/ 5 h 9"/>
                <a:gd name="T50" fmla="*/ 6 w 11"/>
                <a:gd name="T51" fmla="*/ 6 h 9"/>
                <a:gd name="T52" fmla="*/ 5 w 11"/>
                <a:gd name="T53" fmla="*/ 6 h 9"/>
                <a:gd name="T54" fmla="*/ 5 w 11"/>
                <a:gd name="T55" fmla="*/ 6 h 9"/>
                <a:gd name="T56" fmla="*/ 4 w 11"/>
                <a:gd name="T57" fmla="*/ 7 h 9"/>
                <a:gd name="T58" fmla="*/ 4 w 11"/>
                <a:gd name="T59" fmla="*/ 7 h 9"/>
                <a:gd name="T60" fmla="*/ 3 w 11"/>
                <a:gd name="T61" fmla="*/ 7 h 9"/>
                <a:gd name="T62" fmla="*/ 3 w 11"/>
                <a:gd name="T63" fmla="*/ 8 h 9"/>
                <a:gd name="T64" fmla="*/ 2 w 11"/>
                <a:gd name="T65" fmla="*/ 8 h 9"/>
                <a:gd name="T66" fmla="*/ 2 w 11"/>
                <a:gd name="T67" fmla="*/ 8 h 9"/>
                <a:gd name="T68" fmla="*/ 2 w 11"/>
                <a:gd name="T69" fmla="*/ 8 h 9"/>
                <a:gd name="T70" fmla="*/ 1 w 11"/>
                <a:gd name="T71" fmla="*/ 9 h 9"/>
                <a:gd name="T72" fmla="*/ 1 w 11"/>
                <a:gd name="T73" fmla="*/ 9 h 9"/>
                <a:gd name="T74" fmla="*/ 1 w 11"/>
                <a:gd name="T75" fmla="*/ 9 h 9"/>
                <a:gd name="T76" fmla="*/ 0 w 11"/>
                <a:gd name="T7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9">
                  <a:moveTo>
                    <a:pt x="0" y="6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86"/>
            <p:cNvSpPr>
              <a:spLocks noChangeShapeType="1"/>
            </p:cNvSpPr>
            <p:nvPr/>
          </p:nvSpPr>
          <p:spPr bwMode="auto">
            <a:xfrm flipH="1">
              <a:off x="6908007" y="2926556"/>
              <a:ext cx="104775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Line 187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125413" cy="4127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88"/>
            <p:cNvSpPr>
              <a:spLocks noChangeShapeType="1"/>
            </p:cNvSpPr>
            <p:nvPr/>
          </p:nvSpPr>
          <p:spPr bwMode="auto">
            <a:xfrm>
              <a:off x="7012782" y="2926556"/>
              <a:ext cx="20638" cy="825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89"/>
            <p:cNvSpPr>
              <a:spLocks noChangeShapeType="1"/>
            </p:cNvSpPr>
            <p:nvPr/>
          </p:nvSpPr>
          <p:spPr bwMode="auto">
            <a:xfrm flipH="1">
              <a:off x="6908007" y="3009106"/>
              <a:ext cx="125413" cy="61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90"/>
            <p:cNvSpPr>
              <a:spLocks noChangeShapeType="1"/>
            </p:cNvSpPr>
            <p:nvPr/>
          </p:nvSpPr>
          <p:spPr bwMode="auto">
            <a:xfrm flipH="1" flipV="1">
              <a:off x="6908007" y="2967831"/>
              <a:ext cx="22225" cy="1031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91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290513" cy="166688"/>
            </a:xfrm>
            <a:prstGeom prst="line">
              <a:avLst/>
            </a:prstGeom>
            <a:noFill/>
            <a:ln w="0">
              <a:solidFill>
                <a:srgbClr val="BBBF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92"/>
            <p:cNvSpPr>
              <a:spLocks noChangeShapeType="1"/>
            </p:cNvSpPr>
            <p:nvPr/>
          </p:nvSpPr>
          <p:spPr bwMode="auto">
            <a:xfrm flipV="1">
              <a:off x="6784182" y="2883693"/>
              <a:ext cx="311150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193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194"/>
            <p:cNvSpPr>
              <a:spLocks/>
            </p:cNvSpPr>
            <p:nvPr/>
          </p:nvSpPr>
          <p:spPr bwMode="auto">
            <a:xfrm>
              <a:off x="6784182" y="2801143"/>
              <a:ext cx="166688" cy="166688"/>
            </a:xfrm>
            <a:custGeom>
              <a:avLst/>
              <a:gdLst>
                <a:gd name="T0" fmla="*/ 0 w 8"/>
                <a:gd name="T1" fmla="*/ 3 h 8"/>
                <a:gd name="T2" fmla="*/ 6 w 8"/>
                <a:gd name="T3" fmla="*/ 0 h 8"/>
                <a:gd name="T4" fmla="*/ 8 w 8"/>
                <a:gd name="T5" fmla="*/ 4 h 8"/>
                <a:gd name="T6" fmla="*/ 2 w 8"/>
                <a:gd name="T7" fmla="*/ 8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195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196"/>
            <p:cNvSpPr>
              <a:spLocks/>
            </p:cNvSpPr>
            <p:nvPr/>
          </p:nvSpPr>
          <p:spPr bwMode="auto">
            <a:xfrm>
              <a:off x="6908007" y="2801143"/>
              <a:ext cx="104775" cy="82550"/>
            </a:xfrm>
            <a:custGeom>
              <a:avLst/>
              <a:gdLst>
                <a:gd name="T0" fmla="*/ 0 w 5"/>
                <a:gd name="T1" fmla="*/ 0 h 4"/>
                <a:gd name="T2" fmla="*/ 4 w 5"/>
                <a:gd name="T3" fmla="*/ 2 h 4"/>
                <a:gd name="T4" fmla="*/ 5 w 5"/>
                <a:gd name="T5" fmla="*/ 4 h 4"/>
                <a:gd name="T6" fmla="*/ 2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4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197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A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198"/>
            <p:cNvSpPr>
              <a:spLocks/>
            </p:cNvSpPr>
            <p:nvPr/>
          </p:nvSpPr>
          <p:spPr bwMode="auto">
            <a:xfrm>
              <a:off x="6825457" y="2883693"/>
              <a:ext cx="187325" cy="84138"/>
            </a:xfrm>
            <a:custGeom>
              <a:avLst/>
              <a:gdLst>
                <a:gd name="T0" fmla="*/ 0 w 9"/>
                <a:gd name="T1" fmla="*/ 4 h 4"/>
                <a:gd name="T2" fmla="*/ 6 w 9"/>
                <a:gd name="T3" fmla="*/ 0 h 4"/>
                <a:gd name="T4" fmla="*/ 9 w 9"/>
                <a:gd name="T5" fmla="*/ 0 h 4"/>
                <a:gd name="T6" fmla="*/ 4 w 9"/>
                <a:gd name="T7" fmla="*/ 3 h 4"/>
                <a:gd name="T8" fmla="*/ 0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Oval 199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Oval 200"/>
            <p:cNvSpPr>
              <a:spLocks noChangeArrowheads="1"/>
            </p:cNvSpPr>
            <p:nvPr/>
          </p:nvSpPr>
          <p:spPr bwMode="auto">
            <a:xfrm>
              <a:off x="6825457" y="2863056"/>
              <a:ext cx="41275" cy="41275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Oval 201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Oval 202"/>
            <p:cNvSpPr>
              <a:spLocks noChangeArrowheads="1"/>
            </p:cNvSpPr>
            <p:nvPr/>
          </p:nvSpPr>
          <p:spPr bwMode="auto">
            <a:xfrm>
              <a:off x="6866732" y="2821781"/>
              <a:ext cx="41275" cy="61913"/>
            </a:xfrm>
            <a:prstGeom prst="ellips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203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204"/>
            <p:cNvSpPr>
              <a:spLocks/>
            </p:cNvSpPr>
            <p:nvPr/>
          </p:nvSpPr>
          <p:spPr bwMode="auto">
            <a:xfrm>
              <a:off x="6471445" y="2947193"/>
              <a:ext cx="374650" cy="333375"/>
            </a:xfrm>
            <a:custGeom>
              <a:avLst/>
              <a:gdLst>
                <a:gd name="T0" fmla="*/ 0 w 18"/>
                <a:gd name="T1" fmla="*/ 8 h 16"/>
                <a:gd name="T2" fmla="*/ 13 w 18"/>
                <a:gd name="T3" fmla="*/ 0 h 16"/>
                <a:gd name="T4" fmla="*/ 18 w 18"/>
                <a:gd name="T5" fmla="*/ 9 h 16"/>
                <a:gd name="T6" fmla="*/ 5 w 18"/>
                <a:gd name="T7" fmla="*/ 16 h 16"/>
                <a:gd name="T8" fmla="*/ 0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6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205"/>
            <p:cNvSpPr>
              <a:spLocks noChangeShapeType="1"/>
            </p:cNvSpPr>
            <p:nvPr/>
          </p:nvSpPr>
          <p:spPr bwMode="auto">
            <a:xfrm>
              <a:off x="6700045" y="2967831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Line 206"/>
            <p:cNvSpPr>
              <a:spLocks noChangeShapeType="1"/>
            </p:cNvSpPr>
            <p:nvPr/>
          </p:nvSpPr>
          <p:spPr bwMode="auto">
            <a:xfrm>
              <a:off x="6658770" y="3009106"/>
              <a:ext cx="104775" cy="1666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208"/>
            <p:cNvSpPr>
              <a:spLocks noChangeShapeType="1"/>
            </p:cNvSpPr>
            <p:nvPr/>
          </p:nvSpPr>
          <p:spPr bwMode="auto">
            <a:xfrm>
              <a:off x="6575425" y="3581400"/>
              <a:ext cx="103188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209"/>
            <p:cNvSpPr>
              <a:spLocks noChangeShapeType="1"/>
            </p:cNvSpPr>
            <p:nvPr/>
          </p:nvSpPr>
          <p:spPr bwMode="auto">
            <a:xfrm>
              <a:off x="6511925" y="3602038"/>
              <a:ext cx="125413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210"/>
            <p:cNvSpPr>
              <a:spLocks noChangeShapeType="1"/>
            </p:cNvSpPr>
            <p:nvPr/>
          </p:nvSpPr>
          <p:spPr bwMode="auto">
            <a:xfrm>
              <a:off x="6470650" y="3622675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211"/>
            <p:cNvSpPr>
              <a:spLocks noChangeShapeType="1"/>
            </p:cNvSpPr>
            <p:nvPr/>
          </p:nvSpPr>
          <p:spPr bwMode="auto">
            <a:xfrm flipV="1">
              <a:off x="6450013" y="3540125"/>
              <a:ext cx="271462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212"/>
            <p:cNvSpPr>
              <a:spLocks noChangeShapeType="1"/>
            </p:cNvSpPr>
            <p:nvPr/>
          </p:nvSpPr>
          <p:spPr bwMode="auto">
            <a:xfrm flipV="1">
              <a:off x="6470650" y="3581400"/>
              <a:ext cx="271463" cy="14605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213"/>
            <p:cNvSpPr>
              <a:spLocks noChangeShapeType="1"/>
            </p:cNvSpPr>
            <p:nvPr/>
          </p:nvSpPr>
          <p:spPr bwMode="auto">
            <a:xfrm flipV="1">
              <a:off x="6491288" y="360203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214"/>
            <p:cNvSpPr>
              <a:spLocks noChangeShapeType="1"/>
            </p:cNvSpPr>
            <p:nvPr/>
          </p:nvSpPr>
          <p:spPr bwMode="auto">
            <a:xfrm flipV="1">
              <a:off x="6511925" y="3644900"/>
              <a:ext cx="271463" cy="16510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215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216"/>
            <p:cNvSpPr>
              <a:spLocks/>
            </p:cNvSpPr>
            <p:nvPr/>
          </p:nvSpPr>
          <p:spPr bwMode="auto">
            <a:xfrm>
              <a:off x="6991350" y="3186113"/>
              <a:ext cx="374650" cy="354012"/>
            </a:xfrm>
            <a:custGeom>
              <a:avLst/>
              <a:gdLst>
                <a:gd name="T0" fmla="*/ 0 w 18"/>
                <a:gd name="T1" fmla="*/ 8 h 17"/>
                <a:gd name="T2" fmla="*/ 13 w 18"/>
                <a:gd name="T3" fmla="*/ 0 h 17"/>
                <a:gd name="T4" fmla="*/ 18 w 18"/>
                <a:gd name="T5" fmla="*/ 9 h 17"/>
                <a:gd name="T6" fmla="*/ 5 w 18"/>
                <a:gd name="T7" fmla="*/ 17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13" y="0"/>
                  </a:lnTo>
                  <a:lnTo>
                    <a:pt x="18" y="9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217"/>
            <p:cNvSpPr>
              <a:spLocks noChangeShapeType="1"/>
            </p:cNvSpPr>
            <p:nvPr/>
          </p:nvSpPr>
          <p:spPr bwMode="auto">
            <a:xfrm>
              <a:off x="7219950" y="3227388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218"/>
            <p:cNvSpPr>
              <a:spLocks noChangeShapeType="1"/>
            </p:cNvSpPr>
            <p:nvPr/>
          </p:nvSpPr>
          <p:spPr bwMode="auto">
            <a:xfrm>
              <a:off x="7158038" y="3248025"/>
              <a:ext cx="125412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219"/>
            <p:cNvSpPr>
              <a:spLocks noChangeShapeType="1"/>
            </p:cNvSpPr>
            <p:nvPr/>
          </p:nvSpPr>
          <p:spPr bwMode="auto">
            <a:xfrm>
              <a:off x="7116763" y="3268663"/>
              <a:ext cx="103187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220"/>
            <p:cNvSpPr>
              <a:spLocks noChangeShapeType="1"/>
            </p:cNvSpPr>
            <p:nvPr/>
          </p:nvSpPr>
          <p:spPr bwMode="auto">
            <a:xfrm>
              <a:off x="7075488" y="3289300"/>
              <a:ext cx="103187" cy="18891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221"/>
            <p:cNvSpPr>
              <a:spLocks noChangeShapeType="1"/>
            </p:cNvSpPr>
            <p:nvPr/>
          </p:nvSpPr>
          <p:spPr bwMode="auto">
            <a:xfrm>
              <a:off x="7032625" y="3332163"/>
              <a:ext cx="104775" cy="187325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222"/>
            <p:cNvSpPr>
              <a:spLocks noChangeShapeType="1"/>
            </p:cNvSpPr>
            <p:nvPr/>
          </p:nvSpPr>
          <p:spPr bwMode="auto">
            <a:xfrm flipV="1">
              <a:off x="7011988" y="3227388"/>
              <a:ext cx="271462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223"/>
            <p:cNvSpPr>
              <a:spLocks noChangeShapeType="1"/>
            </p:cNvSpPr>
            <p:nvPr/>
          </p:nvSpPr>
          <p:spPr bwMode="auto">
            <a:xfrm flipV="1">
              <a:off x="7032625" y="3268663"/>
              <a:ext cx="271463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24"/>
            <p:cNvSpPr>
              <a:spLocks noChangeShapeType="1"/>
            </p:cNvSpPr>
            <p:nvPr/>
          </p:nvSpPr>
          <p:spPr bwMode="auto">
            <a:xfrm flipV="1">
              <a:off x="7053263" y="3311525"/>
              <a:ext cx="271462" cy="1444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25"/>
            <p:cNvSpPr>
              <a:spLocks noChangeShapeType="1"/>
            </p:cNvSpPr>
            <p:nvPr/>
          </p:nvSpPr>
          <p:spPr bwMode="auto">
            <a:xfrm flipV="1">
              <a:off x="7075488" y="3332163"/>
              <a:ext cx="269875" cy="1666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Freeform 226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Freeform 227"/>
            <p:cNvSpPr>
              <a:spLocks/>
            </p:cNvSpPr>
            <p:nvPr/>
          </p:nvSpPr>
          <p:spPr bwMode="auto">
            <a:xfrm>
              <a:off x="6824663" y="3455988"/>
              <a:ext cx="84137" cy="166687"/>
            </a:xfrm>
            <a:custGeom>
              <a:avLst/>
              <a:gdLst>
                <a:gd name="T0" fmla="*/ 1 w 4"/>
                <a:gd name="T1" fmla="*/ 0 h 8"/>
                <a:gd name="T2" fmla="*/ 4 w 4"/>
                <a:gd name="T3" fmla="*/ 0 h 8"/>
                <a:gd name="T4" fmla="*/ 3 w 4"/>
                <a:gd name="T5" fmla="*/ 1 h 8"/>
                <a:gd name="T6" fmla="*/ 3 w 4"/>
                <a:gd name="T7" fmla="*/ 2 h 8"/>
                <a:gd name="T8" fmla="*/ 3 w 4"/>
                <a:gd name="T9" fmla="*/ 3 h 8"/>
                <a:gd name="T10" fmla="*/ 3 w 4"/>
                <a:gd name="T11" fmla="*/ 4 h 8"/>
                <a:gd name="T12" fmla="*/ 3 w 4"/>
                <a:gd name="T13" fmla="*/ 5 h 8"/>
                <a:gd name="T14" fmla="*/ 3 w 4"/>
                <a:gd name="T15" fmla="*/ 6 h 8"/>
                <a:gd name="T16" fmla="*/ 3 w 4"/>
                <a:gd name="T17" fmla="*/ 6 h 8"/>
                <a:gd name="T18" fmla="*/ 3 w 4"/>
                <a:gd name="T19" fmla="*/ 7 h 8"/>
                <a:gd name="T20" fmla="*/ 3 w 4"/>
                <a:gd name="T21" fmla="*/ 8 h 8"/>
                <a:gd name="T22" fmla="*/ 0 w 4"/>
                <a:gd name="T23" fmla="*/ 8 h 8"/>
                <a:gd name="T24" fmla="*/ 0 w 4"/>
                <a:gd name="T25" fmla="*/ 7 h 8"/>
                <a:gd name="T26" fmla="*/ 0 w 4"/>
                <a:gd name="T27" fmla="*/ 6 h 8"/>
                <a:gd name="T28" fmla="*/ 0 w 4"/>
                <a:gd name="T29" fmla="*/ 6 h 8"/>
                <a:gd name="T30" fmla="*/ 0 w 4"/>
                <a:gd name="T31" fmla="*/ 5 h 8"/>
                <a:gd name="T32" fmla="*/ 0 w 4"/>
                <a:gd name="T33" fmla="*/ 4 h 8"/>
                <a:gd name="T34" fmla="*/ 0 w 4"/>
                <a:gd name="T35" fmla="*/ 4 h 8"/>
                <a:gd name="T36" fmla="*/ 0 w 4"/>
                <a:gd name="T37" fmla="*/ 4 h 8"/>
                <a:gd name="T38" fmla="*/ 0 w 4"/>
                <a:gd name="T39" fmla="*/ 3 h 8"/>
                <a:gd name="T40" fmla="*/ 0 w 4"/>
                <a:gd name="T41" fmla="*/ 2 h 8"/>
                <a:gd name="T42" fmla="*/ 0 w 4"/>
                <a:gd name="T43" fmla="*/ 2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Freeform 228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BB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Freeform 229"/>
            <p:cNvSpPr>
              <a:spLocks/>
            </p:cNvSpPr>
            <p:nvPr/>
          </p:nvSpPr>
          <p:spPr bwMode="auto">
            <a:xfrm>
              <a:off x="6865938" y="3394075"/>
              <a:ext cx="146050" cy="166688"/>
            </a:xfrm>
            <a:custGeom>
              <a:avLst/>
              <a:gdLst>
                <a:gd name="T0" fmla="*/ 0 w 7"/>
                <a:gd name="T1" fmla="*/ 7 h 8"/>
                <a:gd name="T2" fmla="*/ 0 w 7"/>
                <a:gd name="T3" fmla="*/ 6 h 8"/>
                <a:gd name="T4" fmla="*/ 0 w 7"/>
                <a:gd name="T5" fmla="*/ 6 h 8"/>
                <a:gd name="T6" fmla="*/ 0 w 7"/>
                <a:gd name="T7" fmla="*/ 5 h 8"/>
                <a:gd name="T8" fmla="*/ 0 w 7"/>
                <a:gd name="T9" fmla="*/ 4 h 8"/>
                <a:gd name="T10" fmla="*/ 1 w 7"/>
                <a:gd name="T11" fmla="*/ 4 h 8"/>
                <a:gd name="T12" fmla="*/ 1 w 7"/>
                <a:gd name="T13" fmla="*/ 3 h 8"/>
                <a:gd name="T14" fmla="*/ 2 w 7"/>
                <a:gd name="T15" fmla="*/ 2 h 8"/>
                <a:gd name="T16" fmla="*/ 2 w 7"/>
                <a:gd name="T17" fmla="*/ 2 h 8"/>
                <a:gd name="T18" fmla="*/ 2 w 7"/>
                <a:gd name="T19" fmla="*/ 2 h 8"/>
                <a:gd name="T20" fmla="*/ 3 w 7"/>
                <a:gd name="T21" fmla="*/ 1 h 8"/>
                <a:gd name="T22" fmla="*/ 4 w 7"/>
                <a:gd name="T23" fmla="*/ 1 h 8"/>
                <a:gd name="T24" fmla="*/ 4 w 7"/>
                <a:gd name="T25" fmla="*/ 1 h 8"/>
                <a:gd name="T26" fmla="*/ 4 w 7"/>
                <a:gd name="T27" fmla="*/ 0 h 8"/>
                <a:gd name="T28" fmla="*/ 7 w 7"/>
                <a:gd name="T29" fmla="*/ 1 h 8"/>
                <a:gd name="T30" fmla="*/ 6 w 7"/>
                <a:gd name="T31" fmla="*/ 2 h 8"/>
                <a:gd name="T32" fmla="*/ 5 w 7"/>
                <a:gd name="T33" fmla="*/ 2 h 8"/>
                <a:gd name="T34" fmla="*/ 5 w 7"/>
                <a:gd name="T35" fmla="*/ 2 h 8"/>
                <a:gd name="T36" fmla="*/ 5 w 7"/>
                <a:gd name="T37" fmla="*/ 3 h 8"/>
                <a:gd name="T38" fmla="*/ 4 w 7"/>
                <a:gd name="T39" fmla="*/ 3 h 8"/>
                <a:gd name="T40" fmla="*/ 4 w 7"/>
                <a:gd name="T41" fmla="*/ 4 h 8"/>
                <a:gd name="T42" fmla="*/ 4 w 7"/>
                <a:gd name="T43" fmla="*/ 4 h 8"/>
                <a:gd name="T44" fmla="*/ 3 w 7"/>
                <a:gd name="T45" fmla="*/ 4 h 8"/>
                <a:gd name="T46" fmla="*/ 3 w 7"/>
                <a:gd name="T47" fmla="*/ 5 h 8"/>
                <a:gd name="T48" fmla="*/ 3 w 7"/>
                <a:gd name="T49" fmla="*/ 6 h 8"/>
                <a:gd name="T50" fmla="*/ 2 w 7"/>
                <a:gd name="T51" fmla="*/ 6 h 8"/>
                <a:gd name="T52" fmla="*/ 2 w 7"/>
                <a:gd name="T53" fmla="*/ 7 h 8"/>
                <a:gd name="T54" fmla="*/ 2 w 7"/>
                <a:gd name="T55" fmla="*/ 7 h 8"/>
                <a:gd name="T56" fmla="*/ 2 w 7"/>
                <a:gd name="T57" fmla="*/ 8 h 8"/>
                <a:gd name="T58" fmla="*/ 0 w 7"/>
                <a:gd name="T5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Freeform 230"/>
            <p:cNvSpPr>
              <a:spLocks/>
            </p:cNvSpPr>
            <p:nvPr/>
          </p:nvSpPr>
          <p:spPr bwMode="auto">
            <a:xfrm>
              <a:off x="6096000" y="3622675"/>
              <a:ext cx="354013" cy="438150"/>
            </a:xfrm>
            <a:custGeom>
              <a:avLst/>
              <a:gdLst>
                <a:gd name="T0" fmla="*/ 0 w 17"/>
                <a:gd name="T1" fmla="*/ 1 h 21"/>
                <a:gd name="T2" fmla="*/ 14 w 17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21">
                  <a:moveTo>
                    <a:pt x="0" y="1"/>
                  </a:moveTo>
                  <a:cubicBezTo>
                    <a:pt x="9" y="0"/>
                    <a:pt x="17" y="13"/>
                    <a:pt x="14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Freeform 231"/>
            <p:cNvSpPr>
              <a:spLocks/>
            </p:cNvSpPr>
            <p:nvPr/>
          </p:nvSpPr>
          <p:spPr bwMode="auto">
            <a:xfrm>
              <a:off x="7386638" y="3540125"/>
              <a:ext cx="333375" cy="436563"/>
            </a:xfrm>
            <a:custGeom>
              <a:avLst/>
              <a:gdLst>
                <a:gd name="T0" fmla="*/ 16 w 16"/>
                <a:gd name="T1" fmla="*/ 2 h 21"/>
                <a:gd name="T2" fmla="*/ 3 w 16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21">
                  <a:moveTo>
                    <a:pt x="16" y="2"/>
                  </a:moveTo>
                  <a:cubicBezTo>
                    <a:pt x="7" y="0"/>
                    <a:pt x="0" y="13"/>
                    <a:pt x="3" y="21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Freeform 232"/>
            <p:cNvSpPr>
              <a:spLocks/>
            </p:cNvSpPr>
            <p:nvPr/>
          </p:nvSpPr>
          <p:spPr bwMode="auto">
            <a:xfrm>
              <a:off x="5908675" y="3748088"/>
              <a:ext cx="271463" cy="333375"/>
            </a:xfrm>
            <a:custGeom>
              <a:avLst/>
              <a:gdLst>
                <a:gd name="T0" fmla="*/ 0 w 13"/>
                <a:gd name="T1" fmla="*/ 1 h 16"/>
                <a:gd name="T2" fmla="*/ 10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0" y="1"/>
                  </a:moveTo>
                  <a:cubicBezTo>
                    <a:pt x="7" y="0"/>
                    <a:pt x="13" y="10"/>
                    <a:pt x="10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Freeform 233"/>
            <p:cNvSpPr>
              <a:spLocks/>
            </p:cNvSpPr>
            <p:nvPr/>
          </p:nvSpPr>
          <p:spPr bwMode="auto">
            <a:xfrm>
              <a:off x="7658100" y="3686175"/>
              <a:ext cx="269875" cy="333375"/>
            </a:xfrm>
            <a:custGeom>
              <a:avLst/>
              <a:gdLst>
                <a:gd name="T0" fmla="*/ 13 w 13"/>
                <a:gd name="T1" fmla="*/ 1 h 16"/>
                <a:gd name="T2" fmla="*/ 2 w 13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6">
                  <a:moveTo>
                    <a:pt x="13" y="1"/>
                  </a:moveTo>
                  <a:cubicBezTo>
                    <a:pt x="6" y="0"/>
                    <a:pt x="0" y="9"/>
                    <a:pt x="2" y="16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Freeform 234"/>
            <p:cNvSpPr>
              <a:spLocks/>
            </p:cNvSpPr>
            <p:nvPr/>
          </p:nvSpPr>
          <p:spPr bwMode="auto">
            <a:xfrm>
              <a:off x="5741988" y="3894138"/>
              <a:ext cx="187325" cy="249237"/>
            </a:xfrm>
            <a:custGeom>
              <a:avLst/>
              <a:gdLst>
                <a:gd name="T0" fmla="*/ 0 w 9"/>
                <a:gd name="T1" fmla="*/ 0 h 12"/>
                <a:gd name="T2" fmla="*/ 8 w 9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5" y="0"/>
                    <a:pt x="9" y="7"/>
                    <a:pt x="8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Freeform 235"/>
            <p:cNvSpPr>
              <a:spLocks/>
            </p:cNvSpPr>
            <p:nvPr/>
          </p:nvSpPr>
          <p:spPr bwMode="auto">
            <a:xfrm>
              <a:off x="7886700" y="3810000"/>
              <a:ext cx="207963" cy="250825"/>
            </a:xfrm>
            <a:custGeom>
              <a:avLst/>
              <a:gdLst>
                <a:gd name="T0" fmla="*/ 10 w 10"/>
                <a:gd name="T1" fmla="*/ 1 h 12"/>
                <a:gd name="T2" fmla="*/ 2 w 10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2">
                  <a:moveTo>
                    <a:pt x="10" y="1"/>
                  </a:moveTo>
                  <a:cubicBezTo>
                    <a:pt x="5" y="0"/>
                    <a:pt x="0" y="7"/>
                    <a:pt x="2" y="1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290791" y="4418459"/>
            <a:ext cx="1073948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Медные</a:t>
            </a:r>
            <a:endParaRPr lang="ru-RU" dirty="0"/>
          </a:p>
        </p:txBody>
      </p:sp>
      <p:sp>
        <p:nvSpPr>
          <p:cNvPr id="213" name="TextBox 212"/>
          <p:cNvSpPr txBox="1"/>
          <p:nvPr/>
        </p:nvSpPr>
        <p:spPr>
          <a:xfrm>
            <a:off x="489420" y="5261138"/>
            <a:ext cx="272183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accent4"/>
                </a:solidFill>
              </a:rPr>
              <a:t>Волоконно-оптические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215" name="Прямая со стрелкой 214"/>
          <p:cNvCxnSpPr/>
          <p:nvPr/>
        </p:nvCxnSpPr>
        <p:spPr bwMode="auto">
          <a:xfrm flipH="1">
            <a:off x="2072409" y="3755074"/>
            <a:ext cx="1603872" cy="14021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Прямая со стрелкой 216"/>
          <p:cNvCxnSpPr/>
          <p:nvPr/>
        </p:nvCxnSpPr>
        <p:spPr bwMode="auto">
          <a:xfrm>
            <a:off x="3827765" y="3755074"/>
            <a:ext cx="312187" cy="5266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TextBox 217"/>
          <p:cNvSpPr txBox="1"/>
          <p:nvPr/>
        </p:nvSpPr>
        <p:spPr>
          <a:xfrm>
            <a:off x="3710439" y="5373216"/>
            <a:ext cx="1200072" cy="40011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Коаксиал</a:t>
            </a:r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5437353" y="5061083"/>
            <a:ext cx="1399679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Витая пара</a:t>
            </a:r>
            <a:endParaRPr lang="ru-RU" dirty="0"/>
          </a:p>
        </p:txBody>
      </p:sp>
      <p:grpSp>
        <p:nvGrpSpPr>
          <p:cNvPr id="221" name="Группа 220"/>
          <p:cNvGrpSpPr/>
          <p:nvPr/>
        </p:nvGrpSpPr>
        <p:grpSpPr>
          <a:xfrm>
            <a:off x="5546395" y="5573271"/>
            <a:ext cx="1290637" cy="125413"/>
            <a:chOff x="567532" y="4264819"/>
            <a:chExt cx="1290637" cy="125413"/>
          </a:xfrm>
        </p:grpSpPr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24" name="Группа 223"/>
          <p:cNvGrpSpPr/>
          <p:nvPr/>
        </p:nvGrpSpPr>
        <p:grpSpPr>
          <a:xfrm>
            <a:off x="5532664" y="5710619"/>
            <a:ext cx="1290637" cy="125413"/>
            <a:chOff x="567532" y="4264819"/>
            <a:chExt cx="1290637" cy="125413"/>
          </a:xfrm>
        </p:grpSpPr>
        <p:sp>
          <p:nvSpPr>
            <p:cNvPr id="225" name="Freeform 27"/>
            <p:cNvSpPr>
              <a:spLocks noEditPoints="1"/>
            </p:cNvSpPr>
            <p:nvPr/>
          </p:nvSpPr>
          <p:spPr bwMode="auto">
            <a:xfrm>
              <a:off x="610394" y="4264819"/>
              <a:ext cx="1247775" cy="125413"/>
            </a:xfrm>
            <a:custGeom>
              <a:avLst/>
              <a:gdLst>
                <a:gd name="T0" fmla="*/ 51 w 60"/>
                <a:gd name="T1" fmla="*/ 3 h 6"/>
                <a:gd name="T2" fmla="*/ 43 w 60"/>
                <a:gd name="T3" fmla="*/ 3 h 6"/>
                <a:gd name="T4" fmla="*/ 34 w 60"/>
                <a:gd name="T5" fmla="*/ 3 h 6"/>
                <a:gd name="T6" fmla="*/ 43 w 60"/>
                <a:gd name="T7" fmla="*/ 3 h 6"/>
                <a:gd name="T8" fmla="*/ 51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4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1" y="3"/>
                  </a:moveTo>
                  <a:cubicBezTo>
                    <a:pt x="51" y="6"/>
                    <a:pt x="44" y="6"/>
                    <a:pt x="43" y="3"/>
                  </a:cubicBezTo>
                  <a:moveTo>
                    <a:pt x="34" y="3"/>
                  </a:moveTo>
                  <a:cubicBezTo>
                    <a:pt x="35" y="0"/>
                    <a:pt x="41" y="0"/>
                    <a:pt x="43" y="3"/>
                  </a:cubicBezTo>
                  <a:moveTo>
                    <a:pt x="51" y="3"/>
                  </a:moveTo>
                  <a:cubicBezTo>
                    <a:pt x="52" y="0"/>
                    <a:pt x="59" y="0"/>
                    <a:pt x="60" y="3"/>
                  </a:cubicBezTo>
                  <a:moveTo>
                    <a:pt x="17" y="3"/>
                  </a:moveTo>
                  <a:cubicBezTo>
                    <a:pt x="18" y="0"/>
                    <a:pt x="24" y="0"/>
                    <a:pt x="26" y="3"/>
                  </a:cubicBezTo>
                  <a:moveTo>
                    <a:pt x="34" y="3"/>
                  </a:moveTo>
                  <a:cubicBezTo>
                    <a:pt x="33" y="6"/>
                    <a:pt x="27" y="6"/>
                    <a:pt x="26" y="3"/>
                  </a:cubicBezTo>
                  <a:moveTo>
                    <a:pt x="17" y="3"/>
                  </a:moveTo>
                  <a:cubicBezTo>
                    <a:pt x="16" y="6"/>
                    <a:pt x="10" y="6"/>
                    <a:pt x="9" y="3"/>
                  </a:cubicBezTo>
                  <a:moveTo>
                    <a:pt x="0" y="3"/>
                  </a:moveTo>
                  <a:cubicBezTo>
                    <a:pt x="1" y="0"/>
                    <a:pt x="7" y="0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567532" y="4264819"/>
              <a:ext cx="1249363" cy="125413"/>
            </a:xfrm>
            <a:custGeom>
              <a:avLst/>
              <a:gdLst>
                <a:gd name="T0" fmla="*/ 52 w 60"/>
                <a:gd name="T1" fmla="*/ 3 h 6"/>
                <a:gd name="T2" fmla="*/ 43 w 60"/>
                <a:gd name="T3" fmla="*/ 3 h 6"/>
                <a:gd name="T4" fmla="*/ 35 w 60"/>
                <a:gd name="T5" fmla="*/ 3 h 6"/>
                <a:gd name="T6" fmla="*/ 43 w 60"/>
                <a:gd name="T7" fmla="*/ 3 h 6"/>
                <a:gd name="T8" fmla="*/ 52 w 60"/>
                <a:gd name="T9" fmla="*/ 3 h 6"/>
                <a:gd name="T10" fmla="*/ 60 w 60"/>
                <a:gd name="T11" fmla="*/ 3 h 6"/>
                <a:gd name="T12" fmla="*/ 17 w 60"/>
                <a:gd name="T13" fmla="*/ 3 h 6"/>
                <a:gd name="T14" fmla="*/ 26 w 60"/>
                <a:gd name="T15" fmla="*/ 3 h 6"/>
                <a:gd name="T16" fmla="*/ 35 w 60"/>
                <a:gd name="T17" fmla="*/ 3 h 6"/>
                <a:gd name="T18" fmla="*/ 26 w 60"/>
                <a:gd name="T19" fmla="*/ 3 h 6"/>
                <a:gd name="T20" fmla="*/ 17 w 60"/>
                <a:gd name="T21" fmla="*/ 3 h 6"/>
                <a:gd name="T22" fmla="*/ 9 w 60"/>
                <a:gd name="T23" fmla="*/ 3 h 6"/>
                <a:gd name="T24" fmla="*/ 0 w 60"/>
                <a:gd name="T25" fmla="*/ 3 h 6"/>
                <a:gd name="T26" fmla="*/ 9 w 60"/>
                <a:gd name="T2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">
                  <a:moveTo>
                    <a:pt x="52" y="3"/>
                  </a:moveTo>
                  <a:cubicBezTo>
                    <a:pt x="51" y="0"/>
                    <a:pt x="44" y="0"/>
                    <a:pt x="43" y="3"/>
                  </a:cubicBezTo>
                  <a:moveTo>
                    <a:pt x="35" y="3"/>
                  </a:moveTo>
                  <a:cubicBezTo>
                    <a:pt x="35" y="6"/>
                    <a:pt x="42" y="6"/>
                    <a:pt x="43" y="3"/>
                  </a:cubicBezTo>
                  <a:moveTo>
                    <a:pt x="52" y="3"/>
                  </a:moveTo>
                  <a:cubicBezTo>
                    <a:pt x="52" y="6"/>
                    <a:pt x="59" y="6"/>
                    <a:pt x="60" y="3"/>
                  </a:cubicBezTo>
                  <a:moveTo>
                    <a:pt x="17" y="3"/>
                  </a:moveTo>
                  <a:cubicBezTo>
                    <a:pt x="18" y="6"/>
                    <a:pt x="25" y="6"/>
                    <a:pt x="26" y="3"/>
                  </a:cubicBezTo>
                  <a:moveTo>
                    <a:pt x="35" y="3"/>
                  </a:moveTo>
                  <a:cubicBezTo>
                    <a:pt x="34" y="0"/>
                    <a:pt x="27" y="0"/>
                    <a:pt x="26" y="3"/>
                  </a:cubicBezTo>
                  <a:moveTo>
                    <a:pt x="17" y="3"/>
                  </a:moveTo>
                  <a:cubicBezTo>
                    <a:pt x="17" y="0"/>
                    <a:pt x="10" y="0"/>
                    <a:pt x="9" y="3"/>
                  </a:cubicBezTo>
                  <a:moveTo>
                    <a:pt x="0" y="3"/>
                  </a:moveTo>
                  <a:cubicBezTo>
                    <a:pt x="1" y="6"/>
                    <a:pt x="8" y="6"/>
                    <a:pt x="9" y="3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872011" y="5859521"/>
            <a:ext cx="1687513" cy="188913"/>
            <a:chOff x="1018062" y="6093296"/>
            <a:chExt cx="1687513" cy="188913"/>
          </a:xfrm>
        </p:grpSpPr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Freeform 54"/>
            <p:cNvSpPr>
              <a:spLocks/>
            </p:cNvSpPr>
            <p:nvPr/>
          </p:nvSpPr>
          <p:spPr bwMode="auto">
            <a:xfrm>
              <a:off x="1018062" y="6093296"/>
              <a:ext cx="1416050" cy="188913"/>
            </a:xfrm>
            <a:custGeom>
              <a:avLst/>
              <a:gdLst>
                <a:gd name="T0" fmla="*/ 1 w 68"/>
                <a:gd name="T1" fmla="*/ 9 h 9"/>
                <a:gd name="T2" fmla="*/ 1 w 68"/>
                <a:gd name="T3" fmla="*/ 9 h 9"/>
                <a:gd name="T4" fmla="*/ 0 w 68"/>
                <a:gd name="T5" fmla="*/ 9 h 9"/>
                <a:gd name="T6" fmla="*/ 0 w 68"/>
                <a:gd name="T7" fmla="*/ 8 h 9"/>
                <a:gd name="T8" fmla="*/ 0 w 68"/>
                <a:gd name="T9" fmla="*/ 8 h 9"/>
                <a:gd name="T10" fmla="*/ 0 w 68"/>
                <a:gd name="T11" fmla="*/ 7 h 9"/>
                <a:gd name="T12" fmla="*/ 0 w 68"/>
                <a:gd name="T13" fmla="*/ 6 h 9"/>
                <a:gd name="T14" fmla="*/ 0 w 68"/>
                <a:gd name="T15" fmla="*/ 5 h 9"/>
                <a:gd name="T16" fmla="*/ 0 w 68"/>
                <a:gd name="T17" fmla="*/ 5 h 9"/>
                <a:gd name="T18" fmla="*/ 0 w 68"/>
                <a:gd name="T19" fmla="*/ 4 h 9"/>
                <a:gd name="T20" fmla="*/ 0 w 68"/>
                <a:gd name="T21" fmla="*/ 3 h 9"/>
                <a:gd name="T22" fmla="*/ 0 w 68"/>
                <a:gd name="T23" fmla="*/ 2 h 9"/>
                <a:gd name="T24" fmla="*/ 0 w 68"/>
                <a:gd name="T25" fmla="*/ 1 h 9"/>
                <a:gd name="T26" fmla="*/ 0 w 68"/>
                <a:gd name="T27" fmla="*/ 1 h 9"/>
                <a:gd name="T28" fmla="*/ 0 w 68"/>
                <a:gd name="T29" fmla="*/ 1 h 9"/>
                <a:gd name="T30" fmla="*/ 1 w 68"/>
                <a:gd name="T31" fmla="*/ 0 h 9"/>
                <a:gd name="T32" fmla="*/ 1 w 68"/>
                <a:gd name="T33" fmla="*/ 0 h 9"/>
                <a:gd name="T34" fmla="*/ 68 w 68"/>
                <a:gd name="T35" fmla="*/ 0 h 9"/>
                <a:gd name="T36" fmla="*/ 68 w 68"/>
                <a:gd name="T37" fmla="*/ 0 h 9"/>
                <a:gd name="T38" fmla="*/ 68 w 68"/>
                <a:gd name="T39" fmla="*/ 1 h 9"/>
                <a:gd name="T40" fmla="*/ 67 w 68"/>
                <a:gd name="T41" fmla="*/ 1 h 9"/>
                <a:gd name="T42" fmla="*/ 67 w 68"/>
                <a:gd name="T43" fmla="*/ 2 h 9"/>
                <a:gd name="T44" fmla="*/ 67 w 68"/>
                <a:gd name="T45" fmla="*/ 2 h 9"/>
                <a:gd name="T46" fmla="*/ 67 w 68"/>
                <a:gd name="T47" fmla="*/ 3 h 9"/>
                <a:gd name="T48" fmla="*/ 67 w 68"/>
                <a:gd name="T49" fmla="*/ 4 h 9"/>
                <a:gd name="T50" fmla="*/ 67 w 68"/>
                <a:gd name="T51" fmla="*/ 5 h 9"/>
                <a:gd name="T52" fmla="*/ 67 w 68"/>
                <a:gd name="T53" fmla="*/ 6 h 9"/>
                <a:gd name="T54" fmla="*/ 67 w 68"/>
                <a:gd name="T55" fmla="*/ 7 h 9"/>
                <a:gd name="T56" fmla="*/ 67 w 68"/>
                <a:gd name="T57" fmla="*/ 7 h 9"/>
                <a:gd name="T58" fmla="*/ 67 w 68"/>
                <a:gd name="T59" fmla="*/ 8 h 9"/>
                <a:gd name="T60" fmla="*/ 68 w 68"/>
                <a:gd name="T61" fmla="*/ 8 h 9"/>
                <a:gd name="T62" fmla="*/ 68 w 68"/>
                <a:gd name="T63" fmla="*/ 9 h 9"/>
                <a:gd name="T64" fmla="*/ 68 w 68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9">
                  <a:moveTo>
                    <a:pt x="68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9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Oval 55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Oval 56"/>
            <p:cNvSpPr>
              <a:spLocks noChangeArrowheads="1"/>
            </p:cNvSpPr>
            <p:nvPr/>
          </p:nvSpPr>
          <p:spPr bwMode="auto">
            <a:xfrm>
              <a:off x="2413475" y="6093296"/>
              <a:ext cx="61913" cy="18891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Line 57"/>
            <p:cNvSpPr>
              <a:spLocks noChangeShapeType="1"/>
            </p:cNvSpPr>
            <p:nvPr/>
          </p:nvSpPr>
          <p:spPr bwMode="auto">
            <a:xfrm>
              <a:off x="2434112" y="6177433"/>
              <a:ext cx="2714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Line 58"/>
            <p:cNvSpPr>
              <a:spLocks noChangeShapeType="1"/>
            </p:cNvSpPr>
            <p:nvPr/>
          </p:nvSpPr>
          <p:spPr bwMode="auto">
            <a:xfrm flipV="1">
              <a:off x="2434112" y="6093296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Line 59"/>
            <p:cNvSpPr>
              <a:spLocks noChangeShapeType="1"/>
            </p:cNvSpPr>
            <p:nvPr/>
          </p:nvSpPr>
          <p:spPr bwMode="auto">
            <a:xfrm>
              <a:off x="2434112" y="6218708"/>
              <a:ext cx="250825" cy="635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51" name="Группа 250"/>
          <p:cNvGrpSpPr/>
          <p:nvPr/>
        </p:nvGrpSpPr>
        <p:grpSpPr>
          <a:xfrm>
            <a:off x="3622447" y="5915877"/>
            <a:ext cx="1520826" cy="166688"/>
            <a:chOff x="3622447" y="5915877"/>
            <a:chExt cx="1520826" cy="166688"/>
          </a:xfrm>
        </p:grpSpPr>
        <p:sp>
          <p:nvSpPr>
            <p:cNvPr id="238" name="Freeform 29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Freeform 30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Freeform 31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Freeform 32"/>
            <p:cNvSpPr>
              <a:spLocks/>
            </p:cNvSpPr>
            <p:nvPr/>
          </p:nvSpPr>
          <p:spPr bwMode="auto">
            <a:xfrm>
              <a:off x="3622447" y="5915877"/>
              <a:ext cx="1436688" cy="166688"/>
            </a:xfrm>
            <a:custGeom>
              <a:avLst/>
              <a:gdLst>
                <a:gd name="T0" fmla="*/ 1 w 69"/>
                <a:gd name="T1" fmla="*/ 8 h 8"/>
                <a:gd name="T2" fmla="*/ 1 w 69"/>
                <a:gd name="T3" fmla="*/ 8 h 8"/>
                <a:gd name="T4" fmla="*/ 0 w 69"/>
                <a:gd name="T5" fmla="*/ 8 h 8"/>
                <a:gd name="T6" fmla="*/ 0 w 69"/>
                <a:gd name="T7" fmla="*/ 8 h 8"/>
                <a:gd name="T8" fmla="*/ 0 w 69"/>
                <a:gd name="T9" fmla="*/ 7 h 8"/>
                <a:gd name="T10" fmla="*/ 0 w 69"/>
                <a:gd name="T11" fmla="*/ 6 h 8"/>
                <a:gd name="T12" fmla="*/ 0 w 69"/>
                <a:gd name="T13" fmla="*/ 6 h 8"/>
                <a:gd name="T14" fmla="*/ 0 w 69"/>
                <a:gd name="T15" fmla="*/ 5 h 8"/>
                <a:gd name="T16" fmla="*/ 0 w 69"/>
                <a:gd name="T17" fmla="*/ 4 h 8"/>
                <a:gd name="T18" fmla="*/ 0 w 69"/>
                <a:gd name="T19" fmla="*/ 3 h 8"/>
                <a:gd name="T20" fmla="*/ 0 w 69"/>
                <a:gd name="T21" fmla="*/ 2 h 8"/>
                <a:gd name="T22" fmla="*/ 0 w 69"/>
                <a:gd name="T23" fmla="*/ 2 h 8"/>
                <a:gd name="T24" fmla="*/ 0 w 69"/>
                <a:gd name="T25" fmla="*/ 1 h 8"/>
                <a:gd name="T26" fmla="*/ 0 w 69"/>
                <a:gd name="T27" fmla="*/ 0 h 8"/>
                <a:gd name="T28" fmla="*/ 0 w 69"/>
                <a:gd name="T29" fmla="*/ 0 h 8"/>
                <a:gd name="T30" fmla="*/ 1 w 69"/>
                <a:gd name="T31" fmla="*/ 0 h 8"/>
                <a:gd name="T32" fmla="*/ 1 w 69"/>
                <a:gd name="T33" fmla="*/ 0 h 8"/>
                <a:gd name="T34" fmla="*/ 68 w 69"/>
                <a:gd name="T35" fmla="*/ 0 h 8"/>
                <a:gd name="T36" fmla="*/ 68 w 69"/>
                <a:gd name="T37" fmla="*/ 0 h 8"/>
                <a:gd name="T38" fmla="*/ 68 w 69"/>
                <a:gd name="T39" fmla="*/ 0 h 8"/>
                <a:gd name="T40" fmla="*/ 68 w 69"/>
                <a:gd name="T41" fmla="*/ 1 h 8"/>
                <a:gd name="T42" fmla="*/ 68 w 69"/>
                <a:gd name="T43" fmla="*/ 1 h 8"/>
                <a:gd name="T44" fmla="*/ 67 w 69"/>
                <a:gd name="T45" fmla="*/ 2 h 8"/>
                <a:gd name="T46" fmla="*/ 67 w 69"/>
                <a:gd name="T47" fmla="*/ 3 h 8"/>
                <a:gd name="T48" fmla="*/ 67 w 69"/>
                <a:gd name="T49" fmla="*/ 3 h 8"/>
                <a:gd name="T50" fmla="*/ 67 w 69"/>
                <a:gd name="T51" fmla="*/ 4 h 8"/>
                <a:gd name="T52" fmla="*/ 67 w 69"/>
                <a:gd name="T53" fmla="*/ 5 h 8"/>
                <a:gd name="T54" fmla="*/ 67 w 69"/>
                <a:gd name="T55" fmla="*/ 6 h 8"/>
                <a:gd name="T56" fmla="*/ 68 w 69"/>
                <a:gd name="T57" fmla="*/ 7 h 8"/>
                <a:gd name="T58" fmla="*/ 68 w 69"/>
                <a:gd name="T59" fmla="*/ 7 h 8"/>
                <a:gd name="T60" fmla="*/ 68 w 69"/>
                <a:gd name="T61" fmla="*/ 8 h 8"/>
                <a:gd name="T62" fmla="*/ 68 w 69"/>
                <a:gd name="T63" fmla="*/ 8 h 8"/>
                <a:gd name="T64" fmla="*/ 68 w 69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">
                  <a:moveTo>
                    <a:pt x="69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8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Oval 33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Oval 34"/>
            <p:cNvSpPr>
              <a:spLocks noChangeArrowheads="1"/>
            </p:cNvSpPr>
            <p:nvPr/>
          </p:nvSpPr>
          <p:spPr bwMode="auto">
            <a:xfrm>
              <a:off x="5017860" y="5915877"/>
              <a:ext cx="61913" cy="1666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35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Freeform 36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6" name="Freeform 37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Freeform 38"/>
            <p:cNvSpPr>
              <a:spLocks/>
            </p:cNvSpPr>
            <p:nvPr/>
          </p:nvSpPr>
          <p:spPr bwMode="auto">
            <a:xfrm>
              <a:off x="5038497" y="5977789"/>
              <a:ext cx="84138" cy="412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1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0 h 2"/>
                <a:gd name="T30" fmla="*/ 1 w 4"/>
                <a:gd name="T31" fmla="*/ 0 h 2"/>
                <a:gd name="T32" fmla="*/ 1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4 w 4"/>
                <a:gd name="T47" fmla="*/ 0 h 2"/>
                <a:gd name="T48" fmla="*/ 4 w 4"/>
                <a:gd name="T49" fmla="*/ 1 h 2"/>
                <a:gd name="T50" fmla="*/ 4 w 4"/>
                <a:gd name="T51" fmla="*/ 1 h 2"/>
                <a:gd name="T52" fmla="*/ 4 w 4"/>
                <a:gd name="T53" fmla="*/ 1 h 2"/>
                <a:gd name="T54" fmla="*/ 4 w 4"/>
                <a:gd name="T55" fmla="*/ 1 h 2"/>
                <a:gd name="T56" fmla="*/ 4 w 4"/>
                <a:gd name="T57" fmla="*/ 2 h 2"/>
                <a:gd name="T58" fmla="*/ 4 w 4"/>
                <a:gd name="T59" fmla="*/ 2 h 2"/>
                <a:gd name="T60" fmla="*/ 4 w 4"/>
                <a:gd name="T61" fmla="*/ 2 h 2"/>
                <a:gd name="T62" fmla="*/ 4 w 4"/>
                <a:gd name="T63" fmla="*/ 2 h 2"/>
                <a:gd name="T64" fmla="*/ 4 w 4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Oval 39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Oval 40"/>
            <p:cNvSpPr>
              <a:spLocks noChangeArrowheads="1"/>
            </p:cNvSpPr>
            <p:nvPr/>
          </p:nvSpPr>
          <p:spPr bwMode="auto">
            <a:xfrm>
              <a:off x="5122635" y="5977789"/>
              <a:ext cx="20638" cy="412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53" name="Прямая со стрелкой 252"/>
          <p:cNvCxnSpPr/>
          <p:nvPr/>
        </p:nvCxnSpPr>
        <p:spPr bwMode="auto">
          <a:xfrm>
            <a:off x="4139952" y="4941168"/>
            <a:ext cx="0" cy="319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Прямая со стрелкой 254"/>
          <p:cNvCxnSpPr/>
          <p:nvPr/>
        </p:nvCxnSpPr>
        <p:spPr bwMode="auto">
          <a:xfrm>
            <a:off x="4427984" y="4818569"/>
            <a:ext cx="904919" cy="3386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" name="TextBox 256"/>
          <p:cNvSpPr txBox="1"/>
          <p:nvPr/>
        </p:nvSpPr>
        <p:spPr>
          <a:xfrm>
            <a:off x="7923660" y="3999730"/>
            <a:ext cx="837089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Радио</a:t>
            </a:r>
            <a:endParaRPr lang="ru-RU" dirty="0"/>
          </a:p>
        </p:txBody>
      </p:sp>
      <p:sp>
        <p:nvSpPr>
          <p:cNvPr id="258" name="TextBox 257"/>
          <p:cNvSpPr txBox="1"/>
          <p:nvPr/>
        </p:nvSpPr>
        <p:spPr>
          <a:xfrm>
            <a:off x="7000176" y="5321680"/>
            <a:ext cx="100033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Прочие</a:t>
            </a:r>
            <a:endParaRPr lang="ru-RU" dirty="0"/>
          </a:p>
        </p:txBody>
      </p:sp>
      <p:cxnSp>
        <p:nvCxnSpPr>
          <p:cNvPr id="259" name="Прямая со стрелкой 258"/>
          <p:cNvCxnSpPr/>
          <p:nvPr/>
        </p:nvCxnSpPr>
        <p:spPr bwMode="auto">
          <a:xfrm>
            <a:off x="8119428" y="3694690"/>
            <a:ext cx="222776" cy="270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Прямая со стрелкой 260"/>
          <p:cNvCxnSpPr/>
          <p:nvPr/>
        </p:nvCxnSpPr>
        <p:spPr bwMode="auto">
          <a:xfrm flipH="1">
            <a:off x="7448434" y="3694690"/>
            <a:ext cx="363926" cy="14420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034200" y="5784700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883670" y="4502737"/>
            <a:ext cx="105917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Wi-Fi</a:t>
            </a:r>
          </a:p>
          <a:p>
            <a:pPr>
              <a:buNone/>
            </a:pPr>
            <a:r>
              <a:rPr lang="en-US" sz="1600" dirty="0" smtClean="0"/>
              <a:t>Bluetooth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9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Стек протоколов</a:t>
            </a:r>
            <a:r>
              <a:rPr kumimoji="0" lang="en-US" altLang="ru-RU" b="1" kern="0" dirty="0" smtClean="0"/>
              <a:t> LAN</a:t>
            </a:r>
            <a:endParaRPr kumimoji="0" lang="ru-RU" altLang="ru-RU" kern="0" dirty="0" smtClean="0"/>
          </a:p>
        </p:txBody>
      </p:sp>
      <p:sp>
        <p:nvSpPr>
          <p:cNvPr id="250" name="Rectangle 4"/>
          <p:cNvSpPr>
            <a:spLocks noChangeArrowheads="1"/>
          </p:cNvSpPr>
          <p:nvPr/>
        </p:nvSpPr>
        <p:spPr bwMode="auto">
          <a:xfrm>
            <a:off x="1557338" y="22431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" name="Rectangle 5"/>
          <p:cNvSpPr>
            <a:spLocks noChangeArrowheads="1"/>
          </p:cNvSpPr>
          <p:nvPr/>
        </p:nvSpPr>
        <p:spPr bwMode="auto">
          <a:xfrm>
            <a:off x="1562100" y="183200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1558925" y="26733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" name="Rectangle 7"/>
          <p:cNvSpPr>
            <a:spLocks noChangeArrowheads="1"/>
          </p:cNvSpPr>
          <p:nvPr/>
        </p:nvSpPr>
        <p:spPr bwMode="auto">
          <a:xfrm>
            <a:off x="1566863" y="3095655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0" name="Rectangle 8"/>
          <p:cNvSpPr>
            <a:spLocks noChangeArrowheads="1"/>
          </p:cNvSpPr>
          <p:nvPr/>
        </p:nvSpPr>
        <p:spPr bwMode="auto">
          <a:xfrm>
            <a:off x="1555750" y="35226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2" name="Rectangle 9"/>
          <p:cNvSpPr>
            <a:spLocks noChangeArrowheads="1"/>
          </p:cNvSpPr>
          <p:nvPr/>
        </p:nvSpPr>
        <p:spPr bwMode="auto">
          <a:xfrm>
            <a:off x="1565275" y="3956080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5" name="Rectangle 10"/>
          <p:cNvSpPr>
            <a:spLocks noChangeArrowheads="1"/>
          </p:cNvSpPr>
          <p:nvPr/>
        </p:nvSpPr>
        <p:spPr bwMode="auto">
          <a:xfrm>
            <a:off x="1562100" y="43735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" name="Rectangle 12"/>
          <p:cNvSpPr>
            <a:spLocks noChangeArrowheads="1"/>
          </p:cNvSpPr>
          <p:nvPr/>
        </p:nvSpPr>
        <p:spPr bwMode="auto">
          <a:xfrm>
            <a:off x="4464050" y="395449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7" name="Rectangle 13"/>
          <p:cNvSpPr>
            <a:spLocks noChangeArrowheads="1"/>
          </p:cNvSpPr>
          <p:nvPr/>
        </p:nvSpPr>
        <p:spPr bwMode="auto">
          <a:xfrm>
            <a:off x="4457700" y="4376767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8" name="Line 14"/>
          <p:cNvSpPr>
            <a:spLocks noChangeShapeType="1"/>
          </p:cNvSpPr>
          <p:nvPr/>
        </p:nvSpPr>
        <p:spPr bwMode="auto">
          <a:xfrm>
            <a:off x="3481388" y="394496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9" name="Line 15"/>
          <p:cNvSpPr>
            <a:spLocks noChangeShapeType="1"/>
          </p:cNvSpPr>
          <p:nvPr/>
        </p:nvSpPr>
        <p:spPr bwMode="auto">
          <a:xfrm>
            <a:off x="3495675" y="4789517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0" name="Text Box 16"/>
          <p:cNvSpPr txBox="1">
            <a:spLocks noChangeArrowheads="1"/>
          </p:cNvSpPr>
          <p:nvPr/>
        </p:nvSpPr>
        <p:spPr bwMode="auto">
          <a:xfrm>
            <a:off x="1470025" y="5210205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Модель </a:t>
            </a:r>
            <a:r>
              <a:rPr lang="en-US" altLang="ru-RU" dirty="0"/>
              <a:t>OSI</a:t>
            </a:r>
            <a:endParaRPr lang="ru-RU" altLang="ru-RU" dirty="0"/>
          </a:p>
        </p:txBody>
      </p:sp>
      <p:sp>
        <p:nvSpPr>
          <p:cNvPr id="271" name="Text Box 17"/>
          <p:cNvSpPr txBox="1">
            <a:spLocks noChangeArrowheads="1"/>
          </p:cNvSpPr>
          <p:nvPr/>
        </p:nvSpPr>
        <p:spPr bwMode="auto">
          <a:xfrm>
            <a:off x="4278350" y="5276880"/>
            <a:ext cx="204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/>
              <a:t>Протоколы </a:t>
            </a:r>
            <a:r>
              <a:rPr lang="en-US" altLang="ru-RU" dirty="0"/>
              <a:t>LAN</a:t>
            </a:r>
            <a:endParaRPr lang="ru-RU" altLang="ru-RU" dirty="0"/>
          </a:p>
        </p:txBody>
      </p:sp>
      <p:sp>
        <p:nvSpPr>
          <p:cNvPr id="272" name="Text Box 18"/>
          <p:cNvSpPr txBox="1">
            <a:spLocks noChangeArrowheads="1"/>
          </p:cNvSpPr>
          <p:nvPr/>
        </p:nvSpPr>
        <p:spPr bwMode="auto">
          <a:xfrm>
            <a:off x="1814513" y="4337080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3" name="Text Box 19"/>
          <p:cNvSpPr txBox="1">
            <a:spLocks noChangeArrowheads="1"/>
          </p:cNvSpPr>
          <p:nvPr/>
        </p:nvSpPr>
        <p:spPr bwMode="auto">
          <a:xfrm>
            <a:off x="4862513" y="4389467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Physical</a:t>
            </a:r>
            <a:endParaRPr lang="ru-RU" altLang="ru-RU" dirty="0"/>
          </a:p>
        </p:txBody>
      </p:sp>
      <p:sp>
        <p:nvSpPr>
          <p:cNvPr id="274" name="Text Box 20"/>
          <p:cNvSpPr txBox="1">
            <a:spLocks noChangeArrowheads="1"/>
          </p:cNvSpPr>
          <p:nvPr/>
        </p:nvSpPr>
        <p:spPr bwMode="auto">
          <a:xfrm>
            <a:off x="1851025" y="399576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75" name="Text Box 21"/>
          <p:cNvSpPr txBox="1">
            <a:spLocks noChangeArrowheads="1"/>
          </p:cNvSpPr>
          <p:nvPr/>
        </p:nvSpPr>
        <p:spPr bwMode="auto">
          <a:xfrm>
            <a:off x="1871663" y="3506817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Network</a:t>
            </a:r>
            <a:endParaRPr lang="ru-RU" altLang="ru-RU" dirty="0"/>
          </a:p>
        </p:txBody>
      </p:sp>
      <p:sp>
        <p:nvSpPr>
          <p:cNvPr id="276" name="Text Box 22"/>
          <p:cNvSpPr txBox="1">
            <a:spLocks noChangeArrowheads="1"/>
          </p:cNvSpPr>
          <p:nvPr/>
        </p:nvSpPr>
        <p:spPr bwMode="auto">
          <a:xfrm>
            <a:off x="1897063" y="3114705"/>
            <a:ext cx="11710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Transport</a:t>
            </a:r>
            <a:endParaRPr lang="ru-RU" altLang="ru-RU" dirty="0"/>
          </a:p>
        </p:txBody>
      </p:sp>
      <p:sp>
        <p:nvSpPr>
          <p:cNvPr id="277" name="Text Box 23"/>
          <p:cNvSpPr txBox="1">
            <a:spLocks noChangeArrowheads="1"/>
          </p:cNvSpPr>
          <p:nvPr/>
        </p:nvSpPr>
        <p:spPr bwMode="auto">
          <a:xfrm>
            <a:off x="1927225" y="2649567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Session</a:t>
            </a:r>
            <a:endParaRPr lang="ru-RU" altLang="ru-RU" dirty="0"/>
          </a:p>
        </p:txBody>
      </p:sp>
      <p:sp>
        <p:nvSpPr>
          <p:cNvPr id="278" name="Text Box 24"/>
          <p:cNvSpPr txBox="1">
            <a:spLocks noChangeArrowheads="1"/>
          </p:cNvSpPr>
          <p:nvPr/>
        </p:nvSpPr>
        <p:spPr bwMode="auto">
          <a:xfrm>
            <a:off x="1868488" y="2279680"/>
            <a:ext cx="1449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Presentation</a:t>
            </a:r>
            <a:endParaRPr lang="ru-RU" altLang="ru-RU" dirty="0"/>
          </a:p>
        </p:txBody>
      </p:sp>
      <p:sp>
        <p:nvSpPr>
          <p:cNvPr id="279" name="Text Box 25"/>
          <p:cNvSpPr txBox="1">
            <a:spLocks noChangeArrowheads="1"/>
          </p:cNvSpPr>
          <p:nvPr/>
        </p:nvSpPr>
        <p:spPr bwMode="auto">
          <a:xfrm>
            <a:off x="1824285" y="1832005"/>
            <a:ext cx="13933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Application</a:t>
            </a:r>
            <a:endParaRPr lang="ru-RU" altLang="ru-RU" dirty="0"/>
          </a:p>
        </p:txBody>
      </p:sp>
      <p:sp>
        <p:nvSpPr>
          <p:cNvPr id="280" name="Text Box 26"/>
          <p:cNvSpPr txBox="1">
            <a:spLocks noChangeArrowheads="1"/>
          </p:cNvSpPr>
          <p:nvPr/>
        </p:nvSpPr>
        <p:spPr bwMode="auto">
          <a:xfrm>
            <a:off x="4787900" y="4006880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/>
              <a:t>Data Link</a:t>
            </a:r>
            <a:endParaRPr lang="ru-RU" altLang="ru-RU" dirty="0"/>
          </a:p>
        </p:txBody>
      </p:sp>
      <p:sp>
        <p:nvSpPr>
          <p:cNvPr id="281" name="Rectangle 12"/>
          <p:cNvSpPr>
            <a:spLocks noChangeArrowheads="1"/>
          </p:cNvSpPr>
          <p:nvPr/>
        </p:nvSpPr>
        <p:spPr bwMode="auto">
          <a:xfrm>
            <a:off x="6732896" y="4546502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2" name="Rectangle 12"/>
          <p:cNvSpPr>
            <a:spLocks noChangeArrowheads="1"/>
          </p:cNvSpPr>
          <p:nvPr/>
        </p:nvSpPr>
        <p:spPr bwMode="auto">
          <a:xfrm>
            <a:off x="6732240" y="3495734"/>
            <a:ext cx="192722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3" name="Text Box 26"/>
          <p:cNvSpPr txBox="1">
            <a:spLocks noChangeArrowheads="1"/>
          </p:cNvSpPr>
          <p:nvPr/>
        </p:nvSpPr>
        <p:spPr bwMode="auto">
          <a:xfrm>
            <a:off x="7380312" y="4568667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MAC</a:t>
            </a:r>
            <a:endParaRPr lang="ru-RU" altLang="ru-RU" dirty="0"/>
          </a:p>
        </p:txBody>
      </p:sp>
      <p:sp>
        <p:nvSpPr>
          <p:cNvPr id="284" name="Text Box 26"/>
          <p:cNvSpPr txBox="1">
            <a:spLocks noChangeArrowheads="1"/>
          </p:cNvSpPr>
          <p:nvPr/>
        </p:nvSpPr>
        <p:spPr bwMode="auto">
          <a:xfrm>
            <a:off x="7295938" y="3517930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ru-RU" dirty="0" smtClean="0"/>
              <a:t>LLC</a:t>
            </a:r>
            <a:endParaRPr lang="ru-RU" altLang="ru-RU" dirty="0"/>
          </a:p>
        </p:txBody>
      </p:sp>
      <p:cxnSp>
        <p:nvCxnSpPr>
          <p:cNvPr id="8" name="Прямая со стрелкой 7"/>
          <p:cNvCxnSpPr>
            <a:stCxn id="266" idx="3"/>
            <a:endCxn id="282" idx="1"/>
          </p:cNvCxnSpPr>
          <p:nvPr/>
        </p:nvCxnSpPr>
        <p:spPr bwMode="auto">
          <a:xfrm flipV="1">
            <a:off x="6391275" y="3706872"/>
            <a:ext cx="340965" cy="4587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/>
          <p:cNvCxnSpPr>
            <a:stCxn id="266" idx="3"/>
            <a:endCxn id="281" idx="1"/>
          </p:cNvCxnSpPr>
          <p:nvPr/>
        </p:nvCxnSpPr>
        <p:spPr bwMode="auto">
          <a:xfrm>
            <a:off x="6391275" y="4165630"/>
            <a:ext cx="341621" cy="592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Прямоугольник 20"/>
          <p:cNvSpPr/>
          <p:nvPr/>
        </p:nvSpPr>
        <p:spPr>
          <a:xfrm>
            <a:off x="5624252" y="1581447"/>
            <a:ext cx="3035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/>
              <a:t>Институт инженеров по электротехнике и электронике — </a:t>
            </a:r>
            <a:r>
              <a:rPr lang="en-US" sz="1600" dirty="0"/>
              <a:t>IEEE </a:t>
            </a:r>
            <a:r>
              <a:rPr lang="en-US" sz="1600" dirty="0" smtClean="0"/>
              <a:t>(</a:t>
            </a:r>
            <a:r>
              <a:rPr lang="en-US" sz="1600" i="1" dirty="0" smtClean="0"/>
              <a:t>Institute </a:t>
            </a:r>
            <a:r>
              <a:rPr lang="en-US" sz="1600" i="1" dirty="0"/>
              <a:t>of Electrical and Electronics Engineers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582715" y="2898287"/>
            <a:ext cx="526233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логическим </a:t>
            </a:r>
            <a:r>
              <a:rPr lang="ru-RU" sz="1600" i="1" dirty="0" smtClean="0"/>
              <a:t>каналом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Logical </a:t>
            </a:r>
            <a:r>
              <a:rPr lang="en-US" sz="1600" i="1" dirty="0"/>
              <a:t>Link </a:t>
            </a:r>
            <a:r>
              <a:rPr lang="en-US" sz="1600" i="1" dirty="0" smtClean="0"/>
              <a:t>Control</a:t>
            </a:r>
            <a:endParaRPr lang="ru-RU" sz="1600" i="1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3779912" y="4968777"/>
            <a:ext cx="507992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u-RU" sz="1600" i="1" dirty="0"/>
              <a:t>У</a:t>
            </a:r>
            <a:r>
              <a:rPr lang="ru-RU" sz="1600" i="1" dirty="0" smtClean="0"/>
              <a:t>правление </a:t>
            </a:r>
            <a:r>
              <a:rPr lang="ru-RU" sz="1600" i="1" dirty="0"/>
              <a:t>доступом к </a:t>
            </a:r>
            <a:r>
              <a:rPr lang="ru-RU" sz="1600" i="1" dirty="0" smtClean="0"/>
              <a:t>среде</a:t>
            </a:r>
            <a:endParaRPr lang="ru-RU" sz="1600" i="1" dirty="0"/>
          </a:p>
          <a:p>
            <a:pPr algn="r">
              <a:buNone/>
            </a:pPr>
            <a:r>
              <a:rPr lang="en-US" sz="1600" i="1" dirty="0" smtClean="0"/>
              <a:t>Media </a:t>
            </a:r>
            <a:r>
              <a:rPr lang="en-US" sz="1600" i="1" dirty="0"/>
              <a:t>Access Control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530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151216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Методы доступа к среде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Media Access Control</a:t>
            </a:r>
            <a:endParaRPr kumimoji="0" lang="ru-RU" altLang="ru-RU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3172" y="3068643"/>
            <a:ext cx="1441420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Случайный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66786" y="3453891"/>
            <a:ext cx="2477601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Детерминированный</a:t>
            </a:r>
          </a:p>
          <a:p>
            <a:pPr algn="ctr">
              <a:buNone/>
            </a:pPr>
            <a:r>
              <a:rPr lang="ru-RU" dirty="0" smtClean="0"/>
              <a:t>доступ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790619" y="2204864"/>
            <a:ext cx="936104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61078" y="2204864"/>
            <a:ext cx="1095098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360082" y="4931800"/>
            <a:ext cx="2700996" cy="113877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Кольцо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Ring</a:t>
            </a:r>
            <a:endParaRPr lang="ru-RU" dirty="0">
              <a:solidFill>
                <a:schemeClr val="accent4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6814293" y="4345236"/>
            <a:ext cx="864096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 стрелкой 22"/>
          <p:cNvCxnSpPr/>
          <p:nvPr/>
        </p:nvCxnSpPr>
        <p:spPr bwMode="auto">
          <a:xfrm flipH="1">
            <a:off x="4499992" y="4282100"/>
            <a:ext cx="1459678" cy="515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3" name="TextBox 262"/>
          <p:cNvSpPr txBox="1"/>
          <p:nvPr/>
        </p:nvSpPr>
        <p:spPr>
          <a:xfrm>
            <a:off x="7197035" y="7321232"/>
            <a:ext cx="91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IR (</a:t>
            </a:r>
            <a:r>
              <a:rPr lang="ru-RU" sz="1600" dirty="0" smtClean="0"/>
              <a:t>ИК)</a:t>
            </a:r>
            <a:endParaRPr lang="ru-RU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959670" y="5085184"/>
            <a:ext cx="2700996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Шина</a:t>
            </a:r>
          </a:p>
          <a:p>
            <a:pPr algn="ctr">
              <a:buNone/>
            </a:pPr>
            <a:r>
              <a:rPr lang="ru-RU" dirty="0" smtClean="0">
                <a:solidFill>
                  <a:schemeClr val="accent4"/>
                </a:solidFill>
              </a:rPr>
              <a:t>с маркерным доступом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Token Bus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Ethernet</a:t>
            </a:r>
            <a:endParaRPr kumimoji="0" lang="ru-RU" altLang="ru-RU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r>
              <a:rPr lang="ru-RU" dirty="0" smtClean="0"/>
              <a:t>, Гавайский университет, радио, сеть </a:t>
            </a:r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400 </a:t>
            </a:r>
            <a:r>
              <a:rPr lang="en-US" dirty="0" err="1" smtClean="0"/>
              <a:t>Mhz</a:t>
            </a:r>
            <a:r>
              <a:rPr lang="en-US" dirty="0" smtClean="0"/>
              <a:t>, </a:t>
            </a:r>
            <a:r>
              <a:rPr lang="ru-RU" dirty="0" smtClean="0"/>
              <a:t>полоса 40 </a:t>
            </a:r>
            <a:r>
              <a:rPr lang="en-US" dirty="0" smtClean="0"/>
              <a:t>kHz,</a:t>
            </a:r>
            <a:r>
              <a:rPr lang="ru-RU" dirty="0" smtClean="0"/>
              <a:t> до 9600 бит/с</a:t>
            </a:r>
          </a:p>
          <a:p>
            <a:r>
              <a:rPr lang="ru-RU" dirty="0" smtClean="0"/>
              <a:t>22 мая 1973, </a:t>
            </a:r>
            <a:r>
              <a:rPr lang="en-US" dirty="0" smtClean="0"/>
              <a:t>Robert Metcalfe, Xerox PARC</a:t>
            </a:r>
          </a:p>
          <a:p>
            <a:r>
              <a:rPr lang="en-US" dirty="0" smtClean="0"/>
              <a:t>1980</a:t>
            </a:r>
            <a:r>
              <a:rPr lang="ru-RU" dirty="0" smtClean="0"/>
              <a:t>: </a:t>
            </a:r>
            <a:r>
              <a:rPr lang="en-US" dirty="0" smtClean="0"/>
              <a:t>DEC, Intel, XEROX</a:t>
            </a:r>
            <a:r>
              <a:rPr lang="ru-RU" dirty="0" smtClean="0"/>
              <a:t>, стандарт</a:t>
            </a:r>
            <a:r>
              <a:rPr lang="en-US" dirty="0" smtClean="0"/>
              <a:t> Ethernet (DIX)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77143" y="322984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К</a:t>
            </a:r>
            <a:r>
              <a:rPr lang="ru-RU" dirty="0" smtClean="0"/>
              <a:t>оаксиальный кабель – 10 Мбит/с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77143" y="383627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1990 </a:t>
            </a:r>
            <a:r>
              <a:rPr lang="ru-RU" dirty="0"/>
              <a:t>–  </a:t>
            </a:r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7143" y="4444285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1995 </a:t>
            </a:r>
            <a:r>
              <a:rPr lang="ru-RU" dirty="0"/>
              <a:t>– </a:t>
            </a:r>
            <a:r>
              <a:rPr lang="en-US" dirty="0"/>
              <a:t>Fast</a:t>
            </a:r>
            <a:r>
              <a:rPr lang="ru-RU" dirty="0"/>
              <a:t>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u</a:t>
            </a:r>
            <a:r>
              <a:rPr lang="ru-RU" dirty="0"/>
              <a:t>) – скорость до 100Мбит/с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143" y="5052298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1998 </a:t>
            </a:r>
            <a:r>
              <a:rPr lang="ru-RU" dirty="0"/>
              <a:t>– </a:t>
            </a:r>
            <a:r>
              <a:rPr lang="en-US" dirty="0" smtClean="0"/>
              <a:t>Gigabit </a:t>
            </a:r>
            <a:r>
              <a:rPr lang="en-US" dirty="0"/>
              <a:t>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z</a:t>
            </a:r>
            <a:r>
              <a:rPr lang="ru-RU" dirty="0"/>
              <a:t> и 802.3</a:t>
            </a:r>
            <a:r>
              <a:rPr lang="en-US" dirty="0" err="1"/>
              <a:t>ab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7143" y="5658723"/>
            <a:ext cx="719931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dirty="0" smtClean="0"/>
              <a:t>2002 </a:t>
            </a:r>
            <a:r>
              <a:rPr lang="ru-RU" dirty="0"/>
              <a:t>– </a:t>
            </a:r>
            <a:r>
              <a:rPr lang="ru-RU" dirty="0" smtClean="0"/>
              <a:t>10 </a:t>
            </a:r>
            <a:r>
              <a:rPr lang="en-US" dirty="0"/>
              <a:t>Gigabit Ethernet</a:t>
            </a:r>
            <a:r>
              <a:rPr lang="ru-RU" dirty="0"/>
              <a:t> (</a:t>
            </a:r>
            <a:r>
              <a:rPr lang="en-US" dirty="0"/>
              <a:t>IEEE</a:t>
            </a:r>
            <a:r>
              <a:rPr lang="ru-RU" dirty="0"/>
              <a:t> 802.3</a:t>
            </a:r>
            <a:r>
              <a:rPr lang="en-US" dirty="0"/>
              <a:t>ae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692696"/>
            <a:ext cx="7772400" cy="8640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Коаксиальный кабель</a:t>
            </a:r>
            <a:endParaRPr kumimoji="0" lang="ru-RU" altLang="ru-RU" kern="0" dirty="0" smtClean="0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1204988" y="1614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Содержимое 7" descr="Ch7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1894111"/>
            <a:ext cx="4806950" cy="4926012"/>
          </a:xfrm>
          <a:prstGeom prst="rect">
            <a:avLst/>
          </a:prstGeom>
        </p:spPr>
      </p:pic>
      <p:pic>
        <p:nvPicPr>
          <p:cNvPr id="17" name="Рисунок 11" descr="hel_rg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8" y="3098974"/>
            <a:ext cx="2381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5800" y="6191568"/>
            <a:ext cx="409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Base-5</a:t>
            </a:r>
            <a:r>
              <a:rPr lang="ru-RU" dirty="0" smtClean="0"/>
              <a:t>: Толстый коаксиал</a:t>
            </a:r>
            <a:r>
              <a:rPr lang="en-US" dirty="0" smtClean="0"/>
              <a:t>, 1983</a:t>
            </a:r>
            <a:endParaRPr lang="ru-R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1560" y="1894111"/>
            <a:ext cx="442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10Base-2</a:t>
            </a:r>
            <a:r>
              <a:rPr lang="ru-RU" dirty="0" smtClean="0"/>
              <a:t>: Тонкий коаксиал</a:t>
            </a:r>
            <a:r>
              <a:rPr lang="en-US" dirty="0" smtClean="0"/>
              <a:t>, 1985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66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Толстый коаксиал (10</a:t>
            </a:r>
            <a:r>
              <a:rPr lang="en-US" altLang="ru-RU" sz="4000" dirty="0" smtClean="0"/>
              <a:t>Base-5)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Содержимое 3" descr="image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00808"/>
            <a:ext cx="6281737" cy="40020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2952" y="5589240"/>
            <a:ext cx="34442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0.5 дюйма</a:t>
            </a:r>
          </a:p>
          <a:p>
            <a:r>
              <a:rPr lang="ru-RU" dirty="0" smtClean="0"/>
              <a:t>«Желтый» кабель</a:t>
            </a:r>
          </a:p>
          <a:p>
            <a:r>
              <a:rPr lang="ru-RU" dirty="0" smtClean="0"/>
              <a:t>До 500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45"/>
          <p:cNvSpPr txBox="1">
            <a:spLocks noChangeArrowheads="1"/>
          </p:cNvSpPr>
          <p:nvPr/>
        </p:nvSpPr>
        <p:spPr bwMode="auto">
          <a:xfrm>
            <a:off x="104337" y="807532"/>
            <a:ext cx="903966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ru-RU" altLang="ru-RU" sz="4000" dirty="0" smtClean="0"/>
              <a:t>Тонкий коаксиал (10</a:t>
            </a:r>
            <a:r>
              <a:rPr lang="en-US" altLang="ru-RU" sz="4000" dirty="0" smtClean="0"/>
              <a:t>Base-</a:t>
            </a:r>
            <a:r>
              <a:rPr lang="ru-RU" altLang="ru-RU" sz="4000" dirty="0" smtClean="0"/>
              <a:t>2</a:t>
            </a:r>
            <a:r>
              <a:rPr lang="en-US" altLang="ru-RU" sz="4000" dirty="0" smtClean="0"/>
              <a:t>)</a:t>
            </a:r>
            <a:endParaRPr lang="ru-RU" altLang="ru-RU" sz="4000" b="1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42818" y="5229200"/>
            <a:ext cx="35725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 толщиной 0.25 дюйма</a:t>
            </a:r>
          </a:p>
          <a:p>
            <a:r>
              <a:rPr lang="ru-RU" dirty="0" smtClean="0"/>
              <a:t>Гибкий кабель</a:t>
            </a:r>
          </a:p>
          <a:p>
            <a:r>
              <a:rPr lang="ru-RU" dirty="0" smtClean="0"/>
              <a:t>До 185 м</a:t>
            </a:r>
            <a:endParaRPr lang="ru-RU" dirty="0"/>
          </a:p>
        </p:txBody>
      </p:sp>
      <p:pic>
        <p:nvPicPr>
          <p:cNvPr id="7" name="Содержимое 8" descr="image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5160" y="1879621"/>
            <a:ext cx="4564226" cy="4608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1849905"/>
            <a:ext cx="3101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5211</TotalTime>
  <Words>916</Words>
  <Application>Microsoft Office PowerPoint</Application>
  <PresentationFormat>Экран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Природа</vt:lpstr>
      <vt:lpstr>CorelDRAW</vt:lpstr>
      <vt:lpstr>Документ Microsoft Word</vt:lpstr>
      <vt:lpstr>Microsoft Clip Gallery</vt:lpstr>
      <vt:lpstr>Рисунок Microsoft Word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204</cp:revision>
  <dcterms:created xsi:type="dcterms:W3CDTF">1601-01-01T00:00:00Z</dcterms:created>
  <dcterms:modified xsi:type="dcterms:W3CDTF">2017-10-11T06:58:04Z</dcterms:modified>
</cp:coreProperties>
</file>