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311" r:id="rId2"/>
    <p:sldId id="353" r:id="rId3"/>
    <p:sldId id="355" r:id="rId4"/>
    <p:sldId id="352" r:id="rId5"/>
    <p:sldId id="354" r:id="rId6"/>
    <p:sldId id="356" r:id="rId7"/>
    <p:sldId id="357" r:id="rId8"/>
    <p:sldId id="358" r:id="rId9"/>
    <p:sldId id="359" r:id="rId10"/>
    <p:sldId id="36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8893" autoAdjust="0"/>
  </p:normalViewPr>
  <p:slideViewPr>
    <p:cSldViewPr>
      <p:cViewPr>
        <p:scale>
          <a:sx n="100" d="100"/>
          <a:sy n="100" d="100"/>
        </p:scale>
        <p:origin x="-123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Базовые протоколы </a:t>
            </a:r>
            <a:r>
              <a:rPr kumimoji="0" lang="en-US" altLang="ru-RU" b="1" kern="0" dirty="0" smtClean="0"/>
              <a:t>TCP/IP</a:t>
            </a:r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Сокеты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4663083" y="1263650"/>
            <a:ext cx="977900" cy="495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590058" y="1135063"/>
            <a:ext cx="2430463" cy="25669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856883" y="1238250"/>
            <a:ext cx="1092200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606058" y="3702050"/>
            <a:ext cx="504825" cy="1444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1689696" y="4254500"/>
            <a:ext cx="787400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602383" y="3919538"/>
            <a:ext cx="212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DNS client2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6133108" y="3687763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>
                <a:latin typeface="Arial Narrow" pitchFamily="34" charset="0"/>
              </a:rPr>
              <a:t>IP1, IP2</a:t>
            </a:r>
            <a:endParaRPr lang="ru-RU" altLang="ru-RU" sz="1600">
              <a:latin typeface="Times New Roman" pitchFamily="18" charset="0"/>
            </a:endParaRP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5391746" y="2460625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5496521" y="2460625"/>
            <a:ext cx="1089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UDP</a:t>
            </a:r>
            <a:endParaRPr lang="ru-RU" altLang="ru-RU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 flipH="1" flipV="1">
            <a:off x="5326658" y="1924050"/>
            <a:ext cx="496888" cy="536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1" name="Text Box 13"/>
          <p:cNvSpPr txBox="1">
            <a:spLocks noChangeArrowheads="1"/>
          </p:cNvSpPr>
          <p:nvPr/>
        </p:nvSpPr>
        <p:spPr bwMode="auto">
          <a:xfrm>
            <a:off x="3015258" y="2554288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endParaRPr lang="ru-RU" altLang="ru-RU" sz="2000">
              <a:latin typeface="Times New Roman" pitchFamily="18" charset="0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5391746" y="2968625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5666383" y="3003550"/>
            <a:ext cx="495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IP</a:t>
            </a:r>
            <a:endParaRPr lang="ru-RU" altLang="ru-RU"/>
          </a:p>
        </p:txBody>
      </p:sp>
      <p:sp>
        <p:nvSpPr>
          <p:cNvPr id="84" name="Line 16"/>
          <p:cNvSpPr>
            <a:spLocks noChangeShapeType="1"/>
          </p:cNvSpPr>
          <p:nvPr/>
        </p:nvSpPr>
        <p:spPr bwMode="auto">
          <a:xfrm flipV="1">
            <a:off x="5869583" y="3397250"/>
            <a:ext cx="0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5" name="Line 17"/>
          <p:cNvSpPr>
            <a:spLocks noChangeShapeType="1"/>
          </p:cNvSpPr>
          <p:nvPr/>
        </p:nvSpPr>
        <p:spPr bwMode="auto">
          <a:xfrm flipV="1">
            <a:off x="5869583" y="2889250"/>
            <a:ext cx="0" cy="88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5842596" y="131762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>
                <a:latin typeface="Times New Roman" pitchFamily="18" charset="0"/>
              </a:rPr>
              <a:t>DNS server2</a:t>
            </a:r>
            <a:endParaRPr lang="ru-RU" altLang="ru-RU" sz="1400">
              <a:latin typeface="Times New Roman" pitchFamily="18" charset="0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4675783" y="1225550"/>
            <a:ext cx="1092200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4663083" y="134302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>
                <a:latin typeface="Times New Roman" pitchFamily="18" charset="0"/>
              </a:rPr>
              <a:t>DNS server1</a:t>
            </a:r>
            <a:endParaRPr lang="ru-RU" altLang="ru-RU" sz="1400">
              <a:latin typeface="Times New Roman" pitchFamily="18" charset="0"/>
            </a:endParaRPr>
          </a:p>
        </p:txBody>
      </p:sp>
      <p:sp>
        <p:nvSpPr>
          <p:cNvPr id="89" name="Rectangle 21"/>
          <p:cNvSpPr>
            <a:spLocks noChangeArrowheads="1"/>
          </p:cNvSpPr>
          <p:nvPr/>
        </p:nvSpPr>
        <p:spPr bwMode="auto">
          <a:xfrm>
            <a:off x="4942483" y="1758950"/>
            <a:ext cx="60960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0" name="Rectangle 22"/>
          <p:cNvSpPr>
            <a:spLocks noChangeArrowheads="1"/>
          </p:cNvSpPr>
          <p:nvPr/>
        </p:nvSpPr>
        <p:spPr bwMode="auto">
          <a:xfrm>
            <a:off x="6098183" y="1771650"/>
            <a:ext cx="60960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1" name="Text Box 23"/>
          <p:cNvSpPr txBox="1">
            <a:spLocks noChangeArrowheads="1"/>
          </p:cNvSpPr>
          <p:nvPr/>
        </p:nvSpPr>
        <p:spPr bwMode="auto">
          <a:xfrm>
            <a:off x="7211392" y="1195387"/>
            <a:ext cx="180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dirty="0">
                <a:latin typeface="Arial Narrow" pitchFamily="34" charset="0"/>
              </a:rPr>
              <a:t>Socket  DNS server2</a:t>
            </a:r>
            <a:br>
              <a:rPr lang="en-GB" altLang="ru-RU" sz="1600" dirty="0">
                <a:latin typeface="Arial Narrow" pitchFamily="34" charset="0"/>
              </a:rPr>
            </a:br>
            <a:r>
              <a:rPr lang="en-GB" altLang="ru-RU" sz="1600" dirty="0">
                <a:latin typeface="Arial Narrow" pitchFamily="34" charset="0"/>
              </a:rPr>
              <a:t> (</a:t>
            </a:r>
            <a:r>
              <a:rPr lang="en-GB" altLang="ru-RU" sz="1600" b="1" dirty="0">
                <a:latin typeface="Arial Narrow" pitchFamily="34" charset="0"/>
              </a:rPr>
              <a:t>IP2</a:t>
            </a:r>
            <a:r>
              <a:rPr lang="en-GB" altLang="ru-RU" sz="1600" dirty="0">
                <a:latin typeface="Arial Narrow" pitchFamily="34" charset="0"/>
              </a:rPr>
              <a:t>, port UDP </a:t>
            </a:r>
            <a:r>
              <a:rPr lang="en-GB" altLang="ru-RU" sz="1600" b="1" dirty="0">
                <a:latin typeface="Arial Narrow" pitchFamily="34" charset="0"/>
              </a:rPr>
              <a:t>53)</a:t>
            </a:r>
            <a:endParaRPr lang="ru-RU" altLang="ru-RU" sz="1600" b="1" dirty="0">
              <a:latin typeface="Arial Narrow" pitchFamily="34" charset="0"/>
            </a:endParaRP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flipV="1">
            <a:off x="6710784" y="1758950"/>
            <a:ext cx="6604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2770783" y="1428750"/>
            <a:ext cx="180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DNS server1</a:t>
            </a:r>
            <a:br>
              <a:rPr lang="en-GB" altLang="ru-RU" sz="1600">
                <a:latin typeface="Arial Narrow" pitchFamily="34" charset="0"/>
              </a:rPr>
            </a:br>
            <a:r>
              <a:rPr lang="en-GB" altLang="ru-RU" sz="1600">
                <a:latin typeface="Arial Narrow" pitchFamily="34" charset="0"/>
              </a:rPr>
              <a:t>(</a:t>
            </a:r>
            <a:r>
              <a:rPr lang="en-GB" altLang="ru-RU" sz="1600" b="1">
                <a:latin typeface="Arial Narrow" pitchFamily="34" charset="0"/>
              </a:rPr>
              <a:t>IP1</a:t>
            </a:r>
            <a:r>
              <a:rPr lang="en-GB" altLang="ru-RU" sz="1600">
                <a:latin typeface="Arial Narrow" pitchFamily="34" charset="0"/>
              </a:rPr>
              <a:t>, port UDP </a:t>
            </a:r>
            <a:r>
              <a:rPr lang="en-GB" altLang="ru-RU" sz="1600" b="1">
                <a:latin typeface="Arial Narrow" pitchFamily="34" charset="0"/>
              </a:rPr>
              <a:t>53)</a:t>
            </a:r>
            <a:endParaRPr lang="ru-RU" altLang="ru-RU" sz="1600" b="1">
              <a:latin typeface="Arial Narrow" pitchFamily="34" charset="0"/>
            </a:endParaRPr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flipV="1">
            <a:off x="4523383" y="1822450"/>
            <a:ext cx="4064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95" name="Group 27"/>
          <p:cNvGrpSpPr>
            <a:grpSpLocks/>
          </p:cNvGrpSpPr>
          <p:nvPr/>
        </p:nvGrpSpPr>
        <p:grpSpPr bwMode="auto">
          <a:xfrm>
            <a:off x="2084983" y="4908550"/>
            <a:ext cx="3784600" cy="1679575"/>
            <a:chOff x="1184" y="3112"/>
            <a:chExt cx="2552" cy="1156"/>
          </a:xfrm>
        </p:grpSpPr>
        <p:sp>
          <p:nvSpPr>
            <p:cNvPr id="96" name="AutoShape 28"/>
            <p:cNvSpPr>
              <a:spLocks/>
            </p:cNvSpPr>
            <p:nvPr/>
          </p:nvSpPr>
          <p:spPr bwMode="auto">
            <a:xfrm rot="16200000">
              <a:off x="1880" y="3032"/>
              <a:ext cx="144" cy="144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auto">
            <a:xfrm>
              <a:off x="1216" y="3464"/>
              <a:ext cx="2096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1216" y="3456"/>
              <a:ext cx="1440" cy="21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Rectangle 31"/>
            <p:cNvSpPr>
              <a:spLocks noChangeArrowheads="1"/>
            </p:cNvSpPr>
            <p:nvPr/>
          </p:nvSpPr>
          <p:spPr bwMode="auto">
            <a:xfrm>
              <a:off x="1888" y="3464"/>
              <a:ext cx="776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3320" y="3464"/>
              <a:ext cx="392" cy="21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1456" y="3760"/>
              <a:ext cx="120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UDP datagram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1912" y="3456"/>
              <a:ext cx="9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Dest port 53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3" name="AutoShape 35"/>
            <p:cNvSpPr>
              <a:spLocks/>
            </p:cNvSpPr>
            <p:nvPr/>
          </p:nvSpPr>
          <p:spPr bwMode="auto">
            <a:xfrm rot="5400000" flipV="1">
              <a:off x="2192" y="2328"/>
              <a:ext cx="144" cy="2096"/>
            </a:xfrm>
            <a:prstGeom prst="leftBrace">
              <a:avLst>
                <a:gd name="adj1" fmla="val 121296"/>
                <a:gd name="adj2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Text Box 36"/>
            <p:cNvSpPr txBox="1">
              <a:spLocks noChangeArrowheads="1"/>
            </p:cNvSpPr>
            <p:nvPr/>
          </p:nvSpPr>
          <p:spPr bwMode="auto">
            <a:xfrm>
              <a:off x="1728" y="3112"/>
              <a:ext cx="120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IP datagram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2632" y="3456"/>
              <a:ext cx="93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Dest IP2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6" name="Text Box 38"/>
            <p:cNvSpPr txBox="1">
              <a:spLocks noChangeArrowheads="1"/>
            </p:cNvSpPr>
            <p:nvPr/>
          </p:nvSpPr>
          <p:spPr bwMode="auto">
            <a:xfrm>
              <a:off x="1184" y="3456"/>
              <a:ext cx="77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DNS request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7" name="AutoShape 39"/>
            <p:cNvSpPr>
              <a:spLocks/>
            </p:cNvSpPr>
            <p:nvPr/>
          </p:nvSpPr>
          <p:spPr bwMode="auto">
            <a:xfrm rot="16200000">
              <a:off x="2340" y="2692"/>
              <a:ext cx="272" cy="2520"/>
            </a:xfrm>
            <a:prstGeom prst="leftBrace">
              <a:avLst>
                <a:gd name="adj1" fmla="val 772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Text Box 40"/>
            <p:cNvSpPr txBox="1">
              <a:spLocks noChangeArrowheads="1"/>
            </p:cNvSpPr>
            <p:nvPr/>
          </p:nvSpPr>
          <p:spPr bwMode="auto">
            <a:xfrm>
              <a:off x="2272" y="4036"/>
              <a:ext cx="7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frame</a:t>
              </a:r>
              <a:endParaRPr lang="ru-RU" altLang="ru-RU" sz="1600">
                <a:latin typeface="Arial Narrow" pitchFamily="34" charset="0"/>
              </a:endParaRPr>
            </a:p>
          </p:txBody>
        </p:sp>
      </p:grpSp>
      <p:sp>
        <p:nvSpPr>
          <p:cNvPr id="109" name="Freeform 41"/>
          <p:cNvSpPr>
            <a:spLocks/>
          </p:cNvSpPr>
          <p:nvPr/>
        </p:nvSpPr>
        <p:spPr bwMode="auto">
          <a:xfrm>
            <a:off x="1930996" y="4692650"/>
            <a:ext cx="192087" cy="882650"/>
          </a:xfrm>
          <a:custGeom>
            <a:avLst/>
            <a:gdLst>
              <a:gd name="T0" fmla="*/ 41 w 121"/>
              <a:gd name="T1" fmla="*/ 0 h 556"/>
              <a:gd name="T2" fmla="*/ 1 w 121"/>
              <a:gd name="T3" fmla="*/ 384 h 556"/>
              <a:gd name="T4" fmla="*/ 49 w 121"/>
              <a:gd name="T5" fmla="*/ 528 h 556"/>
              <a:gd name="T6" fmla="*/ 121 w 121"/>
              <a:gd name="T7" fmla="*/ 55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556">
                <a:moveTo>
                  <a:pt x="41" y="0"/>
                </a:moveTo>
                <a:cubicBezTo>
                  <a:pt x="20" y="148"/>
                  <a:pt x="0" y="296"/>
                  <a:pt x="1" y="384"/>
                </a:cubicBezTo>
                <a:cubicBezTo>
                  <a:pt x="2" y="472"/>
                  <a:pt x="29" y="500"/>
                  <a:pt x="49" y="528"/>
                </a:cubicBezTo>
                <a:cubicBezTo>
                  <a:pt x="69" y="556"/>
                  <a:pt x="109" y="548"/>
                  <a:pt x="121" y="5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0" name="Freeform 42"/>
          <p:cNvSpPr>
            <a:spLocks/>
          </p:cNvSpPr>
          <p:nvPr/>
        </p:nvSpPr>
        <p:spPr bwMode="auto">
          <a:xfrm>
            <a:off x="5831483" y="3829050"/>
            <a:ext cx="134938" cy="1739900"/>
          </a:xfrm>
          <a:custGeom>
            <a:avLst/>
            <a:gdLst>
              <a:gd name="T0" fmla="*/ 0 w 85"/>
              <a:gd name="T1" fmla="*/ 1096 h 1096"/>
              <a:gd name="T2" fmla="*/ 80 w 85"/>
              <a:gd name="T3" fmla="*/ 960 h 1096"/>
              <a:gd name="T4" fmla="*/ 32 w 85"/>
              <a:gd name="T5" fmla="*/ 352 h 1096"/>
              <a:gd name="T6" fmla="*/ 24 w 85"/>
              <a:gd name="T7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1096">
                <a:moveTo>
                  <a:pt x="0" y="1096"/>
                </a:moveTo>
                <a:cubicBezTo>
                  <a:pt x="37" y="1090"/>
                  <a:pt x="75" y="1084"/>
                  <a:pt x="80" y="960"/>
                </a:cubicBezTo>
                <a:cubicBezTo>
                  <a:pt x="85" y="836"/>
                  <a:pt x="41" y="512"/>
                  <a:pt x="32" y="352"/>
                </a:cubicBezTo>
                <a:cubicBezTo>
                  <a:pt x="23" y="192"/>
                  <a:pt x="23" y="96"/>
                  <a:pt x="2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5869583" y="1911350"/>
            <a:ext cx="520700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87624" y="2276872"/>
            <a:ext cx="2510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= </a:t>
            </a:r>
            <a:r>
              <a:rPr lang="en-US" smtClean="0"/>
              <a:t>IP:Port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Овал 166"/>
          <p:cNvSpPr/>
          <p:nvPr/>
        </p:nvSpPr>
        <p:spPr bwMode="auto">
          <a:xfrm>
            <a:off x="2829625" y="3728591"/>
            <a:ext cx="893031" cy="812436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Овал 167"/>
          <p:cNvSpPr/>
          <p:nvPr/>
        </p:nvSpPr>
        <p:spPr bwMode="auto">
          <a:xfrm>
            <a:off x="4061590" y="3794550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Овал 169"/>
          <p:cNvSpPr/>
          <p:nvPr/>
        </p:nvSpPr>
        <p:spPr bwMode="auto">
          <a:xfrm>
            <a:off x="5325314" y="3752787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867259" y="1308688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00808"/>
            <a:ext cx="8424936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Протокол межсетевого взаимодействия (</a:t>
            </a:r>
            <a:r>
              <a:rPr lang="ru-RU" sz="1600" i="1" dirty="0" err="1"/>
              <a:t>Internet</a:t>
            </a:r>
            <a:r>
              <a:rPr lang="ru-RU" sz="1600" i="1" dirty="0"/>
              <a:t> </a:t>
            </a:r>
            <a:r>
              <a:rPr lang="ru-RU" sz="1600" i="1" dirty="0" err="1"/>
              <a:t>Protocol</a:t>
            </a:r>
            <a:r>
              <a:rPr lang="ru-RU" sz="1600" i="1" dirty="0"/>
              <a:t>, IP</a:t>
            </a:r>
            <a:r>
              <a:rPr lang="ru-RU" sz="1600" b="1" dirty="0"/>
              <a:t>)</a:t>
            </a:r>
            <a:r>
              <a:rPr lang="en-US" sz="1600" b="1" dirty="0"/>
              <a:t> RFC 791</a:t>
            </a:r>
            <a:endParaRPr lang="ru-RU" sz="1600" b="1" dirty="0"/>
          </a:p>
          <a:p>
            <a:pPr lvl="1"/>
            <a:r>
              <a:rPr lang="ru-RU" sz="1600" dirty="0"/>
              <a:t>Модули IP устанавливаются на всех конечных станциях и маршрутизаторах сети</a:t>
            </a:r>
          </a:p>
          <a:p>
            <a:r>
              <a:rPr lang="ru-RU" sz="1600" i="1" dirty="0"/>
              <a:t> </a:t>
            </a:r>
            <a:r>
              <a:rPr lang="ru-RU" sz="1600" b="1" dirty="0"/>
              <a:t>Основные функции: 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ередача </a:t>
            </a:r>
            <a:r>
              <a:rPr lang="ru-RU" sz="1600" dirty="0"/>
              <a:t>дейтаграмм от отправителя к получателям </a:t>
            </a:r>
            <a:r>
              <a:rPr lang="ru-RU" sz="1600" i="1" dirty="0"/>
              <a:t>между сетями</a:t>
            </a:r>
            <a:r>
              <a:rPr lang="ru-RU" sz="1600" dirty="0"/>
              <a:t> через составную </a:t>
            </a:r>
            <a:r>
              <a:rPr lang="ru-RU" sz="1600" dirty="0" smtClean="0"/>
              <a:t>сеть</a:t>
            </a:r>
          </a:p>
          <a:p>
            <a:pPr lvl="2"/>
            <a:r>
              <a:rPr lang="ru-RU" sz="1600" dirty="0" smtClean="0"/>
              <a:t>Но и внутри сети тоже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оддержка </a:t>
            </a:r>
            <a:r>
              <a:rPr lang="ru-RU" sz="1600" dirty="0"/>
              <a:t>интерфейса с сетевыми технологиями составляющих </a:t>
            </a:r>
            <a:r>
              <a:rPr lang="ru-RU" sz="1600" dirty="0" smtClean="0"/>
              <a:t>сетей (вниз)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оддержка </a:t>
            </a:r>
            <a:r>
              <a:rPr lang="ru-RU" sz="1600" dirty="0"/>
              <a:t>интерфейса с протоколами транспортного уровня </a:t>
            </a:r>
            <a:r>
              <a:rPr lang="en-US" sz="1600" dirty="0"/>
              <a:t>TCP</a:t>
            </a:r>
            <a:r>
              <a:rPr lang="ru-RU" sz="1600" dirty="0"/>
              <a:t>  и </a:t>
            </a:r>
            <a:r>
              <a:rPr lang="en-US" sz="1600" dirty="0" smtClean="0"/>
              <a:t>UDP</a:t>
            </a:r>
            <a:r>
              <a:rPr lang="ru-RU" sz="1600" dirty="0" smtClean="0"/>
              <a:t> (вверх)</a:t>
            </a:r>
            <a:endParaRPr lang="ru-RU" sz="1600" dirty="0"/>
          </a:p>
          <a:p>
            <a:pPr lvl="1"/>
            <a:r>
              <a:rPr lang="ru-RU" sz="1600" dirty="0" smtClean="0"/>
              <a:t>Динамическая </a:t>
            </a:r>
            <a:r>
              <a:rPr lang="ru-RU" sz="1600" dirty="0"/>
              <a:t>фрагментация пакетов при передаче их между сетями с различными максимально допустимыми значениями </a:t>
            </a:r>
            <a:r>
              <a:rPr lang="ru-RU" sz="1600" dirty="0" smtClean="0"/>
              <a:t>MTU</a:t>
            </a:r>
            <a:endParaRPr lang="en-US" sz="1600" dirty="0" smtClean="0"/>
          </a:p>
          <a:p>
            <a:r>
              <a:rPr lang="ru-RU" sz="1600" b="1" dirty="0" smtClean="0"/>
              <a:t>IP </a:t>
            </a:r>
            <a:r>
              <a:rPr lang="ru-RU" sz="1600" b="1" dirty="0"/>
              <a:t>- протокол без установления </a:t>
            </a:r>
            <a:r>
              <a:rPr lang="ru-RU" sz="1600" b="1" dirty="0" smtClean="0"/>
              <a:t>соединений</a:t>
            </a:r>
            <a:endParaRPr lang="ru-RU" sz="1600" dirty="0"/>
          </a:p>
          <a:p>
            <a:pPr lvl="1"/>
            <a:r>
              <a:rPr lang="en-US" sz="1600" dirty="0" err="1" smtClean="0"/>
              <a:t>Дейтаграмма</a:t>
            </a:r>
            <a:r>
              <a:rPr lang="en-US" sz="1600" dirty="0" smtClean="0"/>
              <a:t> </a:t>
            </a:r>
            <a:r>
              <a:rPr lang="ru-RU" sz="1600" dirty="0" smtClean="0"/>
              <a:t>/ пакет</a:t>
            </a:r>
            <a:endParaRPr lang="ru-RU" sz="1600" dirty="0"/>
          </a:p>
          <a:p>
            <a:pPr lvl="1"/>
            <a:r>
              <a:rPr lang="ru-RU" sz="1600" dirty="0"/>
              <a:t>Принцип </a:t>
            </a:r>
            <a:r>
              <a:rPr lang="en-US" sz="1600" dirty="0"/>
              <a:t>“best effort”</a:t>
            </a:r>
            <a:endParaRPr lang="ru-RU" sz="1600" dirty="0"/>
          </a:p>
          <a:p>
            <a:pPr lvl="1"/>
            <a:r>
              <a:rPr lang="ru-RU" sz="1600" dirty="0" smtClean="0"/>
              <a:t>Отсутствует </a:t>
            </a:r>
            <a:r>
              <a:rPr lang="ru-RU" sz="1600" dirty="0"/>
              <a:t>квитирование — обмен подтверждениями между отправителем и получателем,</a:t>
            </a:r>
          </a:p>
          <a:p>
            <a:pPr lvl="1"/>
            <a:r>
              <a:rPr lang="ru-RU" sz="1600" dirty="0" smtClean="0"/>
              <a:t>Нет </a:t>
            </a:r>
            <a:r>
              <a:rPr lang="ru-RU" sz="1600" dirty="0"/>
              <a:t>процедуры упорядочивания, повторных передач и др.</a:t>
            </a: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796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1726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4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4050085" y="3289895"/>
            <a:ext cx="1296144" cy="576064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23928" y="3691086"/>
            <a:ext cx="1392374" cy="432048"/>
          </a:xfrm>
          <a:prstGeom prst="ellipse">
            <a:avLst/>
          </a:prstGeom>
          <a:noFill/>
          <a:ln w="190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  <p:sp>
        <p:nvSpPr>
          <p:cNvPr id="10" name="Овал 9"/>
          <p:cNvSpPr/>
          <p:nvPr/>
        </p:nvSpPr>
        <p:spPr bwMode="auto">
          <a:xfrm>
            <a:off x="2263924" y="2529333"/>
            <a:ext cx="5184576" cy="469999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2482813" y="2924944"/>
            <a:ext cx="1010022" cy="54666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Овал 14"/>
          <p:cNvSpPr/>
          <p:nvPr/>
        </p:nvSpPr>
        <p:spPr bwMode="auto">
          <a:xfrm>
            <a:off x="3418916" y="2924944"/>
            <a:ext cx="1249313" cy="54666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Мультиплексирование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на транспортном уровне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59" y="1988840"/>
            <a:ext cx="4362329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Порт = приложение</a:t>
            </a:r>
          </a:p>
          <a:p>
            <a:r>
              <a:rPr lang="ru-RU" sz="1800" dirty="0"/>
              <a:t>Очереди порта</a:t>
            </a:r>
          </a:p>
          <a:p>
            <a:pPr lvl="1"/>
            <a:r>
              <a:rPr lang="ru-RU" sz="1800" dirty="0"/>
              <a:t>Входная</a:t>
            </a:r>
          </a:p>
          <a:p>
            <a:pPr lvl="1"/>
            <a:r>
              <a:rPr lang="ru-RU" sz="1800" dirty="0"/>
              <a:t>Выходная</a:t>
            </a:r>
            <a:endParaRPr lang="en-US" sz="1800" dirty="0"/>
          </a:p>
          <a:p>
            <a:r>
              <a:rPr lang="ru-RU" sz="1800" dirty="0" smtClean="0"/>
              <a:t>В </a:t>
            </a:r>
            <a:r>
              <a:rPr lang="en-US" sz="1800" dirty="0" smtClean="0"/>
              <a:t>TCP/IP </a:t>
            </a:r>
            <a:r>
              <a:rPr lang="ru-RU" sz="1800" dirty="0" smtClean="0"/>
              <a:t>– 32-битное число</a:t>
            </a:r>
          </a:p>
          <a:p>
            <a:pPr lvl="1"/>
            <a:r>
              <a:rPr lang="ru-RU" sz="1800" dirty="0"/>
              <a:t>1</a:t>
            </a:r>
            <a:r>
              <a:rPr lang="ru-RU" sz="1800" dirty="0" smtClean="0"/>
              <a:t>-65536</a:t>
            </a:r>
          </a:p>
          <a:p>
            <a:pPr lvl="1"/>
            <a:r>
              <a:rPr lang="ru-RU" sz="1800" dirty="0" smtClean="0"/>
              <a:t>1-1024 зарезервированы</a:t>
            </a:r>
          </a:p>
          <a:p>
            <a:pPr lvl="1"/>
            <a:r>
              <a:rPr lang="en-US" sz="1800" dirty="0" smtClean="0"/>
              <a:t>Well-know ports</a:t>
            </a:r>
          </a:p>
          <a:p>
            <a:pPr lvl="2"/>
            <a:r>
              <a:rPr lang="en-US" sz="1800" dirty="0" smtClean="0"/>
              <a:t>22, 23, 80, 443…</a:t>
            </a:r>
          </a:p>
          <a:p>
            <a:pPr lvl="1"/>
            <a:r>
              <a:rPr lang="ru-RU" sz="1800" dirty="0" smtClean="0"/>
              <a:t>Динамические порты</a:t>
            </a:r>
          </a:p>
          <a:p>
            <a:pPr lvl="2"/>
            <a:r>
              <a:rPr lang="en-US" sz="1800" dirty="0" smtClean="0"/>
              <a:t>Ephemeral</a:t>
            </a:r>
          </a:p>
          <a:p>
            <a:r>
              <a:rPr lang="ru-RU" sz="1800" dirty="0" smtClean="0"/>
              <a:t>Порты </a:t>
            </a:r>
            <a:r>
              <a:rPr lang="en-US" sz="1800" dirty="0" smtClean="0"/>
              <a:t>TCP </a:t>
            </a:r>
            <a:r>
              <a:rPr lang="ru-RU" sz="1800" dirty="0" smtClean="0"/>
              <a:t>и </a:t>
            </a:r>
            <a:r>
              <a:rPr lang="en-US" sz="1800" dirty="0" smtClean="0"/>
              <a:t>UDP </a:t>
            </a:r>
            <a:r>
              <a:rPr lang="ru-RU" sz="1800" dirty="0" smtClean="0"/>
              <a:t>не связаны</a:t>
            </a:r>
          </a:p>
          <a:p>
            <a:pPr lvl="1"/>
            <a:r>
              <a:rPr lang="ru-RU" sz="1800" dirty="0" smtClean="0"/>
              <a:t>Но стараются делать одинаковыми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990116" y="4831691"/>
            <a:ext cx="1512168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6060" y="5816348"/>
            <a:ext cx="2520280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Ethernet</a:t>
            </a:r>
            <a:endParaRPr lang="ru-RU" dirty="0"/>
          </a:p>
        </p:txBody>
      </p:sp>
      <p:sp>
        <p:nvSpPr>
          <p:cNvPr id="6" name="Двойная стрелка вверх/вниз 5"/>
          <p:cNvSpPr/>
          <p:nvPr/>
        </p:nvSpPr>
        <p:spPr bwMode="auto">
          <a:xfrm>
            <a:off x="6566180" y="5250876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1127" y="3630559"/>
            <a:ext cx="1512168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599269" y="3630559"/>
            <a:ext cx="151216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21" name="Двойная стрелка вверх/вниз 20"/>
          <p:cNvSpPr/>
          <p:nvPr/>
        </p:nvSpPr>
        <p:spPr bwMode="auto">
          <a:xfrm rot="19385238">
            <a:off x="5942493" y="416016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Двойная стрелка вверх/вниз 21"/>
          <p:cNvSpPr/>
          <p:nvPr/>
        </p:nvSpPr>
        <p:spPr bwMode="auto">
          <a:xfrm rot="2214762" flipH="1">
            <a:off x="6861482" y="416016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4297" y="2334068"/>
            <a:ext cx="969193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53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540525" y="2334068"/>
            <a:ext cx="992276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80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397828" y="2334068"/>
            <a:ext cx="1041201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443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847681" y="2334068"/>
            <a:ext cx="102275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en-US" dirty="0" err="1" smtClean="0"/>
              <a:t>udp</a:t>
            </a:r>
            <a:r>
              <a:rPr lang="en-US" dirty="0" smtClean="0"/>
              <a:t> 161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704985" y="2334068"/>
            <a:ext cx="104120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en-US" dirty="0" err="1" smtClean="0"/>
              <a:t>udp</a:t>
            </a:r>
            <a:r>
              <a:rPr lang="en-US" dirty="0" smtClean="0"/>
              <a:t> 53</a:t>
            </a:r>
            <a:endParaRPr lang="ru-RU" dirty="0"/>
          </a:p>
        </p:txBody>
      </p:sp>
      <p:sp>
        <p:nvSpPr>
          <p:cNvPr id="30" name="Двойная стрелка вверх/вниз 29"/>
          <p:cNvSpPr/>
          <p:nvPr/>
        </p:nvSpPr>
        <p:spPr bwMode="auto">
          <a:xfrm rot="19385238">
            <a:off x="5151945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Двойная стрелка вверх/вниз 30"/>
          <p:cNvSpPr/>
          <p:nvPr/>
        </p:nvSpPr>
        <p:spPr bwMode="auto">
          <a:xfrm>
            <a:off x="6057776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Двойная стрелка вверх/вниз 33"/>
          <p:cNvSpPr/>
          <p:nvPr/>
        </p:nvSpPr>
        <p:spPr bwMode="auto">
          <a:xfrm>
            <a:off x="6995313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Двойная стрелка вверх/вниз 34"/>
          <p:cNvSpPr/>
          <p:nvPr/>
        </p:nvSpPr>
        <p:spPr bwMode="auto">
          <a:xfrm rot="2214762" flipH="1">
            <a:off x="7931416" y="299689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Двойная стрелка вверх/вниз 35"/>
          <p:cNvSpPr/>
          <p:nvPr/>
        </p:nvSpPr>
        <p:spPr bwMode="auto">
          <a:xfrm rot="17845752">
            <a:off x="4360505" y="2973042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5062" y="191804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20522" y="191804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</a:t>
            </a:r>
            <a:endParaRPr lang="ru-R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752446" y="191804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DNS</a:t>
            </a:r>
            <a:endParaRPr lang="ru-R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95663" y="1903232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DNS</a:t>
            </a:r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006340" y="191804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SNMP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270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1700808"/>
            <a:ext cx="69127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Universal Datagram Protocol </a:t>
            </a:r>
            <a:r>
              <a:rPr lang="ru-RU" dirty="0" smtClean="0"/>
              <a:t>– </a:t>
            </a:r>
            <a:r>
              <a:rPr lang="ru-RU" dirty="0" err="1" smtClean="0"/>
              <a:t>Дейтаграммный</a:t>
            </a:r>
            <a:r>
              <a:rPr lang="ru-RU" dirty="0" smtClean="0"/>
              <a:t> протокол</a:t>
            </a:r>
          </a:p>
          <a:p>
            <a:r>
              <a:rPr lang="en-US" dirty="0" smtClean="0"/>
              <a:t>IP</a:t>
            </a:r>
            <a:r>
              <a:rPr lang="ru-RU" dirty="0" smtClean="0"/>
              <a:t> на транспортном уровне</a:t>
            </a:r>
          </a:p>
          <a:p>
            <a:pPr lvl="1"/>
            <a:r>
              <a:rPr lang="ru-RU" dirty="0" smtClean="0"/>
              <a:t>Минимум усложнений</a:t>
            </a:r>
          </a:p>
          <a:p>
            <a:r>
              <a:rPr lang="ru-RU" dirty="0" smtClean="0"/>
              <a:t>Доставка</a:t>
            </a:r>
          </a:p>
          <a:p>
            <a:pPr lvl="1"/>
            <a:r>
              <a:rPr lang="ru-RU" dirty="0" smtClean="0"/>
              <a:t>Между прикладными процессами</a:t>
            </a:r>
          </a:p>
          <a:p>
            <a:pPr lvl="1"/>
            <a:r>
              <a:rPr lang="ru-RU" dirty="0" smtClean="0"/>
              <a:t>Без гарантий доставки</a:t>
            </a:r>
          </a:p>
          <a:p>
            <a:r>
              <a:rPr lang="ru-RU" dirty="0" smtClean="0"/>
              <a:t>Основная функция – мультиплексирование</a:t>
            </a:r>
          </a:p>
          <a:p>
            <a:pPr lvl="1"/>
            <a:r>
              <a:rPr lang="ru-RU" dirty="0" smtClean="0"/>
              <a:t>На основе пары </a:t>
            </a:r>
            <a:r>
              <a:rPr lang="en-US" dirty="0" smtClean="0"/>
              <a:t>IP + 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2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8447" y="1269025"/>
            <a:ext cx="7549013" cy="5404406"/>
            <a:chOff x="-154" y="192"/>
            <a:chExt cx="5632" cy="403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-154" y="240"/>
              <a:ext cx="5632" cy="1819"/>
              <a:chOff x="103" y="288"/>
              <a:chExt cx="7453" cy="2526"/>
            </a:xfrm>
          </p:grpSpPr>
          <p:sp>
            <p:nvSpPr>
              <p:cNvPr id="61" name="Oval 4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2" name="Text Box 5"/>
              <p:cNvSpPr txBox="1">
                <a:spLocks noChangeArrowheads="1"/>
              </p:cNvSpPr>
              <p:nvPr/>
            </p:nvSpPr>
            <p:spPr bwMode="auto">
              <a:xfrm>
                <a:off x="103" y="1086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2076" y="9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131" y="32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TFTP</a:t>
                </a:r>
                <a:endParaRPr lang="ru-RU" altLang="ru-RU" sz="1600" b="1" dirty="0"/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6" name="AutoShape 9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67" name="Group 10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1806"/>
                <a:chOff x="1056" y="1008"/>
                <a:chExt cx="1056" cy="1806"/>
              </a:xfrm>
            </p:grpSpPr>
            <p:grpSp>
              <p:nvGrpSpPr>
                <p:cNvPr id="68" name="Group 11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1" name="Rectangle 13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2" name="Rectangle 14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70" name="Group 16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846"/>
                  <a:chOff x="1056" y="1968"/>
                  <a:chExt cx="1056" cy="846"/>
                </a:xfrm>
              </p:grpSpPr>
              <p:sp>
                <p:nvSpPr>
                  <p:cNvPr id="71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7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846"/>
                    <a:chOff x="1056" y="1968"/>
                    <a:chExt cx="1056" cy="846"/>
                  </a:xfrm>
                </p:grpSpPr>
                <p:sp>
                  <p:nvSpPr>
                    <p:cNvPr id="73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74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606"/>
                      <a:chOff x="1056" y="2208"/>
                      <a:chExt cx="1056" cy="606"/>
                    </a:xfrm>
                  </p:grpSpPr>
                  <p:grpSp>
                    <p:nvGrpSpPr>
                      <p:cNvPr id="75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77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8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9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76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69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  <p:sp>
            <p:nvSpPr>
              <p:cNvPr id="83" name="Text Box 5"/>
              <p:cNvSpPr txBox="1">
                <a:spLocks noChangeArrowheads="1"/>
              </p:cNvSpPr>
              <p:nvPr/>
            </p:nvSpPr>
            <p:spPr bwMode="auto">
              <a:xfrm>
                <a:off x="2371" y="1569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4" name="Text Box 6"/>
              <p:cNvSpPr txBox="1">
                <a:spLocks noChangeArrowheads="1"/>
              </p:cNvSpPr>
              <p:nvPr/>
            </p:nvSpPr>
            <p:spPr bwMode="auto">
              <a:xfrm>
                <a:off x="4374" y="10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5" name="Text Box 6"/>
              <p:cNvSpPr txBox="1">
                <a:spLocks noChangeArrowheads="1"/>
              </p:cNvSpPr>
              <p:nvPr/>
            </p:nvSpPr>
            <p:spPr bwMode="auto">
              <a:xfrm>
                <a:off x="6606" y="959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6" name="Text Box 5"/>
              <p:cNvSpPr txBox="1">
                <a:spLocks noChangeArrowheads="1"/>
              </p:cNvSpPr>
              <p:nvPr/>
            </p:nvSpPr>
            <p:spPr bwMode="auto">
              <a:xfrm>
                <a:off x="4626" y="1478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273" y="288"/>
              <a:ext cx="826" cy="1831"/>
              <a:chOff x="2976" y="288"/>
              <a:chExt cx="1056" cy="2524"/>
            </a:xfrm>
          </p:grpSpPr>
          <p:sp>
            <p:nvSpPr>
              <p:cNvPr id="44" name="Oval 27"/>
              <p:cNvSpPr>
                <a:spLocks noChangeArrowheads="1"/>
              </p:cNvSpPr>
              <p:nvPr/>
            </p:nvSpPr>
            <p:spPr bwMode="auto">
              <a:xfrm>
                <a:off x="302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3023" y="312"/>
                <a:ext cx="96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DHCP</a:t>
                </a:r>
                <a:endParaRPr lang="ru-RU" altLang="ru-RU" sz="1600" b="1" dirty="0"/>
              </a:p>
            </p:txBody>
          </p:sp>
          <p:sp>
            <p:nvSpPr>
              <p:cNvPr id="48" name="AutoShape 31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9" name="AutoShape 32"/>
              <p:cNvSpPr>
                <a:spLocks noChangeArrowheads="1"/>
              </p:cNvSpPr>
              <p:nvPr/>
            </p:nvSpPr>
            <p:spPr bwMode="auto">
              <a:xfrm>
                <a:off x="316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960" cy="96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1" name="Rectangle 34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480" cy="67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2" name="Rectangle 35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480" cy="480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endParaRPr lang="ru-RU" altLang="ru-RU" dirty="0"/>
              </a:p>
            </p:txBody>
          </p:sp>
          <p:sp>
            <p:nvSpPr>
              <p:cNvPr id="53" name="AutoShape 36"/>
              <p:cNvSpPr>
                <a:spLocks noChangeArrowheads="1"/>
              </p:cNvSpPr>
              <p:nvPr/>
            </p:nvSpPr>
            <p:spPr bwMode="auto">
              <a:xfrm>
                <a:off x="3648" y="1968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4" name="AutoShape 37"/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55" name="Group 38"/>
              <p:cNvGrpSpPr>
                <a:grpSpLocks/>
              </p:cNvGrpSpPr>
              <p:nvPr/>
            </p:nvGrpSpPr>
            <p:grpSpPr bwMode="auto">
              <a:xfrm>
                <a:off x="2976" y="2208"/>
                <a:ext cx="1008" cy="144"/>
                <a:chOff x="1104" y="2304"/>
                <a:chExt cx="1008" cy="144"/>
              </a:xfrm>
            </p:grpSpPr>
            <p:sp>
              <p:nvSpPr>
                <p:cNvPr id="58" name="Line 39"/>
                <p:cNvSpPr>
                  <a:spLocks noChangeShapeType="1"/>
                </p:cNvSpPr>
                <p:nvPr/>
              </p:nvSpPr>
              <p:spPr bwMode="auto">
                <a:xfrm>
                  <a:off x="1104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59" name="Line 40"/>
                <p:cNvSpPr>
                  <a:spLocks noChangeShapeType="1"/>
                </p:cNvSpPr>
                <p:nvPr/>
              </p:nvSpPr>
              <p:spPr bwMode="auto">
                <a:xfrm>
                  <a:off x="1104" y="24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6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12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</p:grpSp>
          <p:sp>
            <p:nvSpPr>
              <p:cNvPr id="56" name="Text Box 42"/>
              <p:cNvSpPr txBox="1">
                <a:spLocks noChangeArrowheads="1"/>
              </p:cNvSpPr>
              <p:nvPr/>
            </p:nvSpPr>
            <p:spPr bwMode="auto">
              <a:xfrm>
                <a:off x="2978" y="2400"/>
                <a:ext cx="105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Порт </a:t>
                </a:r>
                <a:r>
                  <a:rPr lang="en-US" altLang="ru-RU" dirty="0"/>
                  <a:t>67</a:t>
                </a:r>
                <a:endParaRPr lang="ru-RU" altLang="ru-RU" dirty="0"/>
              </a:p>
            </p:txBody>
          </p:sp>
          <p:sp>
            <p:nvSpPr>
              <p:cNvPr id="57" name="Rectangle 43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480" cy="6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152" y="2447"/>
              <a:ext cx="3072" cy="384"/>
              <a:chOff x="1872" y="2880"/>
              <a:chExt cx="3072" cy="528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072" cy="528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3" name="Text Box 46"/>
              <p:cNvSpPr txBox="1">
                <a:spLocks noChangeArrowheads="1"/>
              </p:cNvSpPr>
              <p:nvPr/>
            </p:nvSpPr>
            <p:spPr bwMode="auto">
              <a:xfrm>
                <a:off x="2208" y="2978"/>
                <a:ext cx="225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Протокол </a:t>
                </a:r>
                <a:r>
                  <a:rPr lang="en-US" altLang="ru-RU" dirty="0"/>
                  <a:t>UDP</a:t>
                </a:r>
                <a:endParaRPr lang="ru-RU" altLang="ru-RU" dirty="0"/>
              </a:p>
            </p:txBody>
          </p:sp>
        </p:grp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344" y="1920"/>
              <a:ext cx="576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>
              <a:off x="2688" y="2064"/>
              <a:ext cx="0" cy="43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H="1">
              <a:off x="3648" y="1920"/>
              <a:ext cx="480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974" y="192"/>
              <a:ext cx="798" cy="2048"/>
              <a:chOff x="1056" y="288"/>
              <a:chExt cx="1056" cy="2844"/>
            </a:xfrm>
          </p:grpSpPr>
          <p:sp>
            <p:nvSpPr>
              <p:cNvPr id="20" name="Oval 51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1128" y="28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 smtClean="0"/>
                  <a:t>App</a:t>
                </a:r>
                <a:endParaRPr lang="ru-RU" altLang="ru-RU" sz="1600" b="1" dirty="0"/>
              </a:p>
            </p:txBody>
          </p:sp>
          <p:sp>
            <p:nvSpPr>
              <p:cNvPr id="24" name="AutoShape 55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5" name="AutoShape 56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26" name="Group 57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2124"/>
                <a:chOff x="1056" y="1008"/>
                <a:chExt cx="1056" cy="2124"/>
              </a:xfrm>
            </p:grpSpPr>
            <p:grpSp>
              <p:nvGrpSpPr>
                <p:cNvPr id="27" name="Group 58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3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0" name="Rectangle 60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1" name="Rectangle 61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28" name="Line 62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29" name="Group 63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1164"/>
                  <a:chOff x="1056" y="1968"/>
                  <a:chExt cx="1056" cy="1164"/>
                </a:xfrm>
              </p:grpSpPr>
              <p:sp>
                <p:nvSpPr>
                  <p:cNvPr id="3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3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1164"/>
                    <a:chOff x="1056" y="1968"/>
                    <a:chExt cx="1056" cy="1164"/>
                  </a:xfrm>
                </p:grpSpPr>
                <p:sp>
                  <p:nvSpPr>
                    <p:cNvPr id="32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33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924"/>
                      <a:chOff x="1056" y="2208"/>
                      <a:chExt cx="1056" cy="924"/>
                    </a:xfrm>
                  </p:grpSpPr>
                  <p:grpSp>
                    <p:nvGrpSpPr>
                      <p:cNvPr id="34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36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7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8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35" name="Text Box 7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1056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</p:grpSp>
        <p:sp>
          <p:nvSpPr>
            <p:cNvPr id="12" name="Rectangle 73"/>
            <p:cNvSpPr>
              <a:spLocks noChangeArrowheads="1"/>
            </p:cNvSpPr>
            <p:nvPr/>
          </p:nvSpPr>
          <p:spPr bwMode="auto">
            <a:xfrm>
              <a:off x="1152" y="3024"/>
              <a:ext cx="3072" cy="336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1488" y="3024"/>
              <a:ext cx="249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None/>
              </a:pPr>
              <a:r>
                <a:rPr lang="ru-RU" altLang="ru-RU" dirty="0"/>
                <a:t>Протокол </a:t>
              </a:r>
              <a:r>
                <a:rPr lang="en-US" altLang="ru-RU" dirty="0"/>
                <a:t>IP</a:t>
              </a:r>
              <a:endParaRPr lang="ru-RU" altLang="ru-RU" dirty="0"/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1152" y="3504"/>
              <a:ext cx="3120" cy="347"/>
              <a:chOff x="1152" y="3600"/>
              <a:chExt cx="3120" cy="347"/>
            </a:xfrm>
          </p:grpSpPr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1152" y="3600"/>
                <a:ext cx="3120" cy="3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19" name="Text Box 77"/>
              <p:cNvSpPr txBox="1">
                <a:spLocks noChangeArrowheads="1"/>
              </p:cNvSpPr>
              <p:nvPr/>
            </p:nvSpPr>
            <p:spPr bwMode="auto">
              <a:xfrm>
                <a:off x="1344" y="3648"/>
                <a:ext cx="268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Драйвер </a:t>
                </a:r>
                <a:r>
                  <a:rPr lang="en-US" altLang="ru-RU" dirty="0"/>
                  <a:t>Ethernet</a:t>
                </a:r>
                <a:endParaRPr lang="ru-RU" altLang="ru-RU" dirty="0"/>
              </a:p>
            </p:txBody>
          </p:sp>
        </p:grp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>
              <a:off x="2640" y="2832"/>
              <a:ext cx="0" cy="19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2640" y="3360"/>
              <a:ext cx="0" cy="14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2640" y="3840"/>
              <a:ext cx="0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162880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82565"/>
              </p:ext>
            </p:extLst>
          </p:nvPr>
        </p:nvGraphicFramePr>
        <p:xfrm>
          <a:off x="1691680" y="2028910"/>
          <a:ext cx="6294197" cy="3973001"/>
        </p:xfrm>
        <a:graphic>
          <a:graphicData uri="http://schemas.openxmlformats.org/drawingml/2006/table">
            <a:tbl>
              <a:tblPr firstRow="1" firstCol="1" bandRow="1" bandCol="1">
                <a:tableStyleId>{08FB837D-C827-4EFA-A057-4D05807E0F7C}</a:tableStyleId>
              </a:tblPr>
              <a:tblGrid>
                <a:gridCol w="2216214"/>
                <a:gridCol w="4077983"/>
              </a:tblGrid>
              <a:tr h="361321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2 байта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200" dirty="0"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6132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Заголовок </a:t>
                      </a:r>
                      <a:r>
                        <a:rPr lang="en-US" sz="1800" dirty="0" smtClean="0">
                          <a:effectLst/>
                        </a:rPr>
                        <a:t>IP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(тип протокола</a:t>
                      </a:r>
                      <a:r>
                        <a:rPr lang="ru-RU" sz="1800" baseline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= 17)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source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процесса-отправителя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destination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процесса-получателя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message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length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Длина UDP-пакета в байтах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 smtClean="0">
                          <a:effectLst/>
                        </a:rPr>
                        <a:t>checksum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Контрольная сумма  UDP-пакета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465356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Данные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Формирование </a:t>
            </a:r>
            <a:r>
              <a:rPr kumimoji="0" lang="ru-RU" altLang="ru-RU" b="1" kern="0" dirty="0" err="1" smtClean="0"/>
              <a:t>дейтаграм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38796" y="1828855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020256" y="1558955"/>
            <a:ext cx="4292600" cy="4686300"/>
            <a:chOff x="2024" y="856"/>
            <a:chExt cx="2704" cy="295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6" y="1736"/>
              <a:ext cx="2016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880" y="856"/>
              <a:ext cx="192" cy="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880" y="12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56" y="1744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ru-RU" altLang="ru-RU" sz="2400">
                  <a:latin typeface="Times New Roman" pitchFamily="18" charset="0"/>
                </a:rPr>
                <a:t>Протокол </a:t>
              </a:r>
              <a:r>
                <a:rPr lang="en-US" altLang="ru-RU" sz="2400">
                  <a:latin typeface="Times New Roman" pitchFamily="18" charset="0"/>
                </a:rPr>
                <a:t>UDP</a:t>
              </a: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96" y="992"/>
              <a:ext cx="129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Отдельные пользовательские сообщения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96" y="2232"/>
              <a:ext cx="192" cy="3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896" y="2824"/>
              <a:ext cx="192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96" y="2600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96" y="2976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024" y="3504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К протоколу </a:t>
              </a:r>
              <a:r>
                <a:rPr lang="en-US" altLang="ru-RU" sz="1600" b="1">
                  <a:latin typeface="Times New Roman" pitchFamily="18" charset="0"/>
                </a:rPr>
                <a:t>IP</a:t>
              </a:r>
              <a:endParaRPr lang="ru-RU" altLang="ru-RU" sz="1600" b="1">
                <a:latin typeface="Times New Roman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96" y="3208"/>
              <a:ext cx="192" cy="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896" y="3296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008" y="35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3160" y="2256"/>
              <a:ext cx="216" cy="1184"/>
            </a:xfrm>
            <a:prstGeom prst="rightBrace">
              <a:avLst>
                <a:gd name="adj1" fmla="val 4567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AutoShape 18"/>
            <p:cNvSpPr>
              <a:spLocks/>
            </p:cNvSpPr>
            <p:nvPr/>
          </p:nvSpPr>
          <p:spPr bwMode="auto">
            <a:xfrm>
              <a:off x="3096" y="864"/>
              <a:ext cx="160" cy="784"/>
            </a:xfrm>
            <a:prstGeom prst="rightBrace">
              <a:avLst>
                <a:gd name="adj1" fmla="val 4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432" y="2560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Дейтаграммы </a:t>
              </a:r>
              <a:r>
                <a:rPr lang="en-GB" altLang="ru-RU" sz="1600" b="1">
                  <a:latin typeface="Times New Roman" pitchFamily="18" charset="0"/>
                </a:rPr>
                <a:t>UDP</a:t>
              </a:r>
              <a:endParaRPr lang="ru-RU" altLang="ru-RU" sz="1600" b="1">
                <a:latin typeface="Times New Roman" pitchFamily="18" charset="0"/>
              </a:endParaRPr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448756" y="4543455"/>
            <a:ext cx="1612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ru-RU" altLang="ru-RU" sz="1600" b="1">
                <a:latin typeface="Times New Roman" pitchFamily="18" charset="0"/>
              </a:rPr>
              <a:t>Заголовки </a:t>
            </a:r>
            <a:r>
              <a:rPr lang="en-GB" altLang="ru-RU" sz="1600" b="1">
                <a:latin typeface="Times New Roman" pitchFamily="18" charset="0"/>
              </a:rPr>
              <a:t>UDP</a:t>
            </a:r>
            <a:endParaRPr lang="ru-RU" altLang="ru-RU" sz="1600" b="1">
              <a:latin typeface="Times New Roman" pitchFamily="18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010856" y="4822855"/>
            <a:ext cx="342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960056" y="5064155"/>
            <a:ext cx="419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3998156" y="4441855"/>
            <a:ext cx="368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6345</TotalTime>
  <Words>391</Words>
  <Application>Microsoft Office PowerPoint</Application>
  <PresentationFormat>Экран (4:3)</PresentationFormat>
  <Paragraphs>140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Природа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547</cp:revision>
  <dcterms:created xsi:type="dcterms:W3CDTF">1601-01-01T00:00:00Z</dcterms:created>
  <dcterms:modified xsi:type="dcterms:W3CDTF">2017-11-16T07:24:32Z</dcterms:modified>
</cp:coreProperties>
</file>