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3"/>
  </p:notesMasterIdLst>
  <p:sldIdLst>
    <p:sldId id="311" r:id="rId2"/>
    <p:sldId id="312" r:id="rId3"/>
    <p:sldId id="313" r:id="rId4"/>
    <p:sldId id="314" r:id="rId5"/>
    <p:sldId id="316" r:id="rId6"/>
    <p:sldId id="315" r:id="rId7"/>
    <p:sldId id="317" r:id="rId8"/>
    <p:sldId id="318" r:id="rId9"/>
    <p:sldId id="319" r:id="rId10"/>
    <p:sldId id="320" r:id="rId11"/>
    <p:sldId id="321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0426"/>
    <a:srgbClr val="100E0C"/>
    <a:srgbClr val="D6EB0D"/>
    <a:srgbClr val="E9D40F"/>
    <a:srgbClr val="F8D4DC"/>
    <a:srgbClr val="F76778"/>
    <a:srgbClr val="FCF7C8"/>
    <a:srgbClr val="F8EE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1828" autoAdjust="0"/>
    <p:restoredTop sz="94660"/>
  </p:normalViewPr>
  <p:slideViewPr>
    <p:cSldViewPr>
      <p:cViewPr>
        <p:scale>
          <a:sx n="75" d="100"/>
          <a:sy n="75" d="100"/>
        </p:scale>
        <p:origin x="-1950" y="-8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6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endParaRPr lang="ru-RU" altLang="ru-RU"/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endParaRPr lang="ru-RU" altLang="ru-RU"/>
          </a:p>
        </p:txBody>
      </p:sp>
      <p:sp>
        <p:nvSpPr>
          <p:cNvPr id="198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86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Click to edit Master text styles</a:t>
            </a:r>
          </a:p>
          <a:p>
            <a:pPr lvl="1"/>
            <a:r>
              <a:rPr lang="ru-RU" altLang="ru-RU" smtClean="0"/>
              <a:t>Second level</a:t>
            </a:r>
          </a:p>
          <a:p>
            <a:pPr lvl="2"/>
            <a:r>
              <a:rPr lang="ru-RU" altLang="ru-RU" smtClean="0"/>
              <a:t>Third level</a:t>
            </a:r>
          </a:p>
          <a:p>
            <a:pPr lvl="3"/>
            <a:r>
              <a:rPr lang="ru-RU" altLang="ru-RU" smtClean="0"/>
              <a:t>Fourth level</a:t>
            </a:r>
          </a:p>
          <a:p>
            <a:pPr lvl="4"/>
            <a:r>
              <a:rPr lang="ru-RU" altLang="ru-RU" smtClean="0"/>
              <a:t>Fifth level</a:t>
            </a:r>
          </a:p>
        </p:txBody>
      </p:sp>
      <p:sp>
        <p:nvSpPr>
          <p:cNvPr id="1986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endParaRPr lang="ru-RU" altLang="ru-RU"/>
          </a:p>
        </p:txBody>
      </p:sp>
      <p:sp>
        <p:nvSpPr>
          <p:cNvPr id="1986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fld id="{79E2989F-E908-4574-A120-3D07ADD75B2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302063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hidden">
          <a:xfrm>
            <a:off x="228600" y="3200400"/>
            <a:ext cx="8763000" cy="13414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pic>
        <p:nvPicPr>
          <p:cNvPr id="7171" name="Picture 3" descr="ANABNR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00" t="-1314" r="-2" b="-36961"/>
          <a:stretch>
            <a:fillRect/>
          </a:stretch>
        </p:blipFill>
        <p:spPr bwMode="auto">
          <a:xfrm>
            <a:off x="533400" y="3200400"/>
            <a:ext cx="8458200" cy="115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2" name="Rectangle 4"/>
          <p:cNvSpPr>
            <a:spLocks noChangeArrowheads="1"/>
          </p:cNvSpPr>
          <p:nvPr/>
        </p:nvSpPr>
        <p:spPr bwMode="hidden">
          <a:xfrm>
            <a:off x="795338" y="2895600"/>
            <a:ext cx="304800" cy="9906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143000" y="1981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altLang="ru-RU" noProof="0" smtClean="0"/>
              <a:t>Образец заголовка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038350" y="4351338"/>
            <a:ext cx="6400800" cy="1371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ru-RU" altLang="ru-RU" noProof="0" smtClean="0"/>
              <a:t>Образец подзаголовка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 sz="1400"/>
            </a:lvl1pPr>
          </a:lstStyle>
          <a:p>
            <a:fld id="{81EFC4B3-51EB-4ADC-8F6C-7313D2AC0A08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CAB378-D130-421A-B08E-FD9A2F0A8266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960777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96100" y="838200"/>
            <a:ext cx="1943100" cy="53784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066800" y="838200"/>
            <a:ext cx="5676900" cy="5378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17935F-0DAA-439F-8736-4CCBED1FC21E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3534033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7724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1066800" y="2101850"/>
            <a:ext cx="7772400" cy="4114800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1066800" y="64135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429000" y="64135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229600" y="6413500"/>
            <a:ext cx="914400" cy="457200"/>
          </a:xfrm>
        </p:spPr>
        <p:txBody>
          <a:bodyPr/>
          <a:lstStyle>
            <a:lvl1pPr>
              <a:defRPr/>
            </a:lvl1pPr>
          </a:lstStyle>
          <a:p>
            <a:fld id="{6E4C3F08-28A2-4451-B512-48480F9D1F99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906162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Заголовок, текст и 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7724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1066800" y="2101850"/>
            <a:ext cx="38100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Картинка 3"/>
          <p:cNvSpPr>
            <a:spLocks noGrp="1"/>
          </p:cNvSpPr>
          <p:nvPr>
            <p:ph type="clipArt" sz="half" idx="2"/>
          </p:nvPr>
        </p:nvSpPr>
        <p:spPr>
          <a:xfrm>
            <a:off x="5029200" y="2101850"/>
            <a:ext cx="3810000" cy="41148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066800" y="64135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429000" y="64135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13500"/>
            <a:ext cx="914400" cy="457200"/>
          </a:xfrm>
        </p:spPr>
        <p:txBody>
          <a:bodyPr/>
          <a:lstStyle>
            <a:lvl1pPr>
              <a:defRPr/>
            </a:lvl1pPr>
          </a:lstStyle>
          <a:p>
            <a:fld id="{83A1A078-FA03-4EBD-94A7-A2364655993F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290559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0FBF71-61D7-4F2E-8A56-D13E3E3504C4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154615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EDABBB-6512-4067-A20B-C722DFA0E484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3976912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668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292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EF5C6F-19C6-4571-8201-80946B40DA49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713521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FD4689-B876-4EF3-A7F2-0BA07A5E4713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758971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859764-1438-4F2B-B807-66AFC6C3EC0B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4177598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DBBD24-55A3-467E-84D5-8BC7F1958B95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906417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340019-A25B-405D-A870-9A5B7813597E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871666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ABBEC4-8F11-4C89-9225-D25B13CABA83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1334020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hidden">
          <a:xfrm>
            <a:off x="152400" y="0"/>
            <a:ext cx="1447800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hidden">
          <a:xfrm>
            <a:off x="1676400" y="0"/>
            <a:ext cx="7467600" cy="12192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6148" name="Rectangle 4" descr="Stationery"/>
          <p:cNvSpPr>
            <a:spLocks noChangeArrowheads="1"/>
          </p:cNvSpPr>
          <p:nvPr/>
        </p:nvSpPr>
        <p:spPr bwMode="auto">
          <a:xfrm>
            <a:off x="457200" y="0"/>
            <a:ext cx="1219200" cy="762000"/>
          </a:xfrm>
          <a:prstGeom prst="rect">
            <a:avLst/>
          </a:prstGeom>
          <a:blipFill dpi="0" rotWithShape="0">
            <a:blip r:embed="rId1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6149" name="Rectangle 5" descr="Stationery"/>
          <p:cNvSpPr>
            <a:spLocks noChangeArrowheads="1"/>
          </p:cNvSpPr>
          <p:nvPr/>
        </p:nvSpPr>
        <p:spPr bwMode="auto">
          <a:xfrm>
            <a:off x="0" y="0"/>
            <a:ext cx="457200" cy="6858000"/>
          </a:xfrm>
          <a:prstGeom prst="rect">
            <a:avLst/>
          </a:prstGeom>
          <a:blipFill dpi="0" rotWithShape="0">
            <a:blip r:embed="rId1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838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4135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 altLang="ru-RU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4135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 altLang="ru-RU"/>
          </a:p>
        </p:txBody>
      </p:sp>
      <p:pic>
        <p:nvPicPr>
          <p:cNvPr id="6153" name="Picture 9" descr="anabnr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0"/>
            <a:ext cx="7915275" cy="75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304800" y="457200"/>
            <a:ext cx="2514600" cy="304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9600" y="64135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2400">
                <a:solidFill>
                  <a:schemeClr val="tx2"/>
                </a:solidFill>
              </a:defRPr>
            </a:lvl1pPr>
          </a:lstStyle>
          <a:p>
            <a:fld id="{69C74184-92F9-4419-BB70-C6087659E60B}" type="slidenum">
              <a:rPr lang="ru-RU" altLang="ru-RU"/>
              <a:pPr/>
              <a:t>‹#›</a:t>
            </a:fld>
            <a:endParaRPr lang="ru-RU" altLang="ru-RU" sz="1400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210185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457200" indent="-457200" algn="l" rtl="0" fontAlgn="base">
        <a:spcBef>
          <a:spcPct val="20000"/>
        </a:spcBef>
        <a:spcAft>
          <a:spcPct val="0"/>
        </a:spcAft>
        <a:buClr>
          <a:srgbClr val="A50021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1027113" indent="-4556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370013" indent="-228600" algn="l" rtl="0" fontAlgn="base">
        <a:spcBef>
          <a:spcPct val="20000"/>
        </a:spcBef>
        <a:spcAft>
          <a:spcPct val="0"/>
        </a:spcAft>
        <a:buClr>
          <a:srgbClr val="666699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712913" indent="-228600" algn="l" rtl="0" fontAlgn="base">
        <a:spcBef>
          <a:spcPct val="20000"/>
        </a:spcBef>
        <a:spcAft>
          <a:spcPct val="0"/>
        </a:spcAft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685800" y="980728"/>
            <a:ext cx="7772400" cy="2664296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Технологии</a:t>
            </a:r>
          </a:p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локальных сетей</a:t>
            </a:r>
          </a:p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 smtClean="0"/>
              <a:t>(LAN)</a:t>
            </a:r>
            <a:endParaRPr kumimoji="0" lang="ru-RU" altLang="ru-RU" kern="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705768" y="3068960"/>
            <a:ext cx="676875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Ethernet</a:t>
            </a:r>
          </a:p>
          <a:p>
            <a:r>
              <a:rPr lang="en-US" sz="2800" dirty="0" smtClean="0"/>
              <a:t>Token Ring</a:t>
            </a:r>
          </a:p>
          <a:p>
            <a:r>
              <a:rPr lang="en-US" sz="2800" dirty="0" smtClean="0"/>
              <a:t>FDDI</a:t>
            </a:r>
          </a:p>
          <a:p>
            <a:r>
              <a:rPr lang="en-US" sz="2800" dirty="0" smtClean="0"/>
              <a:t>Fast Ethernet</a:t>
            </a:r>
          </a:p>
          <a:p>
            <a:r>
              <a:rPr lang="en-US" sz="2800" dirty="0" smtClean="0"/>
              <a:t>100VG-AnyLAN</a:t>
            </a:r>
          </a:p>
          <a:p>
            <a:r>
              <a:rPr lang="en-US" sz="2800" dirty="0" smtClean="0"/>
              <a:t>Gigabit Ethernet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 Box 45"/>
          <p:cNvSpPr txBox="1">
            <a:spLocks noChangeArrowheads="1"/>
          </p:cNvSpPr>
          <p:nvPr/>
        </p:nvSpPr>
        <p:spPr bwMode="auto">
          <a:xfrm>
            <a:off x="104337" y="807532"/>
            <a:ext cx="9039663" cy="661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bIns="0"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ru-RU" altLang="ru-RU" sz="4000" dirty="0" smtClean="0"/>
              <a:t>Разделяемая среда</a:t>
            </a:r>
            <a:endParaRPr lang="ru-RU" altLang="ru-RU" sz="4000" b="1" dirty="0"/>
          </a:p>
        </p:txBody>
      </p:sp>
      <p:sp>
        <p:nvSpPr>
          <p:cNvPr id="4" name="Rectangle 33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computr1"/>
          <p:cNvSpPr>
            <a:spLocks noEditPoints="1" noChangeArrowheads="1"/>
          </p:cNvSpPr>
          <p:nvPr/>
        </p:nvSpPr>
        <p:spPr bwMode="auto">
          <a:xfrm>
            <a:off x="1108075" y="1817687"/>
            <a:ext cx="541338" cy="565150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" name="computr1"/>
          <p:cNvSpPr>
            <a:spLocks noEditPoints="1" noChangeArrowheads="1"/>
          </p:cNvSpPr>
          <p:nvPr/>
        </p:nvSpPr>
        <p:spPr bwMode="auto">
          <a:xfrm>
            <a:off x="2220913" y="1817687"/>
            <a:ext cx="541337" cy="565150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" name="computr1"/>
          <p:cNvSpPr>
            <a:spLocks noEditPoints="1" noChangeArrowheads="1"/>
          </p:cNvSpPr>
          <p:nvPr/>
        </p:nvSpPr>
        <p:spPr bwMode="auto">
          <a:xfrm>
            <a:off x="3335338" y="1817687"/>
            <a:ext cx="541337" cy="565150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" name="computr1"/>
          <p:cNvSpPr>
            <a:spLocks noEditPoints="1" noChangeArrowheads="1"/>
          </p:cNvSpPr>
          <p:nvPr/>
        </p:nvSpPr>
        <p:spPr bwMode="auto">
          <a:xfrm>
            <a:off x="4449763" y="1817687"/>
            <a:ext cx="541337" cy="565150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" name="computr1"/>
          <p:cNvSpPr>
            <a:spLocks noEditPoints="1" noChangeArrowheads="1"/>
          </p:cNvSpPr>
          <p:nvPr/>
        </p:nvSpPr>
        <p:spPr bwMode="auto">
          <a:xfrm>
            <a:off x="5564188" y="1817687"/>
            <a:ext cx="541337" cy="565150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4" name="computr1"/>
          <p:cNvSpPr>
            <a:spLocks noEditPoints="1" noChangeArrowheads="1"/>
          </p:cNvSpPr>
          <p:nvPr/>
        </p:nvSpPr>
        <p:spPr bwMode="auto">
          <a:xfrm>
            <a:off x="6678613" y="1817687"/>
            <a:ext cx="541337" cy="565150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" name="computr1"/>
          <p:cNvSpPr>
            <a:spLocks noEditPoints="1" noChangeArrowheads="1"/>
          </p:cNvSpPr>
          <p:nvPr/>
        </p:nvSpPr>
        <p:spPr bwMode="auto">
          <a:xfrm>
            <a:off x="7793038" y="1817687"/>
            <a:ext cx="541337" cy="565150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>
            <a:off x="730250" y="3009900"/>
            <a:ext cx="82169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>
            <a:off x="1362075" y="2376487"/>
            <a:ext cx="0" cy="6619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8" name="Oval 14"/>
          <p:cNvSpPr>
            <a:spLocks noChangeArrowheads="1"/>
          </p:cNvSpPr>
          <p:nvPr/>
        </p:nvSpPr>
        <p:spPr bwMode="auto">
          <a:xfrm>
            <a:off x="1293813" y="2952750"/>
            <a:ext cx="139700" cy="127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>
            <a:off x="2487613" y="2376487"/>
            <a:ext cx="0" cy="6334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>
            <a:off x="3613150" y="2376487"/>
            <a:ext cx="0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>
            <a:off x="4724400" y="2390775"/>
            <a:ext cx="0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>
            <a:off x="5808663" y="2376487"/>
            <a:ext cx="0" cy="6334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>
            <a:off x="6932613" y="2376487"/>
            <a:ext cx="0" cy="6191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4" name="Line 20"/>
          <p:cNvSpPr>
            <a:spLocks noChangeShapeType="1"/>
          </p:cNvSpPr>
          <p:nvPr/>
        </p:nvSpPr>
        <p:spPr bwMode="auto">
          <a:xfrm>
            <a:off x="8072438" y="2376487"/>
            <a:ext cx="0" cy="6191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5" name="Oval 21"/>
          <p:cNvSpPr>
            <a:spLocks noChangeArrowheads="1"/>
          </p:cNvSpPr>
          <p:nvPr/>
        </p:nvSpPr>
        <p:spPr bwMode="auto">
          <a:xfrm>
            <a:off x="2428875" y="2949575"/>
            <a:ext cx="139700" cy="127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6" name="Oval 23"/>
          <p:cNvSpPr>
            <a:spLocks noChangeArrowheads="1"/>
          </p:cNvSpPr>
          <p:nvPr/>
        </p:nvSpPr>
        <p:spPr bwMode="auto">
          <a:xfrm>
            <a:off x="3533775" y="2914650"/>
            <a:ext cx="139700" cy="127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7" name="Oval 24"/>
          <p:cNvSpPr>
            <a:spLocks noChangeArrowheads="1"/>
          </p:cNvSpPr>
          <p:nvPr/>
        </p:nvSpPr>
        <p:spPr bwMode="auto">
          <a:xfrm>
            <a:off x="4640263" y="2940050"/>
            <a:ext cx="139700" cy="127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8" name="Oval 25"/>
          <p:cNvSpPr>
            <a:spLocks noChangeArrowheads="1"/>
          </p:cNvSpPr>
          <p:nvPr/>
        </p:nvSpPr>
        <p:spPr bwMode="auto">
          <a:xfrm>
            <a:off x="5735638" y="2921000"/>
            <a:ext cx="139700" cy="127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9" name="Oval 26"/>
          <p:cNvSpPr>
            <a:spLocks noChangeArrowheads="1"/>
          </p:cNvSpPr>
          <p:nvPr/>
        </p:nvSpPr>
        <p:spPr bwMode="auto">
          <a:xfrm>
            <a:off x="6842125" y="2932112"/>
            <a:ext cx="139700" cy="127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0" name="Oval 27"/>
          <p:cNvSpPr>
            <a:spLocks noChangeArrowheads="1"/>
          </p:cNvSpPr>
          <p:nvPr/>
        </p:nvSpPr>
        <p:spPr bwMode="auto">
          <a:xfrm>
            <a:off x="7993063" y="2928937"/>
            <a:ext cx="139700" cy="127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1" name="Text Box 29"/>
          <p:cNvSpPr txBox="1">
            <a:spLocks noChangeArrowheads="1"/>
          </p:cNvSpPr>
          <p:nvPr/>
        </p:nvSpPr>
        <p:spPr bwMode="auto">
          <a:xfrm>
            <a:off x="1925638" y="3684587"/>
            <a:ext cx="31400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ru-RU" altLang="ru-RU" dirty="0"/>
              <a:t>Разделяемая среда</a:t>
            </a:r>
          </a:p>
        </p:txBody>
      </p:sp>
      <p:sp>
        <p:nvSpPr>
          <p:cNvPr id="32" name="Line 30"/>
          <p:cNvSpPr>
            <a:spLocks noChangeShapeType="1"/>
          </p:cNvSpPr>
          <p:nvPr/>
        </p:nvSpPr>
        <p:spPr bwMode="auto">
          <a:xfrm flipV="1">
            <a:off x="2924175" y="3024187"/>
            <a:ext cx="1166813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921396" y="4093701"/>
            <a:ext cx="3858567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u-RU" b="1" dirty="0" smtClean="0"/>
              <a:t>10</a:t>
            </a:r>
            <a:r>
              <a:rPr lang="en-US" b="1" dirty="0" smtClean="0"/>
              <a:t>Base5, IEEE 802.3</a:t>
            </a:r>
          </a:p>
          <a:p>
            <a:pPr marL="342900" indent="-342900"/>
            <a:r>
              <a:rPr lang="ru-RU" dirty="0" smtClean="0"/>
              <a:t>Кабель </a:t>
            </a:r>
            <a:r>
              <a:rPr lang="en-US" dirty="0" smtClean="0"/>
              <a:t>RG-8, 50 </a:t>
            </a:r>
            <a:r>
              <a:rPr lang="ru-RU" dirty="0" smtClean="0"/>
              <a:t>Ом</a:t>
            </a:r>
          </a:p>
          <a:p>
            <a:pPr marL="342900" indent="-342900"/>
            <a:r>
              <a:rPr lang="ru-RU" dirty="0" smtClean="0"/>
              <a:t>Терминаторы 50 Ом</a:t>
            </a:r>
            <a:endParaRPr lang="en-US" dirty="0" smtClean="0"/>
          </a:p>
          <a:p>
            <a:pPr marL="342900" indent="-342900"/>
            <a:r>
              <a:rPr lang="ru-RU" dirty="0" smtClean="0"/>
              <a:t>До 500 м</a:t>
            </a:r>
          </a:p>
          <a:p>
            <a:pPr marL="342900" indent="-342900"/>
            <a:r>
              <a:rPr lang="ru-RU" dirty="0" smtClean="0"/>
              <a:t>До 100 узлов</a:t>
            </a:r>
          </a:p>
          <a:p>
            <a:pPr marL="342900" indent="-342900"/>
            <a:r>
              <a:rPr lang="ru-RU" dirty="0" smtClean="0"/>
              <a:t>Интервал 2.5 м</a:t>
            </a:r>
          </a:p>
          <a:p>
            <a:pPr marL="342900" indent="-342900"/>
            <a:r>
              <a:rPr lang="ru-RU" dirty="0" smtClean="0"/>
              <a:t>Трансивер</a:t>
            </a:r>
            <a:endParaRPr lang="en-US" dirty="0" smtClean="0"/>
          </a:p>
          <a:p>
            <a:pPr marL="342900" indent="-342900"/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4982691" y="4084697"/>
            <a:ext cx="3858567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u-RU" b="1" dirty="0" smtClean="0"/>
              <a:t>10</a:t>
            </a:r>
            <a:r>
              <a:rPr lang="en-US" b="1" dirty="0" smtClean="0"/>
              <a:t>Base</a:t>
            </a:r>
            <a:r>
              <a:rPr lang="ru-RU" b="1" dirty="0" smtClean="0"/>
              <a:t>2</a:t>
            </a:r>
            <a:r>
              <a:rPr lang="en-US" b="1" dirty="0" smtClean="0"/>
              <a:t>, IEEE 802.3a</a:t>
            </a:r>
          </a:p>
          <a:p>
            <a:pPr marL="342900" indent="-342900"/>
            <a:r>
              <a:rPr lang="ru-RU" dirty="0" smtClean="0"/>
              <a:t>Кабель </a:t>
            </a:r>
            <a:r>
              <a:rPr lang="en-US" dirty="0" smtClean="0"/>
              <a:t>RG-</a:t>
            </a:r>
            <a:r>
              <a:rPr lang="ru-RU" dirty="0" smtClean="0"/>
              <a:t>5</a:t>
            </a:r>
            <a:r>
              <a:rPr lang="en-US" dirty="0" smtClean="0"/>
              <a:t>8, 50 </a:t>
            </a:r>
            <a:r>
              <a:rPr lang="ru-RU" dirty="0" smtClean="0"/>
              <a:t>Ом</a:t>
            </a:r>
          </a:p>
          <a:p>
            <a:pPr marL="342900" indent="-342900"/>
            <a:r>
              <a:rPr lang="ru-RU" dirty="0" smtClean="0"/>
              <a:t>Терминаторы 50 Ом</a:t>
            </a:r>
            <a:endParaRPr lang="en-US" dirty="0" smtClean="0"/>
          </a:p>
          <a:p>
            <a:pPr marL="342900" indent="-342900"/>
            <a:r>
              <a:rPr lang="ru-RU" dirty="0" smtClean="0"/>
              <a:t>До 185 м</a:t>
            </a:r>
          </a:p>
          <a:p>
            <a:pPr marL="342900" indent="-342900"/>
            <a:r>
              <a:rPr lang="ru-RU" dirty="0" smtClean="0"/>
              <a:t>До 30 узлов</a:t>
            </a:r>
          </a:p>
          <a:p>
            <a:pPr marL="342900" indent="-342900"/>
            <a:r>
              <a:rPr lang="ru-RU" dirty="0" smtClean="0"/>
              <a:t>Интервал 1 м</a:t>
            </a:r>
            <a:endParaRPr lang="en-US" dirty="0" smtClean="0"/>
          </a:p>
          <a:p>
            <a:pPr marL="342900" indent="-342900"/>
            <a:r>
              <a:rPr lang="en-US" dirty="0" smtClean="0"/>
              <a:t>BNC-</a:t>
            </a:r>
            <a:r>
              <a:rPr lang="ru-RU" dirty="0" smtClean="0"/>
              <a:t>коннекторы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625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 Box 45"/>
          <p:cNvSpPr txBox="1">
            <a:spLocks noChangeArrowheads="1"/>
          </p:cNvSpPr>
          <p:nvPr/>
        </p:nvSpPr>
        <p:spPr bwMode="auto">
          <a:xfrm>
            <a:off x="104337" y="807532"/>
            <a:ext cx="9039663" cy="661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bIns="0"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ru-RU" altLang="ru-RU" sz="4000" smtClean="0"/>
              <a:t>Манчестерское кодирование</a:t>
            </a:r>
            <a:endParaRPr lang="ru-RU" altLang="ru-RU" sz="4000" b="1" dirty="0"/>
          </a:p>
        </p:txBody>
      </p:sp>
      <p:sp>
        <p:nvSpPr>
          <p:cNvPr id="4" name="Rectangle 33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212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85800" y="692696"/>
            <a:ext cx="7772400" cy="1512168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Общие особенности т</a:t>
            </a:r>
            <a:r>
              <a:rPr kumimoji="0" lang="ru-RU" altLang="ru-RU" b="1" kern="0" dirty="0" smtClean="0"/>
              <a:t>ехнологий </a:t>
            </a:r>
            <a:r>
              <a:rPr kumimoji="0" lang="en-US" altLang="ru-RU" b="1" kern="0" dirty="0" smtClean="0"/>
              <a:t>LAN</a:t>
            </a:r>
            <a:endParaRPr kumimoji="0" lang="ru-RU" altLang="ru-RU" kern="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899592" y="2204864"/>
            <a:ext cx="7558608" cy="430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 smtClean="0"/>
              <a:t>Расстояние между узлами: 10 – 100 (до 2000) м</a:t>
            </a:r>
          </a:p>
          <a:p>
            <a:r>
              <a:rPr lang="ru-RU" sz="1800" dirty="0" smtClean="0"/>
              <a:t>Единый формат адреса: 6 байт.</a:t>
            </a:r>
          </a:p>
          <a:p>
            <a:pPr lvl="1"/>
            <a:r>
              <a:rPr lang="ru-RU" sz="1800" dirty="0" smtClean="0"/>
              <a:t>Уникальность обеспечивается производителем</a:t>
            </a:r>
          </a:p>
          <a:p>
            <a:r>
              <a:rPr lang="ru-RU" sz="1800" dirty="0" smtClean="0"/>
              <a:t>Стандартная топология: общая шина / кольцо / звезда / дерево</a:t>
            </a:r>
            <a:endParaRPr lang="en-US" sz="1800" dirty="0" smtClean="0"/>
          </a:p>
          <a:p>
            <a:r>
              <a:rPr lang="ru-RU" sz="1800" dirty="0" smtClean="0"/>
              <a:t>Использование разделяемой среды</a:t>
            </a:r>
          </a:p>
          <a:p>
            <a:pPr lvl="1"/>
            <a:r>
              <a:rPr lang="en-US" sz="1800" dirty="0" smtClean="0"/>
              <a:t>MAC: Media Access Control</a:t>
            </a:r>
          </a:p>
          <a:p>
            <a:r>
              <a:rPr lang="ru-RU" sz="1800" dirty="0" smtClean="0"/>
              <a:t>Качественные кабели</a:t>
            </a:r>
          </a:p>
          <a:p>
            <a:pPr lvl="1"/>
            <a:r>
              <a:rPr lang="ru-RU" sz="1800" dirty="0" smtClean="0"/>
              <a:t>Высокая скорость </a:t>
            </a:r>
            <a:r>
              <a:rPr lang="en-US" sz="1800" dirty="0" smtClean="0"/>
              <a:t>10 – 16 – 1000 -1000 </a:t>
            </a:r>
            <a:r>
              <a:rPr lang="ru-RU" sz="1800" dirty="0" smtClean="0"/>
              <a:t>Мбит/с</a:t>
            </a:r>
          </a:p>
          <a:p>
            <a:pPr lvl="1"/>
            <a:r>
              <a:rPr lang="ru-RU" sz="1800" dirty="0" smtClean="0"/>
              <a:t>Простота протоколов</a:t>
            </a:r>
          </a:p>
          <a:p>
            <a:pPr lvl="2"/>
            <a:r>
              <a:rPr lang="ru-RU" sz="1800" dirty="0" smtClean="0"/>
              <a:t>Не требуется восстановление потерянных / повреждённых пакетов</a:t>
            </a:r>
          </a:p>
          <a:p>
            <a:r>
              <a:rPr lang="ru-RU" sz="1800" dirty="0" smtClean="0"/>
              <a:t>Небольшое количество узлов: 10 - 100</a:t>
            </a:r>
          </a:p>
          <a:p>
            <a:r>
              <a:rPr lang="ru-RU" sz="1800" dirty="0" smtClean="0"/>
              <a:t>Низкая цена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54440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85800" y="692696"/>
            <a:ext cx="7772400" cy="1512168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Среды передачи данных</a:t>
            </a:r>
            <a:endParaRPr kumimoji="0" lang="ru-RU" altLang="ru-RU" kern="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91680" y="2018487"/>
            <a:ext cx="1422697" cy="4001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buNone/>
            </a:pPr>
            <a:r>
              <a:rPr lang="ru-RU" dirty="0" smtClean="0"/>
              <a:t>Проводные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796136" y="2018487"/>
            <a:ext cx="1756122" cy="4001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buNone/>
            </a:pPr>
            <a:r>
              <a:rPr lang="ru-RU" dirty="0" smtClean="0"/>
              <a:t>Беспроводные</a:t>
            </a:r>
            <a:endParaRPr lang="ru-RU" dirty="0"/>
          </a:p>
        </p:txBody>
      </p:sp>
      <p:cxnSp>
        <p:nvCxnSpPr>
          <p:cNvPr id="7" name="Прямая со стрелкой 6"/>
          <p:cNvCxnSpPr/>
          <p:nvPr/>
        </p:nvCxnSpPr>
        <p:spPr bwMode="auto">
          <a:xfrm flipH="1">
            <a:off x="2403028" y="1448780"/>
            <a:ext cx="1736924" cy="46805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Прямая со стрелкой 8"/>
          <p:cNvCxnSpPr/>
          <p:nvPr/>
        </p:nvCxnSpPr>
        <p:spPr bwMode="auto">
          <a:xfrm>
            <a:off x="4716016" y="1448780"/>
            <a:ext cx="1958181" cy="46805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611560" y="3212976"/>
            <a:ext cx="1460849" cy="40011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buNone/>
            </a:pPr>
            <a:r>
              <a:rPr lang="ru-RU" dirty="0" smtClean="0"/>
              <a:t>Воздушные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2987824" y="3224863"/>
            <a:ext cx="1376915" cy="40011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buNone/>
            </a:pPr>
            <a:r>
              <a:rPr lang="ru-RU" dirty="0" smtClean="0"/>
              <a:t>Кабельные</a:t>
            </a:r>
            <a:endParaRPr lang="ru-RU" dirty="0"/>
          </a:p>
        </p:txBody>
      </p:sp>
      <p:cxnSp>
        <p:nvCxnSpPr>
          <p:cNvPr id="13" name="Прямая со стрелкой 12"/>
          <p:cNvCxnSpPr/>
          <p:nvPr/>
        </p:nvCxnSpPr>
        <p:spPr bwMode="auto">
          <a:xfrm flipH="1">
            <a:off x="1475656" y="2418597"/>
            <a:ext cx="596753" cy="72237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Прямая со стрелкой 14"/>
          <p:cNvCxnSpPr/>
          <p:nvPr/>
        </p:nvCxnSpPr>
        <p:spPr bwMode="auto">
          <a:xfrm>
            <a:off x="2627784" y="2418597"/>
            <a:ext cx="936104" cy="72237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5065711" y="3224863"/>
            <a:ext cx="1659237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buNone/>
            </a:pPr>
            <a:r>
              <a:rPr lang="ru-RU" dirty="0" smtClean="0">
                <a:solidFill>
                  <a:schemeClr val="accent4"/>
                </a:solidFill>
              </a:rPr>
              <a:t>Спутниковые</a:t>
            </a:r>
            <a:endParaRPr lang="ru-RU" dirty="0">
              <a:solidFill>
                <a:schemeClr val="accent4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08304" y="3224863"/>
            <a:ext cx="1285929" cy="40011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buNone/>
            </a:pPr>
            <a:r>
              <a:rPr lang="ru-RU" dirty="0" smtClean="0"/>
              <a:t>Наземные</a:t>
            </a:r>
            <a:endParaRPr lang="ru-RU" dirty="0"/>
          </a:p>
        </p:txBody>
      </p:sp>
      <p:cxnSp>
        <p:nvCxnSpPr>
          <p:cNvPr id="19" name="Прямая со стрелкой 18"/>
          <p:cNvCxnSpPr/>
          <p:nvPr/>
        </p:nvCxnSpPr>
        <p:spPr bwMode="auto">
          <a:xfrm>
            <a:off x="6948264" y="2564904"/>
            <a:ext cx="864096" cy="57606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Прямая со стрелкой 22"/>
          <p:cNvCxnSpPr/>
          <p:nvPr/>
        </p:nvCxnSpPr>
        <p:spPr bwMode="auto">
          <a:xfrm flipH="1">
            <a:off x="5796136" y="2564904"/>
            <a:ext cx="504056" cy="57606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1" name="Группа 40"/>
          <p:cNvGrpSpPr/>
          <p:nvPr/>
        </p:nvGrpSpPr>
        <p:grpSpPr>
          <a:xfrm>
            <a:off x="270058" y="3814314"/>
            <a:ext cx="2276596" cy="676208"/>
            <a:chOff x="1126033" y="4992538"/>
            <a:chExt cx="3789363" cy="1125538"/>
          </a:xfrm>
        </p:grpSpPr>
        <p:sp>
          <p:nvSpPr>
            <p:cNvPr id="24" name="Freeform 7"/>
            <p:cNvSpPr>
              <a:spLocks/>
            </p:cNvSpPr>
            <p:nvPr/>
          </p:nvSpPr>
          <p:spPr bwMode="auto">
            <a:xfrm>
              <a:off x="1210170" y="4992538"/>
              <a:ext cx="500063" cy="312738"/>
            </a:xfrm>
            <a:custGeom>
              <a:avLst/>
              <a:gdLst>
                <a:gd name="T0" fmla="*/ 0 w 24"/>
                <a:gd name="T1" fmla="*/ 13 h 15"/>
                <a:gd name="T2" fmla="*/ 23 w 24"/>
                <a:gd name="T3" fmla="*/ 0 h 15"/>
                <a:gd name="T4" fmla="*/ 24 w 24"/>
                <a:gd name="T5" fmla="*/ 1 h 15"/>
                <a:gd name="T6" fmla="*/ 1 w 24"/>
                <a:gd name="T7" fmla="*/ 15 h 15"/>
                <a:gd name="T8" fmla="*/ 0 w 24"/>
                <a:gd name="T9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5">
                  <a:moveTo>
                    <a:pt x="0" y="13"/>
                  </a:moveTo>
                  <a:lnTo>
                    <a:pt x="23" y="0"/>
                  </a:lnTo>
                  <a:lnTo>
                    <a:pt x="24" y="1"/>
                  </a:lnTo>
                  <a:lnTo>
                    <a:pt x="1" y="15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5" name="Freeform 8"/>
            <p:cNvSpPr>
              <a:spLocks/>
            </p:cNvSpPr>
            <p:nvPr/>
          </p:nvSpPr>
          <p:spPr bwMode="auto">
            <a:xfrm>
              <a:off x="4104183" y="4992538"/>
              <a:ext cx="500063" cy="312738"/>
            </a:xfrm>
            <a:custGeom>
              <a:avLst/>
              <a:gdLst>
                <a:gd name="T0" fmla="*/ 0 w 24"/>
                <a:gd name="T1" fmla="*/ 13 h 15"/>
                <a:gd name="T2" fmla="*/ 23 w 24"/>
                <a:gd name="T3" fmla="*/ 0 h 15"/>
                <a:gd name="T4" fmla="*/ 24 w 24"/>
                <a:gd name="T5" fmla="*/ 1 h 15"/>
                <a:gd name="T6" fmla="*/ 1 w 24"/>
                <a:gd name="T7" fmla="*/ 15 h 15"/>
                <a:gd name="T8" fmla="*/ 0 w 24"/>
                <a:gd name="T9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5">
                  <a:moveTo>
                    <a:pt x="0" y="13"/>
                  </a:moveTo>
                  <a:lnTo>
                    <a:pt x="23" y="0"/>
                  </a:lnTo>
                  <a:lnTo>
                    <a:pt x="24" y="1"/>
                  </a:lnTo>
                  <a:lnTo>
                    <a:pt x="1" y="15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6" name="Freeform 9"/>
            <p:cNvSpPr>
              <a:spLocks/>
            </p:cNvSpPr>
            <p:nvPr/>
          </p:nvSpPr>
          <p:spPr bwMode="auto">
            <a:xfrm>
              <a:off x="1418133" y="5013176"/>
              <a:ext cx="146050" cy="1104900"/>
            </a:xfrm>
            <a:custGeom>
              <a:avLst/>
              <a:gdLst>
                <a:gd name="T0" fmla="*/ 7 w 7"/>
                <a:gd name="T1" fmla="*/ 52 h 53"/>
                <a:gd name="T2" fmla="*/ 7 w 7"/>
                <a:gd name="T3" fmla="*/ 52 h 53"/>
                <a:gd name="T4" fmla="*/ 6 w 7"/>
                <a:gd name="T5" fmla="*/ 52 h 53"/>
                <a:gd name="T6" fmla="*/ 6 w 7"/>
                <a:gd name="T7" fmla="*/ 52 h 53"/>
                <a:gd name="T8" fmla="*/ 6 w 7"/>
                <a:gd name="T9" fmla="*/ 53 h 53"/>
                <a:gd name="T10" fmla="*/ 5 w 7"/>
                <a:gd name="T11" fmla="*/ 53 h 53"/>
                <a:gd name="T12" fmla="*/ 5 w 7"/>
                <a:gd name="T13" fmla="*/ 53 h 53"/>
                <a:gd name="T14" fmla="*/ 4 w 7"/>
                <a:gd name="T15" fmla="*/ 53 h 53"/>
                <a:gd name="T16" fmla="*/ 3 w 7"/>
                <a:gd name="T17" fmla="*/ 53 h 53"/>
                <a:gd name="T18" fmla="*/ 3 w 7"/>
                <a:gd name="T19" fmla="*/ 53 h 53"/>
                <a:gd name="T20" fmla="*/ 2 w 7"/>
                <a:gd name="T21" fmla="*/ 53 h 53"/>
                <a:gd name="T22" fmla="*/ 2 w 7"/>
                <a:gd name="T23" fmla="*/ 53 h 53"/>
                <a:gd name="T24" fmla="*/ 1 w 7"/>
                <a:gd name="T25" fmla="*/ 53 h 53"/>
                <a:gd name="T26" fmla="*/ 1 w 7"/>
                <a:gd name="T27" fmla="*/ 52 h 53"/>
                <a:gd name="T28" fmla="*/ 0 w 7"/>
                <a:gd name="T29" fmla="*/ 52 h 53"/>
                <a:gd name="T30" fmla="*/ 0 w 7"/>
                <a:gd name="T31" fmla="*/ 52 h 53"/>
                <a:gd name="T32" fmla="*/ 0 w 7"/>
                <a:gd name="T33" fmla="*/ 52 h 53"/>
                <a:gd name="T34" fmla="*/ 0 w 7"/>
                <a:gd name="T35" fmla="*/ 0 h 53"/>
                <a:gd name="T36" fmla="*/ 0 w 7"/>
                <a:gd name="T37" fmla="*/ 1 h 53"/>
                <a:gd name="T38" fmla="*/ 0 w 7"/>
                <a:gd name="T39" fmla="*/ 1 h 53"/>
                <a:gd name="T40" fmla="*/ 1 w 7"/>
                <a:gd name="T41" fmla="*/ 1 h 53"/>
                <a:gd name="T42" fmla="*/ 1 w 7"/>
                <a:gd name="T43" fmla="*/ 1 h 53"/>
                <a:gd name="T44" fmla="*/ 2 w 7"/>
                <a:gd name="T45" fmla="*/ 1 h 53"/>
                <a:gd name="T46" fmla="*/ 2 w 7"/>
                <a:gd name="T47" fmla="*/ 1 h 53"/>
                <a:gd name="T48" fmla="*/ 3 w 7"/>
                <a:gd name="T49" fmla="*/ 1 h 53"/>
                <a:gd name="T50" fmla="*/ 4 w 7"/>
                <a:gd name="T51" fmla="*/ 1 h 53"/>
                <a:gd name="T52" fmla="*/ 4 w 7"/>
                <a:gd name="T53" fmla="*/ 1 h 53"/>
                <a:gd name="T54" fmla="*/ 5 w 7"/>
                <a:gd name="T55" fmla="*/ 1 h 53"/>
                <a:gd name="T56" fmla="*/ 5 w 7"/>
                <a:gd name="T57" fmla="*/ 1 h 53"/>
                <a:gd name="T58" fmla="*/ 6 w 7"/>
                <a:gd name="T59" fmla="*/ 1 h 53"/>
                <a:gd name="T60" fmla="*/ 6 w 7"/>
                <a:gd name="T61" fmla="*/ 1 h 53"/>
                <a:gd name="T62" fmla="*/ 7 w 7"/>
                <a:gd name="T63" fmla="*/ 1 h 53"/>
                <a:gd name="T64" fmla="*/ 7 w 7"/>
                <a:gd name="T6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" h="53">
                  <a:moveTo>
                    <a:pt x="7" y="0"/>
                  </a:moveTo>
                  <a:lnTo>
                    <a:pt x="7" y="52"/>
                  </a:lnTo>
                  <a:lnTo>
                    <a:pt x="7" y="52"/>
                  </a:lnTo>
                  <a:lnTo>
                    <a:pt x="7" y="52"/>
                  </a:lnTo>
                  <a:lnTo>
                    <a:pt x="7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3"/>
                  </a:lnTo>
                  <a:lnTo>
                    <a:pt x="6" y="53"/>
                  </a:lnTo>
                  <a:lnTo>
                    <a:pt x="5" y="53"/>
                  </a:lnTo>
                  <a:lnTo>
                    <a:pt x="5" y="53"/>
                  </a:lnTo>
                  <a:lnTo>
                    <a:pt x="5" y="53"/>
                  </a:lnTo>
                  <a:lnTo>
                    <a:pt x="5" y="53"/>
                  </a:lnTo>
                  <a:lnTo>
                    <a:pt x="4" y="53"/>
                  </a:lnTo>
                  <a:lnTo>
                    <a:pt x="4" y="53"/>
                  </a:lnTo>
                  <a:lnTo>
                    <a:pt x="4" y="53"/>
                  </a:lnTo>
                  <a:lnTo>
                    <a:pt x="3" y="53"/>
                  </a:lnTo>
                  <a:lnTo>
                    <a:pt x="3" y="53"/>
                  </a:lnTo>
                  <a:lnTo>
                    <a:pt x="3" y="53"/>
                  </a:lnTo>
                  <a:lnTo>
                    <a:pt x="2" y="53"/>
                  </a:lnTo>
                  <a:lnTo>
                    <a:pt x="2" y="53"/>
                  </a:lnTo>
                  <a:lnTo>
                    <a:pt x="2" y="53"/>
                  </a:lnTo>
                  <a:lnTo>
                    <a:pt x="2" y="53"/>
                  </a:lnTo>
                  <a:lnTo>
                    <a:pt x="1" y="53"/>
                  </a:lnTo>
                  <a:lnTo>
                    <a:pt x="1" y="53"/>
                  </a:lnTo>
                  <a:lnTo>
                    <a:pt x="1" y="53"/>
                  </a:lnTo>
                  <a:lnTo>
                    <a:pt x="1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7" name="Freeform 10"/>
            <p:cNvSpPr>
              <a:spLocks/>
            </p:cNvSpPr>
            <p:nvPr/>
          </p:nvSpPr>
          <p:spPr bwMode="auto">
            <a:xfrm>
              <a:off x="1418133" y="5013176"/>
              <a:ext cx="146050" cy="1104900"/>
            </a:xfrm>
            <a:custGeom>
              <a:avLst/>
              <a:gdLst>
                <a:gd name="T0" fmla="*/ 7 w 7"/>
                <a:gd name="T1" fmla="*/ 52 h 53"/>
                <a:gd name="T2" fmla="*/ 7 w 7"/>
                <a:gd name="T3" fmla="*/ 52 h 53"/>
                <a:gd name="T4" fmla="*/ 6 w 7"/>
                <a:gd name="T5" fmla="*/ 52 h 53"/>
                <a:gd name="T6" fmla="*/ 6 w 7"/>
                <a:gd name="T7" fmla="*/ 52 h 53"/>
                <a:gd name="T8" fmla="*/ 6 w 7"/>
                <a:gd name="T9" fmla="*/ 53 h 53"/>
                <a:gd name="T10" fmla="*/ 5 w 7"/>
                <a:gd name="T11" fmla="*/ 53 h 53"/>
                <a:gd name="T12" fmla="*/ 5 w 7"/>
                <a:gd name="T13" fmla="*/ 53 h 53"/>
                <a:gd name="T14" fmla="*/ 4 w 7"/>
                <a:gd name="T15" fmla="*/ 53 h 53"/>
                <a:gd name="T16" fmla="*/ 3 w 7"/>
                <a:gd name="T17" fmla="*/ 53 h 53"/>
                <a:gd name="T18" fmla="*/ 3 w 7"/>
                <a:gd name="T19" fmla="*/ 53 h 53"/>
                <a:gd name="T20" fmla="*/ 2 w 7"/>
                <a:gd name="T21" fmla="*/ 53 h 53"/>
                <a:gd name="T22" fmla="*/ 2 w 7"/>
                <a:gd name="T23" fmla="*/ 53 h 53"/>
                <a:gd name="T24" fmla="*/ 1 w 7"/>
                <a:gd name="T25" fmla="*/ 53 h 53"/>
                <a:gd name="T26" fmla="*/ 1 w 7"/>
                <a:gd name="T27" fmla="*/ 52 h 53"/>
                <a:gd name="T28" fmla="*/ 0 w 7"/>
                <a:gd name="T29" fmla="*/ 52 h 53"/>
                <a:gd name="T30" fmla="*/ 0 w 7"/>
                <a:gd name="T31" fmla="*/ 52 h 53"/>
                <a:gd name="T32" fmla="*/ 0 w 7"/>
                <a:gd name="T33" fmla="*/ 52 h 53"/>
                <a:gd name="T34" fmla="*/ 0 w 7"/>
                <a:gd name="T35" fmla="*/ 0 h 53"/>
                <a:gd name="T36" fmla="*/ 0 w 7"/>
                <a:gd name="T37" fmla="*/ 1 h 53"/>
                <a:gd name="T38" fmla="*/ 0 w 7"/>
                <a:gd name="T39" fmla="*/ 1 h 53"/>
                <a:gd name="T40" fmla="*/ 1 w 7"/>
                <a:gd name="T41" fmla="*/ 1 h 53"/>
                <a:gd name="T42" fmla="*/ 1 w 7"/>
                <a:gd name="T43" fmla="*/ 1 h 53"/>
                <a:gd name="T44" fmla="*/ 2 w 7"/>
                <a:gd name="T45" fmla="*/ 1 h 53"/>
                <a:gd name="T46" fmla="*/ 2 w 7"/>
                <a:gd name="T47" fmla="*/ 1 h 53"/>
                <a:gd name="T48" fmla="*/ 3 w 7"/>
                <a:gd name="T49" fmla="*/ 1 h 53"/>
                <a:gd name="T50" fmla="*/ 4 w 7"/>
                <a:gd name="T51" fmla="*/ 1 h 53"/>
                <a:gd name="T52" fmla="*/ 4 w 7"/>
                <a:gd name="T53" fmla="*/ 1 h 53"/>
                <a:gd name="T54" fmla="*/ 5 w 7"/>
                <a:gd name="T55" fmla="*/ 1 h 53"/>
                <a:gd name="T56" fmla="*/ 5 w 7"/>
                <a:gd name="T57" fmla="*/ 1 h 53"/>
                <a:gd name="T58" fmla="*/ 6 w 7"/>
                <a:gd name="T59" fmla="*/ 1 h 53"/>
                <a:gd name="T60" fmla="*/ 6 w 7"/>
                <a:gd name="T61" fmla="*/ 1 h 53"/>
                <a:gd name="T62" fmla="*/ 7 w 7"/>
                <a:gd name="T63" fmla="*/ 1 h 53"/>
                <a:gd name="T64" fmla="*/ 7 w 7"/>
                <a:gd name="T6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" h="53">
                  <a:moveTo>
                    <a:pt x="7" y="0"/>
                  </a:moveTo>
                  <a:lnTo>
                    <a:pt x="7" y="52"/>
                  </a:lnTo>
                  <a:lnTo>
                    <a:pt x="7" y="52"/>
                  </a:lnTo>
                  <a:lnTo>
                    <a:pt x="7" y="52"/>
                  </a:lnTo>
                  <a:lnTo>
                    <a:pt x="7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3"/>
                  </a:lnTo>
                  <a:lnTo>
                    <a:pt x="6" y="53"/>
                  </a:lnTo>
                  <a:lnTo>
                    <a:pt x="5" y="53"/>
                  </a:lnTo>
                  <a:lnTo>
                    <a:pt x="5" y="53"/>
                  </a:lnTo>
                  <a:lnTo>
                    <a:pt x="5" y="53"/>
                  </a:lnTo>
                  <a:lnTo>
                    <a:pt x="5" y="53"/>
                  </a:lnTo>
                  <a:lnTo>
                    <a:pt x="4" y="53"/>
                  </a:lnTo>
                  <a:lnTo>
                    <a:pt x="4" y="53"/>
                  </a:lnTo>
                  <a:lnTo>
                    <a:pt x="4" y="53"/>
                  </a:lnTo>
                  <a:lnTo>
                    <a:pt x="3" y="53"/>
                  </a:lnTo>
                  <a:lnTo>
                    <a:pt x="3" y="53"/>
                  </a:lnTo>
                  <a:lnTo>
                    <a:pt x="3" y="53"/>
                  </a:lnTo>
                  <a:lnTo>
                    <a:pt x="2" y="53"/>
                  </a:lnTo>
                  <a:lnTo>
                    <a:pt x="2" y="53"/>
                  </a:lnTo>
                  <a:lnTo>
                    <a:pt x="2" y="53"/>
                  </a:lnTo>
                  <a:lnTo>
                    <a:pt x="2" y="53"/>
                  </a:lnTo>
                  <a:lnTo>
                    <a:pt x="1" y="53"/>
                  </a:lnTo>
                  <a:lnTo>
                    <a:pt x="1" y="53"/>
                  </a:lnTo>
                  <a:lnTo>
                    <a:pt x="1" y="53"/>
                  </a:lnTo>
                  <a:lnTo>
                    <a:pt x="1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8" name="Freeform 11"/>
            <p:cNvSpPr>
              <a:spLocks/>
            </p:cNvSpPr>
            <p:nvPr/>
          </p:nvSpPr>
          <p:spPr bwMode="auto">
            <a:xfrm>
              <a:off x="1418133" y="5013176"/>
              <a:ext cx="146050" cy="1104900"/>
            </a:xfrm>
            <a:custGeom>
              <a:avLst/>
              <a:gdLst>
                <a:gd name="T0" fmla="*/ 7 w 7"/>
                <a:gd name="T1" fmla="*/ 52 h 53"/>
                <a:gd name="T2" fmla="*/ 7 w 7"/>
                <a:gd name="T3" fmla="*/ 52 h 53"/>
                <a:gd name="T4" fmla="*/ 6 w 7"/>
                <a:gd name="T5" fmla="*/ 52 h 53"/>
                <a:gd name="T6" fmla="*/ 6 w 7"/>
                <a:gd name="T7" fmla="*/ 52 h 53"/>
                <a:gd name="T8" fmla="*/ 6 w 7"/>
                <a:gd name="T9" fmla="*/ 53 h 53"/>
                <a:gd name="T10" fmla="*/ 5 w 7"/>
                <a:gd name="T11" fmla="*/ 53 h 53"/>
                <a:gd name="T12" fmla="*/ 5 w 7"/>
                <a:gd name="T13" fmla="*/ 53 h 53"/>
                <a:gd name="T14" fmla="*/ 4 w 7"/>
                <a:gd name="T15" fmla="*/ 53 h 53"/>
                <a:gd name="T16" fmla="*/ 3 w 7"/>
                <a:gd name="T17" fmla="*/ 53 h 53"/>
                <a:gd name="T18" fmla="*/ 3 w 7"/>
                <a:gd name="T19" fmla="*/ 53 h 53"/>
                <a:gd name="T20" fmla="*/ 2 w 7"/>
                <a:gd name="T21" fmla="*/ 53 h 53"/>
                <a:gd name="T22" fmla="*/ 2 w 7"/>
                <a:gd name="T23" fmla="*/ 53 h 53"/>
                <a:gd name="T24" fmla="*/ 1 w 7"/>
                <a:gd name="T25" fmla="*/ 53 h 53"/>
                <a:gd name="T26" fmla="*/ 1 w 7"/>
                <a:gd name="T27" fmla="*/ 52 h 53"/>
                <a:gd name="T28" fmla="*/ 0 w 7"/>
                <a:gd name="T29" fmla="*/ 52 h 53"/>
                <a:gd name="T30" fmla="*/ 0 w 7"/>
                <a:gd name="T31" fmla="*/ 52 h 53"/>
                <a:gd name="T32" fmla="*/ 0 w 7"/>
                <a:gd name="T33" fmla="*/ 52 h 53"/>
                <a:gd name="T34" fmla="*/ 0 w 7"/>
                <a:gd name="T35" fmla="*/ 0 h 53"/>
                <a:gd name="T36" fmla="*/ 0 w 7"/>
                <a:gd name="T37" fmla="*/ 1 h 53"/>
                <a:gd name="T38" fmla="*/ 0 w 7"/>
                <a:gd name="T39" fmla="*/ 1 h 53"/>
                <a:gd name="T40" fmla="*/ 1 w 7"/>
                <a:gd name="T41" fmla="*/ 1 h 53"/>
                <a:gd name="T42" fmla="*/ 1 w 7"/>
                <a:gd name="T43" fmla="*/ 1 h 53"/>
                <a:gd name="T44" fmla="*/ 2 w 7"/>
                <a:gd name="T45" fmla="*/ 1 h 53"/>
                <a:gd name="T46" fmla="*/ 2 w 7"/>
                <a:gd name="T47" fmla="*/ 1 h 53"/>
                <a:gd name="T48" fmla="*/ 3 w 7"/>
                <a:gd name="T49" fmla="*/ 1 h 53"/>
                <a:gd name="T50" fmla="*/ 4 w 7"/>
                <a:gd name="T51" fmla="*/ 1 h 53"/>
                <a:gd name="T52" fmla="*/ 4 w 7"/>
                <a:gd name="T53" fmla="*/ 1 h 53"/>
                <a:gd name="T54" fmla="*/ 5 w 7"/>
                <a:gd name="T55" fmla="*/ 1 h 53"/>
                <a:gd name="T56" fmla="*/ 5 w 7"/>
                <a:gd name="T57" fmla="*/ 1 h 53"/>
                <a:gd name="T58" fmla="*/ 6 w 7"/>
                <a:gd name="T59" fmla="*/ 1 h 53"/>
                <a:gd name="T60" fmla="*/ 6 w 7"/>
                <a:gd name="T61" fmla="*/ 1 h 53"/>
                <a:gd name="T62" fmla="*/ 7 w 7"/>
                <a:gd name="T63" fmla="*/ 1 h 53"/>
                <a:gd name="T64" fmla="*/ 7 w 7"/>
                <a:gd name="T6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" h="53">
                  <a:moveTo>
                    <a:pt x="7" y="0"/>
                  </a:moveTo>
                  <a:lnTo>
                    <a:pt x="7" y="52"/>
                  </a:lnTo>
                  <a:lnTo>
                    <a:pt x="7" y="52"/>
                  </a:lnTo>
                  <a:lnTo>
                    <a:pt x="7" y="52"/>
                  </a:lnTo>
                  <a:lnTo>
                    <a:pt x="7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3"/>
                  </a:lnTo>
                  <a:lnTo>
                    <a:pt x="6" y="53"/>
                  </a:lnTo>
                  <a:lnTo>
                    <a:pt x="5" y="53"/>
                  </a:lnTo>
                  <a:lnTo>
                    <a:pt x="5" y="53"/>
                  </a:lnTo>
                  <a:lnTo>
                    <a:pt x="5" y="53"/>
                  </a:lnTo>
                  <a:lnTo>
                    <a:pt x="5" y="53"/>
                  </a:lnTo>
                  <a:lnTo>
                    <a:pt x="4" y="53"/>
                  </a:lnTo>
                  <a:lnTo>
                    <a:pt x="4" y="53"/>
                  </a:lnTo>
                  <a:lnTo>
                    <a:pt x="4" y="53"/>
                  </a:lnTo>
                  <a:lnTo>
                    <a:pt x="3" y="53"/>
                  </a:lnTo>
                  <a:lnTo>
                    <a:pt x="3" y="53"/>
                  </a:lnTo>
                  <a:lnTo>
                    <a:pt x="3" y="53"/>
                  </a:lnTo>
                  <a:lnTo>
                    <a:pt x="2" y="53"/>
                  </a:lnTo>
                  <a:lnTo>
                    <a:pt x="2" y="53"/>
                  </a:lnTo>
                  <a:lnTo>
                    <a:pt x="2" y="53"/>
                  </a:lnTo>
                  <a:lnTo>
                    <a:pt x="2" y="53"/>
                  </a:lnTo>
                  <a:lnTo>
                    <a:pt x="1" y="53"/>
                  </a:lnTo>
                  <a:lnTo>
                    <a:pt x="1" y="53"/>
                  </a:lnTo>
                  <a:lnTo>
                    <a:pt x="1" y="53"/>
                  </a:lnTo>
                  <a:lnTo>
                    <a:pt x="1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9" name="Freeform 12"/>
            <p:cNvSpPr>
              <a:spLocks/>
            </p:cNvSpPr>
            <p:nvPr/>
          </p:nvSpPr>
          <p:spPr bwMode="auto">
            <a:xfrm>
              <a:off x="1418133" y="5013176"/>
              <a:ext cx="146050" cy="1104900"/>
            </a:xfrm>
            <a:custGeom>
              <a:avLst/>
              <a:gdLst>
                <a:gd name="T0" fmla="*/ 7 w 7"/>
                <a:gd name="T1" fmla="*/ 52 h 53"/>
                <a:gd name="T2" fmla="*/ 7 w 7"/>
                <a:gd name="T3" fmla="*/ 52 h 53"/>
                <a:gd name="T4" fmla="*/ 6 w 7"/>
                <a:gd name="T5" fmla="*/ 52 h 53"/>
                <a:gd name="T6" fmla="*/ 6 w 7"/>
                <a:gd name="T7" fmla="*/ 52 h 53"/>
                <a:gd name="T8" fmla="*/ 6 w 7"/>
                <a:gd name="T9" fmla="*/ 53 h 53"/>
                <a:gd name="T10" fmla="*/ 5 w 7"/>
                <a:gd name="T11" fmla="*/ 53 h 53"/>
                <a:gd name="T12" fmla="*/ 5 w 7"/>
                <a:gd name="T13" fmla="*/ 53 h 53"/>
                <a:gd name="T14" fmla="*/ 4 w 7"/>
                <a:gd name="T15" fmla="*/ 53 h 53"/>
                <a:gd name="T16" fmla="*/ 3 w 7"/>
                <a:gd name="T17" fmla="*/ 53 h 53"/>
                <a:gd name="T18" fmla="*/ 3 w 7"/>
                <a:gd name="T19" fmla="*/ 53 h 53"/>
                <a:gd name="T20" fmla="*/ 2 w 7"/>
                <a:gd name="T21" fmla="*/ 53 h 53"/>
                <a:gd name="T22" fmla="*/ 2 w 7"/>
                <a:gd name="T23" fmla="*/ 53 h 53"/>
                <a:gd name="T24" fmla="*/ 1 w 7"/>
                <a:gd name="T25" fmla="*/ 53 h 53"/>
                <a:gd name="T26" fmla="*/ 1 w 7"/>
                <a:gd name="T27" fmla="*/ 52 h 53"/>
                <a:gd name="T28" fmla="*/ 0 w 7"/>
                <a:gd name="T29" fmla="*/ 52 h 53"/>
                <a:gd name="T30" fmla="*/ 0 w 7"/>
                <a:gd name="T31" fmla="*/ 52 h 53"/>
                <a:gd name="T32" fmla="*/ 0 w 7"/>
                <a:gd name="T33" fmla="*/ 52 h 53"/>
                <a:gd name="T34" fmla="*/ 0 w 7"/>
                <a:gd name="T35" fmla="*/ 0 h 53"/>
                <a:gd name="T36" fmla="*/ 0 w 7"/>
                <a:gd name="T37" fmla="*/ 1 h 53"/>
                <a:gd name="T38" fmla="*/ 0 w 7"/>
                <a:gd name="T39" fmla="*/ 1 h 53"/>
                <a:gd name="T40" fmla="*/ 1 w 7"/>
                <a:gd name="T41" fmla="*/ 1 h 53"/>
                <a:gd name="T42" fmla="*/ 1 w 7"/>
                <a:gd name="T43" fmla="*/ 1 h 53"/>
                <a:gd name="T44" fmla="*/ 2 w 7"/>
                <a:gd name="T45" fmla="*/ 1 h 53"/>
                <a:gd name="T46" fmla="*/ 2 w 7"/>
                <a:gd name="T47" fmla="*/ 1 h 53"/>
                <a:gd name="T48" fmla="*/ 3 w 7"/>
                <a:gd name="T49" fmla="*/ 1 h 53"/>
                <a:gd name="T50" fmla="*/ 4 w 7"/>
                <a:gd name="T51" fmla="*/ 1 h 53"/>
                <a:gd name="T52" fmla="*/ 4 w 7"/>
                <a:gd name="T53" fmla="*/ 1 h 53"/>
                <a:gd name="T54" fmla="*/ 5 w 7"/>
                <a:gd name="T55" fmla="*/ 1 h 53"/>
                <a:gd name="T56" fmla="*/ 5 w 7"/>
                <a:gd name="T57" fmla="*/ 1 h 53"/>
                <a:gd name="T58" fmla="*/ 6 w 7"/>
                <a:gd name="T59" fmla="*/ 1 h 53"/>
                <a:gd name="T60" fmla="*/ 6 w 7"/>
                <a:gd name="T61" fmla="*/ 1 h 53"/>
                <a:gd name="T62" fmla="*/ 7 w 7"/>
                <a:gd name="T63" fmla="*/ 1 h 53"/>
                <a:gd name="T64" fmla="*/ 7 w 7"/>
                <a:gd name="T6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" h="53">
                  <a:moveTo>
                    <a:pt x="7" y="0"/>
                  </a:moveTo>
                  <a:lnTo>
                    <a:pt x="7" y="52"/>
                  </a:lnTo>
                  <a:lnTo>
                    <a:pt x="7" y="52"/>
                  </a:lnTo>
                  <a:lnTo>
                    <a:pt x="7" y="52"/>
                  </a:lnTo>
                  <a:lnTo>
                    <a:pt x="7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3"/>
                  </a:lnTo>
                  <a:lnTo>
                    <a:pt x="6" y="53"/>
                  </a:lnTo>
                  <a:lnTo>
                    <a:pt x="5" y="53"/>
                  </a:lnTo>
                  <a:lnTo>
                    <a:pt x="5" y="53"/>
                  </a:lnTo>
                  <a:lnTo>
                    <a:pt x="5" y="53"/>
                  </a:lnTo>
                  <a:lnTo>
                    <a:pt x="5" y="53"/>
                  </a:lnTo>
                  <a:lnTo>
                    <a:pt x="4" y="53"/>
                  </a:lnTo>
                  <a:lnTo>
                    <a:pt x="4" y="53"/>
                  </a:lnTo>
                  <a:lnTo>
                    <a:pt x="4" y="53"/>
                  </a:lnTo>
                  <a:lnTo>
                    <a:pt x="3" y="53"/>
                  </a:lnTo>
                  <a:lnTo>
                    <a:pt x="3" y="53"/>
                  </a:lnTo>
                  <a:lnTo>
                    <a:pt x="3" y="53"/>
                  </a:lnTo>
                  <a:lnTo>
                    <a:pt x="2" y="53"/>
                  </a:lnTo>
                  <a:lnTo>
                    <a:pt x="2" y="53"/>
                  </a:lnTo>
                  <a:lnTo>
                    <a:pt x="2" y="53"/>
                  </a:lnTo>
                  <a:lnTo>
                    <a:pt x="2" y="53"/>
                  </a:lnTo>
                  <a:lnTo>
                    <a:pt x="1" y="53"/>
                  </a:lnTo>
                  <a:lnTo>
                    <a:pt x="1" y="53"/>
                  </a:lnTo>
                  <a:lnTo>
                    <a:pt x="1" y="53"/>
                  </a:lnTo>
                  <a:lnTo>
                    <a:pt x="1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0" name="Oval 13"/>
            <p:cNvSpPr>
              <a:spLocks noChangeArrowheads="1"/>
            </p:cNvSpPr>
            <p:nvPr/>
          </p:nvSpPr>
          <p:spPr bwMode="auto">
            <a:xfrm>
              <a:off x="1418133" y="4992538"/>
              <a:ext cx="146050" cy="412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1" name="Oval 14"/>
            <p:cNvSpPr>
              <a:spLocks noChangeArrowheads="1"/>
            </p:cNvSpPr>
            <p:nvPr/>
          </p:nvSpPr>
          <p:spPr bwMode="auto">
            <a:xfrm>
              <a:off x="1418133" y="4992538"/>
              <a:ext cx="146050" cy="41275"/>
            </a:xfrm>
            <a:prstGeom prst="ellips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2" name="Freeform 15"/>
            <p:cNvSpPr>
              <a:spLocks/>
            </p:cNvSpPr>
            <p:nvPr/>
          </p:nvSpPr>
          <p:spPr bwMode="auto">
            <a:xfrm>
              <a:off x="4312145" y="5013176"/>
              <a:ext cx="125413" cy="1104900"/>
            </a:xfrm>
            <a:custGeom>
              <a:avLst/>
              <a:gdLst>
                <a:gd name="T0" fmla="*/ 6 w 6"/>
                <a:gd name="T1" fmla="*/ 52 h 53"/>
                <a:gd name="T2" fmla="*/ 6 w 6"/>
                <a:gd name="T3" fmla="*/ 52 h 53"/>
                <a:gd name="T4" fmla="*/ 6 w 6"/>
                <a:gd name="T5" fmla="*/ 52 h 53"/>
                <a:gd name="T6" fmla="*/ 6 w 6"/>
                <a:gd name="T7" fmla="*/ 52 h 53"/>
                <a:gd name="T8" fmla="*/ 5 w 6"/>
                <a:gd name="T9" fmla="*/ 53 h 53"/>
                <a:gd name="T10" fmla="*/ 5 w 6"/>
                <a:gd name="T11" fmla="*/ 53 h 53"/>
                <a:gd name="T12" fmla="*/ 4 w 6"/>
                <a:gd name="T13" fmla="*/ 53 h 53"/>
                <a:gd name="T14" fmla="*/ 4 w 6"/>
                <a:gd name="T15" fmla="*/ 53 h 53"/>
                <a:gd name="T16" fmla="*/ 3 w 6"/>
                <a:gd name="T17" fmla="*/ 53 h 53"/>
                <a:gd name="T18" fmla="*/ 2 w 6"/>
                <a:gd name="T19" fmla="*/ 53 h 53"/>
                <a:gd name="T20" fmla="*/ 2 w 6"/>
                <a:gd name="T21" fmla="*/ 53 h 53"/>
                <a:gd name="T22" fmla="*/ 1 w 6"/>
                <a:gd name="T23" fmla="*/ 53 h 53"/>
                <a:gd name="T24" fmla="*/ 1 w 6"/>
                <a:gd name="T25" fmla="*/ 53 h 53"/>
                <a:gd name="T26" fmla="*/ 0 w 6"/>
                <a:gd name="T27" fmla="*/ 52 h 53"/>
                <a:gd name="T28" fmla="*/ 0 w 6"/>
                <a:gd name="T29" fmla="*/ 52 h 53"/>
                <a:gd name="T30" fmla="*/ 0 w 6"/>
                <a:gd name="T31" fmla="*/ 52 h 53"/>
                <a:gd name="T32" fmla="*/ 0 w 6"/>
                <a:gd name="T33" fmla="*/ 52 h 53"/>
                <a:gd name="T34" fmla="*/ 0 w 6"/>
                <a:gd name="T35" fmla="*/ 0 h 53"/>
                <a:gd name="T36" fmla="*/ 0 w 6"/>
                <a:gd name="T37" fmla="*/ 1 h 53"/>
                <a:gd name="T38" fmla="*/ 0 w 6"/>
                <a:gd name="T39" fmla="*/ 1 h 53"/>
                <a:gd name="T40" fmla="*/ 1 w 6"/>
                <a:gd name="T41" fmla="*/ 1 h 53"/>
                <a:gd name="T42" fmla="*/ 1 w 6"/>
                <a:gd name="T43" fmla="*/ 1 h 53"/>
                <a:gd name="T44" fmla="*/ 1 w 6"/>
                <a:gd name="T45" fmla="*/ 1 h 53"/>
                <a:gd name="T46" fmla="*/ 2 w 6"/>
                <a:gd name="T47" fmla="*/ 1 h 53"/>
                <a:gd name="T48" fmla="*/ 3 w 6"/>
                <a:gd name="T49" fmla="*/ 1 h 53"/>
                <a:gd name="T50" fmla="*/ 3 w 6"/>
                <a:gd name="T51" fmla="*/ 1 h 53"/>
                <a:gd name="T52" fmla="*/ 4 w 6"/>
                <a:gd name="T53" fmla="*/ 1 h 53"/>
                <a:gd name="T54" fmla="*/ 5 w 6"/>
                <a:gd name="T55" fmla="*/ 1 h 53"/>
                <a:gd name="T56" fmla="*/ 5 w 6"/>
                <a:gd name="T57" fmla="*/ 1 h 53"/>
                <a:gd name="T58" fmla="*/ 6 w 6"/>
                <a:gd name="T59" fmla="*/ 1 h 53"/>
                <a:gd name="T60" fmla="*/ 6 w 6"/>
                <a:gd name="T61" fmla="*/ 1 h 53"/>
                <a:gd name="T62" fmla="*/ 6 w 6"/>
                <a:gd name="T63" fmla="*/ 1 h 53"/>
                <a:gd name="T64" fmla="*/ 6 w 6"/>
                <a:gd name="T6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" h="53">
                  <a:moveTo>
                    <a:pt x="6" y="0"/>
                  </a:move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3"/>
                  </a:lnTo>
                  <a:lnTo>
                    <a:pt x="5" y="53"/>
                  </a:lnTo>
                  <a:lnTo>
                    <a:pt x="5" y="53"/>
                  </a:lnTo>
                  <a:lnTo>
                    <a:pt x="5" y="53"/>
                  </a:lnTo>
                  <a:lnTo>
                    <a:pt x="5" y="53"/>
                  </a:lnTo>
                  <a:lnTo>
                    <a:pt x="4" y="53"/>
                  </a:lnTo>
                  <a:lnTo>
                    <a:pt x="4" y="53"/>
                  </a:lnTo>
                  <a:lnTo>
                    <a:pt x="4" y="53"/>
                  </a:lnTo>
                  <a:lnTo>
                    <a:pt x="3" y="53"/>
                  </a:lnTo>
                  <a:lnTo>
                    <a:pt x="3" y="53"/>
                  </a:lnTo>
                  <a:lnTo>
                    <a:pt x="3" y="53"/>
                  </a:lnTo>
                  <a:lnTo>
                    <a:pt x="2" y="53"/>
                  </a:lnTo>
                  <a:lnTo>
                    <a:pt x="2" y="53"/>
                  </a:lnTo>
                  <a:lnTo>
                    <a:pt x="2" y="53"/>
                  </a:lnTo>
                  <a:lnTo>
                    <a:pt x="1" y="53"/>
                  </a:lnTo>
                  <a:lnTo>
                    <a:pt x="1" y="53"/>
                  </a:lnTo>
                  <a:lnTo>
                    <a:pt x="1" y="53"/>
                  </a:lnTo>
                  <a:lnTo>
                    <a:pt x="1" y="53"/>
                  </a:lnTo>
                  <a:lnTo>
                    <a:pt x="1" y="53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3" name="Freeform 16"/>
            <p:cNvSpPr>
              <a:spLocks/>
            </p:cNvSpPr>
            <p:nvPr/>
          </p:nvSpPr>
          <p:spPr bwMode="auto">
            <a:xfrm>
              <a:off x="4312145" y="5013176"/>
              <a:ext cx="125413" cy="1104900"/>
            </a:xfrm>
            <a:custGeom>
              <a:avLst/>
              <a:gdLst>
                <a:gd name="T0" fmla="*/ 6 w 6"/>
                <a:gd name="T1" fmla="*/ 52 h 53"/>
                <a:gd name="T2" fmla="*/ 6 w 6"/>
                <a:gd name="T3" fmla="*/ 52 h 53"/>
                <a:gd name="T4" fmla="*/ 6 w 6"/>
                <a:gd name="T5" fmla="*/ 52 h 53"/>
                <a:gd name="T6" fmla="*/ 6 w 6"/>
                <a:gd name="T7" fmla="*/ 52 h 53"/>
                <a:gd name="T8" fmla="*/ 5 w 6"/>
                <a:gd name="T9" fmla="*/ 53 h 53"/>
                <a:gd name="T10" fmla="*/ 5 w 6"/>
                <a:gd name="T11" fmla="*/ 53 h 53"/>
                <a:gd name="T12" fmla="*/ 4 w 6"/>
                <a:gd name="T13" fmla="*/ 53 h 53"/>
                <a:gd name="T14" fmla="*/ 4 w 6"/>
                <a:gd name="T15" fmla="*/ 53 h 53"/>
                <a:gd name="T16" fmla="*/ 3 w 6"/>
                <a:gd name="T17" fmla="*/ 53 h 53"/>
                <a:gd name="T18" fmla="*/ 2 w 6"/>
                <a:gd name="T19" fmla="*/ 53 h 53"/>
                <a:gd name="T20" fmla="*/ 2 w 6"/>
                <a:gd name="T21" fmla="*/ 53 h 53"/>
                <a:gd name="T22" fmla="*/ 1 w 6"/>
                <a:gd name="T23" fmla="*/ 53 h 53"/>
                <a:gd name="T24" fmla="*/ 1 w 6"/>
                <a:gd name="T25" fmla="*/ 53 h 53"/>
                <a:gd name="T26" fmla="*/ 0 w 6"/>
                <a:gd name="T27" fmla="*/ 52 h 53"/>
                <a:gd name="T28" fmla="*/ 0 w 6"/>
                <a:gd name="T29" fmla="*/ 52 h 53"/>
                <a:gd name="T30" fmla="*/ 0 w 6"/>
                <a:gd name="T31" fmla="*/ 52 h 53"/>
                <a:gd name="T32" fmla="*/ 0 w 6"/>
                <a:gd name="T33" fmla="*/ 52 h 53"/>
                <a:gd name="T34" fmla="*/ 0 w 6"/>
                <a:gd name="T35" fmla="*/ 0 h 53"/>
                <a:gd name="T36" fmla="*/ 0 w 6"/>
                <a:gd name="T37" fmla="*/ 1 h 53"/>
                <a:gd name="T38" fmla="*/ 0 w 6"/>
                <a:gd name="T39" fmla="*/ 1 h 53"/>
                <a:gd name="T40" fmla="*/ 1 w 6"/>
                <a:gd name="T41" fmla="*/ 1 h 53"/>
                <a:gd name="T42" fmla="*/ 1 w 6"/>
                <a:gd name="T43" fmla="*/ 1 h 53"/>
                <a:gd name="T44" fmla="*/ 1 w 6"/>
                <a:gd name="T45" fmla="*/ 1 h 53"/>
                <a:gd name="T46" fmla="*/ 2 w 6"/>
                <a:gd name="T47" fmla="*/ 1 h 53"/>
                <a:gd name="T48" fmla="*/ 3 w 6"/>
                <a:gd name="T49" fmla="*/ 1 h 53"/>
                <a:gd name="T50" fmla="*/ 3 w 6"/>
                <a:gd name="T51" fmla="*/ 1 h 53"/>
                <a:gd name="T52" fmla="*/ 4 w 6"/>
                <a:gd name="T53" fmla="*/ 1 h 53"/>
                <a:gd name="T54" fmla="*/ 5 w 6"/>
                <a:gd name="T55" fmla="*/ 1 h 53"/>
                <a:gd name="T56" fmla="*/ 5 w 6"/>
                <a:gd name="T57" fmla="*/ 1 h 53"/>
                <a:gd name="T58" fmla="*/ 6 w 6"/>
                <a:gd name="T59" fmla="*/ 1 h 53"/>
                <a:gd name="T60" fmla="*/ 6 w 6"/>
                <a:gd name="T61" fmla="*/ 1 h 53"/>
                <a:gd name="T62" fmla="*/ 6 w 6"/>
                <a:gd name="T63" fmla="*/ 1 h 53"/>
                <a:gd name="T64" fmla="*/ 6 w 6"/>
                <a:gd name="T6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" h="53">
                  <a:moveTo>
                    <a:pt x="6" y="0"/>
                  </a:move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3"/>
                  </a:lnTo>
                  <a:lnTo>
                    <a:pt x="5" y="53"/>
                  </a:lnTo>
                  <a:lnTo>
                    <a:pt x="5" y="53"/>
                  </a:lnTo>
                  <a:lnTo>
                    <a:pt x="5" y="53"/>
                  </a:lnTo>
                  <a:lnTo>
                    <a:pt x="5" y="53"/>
                  </a:lnTo>
                  <a:lnTo>
                    <a:pt x="4" y="53"/>
                  </a:lnTo>
                  <a:lnTo>
                    <a:pt x="4" y="53"/>
                  </a:lnTo>
                  <a:lnTo>
                    <a:pt x="4" y="53"/>
                  </a:lnTo>
                  <a:lnTo>
                    <a:pt x="3" y="53"/>
                  </a:lnTo>
                  <a:lnTo>
                    <a:pt x="3" y="53"/>
                  </a:lnTo>
                  <a:lnTo>
                    <a:pt x="3" y="53"/>
                  </a:lnTo>
                  <a:lnTo>
                    <a:pt x="2" y="53"/>
                  </a:lnTo>
                  <a:lnTo>
                    <a:pt x="2" y="53"/>
                  </a:lnTo>
                  <a:lnTo>
                    <a:pt x="2" y="53"/>
                  </a:lnTo>
                  <a:lnTo>
                    <a:pt x="1" y="53"/>
                  </a:lnTo>
                  <a:lnTo>
                    <a:pt x="1" y="53"/>
                  </a:lnTo>
                  <a:lnTo>
                    <a:pt x="1" y="53"/>
                  </a:lnTo>
                  <a:lnTo>
                    <a:pt x="1" y="53"/>
                  </a:lnTo>
                  <a:lnTo>
                    <a:pt x="1" y="53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4" name="Freeform 17"/>
            <p:cNvSpPr>
              <a:spLocks/>
            </p:cNvSpPr>
            <p:nvPr/>
          </p:nvSpPr>
          <p:spPr bwMode="auto">
            <a:xfrm>
              <a:off x="4312145" y="5013176"/>
              <a:ext cx="125413" cy="1104900"/>
            </a:xfrm>
            <a:custGeom>
              <a:avLst/>
              <a:gdLst>
                <a:gd name="T0" fmla="*/ 6 w 6"/>
                <a:gd name="T1" fmla="*/ 52 h 53"/>
                <a:gd name="T2" fmla="*/ 6 w 6"/>
                <a:gd name="T3" fmla="*/ 52 h 53"/>
                <a:gd name="T4" fmla="*/ 6 w 6"/>
                <a:gd name="T5" fmla="*/ 52 h 53"/>
                <a:gd name="T6" fmla="*/ 6 w 6"/>
                <a:gd name="T7" fmla="*/ 52 h 53"/>
                <a:gd name="T8" fmla="*/ 5 w 6"/>
                <a:gd name="T9" fmla="*/ 53 h 53"/>
                <a:gd name="T10" fmla="*/ 5 w 6"/>
                <a:gd name="T11" fmla="*/ 53 h 53"/>
                <a:gd name="T12" fmla="*/ 4 w 6"/>
                <a:gd name="T13" fmla="*/ 53 h 53"/>
                <a:gd name="T14" fmla="*/ 4 w 6"/>
                <a:gd name="T15" fmla="*/ 53 h 53"/>
                <a:gd name="T16" fmla="*/ 3 w 6"/>
                <a:gd name="T17" fmla="*/ 53 h 53"/>
                <a:gd name="T18" fmla="*/ 2 w 6"/>
                <a:gd name="T19" fmla="*/ 53 h 53"/>
                <a:gd name="T20" fmla="*/ 2 w 6"/>
                <a:gd name="T21" fmla="*/ 53 h 53"/>
                <a:gd name="T22" fmla="*/ 1 w 6"/>
                <a:gd name="T23" fmla="*/ 53 h 53"/>
                <a:gd name="T24" fmla="*/ 1 w 6"/>
                <a:gd name="T25" fmla="*/ 53 h 53"/>
                <a:gd name="T26" fmla="*/ 0 w 6"/>
                <a:gd name="T27" fmla="*/ 52 h 53"/>
                <a:gd name="T28" fmla="*/ 0 w 6"/>
                <a:gd name="T29" fmla="*/ 52 h 53"/>
                <a:gd name="T30" fmla="*/ 0 w 6"/>
                <a:gd name="T31" fmla="*/ 52 h 53"/>
                <a:gd name="T32" fmla="*/ 0 w 6"/>
                <a:gd name="T33" fmla="*/ 52 h 53"/>
                <a:gd name="T34" fmla="*/ 0 w 6"/>
                <a:gd name="T35" fmla="*/ 0 h 53"/>
                <a:gd name="T36" fmla="*/ 0 w 6"/>
                <a:gd name="T37" fmla="*/ 1 h 53"/>
                <a:gd name="T38" fmla="*/ 0 w 6"/>
                <a:gd name="T39" fmla="*/ 1 h 53"/>
                <a:gd name="T40" fmla="*/ 1 w 6"/>
                <a:gd name="T41" fmla="*/ 1 h 53"/>
                <a:gd name="T42" fmla="*/ 1 w 6"/>
                <a:gd name="T43" fmla="*/ 1 h 53"/>
                <a:gd name="T44" fmla="*/ 1 w 6"/>
                <a:gd name="T45" fmla="*/ 1 h 53"/>
                <a:gd name="T46" fmla="*/ 2 w 6"/>
                <a:gd name="T47" fmla="*/ 1 h 53"/>
                <a:gd name="T48" fmla="*/ 3 w 6"/>
                <a:gd name="T49" fmla="*/ 1 h 53"/>
                <a:gd name="T50" fmla="*/ 3 w 6"/>
                <a:gd name="T51" fmla="*/ 1 h 53"/>
                <a:gd name="T52" fmla="*/ 4 w 6"/>
                <a:gd name="T53" fmla="*/ 1 h 53"/>
                <a:gd name="T54" fmla="*/ 5 w 6"/>
                <a:gd name="T55" fmla="*/ 1 h 53"/>
                <a:gd name="T56" fmla="*/ 5 w 6"/>
                <a:gd name="T57" fmla="*/ 1 h 53"/>
                <a:gd name="T58" fmla="*/ 6 w 6"/>
                <a:gd name="T59" fmla="*/ 1 h 53"/>
                <a:gd name="T60" fmla="*/ 6 w 6"/>
                <a:gd name="T61" fmla="*/ 1 h 53"/>
                <a:gd name="T62" fmla="*/ 6 w 6"/>
                <a:gd name="T63" fmla="*/ 1 h 53"/>
                <a:gd name="T64" fmla="*/ 6 w 6"/>
                <a:gd name="T6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" h="53">
                  <a:moveTo>
                    <a:pt x="6" y="0"/>
                  </a:move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3"/>
                  </a:lnTo>
                  <a:lnTo>
                    <a:pt x="5" y="53"/>
                  </a:lnTo>
                  <a:lnTo>
                    <a:pt x="5" y="53"/>
                  </a:lnTo>
                  <a:lnTo>
                    <a:pt x="5" y="53"/>
                  </a:lnTo>
                  <a:lnTo>
                    <a:pt x="5" y="53"/>
                  </a:lnTo>
                  <a:lnTo>
                    <a:pt x="4" y="53"/>
                  </a:lnTo>
                  <a:lnTo>
                    <a:pt x="4" y="53"/>
                  </a:lnTo>
                  <a:lnTo>
                    <a:pt x="4" y="53"/>
                  </a:lnTo>
                  <a:lnTo>
                    <a:pt x="3" y="53"/>
                  </a:lnTo>
                  <a:lnTo>
                    <a:pt x="3" y="53"/>
                  </a:lnTo>
                  <a:lnTo>
                    <a:pt x="3" y="53"/>
                  </a:lnTo>
                  <a:lnTo>
                    <a:pt x="2" y="53"/>
                  </a:lnTo>
                  <a:lnTo>
                    <a:pt x="2" y="53"/>
                  </a:lnTo>
                  <a:lnTo>
                    <a:pt x="2" y="53"/>
                  </a:lnTo>
                  <a:lnTo>
                    <a:pt x="1" y="53"/>
                  </a:lnTo>
                  <a:lnTo>
                    <a:pt x="1" y="53"/>
                  </a:lnTo>
                  <a:lnTo>
                    <a:pt x="1" y="53"/>
                  </a:lnTo>
                  <a:lnTo>
                    <a:pt x="1" y="53"/>
                  </a:lnTo>
                  <a:lnTo>
                    <a:pt x="1" y="53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5" name="Freeform 18"/>
            <p:cNvSpPr>
              <a:spLocks/>
            </p:cNvSpPr>
            <p:nvPr/>
          </p:nvSpPr>
          <p:spPr bwMode="auto">
            <a:xfrm>
              <a:off x="4312145" y="5013176"/>
              <a:ext cx="125413" cy="1104900"/>
            </a:xfrm>
            <a:custGeom>
              <a:avLst/>
              <a:gdLst>
                <a:gd name="T0" fmla="*/ 6 w 6"/>
                <a:gd name="T1" fmla="*/ 52 h 53"/>
                <a:gd name="T2" fmla="*/ 6 w 6"/>
                <a:gd name="T3" fmla="*/ 52 h 53"/>
                <a:gd name="T4" fmla="*/ 6 w 6"/>
                <a:gd name="T5" fmla="*/ 52 h 53"/>
                <a:gd name="T6" fmla="*/ 6 w 6"/>
                <a:gd name="T7" fmla="*/ 52 h 53"/>
                <a:gd name="T8" fmla="*/ 5 w 6"/>
                <a:gd name="T9" fmla="*/ 53 h 53"/>
                <a:gd name="T10" fmla="*/ 5 w 6"/>
                <a:gd name="T11" fmla="*/ 53 h 53"/>
                <a:gd name="T12" fmla="*/ 4 w 6"/>
                <a:gd name="T13" fmla="*/ 53 h 53"/>
                <a:gd name="T14" fmla="*/ 4 w 6"/>
                <a:gd name="T15" fmla="*/ 53 h 53"/>
                <a:gd name="T16" fmla="*/ 3 w 6"/>
                <a:gd name="T17" fmla="*/ 53 h 53"/>
                <a:gd name="T18" fmla="*/ 2 w 6"/>
                <a:gd name="T19" fmla="*/ 53 h 53"/>
                <a:gd name="T20" fmla="*/ 2 w 6"/>
                <a:gd name="T21" fmla="*/ 53 h 53"/>
                <a:gd name="T22" fmla="*/ 1 w 6"/>
                <a:gd name="T23" fmla="*/ 53 h 53"/>
                <a:gd name="T24" fmla="*/ 1 w 6"/>
                <a:gd name="T25" fmla="*/ 53 h 53"/>
                <a:gd name="T26" fmla="*/ 0 w 6"/>
                <a:gd name="T27" fmla="*/ 52 h 53"/>
                <a:gd name="T28" fmla="*/ 0 w 6"/>
                <a:gd name="T29" fmla="*/ 52 h 53"/>
                <a:gd name="T30" fmla="*/ 0 w 6"/>
                <a:gd name="T31" fmla="*/ 52 h 53"/>
                <a:gd name="T32" fmla="*/ 0 w 6"/>
                <a:gd name="T33" fmla="*/ 52 h 53"/>
                <a:gd name="T34" fmla="*/ 0 w 6"/>
                <a:gd name="T35" fmla="*/ 0 h 53"/>
                <a:gd name="T36" fmla="*/ 0 w 6"/>
                <a:gd name="T37" fmla="*/ 1 h 53"/>
                <a:gd name="T38" fmla="*/ 0 w 6"/>
                <a:gd name="T39" fmla="*/ 1 h 53"/>
                <a:gd name="T40" fmla="*/ 1 w 6"/>
                <a:gd name="T41" fmla="*/ 1 h 53"/>
                <a:gd name="T42" fmla="*/ 1 w 6"/>
                <a:gd name="T43" fmla="*/ 1 h 53"/>
                <a:gd name="T44" fmla="*/ 1 w 6"/>
                <a:gd name="T45" fmla="*/ 1 h 53"/>
                <a:gd name="T46" fmla="*/ 2 w 6"/>
                <a:gd name="T47" fmla="*/ 1 h 53"/>
                <a:gd name="T48" fmla="*/ 3 w 6"/>
                <a:gd name="T49" fmla="*/ 1 h 53"/>
                <a:gd name="T50" fmla="*/ 3 w 6"/>
                <a:gd name="T51" fmla="*/ 1 h 53"/>
                <a:gd name="T52" fmla="*/ 4 w 6"/>
                <a:gd name="T53" fmla="*/ 1 h 53"/>
                <a:gd name="T54" fmla="*/ 5 w 6"/>
                <a:gd name="T55" fmla="*/ 1 h 53"/>
                <a:gd name="T56" fmla="*/ 5 w 6"/>
                <a:gd name="T57" fmla="*/ 1 h 53"/>
                <a:gd name="T58" fmla="*/ 6 w 6"/>
                <a:gd name="T59" fmla="*/ 1 h 53"/>
                <a:gd name="T60" fmla="*/ 6 w 6"/>
                <a:gd name="T61" fmla="*/ 1 h 53"/>
                <a:gd name="T62" fmla="*/ 6 w 6"/>
                <a:gd name="T63" fmla="*/ 1 h 53"/>
                <a:gd name="T64" fmla="*/ 6 w 6"/>
                <a:gd name="T6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" h="53">
                  <a:moveTo>
                    <a:pt x="6" y="0"/>
                  </a:move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3"/>
                  </a:lnTo>
                  <a:lnTo>
                    <a:pt x="5" y="53"/>
                  </a:lnTo>
                  <a:lnTo>
                    <a:pt x="5" y="53"/>
                  </a:lnTo>
                  <a:lnTo>
                    <a:pt x="5" y="53"/>
                  </a:lnTo>
                  <a:lnTo>
                    <a:pt x="5" y="53"/>
                  </a:lnTo>
                  <a:lnTo>
                    <a:pt x="4" y="53"/>
                  </a:lnTo>
                  <a:lnTo>
                    <a:pt x="4" y="53"/>
                  </a:lnTo>
                  <a:lnTo>
                    <a:pt x="4" y="53"/>
                  </a:lnTo>
                  <a:lnTo>
                    <a:pt x="3" y="53"/>
                  </a:lnTo>
                  <a:lnTo>
                    <a:pt x="3" y="53"/>
                  </a:lnTo>
                  <a:lnTo>
                    <a:pt x="3" y="53"/>
                  </a:lnTo>
                  <a:lnTo>
                    <a:pt x="2" y="53"/>
                  </a:lnTo>
                  <a:lnTo>
                    <a:pt x="2" y="53"/>
                  </a:lnTo>
                  <a:lnTo>
                    <a:pt x="2" y="53"/>
                  </a:lnTo>
                  <a:lnTo>
                    <a:pt x="1" y="53"/>
                  </a:lnTo>
                  <a:lnTo>
                    <a:pt x="1" y="53"/>
                  </a:lnTo>
                  <a:lnTo>
                    <a:pt x="1" y="53"/>
                  </a:lnTo>
                  <a:lnTo>
                    <a:pt x="1" y="53"/>
                  </a:lnTo>
                  <a:lnTo>
                    <a:pt x="1" y="53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6" name="Oval 19"/>
            <p:cNvSpPr>
              <a:spLocks noChangeArrowheads="1"/>
            </p:cNvSpPr>
            <p:nvPr/>
          </p:nvSpPr>
          <p:spPr bwMode="auto">
            <a:xfrm>
              <a:off x="4312145" y="4992538"/>
              <a:ext cx="125413" cy="412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7" name="Oval 20"/>
            <p:cNvSpPr>
              <a:spLocks noChangeArrowheads="1"/>
            </p:cNvSpPr>
            <p:nvPr/>
          </p:nvSpPr>
          <p:spPr bwMode="auto">
            <a:xfrm>
              <a:off x="4312145" y="4992538"/>
              <a:ext cx="125413" cy="41275"/>
            </a:xfrm>
            <a:prstGeom prst="ellips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8" name="Freeform 21"/>
            <p:cNvSpPr>
              <a:spLocks/>
            </p:cNvSpPr>
            <p:nvPr/>
          </p:nvSpPr>
          <p:spPr bwMode="auto">
            <a:xfrm>
              <a:off x="1126033" y="5243363"/>
              <a:ext cx="3602038" cy="41275"/>
            </a:xfrm>
            <a:custGeom>
              <a:avLst/>
              <a:gdLst>
                <a:gd name="T0" fmla="*/ 0 w 173"/>
                <a:gd name="T1" fmla="*/ 0 h 2"/>
                <a:gd name="T2" fmla="*/ 8 w 173"/>
                <a:gd name="T3" fmla="*/ 0 h 2"/>
                <a:gd name="T4" fmla="*/ 144 w 173"/>
                <a:gd name="T5" fmla="*/ 0 h 2"/>
                <a:gd name="T6" fmla="*/ 173 w 173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3" h="2">
                  <a:moveTo>
                    <a:pt x="0" y="0"/>
                  </a:moveTo>
                  <a:lnTo>
                    <a:pt x="8" y="0"/>
                  </a:lnTo>
                  <a:cubicBezTo>
                    <a:pt x="52" y="2"/>
                    <a:pt x="98" y="2"/>
                    <a:pt x="144" y="0"/>
                  </a:cubicBezTo>
                  <a:cubicBezTo>
                    <a:pt x="154" y="0"/>
                    <a:pt x="164" y="1"/>
                    <a:pt x="173" y="1"/>
                  </a:cubicBez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9" name="Freeform 22"/>
            <p:cNvSpPr>
              <a:spLocks/>
            </p:cNvSpPr>
            <p:nvPr/>
          </p:nvSpPr>
          <p:spPr bwMode="auto">
            <a:xfrm>
              <a:off x="1313358" y="5013176"/>
              <a:ext cx="3602038" cy="20638"/>
            </a:xfrm>
            <a:custGeom>
              <a:avLst/>
              <a:gdLst>
                <a:gd name="T0" fmla="*/ 0 w 173"/>
                <a:gd name="T1" fmla="*/ 0 h 1"/>
                <a:gd name="T2" fmla="*/ 7 w 173"/>
                <a:gd name="T3" fmla="*/ 0 h 1"/>
                <a:gd name="T4" fmla="*/ 144 w 173"/>
                <a:gd name="T5" fmla="*/ 0 h 1"/>
                <a:gd name="T6" fmla="*/ 173 w 17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3" h="1">
                  <a:moveTo>
                    <a:pt x="0" y="0"/>
                  </a:moveTo>
                  <a:lnTo>
                    <a:pt x="7" y="0"/>
                  </a:lnTo>
                  <a:cubicBezTo>
                    <a:pt x="52" y="1"/>
                    <a:pt x="98" y="1"/>
                    <a:pt x="144" y="0"/>
                  </a:cubicBezTo>
                  <a:cubicBezTo>
                    <a:pt x="153" y="0"/>
                    <a:pt x="163" y="1"/>
                    <a:pt x="173" y="1"/>
                  </a:cubicBez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42" name="Группа 41"/>
          <p:cNvGrpSpPr/>
          <p:nvPr/>
        </p:nvGrpSpPr>
        <p:grpSpPr>
          <a:xfrm>
            <a:off x="4898243" y="3755074"/>
            <a:ext cx="1956593" cy="749986"/>
            <a:chOff x="5096670" y="2801143"/>
            <a:chExt cx="3748087" cy="1436688"/>
          </a:xfrm>
        </p:grpSpPr>
        <p:sp>
          <p:nvSpPr>
            <p:cNvPr id="43" name="Rectangle 66"/>
            <p:cNvSpPr>
              <a:spLocks noChangeArrowheads="1"/>
            </p:cNvSpPr>
            <p:nvPr/>
          </p:nvSpPr>
          <p:spPr bwMode="auto">
            <a:xfrm>
              <a:off x="5326857" y="3883818"/>
              <a:ext cx="20638" cy="125413"/>
            </a:xfrm>
            <a:prstGeom prst="rect">
              <a:avLst/>
            </a:prstGeom>
            <a:solidFill>
              <a:srgbClr val="BCC0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4" name="Rectangle 67"/>
            <p:cNvSpPr>
              <a:spLocks noChangeArrowheads="1"/>
            </p:cNvSpPr>
            <p:nvPr/>
          </p:nvSpPr>
          <p:spPr bwMode="auto">
            <a:xfrm>
              <a:off x="5326857" y="3883818"/>
              <a:ext cx="20638" cy="125413"/>
            </a:xfrm>
            <a:prstGeom prst="rect">
              <a:avLst/>
            </a:prstGeom>
            <a:noFill/>
            <a:ln w="0">
              <a:solidFill>
                <a:srgbClr val="23282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5" name="Line 68"/>
            <p:cNvSpPr>
              <a:spLocks noChangeShapeType="1"/>
            </p:cNvSpPr>
            <p:nvPr/>
          </p:nvSpPr>
          <p:spPr bwMode="auto">
            <a:xfrm>
              <a:off x="5347495" y="3883818"/>
              <a:ext cx="1588" cy="104775"/>
            </a:xfrm>
            <a:prstGeom prst="line">
              <a:avLst/>
            </a:prstGeom>
            <a:noFill/>
            <a:ln w="0">
              <a:solidFill>
                <a:srgbClr val="23282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6" name="Rectangle 69"/>
            <p:cNvSpPr>
              <a:spLocks noChangeArrowheads="1"/>
            </p:cNvSpPr>
            <p:nvPr/>
          </p:nvSpPr>
          <p:spPr bwMode="auto">
            <a:xfrm>
              <a:off x="5242720" y="3821906"/>
              <a:ext cx="63500" cy="187325"/>
            </a:xfrm>
            <a:prstGeom prst="rect">
              <a:avLst/>
            </a:prstGeom>
            <a:solidFill>
              <a:srgbClr val="BCC0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7" name="Rectangle 70"/>
            <p:cNvSpPr>
              <a:spLocks noChangeArrowheads="1"/>
            </p:cNvSpPr>
            <p:nvPr/>
          </p:nvSpPr>
          <p:spPr bwMode="auto">
            <a:xfrm>
              <a:off x="5242720" y="3821906"/>
              <a:ext cx="63500" cy="187325"/>
            </a:xfrm>
            <a:prstGeom prst="rect">
              <a:avLst/>
            </a:prstGeom>
            <a:noFill/>
            <a:ln w="0">
              <a:solidFill>
                <a:srgbClr val="23282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8" name="Freeform 71"/>
            <p:cNvSpPr>
              <a:spLocks/>
            </p:cNvSpPr>
            <p:nvPr/>
          </p:nvSpPr>
          <p:spPr bwMode="auto">
            <a:xfrm>
              <a:off x="5409407" y="3780631"/>
              <a:ext cx="20638" cy="41275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2 h 2"/>
                <a:gd name="T4" fmla="*/ 1 w 1"/>
                <a:gd name="T5" fmla="*/ 2 h 2"/>
                <a:gd name="T6" fmla="*/ 1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lnTo>
                    <a:pt x="0" y="2"/>
                  </a:lnTo>
                  <a:lnTo>
                    <a:pt x="1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CC0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9" name="Freeform 72"/>
            <p:cNvSpPr>
              <a:spLocks/>
            </p:cNvSpPr>
            <p:nvPr/>
          </p:nvSpPr>
          <p:spPr bwMode="auto">
            <a:xfrm>
              <a:off x="5409407" y="3780631"/>
              <a:ext cx="20638" cy="41275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2 h 2"/>
                <a:gd name="T4" fmla="*/ 1 w 1"/>
                <a:gd name="T5" fmla="*/ 2 h 2"/>
                <a:gd name="T6" fmla="*/ 1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lnTo>
                    <a:pt x="0" y="2"/>
                  </a:lnTo>
                  <a:lnTo>
                    <a:pt x="1" y="2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0">
              <a:solidFill>
                <a:srgbClr val="23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0" name="Rectangle 73"/>
            <p:cNvSpPr>
              <a:spLocks noChangeArrowheads="1"/>
            </p:cNvSpPr>
            <p:nvPr/>
          </p:nvSpPr>
          <p:spPr bwMode="auto">
            <a:xfrm>
              <a:off x="5347495" y="4009231"/>
              <a:ext cx="146050" cy="20638"/>
            </a:xfrm>
            <a:prstGeom prst="rect">
              <a:avLst/>
            </a:prstGeom>
            <a:solidFill>
              <a:srgbClr val="7984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" name="Rectangle 74"/>
            <p:cNvSpPr>
              <a:spLocks noChangeArrowheads="1"/>
            </p:cNvSpPr>
            <p:nvPr/>
          </p:nvSpPr>
          <p:spPr bwMode="auto">
            <a:xfrm>
              <a:off x="5347495" y="4009231"/>
              <a:ext cx="146050" cy="20638"/>
            </a:xfrm>
            <a:prstGeom prst="rect">
              <a:avLst/>
            </a:prstGeom>
            <a:noFill/>
            <a:ln w="0">
              <a:solidFill>
                <a:srgbClr val="23282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2" name="Freeform 75"/>
            <p:cNvSpPr>
              <a:spLocks/>
            </p:cNvSpPr>
            <p:nvPr/>
          </p:nvSpPr>
          <p:spPr bwMode="auto">
            <a:xfrm>
              <a:off x="5242720" y="3550443"/>
              <a:ext cx="63500" cy="84138"/>
            </a:xfrm>
            <a:custGeom>
              <a:avLst/>
              <a:gdLst>
                <a:gd name="T0" fmla="*/ 2 w 3"/>
                <a:gd name="T1" fmla="*/ 0 h 4"/>
                <a:gd name="T2" fmla="*/ 0 w 3"/>
                <a:gd name="T3" fmla="*/ 3 h 4"/>
                <a:gd name="T4" fmla="*/ 0 w 3"/>
                <a:gd name="T5" fmla="*/ 4 h 4"/>
                <a:gd name="T6" fmla="*/ 3 w 3"/>
                <a:gd name="T7" fmla="*/ 1 h 4"/>
                <a:gd name="T8" fmla="*/ 2 w 3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lnTo>
                    <a:pt x="0" y="3"/>
                  </a:lnTo>
                  <a:lnTo>
                    <a:pt x="0" y="4"/>
                  </a:lnTo>
                  <a:lnTo>
                    <a:pt x="3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BCC0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3" name="Freeform 76"/>
            <p:cNvSpPr>
              <a:spLocks/>
            </p:cNvSpPr>
            <p:nvPr/>
          </p:nvSpPr>
          <p:spPr bwMode="auto">
            <a:xfrm>
              <a:off x="5242720" y="3550443"/>
              <a:ext cx="63500" cy="84138"/>
            </a:xfrm>
            <a:custGeom>
              <a:avLst/>
              <a:gdLst>
                <a:gd name="T0" fmla="*/ 2 w 3"/>
                <a:gd name="T1" fmla="*/ 0 h 4"/>
                <a:gd name="T2" fmla="*/ 0 w 3"/>
                <a:gd name="T3" fmla="*/ 3 h 4"/>
                <a:gd name="T4" fmla="*/ 0 w 3"/>
                <a:gd name="T5" fmla="*/ 4 h 4"/>
                <a:gd name="T6" fmla="*/ 3 w 3"/>
                <a:gd name="T7" fmla="*/ 1 h 4"/>
                <a:gd name="T8" fmla="*/ 2 w 3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lnTo>
                    <a:pt x="0" y="3"/>
                  </a:lnTo>
                  <a:lnTo>
                    <a:pt x="0" y="4"/>
                  </a:lnTo>
                  <a:lnTo>
                    <a:pt x="3" y="1"/>
                  </a:lnTo>
                  <a:lnTo>
                    <a:pt x="2" y="0"/>
                  </a:lnTo>
                  <a:close/>
                </a:path>
              </a:pathLst>
            </a:custGeom>
            <a:noFill/>
            <a:ln w="0">
              <a:solidFill>
                <a:srgbClr val="23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4" name="Freeform 77"/>
            <p:cNvSpPr>
              <a:spLocks/>
            </p:cNvSpPr>
            <p:nvPr/>
          </p:nvSpPr>
          <p:spPr bwMode="auto">
            <a:xfrm>
              <a:off x="5222082" y="3342481"/>
              <a:ext cx="84138" cy="666750"/>
            </a:xfrm>
            <a:custGeom>
              <a:avLst/>
              <a:gdLst>
                <a:gd name="T0" fmla="*/ 4 w 4"/>
                <a:gd name="T1" fmla="*/ 0 h 32"/>
                <a:gd name="T2" fmla="*/ 0 w 4"/>
                <a:gd name="T3" fmla="*/ 2 h 32"/>
                <a:gd name="T4" fmla="*/ 0 w 4"/>
                <a:gd name="T5" fmla="*/ 32 h 32"/>
                <a:gd name="T6" fmla="*/ 1 w 4"/>
                <a:gd name="T7" fmla="*/ 32 h 32"/>
                <a:gd name="T8" fmla="*/ 1 w 4"/>
                <a:gd name="T9" fmla="*/ 5 h 32"/>
                <a:gd name="T10" fmla="*/ 4 w 4"/>
                <a:gd name="T11" fmla="*/ 4 h 32"/>
                <a:gd name="T12" fmla="*/ 4 w 4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32">
                  <a:moveTo>
                    <a:pt x="4" y="0"/>
                  </a:moveTo>
                  <a:lnTo>
                    <a:pt x="0" y="2"/>
                  </a:lnTo>
                  <a:lnTo>
                    <a:pt x="0" y="32"/>
                  </a:lnTo>
                  <a:lnTo>
                    <a:pt x="1" y="32"/>
                  </a:lnTo>
                  <a:lnTo>
                    <a:pt x="1" y="5"/>
                  </a:lnTo>
                  <a:lnTo>
                    <a:pt x="4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A0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5" name="Freeform 78"/>
            <p:cNvSpPr>
              <a:spLocks/>
            </p:cNvSpPr>
            <p:nvPr/>
          </p:nvSpPr>
          <p:spPr bwMode="auto">
            <a:xfrm>
              <a:off x="5222082" y="3342481"/>
              <a:ext cx="84138" cy="666750"/>
            </a:xfrm>
            <a:custGeom>
              <a:avLst/>
              <a:gdLst>
                <a:gd name="T0" fmla="*/ 4 w 4"/>
                <a:gd name="T1" fmla="*/ 0 h 32"/>
                <a:gd name="T2" fmla="*/ 0 w 4"/>
                <a:gd name="T3" fmla="*/ 2 h 32"/>
                <a:gd name="T4" fmla="*/ 0 w 4"/>
                <a:gd name="T5" fmla="*/ 32 h 32"/>
                <a:gd name="T6" fmla="*/ 1 w 4"/>
                <a:gd name="T7" fmla="*/ 32 h 32"/>
                <a:gd name="T8" fmla="*/ 1 w 4"/>
                <a:gd name="T9" fmla="*/ 5 h 32"/>
                <a:gd name="T10" fmla="*/ 4 w 4"/>
                <a:gd name="T11" fmla="*/ 4 h 32"/>
                <a:gd name="T12" fmla="*/ 4 w 4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32">
                  <a:moveTo>
                    <a:pt x="4" y="0"/>
                  </a:moveTo>
                  <a:lnTo>
                    <a:pt x="0" y="2"/>
                  </a:lnTo>
                  <a:lnTo>
                    <a:pt x="0" y="32"/>
                  </a:lnTo>
                  <a:lnTo>
                    <a:pt x="1" y="32"/>
                  </a:lnTo>
                  <a:lnTo>
                    <a:pt x="1" y="5"/>
                  </a:lnTo>
                  <a:lnTo>
                    <a:pt x="4" y="4"/>
                  </a:lnTo>
                  <a:lnTo>
                    <a:pt x="4" y="0"/>
                  </a:lnTo>
                  <a:close/>
                </a:path>
              </a:pathLst>
            </a:custGeom>
            <a:noFill/>
            <a:ln w="0">
              <a:solidFill>
                <a:srgbClr val="23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6" name="Freeform 79"/>
            <p:cNvSpPr>
              <a:spLocks/>
            </p:cNvSpPr>
            <p:nvPr/>
          </p:nvSpPr>
          <p:spPr bwMode="auto">
            <a:xfrm>
              <a:off x="5201445" y="4009231"/>
              <a:ext cx="561975" cy="125413"/>
            </a:xfrm>
            <a:custGeom>
              <a:avLst/>
              <a:gdLst>
                <a:gd name="T0" fmla="*/ 0 w 27"/>
                <a:gd name="T1" fmla="*/ 6 h 6"/>
                <a:gd name="T2" fmla="*/ 0 w 27"/>
                <a:gd name="T3" fmla="*/ 0 h 6"/>
                <a:gd name="T4" fmla="*/ 6 w 27"/>
                <a:gd name="T5" fmla="*/ 0 h 6"/>
                <a:gd name="T6" fmla="*/ 7 w 27"/>
                <a:gd name="T7" fmla="*/ 1 h 6"/>
                <a:gd name="T8" fmla="*/ 11 w 27"/>
                <a:gd name="T9" fmla="*/ 1 h 6"/>
                <a:gd name="T10" fmla="*/ 12 w 27"/>
                <a:gd name="T11" fmla="*/ 2 h 6"/>
                <a:gd name="T12" fmla="*/ 23 w 27"/>
                <a:gd name="T13" fmla="*/ 2 h 6"/>
                <a:gd name="T14" fmla="*/ 23 w 27"/>
                <a:gd name="T15" fmla="*/ 4 h 6"/>
                <a:gd name="T16" fmla="*/ 27 w 27"/>
                <a:gd name="T17" fmla="*/ 4 h 6"/>
                <a:gd name="T18" fmla="*/ 27 w 27"/>
                <a:gd name="T19" fmla="*/ 6 h 6"/>
                <a:gd name="T20" fmla="*/ 0 w 27"/>
                <a:gd name="T2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" h="6">
                  <a:moveTo>
                    <a:pt x="0" y="6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7" y="1"/>
                  </a:lnTo>
                  <a:lnTo>
                    <a:pt x="11" y="1"/>
                  </a:lnTo>
                  <a:lnTo>
                    <a:pt x="12" y="2"/>
                  </a:lnTo>
                  <a:lnTo>
                    <a:pt x="23" y="2"/>
                  </a:lnTo>
                  <a:lnTo>
                    <a:pt x="23" y="4"/>
                  </a:lnTo>
                  <a:lnTo>
                    <a:pt x="27" y="4"/>
                  </a:lnTo>
                  <a:lnTo>
                    <a:pt x="27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BCC0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7" name="Freeform 80"/>
            <p:cNvSpPr>
              <a:spLocks/>
            </p:cNvSpPr>
            <p:nvPr/>
          </p:nvSpPr>
          <p:spPr bwMode="auto">
            <a:xfrm>
              <a:off x="5201445" y="4009231"/>
              <a:ext cx="561975" cy="125413"/>
            </a:xfrm>
            <a:custGeom>
              <a:avLst/>
              <a:gdLst>
                <a:gd name="T0" fmla="*/ 0 w 27"/>
                <a:gd name="T1" fmla="*/ 6 h 6"/>
                <a:gd name="T2" fmla="*/ 0 w 27"/>
                <a:gd name="T3" fmla="*/ 0 h 6"/>
                <a:gd name="T4" fmla="*/ 6 w 27"/>
                <a:gd name="T5" fmla="*/ 0 h 6"/>
                <a:gd name="T6" fmla="*/ 7 w 27"/>
                <a:gd name="T7" fmla="*/ 1 h 6"/>
                <a:gd name="T8" fmla="*/ 11 w 27"/>
                <a:gd name="T9" fmla="*/ 1 h 6"/>
                <a:gd name="T10" fmla="*/ 12 w 27"/>
                <a:gd name="T11" fmla="*/ 2 h 6"/>
                <a:gd name="T12" fmla="*/ 23 w 27"/>
                <a:gd name="T13" fmla="*/ 2 h 6"/>
                <a:gd name="T14" fmla="*/ 23 w 27"/>
                <a:gd name="T15" fmla="*/ 4 h 6"/>
                <a:gd name="T16" fmla="*/ 27 w 27"/>
                <a:gd name="T17" fmla="*/ 4 h 6"/>
                <a:gd name="T18" fmla="*/ 27 w 27"/>
                <a:gd name="T19" fmla="*/ 6 h 6"/>
                <a:gd name="T20" fmla="*/ 0 w 27"/>
                <a:gd name="T2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" h="6">
                  <a:moveTo>
                    <a:pt x="0" y="6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7" y="1"/>
                  </a:lnTo>
                  <a:lnTo>
                    <a:pt x="11" y="1"/>
                  </a:lnTo>
                  <a:lnTo>
                    <a:pt x="12" y="2"/>
                  </a:lnTo>
                  <a:lnTo>
                    <a:pt x="23" y="2"/>
                  </a:lnTo>
                  <a:lnTo>
                    <a:pt x="23" y="4"/>
                  </a:lnTo>
                  <a:lnTo>
                    <a:pt x="27" y="4"/>
                  </a:lnTo>
                  <a:lnTo>
                    <a:pt x="27" y="6"/>
                  </a:lnTo>
                  <a:lnTo>
                    <a:pt x="0" y="6"/>
                  </a:lnTo>
                  <a:close/>
                </a:path>
              </a:pathLst>
            </a:custGeom>
            <a:noFill/>
            <a:ln w="0">
              <a:solidFill>
                <a:srgbClr val="23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8" name="Rectangle 81"/>
            <p:cNvSpPr>
              <a:spLocks noChangeArrowheads="1"/>
            </p:cNvSpPr>
            <p:nvPr/>
          </p:nvSpPr>
          <p:spPr bwMode="auto">
            <a:xfrm>
              <a:off x="5201445" y="4091781"/>
              <a:ext cx="415925" cy="42863"/>
            </a:xfrm>
            <a:prstGeom prst="rect">
              <a:avLst/>
            </a:prstGeom>
            <a:solidFill>
              <a:srgbClr val="BCC0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9" name="Rectangle 82"/>
            <p:cNvSpPr>
              <a:spLocks noChangeArrowheads="1"/>
            </p:cNvSpPr>
            <p:nvPr/>
          </p:nvSpPr>
          <p:spPr bwMode="auto">
            <a:xfrm>
              <a:off x="5201445" y="4091781"/>
              <a:ext cx="415925" cy="42863"/>
            </a:xfrm>
            <a:prstGeom prst="rect">
              <a:avLst/>
            </a:prstGeom>
            <a:noFill/>
            <a:ln w="0">
              <a:solidFill>
                <a:srgbClr val="23282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0" name="Line 83"/>
            <p:cNvSpPr>
              <a:spLocks noChangeShapeType="1"/>
            </p:cNvSpPr>
            <p:nvPr/>
          </p:nvSpPr>
          <p:spPr bwMode="auto">
            <a:xfrm>
              <a:off x="5201445" y="3801268"/>
              <a:ext cx="1588" cy="82550"/>
            </a:xfrm>
            <a:prstGeom prst="line">
              <a:avLst/>
            </a:prstGeom>
            <a:noFill/>
            <a:ln w="0">
              <a:solidFill>
                <a:srgbClr val="23282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1" name="Freeform 84"/>
            <p:cNvSpPr>
              <a:spLocks/>
            </p:cNvSpPr>
            <p:nvPr/>
          </p:nvSpPr>
          <p:spPr bwMode="auto">
            <a:xfrm>
              <a:off x="5180807" y="3883818"/>
              <a:ext cx="41275" cy="41275"/>
            </a:xfrm>
            <a:custGeom>
              <a:avLst/>
              <a:gdLst>
                <a:gd name="T0" fmla="*/ 0 w 2"/>
                <a:gd name="T1" fmla="*/ 2 h 2"/>
                <a:gd name="T2" fmla="*/ 0 w 2"/>
                <a:gd name="T3" fmla="*/ 0 h 2"/>
                <a:gd name="T4" fmla="*/ 2 w 2"/>
                <a:gd name="T5" fmla="*/ 0 h 2"/>
                <a:gd name="T6" fmla="*/ 2 w 2"/>
                <a:gd name="T7" fmla="*/ 1 h 2"/>
                <a:gd name="T8" fmla="*/ 1 w 2"/>
                <a:gd name="T9" fmla="*/ 1 h 2"/>
                <a:gd name="T10" fmla="*/ 1 w 2"/>
                <a:gd name="T11" fmla="*/ 2 h 2"/>
                <a:gd name="T12" fmla="*/ 0 w 2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BCC0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2" name="Freeform 85"/>
            <p:cNvSpPr>
              <a:spLocks/>
            </p:cNvSpPr>
            <p:nvPr/>
          </p:nvSpPr>
          <p:spPr bwMode="auto">
            <a:xfrm>
              <a:off x="5180807" y="3883818"/>
              <a:ext cx="41275" cy="41275"/>
            </a:xfrm>
            <a:custGeom>
              <a:avLst/>
              <a:gdLst>
                <a:gd name="T0" fmla="*/ 0 w 2"/>
                <a:gd name="T1" fmla="*/ 2 h 2"/>
                <a:gd name="T2" fmla="*/ 0 w 2"/>
                <a:gd name="T3" fmla="*/ 0 h 2"/>
                <a:gd name="T4" fmla="*/ 2 w 2"/>
                <a:gd name="T5" fmla="*/ 0 h 2"/>
                <a:gd name="T6" fmla="*/ 2 w 2"/>
                <a:gd name="T7" fmla="*/ 1 h 2"/>
                <a:gd name="T8" fmla="*/ 1 w 2"/>
                <a:gd name="T9" fmla="*/ 1 h 2"/>
                <a:gd name="T10" fmla="*/ 1 w 2"/>
                <a:gd name="T11" fmla="*/ 2 h 2"/>
                <a:gd name="T12" fmla="*/ 0 w 2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0" y="2"/>
                  </a:lnTo>
                  <a:close/>
                </a:path>
              </a:pathLst>
            </a:custGeom>
            <a:noFill/>
            <a:ln w="0">
              <a:solidFill>
                <a:srgbClr val="23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3" name="Freeform 86"/>
            <p:cNvSpPr>
              <a:spLocks/>
            </p:cNvSpPr>
            <p:nvPr/>
          </p:nvSpPr>
          <p:spPr bwMode="auto">
            <a:xfrm>
              <a:off x="5368132" y="3863181"/>
              <a:ext cx="146050" cy="166688"/>
            </a:xfrm>
            <a:custGeom>
              <a:avLst/>
              <a:gdLst>
                <a:gd name="T0" fmla="*/ 0 w 7"/>
                <a:gd name="T1" fmla="*/ 0 h 8"/>
                <a:gd name="T2" fmla="*/ 7 w 7"/>
                <a:gd name="T3" fmla="*/ 8 h 8"/>
                <a:gd name="T4" fmla="*/ 6 w 7"/>
                <a:gd name="T5" fmla="*/ 8 h 8"/>
                <a:gd name="T6" fmla="*/ 0 w 7"/>
                <a:gd name="T7" fmla="*/ 1 h 8"/>
                <a:gd name="T8" fmla="*/ 0 w 7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8">
                  <a:moveTo>
                    <a:pt x="0" y="0"/>
                  </a:moveTo>
                  <a:lnTo>
                    <a:pt x="7" y="8"/>
                  </a:lnTo>
                  <a:lnTo>
                    <a:pt x="6" y="8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A0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4" name="Freeform 87"/>
            <p:cNvSpPr>
              <a:spLocks/>
            </p:cNvSpPr>
            <p:nvPr/>
          </p:nvSpPr>
          <p:spPr bwMode="auto">
            <a:xfrm>
              <a:off x="5368132" y="3863181"/>
              <a:ext cx="146050" cy="166688"/>
            </a:xfrm>
            <a:custGeom>
              <a:avLst/>
              <a:gdLst>
                <a:gd name="T0" fmla="*/ 0 w 7"/>
                <a:gd name="T1" fmla="*/ 0 h 8"/>
                <a:gd name="T2" fmla="*/ 7 w 7"/>
                <a:gd name="T3" fmla="*/ 8 h 8"/>
                <a:gd name="T4" fmla="*/ 6 w 7"/>
                <a:gd name="T5" fmla="*/ 8 h 8"/>
                <a:gd name="T6" fmla="*/ 0 w 7"/>
                <a:gd name="T7" fmla="*/ 1 h 8"/>
                <a:gd name="T8" fmla="*/ 0 w 7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8">
                  <a:moveTo>
                    <a:pt x="0" y="0"/>
                  </a:moveTo>
                  <a:lnTo>
                    <a:pt x="7" y="8"/>
                  </a:lnTo>
                  <a:lnTo>
                    <a:pt x="6" y="8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23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5" name="Freeform 88"/>
            <p:cNvSpPr>
              <a:spLocks/>
            </p:cNvSpPr>
            <p:nvPr/>
          </p:nvSpPr>
          <p:spPr bwMode="auto">
            <a:xfrm>
              <a:off x="5118895" y="3945731"/>
              <a:ext cx="82550" cy="188913"/>
            </a:xfrm>
            <a:custGeom>
              <a:avLst/>
              <a:gdLst>
                <a:gd name="T0" fmla="*/ 3 w 4"/>
                <a:gd name="T1" fmla="*/ 0 h 9"/>
                <a:gd name="T2" fmla="*/ 0 w 4"/>
                <a:gd name="T3" fmla="*/ 4 h 9"/>
                <a:gd name="T4" fmla="*/ 0 w 4"/>
                <a:gd name="T5" fmla="*/ 9 h 9"/>
                <a:gd name="T6" fmla="*/ 4 w 4"/>
                <a:gd name="T7" fmla="*/ 9 h 9"/>
                <a:gd name="T8" fmla="*/ 4 w 4"/>
                <a:gd name="T9" fmla="*/ 3 h 9"/>
                <a:gd name="T10" fmla="*/ 3 w 4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9">
                  <a:moveTo>
                    <a:pt x="3" y="0"/>
                  </a:moveTo>
                  <a:lnTo>
                    <a:pt x="0" y="4"/>
                  </a:lnTo>
                  <a:lnTo>
                    <a:pt x="0" y="9"/>
                  </a:lnTo>
                  <a:lnTo>
                    <a:pt x="4" y="9"/>
                  </a:lnTo>
                  <a:lnTo>
                    <a:pt x="4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BCC0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6" name="Freeform 89"/>
            <p:cNvSpPr>
              <a:spLocks/>
            </p:cNvSpPr>
            <p:nvPr/>
          </p:nvSpPr>
          <p:spPr bwMode="auto">
            <a:xfrm>
              <a:off x="5118895" y="3945731"/>
              <a:ext cx="82550" cy="188913"/>
            </a:xfrm>
            <a:custGeom>
              <a:avLst/>
              <a:gdLst>
                <a:gd name="T0" fmla="*/ 3 w 4"/>
                <a:gd name="T1" fmla="*/ 0 h 9"/>
                <a:gd name="T2" fmla="*/ 0 w 4"/>
                <a:gd name="T3" fmla="*/ 4 h 9"/>
                <a:gd name="T4" fmla="*/ 0 w 4"/>
                <a:gd name="T5" fmla="*/ 9 h 9"/>
                <a:gd name="T6" fmla="*/ 4 w 4"/>
                <a:gd name="T7" fmla="*/ 9 h 9"/>
                <a:gd name="T8" fmla="*/ 4 w 4"/>
                <a:gd name="T9" fmla="*/ 3 h 9"/>
                <a:gd name="T10" fmla="*/ 3 w 4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9">
                  <a:moveTo>
                    <a:pt x="3" y="0"/>
                  </a:moveTo>
                  <a:lnTo>
                    <a:pt x="0" y="4"/>
                  </a:lnTo>
                  <a:lnTo>
                    <a:pt x="0" y="9"/>
                  </a:lnTo>
                  <a:lnTo>
                    <a:pt x="4" y="9"/>
                  </a:lnTo>
                  <a:lnTo>
                    <a:pt x="4" y="3"/>
                  </a:lnTo>
                  <a:lnTo>
                    <a:pt x="3" y="0"/>
                  </a:lnTo>
                  <a:close/>
                </a:path>
              </a:pathLst>
            </a:custGeom>
            <a:noFill/>
            <a:ln w="0">
              <a:solidFill>
                <a:srgbClr val="23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7" name="Rectangle 90"/>
            <p:cNvSpPr>
              <a:spLocks noChangeArrowheads="1"/>
            </p:cNvSpPr>
            <p:nvPr/>
          </p:nvSpPr>
          <p:spPr bwMode="auto">
            <a:xfrm>
              <a:off x="5096670" y="4196556"/>
              <a:ext cx="666750" cy="41275"/>
            </a:xfrm>
            <a:prstGeom prst="rect">
              <a:avLst/>
            </a:prstGeom>
            <a:solidFill>
              <a:srgbClr val="9AA0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8" name="Rectangle 91"/>
            <p:cNvSpPr>
              <a:spLocks noChangeArrowheads="1"/>
            </p:cNvSpPr>
            <p:nvPr/>
          </p:nvSpPr>
          <p:spPr bwMode="auto">
            <a:xfrm>
              <a:off x="5096670" y="4196556"/>
              <a:ext cx="666750" cy="41275"/>
            </a:xfrm>
            <a:prstGeom prst="rect">
              <a:avLst/>
            </a:prstGeom>
            <a:noFill/>
            <a:ln w="0">
              <a:solidFill>
                <a:srgbClr val="23282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9" name="Rectangle 92"/>
            <p:cNvSpPr>
              <a:spLocks noChangeArrowheads="1"/>
            </p:cNvSpPr>
            <p:nvPr/>
          </p:nvSpPr>
          <p:spPr bwMode="auto">
            <a:xfrm>
              <a:off x="5096670" y="4134643"/>
              <a:ext cx="666750" cy="61913"/>
            </a:xfrm>
            <a:prstGeom prst="rect">
              <a:avLst/>
            </a:prstGeom>
            <a:solidFill>
              <a:srgbClr val="9AA0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0" name="Rectangle 93"/>
            <p:cNvSpPr>
              <a:spLocks noChangeArrowheads="1"/>
            </p:cNvSpPr>
            <p:nvPr/>
          </p:nvSpPr>
          <p:spPr bwMode="auto">
            <a:xfrm>
              <a:off x="5096670" y="4134643"/>
              <a:ext cx="666750" cy="61913"/>
            </a:xfrm>
            <a:prstGeom prst="rect">
              <a:avLst/>
            </a:prstGeom>
            <a:noFill/>
            <a:ln w="0">
              <a:solidFill>
                <a:srgbClr val="23282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1" name="Oval 94"/>
            <p:cNvSpPr>
              <a:spLocks noChangeArrowheads="1"/>
            </p:cNvSpPr>
            <p:nvPr/>
          </p:nvSpPr>
          <p:spPr bwMode="auto">
            <a:xfrm>
              <a:off x="5160170" y="3925093"/>
              <a:ext cx="61913" cy="63500"/>
            </a:xfrm>
            <a:prstGeom prst="ellipse">
              <a:avLst/>
            </a:prstGeom>
            <a:solidFill>
              <a:srgbClr val="9AA0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2" name="Oval 95"/>
            <p:cNvSpPr>
              <a:spLocks noChangeArrowheads="1"/>
            </p:cNvSpPr>
            <p:nvPr/>
          </p:nvSpPr>
          <p:spPr bwMode="auto">
            <a:xfrm>
              <a:off x="5160170" y="3925093"/>
              <a:ext cx="61913" cy="63500"/>
            </a:xfrm>
            <a:prstGeom prst="ellipse">
              <a:avLst/>
            </a:prstGeom>
            <a:noFill/>
            <a:ln w="0">
              <a:solidFill>
                <a:srgbClr val="23282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3" name="Rectangle 96"/>
            <p:cNvSpPr>
              <a:spLocks noChangeArrowheads="1"/>
            </p:cNvSpPr>
            <p:nvPr/>
          </p:nvSpPr>
          <p:spPr bwMode="auto">
            <a:xfrm>
              <a:off x="5326857" y="3842543"/>
              <a:ext cx="41275" cy="41275"/>
            </a:xfrm>
            <a:prstGeom prst="rect">
              <a:avLst/>
            </a:prstGeom>
            <a:solidFill>
              <a:srgbClr val="7984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4" name="Rectangle 97"/>
            <p:cNvSpPr>
              <a:spLocks noChangeArrowheads="1"/>
            </p:cNvSpPr>
            <p:nvPr/>
          </p:nvSpPr>
          <p:spPr bwMode="auto">
            <a:xfrm>
              <a:off x="5326857" y="3842543"/>
              <a:ext cx="41275" cy="41275"/>
            </a:xfrm>
            <a:prstGeom prst="rect">
              <a:avLst/>
            </a:prstGeom>
            <a:noFill/>
            <a:ln w="0">
              <a:solidFill>
                <a:srgbClr val="23282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5" name="Freeform 98"/>
            <p:cNvSpPr>
              <a:spLocks/>
            </p:cNvSpPr>
            <p:nvPr/>
          </p:nvSpPr>
          <p:spPr bwMode="auto">
            <a:xfrm>
              <a:off x="5306220" y="3821906"/>
              <a:ext cx="187325" cy="187325"/>
            </a:xfrm>
            <a:custGeom>
              <a:avLst/>
              <a:gdLst>
                <a:gd name="T0" fmla="*/ 1 w 9"/>
                <a:gd name="T1" fmla="*/ 9 h 9"/>
                <a:gd name="T2" fmla="*/ 1 w 9"/>
                <a:gd name="T3" fmla="*/ 1 h 9"/>
                <a:gd name="T4" fmla="*/ 9 w 9"/>
                <a:gd name="T5" fmla="*/ 1 h 9"/>
                <a:gd name="T6" fmla="*/ 9 w 9"/>
                <a:gd name="T7" fmla="*/ 0 h 9"/>
                <a:gd name="T8" fmla="*/ 0 w 9"/>
                <a:gd name="T9" fmla="*/ 0 h 9"/>
                <a:gd name="T10" fmla="*/ 0 w 9"/>
                <a:gd name="T11" fmla="*/ 9 h 9"/>
                <a:gd name="T12" fmla="*/ 1 w 9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9">
                  <a:moveTo>
                    <a:pt x="1" y="9"/>
                  </a:moveTo>
                  <a:lnTo>
                    <a:pt x="1" y="1"/>
                  </a:lnTo>
                  <a:lnTo>
                    <a:pt x="9" y="1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1" y="9"/>
                  </a:lnTo>
                  <a:close/>
                </a:path>
              </a:pathLst>
            </a:custGeom>
            <a:solidFill>
              <a:srgbClr val="BCC0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6" name="Freeform 99"/>
            <p:cNvSpPr>
              <a:spLocks/>
            </p:cNvSpPr>
            <p:nvPr/>
          </p:nvSpPr>
          <p:spPr bwMode="auto">
            <a:xfrm>
              <a:off x="5306220" y="3821906"/>
              <a:ext cx="187325" cy="187325"/>
            </a:xfrm>
            <a:custGeom>
              <a:avLst/>
              <a:gdLst>
                <a:gd name="T0" fmla="*/ 1 w 9"/>
                <a:gd name="T1" fmla="*/ 9 h 9"/>
                <a:gd name="T2" fmla="*/ 1 w 9"/>
                <a:gd name="T3" fmla="*/ 1 h 9"/>
                <a:gd name="T4" fmla="*/ 9 w 9"/>
                <a:gd name="T5" fmla="*/ 1 h 9"/>
                <a:gd name="T6" fmla="*/ 9 w 9"/>
                <a:gd name="T7" fmla="*/ 0 h 9"/>
                <a:gd name="T8" fmla="*/ 0 w 9"/>
                <a:gd name="T9" fmla="*/ 0 h 9"/>
                <a:gd name="T10" fmla="*/ 0 w 9"/>
                <a:gd name="T11" fmla="*/ 9 h 9"/>
                <a:gd name="T12" fmla="*/ 1 w 9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9">
                  <a:moveTo>
                    <a:pt x="1" y="9"/>
                  </a:moveTo>
                  <a:lnTo>
                    <a:pt x="1" y="1"/>
                  </a:lnTo>
                  <a:lnTo>
                    <a:pt x="9" y="1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1" y="9"/>
                  </a:lnTo>
                  <a:close/>
                </a:path>
              </a:pathLst>
            </a:custGeom>
            <a:noFill/>
            <a:ln w="0">
              <a:solidFill>
                <a:srgbClr val="23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7" name="Oval 100"/>
            <p:cNvSpPr>
              <a:spLocks noChangeArrowheads="1"/>
            </p:cNvSpPr>
            <p:nvPr/>
          </p:nvSpPr>
          <p:spPr bwMode="auto">
            <a:xfrm>
              <a:off x="5180807" y="3634581"/>
              <a:ext cx="187325" cy="207963"/>
            </a:xfrm>
            <a:prstGeom prst="ellipse">
              <a:avLst/>
            </a:prstGeom>
            <a:solidFill>
              <a:srgbClr val="7984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8" name="Oval 101"/>
            <p:cNvSpPr>
              <a:spLocks noChangeArrowheads="1"/>
            </p:cNvSpPr>
            <p:nvPr/>
          </p:nvSpPr>
          <p:spPr bwMode="auto">
            <a:xfrm>
              <a:off x="5180807" y="3634581"/>
              <a:ext cx="187325" cy="207963"/>
            </a:xfrm>
            <a:prstGeom prst="ellipse">
              <a:avLst/>
            </a:prstGeom>
            <a:noFill/>
            <a:ln w="0">
              <a:solidFill>
                <a:srgbClr val="23282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9" name="Oval 102"/>
            <p:cNvSpPr>
              <a:spLocks noChangeArrowheads="1"/>
            </p:cNvSpPr>
            <p:nvPr/>
          </p:nvSpPr>
          <p:spPr bwMode="auto">
            <a:xfrm>
              <a:off x="5160170" y="3634581"/>
              <a:ext cx="187325" cy="207963"/>
            </a:xfrm>
            <a:prstGeom prst="ellipse">
              <a:avLst/>
            </a:prstGeom>
            <a:solidFill>
              <a:srgbClr val="BCC0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0" name="Oval 103"/>
            <p:cNvSpPr>
              <a:spLocks noChangeArrowheads="1"/>
            </p:cNvSpPr>
            <p:nvPr/>
          </p:nvSpPr>
          <p:spPr bwMode="auto">
            <a:xfrm>
              <a:off x="5160170" y="3634581"/>
              <a:ext cx="187325" cy="207963"/>
            </a:xfrm>
            <a:prstGeom prst="ellipse">
              <a:avLst/>
            </a:prstGeom>
            <a:noFill/>
            <a:ln w="0">
              <a:solidFill>
                <a:srgbClr val="23282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1" name="Rectangle 104"/>
            <p:cNvSpPr>
              <a:spLocks noChangeArrowheads="1"/>
            </p:cNvSpPr>
            <p:nvPr/>
          </p:nvSpPr>
          <p:spPr bwMode="auto">
            <a:xfrm>
              <a:off x="5242720" y="4009231"/>
              <a:ext cx="63500" cy="187325"/>
            </a:xfrm>
            <a:prstGeom prst="rect">
              <a:avLst/>
            </a:prstGeom>
            <a:solidFill>
              <a:srgbClr val="BCC0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2" name="Rectangle 105"/>
            <p:cNvSpPr>
              <a:spLocks noChangeArrowheads="1"/>
            </p:cNvSpPr>
            <p:nvPr/>
          </p:nvSpPr>
          <p:spPr bwMode="auto">
            <a:xfrm>
              <a:off x="5242720" y="4009231"/>
              <a:ext cx="63500" cy="187325"/>
            </a:xfrm>
            <a:prstGeom prst="rect">
              <a:avLst/>
            </a:prstGeom>
            <a:noFill/>
            <a:ln w="0">
              <a:solidFill>
                <a:srgbClr val="23282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3" name="Freeform 106"/>
            <p:cNvSpPr>
              <a:spLocks/>
            </p:cNvSpPr>
            <p:nvPr/>
          </p:nvSpPr>
          <p:spPr bwMode="auto">
            <a:xfrm>
              <a:off x="5555457" y="3571081"/>
              <a:ext cx="61913" cy="84138"/>
            </a:xfrm>
            <a:custGeom>
              <a:avLst/>
              <a:gdLst>
                <a:gd name="T0" fmla="*/ 2 w 3"/>
                <a:gd name="T1" fmla="*/ 0 h 4"/>
                <a:gd name="T2" fmla="*/ 0 w 3"/>
                <a:gd name="T3" fmla="*/ 3 h 4"/>
                <a:gd name="T4" fmla="*/ 0 w 3"/>
                <a:gd name="T5" fmla="*/ 4 h 4"/>
                <a:gd name="T6" fmla="*/ 3 w 3"/>
                <a:gd name="T7" fmla="*/ 0 h 4"/>
                <a:gd name="T8" fmla="*/ 2 w 3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lnTo>
                    <a:pt x="0" y="3"/>
                  </a:lnTo>
                  <a:lnTo>
                    <a:pt x="0" y="4"/>
                  </a:lnTo>
                  <a:lnTo>
                    <a:pt x="3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A9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4" name="Freeform 107"/>
            <p:cNvSpPr>
              <a:spLocks/>
            </p:cNvSpPr>
            <p:nvPr/>
          </p:nvSpPr>
          <p:spPr bwMode="auto">
            <a:xfrm>
              <a:off x="5555457" y="3571081"/>
              <a:ext cx="61913" cy="84138"/>
            </a:xfrm>
            <a:custGeom>
              <a:avLst/>
              <a:gdLst>
                <a:gd name="T0" fmla="*/ 2 w 3"/>
                <a:gd name="T1" fmla="*/ 0 h 4"/>
                <a:gd name="T2" fmla="*/ 0 w 3"/>
                <a:gd name="T3" fmla="*/ 3 h 4"/>
                <a:gd name="T4" fmla="*/ 0 w 3"/>
                <a:gd name="T5" fmla="*/ 4 h 4"/>
                <a:gd name="T6" fmla="*/ 3 w 3"/>
                <a:gd name="T7" fmla="*/ 0 h 4"/>
                <a:gd name="T8" fmla="*/ 2 w 3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lnTo>
                    <a:pt x="0" y="3"/>
                  </a:lnTo>
                  <a:lnTo>
                    <a:pt x="0" y="4"/>
                  </a:lnTo>
                  <a:lnTo>
                    <a:pt x="3" y="0"/>
                  </a:lnTo>
                  <a:lnTo>
                    <a:pt x="2" y="0"/>
                  </a:lnTo>
                  <a:close/>
                </a:path>
              </a:pathLst>
            </a:custGeom>
            <a:noFill/>
            <a:ln w="0">
              <a:solidFill>
                <a:srgbClr val="23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5" name="Freeform 108"/>
            <p:cNvSpPr>
              <a:spLocks/>
            </p:cNvSpPr>
            <p:nvPr/>
          </p:nvSpPr>
          <p:spPr bwMode="auto">
            <a:xfrm>
              <a:off x="5493545" y="3529806"/>
              <a:ext cx="103188" cy="20638"/>
            </a:xfrm>
            <a:custGeom>
              <a:avLst/>
              <a:gdLst>
                <a:gd name="T0" fmla="*/ 5 w 5"/>
                <a:gd name="T1" fmla="*/ 0 h 1"/>
                <a:gd name="T2" fmla="*/ 0 w 5"/>
                <a:gd name="T3" fmla="*/ 0 h 1"/>
                <a:gd name="T4" fmla="*/ 1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0" y="0"/>
                  </a:lnTo>
                  <a:lnTo>
                    <a:pt x="1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9AA9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6" name="Freeform 109"/>
            <p:cNvSpPr>
              <a:spLocks/>
            </p:cNvSpPr>
            <p:nvPr/>
          </p:nvSpPr>
          <p:spPr bwMode="auto">
            <a:xfrm>
              <a:off x="5493545" y="3529806"/>
              <a:ext cx="103188" cy="20638"/>
            </a:xfrm>
            <a:custGeom>
              <a:avLst/>
              <a:gdLst>
                <a:gd name="T0" fmla="*/ 5 w 5"/>
                <a:gd name="T1" fmla="*/ 0 h 1"/>
                <a:gd name="T2" fmla="*/ 0 w 5"/>
                <a:gd name="T3" fmla="*/ 0 h 1"/>
                <a:gd name="T4" fmla="*/ 1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0" y="0"/>
                  </a:lnTo>
                  <a:lnTo>
                    <a:pt x="1" y="1"/>
                  </a:lnTo>
                  <a:lnTo>
                    <a:pt x="5" y="0"/>
                  </a:lnTo>
                  <a:close/>
                </a:path>
              </a:pathLst>
            </a:custGeom>
            <a:noFill/>
            <a:ln w="0">
              <a:solidFill>
                <a:srgbClr val="23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7" name="Freeform 110"/>
            <p:cNvSpPr>
              <a:spLocks/>
            </p:cNvSpPr>
            <p:nvPr/>
          </p:nvSpPr>
          <p:spPr bwMode="auto">
            <a:xfrm>
              <a:off x="5263357" y="3321843"/>
              <a:ext cx="374650" cy="603250"/>
            </a:xfrm>
            <a:custGeom>
              <a:avLst/>
              <a:gdLst>
                <a:gd name="T0" fmla="*/ 0 w 18"/>
                <a:gd name="T1" fmla="*/ 1 h 29"/>
                <a:gd name="T2" fmla="*/ 0 w 18"/>
                <a:gd name="T3" fmla="*/ 2 h 29"/>
                <a:gd name="T4" fmla="*/ 0 w 18"/>
                <a:gd name="T5" fmla="*/ 3 h 29"/>
                <a:gd name="T6" fmla="*/ 0 w 18"/>
                <a:gd name="T7" fmla="*/ 4 h 29"/>
                <a:gd name="T8" fmla="*/ 0 w 18"/>
                <a:gd name="T9" fmla="*/ 5 h 29"/>
                <a:gd name="T10" fmla="*/ 0 w 18"/>
                <a:gd name="T11" fmla="*/ 6 h 29"/>
                <a:gd name="T12" fmla="*/ 0 w 18"/>
                <a:gd name="T13" fmla="*/ 8 h 29"/>
                <a:gd name="T14" fmla="*/ 1 w 18"/>
                <a:gd name="T15" fmla="*/ 10 h 29"/>
                <a:gd name="T16" fmla="*/ 1 w 18"/>
                <a:gd name="T17" fmla="*/ 13 h 29"/>
                <a:gd name="T18" fmla="*/ 2 w 18"/>
                <a:gd name="T19" fmla="*/ 15 h 29"/>
                <a:gd name="T20" fmla="*/ 4 w 18"/>
                <a:gd name="T21" fmla="*/ 18 h 29"/>
                <a:gd name="T22" fmla="*/ 6 w 18"/>
                <a:gd name="T23" fmla="*/ 20 h 29"/>
                <a:gd name="T24" fmla="*/ 7 w 18"/>
                <a:gd name="T25" fmla="*/ 22 h 29"/>
                <a:gd name="T26" fmla="*/ 9 w 18"/>
                <a:gd name="T27" fmla="*/ 24 h 29"/>
                <a:gd name="T28" fmla="*/ 11 w 18"/>
                <a:gd name="T29" fmla="*/ 26 h 29"/>
                <a:gd name="T30" fmla="*/ 13 w 18"/>
                <a:gd name="T31" fmla="*/ 27 h 29"/>
                <a:gd name="T32" fmla="*/ 14 w 18"/>
                <a:gd name="T33" fmla="*/ 28 h 29"/>
                <a:gd name="T34" fmla="*/ 15 w 18"/>
                <a:gd name="T35" fmla="*/ 29 h 29"/>
                <a:gd name="T36" fmla="*/ 17 w 18"/>
                <a:gd name="T37" fmla="*/ 29 h 29"/>
                <a:gd name="T38" fmla="*/ 17 w 18"/>
                <a:gd name="T39" fmla="*/ 29 h 29"/>
                <a:gd name="T40" fmla="*/ 18 w 18"/>
                <a:gd name="T41" fmla="*/ 29 h 29"/>
                <a:gd name="T42" fmla="*/ 1 w 18"/>
                <a:gd name="T43" fmla="*/ 0 h 29"/>
                <a:gd name="T44" fmla="*/ 0 w 18"/>
                <a:gd name="T4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" h="29">
                  <a:moveTo>
                    <a:pt x="0" y="1"/>
                  </a:move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8"/>
                  </a:lnTo>
                  <a:lnTo>
                    <a:pt x="1" y="10"/>
                  </a:lnTo>
                  <a:lnTo>
                    <a:pt x="1" y="13"/>
                  </a:lnTo>
                  <a:lnTo>
                    <a:pt x="2" y="15"/>
                  </a:lnTo>
                  <a:lnTo>
                    <a:pt x="4" y="18"/>
                  </a:lnTo>
                  <a:lnTo>
                    <a:pt x="6" y="20"/>
                  </a:lnTo>
                  <a:lnTo>
                    <a:pt x="7" y="22"/>
                  </a:lnTo>
                  <a:lnTo>
                    <a:pt x="9" y="24"/>
                  </a:lnTo>
                  <a:lnTo>
                    <a:pt x="11" y="26"/>
                  </a:lnTo>
                  <a:lnTo>
                    <a:pt x="13" y="27"/>
                  </a:lnTo>
                  <a:lnTo>
                    <a:pt x="14" y="28"/>
                  </a:lnTo>
                  <a:lnTo>
                    <a:pt x="15" y="29"/>
                  </a:lnTo>
                  <a:lnTo>
                    <a:pt x="17" y="29"/>
                  </a:lnTo>
                  <a:lnTo>
                    <a:pt x="17" y="29"/>
                  </a:lnTo>
                  <a:lnTo>
                    <a:pt x="18" y="29"/>
                  </a:lnTo>
                  <a:lnTo>
                    <a:pt x="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984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8" name="Freeform 111"/>
            <p:cNvSpPr>
              <a:spLocks/>
            </p:cNvSpPr>
            <p:nvPr/>
          </p:nvSpPr>
          <p:spPr bwMode="auto">
            <a:xfrm>
              <a:off x="5263357" y="3321843"/>
              <a:ext cx="374650" cy="603250"/>
            </a:xfrm>
            <a:custGeom>
              <a:avLst/>
              <a:gdLst>
                <a:gd name="T0" fmla="*/ 0 w 18"/>
                <a:gd name="T1" fmla="*/ 1 h 29"/>
                <a:gd name="T2" fmla="*/ 0 w 18"/>
                <a:gd name="T3" fmla="*/ 2 h 29"/>
                <a:gd name="T4" fmla="*/ 0 w 18"/>
                <a:gd name="T5" fmla="*/ 3 h 29"/>
                <a:gd name="T6" fmla="*/ 0 w 18"/>
                <a:gd name="T7" fmla="*/ 4 h 29"/>
                <a:gd name="T8" fmla="*/ 0 w 18"/>
                <a:gd name="T9" fmla="*/ 5 h 29"/>
                <a:gd name="T10" fmla="*/ 0 w 18"/>
                <a:gd name="T11" fmla="*/ 6 h 29"/>
                <a:gd name="T12" fmla="*/ 0 w 18"/>
                <a:gd name="T13" fmla="*/ 8 h 29"/>
                <a:gd name="T14" fmla="*/ 1 w 18"/>
                <a:gd name="T15" fmla="*/ 10 h 29"/>
                <a:gd name="T16" fmla="*/ 1 w 18"/>
                <a:gd name="T17" fmla="*/ 13 h 29"/>
                <a:gd name="T18" fmla="*/ 2 w 18"/>
                <a:gd name="T19" fmla="*/ 15 h 29"/>
                <a:gd name="T20" fmla="*/ 4 w 18"/>
                <a:gd name="T21" fmla="*/ 18 h 29"/>
                <a:gd name="T22" fmla="*/ 6 w 18"/>
                <a:gd name="T23" fmla="*/ 20 h 29"/>
                <a:gd name="T24" fmla="*/ 7 w 18"/>
                <a:gd name="T25" fmla="*/ 22 h 29"/>
                <a:gd name="T26" fmla="*/ 9 w 18"/>
                <a:gd name="T27" fmla="*/ 24 h 29"/>
                <a:gd name="T28" fmla="*/ 11 w 18"/>
                <a:gd name="T29" fmla="*/ 26 h 29"/>
                <a:gd name="T30" fmla="*/ 13 w 18"/>
                <a:gd name="T31" fmla="*/ 27 h 29"/>
                <a:gd name="T32" fmla="*/ 14 w 18"/>
                <a:gd name="T33" fmla="*/ 28 h 29"/>
                <a:gd name="T34" fmla="*/ 15 w 18"/>
                <a:gd name="T35" fmla="*/ 29 h 29"/>
                <a:gd name="T36" fmla="*/ 17 w 18"/>
                <a:gd name="T37" fmla="*/ 29 h 29"/>
                <a:gd name="T38" fmla="*/ 17 w 18"/>
                <a:gd name="T39" fmla="*/ 29 h 29"/>
                <a:gd name="T40" fmla="*/ 18 w 18"/>
                <a:gd name="T41" fmla="*/ 29 h 29"/>
                <a:gd name="T42" fmla="*/ 1 w 18"/>
                <a:gd name="T43" fmla="*/ 0 h 29"/>
                <a:gd name="T44" fmla="*/ 0 w 18"/>
                <a:gd name="T4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" h="29">
                  <a:moveTo>
                    <a:pt x="0" y="1"/>
                  </a:move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8"/>
                  </a:lnTo>
                  <a:lnTo>
                    <a:pt x="1" y="10"/>
                  </a:lnTo>
                  <a:lnTo>
                    <a:pt x="1" y="13"/>
                  </a:lnTo>
                  <a:lnTo>
                    <a:pt x="2" y="15"/>
                  </a:lnTo>
                  <a:lnTo>
                    <a:pt x="4" y="18"/>
                  </a:lnTo>
                  <a:lnTo>
                    <a:pt x="6" y="20"/>
                  </a:lnTo>
                  <a:lnTo>
                    <a:pt x="7" y="22"/>
                  </a:lnTo>
                  <a:lnTo>
                    <a:pt x="9" y="24"/>
                  </a:lnTo>
                  <a:lnTo>
                    <a:pt x="11" y="26"/>
                  </a:lnTo>
                  <a:lnTo>
                    <a:pt x="13" y="27"/>
                  </a:lnTo>
                  <a:lnTo>
                    <a:pt x="14" y="28"/>
                  </a:lnTo>
                  <a:lnTo>
                    <a:pt x="15" y="29"/>
                  </a:lnTo>
                  <a:lnTo>
                    <a:pt x="17" y="29"/>
                  </a:lnTo>
                  <a:lnTo>
                    <a:pt x="17" y="29"/>
                  </a:lnTo>
                  <a:lnTo>
                    <a:pt x="18" y="29"/>
                  </a:lnTo>
                  <a:lnTo>
                    <a:pt x="1" y="0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0">
              <a:solidFill>
                <a:srgbClr val="23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9" name="Freeform 112"/>
            <p:cNvSpPr>
              <a:spLocks/>
            </p:cNvSpPr>
            <p:nvPr/>
          </p:nvSpPr>
          <p:spPr bwMode="auto">
            <a:xfrm>
              <a:off x="5283995" y="3321843"/>
              <a:ext cx="354013" cy="603250"/>
            </a:xfrm>
            <a:custGeom>
              <a:avLst/>
              <a:gdLst>
                <a:gd name="T0" fmla="*/ 0 w 17"/>
                <a:gd name="T1" fmla="*/ 0 h 29"/>
                <a:gd name="T2" fmla="*/ 0 w 17"/>
                <a:gd name="T3" fmla="*/ 0 h 29"/>
                <a:gd name="T4" fmla="*/ 0 w 17"/>
                <a:gd name="T5" fmla="*/ 1 h 29"/>
                <a:gd name="T6" fmla="*/ 0 w 17"/>
                <a:gd name="T7" fmla="*/ 3 h 29"/>
                <a:gd name="T8" fmla="*/ 0 w 17"/>
                <a:gd name="T9" fmla="*/ 4 h 29"/>
                <a:gd name="T10" fmla="*/ 0 w 17"/>
                <a:gd name="T11" fmla="*/ 6 h 29"/>
                <a:gd name="T12" fmla="*/ 0 w 17"/>
                <a:gd name="T13" fmla="*/ 8 h 29"/>
                <a:gd name="T14" fmla="*/ 1 w 17"/>
                <a:gd name="T15" fmla="*/ 9 h 29"/>
                <a:gd name="T16" fmla="*/ 2 w 17"/>
                <a:gd name="T17" fmla="*/ 12 h 29"/>
                <a:gd name="T18" fmla="*/ 3 w 17"/>
                <a:gd name="T19" fmla="*/ 15 h 29"/>
                <a:gd name="T20" fmla="*/ 4 w 17"/>
                <a:gd name="T21" fmla="*/ 17 h 29"/>
                <a:gd name="T22" fmla="*/ 6 w 17"/>
                <a:gd name="T23" fmla="*/ 19 h 29"/>
                <a:gd name="T24" fmla="*/ 8 w 17"/>
                <a:gd name="T25" fmla="*/ 21 h 29"/>
                <a:gd name="T26" fmla="*/ 9 w 17"/>
                <a:gd name="T27" fmla="*/ 22 h 29"/>
                <a:gd name="T28" fmla="*/ 10 w 17"/>
                <a:gd name="T29" fmla="*/ 24 h 29"/>
                <a:gd name="T30" fmla="*/ 11 w 17"/>
                <a:gd name="T31" fmla="*/ 25 h 29"/>
                <a:gd name="T32" fmla="*/ 12 w 17"/>
                <a:gd name="T33" fmla="*/ 26 h 29"/>
                <a:gd name="T34" fmla="*/ 13 w 17"/>
                <a:gd name="T35" fmla="*/ 27 h 29"/>
                <a:gd name="T36" fmla="*/ 14 w 17"/>
                <a:gd name="T37" fmla="*/ 27 h 29"/>
                <a:gd name="T38" fmla="*/ 16 w 17"/>
                <a:gd name="T39" fmla="*/ 28 h 29"/>
                <a:gd name="T40" fmla="*/ 16 w 17"/>
                <a:gd name="T41" fmla="*/ 28 h 29"/>
                <a:gd name="T42" fmla="*/ 17 w 17"/>
                <a:gd name="T43" fmla="*/ 29 h 29"/>
                <a:gd name="T44" fmla="*/ 17 w 17"/>
                <a:gd name="T45" fmla="*/ 28 h 29"/>
                <a:gd name="T46" fmla="*/ 17 w 17"/>
                <a:gd name="T47" fmla="*/ 27 h 29"/>
                <a:gd name="T48" fmla="*/ 17 w 17"/>
                <a:gd name="T49" fmla="*/ 27 h 29"/>
                <a:gd name="T50" fmla="*/ 17 w 17"/>
                <a:gd name="T51" fmla="*/ 26 h 29"/>
                <a:gd name="T52" fmla="*/ 16 w 17"/>
                <a:gd name="T53" fmla="*/ 24 h 29"/>
                <a:gd name="T54" fmla="*/ 16 w 17"/>
                <a:gd name="T55" fmla="*/ 22 h 29"/>
                <a:gd name="T56" fmla="*/ 16 w 17"/>
                <a:gd name="T57" fmla="*/ 21 h 29"/>
                <a:gd name="T58" fmla="*/ 15 w 17"/>
                <a:gd name="T59" fmla="*/ 19 h 29"/>
                <a:gd name="T60" fmla="*/ 14 w 17"/>
                <a:gd name="T61" fmla="*/ 18 h 29"/>
                <a:gd name="T62" fmla="*/ 14 w 17"/>
                <a:gd name="T63" fmla="*/ 17 h 29"/>
                <a:gd name="T64" fmla="*/ 13 w 17"/>
                <a:gd name="T65" fmla="*/ 15 h 29"/>
                <a:gd name="T66" fmla="*/ 12 w 17"/>
                <a:gd name="T67" fmla="*/ 13 h 29"/>
                <a:gd name="T68" fmla="*/ 11 w 17"/>
                <a:gd name="T69" fmla="*/ 12 h 29"/>
                <a:gd name="T70" fmla="*/ 10 w 17"/>
                <a:gd name="T71" fmla="*/ 10 h 29"/>
                <a:gd name="T72" fmla="*/ 9 w 17"/>
                <a:gd name="T73" fmla="*/ 8 h 29"/>
                <a:gd name="T74" fmla="*/ 7 w 17"/>
                <a:gd name="T75" fmla="*/ 6 h 29"/>
                <a:gd name="T76" fmla="*/ 6 w 17"/>
                <a:gd name="T77" fmla="*/ 5 h 29"/>
                <a:gd name="T78" fmla="*/ 4 w 17"/>
                <a:gd name="T79" fmla="*/ 4 h 29"/>
                <a:gd name="T80" fmla="*/ 3 w 17"/>
                <a:gd name="T81" fmla="*/ 3 h 29"/>
                <a:gd name="T82" fmla="*/ 2 w 17"/>
                <a:gd name="T83" fmla="*/ 1 h 29"/>
                <a:gd name="T84" fmla="*/ 2 w 17"/>
                <a:gd name="T85" fmla="*/ 1 h 29"/>
                <a:gd name="T86" fmla="*/ 1 w 17"/>
                <a:gd name="T87" fmla="*/ 0 h 29"/>
                <a:gd name="T88" fmla="*/ 0 w 17"/>
                <a:gd name="T8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7" h="29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1" y="9"/>
                  </a:lnTo>
                  <a:lnTo>
                    <a:pt x="2" y="12"/>
                  </a:lnTo>
                  <a:lnTo>
                    <a:pt x="3" y="15"/>
                  </a:lnTo>
                  <a:lnTo>
                    <a:pt x="4" y="17"/>
                  </a:lnTo>
                  <a:lnTo>
                    <a:pt x="6" y="19"/>
                  </a:lnTo>
                  <a:lnTo>
                    <a:pt x="8" y="21"/>
                  </a:lnTo>
                  <a:lnTo>
                    <a:pt x="9" y="22"/>
                  </a:lnTo>
                  <a:lnTo>
                    <a:pt x="10" y="24"/>
                  </a:lnTo>
                  <a:lnTo>
                    <a:pt x="11" y="25"/>
                  </a:lnTo>
                  <a:lnTo>
                    <a:pt x="12" y="26"/>
                  </a:lnTo>
                  <a:lnTo>
                    <a:pt x="13" y="27"/>
                  </a:lnTo>
                  <a:lnTo>
                    <a:pt x="14" y="27"/>
                  </a:lnTo>
                  <a:lnTo>
                    <a:pt x="16" y="28"/>
                  </a:lnTo>
                  <a:lnTo>
                    <a:pt x="16" y="28"/>
                  </a:lnTo>
                  <a:lnTo>
                    <a:pt x="17" y="29"/>
                  </a:lnTo>
                  <a:lnTo>
                    <a:pt x="17" y="28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6"/>
                  </a:lnTo>
                  <a:lnTo>
                    <a:pt x="16" y="24"/>
                  </a:lnTo>
                  <a:lnTo>
                    <a:pt x="16" y="22"/>
                  </a:lnTo>
                  <a:lnTo>
                    <a:pt x="16" y="21"/>
                  </a:lnTo>
                  <a:lnTo>
                    <a:pt x="15" y="19"/>
                  </a:lnTo>
                  <a:lnTo>
                    <a:pt x="14" y="18"/>
                  </a:lnTo>
                  <a:lnTo>
                    <a:pt x="14" y="17"/>
                  </a:lnTo>
                  <a:lnTo>
                    <a:pt x="13" y="15"/>
                  </a:lnTo>
                  <a:lnTo>
                    <a:pt x="12" y="13"/>
                  </a:lnTo>
                  <a:lnTo>
                    <a:pt x="11" y="12"/>
                  </a:lnTo>
                  <a:lnTo>
                    <a:pt x="10" y="10"/>
                  </a:lnTo>
                  <a:lnTo>
                    <a:pt x="9" y="8"/>
                  </a:lnTo>
                  <a:lnTo>
                    <a:pt x="7" y="6"/>
                  </a:lnTo>
                  <a:lnTo>
                    <a:pt x="6" y="5"/>
                  </a:lnTo>
                  <a:lnTo>
                    <a:pt x="4" y="4"/>
                  </a:lnTo>
                  <a:lnTo>
                    <a:pt x="3" y="3"/>
                  </a:lnTo>
                  <a:lnTo>
                    <a:pt x="2" y="1"/>
                  </a:lnTo>
                  <a:lnTo>
                    <a:pt x="2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CC0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0" name="Freeform 113"/>
            <p:cNvSpPr>
              <a:spLocks/>
            </p:cNvSpPr>
            <p:nvPr/>
          </p:nvSpPr>
          <p:spPr bwMode="auto">
            <a:xfrm>
              <a:off x="5283995" y="3321843"/>
              <a:ext cx="354013" cy="603250"/>
            </a:xfrm>
            <a:custGeom>
              <a:avLst/>
              <a:gdLst>
                <a:gd name="T0" fmla="*/ 0 w 17"/>
                <a:gd name="T1" fmla="*/ 0 h 29"/>
                <a:gd name="T2" fmla="*/ 0 w 17"/>
                <a:gd name="T3" fmla="*/ 0 h 29"/>
                <a:gd name="T4" fmla="*/ 0 w 17"/>
                <a:gd name="T5" fmla="*/ 1 h 29"/>
                <a:gd name="T6" fmla="*/ 0 w 17"/>
                <a:gd name="T7" fmla="*/ 3 h 29"/>
                <a:gd name="T8" fmla="*/ 0 w 17"/>
                <a:gd name="T9" fmla="*/ 4 h 29"/>
                <a:gd name="T10" fmla="*/ 0 w 17"/>
                <a:gd name="T11" fmla="*/ 6 h 29"/>
                <a:gd name="T12" fmla="*/ 0 w 17"/>
                <a:gd name="T13" fmla="*/ 8 h 29"/>
                <a:gd name="T14" fmla="*/ 1 w 17"/>
                <a:gd name="T15" fmla="*/ 9 h 29"/>
                <a:gd name="T16" fmla="*/ 2 w 17"/>
                <a:gd name="T17" fmla="*/ 12 h 29"/>
                <a:gd name="T18" fmla="*/ 3 w 17"/>
                <a:gd name="T19" fmla="*/ 15 h 29"/>
                <a:gd name="T20" fmla="*/ 4 w 17"/>
                <a:gd name="T21" fmla="*/ 17 h 29"/>
                <a:gd name="T22" fmla="*/ 6 w 17"/>
                <a:gd name="T23" fmla="*/ 19 h 29"/>
                <a:gd name="T24" fmla="*/ 8 w 17"/>
                <a:gd name="T25" fmla="*/ 21 h 29"/>
                <a:gd name="T26" fmla="*/ 9 w 17"/>
                <a:gd name="T27" fmla="*/ 22 h 29"/>
                <a:gd name="T28" fmla="*/ 10 w 17"/>
                <a:gd name="T29" fmla="*/ 24 h 29"/>
                <a:gd name="T30" fmla="*/ 11 w 17"/>
                <a:gd name="T31" fmla="*/ 25 h 29"/>
                <a:gd name="T32" fmla="*/ 12 w 17"/>
                <a:gd name="T33" fmla="*/ 26 h 29"/>
                <a:gd name="T34" fmla="*/ 13 w 17"/>
                <a:gd name="T35" fmla="*/ 27 h 29"/>
                <a:gd name="T36" fmla="*/ 14 w 17"/>
                <a:gd name="T37" fmla="*/ 27 h 29"/>
                <a:gd name="T38" fmla="*/ 16 w 17"/>
                <a:gd name="T39" fmla="*/ 28 h 29"/>
                <a:gd name="T40" fmla="*/ 16 w 17"/>
                <a:gd name="T41" fmla="*/ 28 h 29"/>
                <a:gd name="T42" fmla="*/ 17 w 17"/>
                <a:gd name="T43" fmla="*/ 29 h 29"/>
                <a:gd name="T44" fmla="*/ 17 w 17"/>
                <a:gd name="T45" fmla="*/ 28 h 29"/>
                <a:gd name="T46" fmla="*/ 17 w 17"/>
                <a:gd name="T47" fmla="*/ 27 h 29"/>
                <a:gd name="T48" fmla="*/ 17 w 17"/>
                <a:gd name="T49" fmla="*/ 27 h 29"/>
                <a:gd name="T50" fmla="*/ 17 w 17"/>
                <a:gd name="T51" fmla="*/ 26 h 29"/>
                <a:gd name="T52" fmla="*/ 16 w 17"/>
                <a:gd name="T53" fmla="*/ 24 h 29"/>
                <a:gd name="T54" fmla="*/ 16 w 17"/>
                <a:gd name="T55" fmla="*/ 22 h 29"/>
                <a:gd name="T56" fmla="*/ 16 w 17"/>
                <a:gd name="T57" fmla="*/ 21 h 29"/>
                <a:gd name="T58" fmla="*/ 15 w 17"/>
                <a:gd name="T59" fmla="*/ 19 h 29"/>
                <a:gd name="T60" fmla="*/ 14 w 17"/>
                <a:gd name="T61" fmla="*/ 18 h 29"/>
                <a:gd name="T62" fmla="*/ 14 w 17"/>
                <a:gd name="T63" fmla="*/ 17 h 29"/>
                <a:gd name="T64" fmla="*/ 13 w 17"/>
                <a:gd name="T65" fmla="*/ 15 h 29"/>
                <a:gd name="T66" fmla="*/ 12 w 17"/>
                <a:gd name="T67" fmla="*/ 13 h 29"/>
                <a:gd name="T68" fmla="*/ 11 w 17"/>
                <a:gd name="T69" fmla="*/ 12 h 29"/>
                <a:gd name="T70" fmla="*/ 10 w 17"/>
                <a:gd name="T71" fmla="*/ 10 h 29"/>
                <a:gd name="T72" fmla="*/ 9 w 17"/>
                <a:gd name="T73" fmla="*/ 8 h 29"/>
                <a:gd name="T74" fmla="*/ 7 w 17"/>
                <a:gd name="T75" fmla="*/ 6 h 29"/>
                <a:gd name="T76" fmla="*/ 6 w 17"/>
                <a:gd name="T77" fmla="*/ 5 h 29"/>
                <a:gd name="T78" fmla="*/ 4 w 17"/>
                <a:gd name="T79" fmla="*/ 4 h 29"/>
                <a:gd name="T80" fmla="*/ 3 w 17"/>
                <a:gd name="T81" fmla="*/ 3 h 29"/>
                <a:gd name="T82" fmla="*/ 2 w 17"/>
                <a:gd name="T83" fmla="*/ 1 h 29"/>
                <a:gd name="T84" fmla="*/ 2 w 17"/>
                <a:gd name="T85" fmla="*/ 1 h 29"/>
                <a:gd name="T86" fmla="*/ 1 w 17"/>
                <a:gd name="T87" fmla="*/ 0 h 29"/>
                <a:gd name="T88" fmla="*/ 0 w 17"/>
                <a:gd name="T8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7" h="29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1" y="9"/>
                  </a:lnTo>
                  <a:lnTo>
                    <a:pt x="2" y="12"/>
                  </a:lnTo>
                  <a:lnTo>
                    <a:pt x="3" y="15"/>
                  </a:lnTo>
                  <a:lnTo>
                    <a:pt x="4" y="17"/>
                  </a:lnTo>
                  <a:lnTo>
                    <a:pt x="6" y="19"/>
                  </a:lnTo>
                  <a:lnTo>
                    <a:pt x="8" y="21"/>
                  </a:lnTo>
                  <a:lnTo>
                    <a:pt x="9" y="22"/>
                  </a:lnTo>
                  <a:lnTo>
                    <a:pt x="10" y="24"/>
                  </a:lnTo>
                  <a:lnTo>
                    <a:pt x="11" y="25"/>
                  </a:lnTo>
                  <a:lnTo>
                    <a:pt x="12" y="26"/>
                  </a:lnTo>
                  <a:lnTo>
                    <a:pt x="13" y="27"/>
                  </a:lnTo>
                  <a:lnTo>
                    <a:pt x="14" y="27"/>
                  </a:lnTo>
                  <a:lnTo>
                    <a:pt x="16" y="28"/>
                  </a:lnTo>
                  <a:lnTo>
                    <a:pt x="16" y="28"/>
                  </a:lnTo>
                  <a:lnTo>
                    <a:pt x="17" y="29"/>
                  </a:lnTo>
                  <a:lnTo>
                    <a:pt x="17" y="28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6"/>
                  </a:lnTo>
                  <a:lnTo>
                    <a:pt x="16" y="24"/>
                  </a:lnTo>
                  <a:lnTo>
                    <a:pt x="16" y="22"/>
                  </a:lnTo>
                  <a:lnTo>
                    <a:pt x="16" y="21"/>
                  </a:lnTo>
                  <a:lnTo>
                    <a:pt x="15" y="19"/>
                  </a:lnTo>
                  <a:lnTo>
                    <a:pt x="14" y="18"/>
                  </a:lnTo>
                  <a:lnTo>
                    <a:pt x="14" y="17"/>
                  </a:lnTo>
                  <a:lnTo>
                    <a:pt x="13" y="15"/>
                  </a:lnTo>
                  <a:lnTo>
                    <a:pt x="12" y="13"/>
                  </a:lnTo>
                  <a:lnTo>
                    <a:pt x="11" y="12"/>
                  </a:lnTo>
                  <a:lnTo>
                    <a:pt x="10" y="10"/>
                  </a:lnTo>
                  <a:lnTo>
                    <a:pt x="9" y="8"/>
                  </a:lnTo>
                  <a:lnTo>
                    <a:pt x="7" y="6"/>
                  </a:lnTo>
                  <a:lnTo>
                    <a:pt x="6" y="5"/>
                  </a:lnTo>
                  <a:lnTo>
                    <a:pt x="4" y="4"/>
                  </a:lnTo>
                  <a:lnTo>
                    <a:pt x="3" y="3"/>
                  </a:lnTo>
                  <a:lnTo>
                    <a:pt x="2" y="1"/>
                  </a:lnTo>
                  <a:lnTo>
                    <a:pt x="2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23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1" name="Freeform 114"/>
            <p:cNvSpPr>
              <a:spLocks/>
            </p:cNvSpPr>
            <p:nvPr/>
          </p:nvSpPr>
          <p:spPr bwMode="auto">
            <a:xfrm>
              <a:off x="5283995" y="3467893"/>
              <a:ext cx="376238" cy="20638"/>
            </a:xfrm>
            <a:custGeom>
              <a:avLst/>
              <a:gdLst>
                <a:gd name="T0" fmla="*/ 0 w 18"/>
                <a:gd name="T1" fmla="*/ 0 h 1"/>
                <a:gd name="T2" fmla="*/ 18 w 18"/>
                <a:gd name="T3" fmla="*/ 1 h 1"/>
                <a:gd name="T4" fmla="*/ 17 w 18"/>
                <a:gd name="T5" fmla="*/ 1 h 1"/>
                <a:gd name="T6" fmla="*/ 0 w 18"/>
                <a:gd name="T7" fmla="*/ 1 h 1"/>
                <a:gd name="T8" fmla="*/ 0 w 1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">
                  <a:moveTo>
                    <a:pt x="0" y="0"/>
                  </a:moveTo>
                  <a:lnTo>
                    <a:pt x="18" y="1"/>
                  </a:lnTo>
                  <a:lnTo>
                    <a:pt x="17" y="1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B2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2" name="Freeform 115"/>
            <p:cNvSpPr>
              <a:spLocks/>
            </p:cNvSpPr>
            <p:nvPr/>
          </p:nvSpPr>
          <p:spPr bwMode="auto">
            <a:xfrm>
              <a:off x="5283995" y="3467893"/>
              <a:ext cx="376238" cy="20638"/>
            </a:xfrm>
            <a:custGeom>
              <a:avLst/>
              <a:gdLst>
                <a:gd name="T0" fmla="*/ 0 w 18"/>
                <a:gd name="T1" fmla="*/ 0 h 1"/>
                <a:gd name="T2" fmla="*/ 18 w 18"/>
                <a:gd name="T3" fmla="*/ 1 h 1"/>
                <a:gd name="T4" fmla="*/ 17 w 18"/>
                <a:gd name="T5" fmla="*/ 1 h 1"/>
                <a:gd name="T6" fmla="*/ 0 w 18"/>
                <a:gd name="T7" fmla="*/ 1 h 1"/>
                <a:gd name="T8" fmla="*/ 0 w 1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">
                  <a:moveTo>
                    <a:pt x="0" y="0"/>
                  </a:moveTo>
                  <a:lnTo>
                    <a:pt x="18" y="1"/>
                  </a:lnTo>
                  <a:lnTo>
                    <a:pt x="17" y="1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23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3" name="Freeform 116"/>
            <p:cNvSpPr>
              <a:spLocks/>
            </p:cNvSpPr>
            <p:nvPr/>
          </p:nvSpPr>
          <p:spPr bwMode="auto">
            <a:xfrm>
              <a:off x="5534820" y="3550443"/>
              <a:ext cx="125413" cy="312738"/>
            </a:xfrm>
            <a:custGeom>
              <a:avLst/>
              <a:gdLst>
                <a:gd name="T0" fmla="*/ 6 w 6"/>
                <a:gd name="T1" fmla="*/ 0 h 15"/>
                <a:gd name="T2" fmla="*/ 0 w 6"/>
                <a:gd name="T3" fmla="*/ 14 h 15"/>
                <a:gd name="T4" fmla="*/ 0 w 6"/>
                <a:gd name="T5" fmla="*/ 15 h 15"/>
                <a:gd name="T6" fmla="*/ 6 w 6"/>
                <a:gd name="T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5">
                  <a:moveTo>
                    <a:pt x="6" y="0"/>
                  </a:moveTo>
                  <a:lnTo>
                    <a:pt x="0" y="14"/>
                  </a:lnTo>
                  <a:lnTo>
                    <a:pt x="0" y="15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A6B2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4" name="Freeform 117"/>
            <p:cNvSpPr>
              <a:spLocks/>
            </p:cNvSpPr>
            <p:nvPr/>
          </p:nvSpPr>
          <p:spPr bwMode="auto">
            <a:xfrm>
              <a:off x="5534820" y="3550443"/>
              <a:ext cx="125413" cy="312738"/>
            </a:xfrm>
            <a:custGeom>
              <a:avLst/>
              <a:gdLst>
                <a:gd name="T0" fmla="*/ 6 w 6"/>
                <a:gd name="T1" fmla="*/ 0 h 15"/>
                <a:gd name="T2" fmla="*/ 0 w 6"/>
                <a:gd name="T3" fmla="*/ 14 h 15"/>
                <a:gd name="T4" fmla="*/ 0 w 6"/>
                <a:gd name="T5" fmla="*/ 15 h 15"/>
                <a:gd name="T6" fmla="*/ 6 w 6"/>
                <a:gd name="T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5">
                  <a:moveTo>
                    <a:pt x="6" y="0"/>
                  </a:moveTo>
                  <a:lnTo>
                    <a:pt x="0" y="14"/>
                  </a:lnTo>
                  <a:lnTo>
                    <a:pt x="0" y="15"/>
                  </a:lnTo>
                  <a:lnTo>
                    <a:pt x="6" y="0"/>
                  </a:lnTo>
                  <a:close/>
                </a:path>
              </a:pathLst>
            </a:custGeom>
            <a:noFill/>
            <a:ln w="0">
              <a:solidFill>
                <a:srgbClr val="23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5" name="Freeform 118"/>
            <p:cNvSpPr>
              <a:spLocks/>
            </p:cNvSpPr>
            <p:nvPr/>
          </p:nvSpPr>
          <p:spPr bwMode="auto">
            <a:xfrm>
              <a:off x="5576095" y="3488531"/>
              <a:ext cx="104775" cy="82550"/>
            </a:xfrm>
            <a:custGeom>
              <a:avLst/>
              <a:gdLst>
                <a:gd name="T0" fmla="*/ 4 w 5"/>
                <a:gd name="T1" fmla="*/ 0 h 4"/>
                <a:gd name="T2" fmla="*/ 0 w 5"/>
                <a:gd name="T3" fmla="*/ 1 h 4"/>
                <a:gd name="T4" fmla="*/ 0 w 5"/>
                <a:gd name="T5" fmla="*/ 1 h 4"/>
                <a:gd name="T6" fmla="*/ 0 w 5"/>
                <a:gd name="T7" fmla="*/ 2 h 4"/>
                <a:gd name="T8" fmla="*/ 0 w 5"/>
                <a:gd name="T9" fmla="*/ 2 h 4"/>
                <a:gd name="T10" fmla="*/ 0 w 5"/>
                <a:gd name="T11" fmla="*/ 3 h 4"/>
                <a:gd name="T12" fmla="*/ 0 w 5"/>
                <a:gd name="T13" fmla="*/ 3 h 4"/>
                <a:gd name="T14" fmla="*/ 1 w 5"/>
                <a:gd name="T15" fmla="*/ 4 h 4"/>
                <a:gd name="T16" fmla="*/ 1 w 5"/>
                <a:gd name="T17" fmla="*/ 4 h 4"/>
                <a:gd name="T18" fmla="*/ 2 w 5"/>
                <a:gd name="T19" fmla="*/ 4 h 4"/>
                <a:gd name="T20" fmla="*/ 2 w 5"/>
                <a:gd name="T21" fmla="*/ 4 h 4"/>
                <a:gd name="T22" fmla="*/ 5 w 5"/>
                <a:gd name="T23" fmla="*/ 2 h 4"/>
                <a:gd name="T24" fmla="*/ 5 w 5"/>
                <a:gd name="T25" fmla="*/ 2 h 4"/>
                <a:gd name="T26" fmla="*/ 4 w 5"/>
                <a:gd name="T27" fmla="*/ 2 h 4"/>
                <a:gd name="T28" fmla="*/ 4 w 5"/>
                <a:gd name="T2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4">
                  <a:moveTo>
                    <a:pt x="4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4"/>
                  </a:lnTo>
                  <a:lnTo>
                    <a:pt x="1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5" y="2"/>
                  </a:lnTo>
                  <a:lnTo>
                    <a:pt x="5" y="2"/>
                  </a:lnTo>
                  <a:lnTo>
                    <a:pt x="4" y="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A9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6" name="Freeform 119"/>
            <p:cNvSpPr>
              <a:spLocks/>
            </p:cNvSpPr>
            <p:nvPr/>
          </p:nvSpPr>
          <p:spPr bwMode="auto">
            <a:xfrm>
              <a:off x="5576095" y="3488531"/>
              <a:ext cx="104775" cy="82550"/>
            </a:xfrm>
            <a:custGeom>
              <a:avLst/>
              <a:gdLst>
                <a:gd name="T0" fmla="*/ 4 w 5"/>
                <a:gd name="T1" fmla="*/ 0 h 4"/>
                <a:gd name="T2" fmla="*/ 0 w 5"/>
                <a:gd name="T3" fmla="*/ 1 h 4"/>
                <a:gd name="T4" fmla="*/ 0 w 5"/>
                <a:gd name="T5" fmla="*/ 1 h 4"/>
                <a:gd name="T6" fmla="*/ 0 w 5"/>
                <a:gd name="T7" fmla="*/ 2 h 4"/>
                <a:gd name="T8" fmla="*/ 0 w 5"/>
                <a:gd name="T9" fmla="*/ 2 h 4"/>
                <a:gd name="T10" fmla="*/ 0 w 5"/>
                <a:gd name="T11" fmla="*/ 3 h 4"/>
                <a:gd name="T12" fmla="*/ 0 w 5"/>
                <a:gd name="T13" fmla="*/ 3 h 4"/>
                <a:gd name="T14" fmla="*/ 1 w 5"/>
                <a:gd name="T15" fmla="*/ 4 h 4"/>
                <a:gd name="T16" fmla="*/ 1 w 5"/>
                <a:gd name="T17" fmla="*/ 4 h 4"/>
                <a:gd name="T18" fmla="*/ 2 w 5"/>
                <a:gd name="T19" fmla="*/ 4 h 4"/>
                <a:gd name="T20" fmla="*/ 2 w 5"/>
                <a:gd name="T21" fmla="*/ 4 h 4"/>
                <a:gd name="T22" fmla="*/ 5 w 5"/>
                <a:gd name="T23" fmla="*/ 2 h 4"/>
                <a:gd name="T24" fmla="*/ 5 w 5"/>
                <a:gd name="T25" fmla="*/ 2 h 4"/>
                <a:gd name="T26" fmla="*/ 4 w 5"/>
                <a:gd name="T27" fmla="*/ 2 h 4"/>
                <a:gd name="T28" fmla="*/ 4 w 5"/>
                <a:gd name="T2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4">
                  <a:moveTo>
                    <a:pt x="4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4"/>
                  </a:lnTo>
                  <a:lnTo>
                    <a:pt x="1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5" y="2"/>
                  </a:lnTo>
                  <a:lnTo>
                    <a:pt x="5" y="2"/>
                  </a:lnTo>
                  <a:lnTo>
                    <a:pt x="4" y="2"/>
                  </a:lnTo>
                  <a:lnTo>
                    <a:pt x="4" y="0"/>
                  </a:lnTo>
                  <a:close/>
                </a:path>
              </a:pathLst>
            </a:custGeom>
            <a:noFill/>
            <a:ln w="0">
              <a:solidFill>
                <a:srgbClr val="23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7" name="Freeform 120"/>
            <p:cNvSpPr>
              <a:spLocks/>
            </p:cNvSpPr>
            <p:nvPr/>
          </p:nvSpPr>
          <p:spPr bwMode="auto">
            <a:xfrm>
              <a:off x="5638007" y="3467893"/>
              <a:ext cx="63500" cy="82550"/>
            </a:xfrm>
            <a:custGeom>
              <a:avLst/>
              <a:gdLst>
                <a:gd name="T0" fmla="*/ 2 w 3"/>
                <a:gd name="T1" fmla="*/ 1 h 4"/>
                <a:gd name="T2" fmla="*/ 2 w 3"/>
                <a:gd name="T3" fmla="*/ 1 h 4"/>
                <a:gd name="T4" fmla="*/ 1 w 3"/>
                <a:gd name="T5" fmla="*/ 0 h 4"/>
                <a:gd name="T6" fmla="*/ 1 w 3"/>
                <a:gd name="T7" fmla="*/ 0 h 4"/>
                <a:gd name="T8" fmla="*/ 1 w 3"/>
                <a:gd name="T9" fmla="*/ 0 h 4"/>
                <a:gd name="T10" fmla="*/ 0 w 3"/>
                <a:gd name="T11" fmla="*/ 1 h 4"/>
                <a:gd name="T12" fmla="*/ 0 w 3"/>
                <a:gd name="T13" fmla="*/ 1 h 4"/>
                <a:gd name="T14" fmla="*/ 0 w 3"/>
                <a:gd name="T15" fmla="*/ 1 h 4"/>
                <a:gd name="T16" fmla="*/ 0 w 3"/>
                <a:gd name="T17" fmla="*/ 2 h 4"/>
                <a:gd name="T18" fmla="*/ 0 w 3"/>
                <a:gd name="T19" fmla="*/ 2 h 4"/>
                <a:gd name="T20" fmla="*/ 0 w 3"/>
                <a:gd name="T21" fmla="*/ 3 h 4"/>
                <a:gd name="T22" fmla="*/ 1 w 3"/>
                <a:gd name="T23" fmla="*/ 3 h 4"/>
                <a:gd name="T24" fmla="*/ 1 w 3"/>
                <a:gd name="T25" fmla="*/ 3 h 4"/>
                <a:gd name="T26" fmla="*/ 1 w 3"/>
                <a:gd name="T27" fmla="*/ 4 h 4"/>
                <a:gd name="T28" fmla="*/ 1 w 3"/>
                <a:gd name="T29" fmla="*/ 4 h 4"/>
                <a:gd name="T30" fmla="*/ 2 w 3"/>
                <a:gd name="T31" fmla="*/ 4 h 4"/>
                <a:gd name="T32" fmla="*/ 2 w 3"/>
                <a:gd name="T33" fmla="*/ 4 h 4"/>
                <a:gd name="T34" fmla="*/ 3 w 3"/>
                <a:gd name="T35" fmla="*/ 4 h 4"/>
                <a:gd name="T36" fmla="*/ 3 w 3"/>
                <a:gd name="T37" fmla="*/ 4 h 4"/>
                <a:gd name="T38" fmla="*/ 3 w 3"/>
                <a:gd name="T39" fmla="*/ 4 h 4"/>
                <a:gd name="T40" fmla="*/ 3 w 3"/>
                <a:gd name="T41" fmla="*/ 3 h 4"/>
                <a:gd name="T42" fmla="*/ 3 w 3"/>
                <a:gd name="T43" fmla="*/ 3 h 4"/>
                <a:gd name="T44" fmla="*/ 3 w 3"/>
                <a:gd name="T45" fmla="*/ 2 h 4"/>
                <a:gd name="T46" fmla="*/ 2 w 3"/>
                <a:gd name="T4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" h="4">
                  <a:moveTo>
                    <a:pt x="2" y="1"/>
                  </a:moveTo>
                  <a:lnTo>
                    <a:pt x="2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2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BCC0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8" name="Freeform 121"/>
            <p:cNvSpPr>
              <a:spLocks/>
            </p:cNvSpPr>
            <p:nvPr/>
          </p:nvSpPr>
          <p:spPr bwMode="auto">
            <a:xfrm>
              <a:off x="5638007" y="3467893"/>
              <a:ext cx="63500" cy="82550"/>
            </a:xfrm>
            <a:custGeom>
              <a:avLst/>
              <a:gdLst>
                <a:gd name="T0" fmla="*/ 2 w 3"/>
                <a:gd name="T1" fmla="*/ 1 h 4"/>
                <a:gd name="T2" fmla="*/ 2 w 3"/>
                <a:gd name="T3" fmla="*/ 1 h 4"/>
                <a:gd name="T4" fmla="*/ 1 w 3"/>
                <a:gd name="T5" fmla="*/ 0 h 4"/>
                <a:gd name="T6" fmla="*/ 1 w 3"/>
                <a:gd name="T7" fmla="*/ 0 h 4"/>
                <a:gd name="T8" fmla="*/ 1 w 3"/>
                <a:gd name="T9" fmla="*/ 0 h 4"/>
                <a:gd name="T10" fmla="*/ 0 w 3"/>
                <a:gd name="T11" fmla="*/ 1 h 4"/>
                <a:gd name="T12" fmla="*/ 0 w 3"/>
                <a:gd name="T13" fmla="*/ 1 h 4"/>
                <a:gd name="T14" fmla="*/ 0 w 3"/>
                <a:gd name="T15" fmla="*/ 1 h 4"/>
                <a:gd name="T16" fmla="*/ 0 w 3"/>
                <a:gd name="T17" fmla="*/ 2 h 4"/>
                <a:gd name="T18" fmla="*/ 0 w 3"/>
                <a:gd name="T19" fmla="*/ 2 h 4"/>
                <a:gd name="T20" fmla="*/ 0 w 3"/>
                <a:gd name="T21" fmla="*/ 3 h 4"/>
                <a:gd name="T22" fmla="*/ 1 w 3"/>
                <a:gd name="T23" fmla="*/ 3 h 4"/>
                <a:gd name="T24" fmla="*/ 1 w 3"/>
                <a:gd name="T25" fmla="*/ 3 h 4"/>
                <a:gd name="T26" fmla="*/ 1 w 3"/>
                <a:gd name="T27" fmla="*/ 4 h 4"/>
                <a:gd name="T28" fmla="*/ 1 w 3"/>
                <a:gd name="T29" fmla="*/ 4 h 4"/>
                <a:gd name="T30" fmla="*/ 2 w 3"/>
                <a:gd name="T31" fmla="*/ 4 h 4"/>
                <a:gd name="T32" fmla="*/ 2 w 3"/>
                <a:gd name="T33" fmla="*/ 4 h 4"/>
                <a:gd name="T34" fmla="*/ 3 w 3"/>
                <a:gd name="T35" fmla="*/ 4 h 4"/>
                <a:gd name="T36" fmla="*/ 3 w 3"/>
                <a:gd name="T37" fmla="*/ 4 h 4"/>
                <a:gd name="T38" fmla="*/ 3 w 3"/>
                <a:gd name="T39" fmla="*/ 4 h 4"/>
                <a:gd name="T40" fmla="*/ 3 w 3"/>
                <a:gd name="T41" fmla="*/ 3 h 4"/>
                <a:gd name="T42" fmla="*/ 3 w 3"/>
                <a:gd name="T43" fmla="*/ 3 h 4"/>
                <a:gd name="T44" fmla="*/ 3 w 3"/>
                <a:gd name="T45" fmla="*/ 2 h 4"/>
                <a:gd name="T46" fmla="*/ 2 w 3"/>
                <a:gd name="T4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" h="4">
                  <a:moveTo>
                    <a:pt x="2" y="1"/>
                  </a:moveTo>
                  <a:lnTo>
                    <a:pt x="2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2"/>
                  </a:lnTo>
                  <a:lnTo>
                    <a:pt x="2" y="1"/>
                  </a:lnTo>
                  <a:close/>
                </a:path>
              </a:pathLst>
            </a:custGeom>
            <a:noFill/>
            <a:ln w="0">
              <a:solidFill>
                <a:srgbClr val="23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9" name="Freeform 122"/>
            <p:cNvSpPr>
              <a:spLocks/>
            </p:cNvSpPr>
            <p:nvPr/>
          </p:nvSpPr>
          <p:spPr bwMode="auto">
            <a:xfrm>
              <a:off x="5660232" y="3488531"/>
              <a:ext cx="61913" cy="41275"/>
            </a:xfrm>
            <a:custGeom>
              <a:avLst/>
              <a:gdLst>
                <a:gd name="T0" fmla="*/ 0 w 3"/>
                <a:gd name="T1" fmla="*/ 0 h 2"/>
                <a:gd name="T2" fmla="*/ 2 w 3"/>
                <a:gd name="T3" fmla="*/ 0 h 2"/>
                <a:gd name="T4" fmla="*/ 3 w 3"/>
                <a:gd name="T5" fmla="*/ 0 h 2"/>
                <a:gd name="T6" fmla="*/ 3 w 3"/>
                <a:gd name="T7" fmla="*/ 0 h 2"/>
                <a:gd name="T8" fmla="*/ 3 w 3"/>
                <a:gd name="T9" fmla="*/ 0 h 2"/>
                <a:gd name="T10" fmla="*/ 3 w 3"/>
                <a:gd name="T11" fmla="*/ 0 h 2"/>
                <a:gd name="T12" fmla="*/ 3 w 3"/>
                <a:gd name="T13" fmla="*/ 0 h 2"/>
                <a:gd name="T14" fmla="*/ 1 w 3"/>
                <a:gd name="T15" fmla="*/ 2 h 2"/>
                <a:gd name="T16" fmla="*/ 1 w 3"/>
                <a:gd name="T17" fmla="*/ 2 h 2"/>
                <a:gd name="T18" fmla="*/ 1 w 3"/>
                <a:gd name="T19" fmla="*/ 2 h 2"/>
                <a:gd name="T20" fmla="*/ 0 w 3"/>
                <a:gd name="T21" fmla="*/ 2 h 2"/>
                <a:gd name="T22" fmla="*/ 0 w 3"/>
                <a:gd name="T23" fmla="*/ 2 h 2"/>
                <a:gd name="T24" fmla="*/ 0 w 3"/>
                <a:gd name="T25" fmla="*/ 1 h 2"/>
                <a:gd name="T26" fmla="*/ 0 w 3"/>
                <a:gd name="T27" fmla="*/ 1 h 2"/>
                <a:gd name="T28" fmla="*/ 0 w 3"/>
                <a:gd name="T2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2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9A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0" name="Freeform 123"/>
            <p:cNvSpPr>
              <a:spLocks/>
            </p:cNvSpPr>
            <p:nvPr/>
          </p:nvSpPr>
          <p:spPr bwMode="auto">
            <a:xfrm>
              <a:off x="5660232" y="3488531"/>
              <a:ext cx="61913" cy="41275"/>
            </a:xfrm>
            <a:custGeom>
              <a:avLst/>
              <a:gdLst>
                <a:gd name="T0" fmla="*/ 0 w 3"/>
                <a:gd name="T1" fmla="*/ 0 h 2"/>
                <a:gd name="T2" fmla="*/ 2 w 3"/>
                <a:gd name="T3" fmla="*/ 0 h 2"/>
                <a:gd name="T4" fmla="*/ 3 w 3"/>
                <a:gd name="T5" fmla="*/ 0 h 2"/>
                <a:gd name="T6" fmla="*/ 3 w 3"/>
                <a:gd name="T7" fmla="*/ 0 h 2"/>
                <a:gd name="T8" fmla="*/ 3 w 3"/>
                <a:gd name="T9" fmla="*/ 0 h 2"/>
                <a:gd name="T10" fmla="*/ 3 w 3"/>
                <a:gd name="T11" fmla="*/ 0 h 2"/>
                <a:gd name="T12" fmla="*/ 3 w 3"/>
                <a:gd name="T13" fmla="*/ 0 h 2"/>
                <a:gd name="T14" fmla="*/ 1 w 3"/>
                <a:gd name="T15" fmla="*/ 2 h 2"/>
                <a:gd name="T16" fmla="*/ 1 w 3"/>
                <a:gd name="T17" fmla="*/ 2 h 2"/>
                <a:gd name="T18" fmla="*/ 1 w 3"/>
                <a:gd name="T19" fmla="*/ 2 h 2"/>
                <a:gd name="T20" fmla="*/ 0 w 3"/>
                <a:gd name="T21" fmla="*/ 2 h 2"/>
                <a:gd name="T22" fmla="*/ 0 w 3"/>
                <a:gd name="T23" fmla="*/ 2 h 2"/>
                <a:gd name="T24" fmla="*/ 0 w 3"/>
                <a:gd name="T25" fmla="*/ 1 h 2"/>
                <a:gd name="T26" fmla="*/ 0 w 3"/>
                <a:gd name="T27" fmla="*/ 1 h 2"/>
                <a:gd name="T28" fmla="*/ 0 w 3"/>
                <a:gd name="T2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2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23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1" name="Freeform 124"/>
            <p:cNvSpPr>
              <a:spLocks/>
            </p:cNvSpPr>
            <p:nvPr/>
          </p:nvSpPr>
          <p:spPr bwMode="auto">
            <a:xfrm>
              <a:off x="5596732" y="3509168"/>
              <a:ext cx="41275" cy="61913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0 h 3"/>
                <a:gd name="T4" fmla="*/ 0 w 2"/>
                <a:gd name="T5" fmla="*/ 1 h 3"/>
                <a:gd name="T6" fmla="*/ 0 w 2"/>
                <a:gd name="T7" fmla="*/ 1 h 3"/>
                <a:gd name="T8" fmla="*/ 1 w 2"/>
                <a:gd name="T9" fmla="*/ 2 h 3"/>
                <a:gd name="T10" fmla="*/ 1 w 2"/>
                <a:gd name="T11" fmla="*/ 2 h 3"/>
                <a:gd name="T12" fmla="*/ 1 w 2"/>
                <a:gd name="T13" fmla="*/ 2 h 3"/>
                <a:gd name="T14" fmla="*/ 1 w 2"/>
                <a:gd name="T15" fmla="*/ 3 h 3"/>
                <a:gd name="T16" fmla="*/ 2 w 2"/>
                <a:gd name="T17" fmla="*/ 3 h 3"/>
                <a:gd name="T18" fmla="*/ 2 w 2"/>
                <a:gd name="T1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3"/>
                  </a:lnTo>
                  <a:lnTo>
                    <a:pt x="2" y="3"/>
                  </a:lnTo>
                  <a:lnTo>
                    <a:pt x="2" y="3"/>
                  </a:lnTo>
                </a:path>
              </a:pathLst>
            </a:custGeom>
            <a:noFill/>
            <a:ln w="0">
              <a:solidFill>
                <a:srgbClr val="23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2" name="Rectangle 125"/>
            <p:cNvSpPr>
              <a:spLocks noChangeArrowheads="1"/>
            </p:cNvSpPr>
            <p:nvPr/>
          </p:nvSpPr>
          <p:spPr bwMode="auto">
            <a:xfrm>
              <a:off x="8595520" y="3883818"/>
              <a:ext cx="20638" cy="125413"/>
            </a:xfrm>
            <a:prstGeom prst="rect">
              <a:avLst/>
            </a:prstGeom>
            <a:solidFill>
              <a:srgbClr val="BCC0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" name="Rectangle 126"/>
            <p:cNvSpPr>
              <a:spLocks noChangeArrowheads="1"/>
            </p:cNvSpPr>
            <p:nvPr/>
          </p:nvSpPr>
          <p:spPr bwMode="auto">
            <a:xfrm>
              <a:off x="8595520" y="3883818"/>
              <a:ext cx="20638" cy="125413"/>
            </a:xfrm>
            <a:prstGeom prst="rect">
              <a:avLst/>
            </a:prstGeom>
            <a:noFill/>
            <a:ln w="0">
              <a:solidFill>
                <a:srgbClr val="23282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" name="Line 127"/>
            <p:cNvSpPr>
              <a:spLocks noChangeShapeType="1"/>
            </p:cNvSpPr>
            <p:nvPr/>
          </p:nvSpPr>
          <p:spPr bwMode="auto">
            <a:xfrm>
              <a:off x="8616157" y="3883818"/>
              <a:ext cx="1588" cy="104775"/>
            </a:xfrm>
            <a:prstGeom prst="line">
              <a:avLst/>
            </a:prstGeom>
            <a:noFill/>
            <a:ln w="0">
              <a:solidFill>
                <a:srgbClr val="23282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" name="Rectangle 128"/>
            <p:cNvSpPr>
              <a:spLocks noChangeArrowheads="1"/>
            </p:cNvSpPr>
            <p:nvPr/>
          </p:nvSpPr>
          <p:spPr bwMode="auto">
            <a:xfrm>
              <a:off x="8636795" y="3821906"/>
              <a:ext cx="82550" cy="187325"/>
            </a:xfrm>
            <a:prstGeom prst="rect">
              <a:avLst/>
            </a:prstGeom>
            <a:solidFill>
              <a:srgbClr val="BCC0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" name="Rectangle 129"/>
            <p:cNvSpPr>
              <a:spLocks noChangeArrowheads="1"/>
            </p:cNvSpPr>
            <p:nvPr/>
          </p:nvSpPr>
          <p:spPr bwMode="auto">
            <a:xfrm>
              <a:off x="8636795" y="3821906"/>
              <a:ext cx="82550" cy="187325"/>
            </a:xfrm>
            <a:prstGeom prst="rect">
              <a:avLst/>
            </a:prstGeom>
            <a:noFill/>
            <a:ln w="0">
              <a:solidFill>
                <a:srgbClr val="23282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" name="Freeform 130"/>
            <p:cNvSpPr>
              <a:spLocks/>
            </p:cNvSpPr>
            <p:nvPr/>
          </p:nvSpPr>
          <p:spPr bwMode="auto">
            <a:xfrm>
              <a:off x="8511382" y="3780631"/>
              <a:ext cx="41275" cy="41275"/>
            </a:xfrm>
            <a:custGeom>
              <a:avLst/>
              <a:gdLst>
                <a:gd name="T0" fmla="*/ 1 w 2"/>
                <a:gd name="T1" fmla="*/ 0 h 2"/>
                <a:gd name="T2" fmla="*/ 2 w 2"/>
                <a:gd name="T3" fmla="*/ 2 h 2"/>
                <a:gd name="T4" fmla="*/ 0 w 2"/>
                <a:gd name="T5" fmla="*/ 2 h 2"/>
                <a:gd name="T6" fmla="*/ 0 w 2"/>
                <a:gd name="T7" fmla="*/ 0 h 2"/>
                <a:gd name="T8" fmla="*/ 1 w 2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1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CC0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8" name="Freeform 131"/>
            <p:cNvSpPr>
              <a:spLocks/>
            </p:cNvSpPr>
            <p:nvPr/>
          </p:nvSpPr>
          <p:spPr bwMode="auto">
            <a:xfrm>
              <a:off x="8511382" y="3780631"/>
              <a:ext cx="41275" cy="41275"/>
            </a:xfrm>
            <a:custGeom>
              <a:avLst/>
              <a:gdLst>
                <a:gd name="T0" fmla="*/ 1 w 2"/>
                <a:gd name="T1" fmla="*/ 0 h 2"/>
                <a:gd name="T2" fmla="*/ 2 w 2"/>
                <a:gd name="T3" fmla="*/ 2 h 2"/>
                <a:gd name="T4" fmla="*/ 0 w 2"/>
                <a:gd name="T5" fmla="*/ 2 h 2"/>
                <a:gd name="T6" fmla="*/ 0 w 2"/>
                <a:gd name="T7" fmla="*/ 0 h 2"/>
                <a:gd name="T8" fmla="*/ 1 w 2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1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0">
              <a:solidFill>
                <a:srgbClr val="23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9" name="Rectangle 132"/>
            <p:cNvSpPr>
              <a:spLocks noChangeArrowheads="1"/>
            </p:cNvSpPr>
            <p:nvPr/>
          </p:nvSpPr>
          <p:spPr bwMode="auto">
            <a:xfrm>
              <a:off x="8449470" y="4009231"/>
              <a:ext cx="146050" cy="20638"/>
            </a:xfrm>
            <a:prstGeom prst="rect">
              <a:avLst/>
            </a:prstGeom>
            <a:solidFill>
              <a:srgbClr val="7984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0" name="Rectangle 133"/>
            <p:cNvSpPr>
              <a:spLocks noChangeArrowheads="1"/>
            </p:cNvSpPr>
            <p:nvPr/>
          </p:nvSpPr>
          <p:spPr bwMode="auto">
            <a:xfrm>
              <a:off x="8449470" y="4009231"/>
              <a:ext cx="146050" cy="20638"/>
            </a:xfrm>
            <a:prstGeom prst="rect">
              <a:avLst/>
            </a:prstGeom>
            <a:noFill/>
            <a:ln w="0">
              <a:solidFill>
                <a:srgbClr val="23282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1" name="Freeform 134"/>
            <p:cNvSpPr>
              <a:spLocks/>
            </p:cNvSpPr>
            <p:nvPr/>
          </p:nvSpPr>
          <p:spPr bwMode="auto">
            <a:xfrm>
              <a:off x="8657432" y="3550443"/>
              <a:ext cx="61913" cy="84138"/>
            </a:xfrm>
            <a:custGeom>
              <a:avLst/>
              <a:gdLst>
                <a:gd name="T0" fmla="*/ 0 w 3"/>
                <a:gd name="T1" fmla="*/ 0 h 4"/>
                <a:gd name="T2" fmla="*/ 3 w 3"/>
                <a:gd name="T3" fmla="*/ 3 h 4"/>
                <a:gd name="T4" fmla="*/ 3 w 3"/>
                <a:gd name="T5" fmla="*/ 4 h 4"/>
                <a:gd name="T6" fmla="*/ 0 w 3"/>
                <a:gd name="T7" fmla="*/ 1 h 4"/>
                <a:gd name="T8" fmla="*/ 0 w 3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lnTo>
                    <a:pt x="3" y="3"/>
                  </a:lnTo>
                  <a:lnTo>
                    <a:pt x="3" y="4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CC0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2" name="Freeform 135"/>
            <p:cNvSpPr>
              <a:spLocks/>
            </p:cNvSpPr>
            <p:nvPr/>
          </p:nvSpPr>
          <p:spPr bwMode="auto">
            <a:xfrm>
              <a:off x="8657432" y="3550443"/>
              <a:ext cx="61913" cy="84138"/>
            </a:xfrm>
            <a:custGeom>
              <a:avLst/>
              <a:gdLst>
                <a:gd name="T0" fmla="*/ 0 w 3"/>
                <a:gd name="T1" fmla="*/ 0 h 4"/>
                <a:gd name="T2" fmla="*/ 3 w 3"/>
                <a:gd name="T3" fmla="*/ 3 h 4"/>
                <a:gd name="T4" fmla="*/ 3 w 3"/>
                <a:gd name="T5" fmla="*/ 4 h 4"/>
                <a:gd name="T6" fmla="*/ 0 w 3"/>
                <a:gd name="T7" fmla="*/ 1 h 4"/>
                <a:gd name="T8" fmla="*/ 0 w 3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lnTo>
                    <a:pt x="3" y="3"/>
                  </a:lnTo>
                  <a:lnTo>
                    <a:pt x="3" y="4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23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3" name="Freeform 136"/>
            <p:cNvSpPr>
              <a:spLocks/>
            </p:cNvSpPr>
            <p:nvPr/>
          </p:nvSpPr>
          <p:spPr bwMode="auto">
            <a:xfrm>
              <a:off x="8636795" y="3342481"/>
              <a:ext cx="104775" cy="666750"/>
            </a:xfrm>
            <a:custGeom>
              <a:avLst/>
              <a:gdLst>
                <a:gd name="T0" fmla="*/ 0 w 5"/>
                <a:gd name="T1" fmla="*/ 0 h 32"/>
                <a:gd name="T2" fmla="*/ 5 w 5"/>
                <a:gd name="T3" fmla="*/ 2 h 32"/>
                <a:gd name="T4" fmla="*/ 5 w 5"/>
                <a:gd name="T5" fmla="*/ 32 h 32"/>
                <a:gd name="T6" fmla="*/ 4 w 5"/>
                <a:gd name="T7" fmla="*/ 32 h 32"/>
                <a:gd name="T8" fmla="*/ 4 w 5"/>
                <a:gd name="T9" fmla="*/ 5 h 32"/>
                <a:gd name="T10" fmla="*/ 0 w 5"/>
                <a:gd name="T11" fmla="*/ 4 h 32"/>
                <a:gd name="T12" fmla="*/ 0 w 5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32">
                  <a:moveTo>
                    <a:pt x="0" y="0"/>
                  </a:moveTo>
                  <a:lnTo>
                    <a:pt x="5" y="2"/>
                  </a:lnTo>
                  <a:lnTo>
                    <a:pt x="5" y="32"/>
                  </a:lnTo>
                  <a:lnTo>
                    <a:pt x="4" y="32"/>
                  </a:lnTo>
                  <a:lnTo>
                    <a:pt x="4" y="5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A0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4" name="Freeform 137"/>
            <p:cNvSpPr>
              <a:spLocks/>
            </p:cNvSpPr>
            <p:nvPr/>
          </p:nvSpPr>
          <p:spPr bwMode="auto">
            <a:xfrm>
              <a:off x="8636795" y="3342481"/>
              <a:ext cx="104775" cy="666750"/>
            </a:xfrm>
            <a:custGeom>
              <a:avLst/>
              <a:gdLst>
                <a:gd name="T0" fmla="*/ 0 w 5"/>
                <a:gd name="T1" fmla="*/ 0 h 32"/>
                <a:gd name="T2" fmla="*/ 5 w 5"/>
                <a:gd name="T3" fmla="*/ 2 h 32"/>
                <a:gd name="T4" fmla="*/ 5 w 5"/>
                <a:gd name="T5" fmla="*/ 32 h 32"/>
                <a:gd name="T6" fmla="*/ 4 w 5"/>
                <a:gd name="T7" fmla="*/ 32 h 32"/>
                <a:gd name="T8" fmla="*/ 4 w 5"/>
                <a:gd name="T9" fmla="*/ 5 h 32"/>
                <a:gd name="T10" fmla="*/ 0 w 5"/>
                <a:gd name="T11" fmla="*/ 4 h 32"/>
                <a:gd name="T12" fmla="*/ 0 w 5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32">
                  <a:moveTo>
                    <a:pt x="0" y="0"/>
                  </a:moveTo>
                  <a:lnTo>
                    <a:pt x="5" y="2"/>
                  </a:lnTo>
                  <a:lnTo>
                    <a:pt x="5" y="32"/>
                  </a:lnTo>
                  <a:lnTo>
                    <a:pt x="4" y="32"/>
                  </a:lnTo>
                  <a:lnTo>
                    <a:pt x="4" y="5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23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5" name="Freeform 138"/>
            <p:cNvSpPr>
              <a:spLocks/>
            </p:cNvSpPr>
            <p:nvPr/>
          </p:nvSpPr>
          <p:spPr bwMode="auto">
            <a:xfrm>
              <a:off x="8200232" y="4009231"/>
              <a:ext cx="541338" cy="125413"/>
            </a:xfrm>
            <a:custGeom>
              <a:avLst/>
              <a:gdLst>
                <a:gd name="T0" fmla="*/ 26 w 26"/>
                <a:gd name="T1" fmla="*/ 6 h 6"/>
                <a:gd name="T2" fmla="*/ 26 w 26"/>
                <a:gd name="T3" fmla="*/ 0 h 6"/>
                <a:gd name="T4" fmla="*/ 20 w 26"/>
                <a:gd name="T5" fmla="*/ 0 h 6"/>
                <a:gd name="T6" fmla="*/ 19 w 26"/>
                <a:gd name="T7" fmla="*/ 1 h 6"/>
                <a:gd name="T8" fmla="*/ 15 w 26"/>
                <a:gd name="T9" fmla="*/ 1 h 6"/>
                <a:gd name="T10" fmla="*/ 14 w 26"/>
                <a:gd name="T11" fmla="*/ 2 h 6"/>
                <a:gd name="T12" fmla="*/ 3 w 26"/>
                <a:gd name="T13" fmla="*/ 2 h 6"/>
                <a:gd name="T14" fmla="*/ 3 w 26"/>
                <a:gd name="T15" fmla="*/ 4 h 6"/>
                <a:gd name="T16" fmla="*/ 0 w 26"/>
                <a:gd name="T17" fmla="*/ 4 h 6"/>
                <a:gd name="T18" fmla="*/ 0 w 26"/>
                <a:gd name="T19" fmla="*/ 6 h 6"/>
                <a:gd name="T20" fmla="*/ 26 w 26"/>
                <a:gd name="T2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6">
                  <a:moveTo>
                    <a:pt x="26" y="6"/>
                  </a:moveTo>
                  <a:lnTo>
                    <a:pt x="26" y="0"/>
                  </a:lnTo>
                  <a:lnTo>
                    <a:pt x="20" y="0"/>
                  </a:lnTo>
                  <a:lnTo>
                    <a:pt x="19" y="1"/>
                  </a:lnTo>
                  <a:lnTo>
                    <a:pt x="15" y="1"/>
                  </a:lnTo>
                  <a:lnTo>
                    <a:pt x="14" y="2"/>
                  </a:lnTo>
                  <a:lnTo>
                    <a:pt x="3" y="2"/>
                  </a:lnTo>
                  <a:lnTo>
                    <a:pt x="3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26" y="6"/>
                  </a:lnTo>
                  <a:close/>
                </a:path>
              </a:pathLst>
            </a:custGeom>
            <a:solidFill>
              <a:srgbClr val="BCC0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6" name="Freeform 139"/>
            <p:cNvSpPr>
              <a:spLocks/>
            </p:cNvSpPr>
            <p:nvPr/>
          </p:nvSpPr>
          <p:spPr bwMode="auto">
            <a:xfrm>
              <a:off x="8200232" y="4009231"/>
              <a:ext cx="541338" cy="125413"/>
            </a:xfrm>
            <a:custGeom>
              <a:avLst/>
              <a:gdLst>
                <a:gd name="T0" fmla="*/ 26 w 26"/>
                <a:gd name="T1" fmla="*/ 6 h 6"/>
                <a:gd name="T2" fmla="*/ 26 w 26"/>
                <a:gd name="T3" fmla="*/ 0 h 6"/>
                <a:gd name="T4" fmla="*/ 20 w 26"/>
                <a:gd name="T5" fmla="*/ 0 h 6"/>
                <a:gd name="T6" fmla="*/ 19 w 26"/>
                <a:gd name="T7" fmla="*/ 1 h 6"/>
                <a:gd name="T8" fmla="*/ 15 w 26"/>
                <a:gd name="T9" fmla="*/ 1 h 6"/>
                <a:gd name="T10" fmla="*/ 14 w 26"/>
                <a:gd name="T11" fmla="*/ 2 h 6"/>
                <a:gd name="T12" fmla="*/ 3 w 26"/>
                <a:gd name="T13" fmla="*/ 2 h 6"/>
                <a:gd name="T14" fmla="*/ 3 w 26"/>
                <a:gd name="T15" fmla="*/ 4 h 6"/>
                <a:gd name="T16" fmla="*/ 0 w 26"/>
                <a:gd name="T17" fmla="*/ 4 h 6"/>
                <a:gd name="T18" fmla="*/ 0 w 26"/>
                <a:gd name="T19" fmla="*/ 6 h 6"/>
                <a:gd name="T20" fmla="*/ 26 w 26"/>
                <a:gd name="T2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6">
                  <a:moveTo>
                    <a:pt x="26" y="6"/>
                  </a:moveTo>
                  <a:lnTo>
                    <a:pt x="26" y="0"/>
                  </a:lnTo>
                  <a:lnTo>
                    <a:pt x="20" y="0"/>
                  </a:lnTo>
                  <a:lnTo>
                    <a:pt x="19" y="1"/>
                  </a:lnTo>
                  <a:lnTo>
                    <a:pt x="15" y="1"/>
                  </a:lnTo>
                  <a:lnTo>
                    <a:pt x="14" y="2"/>
                  </a:lnTo>
                  <a:lnTo>
                    <a:pt x="3" y="2"/>
                  </a:lnTo>
                  <a:lnTo>
                    <a:pt x="3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26" y="6"/>
                  </a:lnTo>
                  <a:close/>
                </a:path>
              </a:pathLst>
            </a:custGeom>
            <a:noFill/>
            <a:ln w="0">
              <a:solidFill>
                <a:srgbClr val="23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7" name="Rectangle 140"/>
            <p:cNvSpPr>
              <a:spLocks noChangeArrowheads="1"/>
            </p:cNvSpPr>
            <p:nvPr/>
          </p:nvSpPr>
          <p:spPr bwMode="auto">
            <a:xfrm>
              <a:off x="8344695" y="4091781"/>
              <a:ext cx="396875" cy="42863"/>
            </a:xfrm>
            <a:prstGeom prst="rect">
              <a:avLst/>
            </a:prstGeom>
            <a:solidFill>
              <a:srgbClr val="BCC0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8" name="Rectangle 141"/>
            <p:cNvSpPr>
              <a:spLocks noChangeArrowheads="1"/>
            </p:cNvSpPr>
            <p:nvPr/>
          </p:nvSpPr>
          <p:spPr bwMode="auto">
            <a:xfrm>
              <a:off x="8344695" y="4091781"/>
              <a:ext cx="396875" cy="42863"/>
            </a:xfrm>
            <a:prstGeom prst="rect">
              <a:avLst/>
            </a:prstGeom>
            <a:noFill/>
            <a:ln w="0">
              <a:solidFill>
                <a:srgbClr val="23282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9" name="Line 142"/>
            <p:cNvSpPr>
              <a:spLocks noChangeShapeType="1"/>
            </p:cNvSpPr>
            <p:nvPr/>
          </p:nvSpPr>
          <p:spPr bwMode="auto">
            <a:xfrm>
              <a:off x="8762207" y="3801268"/>
              <a:ext cx="1588" cy="82550"/>
            </a:xfrm>
            <a:prstGeom prst="line">
              <a:avLst/>
            </a:prstGeom>
            <a:noFill/>
            <a:ln w="0">
              <a:solidFill>
                <a:srgbClr val="23282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0" name="Freeform 143"/>
            <p:cNvSpPr>
              <a:spLocks/>
            </p:cNvSpPr>
            <p:nvPr/>
          </p:nvSpPr>
          <p:spPr bwMode="auto">
            <a:xfrm>
              <a:off x="8741570" y="3883818"/>
              <a:ext cx="20638" cy="41275"/>
            </a:xfrm>
            <a:custGeom>
              <a:avLst/>
              <a:gdLst>
                <a:gd name="T0" fmla="*/ 1 w 1"/>
                <a:gd name="T1" fmla="*/ 2 h 2"/>
                <a:gd name="T2" fmla="*/ 1 w 1"/>
                <a:gd name="T3" fmla="*/ 0 h 2"/>
                <a:gd name="T4" fmla="*/ 0 w 1"/>
                <a:gd name="T5" fmla="*/ 0 h 2"/>
                <a:gd name="T6" fmla="*/ 0 w 1"/>
                <a:gd name="T7" fmla="*/ 1 h 2"/>
                <a:gd name="T8" fmla="*/ 1 w 1"/>
                <a:gd name="T9" fmla="*/ 1 h 2"/>
                <a:gd name="T10" fmla="*/ 1 w 1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2"/>
                  </a:lnTo>
                  <a:close/>
                </a:path>
              </a:pathLst>
            </a:custGeom>
            <a:solidFill>
              <a:srgbClr val="BCC0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1" name="Freeform 144"/>
            <p:cNvSpPr>
              <a:spLocks/>
            </p:cNvSpPr>
            <p:nvPr/>
          </p:nvSpPr>
          <p:spPr bwMode="auto">
            <a:xfrm>
              <a:off x="8741570" y="3883818"/>
              <a:ext cx="20638" cy="41275"/>
            </a:xfrm>
            <a:custGeom>
              <a:avLst/>
              <a:gdLst>
                <a:gd name="T0" fmla="*/ 1 w 1"/>
                <a:gd name="T1" fmla="*/ 2 h 2"/>
                <a:gd name="T2" fmla="*/ 1 w 1"/>
                <a:gd name="T3" fmla="*/ 0 h 2"/>
                <a:gd name="T4" fmla="*/ 0 w 1"/>
                <a:gd name="T5" fmla="*/ 0 h 2"/>
                <a:gd name="T6" fmla="*/ 0 w 1"/>
                <a:gd name="T7" fmla="*/ 1 h 2"/>
                <a:gd name="T8" fmla="*/ 1 w 1"/>
                <a:gd name="T9" fmla="*/ 1 h 2"/>
                <a:gd name="T10" fmla="*/ 1 w 1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2"/>
                  </a:lnTo>
                  <a:close/>
                </a:path>
              </a:pathLst>
            </a:custGeom>
            <a:noFill/>
            <a:ln w="0">
              <a:solidFill>
                <a:srgbClr val="23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2" name="Freeform 145"/>
            <p:cNvSpPr>
              <a:spLocks/>
            </p:cNvSpPr>
            <p:nvPr/>
          </p:nvSpPr>
          <p:spPr bwMode="auto">
            <a:xfrm>
              <a:off x="8449470" y="3863181"/>
              <a:ext cx="125413" cy="166688"/>
            </a:xfrm>
            <a:custGeom>
              <a:avLst/>
              <a:gdLst>
                <a:gd name="T0" fmla="*/ 6 w 6"/>
                <a:gd name="T1" fmla="*/ 0 h 8"/>
                <a:gd name="T2" fmla="*/ 0 w 6"/>
                <a:gd name="T3" fmla="*/ 8 h 8"/>
                <a:gd name="T4" fmla="*/ 1 w 6"/>
                <a:gd name="T5" fmla="*/ 8 h 8"/>
                <a:gd name="T6" fmla="*/ 6 w 6"/>
                <a:gd name="T7" fmla="*/ 1 h 8"/>
                <a:gd name="T8" fmla="*/ 6 w 6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">
                  <a:moveTo>
                    <a:pt x="6" y="0"/>
                  </a:moveTo>
                  <a:lnTo>
                    <a:pt x="0" y="8"/>
                  </a:lnTo>
                  <a:lnTo>
                    <a:pt x="1" y="8"/>
                  </a:lnTo>
                  <a:lnTo>
                    <a:pt x="6" y="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9AA0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3" name="Freeform 146"/>
            <p:cNvSpPr>
              <a:spLocks/>
            </p:cNvSpPr>
            <p:nvPr/>
          </p:nvSpPr>
          <p:spPr bwMode="auto">
            <a:xfrm>
              <a:off x="8449470" y="3863181"/>
              <a:ext cx="125413" cy="166688"/>
            </a:xfrm>
            <a:custGeom>
              <a:avLst/>
              <a:gdLst>
                <a:gd name="T0" fmla="*/ 6 w 6"/>
                <a:gd name="T1" fmla="*/ 0 h 8"/>
                <a:gd name="T2" fmla="*/ 0 w 6"/>
                <a:gd name="T3" fmla="*/ 8 h 8"/>
                <a:gd name="T4" fmla="*/ 1 w 6"/>
                <a:gd name="T5" fmla="*/ 8 h 8"/>
                <a:gd name="T6" fmla="*/ 6 w 6"/>
                <a:gd name="T7" fmla="*/ 1 h 8"/>
                <a:gd name="T8" fmla="*/ 6 w 6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">
                  <a:moveTo>
                    <a:pt x="6" y="0"/>
                  </a:moveTo>
                  <a:lnTo>
                    <a:pt x="0" y="8"/>
                  </a:lnTo>
                  <a:lnTo>
                    <a:pt x="1" y="8"/>
                  </a:lnTo>
                  <a:lnTo>
                    <a:pt x="6" y="1"/>
                  </a:lnTo>
                  <a:lnTo>
                    <a:pt x="6" y="0"/>
                  </a:lnTo>
                  <a:close/>
                </a:path>
              </a:pathLst>
            </a:custGeom>
            <a:noFill/>
            <a:ln w="0">
              <a:solidFill>
                <a:srgbClr val="23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4" name="Freeform 147"/>
            <p:cNvSpPr>
              <a:spLocks/>
            </p:cNvSpPr>
            <p:nvPr/>
          </p:nvSpPr>
          <p:spPr bwMode="auto">
            <a:xfrm>
              <a:off x="8741570" y="3945731"/>
              <a:ext cx="82550" cy="188913"/>
            </a:xfrm>
            <a:custGeom>
              <a:avLst/>
              <a:gdLst>
                <a:gd name="T0" fmla="*/ 1 w 4"/>
                <a:gd name="T1" fmla="*/ 0 h 9"/>
                <a:gd name="T2" fmla="*/ 4 w 4"/>
                <a:gd name="T3" fmla="*/ 4 h 9"/>
                <a:gd name="T4" fmla="*/ 4 w 4"/>
                <a:gd name="T5" fmla="*/ 9 h 9"/>
                <a:gd name="T6" fmla="*/ 0 w 4"/>
                <a:gd name="T7" fmla="*/ 9 h 9"/>
                <a:gd name="T8" fmla="*/ 0 w 4"/>
                <a:gd name="T9" fmla="*/ 3 h 9"/>
                <a:gd name="T10" fmla="*/ 1 w 4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9">
                  <a:moveTo>
                    <a:pt x="1" y="0"/>
                  </a:moveTo>
                  <a:lnTo>
                    <a:pt x="4" y="4"/>
                  </a:lnTo>
                  <a:lnTo>
                    <a:pt x="4" y="9"/>
                  </a:lnTo>
                  <a:lnTo>
                    <a:pt x="0" y="9"/>
                  </a:lnTo>
                  <a:lnTo>
                    <a:pt x="0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CC0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" name="Freeform 148"/>
            <p:cNvSpPr>
              <a:spLocks/>
            </p:cNvSpPr>
            <p:nvPr/>
          </p:nvSpPr>
          <p:spPr bwMode="auto">
            <a:xfrm>
              <a:off x="8741570" y="3945731"/>
              <a:ext cx="82550" cy="188913"/>
            </a:xfrm>
            <a:custGeom>
              <a:avLst/>
              <a:gdLst>
                <a:gd name="T0" fmla="*/ 1 w 4"/>
                <a:gd name="T1" fmla="*/ 0 h 9"/>
                <a:gd name="T2" fmla="*/ 4 w 4"/>
                <a:gd name="T3" fmla="*/ 4 h 9"/>
                <a:gd name="T4" fmla="*/ 4 w 4"/>
                <a:gd name="T5" fmla="*/ 9 h 9"/>
                <a:gd name="T6" fmla="*/ 0 w 4"/>
                <a:gd name="T7" fmla="*/ 9 h 9"/>
                <a:gd name="T8" fmla="*/ 0 w 4"/>
                <a:gd name="T9" fmla="*/ 3 h 9"/>
                <a:gd name="T10" fmla="*/ 1 w 4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9">
                  <a:moveTo>
                    <a:pt x="1" y="0"/>
                  </a:moveTo>
                  <a:lnTo>
                    <a:pt x="4" y="4"/>
                  </a:lnTo>
                  <a:lnTo>
                    <a:pt x="4" y="9"/>
                  </a:lnTo>
                  <a:lnTo>
                    <a:pt x="0" y="9"/>
                  </a:lnTo>
                  <a:lnTo>
                    <a:pt x="0" y="3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0">
              <a:solidFill>
                <a:srgbClr val="23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6" name="Rectangle 149"/>
            <p:cNvSpPr>
              <a:spLocks noChangeArrowheads="1"/>
            </p:cNvSpPr>
            <p:nvPr/>
          </p:nvSpPr>
          <p:spPr bwMode="auto">
            <a:xfrm>
              <a:off x="8200232" y="4196556"/>
              <a:ext cx="644525" cy="41275"/>
            </a:xfrm>
            <a:prstGeom prst="rect">
              <a:avLst/>
            </a:prstGeom>
            <a:solidFill>
              <a:srgbClr val="9AA0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7" name="Rectangle 150"/>
            <p:cNvSpPr>
              <a:spLocks noChangeArrowheads="1"/>
            </p:cNvSpPr>
            <p:nvPr/>
          </p:nvSpPr>
          <p:spPr bwMode="auto">
            <a:xfrm>
              <a:off x="8200232" y="4196556"/>
              <a:ext cx="644525" cy="41275"/>
            </a:xfrm>
            <a:prstGeom prst="rect">
              <a:avLst/>
            </a:prstGeom>
            <a:noFill/>
            <a:ln w="0">
              <a:solidFill>
                <a:srgbClr val="23282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8" name="Rectangle 151"/>
            <p:cNvSpPr>
              <a:spLocks noChangeArrowheads="1"/>
            </p:cNvSpPr>
            <p:nvPr/>
          </p:nvSpPr>
          <p:spPr bwMode="auto">
            <a:xfrm>
              <a:off x="8200232" y="4134643"/>
              <a:ext cx="644525" cy="61913"/>
            </a:xfrm>
            <a:prstGeom prst="rect">
              <a:avLst/>
            </a:prstGeom>
            <a:solidFill>
              <a:srgbClr val="9AA0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9" name="Rectangle 152"/>
            <p:cNvSpPr>
              <a:spLocks noChangeArrowheads="1"/>
            </p:cNvSpPr>
            <p:nvPr/>
          </p:nvSpPr>
          <p:spPr bwMode="auto">
            <a:xfrm>
              <a:off x="8200232" y="4134643"/>
              <a:ext cx="644525" cy="61913"/>
            </a:xfrm>
            <a:prstGeom prst="rect">
              <a:avLst/>
            </a:prstGeom>
            <a:noFill/>
            <a:ln w="0">
              <a:solidFill>
                <a:srgbClr val="23282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0" name="Oval 153"/>
            <p:cNvSpPr>
              <a:spLocks noChangeArrowheads="1"/>
            </p:cNvSpPr>
            <p:nvPr/>
          </p:nvSpPr>
          <p:spPr bwMode="auto">
            <a:xfrm>
              <a:off x="8719345" y="3925093"/>
              <a:ext cx="63500" cy="63500"/>
            </a:xfrm>
            <a:prstGeom prst="ellipse">
              <a:avLst/>
            </a:prstGeom>
            <a:solidFill>
              <a:srgbClr val="9AA0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1" name="Oval 154"/>
            <p:cNvSpPr>
              <a:spLocks noChangeArrowheads="1"/>
            </p:cNvSpPr>
            <p:nvPr/>
          </p:nvSpPr>
          <p:spPr bwMode="auto">
            <a:xfrm>
              <a:off x="8719345" y="3925093"/>
              <a:ext cx="63500" cy="63500"/>
            </a:xfrm>
            <a:prstGeom prst="ellipse">
              <a:avLst/>
            </a:prstGeom>
            <a:noFill/>
            <a:ln w="0">
              <a:solidFill>
                <a:srgbClr val="23282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2" name="Rectangle 155"/>
            <p:cNvSpPr>
              <a:spLocks noChangeArrowheads="1"/>
            </p:cNvSpPr>
            <p:nvPr/>
          </p:nvSpPr>
          <p:spPr bwMode="auto">
            <a:xfrm>
              <a:off x="8574882" y="3842543"/>
              <a:ext cx="41275" cy="41275"/>
            </a:xfrm>
            <a:prstGeom prst="rect">
              <a:avLst/>
            </a:prstGeom>
            <a:solidFill>
              <a:srgbClr val="7984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3" name="Rectangle 156"/>
            <p:cNvSpPr>
              <a:spLocks noChangeArrowheads="1"/>
            </p:cNvSpPr>
            <p:nvPr/>
          </p:nvSpPr>
          <p:spPr bwMode="auto">
            <a:xfrm>
              <a:off x="8574882" y="3842543"/>
              <a:ext cx="41275" cy="41275"/>
            </a:xfrm>
            <a:prstGeom prst="rect">
              <a:avLst/>
            </a:prstGeom>
            <a:noFill/>
            <a:ln w="0">
              <a:solidFill>
                <a:srgbClr val="23282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4" name="Freeform 157"/>
            <p:cNvSpPr>
              <a:spLocks/>
            </p:cNvSpPr>
            <p:nvPr/>
          </p:nvSpPr>
          <p:spPr bwMode="auto">
            <a:xfrm>
              <a:off x="8449470" y="3821906"/>
              <a:ext cx="187325" cy="187325"/>
            </a:xfrm>
            <a:custGeom>
              <a:avLst/>
              <a:gdLst>
                <a:gd name="T0" fmla="*/ 8 w 9"/>
                <a:gd name="T1" fmla="*/ 9 h 9"/>
                <a:gd name="T2" fmla="*/ 8 w 9"/>
                <a:gd name="T3" fmla="*/ 1 h 9"/>
                <a:gd name="T4" fmla="*/ 0 w 9"/>
                <a:gd name="T5" fmla="*/ 1 h 9"/>
                <a:gd name="T6" fmla="*/ 0 w 9"/>
                <a:gd name="T7" fmla="*/ 0 h 9"/>
                <a:gd name="T8" fmla="*/ 9 w 9"/>
                <a:gd name="T9" fmla="*/ 0 h 9"/>
                <a:gd name="T10" fmla="*/ 9 w 9"/>
                <a:gd name="T11" fmla="*/ 9 h 9"/>
                <a:gd name="T12" fmla="*/ 8 w 9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9">
                  <a:moveTo>
                    <a:pt x="8" y="9"/>
                  </a:moveTo>
                  <a:lnTo>
                    <a:pt x="8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9"/>
                  </a:lnTo>
                  <a:lnTo>
                    <a:pt x="8" y="9"/>
                  </a:lnTo>
                  <a:close/>
                </a:path>
              </a:pathLst>
            </a:custGeom>
            <a:solidFill>
              <a:srgbClr val="BCC0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5" name="Freeform 158"/>
            <p:cNvSpPr>
              <a:spLocks/>
            </p:cNvSpPr>
            <p:nvPr/>
          </p:nvSpPr>
          <p:spPr bwMode="auto">
            <a:xfrm>
              <a:off x="8449470" y="3821906"/>
              <a:ext cx="187325" cy="187325"/>
            </a:xfrm>
            <a:custGeom>
              <a:avLst/>
              <a:gdLst>
                <a:gd name="T0" fmla="*/ 8 w 9"/>
                <a:gd name="T1" fmla="*/ 9 h 9"/>
                <a:gd name="T2" fmla="*/ 8 w 9"/>
                <a:gd name="T3" fmla="*/ 1 h 9"/>
                <a:gd name="T4" fmla="*/ 0 w 9"/>
                <a:gd name="T5" fmla="*/ 1 h 9"/>
                <a:gd name="T6" fmla="*/ 0 w 9"/>
                <a:gd name="T7" fmla="*/ 0 h 9"/>
                <a:gd name="T8" fmla="*/ 9 w 9"/>
                <a:gd name="T9" fmla="*/ 0 h 9"/>
                <a:gd name="T10" fmla="*/ 9 w 9"/>
                <a:gd name="T11" fmla="*/ 9 h 9"/>
                <a:gd name="T12" fmla="*/ 8 w 9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9">
                  <a:moveTo>
                    <a:pt x="8" y="9"/>
                  </a:moveTo>
                  <a:lnTo>
                    <a:pt x="8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9"/>
                  </a:lnTo>
                  <a:lnTo>
                    <a:pt x="8" y="9"/>
                  </a:lnTo>
                  <a:close/>
                </a:path>
              </a:pathLst>
            </a:custGeom>
            <a:noFill/>
            <a:ln w="0">
              <a:solidFill>
                <a:srgbClr val="23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6" name="Oval 159"/>
            <p:cNvSpPr>
              <a:spLocks noChangeArrowheads="1"/>
            </p:cNvSpPr>
            <p:nvPr/>
          </p:nvSpPr>
          <p:spPr bwMode="auto">
            <a:xfrm>
              <a:off x="8574882" y="3634581"/>
              <a:ext cx="207963" cy="207963"/>
            </a:xfrm>
            <a:prstGeom prst="ellipse">
              <a:avLst/>
            </a:prstGeom>
            <a:solidFill>
              <a:srgbClr val="7984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7" name="Oval 160"/>
            <p:cNvSpPr>
              <a:spLocks noChangeArrowheads="1"/>
            </p:cNvSpPr>
            <p:nvPr/>
          </p:nvSpPr>
          <p:spPr bwMode="auto">
            <a:xfrm>
              <a:off x="8574882" y="3634581"/>
              <a:ext cx="207963" cy="207963"/>
            </a:xfrm>
            <a:prstGeom prst="ellipse">
              <a:avLst/>
            </a:prstGeom>
            <a:noFill/>
            <a:ln w="0">
              <a:solidFill>
                <a:srgbClr val="23282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8" name="Oval 161"/>
            <p:cNvSpPr>
              <a:spLocks noChangeArrowheads="1"/>
            </p:cNvSpPr>
            <p:nvPr/>
          </p:nvSpPr>
          <p:spPr bwMode="auto">
            <a:xfrm>
              <a:off x="8595520" y="3634581"/>
              <a:ext cx="207963" cy="207963"/>
            </a:xfrm>
            <a:prstGeom prst="ellipse">
              <a:avLst/>
            </a:prstGeom>
            <a:solidFill>
              <a:srgbClr val="BCC0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9" name="Oval 162"/>
            <p:cNvSpPr>
              <a:spLocks noChangeArrowheads="1"/>
            </p:cNvSpPr>
            <p:nvPr/>
          </p:nvSpPr>
          <p:spPr bwMode="auto">
            <a:xfrm>
              <a:off x="8595520" y="3634581"/>
              <a:ext cx="207963" cy="207963"/>
            </a:xfrm>
            <a:prstGeom prst="ellipse">
              <a:avLst/>
            </a:prstGeom>
            <a:noFill/>
            <a:ln w="0">
              <a:solidFill>
                <a:srgbClr val="23282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0" name="Rectangle 163"/>
            <p:cNvSpPr>
              <a:spLocks noChangeArrowheads="1"/>
            </p:cNvSpPr>
            <p:nvPr/>
          </p:nvSpPr>
          <p:spPr bwMode="auto">
            <a:xfrm>
              <a:off x="8636795" y="4009231"/>
              <a:ext cx="61913" cy="187325"/>
            </a:xfrm>
            <a:prstGeom prst="rect">
              <a:avLst/>
            </a:prstGeom>
            <a:solidFill>
              <a:srgbClr val="BCC0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1" name="Rectangle 164"/>
            <p:cNvSpPr>
              <a:spLocks noChangeArrowheads="1"/>
            </p:cNvSpPr>
            <p:nvPr/>
          </p:nvSpPr>
          <p:spPr bwMode="auto">
            <a:xfrm>
              <a:off x="8636795" y="4009231"/>
              <a:ext cx="61913" cy="187325"/>
            </a:xfrm>
            <a:prstGeom prst="rect">
              <a:avLst/>
            </a:prstGeom>
            <a:noFill/>
            <a:ln w="0">
              <a:solidFill>
                <a:srgbClr val="23282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2" name="Freeform 165"/>
            <p:cNvSpPr>
              <a:spLocks/>
            </p:cNvSpPr>
            <p:nvPr/>
          </p:nvSpPr>
          <p:spPr bwMode="auto">
            <a:xfrm>
              <a:off x="8344695" y="3571081"/>
              <a:ext cx="42863" cy="84138"/>
            </a:xfrm>
            <a:custGeom>
              <a:avLst/>
              <a:gdLst>
                <a:gd name="T0" fmla="*/ 0 w 2"/>
                <a:gd name="T1" fmla="*/ 0 h 4"/>
                <a:gd name="T2" fmla="*/ 2 w 2"/>
                <a:gd name="T3" fmla="*/ 3 h 4"/>
                <a:gd name="T4" fmla="*/ 2 w 2"/>
                <a:gd name="T5" fmla="*/ 4 h 4"/>
                <a:gd name="T6" fmla="*/ 0 w 2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2" y="3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A9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3" name="Freeform 166"/>
            <p:cNvSpPr>
              <a:spLocks/>
            </p:cNvSpPr>
            <p:nvPr/>
          </p:nvSpPr>
          <p:spPr bwMode="auto">
            <a:xfrm>
              <a:off x="8344695" y="3571081"/>
              <a:ext cx="42863" cy="84138"/>
            </a:xfrm>
            <a:custGeom>
              <a:avLst/>
              <a:gdLst>
                <a:gd name="T0" fmla="*/ 0 w 2"/>
                <a:gd name="T1" fmla="*/ 0 h 4"/>
                <a:gd name="T2" fmla="*/ 2 w 2"/>
                <a:gd name="T3" fmla="*/ 3 h 4"/>
                <a:gd name="T4" fmla="*/ 2 w 2"/>
                <a:gd name="T5" fmla="*/ 4 h 4"/>
                <a:gd name="T6" fmla="*/ 0 w 2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2" y="3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23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4" name="Freeform 167"/>
            <p:cNvSpPr>
              <a:spLocks/>
            </p:cNvSpPr>
            <p:nvPr/>
          </p:nvSpPr>
          <p:spPr bwMode="auto">
            <a:xfrm>
              <a:off x="8344695" y="3529806"/>
              <a:ext cx="104775" cy="20638"/>
            </a:xfrm>
            <a:custGeom>
              <a:avLst/>
              <a:gdLst>
                <a:gd name="T0" fmla="*/ 1 w 5"/>
                <a:gd name="T1" fmla="*/ 0 h 1"/>
                <a:gd name="T2" fmla="*/ 5 w 5"/>
                <a:gd name="T3" fmla="*/ 0 h 1"/>
                <a:gd name="T4" fmla="*/ 5 w 5"/>
                <a:gd name="T5" fmla="*/ 1 h 1"/>
                <a:gd name="T6" fmla="*/ 0 w 5"/>
                <a:gd name="T7" fmla="*/ 0 h 1"/>
                <a:gd name="T8" fmla="*/ 1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5" y="0"/>
                  </a:lnTo>
                  <a:lnTo>
                    <a:pt x="5" y="1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AA9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5" name="Freeform 168"/>
            <p:cNvSpPr>
              <a:spLocks/>
            </p:cNvSpPr>
            <p:nvPr/>
          </p:nvSpPr>
          <p:spPr bwMode="auto">
            <a:xfrm>
              <a:off x="8344695" y="3529806"/>
              <a:ext cx="104775" cy="20638"/>
            </a:xfrm>
            <a:custGeom>
              <a:avLst/>
              <a:gdLst>
                <a:gd name="T0" fmla="*/ 1 w 5"/>
                <a:gd name="T1" fmla="*/ 0 h 1"/>
                <a:gd name="T2" fmla="*/ 5 w 5"/>
                <a:gd name="T3" fmla="*/ 0 h 1"/>
                <a:gd name="T4" fmla="*/ 5 w 5"/>
                <a:gd name="T5" fmla="*/ 1 h 1"/>
                <a:gd name="T6" fmla="*/ 0 w 5"/>
                <a:gd name="T7" fmla="*/ 0 h 1"/>
                <a:gd name="T8" fmla="*/ 1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5" y="0"/>
                  </a:lnTo>
                  <a:lnTo>
                    <a:pt x="5" y="1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0">
              <a:solidFill>
                <a:srgbClr val="23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6" name="Freeform 169"/>
            <p:cNvSpPr>
              <a:spLocks/>
            </p:cNvSpPr>
            <p:nvPr/>
          </p:nvSpPr>
          <p:spPr bwMode="auto">
            <a:xfrm>
              <a:off x="8303420" y="3321843"/>
              <a:ext cx="395288" cy="603250"/>
            </a:xfrm>
            <a:custGeom>
              <a:avLst/>
              <a:gdLst>
                <a:gd name="T0" fmla="*/ 18 w 19"/>
                <a:gd name="T1" fmla="*/ 1 h 29"/>
                <a:gd name="T2" fmla="*/ 18 w 19"/>
                <a:gd name="T3" fmla="*/ 2 h 29"/>
                <a:gd name="T4" fmla="*/ 19 w 19"/>
                <a:gd name="T5" fmla="*/ 3 h 29"/>
                <a:gd name="T6" fmla="*/ 19 w 19"/>
                <a:gd name="T7" fmla="*/ 4 h 29"/>
                <a:gd name="T8" fmla="*/ 19 w 19"/>
                <a:gd name="T9" fmla="*/ 5 h 29"/>
                <a:gd name="T10" fmla="*/ 18 w 19"/>
                <a:gd name="T11" fmla="*/ 6 h 29"/>
                <a:gd name="T12" fmla="*/ 18 w 19"/>
                <a:gd name="T13" fmla="*/ 8 h 29"/>
                <a:gd name="T14" fmla="*/ 18 w 19"/>
                <a:gd name="T15" fmla="*/ 10 h 29"/>
                <a:gd name="T16" fmla="*/ 17 w 19"/>
                <a:gd name="T17" fmla="*/ 13 h 29"/>
                <a:gd name="T18" fmla="*/ 16 w 19"/>
                <a:gd name="T19" fmla="*/ 15 h 29"/>
                <a:gd name="T20" fmla="*/ 14 w 19"/>
                <a:gd name="T21" fmla="*/ 18 h 29"/>
                <a:gd name="T22" fmla="*/ 13 w 19"/>
                <a:gd name="T23" fmla="*/ 20 h 29"/>
                <a:gd name="T24" fmla="*/ 11 w 19"/>
                <a:gd name="T25" fmla="*/ 22 h 29"/>
                <a:gd name="T26" fmla="*/ 9 w 19"/>
                <a:gd name="T27" fmla="*/ 24 h 29"/>
                <a:gd name="T28" fmla="*/ 7 w 19"/>
                <a:gd name="T29" fmla="*/ 26 h 29"/>
                <a:gd name="T30" fmla="*/ 5 w 19"/>
                <a:gd name="T31" fmla="*/ 27 h 29"/>
                <a:gd name="T32" fmla="*/ 4 w 19"/>
                <a:gd name="T33" fmla="*/ 28 h 29"/>
                <a:gd name="T34" fmla="*/ 3 w 19"/>
                <a:gd name="T35" fmla="*/ 29 h 29"/>
                <a:gd name="T36" fmla="*/ 2 w 19"/>
                <a:gd name="T37" fmla="*/ 29 h 29"/>
                <a:gd name="T38" fmla="*/ 1 w 19"/>
                <a:gd name="T39" fmla="*/ 29 h 29"/>
                <a:gd name="T40" fmla="*/ 0 w 19"/>
                <a:gd name="T41" fmla="*/ 29 h 29"/>
                <a:gd name="T42" fmla="*/ 17 w 19"/>
                <a:gd name="T43" fmla="*/ 0 h 29"/>
                <a:gd name="T44" fmla="*/ 18 w 19"/>
                <a:gd name="T4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" h="29">
                  <a:moveTo>
                    <a:pt x="18" y="1"/>
                  </a:moveTo>
                  <a:lnTo>
                    <a:pt x="18" y="2"/>
                  </a:lnTo>
                  <a:lnTo>
                    <a:pt x="19" y="3"/>
                  </a:lnTo>
                  <a:lnTo>
                    <a:pt x="19" y="4"/>
                  </a:lnTo>
                  <a:lnTo>
                    <a:pt x="19" y="5"/>
                  </a:lnTo>
                  <a:lnTo>
                    <a:pt x="18" y="6"/>
                  </a:lnTo>
                  <a:lnTo>
                    <a:pt x="18" y="8"/>
                  </a:lnTo>
                  <a:lnTo>
                    <a:pt x="18" y="10"/>
                  </a:lnTo>
                  <a:lnTo>
                    <a:pt x="17" y="13"/>
                  </a:lnTo>
                  <a:lnTo>
                    <a:pt x="16" y="15"/>
                  </a:lnTo>
                  <a:lnTo>
                    <a:pt x="14" y="18"/>
                  </a:lnTo>
                  <a:lnTo>
                    <a:pt x="13" y="20"/>
                  </a:lnTo>
                  <a:lnTo>
                    <a:pt x="11" y="22"/>
                  </a:lnTo>
                  <a:lnTo>
                    <a:pt x="9" y="24"/>
                  </a:lnTo>
                  <a:lnTo>
                    <a:pt x="7" y="26"/>
                  </a:lnTo>
                  <a:lnTo>
                    <a:pt x="5" y="27"/>
                  </a:lnTo>
                  <a:lnTo>
                    <a:pt x="4" y="28"/>
                  </a:lnTo>
                  <a:lnTo>
                    <a:pt x="3" y="29"/>
                  </a:lnTo>
                  <a:lnTo>
                    <a:pt x="2" y="29"/>
                  </a:lnTo>
                  <a:lnTo>
                    <a:pt x="1" y="29"/>
                  </a:lnTo>
                  <a:lnTo>
                    <a:pt x="0" y="29"/>
                  </a:lnTo>
                  <a:lnTo>
                    <a:pt x="17" y="0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7984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7" name="Freeform 170"/>
            <p:cNvSpPr>
              <a:spLocks/>
            </p:cNvSpPr>
            <p:nvPr/>
          </p:nvSpPr>
          <p:spPr bwMode="auto">
            <a:xfrm>
              <a:off x="8303420" y="3321843"/>
              <a:ext cx="395288" cy="603250"/>
            </a:xfrm>
            <a:custGeom>
              <a:avLst/>
              <a:gdLst>
                <a:gd name="T0" fmla="*/ 18 w 19"/>
                <a:gd name="T1" fmla="*/ 1 h 29"/>
                <a:gd name="T2" fmla="*/ 18 w 19"/>
                <a:gd name="T3" fmla="*/ 2 h 29"/>
                <a:gd name="T4" fmla="*/ 19 w 19"/>
                <a:gd name="T5" fmla="*/ 3 h 29"/>
                <a:gd name="T6" fmla="*/ 19 w 19"/>
                <a:gd name="T7" fmla="*/ 4 h 29"/>
                <a:gd name="T8" fmla="*/ 19 w 19"/>
                <a:gd name="T9" fmla="*/ 5 h 29"/>
                <a:gd name="T10" fmla="*/ 18 w 19"/>
                <a:gd name="T11" fmla="*/ 6 h 29"/>
                <a:gd name="T12" fmla="*/ 18 w 19"/>
                <a:gd name="T13" fmla="*/ 8 h 29"/>
                <a:gd name="T14" fmla="*/ 18 w 19"/>
                <a:gd name="T15" fmla="*/ 10 h 29"/>
                <a:gd name="T16" fmla="*/ 17 w 19"/>
                <a:gd name="T17" fmla="*/ 13 h 29"/>
                <a:gd name="T18" fmla="*/ 16 w 19"/>
                <a:gd name="T19" fmla="*/ 15 h 29"/>
                <a:gd name="T20" fmla="*/ 14 w 19"/>
                <a:gd name="T21" fmla="*/ 18 h 29"/>
                <a:gd name="T22" fmla="*/ 13 w 19"/>
                <a:gd name="T23" fmla="*/ 20 h 29"/>
                <a:gd name="T24" fmla="*/ 11 w 19"/>
                <a:gd name="T25" fmla="*/ 22 h 29"/>
                <a:gd name="T26" fmla="*/ 9 w 19"/>
                <a:gd name="T27" fmla="*/ 24 h 29"/>
                <a:gd name="T28" fmla="*/ 7 w 19"/>
                <a:gd name="T29" fmla="*/ 26 h 29"/>
                <a:gd name="T30" fmla="*/ 5 w 19"/>
                <a:gd name="T31" fmla="*/ 27 h 29"/>
                <a:gd name="T32" fmla="*/ 4 w 19"/>
                <a:gd name="T33" fmla="*/ 28 h 29"/>
                <a:gd name="T34" fmla="*/ 3 w 19"/>
                <a:gd name="T35" fmla="*/ 29 h 29"/>
                <a:gd name="T36" fmla="*/ 2 w 19"/>
                <a:gd name="T37" fmla="*/ 29 h 29"/>
                <a:gd name="T38" fmla="*/ 1 w 19"/>
                <a:gd name="T39" fmla="*/ 29 h 29"/>
                <a:gd name="T40" fmla="*/ 0 w 19"/>
                <a:gd name="T41" fmla="*/ 29 h 29"/>
                <a:gd name="T42" fmla="*/ 17 w 19"/>
                <a:gd name="T43" fmla="*/ 0 h 29"/>
                <a:gd name="T44" fmla="*/ 18 w 19"/>
                <a:gd name="T4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" h="29">
                  <a:moveTo>
                    <a:pt x="18" y="1"/>
                  </a:moveTo>
                  <a:lnTo>
                    <a:pt x="18" y="2"/>
                  </a:lnTo>
                  <a:lnTo>
                    <a:pt x="19" y="3"/>
                  </a:lnTo>
                  <a:lnTo>
                    <a:pt x="19" y="4"/>
                  </a:lnTo>
                  <a:lnTo>
                    <a:pt x="19" y="5"/>
                  </a:lnTo>
                  <a:lnTo>
                    <a:pt x="18" y="6"/>
                  </a:lnTo>
                  <a:lnTo>
                    <a:pt x="18" y="8"/>
                  </a:lnTo>
                  <a:lnTo>
                    <a:pt x="18" y="10"/>
                  </a:lnTo>
                  <a:lnTo>
                    <a:pt x="17" y="13"/>
                  </a:lnTo>
                  <a:lnTo>
                    <a:pt x="16" y="15"/>
                  </a:lnTo>
                  <a:lnTo>
                    <a:pt x="14" y="18"/>
                  </a:lnTo>
                  <a:lnTo>
                    <a:pt x="13" y="20"/>
                  </a:lnTo>
                  <a:lnTo>
                    <a:pt x="11" y="22"/>
                  </a:lnTo>
                  <a:lnTo>
                    <a:pt x="9" y="24"/>
                  </a:lnTo>
                  <a:lnTo>
                    <a:pt x="7" y="26"/>
                  </a:lnTo>
                  <a:lnTo>
                    <a:pt x="5" y="27"/>
                  </a:lnTo>
                  <a:lnTo>
                    <a:pt x="4" y="28"/>
                  </a:lnTo>
                  <a:lnTo>
                    <a:pt x="3" y="29"/>
                  </a:lnTo>
                  <a:lnTo>
                    <a:pt x="2" y="29"/>
                  </a:lnTo>
                  <a:lnTo>
                    <a:pt x="1" y="29"/>
                  </a:lnTo>
                  <a:lnTo>
                    <a:pt x="0" y="29"/>
                  </a:lnTo>
                  <a:lnTo>
                    <a:pt x="17" y="0"/>
                  </a:lnTo>
                  <a:lnTo>
                    <a:pt x="18" y="1"/>
                  </a:lnTo>
                  <a:close/>
                </a:path>
              </a:pathLst>
            </a:custGeom>
            <a:noFill/>
            <a:ln w="0">
              <a:solidFill>
                <a:srgbClr val="23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8" name="Freeform 171"/>
            <p:cNvSpPr>
              <a:spLocks/>
            </p:cNvSpPr>
            <p:nvPr/>
          </p:nvSpPr>
          <p:spPr bwMode="auto">
            <a:xfrm>
              <a:off x="8303420" y="3321843"/>
              <a:ext cx="374650" cy="603250"/>
            </a:xfrm>
            <a:custGeom>
              <a:avLst/>
              <a:gdLst>
                <a:gd name="T0" fmla="*/ 17 w 18"/>
                <a:gd name="T1" fmla="*/ 0 h 29"/>
                <a:gd name="T2" fmla="*/ 18 w 18"/>
                <a:gd name="T3" fmla="*/ 0 h 29"/>
                <a:gd name="T4" fmla="*/ 18 w 18"/>
                <a:gd name="T5" fmla="*/ 1 h 29"/>
                <a:gd name="T6" fmla="*/ 18 w 18"/>
                <a:gd name="T7" fmla="*/ 3 h 29"/>
                <a:gd name="T8" fmla="*/ 17 w 18"/>
                <a:gd name="T9" fmla="*/ 4 h 29"/>
                <a:gd name="T10" fmla="*/ 17 w 18"/>
                <a:gd name="T11" fmla="*/ 6 h 29"/>
                <a:gd name="T12" fmla="*/ 17 w 18"/>
                <a:gd name="T13" fmla="*/ 8 h 29"/>
                <a:gd name="T14" fmla="*/ 16 w 18"/>
                <a:gd name="T15" fmla="*/ 9 h 29"/>
                <a:gd name="T16" fmla="*/ 16 w 18"/>
                <a:gd name="T17" fmla="*/ 12 h 29"/>
                <a:gd name="T18" fmla="*/ 14 w 18"/>
                <a:gd name="T19" fmla="*/ 15 h 29"/>
                <a:gd name="T20" fmla="*/ 13 w 18"/>
                <a:gd name="T21" fmla="*/ 17 h 29"/>
                <a:gd name="T22" fmla="*/ 11 w 18"/>
                <a:gd name="T23" fmla="*/ 19 h 29"/>
                <a:gd name="T24" fmla="*/ 10 w 18"/>
                <a:gd name="T25" fmla="*/ 21 h 29"/>
                <a:gd name="T26" fmla="*/ 9 w 18"/>
                <a:gd name="T27" fmla="*/ 22 h 29"/>
                <a:gd name="T28" fmla="*/ 7 w 18"/>
                <a:gd name="T29" fmla="*/ 24 h 29"/>
                <a:gd name="T30" fmla="*/ 6 w 18"/>
                <a:gd name="T31" fmla="*/ 25 h 29"/>
                <a:gd name="T32" fmla="*/ 5 w 18"/>
                <a:gd name="T33" fmla="*/ 26 h 29"/>
                <a:gd name="T34" fmla="*/ 4 w 18"/>
                <a:gd name="T35" fmla="*/ 27 h 29"/>
                <a:gd name="T36" fmla="*/ 3 w 18"/>
                <a:gd name="T37" fmla="*/ 27 h 29"/>
                <a:gd name="T38" fmla="*/ 2 w 18"/>
                <a:gd name="T39" fmla="*/ 28 h 29"/>
                <a:gd name="T40" fmla="*/ 1 w 18"/>
                <a:gd name="T41" fmla="*/ 28 h 29"/>
                <a:gd name="T42" fmla="*/ 0 w 18"/>
                <a:gd name="T43" fmla="*/ 29 h 29"/>
                <a:gd name="T44" fmla="*/ 0 w 18"/>
                <a:gd name="T45" fmla="*/ 28 h 29"/>
                <a:gd name="T46" fmla="*/ 0 w 18"/>
                <a:gd name="T47" fmla="*/ 27 h 29"/>
                <a:gd name="T48" fmla="*/ 0 w 18"/>
                <a:gd name="T49" fmla="*/ 27 h 29"/>
                <a:gd name="T50" fmla="*/ 1 w 18"/>
                <a:gd name="T51" fmla="*/ 26 h 29"/>
                <a:gd name="T52" fmla="*/ 1 w 18"/>
                <a:gd name="T53" fmla="*/ 24 h 29"/>
                <a:gd name="T54" fmla="*/ 1 w 18"/>
                <a:gd name="T55" fmla="*/ 22 h 29"/>
                <a:gd name="T56" fmla="*/ 2 w 18"/>
                <a:gd name="T57" fmla="*/ 21 h 29"/>
                <a:gd name="T58" fmla="*/ 2 w 18"/>
                <a:gd name="T59" fmla="*/ 19 h 29"/>
                <a:gd name="T60" fmla="*/ 3 w 18"/>
                <a:gd name="T61" fmla="*/ 18 h 29"/>
                <a:gd name="T62" fmla="*/ 3 w 18"/>
                <a:gd name="T63" fmla="*/ 17 h 29"/>
                <a:gd name="T64" fmla="*/ 4 w 18"/>
                <a:gd name="T65" fmla="*/ 15 h 29"/>
                <a:gd name="T66" fmla="*/ 5 w 18"/>
                <a:gd name="T67" fmla="*/ 13 h 29"/>
                <a:gd name="T68" fmla="*/ 6 w 18"/>
                <a:gd name="T69" fmla="*/ 12 h 29"/>
                <a:gd name="T70" fmla="*/ 7 w 18"/>
                <a:gd name="T71" fmla="*/ 10 h 29"/>
                <a:gd name="T72" fmla="*/ 9 w 18"/>
                <a:gd name="T73" fmla="*/ 8 h 29"/>
                <a:gd name="T74" fmla="*/ 10 w 18"/>
                <a:gd name="T75" fmla="*/ 6 h 29"/>
                <a:gd name="T76" fmla="*/ 11 w 18"/>
                <a:gd name="T77" fmla="*/ 5 h 29"/>
                <a:gd name="T78" fmla="*/ 13 w 18"/>
                <a:gd name="T79" fmla="*/ 4 h 29"/>
                <a:gd name="T80" fmla="*/ 14 w 18"/>
                <a:gd name="T81" fmla="*/ 3 h 29"/>
                <a:gd name="T82" fmla="*/ 15 w 18"/>
                <a:gd name="T83" fmla="*/ 1 h 29"/>
                <a:gd name="T84" fmla="*/ 16 w 18"/>
                <a:gd name="T85" fmla="*/ 1 h 29"/>
                <a:gd name="T86" fmla="*/ 17 w 18"/>
                <a:gd name="T8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" h="29">
                  <a:moveTo>
                    <a:pt x="17" y="0"/>
                  </a:moveTo>
                  <a:lnTo>
                    <a:pt x="18" y="0"/>
                  </a:lnTo>
                  <a:lnTo>
                    <a:pt x="18" y="1"/>
                  </a:lnTo>
                  <a:lnTo>
                    <a:pt x="18" y="3"/>
                  </a:lnTo>
                  <a:lnTo>
                    <a:pt x="17" y="4"/>
                  </a:lnTo>
                  <a:lnTo>
                    <a:pt x="17" y="6"/>
                  </a:lnTo>
                  <a:lnTo>
                    <a:pt x="17" y="8"/>
                  </a:lnTo>
                  <a:lnTo>
                    <a:pt x="16" y="9"/>
                  </a:lnTo>
                  <a:lnTo>
                    <a:pt x="16" y="12"/>
                  </a:lnTo>
                  <a:lnTo>
                    <a:pt x="14" y="15"/>
                  </a:lnTo>
                  <a:lnTo>
                    <a:pt x="13" y="17"/>
                  </a:lnTo>
                  <a:lnTo>
                    <a:pt x="11" y="19"/>
                  </a:lnTo>
                  <a:lnTo>
                    <a:pt x="10" y="21"/>
                  </a:lnTo>
                  <a:lnTo>
                    <a:pt x="9" y="22"/>
                  </a:lnTo>
                  <a:lnTo>
                    <a:pt x="7" y="24"/>
                  </a:lnTo>
                  <a:lnTo>
                    <a:pt x="6" y="25"/>
                  </a:lnTo>
                  <a:lnTo>
                    <a:pt x="5" y="26"/>
                  </a:lnTo>
                  <a:lnTo>
                    <a:pt x="4" y="27"/>
                  </a:lnTo>
                  <a:lnTo>
                    <a:pt x="3" y="27"/>
                  </a:lnTo>
                  <a:lnTo>
                    <a:pt x="2" y="28"/>
                  </a:lnTo>
                  <a:lnTo>
                    <a:pt x="1" y="28"/>
                  </a:lnTo>
                  <a:lnTo>
                    <a:pt x="0" y="29"/>
                  </a:lnTo>
                  <a:lnTo>
                    <a:pt x="0" y="28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1" y="26"/>
                  </a:lnTo>
                  <a:lnTo>
                    <a:pt x="1" y="24"/>
                  </a:lnTo>
                  <a:lnTo>
                    <a:pt x="1" y="22"/>
                  </a:lnTo>
                  <a:lnTo>
                    <a:pt x="2" y="21"/>
                  </a:lnTo>
                  <a:lnTo>
                    <a:pt x="2" y="19"/>
                  </a:lnTo>
                  <a:lnTo>
                    <a:pt x="3" y="18"/>
                  </a:lnTo>
                  <a:lnTo>
                    <a:pt x="3" y="17"/>
                  </a:lnTo>
                  <a:lnTo>
                    <a:pt x="4" y="15"/>
                  </a:lnTo>
                  <a:lnTo>
                    <a:pt x="5" y="13"/>
                  </a:lnTo>
                  <a:lnTo>
                    <a:pt x="6" y="12"/>
                  </a:lnTo>
                  <a:lnTo>
                    <a:pt x="7" y="10"/>
                  </a:lnTo>
                  <a:lnTo>
                    <a:pt x="9" y="8"/>
                  </a:lnTo>
                  <a:lnTo>
                    <a:pt x="10" y="6"/>
                  </a:lnTo>
                  <a:lnTo>
                    <a:pt x="11" y="5"/>
                  </a:lnTo>
                  <a:lnTo>
                    <a:pt x="13" y="4"/>
                  </a:lnTo>
                  <a:lnTo>
                    <a:pt x="14" y="3"/>
                  </a:lnTo>
                  <a:lnTo>
                    <a:pt x="15" y="1"/>
                  </a:lnTo>
                  <a:lnTo>
                    <a:pt x="16" y="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BCC0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9" name="Freeform 172"/>
            <p:cNvSpPr>
              <a:spLocks/>
            </p:cNvSpPr>
            <p:nvPr/>
          </p:nvSpPr>
          <p:spPr bwMode="auto">
            <a:xfrm>
              <a:off x="8303420" y="3321843"/>
              <a:ext cx="374650" cy="603250"/>
            </a:xfrm>
            <a:custGeom>
              <a:avLst/>
              <a:gdLst>
                <a:gd name="T0" fmla="*/ 17 w 18"/>
                <a:gd name="T1" fmla="*/ 0 h 29"/>
                <a:gd name="T2" fmla="*/ 18 w 18"/>
                <a:gd name="T3" fmla="*/ 0 h 29"/>
                <a:gd name="T4" fmla="*/ 18 w 18"/>
                <a:gd name="T5" fmla="*/ 1 h 29"/>
                <a:gd name="T6" fmla="*/ 18 w 18"/>
                <a:gd name="T7" fmla="*/ 3 h 29"/>
                <a:gd name="T8" fmla="*/ 17 w 18"/>
                <a:gd name="T9" fmla="*/ 4 h 29"/>
                <a:gd name="T10" fmla="*/ 17 w 18"/>
                <a:gd name="T11" fmla="*/ 6 h 29"/>
                <a:gd name="T12" fmla="*/ 17 w 18"/>
                <a:gd name="T13" fmla="*/ 8 h 29"/>
                <a:gd name="T14" fmla="*/ 16 w 18"/>
                <a:gd name="T15" fmla="*/ 9 h 29"/>
                <a:gd name="T16" fmla="*/ 16 w 18"/>
                <a:gd name="T17" fmla="*/ 12 h 29"/>
                <a:gd name="T18" fmla="*/ 14 w 18"/>
                <a:gd name="T19" fmla="*/ 15 h 29"/>
                <a:gd name="T20" fmla="*/ 13 w 18"/>
                <a:gd name="T21" fmla="*/ 17 h 29"/>
                <a:gd name="T22" fmla="*/ 11 w 18"/>
                <a:gd name="T23" fmla="*/ 19 h 29"/>
                <a:gd name="T24" fmla="*/ 10 w 18"/>
                <a:gd name="T25" fmla="*/ 21 h 29"/>
                <a:gd name="T26" fmla="*/ 9 w 18"/>
                <a:gd name="T27" fmla="*/ 22 h 29"/>
                <a:gd name="T28" fmla="*/ 7 w 18"/>
                <a:gd name="T29" fmla="*/ 24 h 29"/>
                <a:gd name="T30" fmla="*/ 6 w 18"/>
                <a:gd name="T31" fmla="*/ 25 h 29"/>
                <a:gd name="T32" fmla="*/ 5 w 18"/>
                <a:gd name="T33" fmla="*/ 26 h 29"/>
                <a:gd name="T34" fmla="*/ 4 w 18"/>
                <a:gd name="T35" fmla="*/ 27 h 29"/>
                <a:gd name="T36" fmla="*/ 3 w 18"/>
                <a:gd name="T37" fmla="*/ 27 h 29"/>
                <a:gd name="T38" fmla="*/ 2 w 18"/>
                <a:gd name="T39" fmla="*/ 28 h 29"/>
                <a:gd name="T40" fmla="*/ 1 w 18"/>
                <a:gd name="T41" fmla="*/ 28 h 29"/>
                <a:gd name="T42" fmla="*/ 0 w 18"/>
                <a:gd name="T43" fmla="*/ 29 h 29"/>
                <a:gd name="T44" fmla="*/ 0 w 18"/>
                <a:gd name="T45" fmla="*/ 28 h 29"/>
                <a:gd name="T46" fmla="*/ 0 w 18"/>
                <a:gd name="T47" fmla="*/ 27 h 29"/>
                <a:gd name="T48" fmla="*/ 0 w 18"/>
                <a:gd name="T49" fmla="*/ 27 h 29"/>
                <a:gd name="T50" fmla="*/ 1 w 18"/>
                <a:gd name="T51" fmla="*/ 26 h 29"/>
                <a:gd name="T52" fmla="*/ 1 w 18"/>
                <a:gd name="T53" fmla="*/ 24 h 29"/>
                <a:gd name="T54" fmla="*/ 1 w 18"/>
                <a:gd name="T55" fmla="*/ 22 h 29"/>
                <a:gd name="T56" fmla="*/ 2 w 18"/>
                <a:gd name="T57" fmla="*/ 21 h 29"/>
                <a:gd name="T58" fmla="*/ 2 w 18"/>
                <a:gd name="T59" fmla="*/ 19 h 29"/>
                <a:gd name="T60" fmla="*/ 3 w 18"/>
                <a:gd name="T61" fmla="*/ 18 h 29"/>
                <a:gd name="T62" fmla="*/ 3 w 18"/>
                <a:gd name="T63" fmla="*/ 17 h 29"/>
                <a:gd name="T64" fmla="*/ 4 w 18"/>
                <a:gd name="T65" fmla="*/ 15 h 29"/>
                <a:gd name="T66" fmla="*/ 5 w 18"/>
                <a:gd name="T67" fmla="*/ 13 h 29"/>
                <a:gd name="T68" fmla="*/ 6 w 18"/>
                <a:gd name="T69" fmla="*/ 12 h 29"/>
                <a:gd name="T70" fmla="*/ 7 w 18"/>
                <a:gd name="T71" fmla="*/ 10 h 29"/>
                <a:gd name="T72" fmla="*/ 9 w 18"/>
                <a:gd name="T73" fmla="*/ 8 h 29"/>
                <a:gd name="T74" fmla="*/ 10 w 18"/>
                <a:gd name="T75" fmla="*/ 6 h 29"/>
                <a:gd name="T76" fmla="*/ 11 w 18"/>
                <a:gd name="T77" fmla="*/ 5 h 29"/>
                <a:gd name="T78" fmla="*/ 13 w 18"/>
                <a:gd name="T79" fmla="*/ 4 h 29"/>
                <a:gd name="T80" fmla="*/ 14 w 18"/>
                <a:gd name="T81" fmla="*/ 3 h 29"/>
                <a:gd name="T82" fmla="*/ 15 w 18"/>
                <a:gd name="T83" fmla="*/ 1 h 29"/>
                <a:gd name="T84" fmla="*/ 16 w 18"/>
                <a:gd name="T85" fmla="*/ 1 h 29"/>
                <a:gd name="T86" fmla="*/ 17 w 18"/>
                <a:gd name="T8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" h="29">
                  <a:moveTo>
                    <a:pt x="17" y="0"/>
                  </a:moveTo>
                  <a:lnTo>
                    <a:pt x="18" y="0"/>
                  </a:lnTo>
                  <a:lnTo>
                    <a:pt x="18" y="1"/>
                  </a:lnTo>
                  <a:lnTo>
                    <a:pt x="18" y="3"/>
                  </a:lnTo>
                  <a:lnTo>
                    <a:pt x="17" y="4"/>
                  </a:lnTo>
                  <a:lnTo>
                    <a:pt x="17" y="6"/>
                  </a:lnTo>
                  <a:lnTo>
                    <a:pt x="17" y="8"/>
                  </a:lnTo>
                  <a:lnTo>
                    <a:pt x="16" y="9"/>
                  </a:lnTo>
                  <a:lnTo>
                    <a:pt x="16" y="12"/>
                  </a:lnTo>
                  <a:lnTo>
                    <a:pt x="14" y="15"/>
                  </a:lnTo>
                  <a:lnTo>
                    <a:pt x="13" y="17"/>
                  </a:lnTo>
                  <a:lnTo>
                    <a:pt x="11" y="19"/>
                  </a:lnTo>
                  <a:lnTo>
                    <a:pt x="10" y="21"/>
                  </a:lnTo>
                  <a:lnTo>
                    <a:pt x="9" y="22"/>
                  </a:lnTo>
                  <a:lnTo>
                    <a:pt x="7" y="24"/>
                  </a:lnTo>
                  <a:lnTo>
                    <a:pt x="6" y="25"/>
                  </a:lnTo>
                  <a:lnTo>
                    <a:pt x="5" y="26"/>
                  </a:lnTo>
                  <a:lnTo>
                    <a:pt x="4" y="27"/>
                  </a:lnTo>
                  <a:lnTo>
                    <a:pt x="3" y="27"/>
                  </a:lnTo>
                  <a:lnTo>
                    <a:pt x="2" y="28"/>
                  </a:lnTo>
                  <a:lnTo>
                    <a:pt x="1" y="28"/>
                  </a:lnTo>
                  <a:lnTo>
                    <a:pt x="0" y="29"/>
                  </a:lnTo>
                  <a:lnTo>
                    <a:pt x="0" y="28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1" y="26"/>
                  </a:lnTo>
                  <a:lnTo>
                    <a:pt x="1" y="24"/>
                  </a:lnTo>
                  <a:lnTo>
                    <a:pt x="1" y="22"/>
                  </a:lnTo>
                  <a:lnTo>
                    <a:pt x="2" y="21"/>
                  </a:lnTo>
                  <a:lnTo>
                    <a:pt x="2" y="19"/>
                  </a:lnTo>
                  <a:lnTo>
                    <a:pt x="3" y="18"/>
                  </a:lnTo>
                  <a:lnTo>
                    <a:pt x="3" y="17"/>
                  </a:lnTo>
                  <a:lnTo>
                    <a:pt x="4" y="15"/>
                  </a:lnTo>
                  <a:lnTo>
                    <a:pt x="5" y="13"/>
                  </a:lnTo>
                  <a:lnTo>
                    <a:pt x="6" y="12"/>
                  </a:lnTo>
                  <a:lnTo>
                    <a:pt x="7" y="10"/>
                  </a:lnTo>
                  <a:lnTo>
                    <a:pt x="9" y="8"/>
                  </a:lnTo>
                  <a:lnTo>
                    <a:pt x="10" y="6"/>
                  </a:lnTo>
                  <a:lnTo>
                    <a:pt x="11" y="5"/>
                  </a:lnTo>
                  <a:lnTo>
                    <a:pt x="13" y="4"/>
                  </a:lnTo>
                  <a:lnTo>
                    <a:pt x="14" y="3"/>
                  </a:lnTo>
                  <a:lnTo>
                    <a:pt x="15" y="1"/>
                  </a:lnTo>
                  <a:lnTo>
                    <a:pt x="16" y="1"/>
                  </a:lnTo>
                  <a:lnTo>
                    <a:pt x="17" y="0"/>
                  </a:lnTo>
                  <a:close/>
                </a:path>
              </a:pathLst>
            </a:custGeom>
            <a:noFill/>
            <a:ln w="0">
              <a:solidFill>
                <a:srgbClr val="23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0" name="Freeform 173"/>
            <p:cNvSpPr>
              <a:spLocks/>
            </p:cNvSpPr>
            <p:nvPr/>
          </p:nvSpPr>
          <p:spPr bwMode="auto">
            <a:xfrm>
              <a:off x="8303420" y="3467893"/>
              <a:ext cx="354013" cy="20638"/>
            </a:xfrm>
            <a:custGeom>
              <a:avLst/>
              <a:gdLst>
                <a:gd name="T0" fmla="*/ 17 w 17"/>
                <a:gd name="T1" fmla="*/ 0 h 1"/>
                <a:gd name="T2" fmla="*/ 0 w 17"/>
                <a:gd name="T3" fmla="*/ 1 h 1"/>
                <a:gd name="T4" fmla="*/ 0 w 17"/>
                <a:gd name="T5" fmla="*/ 1 h 1"/>
                <a:gd name="T6" fmla="*/ 17 w 17"/>
                <a:gd name="T7" fmla="*/ 1 h 1"/>
                <a:gd name="T8" fmla="*/ 17 w 1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">
                  <a:moveTo>
                    <a:pt x="17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17" y="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A6B2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1" name="Freeform 174"/>
            <p:cNvSpPr>
              <a:spLocks/>
            </p:cNvSpPr>
            <p:nvPr/>
          </p:nvSpPr>
          <p:spPr bwMode="auto">
            <a:xfrm>
              <a:off x="8303420" y="3467893"/>
              <a:ext cx="354013" cy="20638"/>
            </a:xfrm>
            <a:custGeom>
              <a:avLst/>
              <a:gdLst>
                <a:gd name="T0" fmla="*/ 17 w 17"/>
                <a:gd name="T1" fmla="*/ 0 h 1"/>
                <a:gd name="T2" fmla="*/ 0 w 17"/>
                <a:gd name="T3" fmla="*/ 1 h 1"/>
                <a:gd name="T4" fmla="*/ 0 w 17"/>
                <a:gd name="T5" fmla="*/ 1 h 1"/>
                <a:gd name="T6" fmla="*/ 17 w 17"/>
                <a:gd name="T7" fmla="*/ 1 h 1"/>
                <a:gd name="T8" fmla="*/ 17 w 1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">
                  <a:moveTo>
                    <a:pt x="17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17" y="1"/>
                  </a:lnTo>
                  <a:lnTo>
                    <a:pt x="17" y="0"/>
                  </a:lnTo>
                  <a:close/>
                </a:path>
              </a:pathLst>
            </a:custGeom>
            <a:noFill/>
            <a:ln w="0">
              <a:solidFill>
                <a:srgbClr val="23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2" name="Freeform 175"/>
            <p:cNvSpPr>
              <a:spLocks/>
            </p:cNvSpPr>
            <p:nvPr/>
          </p:nvSpPr>
          <p:spPr bwMode="auto">
            <a:xfrm>
              <a:off x="8282782" y="3550443"/>
              <a:ext cx="125413" cy="312738"/>
            </a:xfrm>
            <a:custGeom>
              <a:avLst/>
              <a:gdLst>
                <a:gd name="T0" fmla="*/ 1 w 6"/>
                <a:gd name="T1" fmla="*/ 0 h 15"/>
                <a:gd name="T2" fmla="*/ 6 w 6"/>
                <a:gd name="T3" fmla="*/ 14 h 15"/>
                <a:gd name="T4" fmla="*/ 6 w 6"/>
                <a:gd name="T5" fmla="*/ 15 h 15"/>
                <a:gd name="T6" fmla="*/ 0 w 6"/>
                <a:gd name="T7" fmla="*/ 0 h 15"/>
                <a:gd name="T8" fmla="*/ 1 w 6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5">
                  <a:moveTo>
                    <a:pt x="1" y="0"/>
                  </a:moveTo>
                  <a:lnTo>
                    <a:pt x="6" y="14"/>
                  </a:lnTo>
                  <a:lnTo>
                    <a:pt x="6" y="15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6B2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3" name="Freeform 176"/>
            <p:cNvSpPr>
              <a:spLocks/>
            </p:cNvSpPr>
            <p:nvPr/>
          </p:nvSpPr>
          <p:spPr bwMode="auto">
            <a:xfrm>
              <a:off x="8282782" y="3550443"/>
              <a:ext cx="125413" cy="312738"/>
            </a:xfrm>
            <a:custGeom>
              <a:avLst/>
              <a:gdLst>
                <a:gd name="T0" fmla="*/ 1 w 6"/>
                <a:gd name="T1" fmla="*/ 0 h 15"/>
                <a:gd name="T2" fmla="*/ 6 w 6"/>
                <a:gd name="T3" fmla="*/ 14 h 15"/>
                <a:gd name="T4" fmla="*/ 6 w 6"/>
                <a:gd name="T5" fmla="*/ 15 h 15"/>
                <a:gd name="T6" fmla="*/ 0 w 6"/>
                <a:gd name="T7" fmla="*/ 0 h 15"/>
                <a:gd name="T8" fmla="*/ 1 w 6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5">
                  <a:moveTo>
                    <a:pt x="1" y="0"/>
                  </a:moveTo>
                  <a:lnTo>
                    <a:pt x="6" y="14"/>
                  </a:lnTo>
                  <a:lnTo>
                    <a:pt x="6" y="15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0">
              <a:solidFill>
                <a:srgbClr val="23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4" name="Freeform 177"/>
            <p:cNvSpPr>
              <a:spLocks/>
            </p:cNvSpPr>
            <p:nvPr/>
          </p:nvSpPr>
          <p:spPr bwMode="auto">
            <a:xfrm>
              <a:off x="8262145" y="3488531"/>
              <a:ext cx="103188" cy="82550"/>
            </a:xfrm>
            <a:custGeom>
              <a:avLst/>
              <a:gdLst>
                <a:gd name="T0" fmla="*/ 1 w 5"/>
                <a:gd name="T1" fmla="*/ 0 h 4"/>
                <a:gd name="T2" fmla="*/ 5 w 5"/>
                <a:gd name="T3" fmla="*/ 1 h 4"/>
                <a:gd name="T4" fmla="*/ 5 w 5"/>
                <a:gd name="T5" fmla="*/ 1 h 4"/>
                <a:gd name="T6" fmla="*/ 5 w 5"/>
                <a:gd name="T7" fmla="*/ 2 h 4"/>
                <a:gd name="T8" fmla="*/ 5 w 5"/>
                <a:gd name="T9" fmla="*/ 2 h 4"/>
                <a:gd name="T10" fmla="*/ 5 w 5"/>
                <a:gd name="T11" fmla="*/ 3 h 4"/>
                <a:gd name="T12" fmla="*/ 5 w 5"/>
                <a:gd name="T13" fmla="*/ 3 h 4"/>
                <a:gd name="T14" fmla="*/ 4 w 5"/>
                <a:gd name="T15" fmla="*/ 4 h 4"/>
                <a:gd name="T16" fmla="*/ 4 w 5"/>
                <a:gd name="T17" fmla="*/ 4 h 4"/>
                <a:gd name="T18" fmla="*/ 4 w 5"/>
                <a:gd name="T19" fmla="*/ 4 h 4"/>
                <a:gd name="T20" fmla="*/ 3 w 5"/>
                <a:gd name="T21" fmla="*/ 4 h 4"/>
                <a:gd name="T22" fmla="*/ 0 w 5"/>
                <a:gd name="T23" fmla="*/ 2 h 4"/>
                <a:gd name="T24" fmla="*/ 1 w 5"/>
                <a:gd name="T25" fmla="*/ 2 h 4"/>
                <a:gd name="T26" fmla="*/ 1 w 5"/>
                <a:gd name="T27" fmla="*/ 2 h 4"/>
                <a:gd name="T28" fmla="*/ 1 w 5"/>
                <a:gd name="T2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4">
                  <a:moveTo>
                    <a:pt x="1" y="0"/>
                  </a:moveTo>
                  <a:lnTo>
                    <a:pt x="5" y="1"/>
                  </a:lnTo>
                  <a:lnTo>
                    <a:pt x="5" y="1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3"/>
                  </a:lnTo>
                  <a:lnTo>
                    <a:pt x="5" y="3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3" y="4"/>
                  </a:lnTo>
                  <a:lnTo>
                    <a:pt x="0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AA9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5" name="Freeform 178"/>
            <p:cNvSpPr>
              <a:spLocks/>
            </p:cNvSpPr>
            <p:nvPr/>
          </p:nvSpPr>
          <p:spPr bwMode="auto">
            <a:xfrm>
              <a:off x="8262145" y="3488531"/>
              <a:ext cx="103188" cy="82550"/>
            </a:xfrm>
            <a:custGeom>
              <a:avLst/>
              <a:gdLst>
                <a:gd name="T0" fmla="*/ 1 w 5"/>
                <a:gd name="T1" fmla="*/ 0 h 4"/>
                <a:gd name="T2" fmla="*/ 5 w 5"/>
                <a:gd name="T3" fmla="*/ 1 h 4"/>
                <a:gd name="T4" fmla="*/ 5 w 5"/>
                <a:gd name="T5" fmla="*/ 1 h 4"/>
                <a:gd name="T6" fmla="*/ 5 w 5"/>
                <a:gd name="T7" fmla="*/ 2 h 4"/>
                <a:gd name="T8" fmla="*/ 5 w 5"/>
                <a:gd name="T9" fmla="*/ 2 h 4"/>
                <a:gd name="T10" fmla="*/ 5 w 5"/>
                <a:gd name="T11" fmla="*/ 3 h 4"/>
                <a:gd name="T12" fmla="*/ 5 w 5"/>
                <a:gd name="T13" fmla="*/ 3 h 4"/>
                <a:gd name="T14" fmla="*/ 4 w 5"/>
                <a:gd name="T15" fmla="*/ 4 h 4"/>
                <a:gd name="T16" fmla="*/ 4 w 5"/>
                <a:gd name="T17" fmla="*/ 4 h 4"/>
                <a:gd name="T18" fmla="*/ 4 w 5"/>
                <a:gd name="T19" fmla="*/ 4 h 4"/>
                <a:gd name="T20" fmla="*/ 3 w 5"/>
                <a:gd name="T21" fmla="*/ 4 h 4"/>
                <a:gd name="T22" fmla="*/ 0 w 5"/>
                <a:gd name="T23" fmla="*/ 2 h 4"/>
                <a:gd name="T24" fmla="*/ 1 w 5"/>
                <a:gd name="T25" fmla="*/ 2 h 4"/>
                <a:gd name="T26" fmla="*/ 1 w 5"/>
                <a:gd name="T27" fmla="*/ 2 h 4"/>
                <a:gd name="T28" fmla="*/ 1 w 5"/>
                <a:gd name="T2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4">
                  <a:moveTo>
                    <a:pt x="1" y="0"/>
                  </a:moveTo>
                  <a:lnTo>
                    <a:pt x="5" y="1"/>
                  </a:lnTo>
                  <a:lnTo>
                    <a:pt x="5" y="1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3"/>
                  </a:lnTo>
                  <a:lnTo>
                    <a:pt x="5" y="3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3" y="4"/>
                  </a:lnTo>
                  <a:lnTo>
                    <a:pt x="0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0">
              <a:solidFill>
                <a:srgbClr val="23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6" name="Freeform 179"/>
            <p:cNvSpPr>
              <a:spLocks/>
            </p:cNvSpPr>
            <p:nvPr/>
          </p:nvSpPr>
          <p:spPr bwMode="auto">
            <a:xfrm>
              <a:off x="8241507" y="3467893"/>
              <a:ext cx="61913" cy="82550"/>
            </a:xfrm>
            <a:custGeom>
              <a:avLst/>
              <a:gdLst>
                <a:gd name="T0" fmla="*/ 1 w 3"/>
                <a:gd name="T1" fmla="*/ 1 h 4"/>
                <a:gd name="T2" fmla="*/ 2 w 3"/>
                <a:gd name="T3" fmla="*/ 1 h 4"/>
                <a:gd name="T4" fmla="*/ 2 w 3"/>
                <a:gd name="T5" fmla="*/ 0 h 4"/>
                <a:gd name="T6" fmla="*/ 2 w 3"/>
                <a:gd name="T7" fmla="*/ 0 h 4"/>
                <a:gd name="T8" fmla="*/ 3 w 3"/>
                <a:gd name="T9" fmla="*/ 0 h 4"/>
                <a:gd name="T10" fmla="*/ 3 w 3"/>
                <a:gd name="T11" fmla="*/ 1 h 4"/>
                <a:gd name="T12" fmla="*/ 3 w 3"/>
                <a:gd name="T13" fmla="*/ 1 h 4"/>
                <a:gd name="T14" fmla="*/ 3 w 3"/>
                <a:gd name="T15" fmla="*/ 1 h 4"/>
                <a:gd name="T16" fmla="*/ 3 w 3"/>
                <a:gd name="T17" fmla="*/ 2 h 4"/>
                <a:gd name="T18" fmla="*/ 3 w 3"/>
                <a:gd name="T19" fmla="*/ 2 h 4"/>
                <a:gd name="T20" fmla="*/ 3 w 3"/>
                <a:gd name="T21" fmla="*/ 3 h 4"/>
                <a:gd name="T22" fmla="*/ 3 w 3"/>
                <a:gd name="T23" fmla="*/ 3 h 4"/>
                <a:gd name="T24" fmla="*/ 3 w 3"/>
                <a:gd name="T25" fmla="*/ 3 h 4"/>
                <a:gd name="T26" fmla="*/ 2 w 3"/>
                <a:gd name="T27" fmla="*/ 4 h 4"/>
                <a:gd name="T28" fmla="*/ 2 w 3"/>
                <a:gd name="T29" fmla="*/ 4 h 4"/>
                <a:gd name="T30" fmla="*/ 1 w 3"/>
                <a:gd name="T31" fmla="*/ 4 h 4"/>
                <a:gd name="T32" fmla="*/ 1 w 3"/>
                <a:gd name="T33" fmla="*/ 4 h 4"/>
                <a:gd name="T34" fmla="*/ 1 w 3"/>
                <a:gd name="T35" fmla="*/ 4 h 4"/>
                <a:gd name="T36" fmla="*/ 0 w 3"/>
                <a:gd name="T37" fmla="*/ 4 h 4"/>
                <a:gd name="T38" fmla="*/ 0 w 3"/>
                <a:gd name="T39" fmla="*/ 4 h 4"/>
                <a:gd name="T40" fmla="*/ 0 w 3"/>
                <a:gd name="T41" fmla="*/ 3 h 4"/>
                <a:gd name="T42" fmla="*/ 0 w 3"/>
                <a:gd name="T43" fmla="*/ 3 h 4"/>
                <a:gd name="T44" fmla="*/ 1 w 3"/>
                <a:gd name="T45" fmla="*/ 2 h 4"/>
                <a:gd name="T46" fmla="*/ 1 w 3"/>
                <a:gd name="T4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" h="4">
                  <a:moveTo>
                    <a:pt x="1" y="1"/>
                  </a:move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2" y="4"/>
                  </a:lnTo>
                  <a:lnTo>
                    <a:pt x="2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CC0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7" name="Freeform 180"/>
            <p:cNvSpPr>
              <a:spLocks/>
            </p:cNvSpPr>
            <p:nvPr/>
          </p:nvSpPr>
          <p:spPr bwMode="auto">
            <a:xfrm>
              <a:off x="8241507" y="3467893"/>
              <a:ext cx="61913" cy="82550"/>
            </a:xfrm>
            <a:custGeom>
              <a:avLst/>
              <a:gdLst>
                <a:gd name="T0" fmla="*/ 1 w 3"/>
                <a:gd name="T1" fmla="*/ 1 h 4"/>
                <a:gd name="T2" fmla="*/ 2 w 3"/>
                <a:gd name="T3" fmla="*/ 1 h 4"/>
                <a:gd name="T4" fmla="*/ 2 w 3"/>
                <a:gd name="T5" fmla="*/ 0 h 4"/>
                <a:gd name="T6" fmla="*/ 2 w 3"/>
                <a:gd name="T7" fmla="*/ 0 h 4"/>
                <a:gd name="T8" fmla="*/ 3 w 3"/>
                <a:gd name="T9" fmla="*/ 0 h 4"/>
                <a:gd name="T10" fmla="*/ 3 w 3"/>
                <a:gd name="T11" fmla="*/ 1 h 4"/>
                <a:gd name="T12" fmla="*/ 3 w 3"/>
                <a:gd name="T13" fmla="*/ 1 h 4"/>
                <a:gd name="T14" fmla="*/ 3 w 3"/>
                <a:gd name="T15" fmla="*/ 1 h 4"/>
                <a:gd name="T16" fmla="*/ 3 w 3"/>
                <a:gd name="T17" fmla="*/ 2 h 4"/>
                <a:gd name="T18" fmla="*/ 3 w 3"/>
                <a:gd name="T19" fmla="*/ 2 h 4"/>
                <a:gd name="T20" fmla="*/ 3 w 3"/>
                <a:gd name="T21" fmla="*/ 3 h 4"/>
                <a:gd name="T22" fmla="*/ 3 w 3"/>
                <a:gd name="T23" fmla="*/ 3 h 4"/>
                <a:gd name="T24" fmla="*/ 3 w 3"/>
                <a:gd name="T25" fmla="*/ 3 h 4"/>
                <a:gd name="T26" fmla="*/ 2 w 3"/>
                <a:gd name="T27" fmla="*/ 4 h 4"/>
                <a:gd name="T28" fmla="*/ 2 w 3"/>
                <a:gd name="T29" fmla="*/ 4 h 4"/>
                <a:gd name="T30" fmla="*/ 1 w 3"/>
                <a:gd name="T31" fmla="*/ 4 h 4"/>
                <a:gd name="T32" fmla="*/ 1 w 3"/>
                <a:gd name="T33" fmla="*/ 4 h 4"/>
                <a:gd name="T34" fmla="*/ 1 w 3"/>
                <a:gd name="T35" fmla="*/ 4 h 4"/>
                <a:gd name="T36" fmla="*/ 0 w 3"/>
                <a:gd name="T37" fmla="*/ 4 h 4"/>
                <a:gd name="T38" fmla="*/ 0 w 3"/>
                <a:gd name="T39" fmla="*/ 4 h 4"/>
                <a:gd name="T40" fmla="*/ 0 w 3"/>
                <a:gd name="T41" fmla="*/ 3 h 4"/>
                <a:gd name="T42" fmla="*/ 0 w 3"/>
                <a:gd name="T43" fmla="*/ 3 h 4"/>
                <a:gd name="T44" fmla="*/ 1 w 3"/>
                <a:gd name="T45" fmla="*/ 2 h 4"/>
                <a:gd name="T46" fmla="*/ 1 w 3"/>
                <a:gd name="T4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" h="4">
                  <a:moveTo>
                    <a:pt x="1" y="1"/>
                  </a:move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2" y="4"/>
                  </a:lnTo>
                  <a:lnTo>
                    <a:pt x="2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2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0">
              <a:solidFill>
                <a:srgbClr val="23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8" name="Freeform 181"/>
            <p:cNvSpPr>
              <a:spLocks/>
            </p:cNvSpPr>
            <p:nvPr/>
          </p:nvSpPr>
          <p:spPr bwMode="auto">
            <a:xfrm>
              <a:off x="8220870" y="3488531"/>
              <a:ext cx="61913" cy="41275"/>
            </a:xfrm>
            <a:custGeom>
              <a:avLst/>
              <a:gdLst>
                <a:gd name="T0" fmla="*/ 3 w 3"/>
                <a:gd name="T1" fmla="*/ 0 h 2"/>
                <a:gd name="T2" fmla="*/ 1 w 3"/>
                <a:gd name="T3" fmla="*/ 0 h 2"/>
                <a:gd name="T4" fmla="*/ 0 w 3"/>
                <a:gd name="T5" fmla="*/ 0 h 2"/>
                <a:gd name="T6" fmla="*/ 0 w 3"/>
                <a:gd name="T7" fmla="*/ 0 h 2"/>
                <a:gd name="T8" fmla="*/ 0 w 3"/>
                <a:gd name="T9" fmla="*/ 0 h 2"/>
                <a:gd name="T10" fmla="*/ 0 w 3"/>
                <a:gd name="T11" fmla="*/ 0 h 2"/>
                <a:gd name="T12" fmla="*/ 0 w 3"/>
                <a:gd name="T13" fmla="*/ 0 h 2"/>
                <a:gd name="T14" fmla="*/ 2 w 3"/>
                <a:gd name="T15" fmla="*/ 2 h 2"/>
                <a:gd name="T16" fmla="*/ 2 w 3"/>
                <a:gd name="T17" fmla="*/ 2 h 2"/>
                <a:gd name="T18" fmla="*/ 3 w 3"/>
                <a:gd name="T19" fmla="*/ 2 h 2"/>
                <a:gd name="T20" fmla="*/ 3 w 3"/>
                <a:gd name="T21" fmla="*/ 2 h 2"/>
                <a:gd name="T22" fmla="*/ 3 w 3"/>
                <a:gd name="T23" fmla="*/ 2 h 2"/>
                <a:gd name="T24" fmla="*/ 3 w 3"/>
                <a:gd name="T25" fmla="*/ 1 h 2"/>
                <a:gd name="T26" fmla="*/ 3 w 3"/>
                <a:gd name="T27" fmla="*/ 1 h 2"/>
                <a:gd name="T28" fmla="*/ 3 w 3"/>
                <a:gd name="T2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909A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9" name="Freeform 182"/>
            <p:cNvSpPr>
              <a:spLocks/>
            </p:cNvSpPr>
            <p:nvPr/>
          </p:nvSpPr>
          <p:spPr bwMode="auto">
            <a:xfrm>
              <a:off x="8220870" y="3488531"/>
              <a:ext cx="61913" cy="41275"/>
            </a:xfrm>
            <a:custGeom>
              <a:avLst/>
              <a:gdLst>
                <a:gd name="T0" fmla="*/ 3 w 3"/>
                <a:gd name="T1" fmla="*/ 0 h 2"/>
                <a:gd name="T2" fmla="*/ 1 w 3"/>
                <a:gd name="T3" fmla="*/ 0 h 2"/>
                <a:gd name="T4" fmla="*/ 0 w 3"/>
                <a:gd name="T5" fmla="*/ 0 h 2"/>
                <a:gd name="T6" fmla="*/ 0 w 3"/>
                <a:gd name="T7" fmla="*/ 0 h 2"/>
                <a:gd name="T8" fmla="*/ 0 w 3"/>
                <a:gd name="T9" fmla="*/ 0 h 2"/>
                <a:gd name="T10" fmla="*/ 0 w 3"/>
                <a:gd name="T11" fmla="*/ 0 h 2"/>
                <a:gd name="T12" fmla="*/ 0 w 3"/>
                <a:gd name="T13" fmla="*/ 0 h 2"/>
                <a:gd name="T14" fmla="*/ 2 w 3"/>
                <a:gd name="T15" fmla="*/ 2 h 2"/>
                <a:gd name="T16" fmla="*/ 2 w 3"/>
                <a:gd name="T17" fmla="*/ 2 h 2"/>
                <a:gd name="T18" fmla="*/ 3 w 3"/>
                <a:gd name="T19" fmla="*/ 2 h 2"/>
                <a:gd name="T20" fmla="*/ 3 w 3"/>
                <a:gd name="T21" fmla="*/ 2 h 2"/>
                <a:gd name="T22" fmla="*/ 3 w 3"/>
                <a:gd name="T23" fmla="*/ 2 h 2"/>
                <a:gd name="T24" fmla="*/ 3 w 3"/>
                <a:gd name="T25" fmla="*/ 1 h 2"/>
                <a:gd name="T26" fmla="*/ 3 w 3"/>
                <a:gd name="T27" fmla="*/ 1 h 2"/>
                <a:gd name="T28" fmla="*/ 3 w 3"/>
                <a:gd name="T2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0"/>
                  </a:lnTo>
                  <a:close/>
                </a:path>
              </a:pathLst>
            </a:custGeom>
            <a:noFill/>
            <a:ln w="0">
              <a:solidFill>
                <a:srgbClr val="23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60" name="Freeform 183"/>
            <p:cNvSpPr>
              <a:spLocks/>
            </p:cNvSpPr>
            <p:nvPr/>
          </p:nvSpPr>
          <p:spPr bwMode="auto">
            <a:xfrm>
              <a:off x="8303420" y="3509168"/>
              <a:ext cx="41275" cy="61913"/>
            </a:xfrm>
            <a:custGeom>
              <a:avLst/>
              <a:gdLst>
                <a:gd name="T0" fmla="*/ 2 w 2"/>
                <a:gd name="T1" fmla="*/ 0 h 3"/>
                <a:gd name="T2" fmla="*/ 2 w 2"/>
                <a:gd name="T3" fmla="*/ 0 h 3"/>
                <a:gd name="T4" fmla="*/ 2 w 2"/>
                <a:gd name="T5" fmla="*/ 1 h 3"/>
                <a:gd name="T6" fmla="*/ 2 w 2"/>
                <a:gd name="T7" fmla="*/ 1 h 3"/>
                <a:gd name="T8" fmla="*/ 2 w 2"/>
                <a:gd name="T9" fmla="*/ 2 h 3"/>
                <a:gd name="T10" fmla="*/ 2 w 2"/>
                <a:gd name="T11" fmla="*/ 2 h 3"/>
                <a:gd name="T12" fmla="*/ 1 w 2"/>
                <a:gd name="T13" fmla="*/ 2 h 3"/>
                <a:gd name="T14" fmla="*/ 1 w 2"/>
                <a:gd name="T15" fmla="*/ 3 h 3"/>
                <a:gd name="T16" fmla="*/ 1 w 2"/>
                <a:gd name="T17" fmla="*/ 3 h 3"/>
                <a:gd name="T18" fmla="*/ 0 w 2"/>
                <a:gd name="T1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2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2"/>
                  </a:lnTo>
                  <a:lnTo>
                    <a:pt x="2" y="2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3"/>
                  </a:lnTo>
                  <a:lnTo>
                    <a:pt x="0" y="3"/>
                  </a:lnTo>
                </a:path>
              </a:pathLst>
            </a:custGeom>
            <a:noFill/>
            <a:ln w="0">
              <a:solidFill>
                <a:srgbClr val="23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61" name="Freeform 184"/>
            <p:cNvSpPr>
              <a:spLocks/>
            </p:cNvSpPr>
            <p:nvPr/>
          </p:nvSpPr>
          <p:spPr bwMode="auto">
            <a:xfrm>
              <a:off x="6866732" y="2967831"/>
              <a:ext cx="228600" cy="187325"/>
            </a:xfrm>
            <a:custGeom>
              <a:avLst/>
              <a:gdLst>
                <a:gd name="T0" fmla="*/ 0 w 11"/>
                <a:gd name="T1" fmla="*/ 6 h 9"/>
                <a:gd name="T2" fmla="*/ 0 w 11"/>
                <a:gd name="T3" fmla="*/ 5 h 9"/>
                <a:gd name="T4" fmla="*/ 0 w 11"/>
                <a:gd name="T5" fmla="*/ 5 h 9"/>
                <a:gd name="T6" fmla="*/ 1 w 11"/>
                <a:gd name="T7" fmla="*/ 5 h 9"/>
                <a:gd name="T8" fmla="*/ 1 w 11"/>
                <a:gd name="T9" fmla="*/ 4 h 9"/>
                <a:gd name="T10" fmla="*/ 2 w 11"/>
                <a:gd name="T11" fmla="*/ 4 h 9"/>
                <a:gd name="T12" fmla="*/ 2 w 11"/>
                <a:gd name="T13" fmla="*/ 3 h 9"/>
                <a:gd name="T14" fmla="*/ 2 w 11"/>
                <a:gd name="T15" fmla="*/ 3 h 9"/>
                <a:gd name="T16" fmla="*/ 3 w 11"/>
                <a:gd name="T17" fmla="*/ 3 h 9"/>
                <a:gd name="T18" fmla="*/ 4 w 11"/>
                <a:gd name="T19" fmla="*/ 3 h 9"/>
                <a:gd name="T20" fmla="*/ 4 w 11"/>
                <a:gd name="T21" fmla="*/ 2 h 9"/>
                <a:gd name="T22" fmla="*/ 5 w 11"/>
                <a:gd name="T23" fmla="*/ 2 h 9"/>
                <a:gd name="T24" fmla="*/ 6 w 11"/>
                <a:gd name="T25" fmla="*/ 1 h 9"/>
                <a:gd name="T26" fmla="*/ 6 w 11"/>
                <a:gd name="T27" fmla="*/ 1 h 9"/>
                <a:gd name="T28" fmla="*/ 7 w 11"/>
                <a:gd name="T29" fmla="*/ 1 h 9"/>
                <a:gd name="T30" fmla="*/ 8 w 11"/>
                <a:gd name="T31" fmla="*/ 1 h 9"/>
                <a:gd name="T32" fmla="*/ 9 w 11"/>
                <a:gd name="T33" fmla="*/ 0 h 9"/>
                <a:gd name="T34" fmla="*/ 10 w 11"/>
                <a:gd name="T35" fmla="*/ 0 h 9"/>
                <a:gd name="T36" fmla="*/ 11 w 11"/>
                <a:gd name="T37" fmla="*/ 4 h 9"/>
                <a:gd name="T38" fmla="*/ 11 w 11"/>
                <a:gd name="T39" fmla="*/ 4 h 9"/>
                <a:gd name="T40" fmla="*/ 9 w 11"/>
                <a:gd name="T41" fmla="*/ 4 h 9"/>
                <a:gd name="T42" fmla="*/ 9 w 11"/>
                <a:gd name="T43" fmla="*/ 4 h 9"/>
                <a:gd name="T44" fmla="*/ 8 w 11"/>
                <a:gd name="T45" fmla="*/ 5 h 9"/>
                <a:gd name="T46" fmla="*/ 7 w 11"/>
                <a:gd name="T47" fmla="*/ 5 h 9"/>
                <a:gd name="T48" fmla="*/ 6 w 11"/>
                <a:gd name="T49" fmla="*/ 5 h 9"/>
                <a:gd name="T50" fmla="*/ 6 w 11"/>
                <a:gd name="T51" fmla="*/ 6 h 9"/>
                <a:gd name="T52" fmla="*/ 5 w 11"/>
                <a:gd name="T53" fmla="*/ 6 h 9"/>
                <a:gd name="T54" fmla="*/ 5 w 11"/>
                <a:gd name="T55" fmla="*/ 6 h 9"/>
                <a:gd name="T56" fmla="*/ 4 w 11"/>
                <a:gd name="T57" fmla="*/ 7 h 9"/>
                <a:gd name="T58" fmla="*/ 4 w 11"/>
                <a:gd name="T59" fmla="*/ 7 h 9"/>
                <a:gd name="T60" fmla="*/ 3 w 11"/>
                <a:gd name="T61" fmla="*/ 7 h 9"/>
                <a:gd name="T62" fmla="*/ 3 w 11"/>
                <a:gd name="T63" fmla="*/ 8 h 9"/>
                <a:gd name="T64" fmla="*/ 2 w 11"/>
                <a:gd name="T65" fmla="*/ 8 h 9"/>
                <a:gd name="T66" fmla="*/ 2 w 11"/>
                <a:gd name="T67" fmla="*/ 8 h 9"/>
                <a:gd name="T68" fmla="*/ 2 w 11"/>
                <a:gd name="T69" fmla="*/ 8 h 9"/>
                <a:gd name="T70" fmla="*/ 1 w 11"/>
                <a:gd name="T71" fmla="*/ 9 h 9"/>
                <a:gd name="T72" fmla="*/ 1 w 11"/>
                <a:gd name="T73" fmla="*/ 9 h 9"/>
                <a:gd name="T74" fmla="*/ 1 w 11"/>
                <a:gd name="T75" fmla="*/ 9 h 9"/>
                <a:gd name="T76" fmla="*/ 0 w 11"/>
                <a:gd name="T7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" h="9">
                  <a:moveTo>
                    <a:pt x="0" y="6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1" y="5"/>
                  </a:lnTo>
                  <a:lnTo>
                    <a:pt x="1" y="4"/>
                  </a:lnTo>
                  <a:lnTo>
                    <a:pt x="2" y="4"/>
                  </a:lnTo>
                  <a:lnTo>
                    <a:pt x="2" y="3"/>
                  </a:lnTo>
                  <a:lnTo>
                    <a:pt x="2" y="3"/>
                  </a:lnTo>
                  <a:lnTo>
                    <a:pt x="3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5" y="2"/>
                  </a:lnTo>
                  <a:lnTo>
                    <a:pt x="6" y="1"/>
                  </a:lnTo>
                  <a:lnTo>
                    <a:pt x="6" y="1"/>
                  </a:lnTo>
                  <a:lnTo>
                    <a:pt x="7" y="1"/>
                  </a:lnTo>
                  <a:lnTo>
                    <a:pt x="8" y="1"/>
                  </a:lnTo>
                  <a:lnTo>
                    <a:pt x="9" y="0"/>
                  </a:lnTo>
                  <a:lnTo>
                    <a:pt x="10" y="0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8" y="5"/>
                  </a:lnTo>
                  <a:lnTo>
                    <a:pt x="7" y="5"/>
                  </a:lnTo>
                  <a:lnTo>
                    <a:pt x="6" y="5"/>
                  </a:lnTo>
                  <a:lnTo>
                    <a:pt x="6" y="6"/>
                  </a:lnTo>
                  <a:lnTo>
                    <a:pt x="5" y="6"/>
                  </a:lnTo>
                  <a:lnTo>
                    <a:pt x="5" y="6"/>
                  </a:lnTo>
                  <a:lnTo>
                    <a:pt x="4" y="7"/>
                  </a:lnTo>
                  <a:lnTo>
                    <a:pt x="4" y="7"/>
                  </a:lnTo>
                  <a:lnTo>
                    <a:pt x="3" y="7"/>
                  </a:lnTo>
                  <a:lnTo>
                    <a:pt x="3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9AA0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62" name="Freeform 185"/>
            <p:cNvSpPr>
              <a:spLocks/>
            </p:cNvSpPr>
            <p:nvPr/>
          </p:nvSpPr>
          <p:spPr bwMode="auto">
            <a:xfrm>
              <a:off x="6866732" y="2967831"/>
              <a:ext cx="228600" cy="187325"/>
            </a:xfrm>
            <a:custGeom>
              <a:avLst/>
              <a:gdLst>
                <a:gd name="T0" fmla="*/ 0 w 11"/>
                <a:gd name="T1" fmla="*/ 6 h 9"/>
                <a:gd name="T2" fmla="*/ 0 w 11"/>
                <a:gd name="T3" fmla="*/ 5 h 9"/>
                <a:gd name="T4" fmla="*/ 0 w 11"/>
                <a:gd name="T5" fmla="*/ 5 h 9"/>
                <a:gd name="T6" fmla="*/ 1 w 11"/>
                <a:gd name="T7" fmla="*/ 5 h 9"/>
                <a:gd name="T8" fmla="*/ 1 w 11"/>
                <a:gd name="T9" fmla="*/ 4 h 9"/>
                <a:gd name="T10" fmla="*/ 2 w 11"/>
                <a:gd name="T11" fmla="*/ 4 h 9"/>
                <a:gd name="T12" fmla="*/ 2 w 11"/>
                <a:gd name="T13" fmla="*/ 3 h 9"/>
                <a:gd name="T14" fmla="*/ 2 w 11"/>
                <a:gd name="T15" fmla="*/ 3 h 9"/>
                <a:gd name="T16" fmla="*/ 3 w 11"/>
                <a:gd name="T17" fmla="*/ 3 h 9"/>
                <a:gd name="T18" fmla="*/ 4 w 11"/>
                <a:gd name="T19" fmla="*/ 3 h 9"/>
                <a:gd name="T20" fmla="*/ 4 w 11"/>
                <a:gd name="T21" fmla="*/ 2 h 9"/>
                <a:gd name="T22" fmla="*/ 5 w 11"/>
                <a:gd name="T23" fmla="*/ 2 h 9"/>
                <a:gd name="T24" fmla="*/ 6 w 11"/>
                <a:gd name="T25" fmla="*/ 1 h 9"/>
                <a:gd name="T26" fmla="*/ 6 w 11"/>
                <a:gd name="T27" fmla="*/ 1 h 9"/>
                <a:gd name="T28" fmla="*/ 7 w 11"/>
                <a:gd name="T29" fmla="*/ 1 h 9"/>
                <a:gd name="T30" fmla="*/ 8 w 11"/>
                <a:gd name="T31" fmla="*/ 1 h 9"/>
                <a:gd name="T32" fmla="*/ 9 w 11"/>
                <a:gd name="T33" fmla="*/ 0 h 9"/>
                <a:gd name="T34" fmla="*/ 10 w 11"/>
                <a:gd name="T35" fmla="*/ 0 h 9"/>
                <a:gd name="T36" fmla="*/ 11 w 11"/>
                <a:gd name="T37" fmla="*/ 4 h 9"/>
                <a:gd name="T38" fmla="*/ 11 w 11"/>
                <a:gd name="T39" fmla="*/ 4 h 9"/>
                <a:gd name="T40" fmla="*/ 9 w 11"/>
                <a:gd name="T41" fmla="*/ 4 h 9"/>
                <a:gd name="T42" fmla="*/ 9 w 11"/>
                <a:gd name="T43" fmla="*/ 4 h 9"/>
                <a:gd name="T44" fmla="*/ 8 w 11"/>
                <a:gd name="T45" fmla="*/ 5 h 9"/>
                <a:gd name="T46" fmla="*/ 7 w 11"/>
                <a:gd name="T47" fmla="*/ 5 h 9"/>
                <a:gd name="T48" fmla="*/ 6 w 11"/>
                <a:gd name="T49" fmla="*/ 5 h 9"/>
                <a:gd name="T50" fmla="*/ 6 w 11"/>
                <a:gd name="T51" fmla="*/ 6 h 9"/>
                <a:gd name="T52" fmla="*/ 5 w 11"/>
                <a:gd name="T53" fmla="*/ 6 h 9"/>
                <a:gd name="T54" fmla="*/ 5 w 11"/>
                <a:gd name="T55" fmla="*/ 6 h 9"/>
                <a:gd name="T56" fmla="*/ 4 w 11"/>
                <a:gd name="T57" fmla="*/ 7 h 9"/>
                <a:gd name="T58" fmla="*/ 4 w 11"/>
                <a:gd name="T59" fmla="*/ 7 h 9"/>
                <a:gd name="T60" fmla="*/ 3 w 11"/>
                <a:gd name="T61" fmla="*/ 7 h 9"/>
                <a:gd name="T62" fmla="*/ 3 w 11"/>
                <a:gd name="T63" fmla="*/ 8 h 9"/>
                <a:gd name="T64" fmla="*/ 2 w 11"/>
                <a:gd name="T65" fmla="*/ 8 h 9"/>
                <a:gd name="T66" fmla="*/ 2 w 11"/>
                <a:gd name="T67" fmla="*/ 8 h 9"/>
                <a:gd name="T68" fmla="*/ 2 w 11"/>
                <a:gd name="T69" fmla="*/ 8 h 9"/>
                <a:gd name="T70" fmla="*/ 1 w 11"/>
                <a:gd name="T71" fmla="*/ 9 h 9"/>
                <a:gd name="T72" fmla="*/ 1 w 11"/>
                <a:gd name="T73" fmla="*/ 9 h 9"/>
                <a:gd name="T74" fmla="*/ 1 w 11"/>
                <a:gd name="T75" fmla="*/ 9 h 9"/>
                <a:gd name="T76" fmla="*/ 0 w 11"/>
                <a:gd name="T7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" h="9">
                  <a:moveTo>
                    <a:pt x="0" y="6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1" y="5"/>
                  </a:lnTo>
                  <a:lnTo>
                    <a:pt x="1" y="4"/>
                  </a:lnTo>
                  <a:lnTo>
                    <a:pt x="2" y="4"/>
                  </a:lnTo>
                  <a:lnTo>
                    <a:pt x="2" y="3"/>
                  </a:lnTo>
                  <a:lnTo>
                    <a:pt x="2" y="3"/>
                  </a:lnTo>
                  <a:lnTo>
                    <a:pt x="3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5" y="2"/>
                  </a:lnTo>
                  <a:lnTo>
                    <a:pt x="6" y="1"/>
                  </a:lnTo>
                  <a:lnTo>
                    <a:pt x="6" y="1"/>
                  </a:lnTo>
                  <a:lnTo>
                    <a:pt x="7" y="1"/>
                  </a:lnTo>
                  <a:lnTo>
                    <a:pt x="8" y="1"/>
                  </a:lnTo>
                  <a:lnTo>
                    <a:pt x="9" y="0"/>
                  </a:lnTo>
                  <a:lnTo>
                    <a:pt x="10" y="0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8" y="5"/>
                  </a:lnTo>
                  <a:lnTo>
                    <a:pt x="7" y="5"/>
                  </a:lnTo>
                  <a:lnTo>
                    <a:pt x="6" y="5"/>
                  </a:lnTo>
                  <a:lnTo>
                    <a:pt x="6" y="6"/>
                  </a:lnTo>
                  <a:lnTo>
                    <a:pt x="5" y="6"/>
                  </a:lnTo>
                  <a:lnTo>
                    <a:pt x="5" y="6"/>
                  </a:lnTo>
                  <a:lnTo>
                    <a:pt x="4" y="7"/>
                  </a:lnTo>
                  <a:lnTo>
                    <a:pt x="4" y="7"/>
                  </a:lnTo>
                  <a:lnTo>
                    <a:pt x="3" y="7"/>
                  </a:lnTo>
                  <a:lnTo>
                    <a:pt x="3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0" y="6"/>
                  </a:lnTo>
                  <a:close/>
                </a:path>
              </a:pathLst>
            </a:custGeom>
            <a:noFill/>
            <a:ln w="0">
              <a:solidFill>
                <a:srgbClr val="23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63" name="Line 186"/>
            <p:cNvSpPr>
              <a:spLocks noChangeShapeType="1"/>
            </p:cNvSpPr>
            <p:nvPr/>
          </p:nvSpPr>
          <p:spPr bwMode="auto">
            <a:xfrm flipH="1">
              <a:off x="6908007" y="2926556"/>
              <a:ext cx="104775" cy="144463"/>
            </a:xfrm>
            <a:prstGeom prst="line">
              <a:avLst/>
            </a:prstGeom>
            <a:noFill/>
            <a:ln w="0">
              <a:solidFill>
                <a:srgbClr val="23282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64" name="Line 187"/>
            <p:cNvSpPr>
              <a:spLocks noChangeShapeType="1"/>
            </p:cNvSpPr>
            <p:nvPr/>
          </p:nvSpPr>
          <p:spPr bwMode="auto">
            <a:xfrm flipH="1" flipV="1">
              <a:off x="6908007" y="2967831"/>
              <a:ext cx="125413" cy="41275"/>
            </a:xfrm>
            <a:prstGeom prst="line">
              <a:avLst/>
            </a:prstGeom>
            <a:noFill/>
            <a:ln w="0">
              <a:solidFill>
                <a:srgbClr val="23282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65" name="Line 188"/>
            <p:cNvSpPr>
              <a:spLocks noChangeShapeType="1"/>
            </p:cNvSpPr>
            <p:nvPr/>
          </p:nvSpPr>
          <p:spPr bwMode="auto">
            <a:xfrm>
              <a:off x="7012782" y="2926556"/>
              <a:ext cx="20638" cy="82550"/>
            </a:xfrm>
            <a:prstGeom prst="line">
              <a:avLst/>
            </a:prstGeom>
            <a:noFill/>
            <a:ln w="0">
              <a:solidFill>
                <a:srgbClr val="23282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66" name="Line 189"/>
            <p:cNvSpPr>
              <a:spLocks noChangeShapeType="1"/>
            </p:cNvSpPr>
            <p:nvPr/>
          </p:nvSpPr>
          <p:spPr bwMode="auto">
            <a:xfrm flipH="1">
              <a:off x="6908007" y="3009106"/>
              <a:ext cx="125413" cy="61913"/>
            </a:xfrm>
            <a:prstGeom prst="line">
              <a:avLst/>
            </a:prstGeom>
            <a:noFill/>
            <a:ln w="0">
              <a:solidFill>
                <a:srgbClr val="23282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67" name="Line 190"/>
            <p:cNvSpPr>
              <a:spLocks noChangeShapeType="1"/>
            </p:cNvSpPr>
            <p:nvPr/>
          </p:nvSpPr>
          <p:spPr bwMode="auto">
            <a:xfrm flipH="1" flipV="1">
              <a:off x="6908007" y="2967831"/>
              <a:ext cx="22225" cy="103188"/>
            </a:xfrm>
            <a:prstGeom prst="line">
              <a:avLst/>
            </a:prstGeom>
            <a:noFill/>
            <a:ln w="0">
              <a:solidFill>
                <a:srgbClr val="23282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68" name="Line 191"/>
            <p:cNvSpPr>
              <a:spLocks noChangeShapeType="1"/>
            </p:cNvSpPr>
            <p:nvPr/>
          </p:nvSpPr>
          <p:spPr bwMode="auto">
            <a:xfrm flipV="1">
              <a:off x="6784182" y="2883693"/>
              <a:ext cx="290513" cy="166688"/>
            </a:xfrm>
            <a:prstGeom prst="line">
              <a:avLst/>
            </a:prstGeom>
            <a:noFill/>
            <a:ln w="0">
              <a:solidFill>
                <a:srgbClr val="BBBFC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69" name="Line 192"/>
            <p:cNvSpPr>
              <a:spLocks noChangeShapeType="1"/>
            </p:cNvSpPr>
            <p:nvPr/>
          </p:nvSpPr>
          <p:spPr bwMode="auto">
            <a:xfrm flipV="1">
              <a:off x="6784182" y="2883693"/>
              <a:ext cx="311150" cy="166688"/>
            </a:xfrm>
            <a:prstGeom prst="line">
              <a:avLst/>
            </a:prstGeom>
            <a:noFill/>
            <a:ln w="0">
              <a:solidFill>
                <a:srgbClr val="23282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0" name="Freeform 193"/>
            <p:cNvSpPr>
              <a:spLocks/>
            </p:cNvSpPr>
            <p:nvPr/>
          </p:nvSpPr>
          <p:spPr bwMode="auto">
            <a:xfrm>
              <a:off x="6784182" y="2801143"/>
              <a:ext cx="166688" cy="166688"/>
            </a:xfrm>
            <a:custGeom>
              <a:avLst/>
              <a:gdLst>
                <a:gd name="T0" fmla="*/ 0 w 8"/>
                <a:gd name="T1" fmla="*/ 3 h 8"/>
                <a:gd name="T2" fmla="*/ 6 w 8"/>
                <a:gd name="T3" fmla="*/ 0 h 8"/>
                <a:gd name="T4" fmla="*/ 8 w 8"/>
                <a:gd name="T5" fmla="*/ 4 h 8"/>
                <a:gd name="T6" fmla="*/ 2 w 8"/>
                <a:gd name="T7" fmla="*/ 8 h 8"/>
                <a:gd name="T8" fmla="*/ 0 w 8"/>
                <a:gd name="T9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0" y="3"/>
                  </a:moveTo>
                  <a:lnTo>
                    <a:pt x="6" y="0"/>
                  </a:lnTo>
                  <a:lnTo>
                    <a:pt x="8" y="4"/>
                  </a:lnTo>
                  <a:lnTo>
                    <a:pt x="2" y="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DDD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1" name="Freeform 194"/>
            <p:cNvSpPr>
              <a:spLocks/>
            </p:cNvSpPr>
            <p:nvPr/>
          </p:nvSpPr>
          <p:spPr bwMode="auto">
            <a:xfrm>
              <a:off x="6784182" y="2801143"/>
              <a:ext cx="166688" cy="166688"/>
            </a:xfrm>
            <a:custGeom>
              <a:avLst/>
              <a:gdLst>
                <a:gd name="T0" fmla="*/ 0 w 8"/>
                <a:gd name="T1" fmla="*/ 3 h 8"/>
                <a:gd name="T2" fmla="*/ 6 w 8"/>
                <a:gd name="T3" fmla="*/ 0 h 8"/>
                <a:gd name="T4" fmla="*/ 8 w 8"/>
                <a:gd name="T5" fmla="*/ 4 h 8"/>
                <a:gd name="T6" fmla="*/ 2 w 8"/>
                <a:gd name="T7" fmla="*/ 8 h 8"/>
                <a:gd name="T8" fmla="*/ 0 w 8"/>
                <a:gd name="T9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0" y="3"/>
                  </a:moveTo>
                  <a:lnTo>
                    <a:pt x="6" y="0"/>
                  </a:lnTo>
                  <a:lnTo>
                    <a:pt x="8" y="4"/>
                  </a:lnTo>
                  <a:lnTo>
                    <a:pt x="2" y="8"/>
                  </a:lnTo>
                  <a:lnTo>
                    <a:pt x="0" y="3"/>
                  </a:lnTo>
                  <a:close/>
                </a:path>
              </a:pathLst>
            </a:custGeom>
            <a:noFill/>
            <a:ln w="0">
              <a:solidFill>
                <a:srgbClr val="23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2" name="Freeform 195"/>
            <p:cNvSpPr>
              <a:spLocks/>
            </p:cNvSpPr>
            <p:nvPr/>
          </p:nvSpPr>
          <p:spPr bwMode="auto">
            <a:xfrm>
              <a:off x="6908007" y="2801143"/>
              <a:ext cx="104775" cy="82550"/>
            </a:xfrm>
            <a:custGeom>
              <a:avLst/>
              <a:gdLst>
                <a:gd name="T0" fmla="*/ 0 w 5"/>
                <a:gd name="T1" fmla="*/ 0 h 4"/>
                <a:gd name="T2" fmla="*/ 4 w 5"/>
                <a:gd name="T3" fmla="*/ 2 h 4"/>
                <a:gd name="T4" fmla="*/ 5 w 5"/>
                <a:gd name="T5" fmla="*/ 4 h 4"/>
                <a:gd name="T6" fmla="*/ 2 w 5"/>
                <a:gd name="T7" fmla="*/ 4 h 4"/>
                <a:gd name="T8" fmla="*/ 0 w 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0" y="0"/>
                  </a:moveTo>
                  <a:lnTo>
                    <a:pt x="4" y="2"/>
                  </a:lnTo>
                  <a:lnTo>
                    <a:pt x="5" y="4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BBF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3" name="Freeform 196"/>
            <p:cNvSpPr>
              <a:spLocks/>
            </p:cNvSpPr>
            <p:nvPr/>
          </p:nvSpPr>
          <p:spPr bwMode="auto">
            <a:xfrm>
              <a:off x="6908007" y="2801143"/>
              <a:ext cx="104775" cy="82550"/>
            </a:xfrm>
            <a:custGeom>
              <a:avLst/>
              <a:gdLst>
                <a:gd name="T0" fmla="*/ 0 w 5"/>
                <a:gd name="T1" fmla="*/ 0 h 4"/>
                <a:gd name="T2" fmla="*/ 4 w 5"/>
                <a:gd name="T3" fmla="*/ 2 h 4"/>
                <a:gd name="T4" fmla="*/ 5 w 5"/>
                <a:gd name="T5" fmla="*/ 4 h 4"/>
                <a:gd name="T6" fmla="*/ 2 w 5"/>
                <a:gd name="T7" fmla="*/ 4 h 4"/>
                <a:gd name="T8" fmla="*/ 0 w 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0" y="0"/>
                  </a:moveTo>
                  <a:lnTo>
                    <a:pt x="4" y="2"/>
                  </a:lnTo>
                  <a:lnTo>
                    <a:pt x="5" y="4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23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4" name="Freeform 197"/>
            <p:cNvSpPr>
              <a:spLocks/>
            </p:cNvSpPr>
            <p:nvPr/>
          </p:nvSpPr>
          <p:spPr bwMode="auto">
            <a:xfrm>
              <a:off x="6825457" y="2883693"/>
              <a:ext cx="187325" cy="84138"/>
            </a:xfrm>
            <a:custGeom>
              <a:avLst/>
              <a:gdLst>
                <a:gd name="T0" fmla="*/ 0 w 9"/>
                <a:gd name="T1" fmla="*/ 4 h 4"/>
                <a:gd name="T2" fmla="*/ 6 w 9"/>
                <a:gd name="T3" fmla="*/ 0 h 4"/>
                <a:gd name="T4" fmla="*/ 9 w 9"/>
                <a:gd name="T5" fmla="*/ 0 h 4"/>
                <a:gd name="T6" fmla="*/ 4 w 9"/>
                <a:gd name="T7" fmla="*/ 3 h 4"/>
                <a:gd name="T8" fmla="*/ 0 w 9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4">
                  <a:moveTo>
                    <a:pt x="0" y="4"/>
                  </a:moveTo>
                  <a:lnTo>
                    <a:pt x="6" y="0"/>
                  </a:lnTo>
                  <a:lnTo>
                    <a:pt x="9" y="0"/>
                  </a:lnTo>
                  <a:lnTo>
                    <a:pt x="4" y="3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AA0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5" name="Freeform 198"/>
            <p:cNvSpPr>
              <a:spLocks/>
            </p:cNvSpPr>
            <p:nvPr/>
          </p:nvSpPr>
          <p:spPr bwMode="auto">
            <a:xfrm>
              <a:off x="6825457" y="2883693"/>
              <a:ext cx="187325" cy="84138"/>
            </a:xfrm>
            <a:custGeom>
              <a:avLst/>
              <a:gdLst>
                <a:gd name="T0" fmla="*/ 0 w 9"/>
                <a:gd name="T1" fmla="*/ 4 h 4"/>
                <a:gd name="T2" fmla="*/ 6 w 9"/>
                <a:gd name="T3" fmla="*/ 0 h 4"/>
                <a:gd name="T4" fmla="*/ 9 w 9"/>
                <a:gd name="T5" fmla="*/ 0 h 4"/>
                <a:gd name="T6" fmla="*/ 4 w 9"/>
                <a:gd name="T7" fmla="*/ 3 h 4"/>
                <a:gd name="T8" fmla="*/ 0 w 9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4">
                  <a:moveTo>
                    <a:pt x="0" y="4"/>
                  </a:moveTo>
                  <a:lnTo>
                    <a:pt x="6" y="0"/>
                  </a:lnTo>
                  <a:lnTo>
                    <a:pt x="9" y="0"/>
                  </a:lnTo>
                  <a:lnTo>
                    <a:pt x="4" y="3"/>
                  </a:lnTo>
                  <a:lnTo>
                    <a:pt x="0" y="4"/>
                  </a:lnTo>
                  <a:close/>
                </a:path>
              </a:pathLst>
            </a:custGeom>
            <a:noFill/>
            <a:ln w="0">
              <a:solidFill>
                <a:srgbClr val="23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6" name="Oval 199"/>
            <p:cNvSpPr>
              <a:spLocks noChangeArrowheads="1"/>
            </p:cNvSpPr>
            <p:nvPr/>
          </p:nvSpPr>
          <p:spPr bwMode="auto">
            <a:xfrm>
              <a:off x="6825457" y="2863056"/>
              <a:ext cx="41275" cy="41275"/>
            </a:xfrm>
            <a:prstGeom prst="ellipse">
              <a:avLst/>
            </a:prstGeom>
            <a:solidFill>
              <a:srgbClr val="A9A8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7" name="Oval 200"/>
            <p:cNvSpPr>
              <a:spLocks noChangeArrowheads="1"/>
            </p:cNvSpPr>
            <p:nvPr/>
          </p:nvSpPr>
          <p:spPr bwMode="auto">
            <a:xfrm>
              <a:off x="6825457" y="2863056"/>
              <a:ext cx="41275" cy="41275"/>
            </a:xfrm>
            <a:prstGeom prst="ellipse">
              <a:avLst/>
            </a:prstGeom>
            <a:noFill/>
            <a:ln w="0">
              <a:solidFill>
                <a:srgbClr val="23282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8" name="Oval 201"/>
            <p:cNvSpPr>
              <a:spLocks noChangeArrowheads="1"/>
            </p:cNvSpPr>
            <p:nvPr/>
          </p:nvSpPr>
          <p:spPr bwMode="auto">
            <a:xfrm>
              <a:off x="6866732" y="2821781"/>
              <a:ext cx="41275" cy="61913"/>
            </a:xfrm>
            <a:prstGeom prst="ellipse">
              <a:avLst/>
            </a:prstGeom>
            <a:solidFill>
              <a:srgbClr val="A9A8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9" name="Oval 202"/>
            <p:cNvSpPr>
              <a:spLocks noChangeArrowheads="1"/>
            </p:cNvSpPr>
            <p:nvPr/>
          </p:nvSpPr>
          <p:spPr bwMode="auto">
            <a:xfrm>
              <a:off x="6866732" y="2821781"/>
              <a:ext cx="41275" cy="61913"/>
            </a:xfrm>
            <a:prstGeom prst="ellipse">
              <a:avLst/>
            </a:prstGeom>
            <a:noFill/>
            <a:ln w="0">
              <a:solidFill>
                <a:srgbClr val="23282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0" name="Freeform 203"/>
            <p:cNvSpPr>
              <a:spLocks/>
            </p:cNvSpPr>
            <p:nvPr/>
          </p:nvSpPr>
          <p:spPr bwMode="auto">
            <a:xfrm>
              <a:off x="6471445" y="2947193"/>
              <a:ext cx="374650" cy="333375"/>
            </a:xfrm>
            <a:custGeom>
              <a:avLst/>
              <a:gdLst>
                <a:gd name="T0" fmla="*/ 0 w 18"/>
                <a:gd name="T1" fmla="*/ 8 h 16"/>
                <a:gd name="T2" fmla="*/ 13 w 18"/>
                <a:gd name="T3" fmla="*/ 0 h 16"/>
                <a:gd name="T4" fmla="*/ 18 w 18"/>
                <a:gd name="T5" fmla="*/ 9 h 16"/>
                <a:gd name="T6" fmla="*/ 5 w 18"/>
                <a:gd name="T7" fmla="*/ 16 h 16"/>
                <a:gd name="T8" fmla="*/ 0 w 18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0" y="8"/>
                  </a:moveTo>
                  <a:lnTo>
                    <a:pt x="13" y="0"/>
                  </a:lnTo>
                  <a:lnTo>
                    <a:pt x="18" y="9"/>
                  </a:lnTo>
                  <a:lnTo>
                    <a:pt x="5" y="16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C1C0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1" name="Freeform 204"/>
            <p:cNvSpPr>
              <a:spLocks/>
            </p:cNvSpPr>
            <p:nvPr/>
          </p:nvSpPr>
          <p:spPr bwMode="auto">
            <a:xfrm>
              <a:off x="6471445" y="2947193"/>
              <a:ext cx="374650" cy="333375"/>
            </a:xfrm>
            <a:custGeom>
              <a:avLst/>
              <a:gdLst>
                <a:gd name="T0" fmla="*/ 0 w 18"/>
                <a:gd name="T1" fmla="*/ 8 h 16"/>
                <a:gd name="T2" fmla="*/ 13 w 18"/>
                <a:gd name="T3" fmla="*/ 0 h 16"/>
                <a:gd name="T4" fmla="*/ 18 w 18"/>
                <a:gd name="T5" fmla="*/ 9 h 16"/>
                <a:gd name="T6" fmla="*/ 5 w 18"/>
                <a:gd name="T7" fmla="*/ 16 h 16"/>
                <a:gd name="T8" fmla="*/ 0 w 18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0" y="8"/>
                  </a:moveTo>
                  <a:lnTo>
                    <a:pt x="13" y="0"/>
                  </a:lnTo>
                  <a:lnTo>
                    <a:pt x="18" y="9"/>
                  </a:lnTo>
                  <a:lnTo>
                    <a:pt x="5" y="16"/>
                  </a:lnTo>
                  <a:lnTo>
                    <a:pt x="0" y="8"/>
                  </a:lnTo>
                  <a:close/>
                </a:path>
              </a:pathLst>
            </a:custGeom>
            <a:noFill/>
            <a:ln w="0">
              <a:solidFill>
                <a:srgbClr val="23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2" name="Line 205"/>
            <p:cNvSpPr>
              <a:spLocks noChangeShapeType="1"/>
            </p:cNvSpPr>
            <p:nvPr/>
          </p:nvSpPr>
          <p:spPr bwMode="auto">
            <a:xfrm>
              <a:off x="6700045" y="2967831"/>
              <a:ext cx="104775" cy="187325"/>
            </a:xfrm>
            <a:prstGeom prst="line">
              <a:avLst/>
            </a:prstGeom>
            <a:noFill/>
            <a:ln w="0">
              <a:solidFill>
                <a:srgbClr val="23282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3" name="Line 206"/>
            <p:cNvSpPr>
              <a:spLocks noChangeShapeType="1"/>
            </p:cNvSpPr>
            <p:nvPr/>
          </p:nvSpPr>
          <p:spPr bwMode="auto">
            <a:xfrm>
              <a:off x="6658770" y="3009106"/>
              <a:ext cx="104775" cy="166688"/>
            </a:xfrm>
            <a:prstGeom prst="line">
              <a:avLst/>
            </a:prstGeom>
            <a:noFill/>
            <a:ln w="0">
              <a:solidFill>
                <a:srgbClr val="23282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4" name="Line 208"/>
            <p:cNvSpPr>
              <a:spLocks noChangeShapeType="1"/>
            </p:cNvSpPr>
            <p:nvPr/>
          </p:nvSpPr>
          <p:spPr bwMode="auto">
            <a:xfrm>
              <a:off x="6575425" y="3581400"/>
              <a:ext cx="103188" cy="187325"/>
            </a:xfrm>
            <a:prstGeom prst="line">
              <a:avLst/>
            </a:prstGeom>
            <a:noFill/>
            <a:ln w="0">
              <a:solidFill>
                <a:srgbClr val="23282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5" name="Line 209"/>
            <p:cNvSpPr>
              <a:spLocks noChangeShapeType="1"/>
            </p:cNvSpPr>
            <p:nvPr/>
          </p:nvSpPr>
          <p:spPr bwMode="auto">
            <a:xfrm>
              <a:off x="6511925" y="3602038"/>
              <a:ext cx="125413" cy="187325"/>
            </a:xfrm>
            <a:prstGeom prst="line">
              <a:avLst/>
            </a:prstGeom>
            <a:noFill/>
            <a:ln w="0">
              <a:solidFill>
                <a:srgbClr val="23282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6" name="Line 210"/>
            <p:cNvSpPr>
              <a:spLocks noChangeShapeType="1"/>
            </p:cNvSpPr>
            <p:nvPr/>
          </p:nvSpPr>
          <p:spPr bwMode="auto">
            <a:xfrm>
              <a:off x="6470650" y="3622675"/>
              <a:ext cx="104775" cy="187325"/>
            </a:xfrm>
            <a:prstGeom prst="line">
              <a:avLst/>
            </a:prstGeom>
            <a:noFill/>
            <a:ln w="0">
              <a:solidFill>
                <a:srgbClr val="23282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7" name="Line 211"/>
            <p:cNvSpPr>
              <a:spLocks noChangeShapeType="1"/>
            </p:cNvSpPr>
            <p:nvPr/>
          </p:nvSpPr>
          <p:spPr bwMode="auto">
            <a:xfrm flipV="1">
              <a:off x="6450013" y="3540125"/>
              <a:ext cx="271462" cy="146050"/>
            </a:xfrm>
            <a:prstGeom prst="line">
              <a:avLst/>
            </a:prstGeom>
            <a:noFill/>
            <a:ln w="0">
              <a:solidFill>
                <a:srgbClr val="23282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8" name="Line 212"/>
            <p:cNvSpPr>
              <a:spLocks noChangeShapeType="1"/>
            </p:cNvSpPr>
            <p:nvPr/>
          </p:nvSpPr>
          <p:spPr bwMode="auto">
            <a:xfrm flipV="1">
              <a:off x="6470650" y="3581400"/>
              <a:ext cx="271463" cy="146050"/>
            </a:xfrm>
            <a:prstGeom prst="line">
              <a:avLst/>
            </a:prstGeom>
            <a:noFill/>
            <a:ln w="0">
              <a:solidFill>
                <a:srgbClr val="23282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9" name="Line 213"/>
            <p:cNvSpPr>
              <a:spLocks noChangeShapeType="1"/>
            </p:cNvSpPr>
            <p:nvPr/>
          </p:nvSpPr>
          <p:spPr bwMode="auto">
            <a:xfrm flipV="1">
              <a:off x="6491288" y="3602038"/>
              <a:ext cx="271462" cy="166687"/>
            </a:xfrm>
            <a:prstGeom prst="line">
              <a:avLst/>
            </a:prstGeom>
            <a:noFill/>
            <a:ln w="0">
              <a:solidFill>
                <a:srgbClr val="23282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0" name="Line 214"/>
            <p:cNvSpPr>
              <a:spLocks noChangeShapeType="1"/>
            </p:cNvSpPr>
            <p:nvPr/>
          </p:nvSpPr>
          <p:spPr bwMode="auto">
            <a:xfrm flipV="1">
              <a:off x="6511925" y="3644900"/>
              <a:ext cx="271463" cy="165100"/>
            </a:xfrm>
            <a:prstGeom prst="line">
              <a:avLst/>
            </a:prstGeom>
            <a:noFill/>
            <a:ln w="0">
              <a:solidFill>
                <a:srgbClr val="23282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1" name="Freeform 215"/>
            <p:cNvSpPr>
              <a:spLocks/>
            </p:cNvSpPr>
            <p:nvPr/>
          </p:nvSpPr>
          <p:spPr bwMode="auto">
            <a:xfrm>
              <a:off x="6991350" y="3186113"/>
              <a:ext cx="374650" cy="354012"/>
            </a:xfrm>
            <a:custGeom>
              <a:avLst/>
              <a:gdLst>
                <a:gd name="T0" fmla="*/ 0 w 18"/>
                <a:gd name="T1" fmla="*/ 8 h 17"/>
                <a:gd name="T2" fmla="*/ 13 w 18"/>
                <a:gd name="T3" fmla="*/ 0 h 17"/>
                <a:gd name="T4" fmla="*/ 18 w 18"/>
                <a:gd name="T5" fmla="*/ 9 h 17"/>
                <a:gd name="T6" fmla="*/ 5 w 18"/>
                <a:gd name="T7" fmla="*/ 17 h 17"/>
                <a:gd name="T8" fmla="*/ 0 w 18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7">
                  <a:moveTo>
                    <a:pt x="0" y="8"/>
                  </a:moveTo>
                  <a:lnTo>
                    <a:pt x="13" y="0"/>
                  </a:lnTo>
                  <a:lnTo>
                    <a:pt x="18" y="9"/>
                  </a:lnTo>
                  <a:lnTo>
                    <a:pt x="5" y="17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C1C0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2" name="Freeform 216"/>
            <p:cNvSpPr>
              <a:spLocks/>
            </p:cNvSpPr>
            <p:nvPr/>
          </p:nvSpPr>
          <p:spPr bwMode="auto">
            <a:xfrm>
              <a:off x="6991350" y="3186113"/>
              <a:ext cx="374650" cy="354012"/>
            </a:xfrm>
            <a:custGeom>
              <a:avLst/>
              <a:gdLst>
                <a:gd name="T0" fmla="*/ 0 w 18"/>
                <a:gd name="T1" fmla="*/ 8 h 17"/>
                <a:gd name="T2" fmla="*/ 13 w 18"/>
                <a:gd name="T3" fmla="*/ 0 h 17"/>
                <a:gd name="T4" fmla="*/ 18 w 18"/>
                <a:gd name="T5" fmla="*/ 9 h 17"/>
                <a:gd name="T6" fmla="*/ 5 w 18"/>
                <a:gd name="T7" fmla="*/ 17 h 17"/>
                <a:gd name="T8" fmla="*/ 0 w 18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7">
                  <a:moveTo>
                    <a:pt x="0" y="8"/>
                  </a:moveTo>
                  <a:lnTo>
                    <a:pt x="13" y="0"/>
                  </a:lnTo>
                  <a:lnTo>
                    <a:pt x="18" y="9"/>
                  </a:lnTo>
                  <a:lnTo>
                    <a:pt x="5" y="17"/>
                  </a:lnTo>
                  <a:lnTo>
                    <a:pt x="0" y="8"/>
                  </a:lnTo>
                  <a:close/>
                </a:path>
              </a:pathLst>
            </a:custGeom>
            <a:noFill/>
            <a:ln w="0">
              <a:solidFill>
                <a:srgbClr val="23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3" name="Line 217"/>
            <p:cNvSpPr>
              <a:spLocks noChangeShapeType="1"/>
            </p:cNvSpPr>
            <p:nvPr/>
          </p:nvSpPr>
          <p:spPr bwMode="auto">
            <a:xfrm>
              <a:off x="7219950" y="3227388"/>
              <a:ext cx="104775" cy="187325"/>
            </a:xfrm>
            <a:prstGeom prst="line">
              <a:avLst/>
            </a:prstGeom>
            <a:noFill/>
            <a:ln w="0">
              <a:solidFill>
                <a:srgbClr val="23282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4" name="Line 218"/>
            <p:cNvSpPr>
              <a:spLocks noChangeShapeType="1"/>
            </p:cNvSpPr>
            <p:nvPr/>
          </p:nvSpPr>
          <p:spPr bwMode="auto">
            <a:xfrm>
              <a:off x="7158038" y="3248025"/>
              <a:ext cx="125412" cy="187325"/>
            </a:xfrm>
            <a:prstGeom prst="line">
              <a:avLst/>
            </a:prstGeom>
            <a:noFill/>
            <a:ln w="0">
              <a:solidFill>
                <a:srgbClr val="23282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5" name="Line 219"/>
            <p:cNvSpPr>
              <a:spLocks noChangeShapeType="1"/>
            </p:cNvSpPr>
            <p:nvPr/>
          </p:nvSpPr>
          <p:spPr bwMode="auto">
            <a:xfrm>
              <a:off x="7116763" y="3268663"/>
              <a:ext cx="103187" cy="187325"/>
            </a:xfrm>
            <a:prstGeom prst="line">
              <a:avLst/>
            </a:prstGeom>
            <a:noFill/>
            <a:ln w="0">
              <a:solidFill>
                <a:srgbClr val="23282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6" name="Line 220"/>
            <p:cNvSpPr>
              <a:spLocks noChangeShapeType="1"/>
            </p:cNvSpPr>
            <p:nvPr/>
          </p:nvSpPr>
          <p:spPr bwMode="auto">
            <a:xfrm>
              <a:off x="7075488" y="3289300"/>
              <a:ext cx="103187" cy="188913"/>
            </a:xfrm>
            <a:prstGeom prst="line">
              <a:avLst/>
            </a:prstGeom>
            <a:noFill/>
            <a:ln w="0">
              <a:solidFill>
                <a:srgbClr val="23282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7" name="Line 221"/>
            <p:cNvSpPr>
              <a:spLocks noChangeShapeType="1"/>
            </p:cNvSpPr>
            <p:nvPr/>
          </p:nvSpPr>
          <p:spPr bwMode="auto">
            <a:xfrm>
              <a:off x="7032625" y="3332163"/>
              <a:ext cx="104775" cy="187325"/>
            </a:xfrm>
            <a:prstGeom prst="line">
              <a:avLst/>
            </a:prstGeom>
            <a:noFill/>
            <a:ln w="0">
              <a:solidFill>
                <a:srgbClr val="23282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8" name="Line 222"/>
            <p:cNvSpPr>
              <a:spLocks noChangeShapeType="1"/>
            </p:cNvSpPr>
            <p:nvPr/>
          </p:nvSpPr>
          <p:spPr bwMode="auto">
            <a:xfrm flipV="1">
              <a:off x="7011988" y="3227388"/>
              <a:ext cx="271462" cy="166687"/>
            </a:xfrm>
            <a:prstGeom prst="line">
              <a:avLst/>
            </a:prstGeom>
            <a:noFill/>
            <a:ln w="0">
              <a:solidFill>
                <a:srgbClr val="23282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9" name="Line 223"/>
            <p:cNvSpPr>
              <a:spLocks noChangeShapeType="1"/>
            </p:cNvSpPr>
            <p:nvPr/>
          </p:nvSpPr>
          <p:spPr bwMode="auto">
            <a:xfrm flipV="1">
              <a:off x="7032625" y="3268663"/>
              <a:ext cx="271463" cy="166687"/>
            </a:xfrm>
            <a:prstGeom prst="line">
              <a:avLst/>
            </a:prstGeom>
            <a:noFill/>
            <a:ln w="0">
              <a:solidFill>
                <a:srgbClr val="23282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0" name="Line 224"/>
            <p:cNvSpPr>
              <a:spLocks noChangeShapeType="1"/>
            </p:cNvSpPr>
            <p:nvPr/>
          </p:nvSpPr>
          <p:spPr bwMode="auto">
            <a:xfrm flipV="1">
              <a:off x="7053263" y="3311525"/>
              <a:ext cx="271462" cy="144463"/>
            </a:xfrm>
            <a:prstGeom prst="line">
              <a:avLst/>
            </a:prstGeom>
            <a:noFill/>
            <a:ln w="0">
              <a:solidFill>
                <a:srgbClr val="23282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1" name="Line 225"/>
            <p:cNvSpPr>
              <a:spLocks noChangeShapeType="1"/>
            </p:cNvSpPr>
            <p:nvPr/>
          </p:nvSpPr>
          <p:spPr bwMode="auto">
            <a:xfrm flipV="1">
              <a:off x="7075488" y="3332163"/>
              <a:ext cx="269875" cy="166687"/>
            </a:xfrm>
            <a:prstGeom prst="line">
              <a:avLst/>
            </a:prstGeom>
            <a:noFill/>
            <a:ln w="0">
              <a:solidFill>
                <a:srgbClr val="23282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2" name="Freeform 226"/>
            <p:cNvSpPr>
              <a:spLocks/>
            </p:cNvSpPr>
            <p:nvPr/>
          </p:nvSpPr>
          <p:spPr bwMode="auto">
            <a:xfrm>
              <a:off x="6824663" y="3455988"/>
              <a:ext cx="84137" cy="166687"/>
            </a:xfrm>
            <a:custGeom>
              <a:avLst/>
              <a:gdLst>
                <a:gd name="T0" fmla="*/ 1 w 4"/>
                <a:gd name="T1" fmla="*/ 0 h 8"/>
                <a:gd name="T2" fmla="*/ 4 w 4"/>
                <a:gd name="T3" fmla="*/ 0 h 8"/>
                <a:gd name="T4" fmla="*/ 3 w 4"/>
                <a:gd name="T5" fmla="*/ 1 h 8"/>
                <a:gd name="T6" fmla="*/ 3 w 4"/>
                <a:gd name="T7" fmla="*/ 2 h 8"/>
                <a:gd name="T8" fmla="*/ 3 w 4"/>
                <a:gd name="T9" fmla="*/ 3 h 8"/>
                <a:gd name="T10" fmla="*/ 3 w 4"/>
                <a:gd name="T11" fmla="*/ 4 h 8"/>
                <a:gd name="T12" fmla="*/ 3 w 4"/>
                <a:gd name="T13" fmla="*/ 5 h 8"/>
                <a:gd name="T14" fmla="*/ 3 w 4"/>
                <a:gd name="T15" fmla="*/ 6 h 8"/>
                <a:gd name="T16" fmla="*/ 3 w 4"/>
                <a:gd name="T17" fmla="*/ 6 h 8"/>
                <a:gd name="T18" fmla="*/ 3 w 4"/>
                <a:gd name="T19" fmla="*/ 7 h 8"/>
                <a:gd name="T20" fmla="*/ 3 w 4"/>
                <a:gd name="T21" fmla="*/ 8 h 8"/>
                <a:gd name="T22" fmla="*/ 0 w 4"/>
                <a:gd name="T23" fmla="*/ 8 h 8"/>
                <a:gd name="T24" fmla="*/ 0 w 4"/>
                <a:gd name="T25" fmla="*/ 7 h 8"/>
                <a:gd name="T26" fmla="*/ 0 w 4"/>
                <a:gd name="T27" fmla="*/ 6 h 8"/>
                <a:gd name="T28" fmla="*/ 0 w 4"/>
                <a:gd name="T29" fmla="*/ 6 h 8"/>
                <a:gd name="T30" fmla="*/ 0 w 4"/>
                <a:gd name="T31" fmla="*/ 5 h 8"/>
                <a:gd name="T32" fmla="*/ 0 w 4"/>
                <a:gd name="T33" fmla="*/ 4 h 8"/>
                <a:gd name="T34" fmla="*/ 0 w 4"/>
                <a:gd name="T35" fmla="*/ 4 h 8"/>
                <a:gd name="T36" fmla="*/ 0 w 4"/>
                <a:gd name="T37" fmla="*/ 4 h 8"/>
                <a:gd name="T38" fmla="*/ 0 w 4"/>
                <a:gd name="T39" fmla="*/ 3 h 8"/>
                <a:gd name="T40" fmla="*/ 0 w 4"/>
                <a:gd name="T41" fmla="*/ 2 h 8"/>
                <a:gd name="T42" fmla="*/ 0 w 4"/>
                <a:gd name="T43" fmla="*/ 2 h 8"/>
                <a:gd name="T44" fmla="*/ 1 w 4"/>
                <a:gd name="T45" fmla="*/ 1 h 8"/>
                <a:gd name="T46" fmla="*/ 1 w 4"/>
                <a:gd name="T47" fmla="*/ 1 h 8"/>
                <a:gd name="T48" fmla="*/ 1 w 4"/>
                <a:gd name="T4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" h="8">
                  <a:moveTo>
                    <a:pt x="1" y="0"/>
                  </a:moveTo>
                  <a:lnTo>
                    <a:pt x="4" y="0"/>
                  </a:lnTo>
                  <a:lnTo>
                    <a:pt x="3" y="1"/>
                  </a:lnTo>
                  <a:lnTo>
                    <a:pt x="3" y="2"/>
                  </a:lnTo>
                  <a:lnTo>
                    <a:pt x="3" y="3"/>
                  </a:lnTo>
                  <a:lnTo>
                    <a:pt x="3" y="4"/>
                  </a:lnTo>
                  <a:lnTo>
                    <a:pt x="3" y="5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7"/>
                  </a:lnTo>
                  <a:lnTo>
                    <a:pt x="3" y="8"/>
                  </a:lnTo>
                  <a:lnTo>
                    <a:pt x="0" y="8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C69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3" name="Freeform 227"/>
            <p:cNvSpPr>
              <a:spLocks/>
            </p:cNvSpPr>
            <p:nvPr/>
          </p:nvSpPr>
          <p:spPr bwMode="auto">
            <a:xfrm>
              <a:off x="6824663" y="3455988"/>
              <a:ext cx="84137" cy="166687"/>
            </a:xfrm>
            <a:custGeom>
              <a:avLst/>
              <a:gdLst>
                <a:gd name="T0" fmla="*/ 1 w 4"/>
                <a:gd name="T1" fmla="*/ 0 h 8"/>
                <a:gd name="T2" fmla="*/ 4 w 4"/>
                <a:gd name="T3" fmla="*/ 0 h 8"/>
                <a:gd name="T4" fmla="*/ 3 w 4"/>
                <a:gd name="T5" fmla="*/ 1 h 8"/>
                <a:gd name="T6" fmla="*/ 3 w 4"/>
                <a:gd name="T7" fmla="*/ 2 h 8"/>
                <a:gd name="T8" fmla="*/ 3 w 4"/>
                <a:gd name="T9" fmla="*/ 3 h 8"/>
                <a:gd name="T10" fmla="*/ 3 w 4"/>
                <a:gd name="T11" fmla="*/ 4 h 8"/>
                <a:gd name="T12" fmla="*/ 3 w 4"/>
                <a:gd name="T13" fmla="*/ 5 h 8"/>
                <a:gd name="T14" fmla="*/ 3 w 4"/>
                <a:gd name="T15" fmla="*/ 6 h 8"/>
                <a:gd name="T16" fmla="*/ 3 w 4"/>
                <a:gd name="T17" fmla="*/ 6 h 8"/>
                <a:gd name="T18" fmla="*/ 3 w 4"/>
                <a:gd name="T19" fmla="*/ 7 h 8"/>
                <a:gd name="T20" fmla="*/ 3 w 4"/>
                <a:gd name="T21" fmla="*/ 8 h 8"/>
                <a:gd name="T22" fmla="*/ 0 w 4"/>
                <a:gd name="T23" fmla="*/ 8 h 8"/>
                <a:gd name="T24" fmla="*/ 0 w 4"/>
                <a:gd name="T25" fmla="*/ 7 h 8"/>
                <a:gd name="T26" fmla="*/ 0 w 4"/>
                <a:gd name="T27" fmla="*/ 6 h 8"/>
                <a:gd name="T28" fmla="*/ 0 w 4"/>
                <a:gd name="T29" fmla="*/ 6 h 8"/>
                <a:gd name="T30" fmla="*/ 0 w 4"/>
                <a:gd name="T31" fmla="*/ 5 h 8"/>
                <a:gd name="T32" fmla="*/ 0 w 4"/>
                <a:gd name="T33" fmla="*/ 4 h 8"/>
                <a:gd name="T34" fmla="*/ 0 w 4"/>
                <a:gd name="T35" fmla="*/ 4 h 8"/>
                <a:gd name="T36" fmla="*/ 0 w 4"/>
                <a:gd name="T37" fmla="*/ 4 h 8"/>
                <a:gd name="T38" fmla="*/ 0 w 4"/>
                <a:gd name="T39" fmla="*/ 3 h 8"/>
                <a:gd name="T40" fmla="*/ 0 w 4"/>
                <a:gd name="T41" fmla="*/ 2 h 8"/>
                <a:gd name="T42" fmla="*/ 0 w 4"/>
                <a:gd name="T43" fmla="*/ 2 h 8"/>
                <a:gd name="T44" fmla="*/ 1 w 4"/>
                <a:gd name="T45" fmla="*/ 1 h 8"/>
                <a:gd name="T46" fmla="*/ 1 w 4"/>
                <a:gd name="T47" fmla="*/ 1 h 8"/>
                <a:gd name="T48" fmla="*/ 1 w 4"/>
                <a:gd name="T4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" h="8">
                  <a:moveTo>
                    <a:pt x="1" y="0"/>
                  </a:moveTo>
                  <a:lnTo>
                    <a:pt x="4" y="0"/>
                  </a:lnTo>
                  <a:lnTo>
                    <a:pt x="3" y="1"/>
                  </a:lnTo>
                  <a:lnTo>
                    <a:pt x="3" y="2"/>
                  </a:lnTo>
                  <a:lnTo>
                    <a:pt x="3" y="3"/>
                  </a:lnTo>
                  <a:lnTo>
                    <a:pt x="3" y="4"/>
                  </a:lnTo>
                  <a:lnTo>
                    <a:pt x="3" y="5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7"/>
                  </a:lnTo>
                  <a:lnTo>
                    <a:pt x="3" y="8"/>
                  </a:lnTo>
                  <a:lnTo>
                    <a:pt x="0" y="8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0">
              <a:solidFill>
                <a:srgbClr val="23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4" name="Freeform 228"/>
            <p:cNvSpPr>
              <a:spLocks/>
            </p:cNvSpPr>
            <p:nvPr/>
          </p:nvSpPr>
          <p:spPr bwMode="auto">
            <a:xfrm>
              <a:off x="6865938" y="3394075"/>
              <a:ext cx="146050" cy="166688"/>
            </a:xfrm>
            <a:custGeom>
              <a:avLst/>
              <a:gdLst>
                <a:gd name="T0" fmla="*/ 0 w 7"/>
                <a:gd name="T1" fmla="*/ 7 h 8"/>
                <a:gd name="T2" fmla="*/ 0 w 7"/>
                <a:gd name="T3" fmla="*/ 6 h 8"/>
                <a:gd name="T4" fmla="*/ 0 w 7"/>
                <a:gd name="T5" fmla="*/ 6 h 8"/>
                <a:gd name="T6" fmla="*/ 0 w 7"/>
                <a:gd name="T7" fmla="*/ 5 h 8"/>
                <a:gd name="T8" fmla="*/ 0 w 7"/>
                <a:gd name="T9" fmla="*/ 4 h 8"/>
                <a:gd name="T10" fmla="*/ 1 w 7"/>
                <a:gd name="T11" fmla="*/ 4 h 8"/>
                <a:gd name="T12" fmla="*/ 1 w 7"/>
                <a:gd name="T13" fmla="*/ 3 h 8"/>
                <a:gd name="T14" fmla="*/ 2 w 7"/>
                <a:gd name="T15" fmla="*/ 2 h 8"/>
                <a:gd name="T16" fmla="*/ 2 w 7"/>
                <a:gd name="T17" fmla="*/ 2 h 8"/>
                <a:gd name="T18" fmla="*/ 2 w 7"/>
                <a:gd name="T19" fmla="*/ 2 h 8"/>
                <a:gd name="T20" fmla="*/ 3 w 7"/>
                <a:gd name="T21" fmla="*/ 1 h 8"/>
                <a:gd name="T22" fmla="*/ 4 w 7"/>
                <a:gd name="T23" fmla="*/ 1 h 8"/>
                <a:gd name="T24" fmla="*/ 4 w 7"/>
                <a:gd name="T25" fmla="*/ 1 h 8"/>
                <a:gd name="T26" fmla="*/ 4 w 7"/>
                <a:gd name="T27" fmla="*/ 0 h 8"/>
                <a:gd name="T28" fmla="*/ 7 w 7"/>
                <a:gd name="T29" fmla="*/ 1 h 8"/>
                <a:gd name="T30" fmla="*/ 6 w 7"/>
                <a:gd name="T31" fmla="*/ 2 h 8"/>
                <a:gd name="T32" fmla="*/ 5 w 7"/>
                <a:gd name="T33" fmla="*/ 2 h 8"/>
                <a:gd name="T34" fmla="*/ 5 w 7"/>
                <a:gd name="T35" fmla="*/ 2 h 8"/>
                <a:gd name="T36" fmla="*/ 5 w 7"/>
                <a:gd name="T37" fmla="*/ 3 h 8"/>
                <a:gd name="T38" fmla="*/ 4 w 7"/>
                <a:gd name="T39" fmla="*/ 3 h 8"/>
                <a:gd name="T40" fmla="*/ 4 w 7"/>
                <a:gd name="T41" fmla="*/ 4 h 8"/>
                <a:gd name="T42" fmla="*/ 4 w 7"/>
                <a:gd name="T43" fmla="*/ 4 h 8"/>
                <a:gd name="T44" fmla="*/ 3 w 7"/>
                <a:gd name="T45" fmla="*/ 4 h 8"/>
                <a:gd name="T46" fmla="*/ 3 w 7"/>
                <a:gd name="T47" fmla="*/ 5 h 8"/>
                <a:gd name="T48" fmla="*/ 3 w 7"/>
                <a:gd name="T49" fmla="*/ 6 h 8"/>
                <a:gd name="T50" fmla="*/ 2 w 7"/>
                <a:gd name="T51" fmla="*/ 6 h 8"/>
                <a:gd name="T52" fmla="*/ 2 w 7"/>
                <a:gd name="T53" fmla="*/ 7 h 8"/>
                <a:gd name="T54" fmla="*/ 2 w 7"/>
                <a:gd name="T55" fmla="*/ 7 h 8"/>
                <a:gd name="T56" fmla="*/ 2 w 7"/>
                <a:gd name="T57" fmla="*/ 8 h 8"/>
                <a:gd name="T58" fmla="*/ 0 w 7"/>
                <a:gd name="T5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" h="8">
                  <a:moveTo>
                    <a:pt x="0" y="7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1" y="4"/>
                  </a:lnTo>
                  <a:lnTo>
                    <a:pt x="1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3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0"/>
                  </a:lnTo>
                  <a:lnTo>
                    <a:pt x="7" y="1"/>
                  </a:lnTo>
                  <a:lnTo>
                    <a:pt x="6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3"/>
                  </a:lnTo>
                  <a:lnTo>
                    <a:pt x="4" y="3"/>
                  </a:lnTo>
                  <a:lnTo>
                    <a:pt x="4" y="4"/>
                  </a:lnTo>
                  <a:lnTo>
                    <a:pt x="4" y="4"/>
                  </a:lnTo>
                  <a:lnTo>
                    <a:pt x="3" y="4"/>
                  </a:lnTo>
                  <a:lnTo>
                    <a:pt x="3" y="5"/>
                  </a:lnTo>
                  <a:lnTo>
                    <a:pt x="3" y="6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8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BBBF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5" name="Freeform 229"/>
            <p:cNvSpPr>
              <a:spLocks/>
            </p:cNvSpPr>
            <p:nvPr/>
          </p:nvSpPr>
          <p:spPr bwMode="auto">
            <a:xfrm>
              <a:off x="6865938" y="3394075"/>
              <a:ext cx="146050" cy="166688"/>
            </a:xfrm>
            <a:custGeom>
              <a:avLst/>
              <a:gdLst>
                <a:gd name="T0" fmla="*/ 0 w 7"/>
                <a:gd name="T1" fmla="*/ 7 h 8"/>
                <a:gd name="T2" fmla="*/ 0 w 7"/>
                <a:gd name="T3" fmla="*/ 6 h 8"/>
                <a:gd name="T4" fmla="*/ 0 w 7"/>
                <a:gd name="T5" fmla="*/ 6 h 8"/>
                <a:gd name="T6" fmla="*/ 0 w 7"/>
                <a:gd name="T7" fmla="*/ 5 h 8"/>
                <a:gd name="T8" fmla="*/ 0 w 7"/>
                <a:gd name="T9" fmla="*/ 4 h 8"/>
                <a:gd name="T10" fmla="*/ 1 w 7"/>
                <a:gd name="T11" fmla="*/ 4 h 8"/>
                <a:gd name="T12" fmla="*/ 1 w 7"/>
                <a:gd name="T13" fmla="*/ 3 h 8"/>
                <a:gd name="T14" fmla="*/ 2 w 7"/>
                <a:gd name="T15" fmla="*/ 2 h 8"/>
                <a:gd name="T16" fmla="*/ 2 w 7"/>
                <a:gd name="T17" fmla="*/ 2 h 8"/>
                <a:gd name="T18" fmla="*/ 2 w 7"/>
                <a:gd name="T19" fmla="*/ 2 h 8"/>
                <a:gd name="T20" fmla="*/ 3 w 7"/>
                <a:gd name="T21" fmla="*/ 1 h 8"/>
                <a:gd name="T22" fmla="*/ 4 w 7"/>
                <a:gd name="T23" fmla="*/ 1 h 8"/>
                <a:gd name="T24" fmla="*/ 4 w 7"/>
                <a:gd name="T25" fmla="*/ 1 h 8"/>
                <a:gd name="T26" fmla="*/ 4 w 7"/>
                <a:gd name="T27" fmla="*/ 0 h 8"/>
                <a:gd name="T28" fmla="*/ 7 w 7"/>
                <a:gd name="T29" fmla="*/ 1 h 8"/>
                <a:gd name="T30" fmla="*/ 6 w 7"/>
                <a:gd name="T31" fmla="*/ 2 h 8"/>
                <a:gd name="T32" fmla="*/ 5 w 7"/>
                <a:gd name="T33" fmla="*/ 2 h 8"/>
                <a:gd name="T34" fmla="*/ 5 w 7"/>
                <a:gd name="T35" fmla="*/ 2 h 8"/>
                <a:gd name="T36" fmla="*/ 5 w 7"/>
                <a:gd name="T37" fmla="*/ 3 h 8"/>
                <a:gd name="T38" fmla="*/ 4 w 7"/>
                <a:gd name="T39" fmla="*/ 3 h 8"/>
                <a:gd name="T40" fmla="*/ 4 w 7"/>
                <a:gd name="T41" fmla="*/ 4 h 8"/>
                <a:gd name="T42" fmla="*/ 4 w 7"/>
                <a:gd name="T43" fmla="*/ 4 h 8"/>
                <a:gd name="T44" fmla="*/ 3 w 7"/>
                <a:gd name="T45" fmla="*/ 4 h 8"/>
                <a:gd name="T46" fmla="*/ 3 w 7"/>
                <a:gd name="T47" fmla="*/ 5 h 8"/>
                <a:gd name="T48" fmla="*/ 3 w 7"/>
                <a:gd name="T49" fmla="*/ 6 h 8"/>
                <a:gd name="T50" fmla="*/ 2 w 7"/>
                <a:gd name="T51" fmla="*/ 6 h 8"/>
                <a:gd name="T52" fmla="*/ 2 w 7"/>
                <a:gd name="T53" fmla="*/ 7 h 8"/>
                <a:gd name="T54" fmla="*/ 2 w 7"/>
                <a:gd name="T55" fmla="*/ 7 h 8"/>
                <a:gd name="T56" fmla="*/ 2 w 7"/>
                <a:gd name="T57" fmla="*/ 8 h 8"/>
                <a:gd name="T58" fmla="*/ 0 w 7"/>
                <a:gd name="T5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" h="8">
                  <a:moveTo>
                    <a:pt x="0" y="7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1" y="4"/>
                  </a:lnTo>
                  <a:lnTo>
                    <a:pt x="1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3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0"/>
                  </a:lnTo>
                  <a:lnTo>
                    <a:pt x="7" y="1"/>
                  </a:lnTo>
                  <a:lnTo>
                    <a:pt x="6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3"/>
                  </a:lnTo>
                  <a:lnTo>
                    <a:pt x="4" y="3"/>
                  </a:lnTo>
                  <a:lnTo>
                    <a:pt x="4" y="4"/>
                  </a:lnTo>
                  <a:lnTo>
                    <a:pt x="4" y="4"/>
                  </a:lnTo>
                  <a:lnTo>
                    <a:pt x="3" y="4"/>
                  </a:lnTo>
                  <a:lnTo>
                    <a:pt x="3" y="5"/>
                  </a:lnTo>
                  <a:lnTo>
                    <a:pt x="3" y="6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8"/>
                  </a:lnTo>
                  <a:lnTo>
                    <a:pt x="0" y="7"/>
                  </a:lnTo>
                  <a:close/>
                </a:path>
              </a:pathLst>
            </a:custGeom>
            <a:noFill/>
            <a:ln w="0">
              <a:solidFill>
                <a:srgbClr val="23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6" name="Freeform 230"/>
            <p:cNvSpPr>
              <a:spLocks/>
            </p:cNvSpPr>
            <p:nvPr/>
          </p:nvSpPr>
          <p:spPr bwMode="auto">
            <a:xfrm>
              <a:off x="6096000" y="3622675"/>
              <a:ext cx="354013" cy="438150"/>
            </a:xfrm>
            <a:custGeom>
              <a:avLst/>
              <a:gdLst>
                <a:gd name="T0" fmla="*/ 0 w 17"/>
                <a:gd name="T1" fmla="*/ 1 h 21"/>
                <a:gd name="T2" fmla="*/ 14 w 17"/>
                <a:gd name="T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7" h="21">
                  <a:moveTo>
                    <a:pt x="0" y="1"/>
                  </a:moveTo>
                  <a:cubicBezTo>
                    <a:pt x="9" y="0"/>
                    <a:pt x="17" y="13"/>
                    <a:pt x="14" y="21"/>
                  </a:cubicBez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7" name="Freeform 231"/>
            <p:cNvSpPr>
              <a:spLocks/>
            </p:cNvSpPr>
            <p:nvPr/>
          </p:nvSpPr>
          <p:spPr bwMode="auto">
            <a:xfrm>
              <a:off x="7386638" y="3540125"/>
              <a:ext cx="333375" cy="436563"/>
            </a:xfrm>
            <a:custGeom>
              <a:avLst/>
              <a:gdLst>
                <a:gd name="T0" fmla="*/ 16 w 16"/>
                <a:gd name="T1" fmla="*/ 2 h 21"/>
                <a:gd name="T2" fmla="*/ 3 w 16"/>
                <a:gd name="T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6" h="21">
                  <a:moveTo>
                    <a:pt x="16" y="2"/>
                  </a:moveTo>
                  <a:cubicBezTo>
                    <a:pt x="7" y="0"/>
                    <a:pt x="0" y="13"/>
                    <a:pt x="3" y="21"/>
                  </a:cubicBez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8" name="Freeform 232"/>
            <p:cNvSpPr>
              <a:spLocks/>
            </p:cNvSpPr>
            <p:nvPr/>
          </p:nvSpPr>
          <p:spPr bwMode="auto">
            <a:xfrm>
              <a:off x="5908675" y="3748088"/>
              <a:ext cx="271463" cy="333375"/>
            </a:xfrm>
            <a:custGeom>
              <a:avLst/>
              <a:gdLst>
                <a:gd name="T0" fmla="*/ 0 w 13"/>
                <a:gd name="T1" fmla="*/ 1 h 16"/>
                <a:gd name="T2" fmla="*/ 10 w 13"/>
                <a:gd name="T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3" h="16">
                  <a:moveTo>
                    <a:pt x="0" y="1"/>
                  </a:moveTo>
                  <a:cubicBezTo>
                    <a:pt x="7" y="0"/>
                    <a:pt x="13" y="10"/>
                    <a:pt x="10" y="16"/>
                  </a:cubicBez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9" name="Freeform 233"/>
            <p:cNvSpPr>
              <a:spLocks/>
            </p:cNvSpPr>
            <p:nvPr/>
          </p:nvSpPr>
          <p:spPr bwMode="auto">
            <a:xfrm>
              <a:off x="7658100" y="3686175"/>
              <a:ext cx="269875" cy="333375"/>
            </a:xfrm>
            <a:custGeom>
              <a:avLst/>
              <a:gdLst>
                <a:gd name="T0" fmla="*/ 13 w 13"/>
                <a:gd name="T1" fmla="*/ 1 h 16"/>
                <a:gd name="T2" fmla="*/ 2 w 13"/>
                <a:gd name="T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3" h="16">
                  <a:moveTo>
                    <a:pt x="13" y="1"/>
                  </a:moveTo>
                  <a:cubicBezTo>
                    <a:pt x="6" y="0"/>
                    <a:pt x="0" y="9"/>
                    <a:pt x="2" y="16"/>
                  </a:cubicBez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0" name="Freeform 234"/>
            <p:cNvSpPr>
              <a:spLocks/>
            </p:cNvSpPr>
            <p:nvPr/>
          </p:nvSpPr>
          <p:spPr bwMode="auto">
            <a:xfrm>
              <a:off x="5741988" y="3894138"/>
              <a:ext cx="187325" cy="249237"/>
            </a:xfrm>
            <a:custGeom>
              <a:avLst/>
              <a:gdLst>
                <a:gd name="T0" fmla="*/ 0 w 9"/>
                <a:gd name="T1" fmla="*/ 0 h 12"/>
                <a:gd name="T2" fmla="*/ 8 w 9"/>
                <a:gd name="T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" h="12">
                  <a:moveTo>
                    <a:pt x="0" y="0"/>
                  </a:moveTo>
                  <a:cubicBezTo>
                    <a:pt x="5" y="0"/>
                    <a:pt x="9" y="7"/>
                    <a:pt x="8" y="12"/>
                  </a:cubicBez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1" name="Freeform 235"/>
            <p:cNvSpPr>
              <a:spLocks/>
            </p:cNvSpPr>
            <p:nvPr/>
          </p:nvSpPr>
          <p:spPr bwMode="auto">
            <a:xfrm>
              <a:off x="7886700" y="3810000"/>
              <a:ext cx="207963" cy="250825"/>
            </a:xfrm>
            <a:custGeom>
              <a:avLst/>
              <a:gdLst>
                <a:gd name="T0" fmla="*/ 10 w 10"/>
                <a:gd name="T1" fmla="*/ 1 h 12"/>
                <a:gd name="T2" fmla="*/ 2 w 10"/>
                <a:gd name="T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" h="12">
                  <a:moveTo>
                    <a:pt x="10" y="1"/>
                  </a:moveTo>
                  <a:cubicBezTo>
                    <a:pt x="5" y="0"/>
                    <a:pt x="0" y="7"/>
                    <a:pt x="2" y="12"/>
                  </a:cubicBez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212" name="TextBox 211"/>
          <p:cNvSpPr txBox="1"/>
          <p:nvPr/>
        </p:nvSpPr>
        <p:spPr>
          <a:xfrm>
            <a:off x="3290791" y="4418459"/>
            <a:ext cx="1073948" cy="40011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buNone/>
            </a:pPr>
            <a:r>
              <a:rPr lang="ru-RU" dirty="0" smtClean="0"/>
              <a:t>Медные</a:t>
            </a:r>
            <a:endParaRPr lang="ru-RU" dirty="0"/>
          </a:p>
        </p:txBody>
      </p:sp>
      <p:sp>
        <p:nvSpPr>
          <p:cNvPr id="213" name="TextBox 212"/>
          <p:cNvSpPr txBox="1"/>
          <p:nvPr/>
        </p:nvSpPr>
        <p:spPr>
          <a:xfrm>
            <a:off x="489420" y="5261138"/>
            <a:ext cx="2721835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buNone/>
            </a:pPr>
            <a:r>
              <a:rPr lang="ru-RU" dirty="0" smtClean="0">
                <a:solidFill>
                  <a:schemeClr val="accent4"/>
                </a:solidFill>
              </a:rPr>
              <a:t>Волоконно-оптические</a:t>
            </a:r>
            <a:endParaRPr lang="ru-RU" dirty="0">
              <a:solidFill>
                <a:schemeClr val="accent4"/>
              </a:solidFill>
            </a:endParaRPr>
          </a:p>
        </p:txBody>
      </p:sp>
      <p:cxnSp>
        <p:nvCxnSpPr>
          <p:cNvPr id="215" name="Прямая со стрелкой 214"/>
          <p:cNvCxnSpPr/>
          <p:nvPr/>
        </p:nvCxnSpPr>
        <p:spPr bwMode="auto">
          <a:xfrm flipH="1">
            <a:off x="2072409" y="3755074"/>
            <a:ext cx="1603872" cy="140211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7" name="Прямая со стрелкой 216"/>
          <p:cNvCxnSpPr/>
          <p:nvPr/>
        </p:nvCxnSpPr>
        <p:spPr bwMode="auto">
          <a:xfrm>
            <a:off x="3827765" y="3755074"/>
            <a:ext cx="312187" cy="5266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8" name="TextBox 217"/>
          <p:cNvSpPr txBox="1"/>
          <p:nvPr/>
        </p:nvSpPr>
        <p:spPr>
          <a:xfrm>
            <a:off x="3710439" y="5373216"/>
            <a:ext cx="1200072" cy="400110"/>
          </a:xfrm>
          <a:prstGeom prst="rect">
            <a:avLst/>
          </a:prstGeom>
          <a:solidFill>
            <a:schemeClr val="accent1">
              <a:lumMod val="2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buNone/>
            </a:pPr>
            <a:r>
              <a:rPr lang="ru-RU" dirty="0" smtClean="0"/>
              <a:t>Коаксиал</a:t>
            </a:r>
            <a:endParaRPr lang="ru-RU" dirty="0"/>
          </a:p>
        </p:txBody>
      </p:sp>
      <p:sp>
        <p:nvSpPr>
          <p:cNvPr id="219" name="TextBox 218"/>
          <p:cNvSpPr txBox="1"/>
          <p:nvPr/>
        </p:nvSpPr>
        <p:spPr>
          <a:xfrm>
            <a:off x="5437353" y="5061083"/>
            <a:ext cx="1399679" cy="400110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buNone/>
            </a:pPr>
            <a:r>
              <a:rPr lang="ru-RU" dirty="0" smtClean="0"/>
              <a:t>Витая пара</a:t>
            </a:r>
            <a:endParaRPr lang="ru-RU" dirty="0"/>
          </a:p>
        </p:txBody>
      </p:sp>
      <p:grpSp>
        <p:nvGrpSpPr>
          <p:cNvPr id="221" name="Группа 220"/>
          <p:cNvGrpSpPr/>
          <p:nvPr/>
        </p:nvGrpSpPr>
        <p:grpSpPr>
          <a:xfrm>
            <a:off x="5546395" y="5573271"/>
            <a:ext cx="1290637" cy="125413"/>
            <a:chOff x="567532" y="4264819"/>
            <a:chExt cx="1290637" cy="125413"/>
          </a:xfrm>
        </p:grpSpPr>
        <p:sp>
          <p:nvSpPr>
            <p:cNvPr id="222" name="Freeform 27"/>
            <p:cNvSpPr>
              <a:spLocks noEditPoints="1"/>
            </p:cNvSpPr>
            <p:nvPr/>
          </p:nvSpPr>
          <p:spPr bwMode="auto">
            <a:xfrm>
              <a:off x="610394" y="4264819"/>
              <a:ext cx="1247775" cy="125413"/>
            </a:xfrm>
            <a:custGeom>
              <a:avLst/>
              <a:gdLst>
                <a:gd name="T0" fmla="*/ 51 w 60"/>
                <a:gd name="T1" fmla="*/ 3 h 6"/>
                <a:gd name="T2" fmla="*/ 43 w 60"/>
                <a:gd name="T3" fmla="*/ 3 h 6"/>
                <a:gd name="T4" fmla="*/ 34 w 60"/>
                <a:gd name="T5" fmla="*/ 3 h 6"/>
                <a:gd name="T6" fmla="*/ 43 w 60"/>
                <a:gd name="T7" fmla="*/ 3 h 6"/>
                <a:gd name="T8" fmla="*/ 51 w 60"/>
                <a:gd name="T9" fmla="*/ 3 h 6"/>
                <a:gd name="T10" fmla="*/ 60 w 60"/>
                <a:gd name="T11" fmla="*/ 3 h 6"/>
                <a:gd name="T12" fmla="*/ 17 w 60"/>
                <a:gd name="T13" fmla="*/ 3 h 6"/>
                <a:gd name="T14" fmla="*/ 26 w 60"/>
                <a:gd name="T15" fmla="*/ 3 h 6"/>
                <a:gd name="T16" fmla="*/ 34 w 60"/>
                <a:gd name="T17" fmla="*/ 3 h 6"/>
                <a:gd name="T18" fmla="*/ 26 w 60"/>
                <a:gd name="T19" fmla="*/ 3 h 6"/>
                <a:gd name="T20" fmla="*/ 17 w 60"/>
                <a:gd name="T21" fmla="*/ 3 h 6"/>
                <a:gd name="T22" fmla="*/ 9 w 60"/>
                <a:gd name="T23" fmla="*/ 3 h 6"/>
                <a:gd name="T24" fmla="*/ 0 w 60"/>
                <a:gd name="T25" fmla="*/ 3 h 6"/>
                <a:gd name="T26" fmla="*/ 9 w 60"/>
                <a:gd name="T2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6">
                  <a:moveTo>
                    <a:pt x="51" y="3"/>
                  </a:moveTo>
                  <a:cubicBezTo>
                    <a:pt x="51" y="6"/>
                    <a:pt x="44" y="6"/>
                    <a:pt x="43" y="3"/>
                  </a:cubicBezTo>
                  <a:moveTo>
                    <a:pt x="34" y="3"/>
                  </a:moveTo>
                  <a:cubicBezTo>
                    <a:pt x="35" y="0"/>
                    <a:pt x="41" y="0"/>
                    <a:pt x="43" y="3"/>
                  </a:cubicBezTo>
                  <a:moveTo>
                    <a:pt x="51" y="3"/>
                  </a:moveTo>
                  <a:cubicBezTo>
                    <a:pt x="52" y="0"/>
                    <a:pt x="59" y="0"/>
                    <a:pt x="60" y="3"/>
                  </a:cubicBezTo>
                  <a:moveTo>
                    <a:pt x="17" y="3"/>
                  </a:moveTo>
                  <a:cubicBezTo>
                    <a:pt x="18" y="0"/>
                    <a:pt x="24" y="0"/>
                    <a:pt x="26" y="3"/>
                  </a:cubicBezTo>
                  <a:moveTo>
                    <a:pt x="34" y="3"/>
                  </a:moveTo>
                  <a:cubicBezTo>
                    <a:pt x="33" y="6"/>
                    <a:pt x="27" y="6"/>
                    <a:pt x="26" y="3"/>
                  </a:cubicBezTo>
                  <a:moveTo>
                    <a:pt x="17" y="3"/>
                  </a:moveTo>
                  <a:cubicBezTo>
                    <a:pt x="16" y="6"/>
                    <a:pt x="10" y="6"/>
                    <a:pt x="9" y="3"/>
                  </a:cubicBezTo>
                  <a:moveTo>
                    <a:pt x="0" y="3"/>
                  </a:moveTo>
                  <a:cubicBezTo>
                    <a:pt x="1" y="0"/>
                    <a:pt x="7" y="0"/>
                    <a:pt x="9" y="3"/>
                  </a:cubicBez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23" name="Freeform 28"/>
            <p:cNvSpPr>
              <a:spLocks noEditPoints="1"/>
            </p:cNvSpPr>
            <p:nvPr/>
          </p:nvSpPr>
          <p:spPr bwMode="auto">
            <a:xfrm>
              <a:off x="567532" y="4264819"/>
              <a:ext cx="1249363" cy="125413"/>
            </a:xfrm>
            <a:custGeom>
              <a:avLst/>
              <a:gdLst>
                <a:gd name="T0" fmla="*/ 52 w 60"/>
                <a:gd name="T1" fmla="*/ 3 h 6"/>
                <a:gd name="T2" fmla="*/ 43 w 60"/>
                <a:gd name="T3" fmla="*/ 3 h 6"/>
                <a:gd name="T4" fmla="*/ 35 w 60"/>
                <a:gd name="T5" fmla="*/ 3 h 6"/>
                <a:gd name="T6" fmla="*/ 43 w 60"/>
                <a:gd name="T7" fmla="*/ 3 h 6"/>
                <a:gd name="T8" fmla="*/ 52 w 60"/>
                <a:gd name="T9" fmla="*/ 3 h 6"/>
                <a:gd name="T10" fmla="*/ 60 w 60"/>
                <a:gd name="T11" fmla="*/ 3 h 6"/>
                <a:gd name="T12" fmla="*/ 17 w 60"/>
                <a:gd name="T13" fmla="*/ 3 h 6"/>
                <a:gd name="T14" fmla="*/ 26 w 60"/>
                <a:gd name="T15" fmla="*/ 3 h 6"/>
                <a:gd name="T16" fmla="*/ 35 w 60"/>
                <a:gd name="T17" fmla="*/ 3 h 6"/>
                <a:gd name="T18" fmla="*/ 26 w 60"/>
                <a:gd name="T19" fmla="*/ 3 h 6"/>
                <a:gd name="T20" fmla="*/ 17 w 60"/>
                <a:gd name="T21" fmla="*/ 3 h 6"/>
                <a:gd name="T22" fmla="*/ 9 w 60"/>
                <a:gd name="T23" fmla="*/ 3 h 6"/>
                <a:gd name="T24" fmla="*/ 0 w 60"/>
                <a:gd name="T25" fmla="*/ 3 h 6"/>
                <a:gd name="T26" fmla="*/ 9 w 60"/>
                <a:gd name="T2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6">
                  <a:moveTo>
                    <a:pt x="52" y="3"/>
                  </a:moveTo>
                  <a:cubicBezTo>
                    <a:pt x="51" y="0"/>
                    <a:pt x="44" y="0"/>
                    <a:pt x="43" y="3"/>
                  </a:cubicBezTo>
                  <a:moveTo>
                    <a:pt x="35" y="3"/>
                  </a:moveTo>
                  <a:cubicBezTo>
                    <a:pt x="35" y="6"/>
                    <a:pt x="42" y="6"/>
                    <a:pt x="43" y="3"/>
                  </a:cubicBezTo>
                  <a:moveTo>
                    <a:pt x="52" y="3"/>
                  </a:moveTo>
                  <a:cubicBezTo>
                    <a:pt x="52" y="6"/>
                    <a:pt x="59" y="6"/>
                    <a:pt x="60" y="3"/>
                  </a:cubicBezTo>
                  <a:moveTo>
                    <a:pt x="17" y="3"/>
                  </a:moveTo>
                  <a:cubicBezTo>
                    <a:pt x="18" y="6"/>
                    <a:pt x="25" y="6"/>
                    <a:pt x="26" y="3"/>
                  </a:cubicBezTo>
                  <a:moveTo>
                    <a:pt x="35" y="3"/>
                  </a:moveTo>
                  <a:cubicBezTo>
                    <a:pt x="34" y="0"/>
                    <a:pt x="27" y="0"/>
                    <a:pt x="26" y="3"/>
                  </a:cubicBezTo>
                  <a:moveTo>
                    <a:pt x="17" y="3"/>
                  </a:moveTo>
                  <a:cubicBezTo>
                    <a:pt x="17" y="0"/>
                    <a:pt x="10" y="0"/>
                    <a:pt x="9" y="3"/>
                  </a:cubicBezTo>
                  <a:moveTo>
                    <a:pt x="0" y="3"/>
                  </a:moveTo>
                  <a:cubicBezTo>
                    <a:pt x="1" y="6"/>
                    <a:pt x="8" y="6"/>
                    <a:pt x="9" y="3"/>
                  </a:cubicBez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224" name="Группа 223"/>
          <p:cNvGrpSpPr/>
          <p:nvPr/>
        </p:nvGrpSpPr>
        <p:grpSpPr>
          <a:xfrm>
            <a:off x="5532664" y="5710619"/>
            <a:ext cx="1290637" cy="125413"/>
            <a:chOff x="567532" y="4264819"/>
            <a:chExt cx="1290637" cy="125413"/>
          </a:xfrm>
        </p:grpSpPr>
        <p:sp>
          <p:nvSpPr>
            <p:cNvPr id="225" name="Freeform 27"/>
            <p:cNvSpPr>
              <a:spLocks noEditPoints="1"/>
            </p:cNvSpPr>
            <p:nvPr/>
          </p:nvSpPr>
          <p:spPr bwMode="auto">
            <a:xfrm>
              <a:off x="610394" y="4264819"/>
              <a:ext cx="1247775" cy="125413"/>
            </a:xfrm>
            <a:custGeom>
              <a:avLst/>
              <a:gdLst>
                <a:gd name="T0" fmla="*/ 51 w 60"/>
                <a:gd name="T1" fmla="*/ 3 h 6"/>
                <a:gd name="T2" fmla="*/ 43 w 60"/>
                <a:gd name="T3" fmla="*/ 3 h 6"/>
                <a:gd name="T4" fmla="*/ 34 w 60"/>
                <a:gd name="T5" fmla="*/ 3 h 6"/>
                <a:gd name="T6" fmla="*/ 43 w 60"/>
                <a:gd name="T7" fmla="*/ 3 h 6"/>
                <a:gd name="T8" fmla="*/ 51 w 60"/>
                <a:gd name="T9" fmla="*/ 3 h 6"/>
                <a:gd name="T10" fmla="*/ 60 w 60"/>
                <a:gd name="T11" fmla="*/ 3 h 6"/>
                <a:gd name="T12" fmla="*/ 17 w 60"/>
                <a:gd name="T13" fmla="*/ 3 h 6"/>
                <a:gd name="T14" fmla="*/ 26 w 60"/>
                <a:gd name="T15" fmla="*/ 3 h 6"/>
                <a:gd name="T16" fmla="*/ 34 w 60"/>
                <a:gd name="T17" fmla="*/ 3 h 6"/>
                <a:gd name="T18" fmla="*/ 26 w 60"/>
                <a:gd name="T19" fmla="*/ 3 h 6"/>
                <a:gd name="T20" fmla="*/ 17 w 60"/>
                <a:gd name="T21" fmla="*/ 3 h 6"/>
                <a:gd name="T22" fmla="*/ 9 w 60"/>
                <a:gd name="T23" fmla="*/ 3 h 6"/>
                <a:gd name="T24" fmla="*/ 0 w 60"/>
                <a:gd name="T25" fmla="*/ 3 h 6"/>
                <a:gd name="T26" fmla="*/ 9 w 60"/>
                <a:gd name="T2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6">
                  <a:moveTo>
                    <a:pt x="51" y="3"/>
                  </a:moveTo>
                  <a:cubicBezTo>
                    <a:pt x="51" y="6"/>
                    <a:pt x="44" y="6"/>
                    <a:pt x="43" y="3"/>
                  </a:cubicBezTo>
                  <a:moveTo>
                    <a:pt x="34" y="3"/>
                  </a:moveTo>
                  <a:cubicBezTo>
                    <a:pt x="35" y="0"/>
                    <a:pt x="41" y="0"/>
                    <a:pt x="43" y="3"/>
                  </a:cubicBezTo>
                  <a:moveTo>
                    <a:pt x="51" y="3"/>
                  </a:moveTo>
                  <a:cubicBezTo>
                    <a:pt x="52" y="0"/>
                    <a:pt x="59" y="0"/>
                    <a:pt x="60" y="3"/>
                  </a:cubicBezTo>
                  <a:moveTo>
                    <a:pt x="17" y="3"/>
                  </a:moveTo>
                  <a:cubicBezTo>
                    <a:pt x="18" y="0"/>
                    <a:pt x="24" y="0"/>
                    <a:pt x="26" y="3"/>
                  </a:cubicBezTo>
                  <a:moveTo>
                    <a:pt x="34" y="3"/>
                  </a:moveTo>
                  <a:cubicBezTo>
                    <a:pt x="33" y="6"/>
                    <a:pt x="27" y="6"/>
                    <a:pt x="26" y="3"/>
                  </a:cubicBezTo>
                  <a:moveTo>
                    <a:pt x="17" y="3"/>
                  </a:moveTo>
                  <a:cubicBezTo>
                    <a:pt x="16" y="6"/>
                    <a:pt x="10" y="6"/>
                    <a:pt x="9" y="3"/>
                  </a:cubicBezTo>
                  <a:moveTo>
                    <a:pt x="0" y="3"/>
                  </a:moveTo>
                  <a:cubicBezTo>
                    <a:pt x="1" y="0"/>
                    <a:pt x="7" y="0"/>
                    <a:pt x="9" y="3"/>
                  </a:cubicBez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26" name="Freeform 28"/>
            <p:cNvSpPr>
              <a:spLocks noEditPoints="1"/>
            </p:cNvSpPr>
            <p:nvPr/>
          </p:nvSpPr>
          <p:spPr bwMode="auto">
            <a:xfrm>
              <a:off x="567532" y="4264819"/>
              <a:ext cx="1249363" cy="125413"/>
            </a:xfrm>
            <a:custGeom>
              <a:avLst/>
              <a:gdLst>
                <a:gd name="T0" fmla="*/ 52 w 60"/>
                <a:gd name="T1" fmla="*/ 3 h 6"/>
                <a:gd name="T2" fmla="*/ 43 w 60"/>
                <a:gd name="T3" fmla="*/ 3 h 6"/>
                <a:gd name="T4" fmla="*/ 35 w 60"/>
                <a:gd name="T5" fmla="*/ 3 h 6"/>
                <a:gd name="T6" fmla="*/ 43 w 60"/>
                <a:gd name="T7" fmla="*/ 3 h 6"/>
                <a:gd name="T8" fmla="*/ 52 w 60"/>
                <a:gd name="T9" fmla="*/ 3 h 6"/>
                <a:gd name="T10" fmla="*/ 60 w 60"/>
                <a:gd name="T11" fmla="*/ 3 h 6"/>
                <a:gd name="T12" fmla="*/ 17 w 60"/>
                <a:gd name="T13" fmla="*/ 3 h 6"/>
                <a:gd name="T14" fmla="*/ 26 w 60"/>
                <a:gd name="T15" fmla="*/ 3 h 6"/>
                <a:gd name="T16" fmla="*/ 35 w 60"/>
                <a:gd name="T17" fmla="*/ 3 h 6"/>
                <a:gd name="T18" fmla="*/ 26 w 60"/>
                <a:gd name="T19" fmla="*/ 3 h 6"/>
                <a:gd name="T20" fmla="*/ 17 w 60"/>
                <a:gd name="T21" fmla="*/ 3 h 6"/>
                <a:gd name="T22" fmla="*/ 9 w 60"/>
                <a:gd name="T23" fmla="*/ 3 h 6"/>
                <a:gd name="T24" fmla="*/ 0 w 60"/>
                <a:gd name="T25" fmla="*/ 3 h 6"/>
                <a:gd name="T26" fmla="*/ 9 w 60"/>
                <a:gd name="T2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6">
                  <a:moveTo>
                    <a:pt x="52" y="3"/>
                  </a:moveTo>
                  <a:cubicBezTo>
                    <a:pt x="51" y="0"/>
                    <a:pt x="44" y="0"/>
                    <a:pt x="43" y="3"/>
                  </a:cubicBezTo>
                  <a:moveTo>
                    <a:pt x="35" y="3"/>
                  </a:moveTo>
                  <a:cubicBezTo>
                    <a:pt x="35" y="6"/>
                    <a:pt x="42" y="6"/>
                    <a:pt x="43" y="3"/>
                  </a:cubicBezTo>
                  <a:moveTo>
                    <a:pt x="52" y="3"/>
                  </a:moveTo>
                  <a:cubicBezTo>
                    <a:pt x="52" y="6"/>
                    <a:pt x="59" y="6"/>
                    <a:pt x="60" y="3"/>
                  </a:cubicBezTo>
                  <a:moveTo>
                    <a:pt x="17" y="3"/>
                  </a:moveTo>
                  <a:cubicBezTo>
                    <a:pt x="18" y="6"/>
                    <a:pt x="25" y="6"/>
                    <a:pt x="26" y="3"/>
                  </a:cubicBezTo>
                  <a:moveTo>
                    <a:pt x="35" y="3"/>
                  </a:moveTo>
                  <a:cubicBezTo>
                    <a:pt x="34" y="0"/>
                    <a:pt x="27" y="0"/>
                    <a:pt x="26" y="3"/>
                  </a:cubicBezTo>
                  <a:moveTo>
                    <a:pt x="17" y="3"/>
                  </a:moveTo>
                  <a:cubicBezTo>
                    <a:pt x="17" y="0"/>
                    <a:pt x="10" y="0"/>
                    <a:pt x="9" y="3"/>
                  </a:cubicBezTo>
                  <a:moveTo>
                    <a:pt x="0" y="3"/>
                  </a:moveTo>
                  <a:cubicBezTo>
                    <a:pt x="1" y="6"/>
                    <a:pt x="8" y="6"/>
                    <a:pt x="9" y="3"/>
                  </a:cubicBez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237" name="Группа 236"/>
          <p:cNvGrpSpPr/>
          <p:nvPr/>
        </p:nvGrpSpPr>
        <p:grpSpPr>
          <a:xfrm>
            <a:off x="872011" y="5859521"/>
            <a:ext cx="1687513" cy="188913"/>
            <a:chOff x="1018062" y="6093296"/>
            <a:chExt cx="1687513" cy="188913"/>
          </a:xfrm>
        </p:grpSpPr>
        <p:sp>
          <p:nvSpPr>
            <p:cNvPr id="227" name="Freeform 51"/>
            <p:cNvSpPr>
              <a:spLocks/>
            </p:cNvSpPr>
            <p:nvPr/>
          </p:nvSpPr>
          <p:spPr bwMode="auto">
            <a:xfrm>
              <a:off x="1018062" y="6093296"/>
              <a:ext cx="1416050" cy="188913"/>
            </a:xfrm>
            <a:custGeom>
              <a:avLst/>
              <a:gdLst>
                <a:gd name="T0" fmla="*/ 1 w 68"/>
                <a:gd name="T1" fmla="*/ 9 h 9"/>
                <a:gd name="T2" fmla="*/ 1 w 68"/>
                <a:gd name="T3" fmla="*/ 9 h 9"/>
                <a:gd name="T4" fmla="*/ 0 w 68"/>
                <a:gd name="T5" fmla="*/ 9 h 9"/>
                <a:gd name="T6" fmla="*/ 0 w 68"/>
                <a:gd name="T7" fmla="*/ 8 h 9"/>
                <a:gd name="T8" fmla="*/ 0 w 68"/>
                <a:gd name="T9" fmla="*/ 8 h 9"/>
                <a:gd name="T10" fmla="*/ 0 w 68"/>
                <a:gd name="T11" fmla="*/ 7 h 9"/>
                <a:gd name="T12" fmla="*/ 0 w 68"/>
                <a:gd name="T13" fmla="*/ 6 h 9"/>
                <a:gd name="T14" fmla="*/ 0 w 68"/>
                <a:gd name="T15" fmla="*/ 5 h 9"/>
                <a:gd name="T16" fmla="*/ 0 w 68"/>
                <a:gd name="T17" fmla="*/ 5 h 9"/>
                <a:gd name="T18" fmla="*/ 0 w 68"/>
                <a:gd name="T19" fmla="*/ 4 h 9"/>
                <a:gd name="T20" fmla="*/ 0 w 68"/>
                <a:gd name="T21" fmla="*/ 3 h 9"/>
                <a:gd name="T22" fmla="*/ 0 w 68"/>
                <a:gd name="T23" fmla="*/ 2 h 9"/>
                <a:gd name="T24" fmla="*/ 0 w 68"/>
                <a:gd name="T25" fmla="*/ 1 h 9"/>
                <a:gd name="T26" fmla="*/ 0 w 68"/>
                <a:gd name="T27" fmla="*/ 1 h 9"/>
                <a:gd name="T28" fmla="*/ 0 w 68"/>
                <a:gd name="T29" fmla="*/ 1 h 9"/>
                <a:gd name="T30" fmla="*/ 1 w 68"/>
                <a:gd name="T31" fmla="*/ 0 h 9"/>
                <a:gd name="T32" fmla="*/ 1 w 68"/>
                <a:gd name="T33" fmla="*/ 0 h 9"/>
                <a:gd name="T34" fmla="*/ 68 w 68"/>
                <a:gd name="T35" fmla="*/ 0 h 9"/>
                <a:gd name="T36" fmla="*/ 68 w 68"/>
                <a:gd name="T37" fmla="*/ 0 h 9"/>
                <a:gd name="T38" fmla="*/ 68 w 68"/>
                <a:gd name="T39" fmla="*/ 1 h 9"/>
                <a:gd name="T40" fmla="*/ 67 w 68"/>
                <a:gd name="T41" fmla="*/ 1 h 9"/>
                <a:gd name="T42" fmla="*/ 67 w 68"/>
                <a:gd name="T43" fmla="*/ 2 h 9"/>
                <a:gd name="T44" fmla="*/ 67 w 68"/>
                <a:gd name="T45" fmla="*/ 2 h 9"/>
                <a:gd name="T46" fmla="*/ 67 w 68"/>
                <a:gd name="T47" fmla="*/ 3 h 9"/>
                <a:gd name="T48" fmla="*/ 67 w 68"/>
                <a:gd name="T49" fmla="*/ 4 h 9"/>
                <a:gd name="T50" fmla="*/ 67 w 68"/>
                <a:gd name="T51" fmla="*/ 5 h 9"/>
                <a:gd name="T52" fmla="*/ 67 w 68"/>
                <a:gd name="T53" fmla="*/ 6 h 9"/>
                <a:gd name="T54" fmla="*/ 67 w 68"/>
                <a:gd name="T55" fmla="*/ 7 h 9"/>
                <a:gd name="T56" fmla="*/ 67 w 68"/>
                <a:gd name="T57" fmla="*/ 7 h 9"/>
                <a:gd name="T58" fmla="*/ 67 w 68"/>
                <a:gd name="T59" fmla="*/ 8 h 9"/>
                <a:gd name="T60" fmla="*/ 68 w 68"/>
                <a:gd name="T61" fmla="*/ 8 h 9"/>
                <a:gd name="T62" fmla="*/ 68 w 68"/>
                <a:gd name="T63" fmla="*/ 9 h 9"/>
                <a:gd name="T64" fmla="*/ 68 w 68"/>
                <a:gd name="T6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8" h="9">
                  <a:moveTo>
                    <a:pt x="68" y="9"/>
                  </a:move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68" y="1"/>
                  </a:lnTo>
                  <a:lnTo>
                    <a:pt x="68" y="1"/>
                  </a:lnTo>
                  <a:lnTo>
                    <a:pt x="68" y="1"/>
                  </a:lnTo>
                  <a:lnTo>
                    <a:pt x="67" y="1"/>
                  </a:lnTo>
                  <a:lnTo>
                    <a:pt x="67" y="1"/>
                  </a:lnTo>
                  <a:lnTo>
                    <a:pt x="67" y="2"/>
                  </a:lnTo>
                  <a:lnTo>
                    <a:pt x="67" y="2"/>
                  </a:lnTo>
                  <a:lnTo>
                    <a:pt x="67" y="2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4"/>
                  </a:lnTo>
                  <a:lnTo>
                    <a:pt x="67" y="4"/>
                  </a:lnTo>
                  <a:lnTo>
                    <a:pt x="67" y="5"/>
                  </a:lnTo>
                  <a:lnTo>
                    <a:pt x="67" y="5"/>
                  </a:lnTo>
                  <a:lnTo>
                    <a:pt x="67" y="5"/>
                  </a:lnTo>
                  <a:lnTo>
                    <a:pt x="67" y="6"/>
                  </a:lnTo>
                  <a:lnTo>
                    <a:pt x="67" y="6"/>
                  </a:lnTo>
                  <a:lnTo>
                    <a:pt x="67" y="7"/>
                  </a:lnTo>
                  <a:lnTo>
                    <a:pt x="67" y="7"/>
                  </a:lnTo>
                  <a:lnTo>
                    <a:pt x="67" y="7"/>
                  </a:lnTo>
                  <a:lnTo>
                    <a:pt x="67" y="8"/>
                  </a:lnTo>
                  <a:lnTo>
                    <a:pt x="67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9"/>
                  </a:lnTo>
                  <a:lnTo>
                    <a:pt x="68" y="9"/>
                  </a:lnTo>
                  <a:lnTo>
                    <a:pt x="68" y="9"/>
                  </a:lnTo>
                  <a:lnTo>
                    <a:pt x="68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28" name="Freeform 52"/>
            <p:cNvSpPr>
              <a:spLocks/>
            </p:cNvSpPr>
            <p:nvPr/>
          </p:nvSpPr>
          <p:spPr bwMode="auto">
            <a:xfrm>
              <a:off x="1018062" y="6093296"/>
              <a:ext cx="1416050" cy="188913"/>
            </a:xfrm>
            <a:custGeom>
              <a:avLst/>
              <a:gdLst>
                <a:gd name="T0" fmla="*/ 1 w 68"/>
                <a:gd name="T1" fmla="*/ 9 h 9"/>
                <a:gd name="T2" fmla="*/ 1 w 68"/>
                <a:gd name="T3" fmla="*/ 9 h 9"/>
                <a:gd name="T4" fmla="*/ 0 w 68"/>
                <a:gd name="T5" fmla="*/ 9 h 9"/>
                <a:gd name="T6" fmla="*/ 0 w 68"/>
                <a:gd name="T7" fmla="*/ 8 h 9"/>
                <a:gd name="T8" fmla="*/ 0 w 68"/>
                <a:gd name="T9" fmla="*/ 8 h 9"/>
                <a:gd name="T10" fmla="*/ 0 w 68"/>
                <a:gd name="T11" fmla="*/ 7 h 9"/>
                <a:gd name="T12" fmla="*/ 0 w 68"/>
                <a:gd name="T13" fmla="*/ 6 h 9"/>
                <a:gd name="T14" fmla="*/ 0 w 68"/>
                <a:gd name="T15" fmla="*/ 5 h 9"/>
                <a:gd name="T16" fmla="*/ 0 w 68"/>
                <a:gd name="T17" fmla="*/ 5 h 9"/>
                <a:gd name="T18" fmla="*/ 0 w 68"/>
                <a:gd name="T19" fmla="*/ 4 h 9"/>
                <a:gd name="T20" fmla="*/ 0 w 68"/>
                <a:gd name="T21" fmla="*/ 3 h 9"/>
                <a:gd name="T22" fmla="*/ 0 w 68"/>
                <a:gd name="T23" fmla="*/ 2 h 9"/>
                <a:gd name="T24" fmla="*/ 0 w 68"/>
                <a:gd name="T25" fmla="*/ 1 h 9"/>
                <a:gd name="T26" fmla="*/ 0 w 68"/>
                <a:gd name="T27" fmla="*/ 1 h 9"/>
                <a:gd name="T28" fmla="*/ 0 w 68"/>
                <a:gd name="T29" fmla="*/ 1 h 9"/>
                <a:gd name="T30" fmla="*/ 1 w 68"/>
                <a:gd name="T31" fmla="*/ 0 h 9"/>
                <a:gd name="T32" fmla="*/ 1 w 68"/>
                <a:gd name="T33" fmla="*/ 0 h 9"/>
                <a:gd name="T34" fmla="*/ 68 w 68"/>
                <a:gd name="T35" fmla="*/ 0 h 9"/>
                <a:gd name="T36" fmla="*/ 68 w 68"/>
                <a:gd name="T37" fmla="*/ 0 h 9"/>
                <a:gd name="T38" fmla="*/ 68 w 68"/>
                <a:gd name="T39" fmla="*/ 1 h 9"/>
                <a:gd name="T40" fmla="*/ 67 w 68"/>
                <a:gd name="T41" fmla="*/ 1 h 9"/>
                <a:gd name="T42" fmla="*/ 67 w 68"/>
                <a:gd name="T43" fmla="*/ 2 h 9"/>
                <a:gd name="T44" fmla="*/ 67 w 68"/>
                <a:gd name="T45" fmla="*/ 2 h 9"/>
                <a:gd name="T46" fmla="*/ 67 w 68"/>
                <a:gd name="T47" fmla="*/ 3 h 9"/>
                <a:gd name="T48" fmla="*/ 67 w 68"/>
                <a:gd name="T49" fmla="*/ 4 h 9"/>
                <a:gd name="T50" fmla="*/ 67 w 68"/>
                <a:gd name="T51" fmla="*/ 5 h 9"/>
                <a:gd name="T52" fmla="*/ 67 w 68"/>
                <a:gd name="T53" fmla="*/ 6 h 9"/>
                <a:gd name="T54" fmla="*/ 67 w 68"/>
                <a:gd name="T55" fmla="*/ 7 h 9"/>
                <a:gd name="T56" fmla="*/ 67 w 68"/>
                <a:gd name="T57" fmla="*/ 7 h 9"/>
                <a:gd name="T58" fmla="*/ 67 w 68"/>
                <a:gd name="T59" fmla="*/ 8 h 9"/>
                <a:gd name="T60" fmla="*/ 68 w 68"/>
                <a:gd name="T61" fmla="*/ 8 h 9"/>
                <a:gd name="T62" fmla="*/ 68 w 68"/>
                <a:gd name="T63" fmla="*/ 9 h 9"/>
                <a:gd name="T64" fmla="*/ 68 w 68"/>
                <a:gd name="T6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8" h="9">
                  <a:moveTo>
                    <a:pt x="68" y="9"/>
                  </a:move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68" y="1"/>
                  </a:lnTo>
                  <a:lnTo>
                    <a:pt x="68" y="1"/>
                  </a:lnTo>
                  <a:lnTo>
                    <a:pt x="68" y="1"/>
                  </a:lnTo>
                  <a:lnTo>
                    <a:pt x="67" y="1"/>
                  </a:lnTo>
                  <a:lnTo>
                    <a:pt x="67" y="1"/>
                  </a:lnTo>
                  <a:lnTo>
                    <a:pt x="67" y="2"/>
                  </a:lnTo>
                  <a:lnTo>
                    <a:pt x="67" y="2"/>
                  </a:lnTo>
                  <a:lnTo>
                    <a:pt x="67" y="2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4"/>
                  </a:lnTo>
                  <a:lnTo>
                    <a:pt x="67" y="4"/>
                  </a:lnTo>
                  <a:lnTo>
                    <a:pt x="67" y="5"/>
                  </a:lnTo>
                  <a:lnTo>
                    <a:pt x="67" y="5"/>
                  </a:lnTo>
                  <a:lnTo>
                    <a:pt x="67" y="5"/>
                  </a:lnTo>
                  <a:lnTo>
                    <a:pt x="67" y="6"/>
                  </a:lnTo>
                  <a:lnTo>
                    <a:pt x="67" y="6"/>
                  </a:lnTo>
                  <a:lnTo>
                    <a:pt x="67" y="7"/>
                  </a:lnTo>
                  <a:lnTo>
                    <a:pt x="67" y="7"/>
                  </a:lnTo>
                  <a:lnTo>
                    <a:pt x="67" y="7"/>
                  </a:lnTo>
                  <a:lnTo>
                    <a:pt x="67" y="8"/>
                  </a:lnTo>
                  <a:lnTo>
                    <a:pt x="67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9"/>
                  </a:lnTo>
                  <a:lnTo>
                    <a:pt x="68" y="9"/>
                  </a:lnTo>
                  <a:lnTo>
                    <a:pt x="68" y="9"/>
                  </a:lnTo>
                  <a:lnTo>
                    <a:pt x="68" y="9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29" name="Freeform 53"/>
            <p:cNvSpPr>
              <a:spLocks/>
            </p:cNvSpPr>
            <p:nvPr/>
          </p:nvSpPr>
          <p:spPr bwMode="auto">
            <a:xfrm>
              <a:off x="1018062" y="6093296"/>
              <a:ext cx="1416050" cy="188913"/>
            </a:xfrm>
            <a:custGeom>
              <a:avLst/>
              <a:gdLst>
                <a:gd name="T0" fmla="*/ 1 w 68"/>
                <a:gd name="T1" fmla="*/ 9 h 9"/>
                <a:gd name="T2" fmla="*/ 1 w 68"/>
                <a:gd name="T3" fmla="*/ 9 h 9"/>
                <a:gd name="T4" fmla="*/ 0 w 68"/>
                <a:gd name="T5" fmla="*/ 9 h 9"/>
                <a:gd name="T6" fmla="*/ 0 w 68"/>
                <a:gd name="T7" fmla="*/ 8 h 9"/>
                <a:gd name="T8" fmla="*/ 0 w 68"/>
                <a:gd name="T9" fmla="*/ 8 h 9"/>
                <a:gd name="T10" fmla="*/ 0 w 68"/>
                <a:gd name="T11" fmla="*/ 7 h 9"/>
                <a:gd name="T12" fmla="*/ 0 w 68"/>
                <a:gd name="T13" fmla="*/ 6 h 9"/>
                <a:gd name="T14" fmla="*/ 0 w 68"/>
                <a:gd name="T15" fmla="*/ 5 h 9"/>
                <a:gd name="T16" fmla="*/ 0 w 68"/>
                <a:gd name="T17" fmla="*/ 5 h 9"/>
                <a:gd name="T18" fmla="*/ 0 w 68"/>
                <a:gd name="T19" fmla="*/ 4 h 9"/>
                <a:gd name="T20" fmla="*/ 0 w 68"/>
                <a:gd name="T21" fmla="*/ 3 h 9"/>
                <a:gd name="T22" fmla="*/ 0 w 68"/>
                <a:gd name="T23" fmla="*/ 2 h 9"/>
                <a:gd name="T24" fmla="*/ 0 w 68"/>
                <a:gd name="T25" fmla="*/ 1 h 9"/>
                <a:gd name="T26" fmla="*/ 0 w 68"/>
                <a:gd name="T27" fmla="*/ 1 h 9"/>
                <a:gd name="T28" fmla="*/ 0 w 68"/>
                <a:gd name="T29" fmla="*/ 1 h 9"/>
                <a:gd name="T30" fmla="*/ 1 w 68"/>
                <a:gd name="T31" fmla="*/ 0 h 9"/>
                <a:gd name="T32" fmla="*/ 1 w 68"/>
                <a:gd name="T33" fmla="*/ 0 h 9"/>
                <a:gd name="T34" fmla="*/ 68 w 68"/>
                <a:gd name="T35" fmla="*/ 0 h 9"/>
                <a:gd name="T36" fmla="*/ 68 w 68"/>
                <a:gd name="T37" fmla="*/ 0 h 9"/>
                <a:gd name="T38" fmla="*/ 68 w 68"/>
                <a:gd name="T39" fmla="*/ 1 h 9"/>
                <a:gd name="T40" fmla="*/ 67 w 68"/>
                <a:gd name="T41" fmla="*/ 1 h 9"/>
                <a:gd name="T42" fmla="*/ 67 w 68"/>
                <a:gd name="T43" fmla="*/ 2 h 9"/>
                <a:gd name="T44" fmla="*/ 67 w 68"/>
                <a:gd name="T45" fmla="*/ 2 h 9"/>
                <a:gd name="T46" fmla="*/ 67 w 68"/>
                <a:gd name="T47" fmla="*/ 3 h 9"/>
                <a:gd name="T48" fmla="*/ 67 w 68"/>
                <a:gd name="T49" fmla="*/ 4 h 9"/>
                <a:gd name="T50" fmla="*/ 67 w 68"/>
                <a:gd name="T51" fmla="*/ 5 h 9"/>
                <a:gd name="T52" fmla="*/ 67 w 68"/>
                <a:gd name="T53" fmla="*/ 6 h 9"/>
                <a:gd name="T54" fmla="*/ 67 w 68"/>
                <a:gd name="T55" fmla="*/ 7 h 9"/>
                <a:gd name="T56" fmla="*/ 67 w 68"/>
                <a:gd name="T57" fmla="*/ 7 h 9"/>
                <a:gd name="T58" fmla="*/ 67 w 68"/>
                <a:gd name="T59" fmla="*/ 8 h 9"/>
                <a:gd name="T60" fmla="*/ 68 w 68"/>
                <a:gd name="T61" fmla="*/ 8 h 9"/>
                <a:gd name="T62" fmla="*/ 68 w 68"/>
                <a:gd name="T63" fmla="*/ 9 h 9"/>
                <a:gd name="T64" fmla="*/ 68 w 68"/>
                <a:gd name="T6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8" h="9">
                  <a:moveTo>
                    <a:pt x="68" y="9"/>
                  </a:move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68" y="1"/>
                  </a:lnTo>
                  <a:lnTo>
                    <a:pt x="68" y="1"/>
                  </a:lnTo>
                  <a:lnTo>
                    <a:pt x="68" y="1"/>
                  </a:lnTo>
                  <a:lnTo>
                    <a:pt x="67" y="1"/>
                  </a:lnTo>
                  <a:lnTo>
                    <a:pt x="67" y="1"/>
                  </a:lnTo>
                  <a:lnTo>
                    <a:pt x="67" y="2"/>
                  </a:lnTo>
                  <a:lnTo>
                    <a:pt x="67" y="2"/>
                  </a:lnTo>
                  <a:lnTo>
                    <a:pt x="67" y="2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4"/>
                  </a:lnTo>
                  <a:lnTo>
                    <a:pt x="67" y="4"/>
                  </a:lnTo>
                  <a:lnTo>
                    <a:pt x="67" y="5"/>
                  </a:lnTo>
                  <a:lnTo>
                    <a:pt x="67" y="5"/>
                  </a:lnTo>
                  <a:lnTo>
                    <a:pt x="67" y="5"/>
                  </a:lnTo>
                  <a:lnTo>
                    <a:pt x="67" y="6"/>
                  </a:lnTo>
                  <a:lnTo>
                    <a:pt x="67" y="6"/>
                  </a:lnTo>
                  <a:lnTo>
                    <a:pt x="67" y="7"/>
                  </a:lnTo>
                  <a:lnTo>
                    <a:pt x="67" y="7"/>
                  </a:lnTo>
                  <a:lnTo>
                    <a:pt x="67" y="7"/>
                  </a:lnTo>
                  <a:lnTo>
                    <a:pt x="67" y="8"/>
                  </a:lnTo>
                  <a:lnTo>
                    <a:pt x="67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9"/>
                  </a:lnTo>
                  <a:lnTo>
                    <a:pt x="68" y="9"/>
                  </a:lnTo>
                  <a:lnTo>
                    <a:pt x="68" y="9"/>
                  </a:lnTo>
                  <a:lnTo>
                    <a:pt x="68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30" name="Freeform 54"/>
            <p:cNvSpPr>
              <a:spLocks/>
            </p:cNvSpPr>
            <p:nvPr/>
          </p:nvSpPr>
          <p:spPr bwMode="auto">
            <a:xfrm>
              <a:off x="1018062" y="6093296"/>
              <a:ext cx="1416050" cy="188913"/>
            </a:xfrm>
            <a:custGeom>
              <a:avLst/>
              <a:gdLst>
                <a:gd name="T0" fmla="*/ 1 w 68"/>
                <a:gd name="T1" fmla="*/ 9 h 9"/>
                <a:gd name="T2" fmla="*/ 1 w 68"/>
                <a:gd name="T3" fmla="*/ 9 h 9"/>
                <a:gd name="T4" fmla="*/ 0 w 68"/>
                <a:gd name="T5" fmla="*/ 9 h 9"/>
                <a:gd name="T6" fmla="*/ 0 w 68"/>
                <a:gd name="T7" fmla="*/ 8 h 9"/>
                <a:gd name="T8" fmla="*/ 0 w 68"/>
                <a:gd name="T9" fmla="*/ 8 h 9"/>
                <a:gd name="T10" fmla="*/ 0 w 68"/>
                <a:gd name="T11" fmla="*/ 7 h 9"/>
                <a:gd name="T12" fmla="*/ 0 w 68"/>
                <a:gd name="T13" fmla="*/ 6 h 9"/>
                <a:gd name="T14" fmla="*/ 0 w 68"/>
                <a:gd name="T15" fmla="*/ 5 h 9"/>
                <a:gd name="T16" fmla="*/ 0 w 68"/>
                <a:gd name="T17" fmla="*/ 5 h 9"/>
                <a:gd name="T18" fmla="*/ 0 w 68"/>
                <a:gd name="T19" fmla="*/ 4 h 9"/>
                <a:gd name="T20" fmla="*/ 0 w 68"/>
                <a:gd name="T21" fmla="*/ 3 h 9"/>
                <a:gd name="T22" fmla="*/ 0 w 68"/>
                <a:gd name="T23" fmla="*/ 2 h 9"/>
                <a:gd name="T24" fmla="*/ 0 w 68"/>
                <a:gd name="T25" fmla="*/ 1 h 9"/>
                <a:gd name="T26" fmla="*/ 0 w 68"/>
                <a:gd name="T27" fmla="*/ 1 h 9"/>
                <a:gd name="T28" fmla="*/ 0 w 68"/>
                <a:gd name="T29" fmla="*/ 1 h 9"/>
                <a:gd name="T30" fmla="*/ 1 w 68"/>
                <a:gd name="T31" fmla="*/ 0 h 9"/>
                <a:gd name="T32" fmla="*/ 1 w 68"/>
                <a:gd name="T33" fmla="*/ 0 h 9"/>
                <a:gd name="T34" fmla="*/ 68 w 68"/>
                <a:gd name="T35" fmla="*/ 0 h 9"/>
                <a:gd name="T36" fmla="*/ 68 w 68"/>
                <a:gd name="T37" fmla="*/ 0 h 9"/>
                <a:gd name="T38" fmla="*/ 68 w 68"/>
                <a:gd name="T39" fmla="*/ 1 h 9"/>
                <a:gd name="T40" fmla="*/ 67 w 68"/>
                <a:gd name="T41" fmla="*/ 1 h 9"/>
                <a:gd name="T42" fmla="*/ 67 w 68"/>
                <a:gd name="T43" fmla="*/ 2 h 9"/>
                <a:gd name="T44" fmla="*/ 67 w 68"/>
                <a:gd name="T45" fmla="*/ 2 h 9"/>
                <a:gd name="T46" fmla="*/ 67 w 68"/>
                <a:gd name="T47" fmla="*/ 3 h 9"/>
                <a:gd name="T48" fmla="*/ 67 w 68"/>
                <a:gd name="T49" fmla="*/ 4 h 9"/>
                <a:gd name="T50" fmla="*/ 67 w 68"/>
                <a:gd name="T51" fmla="*/ 5 h 9"/>
                <a:gd name="T52" fmla="*/ 67 w 68"/>
                <a:gd name="T53" fmla="*/ 6 h 9"/>
                <a:gd name="T54" fmla="*/ 67 w 68"/>
                <a:gd name="T55" fmla="*/ 7 h 9"/>
                <a:gd name="T56" fmla="*/ 67 w 68"/>
                <a:gd name="T57" fmla="*/ 7 h 9"/>
                <a:gd name="T58" fmla="*/ 67 w 68"/>
                <a:gd name="T59" fmla="*/ 8 h 9"/>
                <a:gd name="T60" fmla="*/ 68 w 68"/>
                <a:gd name="T61" fmla="*/ 8 h 9"/>
                <a:gd name="T62" fmla="*/ 68 w 68"/>
                <a:gd name="T63" fmla="*/ 9 h 9"/>
                <a:gd name="T64" fmla="*/ 68 w 68"/>
                <a:gd name="T6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8" h="9">
                  <a:moveTo>
                    <a:pt x="68" y="9"/>
                  </a:move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68" y="1"/>
                  </a:lnTo>
                  <a:lnTo>
                    <a:pt x="68" y="1"/>
                  </a:lnTo>
                  <a:lnTo>
                    <a:pt x="68" y="1"/>
                  </a:lnTo>
                  <a:lnTo>
                    <a:pt x="67" y="1"/>
                  </a:lnTo>
                  <a:lnTo>
                    <a:pt x="67" y="1"/>
                  </a:lnTo>
                  <a:lnTo>
                    <a:pt x="67" y="2"/>
                  </a:lnTo>
                  <a:lnTo>
                    <a:pt x="67" y="2"/>
                  </a:lnTo>
                  <a:lnTo>
                    <a:pt x="67" y="2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4"/>
                  </a:lnTo>
                  <a:lnTo>
                    <a:pt x="67" y="4"/>
                  </a:lnTo>
                  <a:lnTo>
                    <a:pt x="67" y="5"/>
                  </a:lnTo>
                  <a:lnTo>
                    <a:pt x="67" y="5"/>
                  </a:lnTo>
                  <a:lnTo>
                    <a:pt x="67" y="5"/>
                  </a:lnTo>
                  <a:lnTo>
                    <a:pt x="67" y="6"/>
                  </a:lnTo>
                  <a:lnTo>
                    <a:pt x="67" y="6"/>
                  </a:lnTo>
                  <a:lnTo>
                    <a:pt x="67" y="7"/>
                  </a:lnTo>
                  <a:lnTo>
                    <a:pt x="67" y="7"/>
                  </a:lnTo>
                  <a:lnTo>
                    <a:pt x="67" y="7"/>
                  </a:lnTo>
                  <a:lnTo>
                    <a:pt x="67" y="8"/>
                  </a:lnTo>
                  <a:lnTo>
                    <a:pt x="67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9"/>
                  </a:lnTo>
                  <a:lnTo>
                    <a:pt x="68" y="9"/>
                  </a:lnTo>
                  <a:lnTo>
                    <a:pt x="68" y="9"/>
                  </a:lnTo>
                  <a:lnTo>
                    <a:pt x="68" y="9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31" name="Oval 55"/>
            <p:cNvSpPr>
              <a:spLocks noChangeArrowheads="1"/>
            </p:cNvSpPr>
            <p:nvPr/>
          </p:nvSpPr>
          <p:spPr bwMode="auto">
            <a:xfrm>
              <a:off x="2413475" y="6093296"/>
              <a:ext cx="61913" cy="1889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32" name="Oval 56"/>
            <p:cNvSpPr>
              <a:spLocks noChangeArrowheads="1"/>
            </p:cNvSpPr>
            <p:nvPr/>
          </p:nvSpPr>
          <p:spPr bwMode="auto">
            <a:xfrm>
              <a:off x="2413475" y="6093296"/>
              <a:ext cx="61913" cy="188913"/>
            </a:xfrm>
            <a:prstGeom prst="ellips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33" name="Line 57"/>
            <p:cNvSpPr>
              <a:spLocks noChangeShapeType="1"/>
            </p:cNvSpPr>
            <p:nvPr/>
          </p:nvSpPr>
          <p:spPr bwMode="auto">
            <a:xfrm>
              <a:off x="2434112" y="6177433"/>
              <a:ext cx="271463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34" name="Line 58"/>
            <p:cNvSpPr>
              <a:spLocks noChangeShapeType="1"/>
            </p:cNvSpPr>
            <p:nvPr/>
          </p:nvSpPr>
          <p:spPr bwMode="auto">
            <a:xfrm flipV="1">
              <a:off x="2434112" y="6093296"/>
              <a:ext cx="250825" cy="635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35" name="Line 59"/>
            <p:cNvSpPr>
              <a:spLocks noChangeShapeType="1"/>
            </p:cNvSpPr>
            <p:nvPr/>
          </p:nvSpPr>
          <p:spPr bwMode="auto">
            <a:xfrm>
              <a:off x="2434112" y="6218708"/>
              <a:ext cx="250825" cy="635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251" name="Группа 250"/>
          <p:cNvGrpSpPr/>
          <p:nvPr/>
        </p:nvGrpSpPr>
        <p:grpSpPr>
          <a:xfrm>
            <a:off x="3622447" y="5915877"/>
            <a:ext cx="1520826" cy="166688"/>
            <a:chOff x="3622447" y="5915877"/>
            <a:chExt cx="1520826" cy="166688"/>
          </a:xfrm>
        </p:grpSpPr>
        <p:sp>
          <p:nvSpPr>
            <p:cNvPr id="238" name="Freeform 29"/>
            <p:cNvSpPr>
              <a:spLocks/>
            </p:cNvSpPr>
            <p:nvPr/>
          </p:nvSpPr>
          <p:spPr bwMode="auto">
            <a:xfrm>
              <a:off x="3622447" y="5915877"/>
              <a:ext cx="1436688" cy="166688"/>
            </a:xfrm>
            <a:custGeom>
              <a:avLst/>
              <a:gdLst>
                <a:gd name="T0" fmla="*/ 1 w 69"/>
                <a:gd name="T1" fmla="*/ 8 h 8"/>
                <a:gd name="T2" fmla="*/ 1 w 69"/>
                <a:gd name="T3" fmla="*/ 8 h 8"/>
                <a:gd name="T4" fmla="*/ 0 w 69"/>
                <a:gd name="T5" fmla="*/ 8 h 8"/>
                <a:gd name="T6" fmla="*/ 0 w 69"/>
                <a:gd name="T7" fmla="*/ 8 h 8"/>
                <a:gd name="T8" fmla="*/ 0 w 69"/>
                <a:gd name="T9" fmla="*/ 7 h 8"/>
                <a:gd name="T10" fmla="*/ 0 w 69"/>
                <a:gd name="T11" fmla="*/ 6 h 8"/>
                <a:gd name="T12" fmla="*/ 0 w 69"/>
                <a:gd name="T13" fmla="*/ 6 h 8"/>
                <a:gd name="T14" fmla="*/ 0 w 69"/>
                <a:gd name="T15" fmla="*/ 5 h 8"/>
                <a:gd name="T16" fmla="*/ 0 w 69"/>
                <a:gd name="T17" fmla="*/ 4 h 8"/>
                <a:gd name="T18" fmla="*/ 0 w 69"/>
                <a:gd name="T19" fmla="*/ 3 h 8"/>
                <a:gd name="T20" fmla="*/ 0 w 69"/>
                <a:gd name="T21" fmla="*/ 2 h 8"/>
                <a:gd name="T22" fmla="*/ 0 w 69"/>
                <a:gd name="T23" fmla="*/ 2 h 8"/>
                <a:gd name="T24" fmla="*/ 0 w 69"/>
                <a:gd name="T25" fmla="*/ 1 h 8"/>
                <a:gd name="T26" fmla="*/ 0 w 69"/>
                <a:gd name="T27" fmla="*/ 0 h 8"/>
                <a:gd name="T28" fmla="*/ 0 w 69"/>
                <a:gd name="T29" fmla="*/ 0 h 8"/>
                <a:gd name="T30" fmla="*/ 1 w 69"/>
                <a:gd name="T31" fmla="*/ 0 h 8"/>
                <a:gd name="T32" fmla="*/ 1 w 69"/>
                <a:gd name="T33" fmla="*/ 0 h 8"/>
                <a:gd name="T34" fmla="*/ 68 w 69"/>
                <a:gd name="T35" fmla="*/ 0 h 8"/>
                <a:gd name="T36" fmla="*/ 68 w 69"/>
                <a:gd name="T37" fmla="*/ 0 h 8"/>
                <a:gd name="T38" fmla="*/ 68 w 69"/>
                <a:gd name="T39" fmla="*/ 0 h 8"/>
                <a:gd name="T40" fmla="*/ 68 w 69"/>
                <a:gd name="T41" fmla="*/ 1 h 8"/>
                <a:gd name="T42" fmla="*/ 68 w 69"/>
                <a:gd name="T43" fmla="*/ 1 h 8"/>
                <a:gd name="T44" fmla="*/ 67 w 69"/>
                <a:gd name="T45" fmla="*/ 2 h 8"/>
                <a:gd name="T46" fmla="*/ 67 w 69"/>
                <a:gd name="T47" fmla="*/ 3 h 8"/>
                <a:gd name="T48" fmla="*/ 67 w 69"/>
                <a:gd name="T49" fmla="*/ 3 h 8"/>
                <a:gd name="T50" fmla="*/ 67 w 69"/>
                <a:gd name="T51" fmla="*/ 4 h 8"/>
                <a:gd name="T52" fmla="*/ 67 w 69"/>
                <a:gd name="T53" fmla="*/ 5 h 8"/>
                <a:gd name="T54" fmla="*/ 67 w 69"/>
                <a:gd name="T55" fmla="*/ 6 h 8"/>
                <a:gd name="T56" fmla="*/ 68 w 69"/>
                <a:gd name="T57" fmla="*/ 7 h 8"/>
                <a:gd name="T58" fmla="*/ 68 w 69"/>
                <a:gd name="T59" fmla="*/ 7 h 8"/>
                <a:gd name="T60" fmla="*/ 68 w 69"/>
                <a:gd name="T61" fmla="*/ 8 h 8"/>
                <a:gd name="T62" fmla="*/ 68 w 69"/>
                <a:gd name="T63" fmla="*/ 8 h 8"/>
                <a:gd name="T64" fmla="*/ 68 w 69"/>
                <a:gd name="T6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9" h="8">
                  <a:moveTo>
                    <a:pt x="69" y="8"/>
                  </a:move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69" y="0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68" y="1"/>
                  </a:lnTo>
                  <a:lnTo>
                    <a:pt x="68" y="1"/>
                  </a:lnTo>
                  <a:lnTo>
                    <a:pt x="68" y="1"/>
                  </a:lnTo>
                  <a:lnTo>
                    <a:pt x="67" y="2"/>
                  </a:lnTo>
                  <a:lnTo>
                    <a:pt x="67" y="2"/>
                  </a:lnTo>
                  <a:lnTo>
                    <a:pt x="67" y="2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4"/>
                  </a:lnTo>
                  <a:lnTo>
                    <a:pt x="67" y="4"/>
                  </a:lnTo>
                  <a:lnTo>
                    <a:pt x="67" y="5"/>
                  </a:lnTo>
                  <a:lnTo>
                    <a:pt x="67" y="5"/>
                  </a:lnTo>
                  <a:lnTo>
                    <a:pt x="67" y="6"/>
                  </a:lnTo>
                  <a:lnTo>
                    <a:pt x="67" y="6"/>
                  </a:lnTo>
                  <a:lnTo>
                    <a:pt x="67" y="6"/>
                  </a:lnTo>
                  <a:lnTo>
                    <a:pt x="68" y="7"/>
                  </a:lnTo>
                  <a:lnTo>
                    <a:pt x="68" y="7"/>
                  </a:lnTo>
                  <a:lnTo>
                    <a:pt x="68" y="7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9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39" name="Freeform 30"/>
            <p:cNvSpPr>
              <a:spLocks/>
            </p:cNvSpPr>
            <p:nvPr/>
          </p:nvSpPr>
          <p:spPr bwMode="auto">
            <a:xfrm>
              <a:off x="3622447" y="5915877"/>
              <a:ext cx="1436688" cy="166688"/>
            </a:xfrm>
            <a:custGeom>
              <a:avLst/>
              <a:gdLst>
                <a:gd name="T0" fmla="*/ 1 w 69"/>
                <a:gd name="T1" fmla="*/ 8 h 8"/>
                <a:gd name="T2" fmla="*/ 1 w 69"/>
                <a:gd name="T3" fmla="*/ 8 h 8"/>
                <a:gd name="T4" fmla="*/ 0 w 69"/>
                <a:gd name="T5" fmla="*/ 8 h 8"/>
                <a:gd name="T6" fmla="*/ 0 w 69"/>
                <a:gd name="T7" fmla="*/ 8 h 8"/>
                <a:gd name="T8" fmla="*/ 0 w 69"/>
                <a:gd name="T9" fmla="*/ 7 h 8"/>
                <a:gd name="T10" fmla="*/ 0 w 69"/>
                <a:gd name="T11" fmla="*/ 6 h 8"/>
                <a:gd name="T12" fmla="*/ 0 w 69"/>
                <a:gd name="T13" fmla="*/ 6 h 8"/>
                <a:gd name="T14" fmla="*/ 0 w 69"/>
                <a:gd name="T15" fmla="*/ 5 h 8"/>
                <a:gd name="T16" fmla="*/ 0 w 69"/>
                <a:gd name="T17" fmla="*/ 4 h 8"/>
                <a:gd name="T18" fmla="*/ 0 w 69"/>
                <a:gd name="T19" fmla="*/ 3 h 8"/>
                <a:gd name="T20" fmla="*/ 0 w 69"/>
                <a:gd name="T21" fmla="*/ 2 h 8"/>
                <a:gd name="T22" fmla="*/ 0 w 69"/>
                <a:gd name="T23" fmla="*/ 2 h 8"/>
                <a:gd name="T24" fmla="*/ 0 w 69"/>
                <a:gd name="T25" fmla="*/ 1 h 8"/>
                <a:gd name="T26" fmla="*/ 0 w 69"/>
                <a:gd name="T27" fmla="*/ 0 h 8"/>
                <a:gd name="T28" fmla="*/ 0 w 69"/>
                <a:gd name="T29" fmla="*/ 0 h 8"/>
                <a:gd name="T30" fmla="*/ 1 w 69"/>
                <a:gd name="T31" fmla="*/ 0 h 8"/>
                <a:gd name="T32" fmla="*/ 1 w 69"/>
                <a:gd name="T33" fmla="*/ 0 h 8"/>
                <a:gd name="T34" fmla="*/ 68 w 69"/>
                <a:gd name="T35" fmla="*/ 0 h 8"/>
                <a:gd name="T36" fmla="*/ 68 w 69"/>
                <a:gd name="T37" fmla="*/ 0 h 8"/>
                <a:gd name="T38" fmla="*/ 68 w 69"/>
                <a:gd name="T39" fmla="*/ 0 h 8"/>
                <a:gd name="T40" fmla="*/ 68 w 69"/>
                <a:gd name="T41" fmla="*/ 1 h 8"/>
                <a:gd name="T42" fmla="*/ 68 w 69"/>
                <a:gd name="T43" fmla="*/ 1 h 8"/>
                <a:gd name="T44" fmla="*/ 67 w 69"/>
                <a:gd name="T45" fmla="*/ 2 h 8"/>
                <a:gd name="T46" fmla="*/ 67 w 69"/>
                <a:gd name="T47" fmla="*/ 3 h 8"/>
                <a:gd name="T48" fmla="*/ 67 w 69"/>
                <a:gd name="T49" fmla="*/ 3 h 8"/>
                <a:gd name="T50" fmla="*/ 67 w 69"/>
                <a:gd name="T51" fmla="*/ 4 h 8"/>
                <a:gd name="T52" fmla="*/ 67 w 69"/>
                <a:gd name="T53" fmla="*/ 5 h 8"/>
                <a:gd name="T54" fmla="*/ 67 w 69"/>
                <a:gd name="T55" fmla="*/ 6 h 8"/>
                <a:gd name="T56" fmla="*/ 68 w 69"/>
                <a:gd name="T57" fmla="*/ 7 h 8"/>
                <a:gd name="T58" fmla="*/ 68 w 69"/>
                <a:gd name="T59" fmla="*/ 7 h 8"/>
                <a:gd name="T60" fmla="*/ 68 w 69"/>
                <a:gd name="T61" fmla="*/ 8 h 8"/>
                <a:gd name="T62" fmla="*/ 68 w 69"/>
                <a:gd name="T63" fmla="*/ 8 h 8"/>
                <a:gd name="T64" fmla="*/ 68 w 69"/>
                <a:gd name="T6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9" h="8">
                  <a:moveTo>
                    <a:pt x="69" y="8"/>
                  </a:move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69" y="0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68" y="1"/>
                  </a:lnTo>
                  <a:lnTo>
                    <a:pt x="68" y="1"/>
                  </a:lnTo>
                  <a:lnTo>
                    <a:pt x="68" y="1"/>
                  </a:lnTo>
                  <a:lnTo>
                    <a:pt x="67" y="2"/>
                  </a:lnTo>
                  <a:lnTo>
                    <a:pt x="67" y="2"/>
                  </a:lnTo>
                  <a:lnTo>
                    <a:pt x="67" y="2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4"/>
                  </a:lnTo>
                  <a:lnTo>
                    <a:pt x="67" y="4"/>
                  </a:lnTo>
                  <a:lnTo>
                    <a:pt x="67" y="5"/>
                  </a:lnTo>
                  <a:lnTo>
                    <a:pt x="67" y="5"/>
                  </a:lnTo>
                  <a:lnTo>
                    <a:pt x="67" y="6"/>
                  </a:lnTo>
                  <a:lnTo>
                    <a:pt x="67" y="6"/>
                  </a:lnTo>
                  <a:lnTo>
                    <a:pt x="67" y="6"/>
                  </a:lnTo>
                  <a:lnTo>
                    <a:pt x="68" y="7"/>
                  </a:lnTo>
                  <a:lnTo>
                    <a:pt x="68" y="7"/>
                  </a:lnTo>
                  <a:lnTo>
                    <a:pt x="68" y="7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9" y="8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40" name="Freeform 31"/>
            <p:cNvSpPr>
              <a:spLocks/>
            </p:cNvSpPr>
            <p:nvPr/>
          </p:nvSpPr>
          <p:spPr bwMode="auto">
            <a:xfrm>
              <a:off x="3622447" y="5915877"/>
              <a:ext cx="1436688" cy="166688"/>
            </a:xfrm>
            <a:custGeom>
              <a:avLst/>
              <a:gdLst>
                <a:gd name="T0" fmla="*/ 1 w 69"/>
                <a:gd name="T1" fmla="*/ 8 h 8"/>
                <a:gd name="T2" fmla="*/ 1 w 69"/>
                <a:gd name="T3" fmla="*/ 8 h 8"/>
                <a:gd name="T4" fmla="*/ 0 w 69"/>
                <a:gd name="T5" fmla="*/ 8 h 8"/>
                <a:gd name="T6" fmla="*/ 0 w 69"/>
                <a:gd name="T7" fmla="*/ 8 h 8"/>
                <a:gd name="T8" fmla="*/ 0 w 69"/>
                <a:gd name="T9" fmla="*/ 7 h 8"/>
                <a:gd name="T10" fmla="*/ 0 w 69"/>
                <a:gd name="T11" fmla="*/ 6 h 8"/>
                <a:gd name="T12" fmla="*/ 0 w 69"/>
                <a:gd name="T13" fmla="*/ 6 h 8"/>
                <a:gd name="T14" fmla="*/ 0 w 69"/>
                <a:gd name="T15" fmla="*/ 5 h 8"/>
                <a:gd name="T16" fmla="*/ 0 w 69"/>
                <a:gd name="T17" fmla="*/ 4 h 8"/>
                <a:gd name="T18" fmla="*/ 0 w 69"/>
                <a:gd name="T19" fmla="*/ 3 h 8"/>
                <a:gd name="T20" fmla="*/ 0 w 69"/>
                <a:gd name="T21" fmla="*/ 2 h 8"/>
                <a:gd name="T22" fmla="*/ 0 w 69"/>
                <a:gd name="T23" fmla="*/ 2 h 8"/>
                <a:gd name="T24" fmla="*/ 0 w 69"/>
                <a:gd name="T25" fmla="*/ 1 h 8"/>
                <a:gd name="T26" fmla="*/ 0 w 69"/>
                <a:gd name="T27" fmla="*/ 0 h 8"/>
                <a:gd name="T28" fmla="*/ 0 w 69"/>
                <a:gd name="T29" fmla="*/ 0 h 8"/>
                <a:gd name="T30" fmla="*/ 1 w 69"/>
                <a:gd name="T31" fmla="*/ 0 h 8"/>
                <a:gd name="T32" fmla="*/ 1 w 69"/>
                <a:gd name="T33" fmla="*/ 0 h 8"/>
                <a:gd name="T34" fmla="*/ 68 w 69"/>
                <a:gd name="T35" fmla="*/ 0 h 8"/>
                <a:gd name="T36" fmla="*/ 68 w 69"/>
                <a:gd name="T37" fmla="*/ 0 h 8"/>
                <a:gd name="T38" fmla="*/ 68 w 69"/>
                <a:gd name="T39" fmla="*/ 0 h 8"/>
                <a:gd name="T40" fmla="*/ 68 w 69"/>
                <a:gd name="T41" fmla="*/ 1 h 8"/>
                <a:gd name="T42" fmla="*/ 68 w 69"/>
                <a:gd name="T43" fmla="*/ 1 h 8"/>
                <a:gd name="T44" fmla="*/ 67 w 69"/>
                <a:gd name="T45" fmla="*/ 2 h 8"/>
                <a:gd name="T46" fmla="*/ 67 w 69"/>
                <a:gd name="T47" fmla="*/ 3 h 8"/>
                <a:gd name="T48" fmla="*/ 67 w 69"/>
                <a:gd name="T49" fmla="*/ 3 h 8"/>
                <a:gd name="T50" fmla="*/ 67 w 69"/>
                <a:gd name="T51" fmla="*/ 4 h 8"/>
                <a:gd name="T52" fmla="*/ 67 w 69"/>
                <a:gd name="T53" fmla="*/ 5 h 8"/>
                <a:gd name="T54" fmla="*/ 67 w 69"/>
                <a:gd name="T55" fmla="*/ 6 h 8"/>
                <a:gd name="T56" fmla="*/ 68 w 69"/>
                <a:gd name="T57" fmla="*/ 7 h 8"/>
                <a:gd name="T58" fmla="*/ 68 w 69"/>
                <a:gd name="T59" fmla="*/ 7 h 8"/>
                <a:gd name="T60" fmla="*/ 68 w 69"/>
                <a:gd name="T61" fmla="*/ 8 h 8"/>
                <a:gd name="T62" fmla="*/ 68 w 69"/>
                <a:gd name="T63" fmla="*/ 8 h 8"/>
                <a:gd name="T64" fmla="*/ 68 w 69"/>
                <a:gd name="T6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9" h="8">
                  <a:moveTo>
                    <a:pt x="69" y="8"/>
                  </a:move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69" y="0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68" y="1"/>
                  </a:lnTo>
                  <a:lnTo>
                    <a:pt x="68" y="1"/>
                  </a:lnTo>
                  <a:lnTo>
                    <a:pt x="68" y="1"/>
                  </a:lnTo>
                  <a:lnTo>
                    <a:pt x="67" y="2"/>
                  </a:lnTo>
                  <a:lnTo>
                    <a:pt x="67" y="2"/>
                  </a:lnTo>
                  <a:lnTo>
                    <a:pt x="67" y="2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4"/>
                  </a:lnTo>
                  <a:lnTo>
                    <a:pt x="67" y="4"/>
                  </a:lnTo>
                  <a:lnTo>
                    <a:pt x="67" y="5"/>
                  </a:lnTo>
                  <a:lnTo>
                    <a:pt x="67" y="5"/>
                  </a:lnTo>
                  <a:lnTo>
                    <a:pt x="67" y="6"/>
                  </a:lnTo>
                  <a:lnTo>
                    <a:pt x="67" y="6"/>
                  </a:lnTo>
                  <a:lnTo>
                    <a:pt x="67" y="6"/>
                  </a:lnTo>
                  <a:lnTo>
                    <a:pt x="68" y="7"/>
                  </a:lnTo>
                  <a:lnTo>
                    <a:pt x="68" y="7"/>
                  </a:lnTo>
                  <a:lnTo>
                    <a:pt x="68" y="7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9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41" name="Freeform 32"/>
            <p:cNvSpPr>
              <a:spLocks/>
            </p:cNvSpPr>
            <p:nvPr/>
          </p:nvSpPr>
          <p:spPr bwMode="auto">
            <a:xfrm>
              <a:off x="3622447" y="5915877"/>
              <a:ext cx="1436688" cy="166688"/>
            </a:xfrm>
            <a:custGeom>
              <a:avLst/>
              <a:gdLst>
                <a:gd name="T0" fmla="*/ 1 w 69"/>
                <a:gd name="T1" fmla="*/ 8 h 8"/>
                <a:gd name="T2" fmla="*/ 1 w 69"/>
                <a:gd name="T3" fmla="*/ 8 h 8"/>
                <a:gd name="T4" fmla="*/ 0 w 69"/>
                <a:gd name="T5" fmla="*/ 8 h 8"/>
                <a:gd name="T6" fmla="*/ 0 w 69"/>
                <a:gd name="T7" fmla="*/ 8 h 8"/>
                <a:gd name="T8" fmla="*/ 0 w 69"/>
                <a:gd name="T9" fmla="*/ 7 h 8"/>
                <a:gd name="T10" fmla="*/ 0 w 69"/>
                <a:gd name="T11" fmla="*/ 6 h 8"/>
                <a:gd name="T12" fmla="*/ 0 w 69"/>
                <a:gd name="T13" fmla="*/ 6 h 8"/>
                <a:gd name="T14" fmla="*/ 0 w 69"/>
                <a:gd name="T15" fmla="*/ 5 h 8"/>
                <a:gd name="T16" fmla="*/ 0 w 69"/>
                <a:gd name="T17" fmla="*/ 4 h 8"/>
                <a:gd name="T18" fmla="*/ 0 w 69"/>
                <a:gd name="T19" fmla="*/ 3 h 8"/>
                <a:gd name="T20" fmla="*/ 0 w 69"/>
                <a:gd name="T21" fmla="*/ 2 h 8"/>
                <a:gd name="T22" fmla="*/ 0 w 69"/>
                <a:gd name="T23" fmla="*/ 2 h 8"/>
                <a:gd name="T24" fmla="*/ 0 w 69"/>
                <a:gd name="T25" fmla="*/ 1 h 8"/>
                <a:gd name="T26" fmla="*/ 0 w 69"/>
                <a:gd name="T27" fmla="*/ 0 h 8"/>
                <a:gd name="T28" fmla="*/ 0 w 69"/>
                <a:gd name="T29" fmla="*/ 0 h 8"/>
                <a:gd name="T30" fmla="*/ 1 w 69"/>
                <a:gd name="T31" fmla="*/ 0 h 8"/>
                <a:gd name="T32" fmla="*/ 1 w 69"/>
                <a:gd name="T33" fmla="*/ 0 h 8"/>
                <a:gd name="T34" fmla="*/ 68 w 69"/>
                <a:gd name="T35" fmla="*/ 0 h 8"/>
                <a:gd name="T36" fmla="*/ 68 w 69"/>
                <a:gd name="T37" fmla="*/ 0 h 8"/>
                <a:gd name="T38" fmla="*/ 68 w 69"/>
                <a:gd name="T39" fmla="*/ 0 h 8"/>
                <a:gd name="T40" fmla="*/ 68 w 69"/>
                <a:gd name="T41" fmla="*/ 1 h 8"/>
                <a:gd name="T42" fmla="*/ 68 w 69"/>
                <a:gd name="T43" fmla="*/ 1 h 8"/>
                <a:gd name="T44" fmla="*/ 67 w 69"/>
                <a:gd name="T45" fmla="*/ 2 h 8"/>
                <a:gd name="T46" fmla="*/ 67 w 69"/>
                <a:gd name="T47" fmla="*/ 3 h 8"/>
                <a:gd name="T48" fmla="*/ 67 w 69"/>
                <a:gd name="T49" fmla="*/ 3 h 8"/>
                <a:gd name="T50" fmla="*/ 67 w 69"/>
                <a:gd name="T51" fmla="*/ 4 h 8"/>
                <a:gd name="T52" fmla="*/ 67 w 69"/>
                <a:gd name="T53" fmla="*/ 5 h 8"/>
                <a:gd name="T54" fmla="*/ 67 w 69"/>
                <a:gd name="T55" fmla="*/ 6 h 8"/>
                <a:gd name="T56" fmla="*/ 68 w 69"/>
                <a:gd name="T57" fmla="*/ 7 h 8"/>
                <a:gd name="T58" fmla="*/ 68 w 69"/>
                <a:gd name="T59" fmla="*/ 7 h 8"/>
                <a:gd name="T60" fmla="*/ 68 w 69"/>
                <a:gd name="T61" fmla="*/ 8 h 8"/>
                <a:gd name="T62" fmla="*/ 68 w 69"/>
                <a:gd name="T63" fmla="*/ 8 h 8"/>
                <a:gd name="T64" fmla="*/ 68 w 69"/>
                <a:gd name="T6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9" h="8">
                  <a:moveTo>
                    <a:pt x="69" y="8"/>
                  </a:move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69" y="0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68" y="1"/>
                  </a:lnTo>
                  <a:lnTo>
                    <a:pt x="68" y="1"/>
                  </a:lnTo>
                  <a:lnTo>
                    <a:pt x="68" y="1"/>
                  </a:lnTo>
                  <a:lnTo>
                    <a:pt x="67" y="2"/>
                  </a:lnTo>
                  <a:lnTo>
                    <a:pt x="67" y="2"/>
                  </a:lnTo>
                  <a:lnTo>
                    <a:pt x="67" y="2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4"/>
                  </a:lnTo>
                  <a:lnTo>
                    <a:pt x="67" y="4"/>
                  </a:lnTo>
                  <a:lnTo>
                    <a:pt x="67" y="5"/>
                  </a:lnTo>
                  <a:lnTo>
                    <a:pt x="67" y="5"/>
                  </a:lnTo>
                  <a:lnTo>
                    <a:pt x="67" y="6"/>
                  </a:lnTo>
                  <a:lnTo>
                    <a:pt x="67" y="6"/>
                  </a:lnTo>
                  <a:lnTo>
                    <a:pt x="67" y="6"/>
                  </a:lnTo>
                  <a:lnTo>
                    <a:pt x="68" y="7"/>
                  </a:lnTo>
                  <a:lnTo>
                    <a:pt x="68" y="7"/>
                  </a:lnTo>
                  <a:lnTo>
                    <a:pt x="68" y="7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9" y="8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42" name="Oval 33"/>
            <p:cNvSpPr>
              <a:spLocks noChangeArrowheads="1"/>
            </p:cNvSpPr>
            <p:nvPr/>
          </p:nvSpPr>
          <p:spPr bwMode="auto">
            <a:xfrm>
              <a:off x="5017860" y="5915877"/>
              <a:ext cx="61913" cy="1666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43" name="Oval 34"/>
            <p:cNvSpPr>
              <a:spLocks noChangeArrowheads="1"/>
            </p:cNvSpPr>
            <p:nvPr/>
          </p:nvSpPr>
          <p:spPr bwMode="auto">
            <a:xfrm>
              <a:off x="5017860" y="5915877"/>
              <a:ext cx="61913" cy="166688"/>
            </a:xfrm>
            <a:prstGeom prst="ellips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44" name="Freeform 35"/>
            <p:cNvSpPr>
              <a:spLocks/>
            </p:cNvSpPr>
            <p:nvPr/>
          </p:nvSpPr>
          <p:spPr bwMode="auto">
            <a:xfrm>
              <a:off x="5038497" y="5977789"/>
              <a:ext cx="84138" cy="41275"/>
            </a:xfrm>
            <a:custGeom>
              <a:avLst/>
              <a:gdLst>
                <a:gd name="T0" fmla="*/ 1 w 4"/>
                <a:gd name="T1" fmla="*/ 2 h 2"/>
                <a:gd name="T2" fmla="*/ 1 w 4"/>
                <a:gd name="T3" fmla="*/ 2 h 2"/>
                <a:gd name="T4" fmla="*/ 1 w 4"/>
                <a:gd name="T5" fmla="*/ 2 h 2"/>
                <a:gd name="T6" fmla="*/ 1 w 4"/>
                <a:gd name="T7" fmla="*/ 2 h 2"/>
                <a:gd name="T8" fmla="*/ 1 w 4"/>
                <a:gd name="T9" fmla="*/ 2 h 2"/>
                <a:gd name="T10" fmla="*/ 0 w 4"/>
                <a:gd name="T11" fmla="*/ 1 h 2"/>
                <a:gd name="T12" fmla="*/ 0 w 4"/>
                <a:gd name="T13" fmla="*/ 1 h 2"/>
                <a:gd name="T14" fmla="*/ 0 w 4"/>
                <a:gd name="T15" fmla="*/ 1 h 2"/>
                <a:gd name="T16" fmla="*/ 0 w 4"/>
                <a:gd name="T17" fmla="*/ 1 h 2"/>
                <a:gd name="T18" fmla="*/ 0 w 4"/>
                <a:gd name="T19" fmla="*/ 1 h 2"/>
                <a:gd name="T20" fmla="*/ 0 w 4"/>
                <a:gd name="T21" fmla="*/ 0 h 2"/>
                <a:gd name="T22" fmla="*/ 0 w 4"/>
                <a:gd name="T23" fmla="*/ 0 h 2"/>
                <a:gd name="T24" fmla="*/ 1 w 4"/>
                <a:gd name="T25" fmla="*/ 0 h 2"/>
                <a:gd name="T26" fmla="*/ 1 w 4"/>
                <a:gd name="T27" fmla="*/ 0 h 2"/>
                <a:gd name="T28" fmla="*/ 1 w 4"/>
                <a:gd name="T29" fmla="*/ 0 h 2"/>
                <a:gd name="T30" fmla="*/ 1 w 4"/>
                <a:gd name="T31" fmla="*/ 0 h 2"/>
                <a:gd name="T32" fmla="*/ 1 w 4"/>
                <a:gd name="T33" fmla="*/ 0 h 2"/>
                <a:gd name="T34" fmla="*/ 4 w 4"/>
                <a:gd name="T35" fmla="*/ 0 h 2"/>
                <a:gd name="T36" fmla="*/ 4 w 4"/>
                <a:gd name="T37" fmla="*/ 0 h 2"/>
                <a:gd name="T38" fmla="*/ 4 w 4"/>
                <a:gd name="T39" fmla="*/ 0 h 2"/>
                <a:gd name="T40" fmla="*/ 4 w 4"/>
                <a:gd name="T41" fmla="*/ 0 h 2"/>
                <a:gd name="T42" fmla="*/ 4 w 4"/>
                <a:gd name="T43" fmla="*/ 0 h 2"/>
                <a:gd name="T44" fmla="*/ 4 w 4"/>
                <a:gd name="T45" fmla="*/ 0 h 2"/>
                <a:gd name="T46" fmla="*/ 4 w 4"/>
                <a:gd name="T47" fmla="*/ 0 h 2"/>
                <a:gd name="T48" fmla="*/ 4 w 4"/>
                <a:gd name="T49" fmla="*/ 1 h 2"/>
                <a:gd name="T50" fmla="*/ 4 w 4"/>
                <a:gd name="T51" fmla="*/ 1 h 2"/>
                <a:gd name="T52" fmla="*/ 4 w 4"/>
                <a:gd name="T53" fmla="*/ 1 h 2"/>
                <a:gd name="T54" fmla="*/ 4 w 4"/>
                <a:gd name="T55" fmla="*/ 1 h 2"/>
                <a:gd name="T56" fmla="*/ 4 w 4"/>
                <a:gd name="T57" fmla="*/ 2 h 2"/>
                <a:gd name="T58" fmla="*/ 4 w 4"/>
                <a:gd name="T59" fmla="*/ 2 h 2"/>
                <a:gd name="T60" fmla="*/ 4 w 4"/>
                <a:gd name="T61" fmla="*/ 2 h 2"/>
                <a:gd name="T62" fmla="*/ 4 w 4"/>
                <a:gd name="T63" fmla="*/ 2 h 2"/>
                <a:gd name="T64" fmla="*/ 4 w 4"/>
                <a:gd name="T6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" h="2">
                  <a:moveTo>
                    <a:pt x="4" y="2"/>
                  </a:move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45" name="Freeform 36"/>
            <p:cNvSpPr>
              <a:spLocks/>
            </p:cNvSpPr>
            <p:nvPr/>
          </p:nvSpPr>
          <p:spPr bwMode="auto">
            <a:xfrm>
              <a:off x="5038497" y="5977789"/>
              <a:ext cx="84138" cy="41275"/>
            </a:xfrm>
            <a:custGeom>
              <a:avLst/>
              <a:gdLst>
                <a:gd name="T0" fmla="*/ 1 w 4"/>
                <a:gd name="T1" fmla="*/ 2 h 2"/>
                <a:gd name="T2" fmla="*/ 1 w 4"/>
                <a:gd name="T3" fmla="*/ 2 h 2"/>
                <a:gd name="T4" fmla="*/ 1 w 4"/>
                <a:gd name="T5" fmla="*/ 2 h 2"/>
                <a:gd name="T6" fmla="*/ 1 w 4"/>
                <a:gd name="T7" fmla="*/ 2 h 2"/>
                <a:gd name="T8" fmla="*/ 1 w 4"/>
                <a:gd name="T9" fmla="*/ 2 h 2"/>
                <a:gd name="T10" fmla="*/ 0 w 4"/>
                <a:gd name="T11" fmla="*/ 1 h 2"/>
                <a:gd name="T12" fmla="*/ 0 w 4"/>
                <a:gd name="T13" fmla="*/ 1 h 2"/>
                <a:gd name="T14" fmla="*/ 0 w 4"/>
                <a:gd name="T15" fmla="*/ 1 h 2"/>
                <a:gd name="T16" fmla="*/ 0 w 4"/>
                <a:gd name="T17" fmla="*/ 1 h 2"/>
                <a:gd name="T18" fmla="*/ 0 w 4"/>
                <a:gd name="T19" fmla="*/ 1 h 2"/>
                <a:gd name="T20" fmla="*/ 0 w 4"/>
                <a:gd name="T21" fmla="*/ 0 h 2"/>
                <a:gd name="T22" fmla="*/ 0 w 4"/>
                <a:gd name="T23" fmla="*/ 0 h 2"/>
                <a:gd name="T24" fmla="*/ 1 w 4"/>
                <a:gd name="T25" fmla="*/ 0 h 2"/>
                <a:gd name="T26" fmla="*/ 1 w 4"/>
                <a:gd name="T27" fmla="*/ 0 h 2"/>
                <a:gd name="T28" fmla="*/ 1 w 4"/>
                <a:gd name="T29" fmla="*/ 0 h 2"/>
                <a:gd name="T30" fmla="*/ 1 w 4"/>
                <a:gd name="T31" fmla="*/ 0 h 2"/>
                <a:gd name="T32" fmla="*/ 1 w 4"/>
                <a:gd name="T33" fmla="*/ 0 h 2"/>
                <a:gd name="T34" fmla="*/ 4 w 4"/>
                <a:gd name="T35" fmla="*/ 0 h 2"/>
                <a:gd name="T36" fmla="*/ 4 w 4"/>
                <a:gd name="T37" fmla="*/ 0 h 2"/>
                <a:gd name="T38" fmla="*/ 4 w 4"/>
                <a:gd name="T39" fmla="*/ 0 h 2"/>
                <a:gd name="T40" fmla="*/ 4 w 4"/>
                <a:gd name="T41" fmla="*/ 0 h 2"/>
                <a:gd name="T42" fmla="*/ 4 w 4"/>
                <a:gd name="T43" fmla="*/ 0 h 2"/>
                <a:gd name="T44" fmla="*/ 4 w 4"/>
                <a:gd name="T45" fmla="*/ 0 h 2"/>
                <a:gd name="T46" fmla="*/ 4 w 4"/>
                <a:gd name="T47" fmla="*/ 0 h 2"/>
                <a:gd name="T48" fmla="*/ 4 w 4"/>
                <a:gd name="T49" fmla="*/ 1 h 2"/>
                <a:gd name="T50" fmla="*/ 4 w 4"/>
                <a:gd name="T51" fmla="*/ 1 h 2"/>
                <a:gd name="T52" fmla="*/ 4 w 4"/>
                <a:gd name="T53" fmla="*/ 1 h 2"/>
                <a:gd name="T54" fmla="*/ 4 w 4"/>
                <a:gd name="T55" fmla="*/ 1 h 2"/>
                <a:gd name="T56" fmla="*/ 4 w 4"/>
                <a:gd name="T57" fmla="*/ 2 h 2"/>
                <a:gd name="T58" fmla="*/ 4 w 4"/>
                <a:gd name="T59" fmla="*/ 2 h 2"/>
                <a:gd name="T60" fmla="*/ 4 w 4"/>
                <a:gd name="T61" fmla="*/ 2 h 2"/>
                <a:gd name="T62" fmla="*/ 4 w 4"/>
                <a:gd name="T63" fmla="*/ 2 h 2"/>
                <a:gd name="T64" fmla="*/ 4 w 4"/>
                <a:gd name="T6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" h="2">
                  <a:moveTo>
                    <a:pt x="4" y="2"/>
                  </a:move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46" name="Freeform 37"/>
            <p:cNvSpPr>
              <a:spLocks/>
            </p:cNvSpPr>
            <p:nvPr/>
          </p:nvSpPr>
          <p:spPr bwMode="auto">
            <a:xfrm>
              <a:off x="5038497" y="5977789"/>
              <a:ext cx="84138" cy="41275"/>
            </a:xfrm>
            <a:custGeom>
              <a:avLst/>
              <a:gdLst>
                <a:gd name="T0" fmla="*/ 1 w 4"/>
                <a:gd name="T1" fmla="*/ 2 h 2"/>
                <a:gd name="T2" fmla="*/ 1 w 4"/>
                <a:gd name="T3" fmla="*/ 2 h 2"/>
                <a:gd name="T4" fmla="*/ 1 w 4"/>
                <a:gd name="T5" fmla="*/ 2 h 2"/>
                <a:gd name="T6" fmla="*/ 1 w 4"/>
                <a:gd name="T7" fmla="*/ 2 h 2"/>
                <a:gd name="T8" fmla="*/ 1 w 4"/>
                <a:gd name="T9" fmla="*/ 2 h 2"/>
                <a:gd name="T10" fmla="*/ 0 w 4"/>
                <a:gd name="T11" fmla="*/ 1 h 2"/>
                <a:gd name="T12" fmla="*/ 0 w 4"/>
                <a:gd name="T13" fmla="*/ 1 h 2"/>
                <a:gd name="T14" fmla="*/ 0 w 4"/>
                <a:gd name="T15" fmla="*/ 1 h 2"/>
                <a:gd name="T16" fmla="*/ 0 w 4"/>
                <a:gd name="T17" fmla="*/ 1 h 2"/>
                <a:gd name="T18" fmla="*/ 0 w 4"/>
                <a:gd name="T19" fmla="*/ 1 h 2"/>
                <a:gd name="T20" fmla="*/ 0 w 4"/>
                <a:gd name="T21" fmla="*/ 0 h 2"/>
                <a:gd name="T22" fmla="*/ 0 w 4"/>
                <a:gd name="T23" fmla="*/ 0 h 2"/>
                <a:gd name="T24" fmla="*/ 1 w 4"/>
                <a:gd name="T25" fmla="*/ 0 h 2"/>
                <a:gd name="T26" fmla="*/ 1 w 4"/>
                <a:gd name="T27" fmla="*/ 0 h 2"/>
                <a:gd name="T28" fmla="*/ 1 w 4"/>
                <a:gd name="T29" fmla="*/ 0 h 2"/>
                <a:gd name="T30" fmla="*/ 1 w 4"/>
                <a:gd name="T31" fmla="*/ 0 h 2"/>
                <a:gd name="T32" fmla="*/ 1 w 4"/>
                <a:gd name="T33" fmla="*/ 0 h 2"/>
                <a:gd name="T34" fmla="*/ 4 w 4"/>
                <a:gd name="T35" fmla="*/ 0 h 2"/>
                <a:gd name="T36" fmla="*/ 4 w 4"/>
                <a:gd name="T37" fmla="*/ 0 h 2"/>
                <a:gd name="T38" fmla="*/ 4 w 4"/>
                <a:gd name="T39" fmla="*/ 0 h 2"/>
                <a:gd name="T40" fmla="*/ 4 w 4"/>
                <a:gd name="T41" fmla="*/ 0 h 2"/>
                <a:gd name="T42" fmla="*/ 4 w 4"/>
                <a:gd name="T43" fmla="*/ 0 h 2"/>
                <a:gd name="T44" fmla="*/ 4 w 4"/>
                <a:gd name="T45" fmla="*/ 0 h 2"/>
                <a:gd name="T46" fmla="*/ 4 w 4"/>
                <a:gd name="T47" fmla="*/ 0 h 2"/>
                <a:gd name="T48" fmla="*/ 4 w 4"/>
                <a:gd name="T49" fmla="*/ 1 h 2"/>
                <a:gd name="T50" fmla="*/ 4 w 4"/>
                <a:gd name="T51" fmla="*/ 1 h 2"/>
                <a:gd name="T52" fmla="*/ 4 w 4"/>
                <a:gd name="T53" fmla="*/ 1 h 2"/>
                <a:gd name="T54" fmla="*/ 4 w 4"/>
                <a:gd name="T55" fmla="*/ 1 h 2"/>
                <a:gd name="T56" fmla="*/ 4 w 4"/>
                <a:gd name="T57" fmla="*/ 2 h 2"/>
                <a:gd name="T58" fmla="*/ 4 w 4"/>
                <a:gd name="T59" fmla="*/ 2 h 2"/>
                <a:gd name="T60" fmla="*/ 4 w 4"/>
                <a:gd name="T61" fmla="*/ 2 h 2"/>
                <a:gd name="T62" fmla="*/ 4 w 4"/>
                <a:gd name="T63" fmla="*/ 2 h 2"/>
                <a:gd name="T64" fmla="*/ 4 w 4"/>
                <a:gd name="T6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" h="2">
                  <a:moveTo>
                    <a:pt x="4" y="2"/>
                  </a:move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47" name="Freeform 38"/>
            <p:cNvSpPr>
              <a:spLocks/>
            </p:cNvSpPr>
            <p:nvPr/>
          </p:nvSpPr>
          <p:spPr bwMode="auto">
            <a:xfrm>
              <a:off x="5038497" y="5977789"/>
              <a:ext cx="84138" cy="41275"/>
            </a:xfrm>
            <a:custGeom>
              <a:avLst/>
              <a:gdLst>
                <a:gd name="T0" fmla="*/ 1 w 4"/>
                <a:gd name="T1" fmla="*/ 2 h 2"/>
                <a:gd name="T2" fmla="*/ 1 w 4"/>
                <a:gd name="T3" fmla="*/ 2 h 2"/>
                <a:gd name="T4" fmla="*/ 1 w 4"/>
                <a:gd name="T5" fmla="*/ 2 h 2"/>
                <a:gd name="T6" fmla="*/ 1 w 4"/>
                <a:gd name="T7" fmla="*/ 2 h 2"/>
                <a:gd name="T8" fmla="*/ 1 w 4"/>
                <a:gd name="T9" fmla="*/ 2 h 2"/>
                <a:gd name="T10" fmla="*/ 0 w 4"/>
                <a:gd name="T11" fmla="*/ 1 h 2"/>
                <a:gd name="T12" fmla="*/ 0 w 4"/>
                <a:gd name="T13" fmla="*/ 1 h 2"/>
                <a:gd name="T14" fmla="*/ 0 w 4"/>
                <a:gd name="T15" fmla="*/ 1 h 2"/>
                <a:gd name="T16" fmla="*/ 0 w 4"/>
                <a:gd name="T17" fmla="*/ 1 h 2"/>
                <a:gd name="T18" fmla="*/ 0 w 4"/>
                <a:gd name="T19" fmla="*/ 1 h 2"/>
                <a:gd name="T20" fmla="*/ 0 w 4"/>
                <a:gd name="T21" fmla="*/ 0 h 2"/>
                <a:gd name="T22" fmla="*/ 0 w 4"/>
                <a:gd name="T23" fmla="*/ 0 h 2"/>
                <a:gd name="T24" fmla="*/ 1 w 4"/>
                <a:gd name="T25" fmla="*/ 0 h 2"/>
                <a:gd name="T26" fmla="*/ 1 w 4"/>
                <a:gd name="T27" fmla="*/ 0 h 2"/>
                <a:gd name="T28" fmla="*/ 1 w 4"/>
                <a:gd name="T29" fmla="*/ 0 h 2"/>
                <a:gd name="T30" fmla="*/ 1 w 4"/>
                <a:gd name="T31" fmla="*/ 0 h 2"/>
                <a:gd name="T32" fmla="*/ 1 w 4"/>
                <a:gd name="T33" fmla="*/ 0 h 2"/>
                <a:gd name="T34" fmla="*/ 4 w 4"/>
                <a:gd name="T35" fmla="*/ 0 h 2"/>
                <a:gd name="T36" fmla="*/ 4 w 4"/>
                <a:gd name="T37" fmla="*/ 0 h 2"/>
                <a:gd name="T38" fmla="*/ 4 w 4"/>
                <a:gd name="T39" fmla="*/ 0 h 2"/>
                <a:gd name="T40" fmla="*/ 4 w 4"/>
                <a:gd name="T41" fmla="*/ 0 h 2"/>
                <a:gd name="T42" fmla="*/ 4 w 4"/>
                <a:gd name="T43" fmla="*/ 0 h 2"/>
                <a:gd name="T44" fmla="*/ 4 w 4"/>
                <a:gd name="T45" fmla="*/ 0 h 2"/>
                <a:gd name="T46" fmla="*/ 4 w 4"/>
                <a:gd name="T47" fmla="*/ 0 h 2"/>
                <a:gd name="T48" fmla="*/ 4 w 4"/>
                <a:gd name="T49" fmla="*/ 1 h 2"/>
                <a:gd name="T50" fmla="*/ 4 w 4"/>
                <a:gd name="T51" fmla="*/ 1 h 2"/>
                <a:gd name="T52" fmla="*/ 4 w 4"/>
                <a:gd name="T53" fmla="*/ 1 h 2"/>
                <a:gd name="T54" fmla="*/ 4 w 4"/>
                <a:gd name="T55" fmla="*/ 1 h 2"/>
                <a:gd name="T56" fmla="*/ 4 w 4"/>
                <a:gd name="T57" fmla="*/ 2 h 2"/>
                <a:gd name="T58" fmla="*/ 4 w 4"/>
                <a:gd name="T59" fmla="*/ 2 h 2"/>
                <a:gd name="T60" fmla="*/ 4 w 4"/>
                <a:gd name="T61" fmla="*/ 2 h 2"/>
                <a:gd name="T62" fmla="*/ 4 w 4"/>
                <a:gd name="T63" fmla="*/ 2 h 2"/>
                <a:gd name="T64" fmla="*/ 4 w 4"/>
                <a:gd name="T6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" h="2">
                  <a:moveTo>
                    <a:pt x="4" y="2"/>
                  </a:move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48" name="Oval 39"/>
            <p:cNvSpPr>
              <a:spLocks noChangeArrowheads="1"/>
            </p:cNvSpPr>
            <p:nvPr/>
          </p:nvSpPr>
          <p:spPr bwMode="auto">
            <a:xfrm>
              <a:off x="5122635" y="5977789"/>
              <a:ext cx="20638" cy="412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49" name="Oval 40"/>
            <p:cNvSpPr>
              <a:spLocks noChangeArrowheads="1"/>
            </p:cNvSpPr>
            <p:nvPr/>
          </p:nvSpPr>
          <p:spPr bwMode="auto">
            <a:xfrm>
              <a:off x="5122635" y="5977789"/>
              <a:ext cx="20638" cy="41275"/>
            </a:xfrm>
            <a:prstGeom prst="ellips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cxnSp>
        <p:nvCxnSpPr>
          <p:cNvPr id="253" name="Прямая со стрелкой 252"/>
          <p:cNvCxnSpPr/>
          <p:nvPr/>
        </p:nvCxnSpPr>
        <p:spPr bwMode="auto">
          <a:xfrm>
            <a:off x="4139952" y="4941168"/>
            <a:ext cx="0" cy="31997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5" name="Прямая со стрелкой 254"/>
          <p:cNvCxnSpPr/>
          <p:nvPr/>
        </p:nvCxnSpPr>
        <p:spPr bwMode="auto">
          <a:xfrm>
            <a:off x="4427984" y="4818569"/>
            <a:ext cx="904919" cy="33862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7" name="TextBox 256"/>
          <p:cNvSpPr txBox="1"/>
          <p:nvPr/>
        </p:nvSpPr>
        <p:spPr>
          <a:xfrm>
            <a:off x="7923660" y="3999730"/>
            <a:ext cx="837089" cy="40011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buNone/>
            </a:pPr>
            <a:r>
              <a:rPr lang="ru-RU" dirty="0" smtClean="0"/>
              <a:t>Радио</a:t>
            </a:r>
            <a:endParaRPr lang="ru-RU" dirty="0"/>
          </a:p>
        </p:txBody>
      </p:sp>
      <p:sp>
        <p:nvSpPr>
          <p:cNvPr id="258" name="TextBox 257"/>
          <p:cNvSpPr txBox="1"/>
          <p:nvPr/>
        </p:nvSpPr>
        <p:spPr>
          <a:xfrm>
            <a:off x="7000176" y="5321680"/>
            <a:ext cx="1000338" cy="400110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buNone/>
            </a:pPr>
            <a:r>
              <a:rPr lang="ru-RU" dirty="0" smtClean="0"/>
              <a:t>Прочие</a:t>
            </a:r>
            <a:endParaRPr lang="ru-RU" dirty="0"/>
          </a:p>
        </p:txBody>
      </p:sp>
      <p:cxnSp>
        <p:nvCxnSpPr>
          <p:cNvPr id="259" name="Прямая со стрелкой 258"/>
          <p:cNvCxnSpPr/>
          <p:nvPr/>
        </p:nvCxnSpPr>
        <p:spPr bwMode="auto">
          <a:xfrm>
            <a:off x="8119428" y="3694690"/>
            <a:ext cx="222776" cy="27031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1" name="Прямая со стрелкой 260"/>
          <p:cNvCxnSpPr/>
          <p:nvPr/>
        </p:nvCxnSpPr>
        <p:spPr bwMode="auto">
          <a:xfrm flipH="1">
            <a:off x="7448434" y="3694690"/>
            <a:ext cx="363926" cy="144206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3" name="TextBox 262"/>
          <p:cNvSpPr txBox="1"/>
          <p:nvPr/>
        </p:nvSpPr>
        <p:spPr>
          <a:xfrm>
            <a:off x="7034200" y="5784700"/>
            <a:ext cx="917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 smtClean="0"/>
              <a:t>IR (</a:t>
            </a:r>
            <a:r>
              <a:rPr lang="ru-RU" sz="1600" dirty="0" smtClean="0"/>
              <a:t>ИК)</a:t>
            </a:r>
            <a:endParaRPr lang="ru-RU" sz="1600" dirty="0"/>
          </a:p>
        </p:txBody>
      </p:sp>
      <p:sp>
        <p:nvSpPr>
          <p:cNvPr id="264" name="TextBox 263"/>
          <p:cNvSpPr txBox="1"/>
          <p:nvPr/>
        </p:nvSpPr>
        <p:spPr>
          <a:xfrm>
            <a:off x="7883670" y="4502737"/>
            <a:ext cx="1059170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 smtClean="0"/>
              <a:t>Wi-Fi</a:t>
            </a:r>
          </a:p>
          <a:p>
            <a:pPr>
              <a:buNone/>
            </a:pPr>
            <a:r>
              <a:rPr lang="en-US" sz="1600" dirty="0" smtClean="0"/>
              <a:t>Bluetooth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48933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85800" y="692696"/>
            <a:ext cx="7772400" cy="864096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Стек протоколов</a:t>
            </a:r>
            <a:r>
              <a:rPr kumimoji="0" lang="en-US" altLang="ru-RU" b="1" kern="0" dirty="0" smtClean="0"/>
              <a:t> LAN</a:t>
            </a:r>
            <a:endParaRPr kumimoji="0" lang="ru-RU" altLang="ru-RU" kern="0" dirty="0" smtClean="0"/>
          </a:p>
        </p:txBody>
      </p:sp>
      <p:sp>
        <p:nvSpPr>
          <p:cNvPr id="250" name="Rectangle 4"/>
          <p:cNvSpPr>
            <a:spLocks noChangeArrowheads="1"/>
          </p:cNvSpPr>
          <p:nvPr/>
        </p:nvSpPr>
        <p:spPr bwMode="auto">
          <a:xfrm>
            <a:off x="1557338" y="2243167"/>
            <a:ext cx="1927225" cy="422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52" name="Rectangle 5"/>
          <p:cNvSpPr>
            <a:spLocks noChangeArrowheads="1"/>
          </p:cNvSpPr>
          <p:nvPr/>
        </p:nvSpPr>
        <p:spPr bwMode="auto">
          <a:xfrm>
            <a:off x="1562100" y="1832005"/>
            <a:ext cx="1927225" cy="422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54" name="Rectangle 6"/>
          <p:cNvSpPr>
            <a:spLocks noChangeArrowheads="1"/>
          </p:cNvSpPr>
          <p:nvPr/>
        </p:nvSpPr>
        <p:spPr bwMode="auto">
          <a:xfrm>
            <a:off x="1558925" y="2673380"/>
            <a:ext cx="1927225" cy="422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56" name="Rectangle 7"/>
          <p:cNvSpPr>
            <a:spLocks noChangeArrowheads="1"/>
          </p:cNvSpPr>
          <p:nvPr/>
        </p:nvSpPr>
        <p:spPr bwMode="auto">
          <a:xfrm>
            <a:off x="1566863" y="3095655"/>
            <a:ext cx="1927225" cy="422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60" name="Rectangle 8"/>
          <p:cNvSpPr>
            <a:spLocks noChangeArrowheads="1"/>
          </p:cNvSpPr>
          <p:nvPr/>
        </p:nvSpPr>
        <p:spPr bwMode="auto">
          <a:xfrm>
            <a:off x="1555750" y="3522692"/>
            <a:ext cx="1927225" cy="422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62" name="Rectangle 9"/>
          <p:cNvSpPr>
            <a:spLocks noChangeArrowheads="1"/>
          </p:cNvSpPr>
          <p:nvPr/>
        </p:nvSpPr>
        <p:spPr bwMode="auto">
          <a:xfrm>
            <a:off x="1565275" y="3956080"/>
            <a:ext cx="1927225" cy="422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65" name="Rectangle 10"/>
          <p:cNvSpPr>
            <a:spLocks noChangeArrowheads="1"/>
          </p:cNvSpPr>
          <p:nvPr/>
        </p:nvSpPr>
        <p:spPr bwMode="auto">
          <a:xfrm>
            <a:off x="1562100" y="4373592"/>
            <a:ext cx="1927225" cy="422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66" name="Rectangle 12"/>
          <p:cNvSpPr>
            <a:spLocks noChangeArrowheads="1"/>
          </p:cNvSpPr>
          <p:nvPr/>
        </p:nvSpPr>
        <p:spPr bwMode="auto">
          <a:xfrm>
            <a:off x="4464050" y="3954492"/>
            <a:ext cx="1927225" cy="422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67" name="Rectangle 13"/>
          <p:cNvSpPr>
            <a:spLocks noChangeArrowheads="1"/>
          </p:cNvSpPr>
          <p:nvPr/>
        </p:nvSpPr>
        <p:spPr bwMode="auto">
          <a:xfrm>
            <a:off x="4457700" y="4376767"/>
            <a:ext cx="1927225" cy="422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68" name="Line 14"/>
          <p:cNvSpPr>
            <a:spLocks noChangeShapeType="1"/>
          </p:cNvSpPr>
          <p:nvPr/>
        </p:nvSpPr>
        <p:spPr bwMode="auto">
          <a:xfrm>
            <a:off x="3481388" y="3944967"/>
            <a:ext cx="9715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69" name="Line 15"/>
          <p:cNvSpPr>
            <a:spLocks noChangeShapeType="1"/>
          </p:cNvSpPr>
          <p:nvPr/>
        </p:nvSpPr>
        <p:spPr bwMode="auto">
          <a:xfrm>
            <a:off x="3495675" y="4789517"/>
            <a:ext cx="95726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70" name="Text Box 16"/>
          <p:cNvSpPr txBox="1">
            <a:spLocks noChangeArrowheads="1"/>
          </p:cNvSpPr>
          <p:nvPr/>
        </p:nvSpPr>
        <p:spPr bwMode="auto">
          <a:xfrm>
            <a:off x="1470025" y="5210205"/>
            <a:ext cx="20415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ru-RU" altLang="ru-RU" dirty="0"/>
              <a:t>Модель </a:t>
            </a:r>
            <a:r>
              <a:rPr lang="en-US" altLang="ru-RU" dirty="0"/>
              <a:t>OSI</a:t>
            </a:r>
            <a:endParaRPr lang="ru-RU" altLang="ru-RU" dirty="0"/>
          </a:p>
        </p:txBody>
      </p:sp>
      <p:sp>
        <p:nvSpPr>
          <p:cNvPr id="271" name="Text Box 17"/>
          <p:cNvSpPr txBox="1">
            <a:spLocks noChangeArrowheads="1"/>
          </p:cNvSpPr>
          <p:nvPr/>
        </p:nvSpPr>
        <p:spPr bwMode="auto">
          <a:xfrm>
            <a:off x="4278350" y="5276880"/>
            <a:ext cx="20415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ru-RU" altLang="ru-RU" dirty="0"/>
              <a:t>Протоколы </a:t>
            </a:r>
            <a:r>
              <a:rPr lang="en-US" altLang="ru-RU" dirty="0"/>
              <a:t>LAN</a:t>
            </a:r>
            <a:endParaRPr lang="ru-RU" altLang="ru-RU" dirty="0"/>
          </a:p>
        </p:txBody>
      </p:sp>
      <p:sp>
        <p:nvSpPr>
          <p:cNvPr id="272" name="Text Box 18"/>
          <p:cNvSpPr txBox="1">
            <a:spLocks noChangeArrowheads="1"/>
          </p:cNvSpPr>
          <p:nvPr/>
        </p:nvSpPr>
        <p:spPr bwMode="auto">
          <a:xfrm>
            <a:off x="1814513" y="4337080"/>
            <a:ext cx="105189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ru-RU" dirty="0"/>
              <a:t>Physical</a:t>
            </a:r>
            <a:endParaRPr lang="ru-RU" altLang="ru-RU" dirty="0"/>
          </a:p>
        </p:txBody>
      </p:sp>
      <p:sp>
        <p:nvSpPr>
          <p:cNvPr id="273" name="Text Box 19"/>
          <p:cNvSpPr txBox="1">
            <a:spLocks noChangeArrowheads="1"/>
          </p:cNvSpPr>
          <p:nvPr/>
        </p:nvSpPr>
        <p:spPr bwMode="auto">
          <a:xfrm>
            <a:off x="4862513" y="4389467"/>
            <a:ext cx="105189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ru-RU" dirty="0"/>
              <a:t>Physical</a:t>
            </a:r>
            <a:endParaRPr lang="ru-RU" altLang="ru-RU" dirty="0"/>
          </a:p>
        </p:txBody>
      </p:sp>
      <p:sp>
        <p:nvSpPr>
          <p:cNvPr id="274" name="Text Box 20"/>
          <p:cNvSpPr txBox="1">
            <a:spLocks noChangeArrowheads="1"/>
          </p:cNvSpPr>
          <p:nvPr/>
        </p:nvSpPr>
        <p:spPr bwMode="auto">
          <a:xfrm>
            <a:off x="1851025" y="3995767"/>
            <a:ext cx="1217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ru-RU" dirty="0"/>
              <a:t>Data Link</a:t>
            </a:r>
            <a:endParaRPr lang="ru-RU" altLang="ru-RU" dirty="0"/>
          </a:p>
        </p:txBody>
      </p:sp>
      <p:sp>
        <p:nvSpPr>
          <p:cNvPr id="275" name="Text Box 21"/>
          <p:cNvSpPr txBox="1">
            <a:spLocks noChangeArrowheads="1"/>
          </p:cNvSpPr>
          <p:nvPr/>
        </p:nvSpPr>
        <p:spPr bwMode="auto">
          <a:xfrm>
            <a:off x="1871663" y="3506817"/>
            <a:ext cx="108234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ru-RU" dirty="0"/>
              <a:t>Network</a:t>
            </a:r>
            <a:endParaRPr lang="ru-RU" altLang="ru-RU" dirty="0"/>
          </a:p>
        </p:txBody>
      </p:sp>
      <p:sp>
        <p:nvSpPr>
          <p:cNvPr id="276" name="Text Box 22"/>
          <p:cNvSpPr txBox="1">
            <a:spLocks noChangeArrowheads="1"/>
          </p:cNvSpPr>
          <p:nvPr/>
        </p:nvSpPr>
        <p:spPr bwMode="auto">
          <a:xfrm>
            <a:off x="1897063" y="3114705"/>
            <a:ext cx="117109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ru-RU" dirty="0"/>
              <a:t>Transport</a:t>
            </a:r>
            <a:endParaRPr lang="ru-RU" altLang="ru-RU" dirty="0"/>
          </a:p>
        </p:txBody>
      </p:sp>
      <p:sp>
        <p:nvSpPr>
          <p:cNvPr id="277" name="Text Box 23"/>
          <p:cNvSpPr txBox="1">
            <a:spLocks noChangeArrowheads="1"/>
          </p:cNvSpPr>
          <p:nvPr/>
        </p:nvSpPr>
        <p:spPr bwMode="auto">
          <a:xfrm>
            <a:off x="1927225" y="2649567"/>
            <a:ext cx="9669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ru-RU" dirty="0"/>
              <a:t>Session</a:t>
            </a:r>
            <a:endParaRPr lang="ru-RU" altLang="ru-RU" dirty="0"/>
          </a:p>
        </p:txBody>
      </p:sp>
      <p:sp>
        <p:nvSpPr>
          <p:cNvPr id="278" name="Text Box 24"/>
          <p:cNvSpPr txBox="1">
            <a:spLocks noChangeArrowheads="1"/>
          </p:cNvSpPr>
          <p:nvPr/>
        </p:nvSpPr>
        <p:spPr bwMode="auto">
          <a:xfrm>
            <a:off x="1868488" y="2279680"/>
            <a:ext cx="144943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ru-RU" dirty="0"/>
              <a:t>Presentation</a:t>
            </a:r>
            <a:endParaRPr lang="ru-RU" altLang="ru-RU" dirty="0"/>
          </a:p>
        </p:txBody>
      </p:sp>
      <p:sp>
        <p:nvSpPr>
          <p:cNvPr id="279" name="Text Box 25"/>
          <p:cNvSpPr txBox="1">
            <a:spLocks noChangeArrowheads="1"/>
          </p:cNvSpPr>
          <p:nvPr/>
        </p:nvSpPr>
        <p:spPr bwMode="auto">
          <a:xfrm>
            <a:off x="1824285" y="1832005"/>
            <a:ext cx="139333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ru-RU" dirty="0"/>
              <a:t>Application</a:t>
            </a:r>
            <a:endParaRPr lang="ru-RU" altLang="ru-RU" dirty="0"/>
          </a:p>
        </p:txBody>
      </p:sp>
      <p:sp>
        <p:nvSpPr>
          <p:cNvPr id="280" name="Text Box 26"/>
          <p:cNvSpPr txBox="1">
            <a:spLocks noChangeArrowheads="1"/>
          </p:cNvSpPr>
          <p:nvPr/>
        </p:nvSpPr>
        <p:spPr bwMode="auto">
          <a:xfrm>
            <a:off x="4787900" y="4006880"/>
            <a:ext cx="1217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ru-RU" dirty="0"/>
              <a:t>Data Link</a:t>
            </a:r>
            <a:endParaRPr lang="ru-RU" altLang="ru-RU" dirty="0"/>
          </a:p>
        </p:txBody>
      </p:sp>
      <p:sp>
        <p:nvSpPr>
          <p:cNvPr id="281" name="Rectangle 12"/>
          <p:cNvSpPr>
            <a:spLocks noChangeArrowheads="1"/>
          </p:cNvSpPr>
          <p:nvPr/>
        </p:nvSpPr>
        <p:spPr bwMode="auto">
          <a:xfrm>
            <a:off x="6732896" y="4546502"/>
            <a:ext cx="1927225" cy="422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82" name="Rectangle 12"/>
          <p:cNvSpPr>
            <a:spLocks noChangeArrowheads="1"/>
          </p:cNvSpPr>
          <p:nvPr/>
        </p:nvSpPr>
        <p:spPr bwMode="auto">
          <a:xfrm>
            <a:off x="6732240" y="3495734"/>
            <a:ext cx="1927225" cy="422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83" name="Text Box 26"/>
          <p:cNvSpPr txBox="1">
            <a:spLocks noChangeArrowheads="1"/>
          </p:cNvSpPr>
          <p:nvPr/>
        </p:nvSpPr>
        <p:spPr bwMode="auto">
          <a:xfrm>
            <a:off x="7380312" y="4568667"/>
            <a:ext cx="7697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ru-RU" dirty="0" smtClean="0"/>
              <a:t>MAC</a:t>
            </a:r>
            <a:endParaRPr lang="ru-RU" altLang="ru-RU" dirty="0"/>
          </a:p>
        </p:txBody>
      </p:sp>
      <p:sp>
        <p:nvSpPr>
          <p:cNvPr id="284" name="Text Box 26"/>
          <p:cNvSpPr txBox="1">
            <a:spLocks noChangeArrowheads="1"/>
          </p:cNvSpPr>
          <p:nvPr/>
        </p:nvSpPr>
        <p:spPr bwMode="auto">
          <a:xfrm>
            <a:off x="7295938" y="3517930"/>
            <a:ext cx="67037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ru-RU" dirty="0" smtClean="0"/>
              <a:t>LLC</a:t>
            </a:r>
            <a:endParaRPr lang="ru-RU" altLang="ru-RU" dirty="0"/>
          </a:p>
        </p:txBody>
      </p:sp>
      <p:cxnSp>
        <p:nvCxnSpPr>
          <p:cNvPr id="8" name="Прямая со стрелкой 7"/>
          <p:cNvCxnSpPr>
            <a:stCxn id="266" idx="3"/>
            <a:endCxn id="282" idx="1"/>
          </p:cNvCxnSpPr>
          <p:nvPr/>
        </p:nvCxnSpPr>
        <p:spPr bwMode="auto">
          <a:xfrm flipV="1">
            <a:off x="6391275" y="3706872"/>
            <a:ext cx="340965" cy="45875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Прямая со стрелкой 17"/>
          <p:cNvCxnSpPr>
            <a:stCxn id="266" idx="3"/>
            <a:endCxn id="281" idx="1"/>
          </p:cNvCxnSpPr>
          <p:nvPr/>
        </p:nvCxnSpPr>
        <p:spPr bwMode="auto">
          <a:xfrm>
            <a:off x="6391275" y="4165630"/>
            <a:ext cx="341621" cy="59201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Прямоугольник 20"/>
          <p:cNvSpPr/>
          <p:nvPr/>
        </p:nvSpPr>
        <p:spPr>
          <a:xfrm>
            <a:off x="5624252" y="1581447"/>
            <a:ext cx="303521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1600" dirty="0"/>
              <a:t>Институт инженеров по электротехнике и электронике — </a:t>
            </a:r>
            <a:r>
              <a:rPr lang="en-US" sz="1600" dirty="0"/>
              <a:t>IEEE </a:t>
            </a:r>
            <a:r>
              <a:rPr lang="en-US" sz="1600" dirty="0" smtClean="0"/>
              <a:t>(</a:t>
            </a:r>
            <a:r>
              <a:rPr lang="en-US" sz="1600" i="1" dirty="0" smtClean="0"/>
              <a:t>Institute </a:t>
            </a:r>
            <a:r>
              <a:rPr lang="en-US" sz="1600" i="1" dirty="0"/>
              <a:t>of Electrical and Electronics Engineers</a:t>
            </a:r>
            <a:r>
              <a:rPr lang="en-US" sz="1600" dirty="0"/>
              <a:t>)</a:t>
            </a:r>
            <a:endParaRPr lang="ru-RU" sz="1600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3582715" y="2898287"/>
            <a:ext cx="5262339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buNone/>
            </a:pPr>
            <a:r>
              <a:rPr lang="ru-RU" sz="1600" i="1" dirty="0"/>
              <a:t>У</a:t>
            </a:r>
            <a:r>
              <a:rPr lang="ru-RU" sz="1600" i="1" dirty="0" smtClean="0"/>
              <a:t>правление </a:t>
            </a:r>
            <a:r>
              <a:rPr lang="ru-RU" sz="1600" i="1" dirty="0"/>
              <a:t>логическим </a:t>
            </a:r>
            <a:r>
              <a:rPr lang="ru-RU" sz="1600" i="1" dirty="0" smtClean="0"/>
              <a:t>каналом</a:t>
            </a:r>
            <a:endParaRPr lang="ru-RU" sz="1600" i="1" dirty="0"/>
          </a:p>
          <a:p>
            <a:pPr algn="r">
              <a:buNone/>
            </a:pPr>
            <a:r>
              <a:rPr lang="en-US" sz="1600" i="1" dirty="0" smtClean="0"/>
              <a:t>Logical </a:t>
            </a:r>
            <a:r>
              <a:rPr lang="en-US" sz="1600" i="1" dirty="0"/>
              <a:t>Link </a:t>
            </a:r>
            <a:r>
              <a:rPr lang="en-US" sz="1600" i="1" dirty="0" smtClean="0"/>
              <a:t>Control</a:t>
            </a:r>
            <a:endParaRPr lang="ru-RU" sz="1600" i="1" dirty="0"/>
          </a:p>
        </p:txBody>
      </p:sp>
      <p:sp>
        <p:nvSpPr>
          <p:cNvPr id="236" name="Прямоугольник 235"/>
          <p:cNvSpPr/>
          <p:nvPr/>
        </p:nvSpPr>
        <p:spPr>
          <a:xfrm>
            <a:off x="3779912" y="4968777"/>
            <a:ext cx="5079926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buNone/>
            </a:pPr>
            <a:r>
              <a:rPr lang="ru-RU" sz="1600" i="1" dirty="0"/>
              <a:t>У</a:t>
            </a:r>
            <a:r>
              <a:rPr lang="ru-RU" sz="1600" i="1" dirty="0" smtClean="0"/>
              <a:t>правление </a:t>
            </a:r>
            <a:r>
              <a:rPr lang="ru-RU" sz="1600" i="1" dirty="0"/>
              <a:t>доступом к </a:t>
            </a:r>
            <a:r>
              <a:rPr lang="ru-RU" sz="1600" i="1" dirty="0" smtClean="0"/>
              <a:t>среде</a:t>
            </a:r>
            <a:endParaRPr lang="ru-RU" sz="1600" i="1" dirty="0"/>
          </a:p>
          <a:p>
            <a:pPr algn="r">
              <a:buNone/>
            </a:pPr>
            <a:r>
              <a:rPr lang="en-US" sz="1600" i="1" dirty="0" smtClean="0"/>
              <a:t>Media </a:t>
            </a:r>
            <a:r>
              <a:rPr lang="en-US" sz="1600" i="1" dirty="0"/>
              <a:t>Access Control</a:t>
            </a:r>
            <a:endParaRPr lang="ru-RU" sz="1600" i="1" dirty="0"/>
          </a:p>
        </p:txBody>
      </p:sp>
    </p:spTree>
    <p:extLst>
      <p:ext uri="{BB962C8B-B14F-4D97-AF65-F5344CB8AC3E}">
        <p14:creationId xmlns:p14="http://schemas.microsoft.com/office/powerpoint/2010/main" val="253056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85800" y="692696"/>
            <a:ext cx="7772400" cy="1512168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Методы доступа к среде</a:t>
            </a:r>
          </a:p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 smtClean="0"/>
              <a:t>Media Access Control</a:t>
            </a:r>
            <a:endParaRPr kumimoji="0" lang="ru-RU" altLang="ru-RU" kern="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013172" y="3068643"/>
            <a:ext cx="1441420" cy="76944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buNone/>
            </a:pPr>
            <a:r>
              <a:rPr lang="ru-RU" dirty="0" smtClean="0"/>
              <a:t>Случайный</a:t>
            </a:r>
          </a:p>
          <a:p>
            <a:pPr algn="ctr">
              <a:buNone/>
            </a:pPr>
            <a:r>
              <a:rPr lang="ru-RU" dirty="0" smtClean="0"/>
              <a:t>доступ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066786" y="3453891"/>
            <a:ext cx="2477601" cy="76944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buNone/>
            </a:pPr>
            <a:r>
              <a:rPr lang="ru-RU" dirty="0" smtClean="0"/>
              <a:t>Детерминированный</a:t>
            </a:r>
          </a:p>
          <a:p>
            <a:pPr algn="ctr">
              <a:buNone/>
            </a:pPr>
            <a:r>
              <a:rPr lang="ru-RU" dirty="0" smtClean="0"/>
              <a:t>доступ</a:t>
            </a:r>
            <a:endParaRPr lang="ru-RU" dirty="0"/>
          </a:p>
        </p:txBody>
      </p:sp>
      <p:cxnSp>
        <p:nvCxnSpPr>
          <p:cNvPr id="7" name="Прямая со стрелкой 6"/>
          <p:cNvCxnSpPr/>
          <p:nvPr/>
        </p:nvCxnSpPr>
        <p:spPr bwMode="auto">
          <a:xfrm flipH="1">
            <a:off x="2790619" y="2204864"/>
            <a:ext cx="936104" cy="72008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Прямая со стрелкой 8"/>
          <p:cNvCxnSpPr/>
          <p:nvPr/>
        </p:nvCxnSpPr>
        <p:spPr bwMode="auto">
          <a:xfrm>
            <a:off x="5061078" y="2204864"/>
            <a:ext cx="1095098" cy="115212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2360082" y="4931800"/>
            <a:ext cx="2700996" cy="1138773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buNone/>
            </a:pPr>
            <a:r>
              <a:rPr lang="ru-RU" dirty="0" smtClean="0">
                <a:solidFill>
                  <a:schemeClr val="accent4"/>
                </a:solidFill>
              </a:rPr>
              <a:t>Кольцо</a:t>
            </a:r>
          </a:p>
          <a:p>
            <a:pPr algn="ctr">
              <a:buNone/>
            </a:pPr>
            <a:r>
              <a:rPr lang="ru-RU" dirty="0" smtClean="0">
                <a:solidFill>
                  <a:schemeClr val="accent4"/>
                </a:solidFill>
              </a:rPr>
              <a:t>с маркерным доступом</a:t>
            </a:r>
          </a:p>
          <a:p>
            <a:pPr algn="ctr">
              <a:buNone/>
            </a:pPr>
            <a:r>
              <a:rPr lang="en-US" dirty="0" smtClean="0">
                <a:solidFill>
                  <a:schemeClr val="accent4"/>
                </a:solidFill>
              </a:rPr>
              <a:t>Token Ring</a:t>
            </a:r>
            <a:endParaRPr lang="ru-RU" dirty="0">
              <a:solidFill>
                <a:schemeClr val="accent4"/>
              </a:solidFill>
            </a:endParaRPr>
          </a:p>
        </p:txBody>
      </p:sp>
      <p:cxnSp>
        <p:nvCxnSpPr>
          <p:cNvPr id="19" name="Прямая со стрелкой 18"/>
          <p:cNvCxnSpPr/>
          <p:nvPr/>
        </p:nvCxnSpPr>
        <p:spPr bwMode="auto">
          <a:xfrm>
            <a:off x="6814293" y="4345236"/>
            <a:ext cx="864096" cy="57606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Прямая со стрелкой 22"/>
          <p:cNvCxnSpPr/>
          <p:nvPr/>
        </p:nvCxnSpPr>
        <p:spPr bwMode="auto">
          <a:xfrm flipH="1">
            <a:off x="4499992" y="4282100"/>
            <a:ext cx="1459678" cy="51505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3" name="TextBox 262"/>
          <p:cNvSpPr txBox="1"/>
          <p:nvPr/>
        </p:nvSpPr>
        <p:spPr>
          <a:xfrm>
            <a:off x="7197035" y="7321232"/>
            <a:ext cx="917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 smtClean="0"/>
              <a:t>IR (</a:t>
            </a:r>
            <a:r>
              <a:rPr lang="ru-RU" sz="1600" dirty="0" smtClean="0"/>
              <a:t>ИК)</a:t>
            </a:r>
            <a:endParaRPr lang="ru-RU" sz="1600" dirty="0"/>
          </a:p>
        </p:txBody>
      </p:sp>
      <p:sp>
        <p:nvSpPr>
          <p:cNvPr id="275" name="TextBox 274"/>
          <p:cNvSpPr txBox="1"/>
          <p:nvPr/>
        </p:nvSpPr>
        <p:spPr>
          <a:xfrm>
            <a:off x="5959670" y="5085184"/>
            <a:ext cx="2700996" cy="113877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buNone/>
            </a:pPr>
            <a:r>
              <a:rPr lang="ru-RU" dirty="0" smtClean="0">
                <a:solidFill>
                  <a:schemeClr val="accent4"/>
                </a:solidFill>
              </a:rPr>
              <a:t>Шина</a:t>
            </a:r>
          </a:p>
          <a:p>
            <a:pPr algn="ctr">
              <a:buNone/>
            </a:pPr>
            <a:r>
              <a:rPr lang="ru-RU" dirty="0" smtClean="0">
                <a:solidFill>
                  <a:schemeClr val="accent4"/>
                </a:solidFill>
              </a:rPr>
              <a:t>с маркерным доступом</a:t>
            </a:r>
          </a:p>
          <a:p>
            <a:pPr algn="ctr">
              <a:buNone/>
            </a:pPr>
            <a:r>
              <a:rPr lang="en-US" dirty="0" smtClean="0">
                <a:solidFill>
                  <a:schemeClr val="accent4"/>
                </a:solidFill>
              </a:rPr>
              <a:t>Token Bus</a:t>
            </a:r>
            <a:endParaRPr lang="ru-RU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09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85800" y="692696"/>
            <a:ext cx="7772400" cy="864096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 smtClean="0"/>
              <a:t>Ethernet</a:t>
            </a:r>
            <a:endParaRPr kumimoji="0" lang="ru-RU" altLang="ru-RU" kern="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971600" y="1556792"/>
            <a:ext cx="770485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1970</a:t>
            </a:r>
            <a:r>
              <a:rPr lang="ru-RU" dirty="0" smtClean="0"/>
              <a:t>, Гавайский университет, радио, сеть </a:t>
            </a:r>
            <a:r>
              <a:rPr lang="en-US" dirty="0" smtClean="0"/>
              <a:t>Aloha</a:t>
            </a:r>
          </a:p>
          <a:p>
            <a:pPr lvl="1"/>
            <a:r>
              <a:rPr lang="en-US" dirty="0" smtClean="0"/>
              <a:t>400 </a:t>
            </a:r>
            <a:r>
              <a:rPr lang="en-US" dirty="0" err="1" smtClean="0"/>
              <a:t>Mhz</a:t>
            </a:r>
            <a:r>
              <a:rPr lang="en-US" dirty="0" smtClean="0"/>
              <a:t>, </a:t>
            </a:r>
            <a:r>
              <a:rPr lang="ru-RU" dirty="0" smtClean="0"/>
              <a:t>полоса 40 </a:t>
            </a:r>
            <a:r>
              <a:rPr lang="en-US" dirty="0" smtClean="0"/>
              <a:t>kHz,</a:t>
            </a:r>
            <a:r>
              <a:rPr lang="ru-RU" dirty="0" smtClean="0"/>
              <a:t> до 9600 бит/с</a:t>
            </a:r>
          </a:p>
          <a:p>
            <a:r>
              <a:rPr lang="ru-RU" dirty="0" smtClean="0"/>
              <a:t>22 мая 1973, </a:t>
            </a:r>
            <a:r>
              <a:rPr lang="en-US" dirty="0" smtClean="0"/>
              <a:t>Robert Metcalfe, Xerox PARC</a:t>
            </a:r>
          </a:p>
          <a:p>
            <a:r>
              <a:rPr lang="en-US" dirty="0" smtClean="0"/>
              <a:t>1980</a:t>
            </a:r>
            <a:r>
              <a:rPr lang="ru-RU" dirty="0" smtClean="0"/>
              <a:t>: </a:t>
            </a:r>
            <a:r>
              <a:rPr lang="en-US" dirty="0" smtClean="0"/>
              <a:t>DEC, Intel, XEROX</a:t>
            </a:r>
            <a:r>
              <a:rPr lang="ru-RU" dirty="0" smtClean="0"/>
              <a:t>, стандарт</a:t>
            </a:r>
            <a:r>
              <a:rPr lang="en-US" dirty="0" smtClean="0"/>
              <a:t> Ethernet (DIX)</a:t>
            </a: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477143" y="3229848"/>
            <a:ext cx="7199313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ru-RU" dirty="0"/>
              <a:t>К</a:t>
            </a:r>
            <a:r>
              <a:rPr lang="ru-RU" dirty="0" smtClean="0"/>
              <a:t>оаксиальный кабель – 10 Мбит/с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477143" y="3836273"/>
            <a:ext cx="7199313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ru-RU" dirty="0" smtClean="0"/>
              <a:t>1990 </a:t>
            </a:r>
            <a:r>
              <a:rPr lang="ru-RU" dirty="0"/>
              <a:t>–  </a:t>
            </a:r>
            <a:r>
              <a:rPr lang="ru-RU" dirty="0" smtClean="0"/>
              <a:t>Витая пара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477143" y="4444285"/>
            <a:ext cx="7199313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ru-RU" dirty="0" smtClean="0"/>
              <a:t>1995 </a:t>
            </a:r>
            <a:r>
              <a:rPr lang="ru-RU" dirty="0"/>
              <a:t>– </a:t>
            </a:r>
            <a:r>
              <a:rPr lang="en-US" dirty="0"/>
              <a:t>Fast</a:t>
            </a:r>
            <a:r>
              <a:rPr lang="ru-RU" dirty="0"/>
              <a:t> </a:t>
            </a:r>
            <a:r>
              <a:rPr lang="en-US" dirty="0"/>
              <a:t>Ethernet</a:t>
            </a:r>
            <a:r>
              <a:rPr lang="ru-RU" dirty="0"/>
              <a:t> (</a:t>
            </a:r>
            <a:r>
              <a:rPr lang="en-US" dirty="0"/>
              <a:t>IEEE</a:t>
            </a:r>
            <a:r>
              <a:rPr lang="ru-RU" dirty="0"/>
              <a:t> 802.3</a:t>
            </a:r>
            <a:r>
              <a:rPr lang="en-US" dirty="0"/>
              <a:t>u</a:t>
            </a:r>
            <a:r>
              <a:rPr lang="ru-RU" dirty="0"/>
              <a:t>) – скорость до 100Мбит/с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77143" y="5052298"/>
            <a:ext cx="7199313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ru-RU" dirty="0" smtClean="0"/>
              <a:t>1998 </a:t>
            </a:r>
            <a:r>
              <a:rPr lang="ru-RU" dirty="0"/>
              <a:t>– </a:t>
            </a:r>
            <a:r>
              <a:rPr lang="en-US" dirty="0" smtClean="0"/>
              <a:t>Gigabit </a:t>
            </a:r>
            <a:r>
              <a:rPr lang="en-US" dirty="0"/>
              <a:t>Ethernet</a:t>
            </a:r>
            <a:r>
              <a:rPr lang="ru-RU" dirty="0"/>
              <a:t> (</a:t>
            </a:r>
            <a:r>
              <a:rPr lang="en-US" dirty="0"/>
              <a:t>IEEE</a:t>
            </a:r>
            <a:r>
              <a:rPr lang="ru-RU" dirty="0"/>
              <a:t> 802.3</a:t>
            </a:r>
            <a:r>
              <a:rPr lang="en-US" dirty="0"/>
              <a:t>z</a:t>
            </a:r>
            <a:r>
              <a:rPr lang="ru-RU" dirty="0"/>
              <a:t> и 802.3</a:t>
            </a:r>
            <a:r>
              <a:rPr lang="en-US" dirty="0" err="1"/>
              <a:t>ab</a:t>
            </a:r>
            <a:r>
              <a:rPr lang="ru-RU" dirty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7143" y="5658723"/>
            <a:ext cx="7199313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ru-RU" dirty="0" smtClean="0"/>
              <a:t>2002 </a:t>
            </a:r>
            <a:r>
              <a:rPr lang="ru-RU" dirty="0"/>
              <a:t>– </a:t>
            </a:r>
            <a:r>
              <a:rPr lang="ru-RU" dirty="0" smtClean="0"/>
              <a:t>10 </a:t>
            </a:r>
            <a:r>
              <a:rPr lang="en-US" dirty="0"/>
              <a:t>Gigabit Ethernet</a:t>
            </a:r>
            <a:r>
              <a:rPr lang="ru-RU" dirty="0"/>
              <a:t> (</a:t>
            </a:r>
            <a:r>
              <a:rPr lang="en-US" dirty="0"/>
              <a:t>IEEE</a:t>
            </a:r>
            <a:r>
              <a:rPr lang="ru-RU" dirty="0"/>
              <a:t> 802.3</a:t>
            </a:r>
            <a:r>
              <a:rPr lang="en-US" dirty="0"/>
              <a:t>ae</a:t>
            </a:r>
            <a:r>
              <a:rPr lang="ru-RU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657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85800" y="692696"/>
            <a:ext cx="7772400" cy="864096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Коаксиальный кабель</a:t>
            </a:r>
            <a:endParaRPr kumimoji="0" lang="ru-RU" altLang="ru-RU" kern="0" dirty="0" smtClean="0"/>
          </a:p>
        </p:txBody>
      </p:sp>
      <p:sp>
        <p:nvSpPr>
          <p:cNvPr id="15" name="Rectangle 33"/>
          <p:cNvSpPr>
            <a:spLocks noChangeArrowheads="1"/>
          </p:cNvSpPr>
          <p:nvPr/>
        </p:nvSpPr>
        <p:spPr bwMode="auto">
          <a:xfrm>
            <a:off x="1204988" y="161490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6" name="Содержимое 7" descr="Ch7-1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51920" y="1894111"/>
            <a:ext cx="4806950" cy="4926012"/>
          </a:xfrm>
          <a:prstGeom prst="rect">
            <a:avLst/>
          </a:prstGeom>
        </p:spPr>
      </p:pic>
      <p:pic>
        <p:nvPicPr>
          <p:cNvPr id="17" name="Рисунок 11" descr="hel_rg21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988" y="3098974"/>
            <a:ext cx="238125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685800" y="6191568"/>
            <a:ext cx="4096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10</a:t>
            </a:r>
            <a:r>
              <a:rPr lang="en-US" dirty="0" smtClean="0"/>
              <a:t>Base-5</a:t>
            </a:r>
            <a:r>
              <a:rPr lang="ru-RU" dirty="0" smtClean="0"/>
              <a:t>: Толстый коаксиал</a:t>
            </a:r>
            <a:r>
              <a:rPr lang="en-US" dirty="0" smtClean="0"/>
              <a:t>, </a:t>
            </a:r>
            <a:r>
              <a:rPr lang="en-US" dirty="0" smtClean="0"/>
              <a:t>1983</a:t>
            </a:r>
            <a:endParaRPr lang="ru-RU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611560" y="1894111"/>
            <a:ext cx="4420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10Base-2</a:t>
            </a:r>
            <a:r>
              <a:rPr lang="ru-RU" dirty="0" smtClean="0"/>
              <a:t>: Тонкий коаксиал</a:t>
            </a:r>
            <a:r>
              <a:rPr lang="en-US" dirty="0" smtClean="0"/>
              <a:t>, </a:t>
            </a:r>
            <a:r>
              <a:rPr lang="en-US" dirty="0" smtClean="0"/>
              <a:t>1985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81668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 Box 45"/>
          <p:cNvSpPr txBox="1">
            <a:spLocks noChangeArrowheads="1"/>
          </p:cNvSpPr>
          <p:nvPr/>
        </p:nvSpPr>
        <p:spPr bwMode="auto">
          <a:xfrm>
            <a:off x="104337" y="807532"/>
            <a:ext cx="9039663" cy="661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bIns="0"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ru-RU" altLang="ru-RU" sz="4000" dirty="0" smtClean="0"/>
              <a:t>Толстый коаксиал (10</a:t>
            </a:r>
            <a:r>
              <a:rPr lang="en-US" altLang="ru-RU" sz="4000" dirty="0" smtClean="0"/>
              <a:t>Base-5)</a:t>
            </a:r>
            <a:endParaRPr lang="ru-RU" altLang="ru-RU" sz="4000" b="1" dirty="0"/>
          </a:p>
        </p:txBody>
      </p:sp>
      <p:sp>
        <p:nvSpPr>
          <p:cNvPr id="4" name="Rectangle 33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6" name="Содержимое 3" descr="image00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5576" y="1700808"/>
            <a:ext cx="6281737" cy="400208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692952" y="5589240"/>
            <a:ext cx="3444276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Кабель толщиной 0.5 дюйма</a:t>
            </a:r>
          </a:p>
          <a:p>
            <a:r>
              <a:rPr lang="ru-RU" dirty="0" smtClean="0"/>
              <a:t>«Желтый» кабель</a:t>
            </a:r>
          </a:p>
          <a:p>
            <a:r>
              <a:rPr lang="ru-RU" dirty="0" smtClean="0"/>
              <a:t>До </a:t>
            </a:r>
            <a:r>
              <a:rPr lang="ru-RU" dirty="0" smtClean="0"/>
              <a:t>500 </a:t>
            </a:r>
            <a:r>
              <a:rPr lang="ru-RU" dirty="0" smtClean="0"/>
              <a:t>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115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 Box 45"/>
          <p:cNvSpPr txBox="1">
            <a:spLocks noChangeArrowheads="1"/>
          </p:cNvSpPr>
          <p:nvPr/>
        </p:nvSpPr>
        <p:spPr bwMode="auto">
          <a:xfrm>
            <a:off x="104337" y="807532"/>
            <a:ext cx="9039663" cy="661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bIns="0"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ru-RU" altLang="ru-RU" sz="4000" dirty="0" smtClean="0"/>
              <a:t>Тонкий коаксиал (10</a:t>
            </a:r>
            <a:r>
              <a:rPr lang="en-US" altLang="ru-RU" sz="4000" dirty="0" smtClean="0"/>
              <a:t>Base-</a:t>
            </a:r>
            <a:r>
              <a:rPr lang="ru-RU" altLang="ru-RU" sz="4000" dirty="0" smtClean="0"/>
              <a:t>2</a:t>
            </a:r>
            <a:r>
              <a:rPr lang="en-US" altLang="ru-RU" sz="4000" dirty="0" smtClean="0"/>
              <a:t>)</a:t>
            </a:r>
            <a:endParaRPr lang="ru-RU" altLang="ru-RU" sz="4000" b="1" dirty="0"/>
          </a:p>
        </p:txBody>
      </p:sp>
      <p:sp>
        <p:nvSpPr>
          <p:cNvPr id="4" name="Rectangle 33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842818" y="5229200"/>
            <a:ext cx="3572516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Кабель толщиной 0.25 дюйма</a:t>
            </a:r>
          </a:p>
          <a:p>
            <a:r>
              <a:rPr lang="ru-RU" dirty="0" smtClean="0"/>
              <a:t>Гибкий кабель</a:t>
            </a:r>
          </a:p>
          <a:p>
            <a:r>
              <a:rPr lang="ru-RU" dirty="0" smtClean="0"/>
              <a:t>До 185 м</a:t>
            </a:r>
            <a:endParaRPr lang="ru-RU" dirty="0"/>
          </a:p>
        </p:txBody>
      </p:sp>
      <p:pic>
        <p:nvPicPr>
          <p:cNvPr id="7" name="Содержимое 8" descr="image00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25160" y="1879621"/>
            <a:ext cx="4564226" cy="46085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936" y="1849905"/>
            <a:ext cx="3101975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807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рирода">
  <a:themeElements>
    <a:clrScheme name="Природа 2">
      <a:dk1>
        <a:srgbClr val="5B5249"/>
      </a:dk1>
      <a:lt1>
        <a:srgbClr val="FFFFFF"/>
      </a:lt1>
      <a:dk2>
        <a:srgbClr val="2A3D7A"/>
      </a:dk2>
      <a:lt2>
        <a:srgbClr val="CEC8BA"/>
      </a:lt2>
      <a:accent1>
        <a:srgbClr val="C9DDF1"/>
      </a:accent1>
      <a:accent2>
        <a:srgbClr val="FAC164"/>
      </a:accent2>
      <a:accent3>
        <a:srgbClr val="FFFFFF"/>
      </a:accent3>
      <a:accent4>
        <a:srgbClr val="4C453D"/>
      </a:accent4>
      <a:accent5>
        <a:srgbClr val="E1EBF7"/>
      </a:accent5>
      <a:accent6>
        <a:srgbClr val="E3AF5A"/>
      </a:accent6>
      <a:hlink>
        <a:srgbClr val="B0AE6A"/>
      </a:hlink>
      <a:folHlink>
        <a:srgbClr val="C3E684"/>
      </a:folHlink>
    </a:clrScheme>
    <a:fontScheme name="Природа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0" numCol="1" anchor="t" anchorCtr="0" compatLnSpc="1">
        <a:prstTxWarp prst="textNoShape">
          <a:avLst/>
        </a:prstTxWarp>
      </a:bodyPr>
      <a:lstStyle>
        <a:defPPr marL="457200" marR="0" indent="-4572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A50021"/>
          </a:buClr>
          <a:buSzPct val="75000"/>
          <a:buFont typeface="Wingdings" pitchFamily="2" charset="2"/>
          <a:buChar char="n"/>
          <a:tabLst/>
          <a:defRPr kumimoji="1" lang="en-US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0" numCol="1" anchor="t" anchorCtr="0" compatLnSpc="1">
        <a:prstTxWarp prst="textNoShape">
          <a:avLst/>
        </a:prstTxWarp>
      </a:bodyPr>
      <a:lstStyle>
        <a:defPPr marL="457200" marR="0" indent="-4572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A50021"/>
          </a:buClr>
          <a:buSzPct val="75000"/>
          <a:buFont typeface="Wingdings" pitchFamily="2" charset="2"/>
          <a:buChar char="n"/>
          <a:tabLst/>
          <a:defRPr kumimoji="1" lang="en-US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lnDef>
  </a:objectDefaults>
  <a:extraClrSchemeLst>
    <a:extraClrScheme>
      <a:clrScheme name="Природа 1">
        <a:dk1>
          <a:srgbClr val="666699"/>
        </a:dk1>
        <a:lt1>
          <a:srgbClr val="FFFFCC"/>
        </a:lt1>
        <a:dk2>
          <a:srgbClr val="687FCA"/>
        </a:dk2>
        <a:lt2>
          <a:srgbClr val="192449"/>
        </a:lt2>
        <a:accent1>
          <a:srgbClr val="C9DDF1"/>
        </a:accent1>
        <a:accent2>
          <a:srgbClr val="FAC164"/>
        </a:accent2>
        <a:accent3>
          <a:srgbClr val="B9C0E1"/>
        </a:accent3>
        <a:accent4>
          <a:srgbClr val="DADAAE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ирода 2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ирода 3">
        <a:dk1>
          <a:srgbClr val="333333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2A2A2A"/>
        </a:accent4>
        <a:accent5>
          <a:srgbClr val="EBEBEB"/>
        </a:accent5>
        <a:accent6>
          <a:srgbClr val="A1A1A1"/>
        </a:accent6>
        <a:hlink>
          <a:srgbClr val="808080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ирода 4">
        <a:dk1>
          <a:srgbClr val="8061A5"/>
        </a:dk1>
        <a:lt1>
          <a:srgbClr val="FFFFCC"/>
        </a:lt1>
        <a:dk2>
          <a:srgbClr val="967DB5"/>
        </a:dk2>
        <a:lt2>
          <a:srgbClr val="192449"/>
        </a:lt2>
        <a:accent1>
          <a:srgbClr val="D6C9F1"/>
        </a:accent1>
        <a:accent2>
          <a:srgbClr val="FAC164"/>
        </a:accent2>
        <a:accent3>
          <a:srgbClr val="C9BFD7"/>
        </a:accent3>
        <a:accent4>
          <a:srgbClr val="DADAAE"/>
        </a:accent4>
        <a:accent5>
          <a:srgbClr val="E8E1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ирода 5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993333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Designs\Природа.pot</Template>
  <TotalTime>5027</TotalTime>
  <Words>368</Words>
  <Application>Microsoft Office PowerPoint</Application>
  <PresentationFormat>Экран (4:3)</PresentationFormat>
  <Paragraphs>108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Природа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stas</dc:creator>
  <cp:lastModifiedBy>stas</cp:lastModifiedBy>
  <cp:revision>147</cp:revision>
  <dcterms:created xsi:type="dcterms:W3CDTF">1601-01-01T00:00:00Z</dcterms:created>
  <dcterms:modified xsi:type="dcterms:W3CDTF">2017-10-10T07:31:27Z</dcterms:modified>
</cp:coreProperties>
</file>