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25" r:id="rId9"/>
    <p:sldId id="326" r:id="rId10"/>
    <p:sldId id="327" r:id="rId11"/>
    <p:sldId id="328" r:id="rId12"/>
    <p:sldId id="324" r:id="rId13"/>
    <p:sldId id="318" r:id="rId14"/>
    <p:sldId id="322" r:id="rId15"/>
    <p:sldId id="323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0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16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67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4.emf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9.bin"/><Relationship Id="rId38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55.bin"/><Relationship Id="rId41" Type="http://schemas.openxmlformats.org/officeDocument/2006/relationships/oleObject" Target="../embeddings/oleObject6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8.bin"/><Relationship Id="rId37" Type="http://schemas.openxmlformats.org/officeDocument/2006/relationships/oleObject" Target="../embeddings/oleObject63.bin"/><Relationship Id="rId40" Type="http://schemas.openxmlformats.org/officeDocument/2006/relationships/oleObject" Target="../embeddings/oleObject65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4.bin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3.bin"/><Relationship Id="rId30" Type="http://schemas.openxmlformats.org/officeDocument/2006/relationships/oleObject" Target="../embeddings/oleObject56.bin"/><Relationship Id="rId35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 функции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маршрутизаторов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96912" y="11663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Модель </a:t>
            </a:r>
            <a:r>
              <a:rPr kumimoji="0" lang="en-US" altLang="ru-RU" b="1" kern="0" dirty="0" err="1" smtClean="0"/>
              <a:t>DiffServ</a:t>
            </a:r>
            <a:endParaRPr kumimoji="0" lang="en-US" altLang="ru-RU" b="1" kern="0" dirty="0" smtClean="0"/>
          </a:p>
        </p:txBody>
      </p:sp>
      <p:pic>
        <p:nvPicPr>
          <p:cNvPr id="108" name="Picture 3" descr="Fig20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268760"/>
            <a:ext cx="6002337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9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0" y="116632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Неопределенность уровня обслуживания в модели </a:t>
            </a:r>
            <a:r>
              <a:rPr kumimoji="0" lang="ru-RU" altLang="ru-RU" b="1" kern="0" dirty="0" err="1"/>
              <a:t>DiffServ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918367" y="1841500"/>
            <a:ext cx="7402513" cy="4818063"/>
            <a:chOff x="679450" y="593725"/>
            <a:chExt cx="7402513" cy="4818063"/>
          </a:xfrm>
        </p:grpSpPr>
        <p:sp>
          <p:nvSpPr>
            <p:cNvPr id="4" name="Freeform 2"/>
            <p:cNvSpPr>
              <a:spLocks/>
            </p:cNvSpPr>
            <p:nvPr/>
          </p:nvSpPr>
          <p:spPr bwMode="auto">
            <a:xfrm>
              <a:off x="1541463" y="1409700"/>
              <a:ext cx="6402387" cy="3098800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782352"/>
                </p:ext>
              </p:extLst>
            </p:nvPr>
          </p:nvGraphicFramePr>
          <p:xfrm>
            <a:off x="1884363" y="1958975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363" y="1958975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314580"/>
                </p:ext>
              </p:extLst>
            </p:nvPr>
          </p:nvGraphicFramePr>
          <p:xfrm>
            <a:off x="2544763" y="405606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63" y="405606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497828"/>
                </p:ext>
              </p:extLst>
            </p:nvPr>
          </p:nvGraphicFramePr>
          <p:xfrm>
            <a:off x="3702050" y="1258888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050" y="1258888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380958"/>
                </p:ext>
              </p:extLst>
            </p:nvPr>
          </p:nvGraphicFramePr>
          <p:xfrm>
            <a:off x="6548438" y="37957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8438" y="37957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011339"/>
                </p:ext>
              </p:extLst>
            </p:nvPr>
          </p:nvGraphicFramePr>
          <p:xfrm>
            <a:off x="3502025" y="31099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025" y="31099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763930"/>
                </p:ext>
              </p:extLst>
            </p:nvPr>
          </p:nvGraphicFramePr>
          <p:xfrm>
            <a:off x="5386388" y="3119438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6388" y="3119438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816232"/>
                </p:ext>
              </p:extLst>
            </p:nvPr>
          </p:nvGraphicFramePr>
          <p:xfrm>
            <a:off x="6667500" y="18018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0" y="18018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384130"/>
                </p:ext>
              </p:extLst>
            </p:nvPr>
          </p:nvGraphicFramePr>
          <p:xfrm>
            <a:off x="4733925" y="2017713"/>
            <a:ext cx="6127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925" y="2017713"/>
                          <a:ext cx="61277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730375" y="4335463"/>
              <a:ext cx="974725" cy="827087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2903538" y="4386263"/>
              <a:ext cx="271462" cy="102552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79450" y="1965325"/>
              <a:ext cx="1273175" cy="2095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79588" y="1050925"/>
              <a:ext cx="382587" cy="91440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6932613" y="1187450"/>
              <a:ext cx="542925" cy="64293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7216775" y="1743075"/>
              <a:ext cx="865188" cy="2095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154863" y="4003675"/>
              <a:ext cx="927100" cy="271463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858000" y="4102100"/>
              <a:ext cx="407988" cy="81597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213225" y="728663"/>
              <a:ext cx="1074738" cy="581025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905250" y="593725"/>
              <a:ext cx="407988" cy="65405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409825" y="2171700"/>
              <a:ext cx="2347913" cy="61913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03675" y="1508125"/>
              <a:ext cx="865188" cy="555625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076575" y="3409950"/>
              <a:ext cx="568325" cy="70485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 flipV="1">
              <a:off x="5918200" y="3373438"/>
              <a:ext cx="717550" cy="506412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868988" y="2051050"/>
              <a:ext cx="1038225" cy="107473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5238750" y="1989138"/>
              <a:ext cx="1482725" cy="23495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3941763" y="2298700"/>
              <a:ext cx="950912" cy="85248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065588" y="3360738"/>
              <a:ext cx="1420812" cy="1270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127625" y="2260600"/>
              <a:ext cx="469900" cy="854075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347913" y="2273300"/>
              <a:ext cx="1247775" cy="890588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704975" y="4140200"/>
              <a:ext cx="1358900" cy="938213"/>
            </a:xfrm>
            <a:custGeom>
              <a:avLst/>
              <a:gdLst>
                <a:gd name="T0" fmla="*/ 0 w 856"/>
                <a:gd name="T1" fmla="*/ 591 h 591"/>
                <a:gd name="T2" fmla="*/ 296 w 856"/>
                <a:gd name="T3" fmla="*/ 311 h 591"/>
                <a:gd name="T4" fmla="*/ 685 w 856"/>
                <a:gd name="T5" fmla="*/ 62 h 591"/>
                <a:gd name="T6" fmla="*/ 856 w 856"/>
                <a:gd name="T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591">
                  <a:moveTo>
                    <a:pt x="0" y="591"/>
                  </a:moveTo>
                  <a:cubicBezTo>
                    <a:pt x="91" y="495"/>
                    <a:pt x="182" y="399"/>
                    <a:pt x="296" y="311"/>
                  </a:cubicBezTo>
                  <a:cubicBezTo>
                    <a:pt x="410" y="223"/>
                    <a:pt x="592" y="114"/>
                    <a:pt x="685" y="62"/>
                  </a:cubicBezTo>
                  <a:cubicBezTo>
                    <a:pt x="778" y="10"/>
                    <a:pt x="817" y="5"/>
                    <a:pt x="856" y="0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027363" y="4102100"/>
              <a:ext cx="247650" cy="1247775"/>
            </a:xfrm>
            <a:custGeom>
              <a:avLst/>
              <a:gdLst>
                <a:gd name="T0" fmla="*/ 156 w 156"/>
                <a:gd name="T1" fmla="*/ 786 h 786"/>
                <a:gd name="T2" fmla="*/ 47 w 156"/>
                <a:gd name="T3" fmla="*/ 475 h 786"/>
                <a:gd name="T4" fmla="*/ 0 w 156"/>
                <a:gd name="T5" fmla="*/ 218 h 786"/>
                <a:gd name="T6" fmla="*/ 47 w 156"/>
                <a:gd name="T7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786">
                  <a:moveTo>
                    <a:pt x="156" y="786"/>
                  </a:moveTo>
                  <a:cubicBezTo>
                    <a:pt x="114" y="678"/>
                    <a:pt x="73" y="570"/>
                    <a:pt x="47" y="475"/>
                  </a:cubicBezTo>
                  <a:cubicBezTo>
                    <a:pt x="21" y="380"/>
                    <a:pt x="0" y="297"/>
                    <a:pt x="0" y="218"/>
                  </a:cubicBezTo>
                  <a:cubicBezTo>
                    <a:pt x="0" y="139"/>
                    <a:pt x="23" y="69"/>
                    <a:pt x="47" y="0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101975" y="3298825"/>
              <a:ext cx="728663" cy="828675"/>
            </a:xfrm>
            <a:custGeom>
              <a:avLst/>
              <a:gdLst>
                <a:gd name="T0" fmla="*/ 0 w 459"/>
                <a:gd name="T1" fmla="*/ 522 h 522"/>
                <a:gd name="T2" fmla="*/ 171 w 459"/>
                <a:gd name="T3" fmla="*/ 366 h 522"/>
                <a:gd name="T4" fmla="*/ 311 w 459"/>
                <a:gd name="T5" fmla="*/ 179 h 522"/>
                <a:gd name="T6" fmla="*/ 459 w 459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522">
                  <a:moveTo>
                    <a:pt x="0" y="522"/>
                  </a:moveTo>
                  <a:cubicBezTo>
                    <a:pt x="59" y="472"/>
                    <a:pt x="119" y="423"/>
                    <a:pt x="171" y="366"/>
                  </a:cubicBezTo>
                  <a:cubicBezTo>
                    <a:pt x="223" y="309"/>
                    <a:pt x="263" y="240"/>
                    <a:pt x="311" y="179"/>
                  </a:cubicBezTo>
                  <a:cubicBezTo>
                    <a:pt x="359" y="118"/>
                    <a:pt x="409" y="59"/>
                    <a:pt x="459" y="0"/>
                  </a:cubicBezTo>
                </a:path>
              </a:pathLst>
            </a:custGeom>
            <a:noFill/>
            <a:ln w="1016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817938" y="3206750"/>
              <a:ext cx="3559175" cy="1600200"/>
            </a:xfrm>
            <a:custGeom>
              <a:avLst/>
              <a:gdLst>
                <a:gd name="T0" fmla="*/ 0 w 2242"/>
                <a:gd name="T1" fmla="*/ 66 h 1008"/>
                <a:gd name="T2" fmla="*/ 148 w 2242"/>
                <a:gd name="T3" fmla="*/ 4 h 1008"/>
                <a:gd name="T4" fmla="*/ 304 w 2242"/>
                <a:gd name="T5" fmla="*/ 43 h 1008"/>
                <a:gd name="T6" fmla="*/ 623 w 2242"/>
                <a:gd name="T7" fmla="*/ 43 h 1008"/>
                <a:gd name="T8" fmla="*/ 942 w 2242"/>
                <a:gd name="T9" fmla="*/ 27 h 1008"/>
                <a:gd name="T10" fmla="*/ 1222 w 2242"/>
                <a:gd name="T11" fmla="*/ 27 h 1008"/>
                <a:gd name="T12" fmla="*/ 1518 w 2242"/>
                <a:gd name="T13" fmla="*/ 152 h 1008"/>
                <a:gd name="T14" fmla="*/ 1798 w 2242"/>
                <a:gd name="T15" fmla="*/ 346 h 1008"/>
                <a:gd name="T16" fmla="*/ 1962 w 2242"/>
                <a:gd name="T17" fmla="*/ 455 h 1008"/>
                <a:gd name="T18" fmla="*/ 2133 w 2242"/>
                <a:gd name="T19" fmla="*/ 891 h 1008"/>
                <a:gd name="T20" fmla="*/ 2242 w 2242"/>
                <a:gd name="T21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2" h="1008">
                  <a:moveTo>
                    <a:pt x="0" y="66"/>
                  </a:moveTo>
                  <a:cubicBezTo>
                    <a:pt x="48" y="37"/>
                    <a:pt x="97" y="8"/>
                    <a:pt x="148" y="4"/>
                  </a:cubicBezTo>
                  <a:cubicBezTo>
                    <a:pt x="199" y="0"/>
                    <a:pt x="225" y="37"/>
                    <a:pt x="304" y="43"/>
                  </a:cubicBezTo>
                  <a:cubicBezTo>
                    <a:pt x="383" y="49"/>
                    <a:pt x="517" y="46"/>
                    <a:pt x="623" y="43"/>
                  </a:cubicBezTo>
                  <a:cubicBezTo>
                    <a:pt x="729" y="40"/>
                    <a:pt x="842" y="30"/>
                    <a:pt x="942" y="27"/>
                  </a:cubicBezTo>
                  <a:cubicBezTo>
                    <a:pt x="1042" y="24"/>
                    <a:pt x="1126" y="6"/>
                    <a:pt x="1222" y="27"/>
                  </a:cubicBezTo>
                  <a:cubicBezTo>
                    <a:pt x="1318" y="48"/>
                    <a:pt x="1422" y="99"/>
                    <a:pt x="1518" y="152"/>
                  </a:cubicBezTo>
                  <a:cubicBezTo>
                    <a:pt x="1614" y="205"/>
                    <a:pt x="1724" y="296"/>
                    <a:pt x="1798" y="346"/>
                  </a:cubicBezTo>
                  <a:cubicBezTo>
                    <a:pt x="1872" y="396"/>
                    <a:pt x="1906" y="364"/>
                    <a:pt x="1962" y="455"/>
                  </a:cubicBezTo>
                  <a:cubicBezTo>
                    <a:pt x="2018" y="546"/>
                    <a:pt x="2086" y="799"/>
                    <a:pt x="2133" y="891"/>
                  </a:cubicBezTo>
                  <a:cubicBezTo>
                    <a:pt x="2180" y="983"/>
                    <a:pt x="2211" y="995"/>
                    <a:pt x="2242" y="1008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973263" y="1136650"/>
              <a:ext cx="1820862" cy="2162175"/>
            </a:xfrm>
            <a:custGeom>
              <a:avLst/>
              <a:gdLst>
                <a:gd name="T0" fmla="*/ 1139 w 1147"/>
                <a:gd name="T1" fmla="*/ 1362 h 1362"/>
                <a:gd name="T2" fmla="*/ 1115 w 1147"/>
                <a:gd name="T3" fmla="*/ 1191 h 1362"/>
                <a:gd name="T4" fmla="*/ 944 w 1147"/>
                <a:gd name="T5" fmla="*/ 1168 h 1362"/>
                <a:gd name="T6" fmla="*/ 625 w 1147"/>
                <a:gd name="T7" fmla="*/ 926 h 1362"/>
                <a:gd name="T8" fmla="*/ 407 w 1147"/>
                <a:gd name="T9" fmla="*/ 740 h 1362"/>
                <a:gd name="T10" fmla="*/ 228 w 1147"/>
                <a:gd name="T11" fmla="*/ 545 h 1362"/>
                <a:gd name="T12" fmla="*/ 34 w 1147"/>
                <a:gd name="T13" fmla="*/ 109 h 1362"/>
                <a:gd name="T14" fmla="*/ 26 w 1147"/>
                <a:gd name="T15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1362">
                  <a:moveTo>
                    <a:pt x="1139" y="1362"/>
                  </a:moveTo>
                  <a:cubicBezTo>
                    <a:pt x="1143" y="1292"/>
                    <a:pt x="1147" y="1223"/>
                    <a:pt x="1115" y="1191"/>
                  </a:cubicBezTo>
                  <a:cubicBezTo>
                    <a:pt x="1083" y="1159"/>
                    <a:pt x="1026" y="1212"/>
                    <a:pt x="944" y="1168"/>
                  </a:cubicBezTo>
                  <a:cubicBezTo>
                    <a:pt x="862" y="1124"/>
                    <a:pt x="714" y="997"/>
                    <a:pt x="625" y="926"/>
                  </a:cubicBezTo>
                  <a:cubicBezTo>
                    <a:pt x="536" y="855"/>
                    <a:pt x="473" y="803"/>
                    <a:pt x="407" y="740"/>
                  </a:cubicBezTo>
                  <a:cubicBezTo>
                    <a:pt x="341" y="677"/>
                    <a:pt x="290" y="650"/>
                    <a:pt x="228" y="545"/>
                  </a:cubicBezTo>
                  <a:cubicBezTo>
                    <a:pt x="166" y="440"/>
                    <a:pt x="68" y="200"/>
                    <a:pt x="34" y="109"/>
                  </a:cubicBezTo>
                  <a:cubicBezTo>
                    <a:pt x="0" y="18"/>
                    <a:pt x="13" y="9"/>
                    <a:pt x="26" y="0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211638" y="828675"/>
              <a:ext cx="3067050" cy="3889375"/>
            </a:xfrm>
            <a:custGeom>
              <a:avLst/>
              <a:gdLst>
                <a:gd name="T0" fmla="*/ 717 w 1932"/>
                <a:gd name="T1" fmla="*/ 0 h 2450"/>
                <a:gd name="T2" fmla="*/ 173 w 1932"/>
                <a:gd name="T3" fmla="*/ 256 h 2450"/>
                <a:gd name="T4" fmla="*/ 1 w 1932"/>
                <a:gd name="T5" fmla="*/ 412 h 2450"/>
                <a:gd name="T6" fmla="*/ 165 w 1932"/>
                <a:gd name="T7" fmla="*/ 544 h 2450"/>
                <a:gd name="T8" fmla="*/ 515 w 1932"/>
                <a:gd name="T9" fmla="*/ 801 h 2450"/>
                <a:gd name="T10" fmla="*/ 756 w 1932"/>
                <a:gd name="T11" fmla="*/ 1089 h 2450"/>
                <a:gd name="T12" fmla="*/ 935 w 1932"/>
                <a:gd name="T13" fmla="*/ 1393 h 2450"/>
                <a:gd name="T14" fmla="*/ 1052 w 1932"/>
                <a:gd name="T15" fmla="*/ 1478 h 2450"/>
                <a:gd name="T16" fmla="*/ 1177 w 1932"/>
                <a:gd name="T17" fmla="*/ 1595 h 2450"/>
                <a:gd name="T18" fmla="*/ 1558 w 1932"/>
                <a:gd name="T19" fmla="*/ 1852 h 2450"/>
                <a:gd name="T20" fmla="*/ 1760 w 1932"/>
                <a:gd name="T21" fmla="*/ 2031 h 2450"/>
                <a:gd name="T22" fmla="*/ 1862 w 1932"/>
                <a:gd name="T23" fmla="*/ 2381 h 2450"/>
                <a:gd name="T24" fmla="*/ 1932 w 1932"/>
                <a:gd name="T25" fmla="*/ 2444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2" h="2450">
                  <a:moveTo>
                    <a:pt x="717" y="0"/>
                  </a:moveTo>
                  <a:cubicBezTo>
                    <a:pt x="504" y="93"/>
                    <a:pt x="292" y="187"/>
                    <a:pt x="173" y="256"/>
                  </a:cubicBezTo>
                  <a:cubicBezTo>
                    <a:pt x="54" y="325"/>
                    <a:pt x="2" y="364"/>
                    <a:pt x="1" y="412"/>
                  </a:cubicBezTo>
                  <a:cubicBezTo>
                    <a:pt x="0" y="460"/>
                    <a:pt x="79" y="479"/>
                    <a:pt x="165" y="544"/>
                  </a:cubicBezTo>
                  <a:cubicBezTo>
                    <a:pt x="251" y="609"/>
                    <a:pt x="417" y="710"/>
                    <a:pt x="515" y="801"/>
                  </a:cubicBezTo>
                  <a:cubicBezTo>
                    <a:pt x="613" y="892"/>
                    <a:pt x="686" y="990"/>
                    <a:pt x="756" y="1089"/>
                  </a:cubicBezTo>
                  <a:cubicBezTo>
                    <a:pt x="826" y="1188"/>
                    <a:pt x="886" y="1328"/>
                    <a:pt x="935" y="1393"/>
                  </a:cubicBezTo>
                  <a:cubicBezTo>
                    <a:pt x="984" y="1458"/>
                    <a:pt x="1012" y="1444"/>
                    <a:pt x="1052" y="1478"/>
                  </a:cubicBezTo>
                  <a:cubicBezTo>
                    <a:pt x="1092" y="1512"/>
                    <a:pt x="1093" y="1533"/>
                    <a:pt x="1177" y="1595"/>
                  </a:cubicBezTo>
                  <a:cubicBezTo>
                    <a:pt x="1261" y="1657"/>
                    <a:pt x="1461" y="1779"/>
                    <a:pt x="1558" y="1852"/>
                  </a:cubicBezTo>
                  <a:cubicBezTo>
                    <a:pt x="1655" y="1925"/>
                    <a:pt x="1709" y="1943"/>
                    <a:pt x="1760" y="2031"/>
                  </a:cubicBezTo>
                  <a:cubicBezTo>
                    <a:pt x="1811" y="2119"/>
                    <a:pt x="1833" y="2312"/>
                    <a:pt x="1862" y="2381"/>
                  </a:cubicBezTo>
                  <a:cubicBezTo>
                    <a:pt x="1891" y="2450"/>
                    <a:pt x="1911" y="2447"/>
                    <a:pt x="1932" y="2444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842000" y="1260475"/>
              <a:ext cx="1682750" cy="3484563"/>
            </a:xfrm>
            <a:custGeom>
              <a:avLst/>
              <a:gdLst>
                <a:gd name="T0" fmla="*/ 1060 w 1060"/>
                <a:gd name="T1" fmla="*/ 0 h 2195"/>
                <a:gd name="T2" fmla="*/ 757 w 1060"/>
                <a:gd name="T3" fmla="*/ 350 h 2195"/>
                <a:gd name="T4" fmla="*/ 477 w 1060"/>
                <a:gd name="T5" fmla="*/ 615 h 2195"/>
                <a:gd name="T6" fmla="*/ 64 w 1060"/>
                <a:gd name="T7" fmla="*/ 1051 h 2195"/>
                <a:gd name="T8" fmla="*/ 95 w 1060"/>
                <a:gd name="T9" fmla="*/ 1199 h 2195"/>
                <a:gd name="T10" fmla="*/ 181 w 1060"/>
                <a:gd name="T11" fmla="*/ 1339 h 2195"/>
                <a:gd name="T12" fmla="*/ 492 w 1060"/>
                <a:gd name="T13" fmla="*/ 1533 h 2195"/>
                <a:gd name="T14" fmla="*/ 687 w 1060"/>
                <a:gd name="T15" fmla="*/ 1673 h 2195"/>
                <a:gd name="T16" fmla="*/ 780 w 1060"/>
                <a:gd name="T17" fmla="*/ 1899 h 2195"/>
                <a:gd name="T18" fmla="*/ 858 w 1060"/>
                <a:gd name="T19" fmla="*/ 2133 h 2195"/>
                <a:gd name="T20" fmla="*/ 936 w 1060"/>
                <a:gd name="T21" fmla="*/ 2195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0" h="2195">
                  <a:moveTo>
                    <a:pt x="1060" y="0"/>
                  </a:moveTo>
                  <a:cubicBezTo>
                    <a:pt x="957" y="124"/>
                    <a:pt x="854" y="248"/>
                    <a:pt x="757" y="350"/>
                  </a:cubicBezTo>
                  <a:cubicBezTo>
                    <a:pt x="660" y="452"/>
                    <a:pt x="592" y="498"/>
                    <a:pt x="477" y="615"/>
                  </a:cubicBezTo>
                  <a:cubicBezTo>
                    <a:pt x="362" y="732"/>
                    <a:pt x="128" y="954"/>
                    <a:pt x="64" y="1051"/>
                  </a:cubicBezTo>
                  <a:cubicBezTo>
                    <a:pt x="0" y="1148"/>
                    <a:pt x="75" y="1151"/>
                    <a:pt x="95" y="1199"/>
                  </a:cubicBezTo>
                  <a:cubicBezTo>
                    <a:pt x="115" y="1247"/>
                    <a:pt x="115" y="1283"/>
                    <a:pt x="181" y="1339"/>
                  </a:cubicBezTo>
                  <a:cubicBezTo>
                    <a:pt x="247" y="1395"/>
                    <a:pt x="408" y="1477"/>
                    <a:pt x="492" y="1533"/>
                  </a:cubicBezTo>
                  <a:cubicBezTo>
                    <a:pt x="576" y="1589"/>
                    <a:pt x="639" y="1612"/>
                    <a:pt x="687" y="1673"/>
                  </a:cubicBezTo>
                  <a:cubicBezTo>
                    <a:pt x="735" y="1734"/>
                    <a:pt x="752" y="1822"/>
                    <a:pt x="780" y="1899"/>
                  </a:cubicBezTo>
                  <a:cubicBezTo>
                    <a:pt x="808" y="1976"/>
                    <a:pt x="832" y="2084"/>
                    <a:pt x="858" y="2133"/>
                  </a:cubicBezTo>
                  <a:cubicBezTo>
                    <a:pt x="884" y="2182"/>
                    <a:pt x="910" y="2188"/>
                    <a:pt x="936" y="2195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67425" y="3336925"/>
              <a:ext cx="1273175" cy="1444625"/>
            </a:xfrm>
            <a:custGeom>
              <a:avLst/>
              <a:gdLst>
                <a:gd name="T0" fmla="*/ 0 w 802"/>
                <a:gd name="T1" fmla="*/ 0 h 910"/>
                <a:gd name="T2" fmla="*/ 218 w 802"/>
                <a:gd name="T3" fmla="*/ 155 h 910"/>
                <a:gd name="T4" fmla="*/ 451 w 802"/>
                <a:gd name="T5" fmla="*/ 295 h 910"/>
                <a:gd name="T6" fmla="*/ 568 w 802"/>
                <a:gd name="T7" fmla="*/ 397 h 910"/>
                <a:gd name="T8" fmla="*/ 654 w 802"/>
                <a:gd name="T9" fmla="*/ 646 h 910"/>
                <a:gd name="T10" fmla="*/ 732 w 802"/>
                <a:gd name="T11" fmla="*/ 856 h 910"/>
                <a:gd name="T12" fmla="*/ 802 w 802"/>
                <a:gd name="T13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910">
                  <a:moveTo>
                    <a:pt x="0" y="0"/>
                  </a:moveTo>
                  <a:cubicBezTo>
                    <a:pt x="71" y="53"/>
                    <a:pt x="143" y="106"/>
                    <a:pt x="218" y="155"/>
                  </a:cubicBezTo>
                  <a:cubicBezTo>
                    <a:pt x="293" y="204"/>
                    <a:pt x="393" y="255"/>
                    <a:pt x="451" y="295"/>
                  </a:cubicBezTo>
                  <a:cubicBezTo>
                    <a:pt x="509" y="335"/>
                    <a:pt x="534" y="338"/>
                    <a:pt x="568" y="397"/>
                  </a:cubicBezTo>
                  <a:cubicBezTo>
                    <a:pt x="602" y="456"/>
                    <a:pt x="627" y="570"/>
                    <a:pt x="654" y="646"/>
                  </a:cubicBezTo>
                  <a:cubicBezTo>
                    <a:pt x="681" y="722"/>
                    <a:pt x="707" y="812"/>
                    <a:pt x="732" y="856"/>
                  </a:cubicBezTo>
                  <a:cubicBezTo>
                    <a:pt x="757" y="900"/>
                    <a:pt x="779" y="905"/>
                    <a:pt x="802" y="910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2027238" y="3979863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R1</a:t>
              </a:r>
              <a:endParaRPr lang="ru-RU" altLang="ru-RU" sz="1400" b="1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2986088" y="3194050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R2</a:t>
              </a:r>
              <a:endParaRPr lang="ru-RU" altLang="ru-RU" sz="1400" b="1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111750" y="3479800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R3</a:t>
              </a:r>
              <a:endParaRPr lang="ru-RU" altLang="ru-RU" sz="1400" b="1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6840538" y="3330575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R4</a:t>
              </a:r>
              <a:endParaRPr lang="ru-RU" altLang="ru-RU" sz="1400" b="1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232150" y="4022725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i11</a:t>
              </a:r>
              <a:endParaRPr lang="ru-RU" altLang="ru-RU" sz="1400" b="1"/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6080125" y="3016250"/>
              <a:ext cx="43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i31</a:t>
              </a:r>
              <a:endParaRPr lang="ru-RU" altLang="ru-RU" sz="1400" b="1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227513" y="2928938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i21</a:t>
              </a:r>
              <a:endParaRPr lang="ru-RU" altLang="ru-RU" sz="1400" b="1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608388" y="3535363"/>
              <a:ext cx="430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 b="1"/>
                <a:t>i22</a:t>
              </a:r>
              <a:endParaRPr lang="ru-RU" altLang="ru-RU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415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406525" y="2456106"/>
            <a:ext cx="6568369" cy="2854325"/>
            <a:chOff x="1381125" y="1576388"/>
            <a:chExt cx="6568369" cy="2854325"/>
          </a:xfrm>
        </p:grpSpPr>
        <p:sp>
          <p:nvSpPr>
            <p:cNvPr id="3" name="AutoShape 2"/>
            <p:cNvSpPr>
              <a:spLocks noChangeAspect="1" noChangeArrowheads="1" noTextEdit="1"/>
            </p:cNvSpPr>
            <p:nvPr/>
          </p:nvSpPr>
          <p:spPr bwMode="auto">
            <a:xfrm>
              <a:off x="1381125" y="1579563"/>
              <a:ext cx="5961063" cy="285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221038" y="3521075"/>
              <a:ext cx="1246187" cy="3889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06525" y="3987800"/>
              <a:ext cx="189571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Входной поток</a:t>
              </a:r>
              <a:r>
                <a:rPr lang="en-US" altLang="ru-RU" sz="1500">
                  <a:solidFill>
                    <a:srgbClr val="24211D"/>
                  </a:solidFill>
                </a:rPr>
                <a:t> </a:t>
              </a:r>
              <a:r>
                <a:rPr lang="ru-RU" altLang="ru-RU" sz="1500">
                  <a:solidFill>
                    <a:srgbClr val="24211D"/>
                  </a:solidFill>
                </a:rPr>
                <a:t>пакетов</a:t>
              </a:r>
              <a:endParaRPr lang="ru-RU" alt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921375" y="3987800"/>
              <a:ext cx="20281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Выходной поток пакетов</a:t>
              </a:r>
              <a:endParaRPr lang="ru-RU" alt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24000" y="3910013"/>
              <a:ext cx="10223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24113" y="3848100"/>
              <a:ext cx="122237" cy="122238"/>
            </a:xfrm>
            <a:custGeom>
              <a:avLst/>
              <a:gdLst>
                <a:gd name="T0" fmla="*/ 0 w 77"/>
                <a:gd name="T1" fmla="*/ 0 h 77"/>
                <a:gd name="T2" fmla="*/ 77 w 77"/>
                <a:gd name="T3" fmla="*/ 39 h 77"/>
                <a:gd name="T4" fmla="*/ 0 w 77"/>
                <a:gd name="T5" fmla="*/ 77 h 77"/>
                <a:gd name="T6" fmla="*/ 0 w 77"/>
                <a:gd name="T7" fmla="*/ 0 h 77"/>
                <a:gd name="T8" fmla="*/ 77 w 77"/>
                <a:gd name="T9" fmla="*/ 39 h 77"/>
                <a:gd name="T10" fmla="*/ 0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0" y="0"/>
                  </a:moveTo>
                  <a:lnTo>
                    <a:pt x="77" y="39"/>
                  </a:lnTo>
                  <a:lnTo>
                    <a:pt x="0" y="77"/>
                  </a:lnTo>
                  <a:lnTo>
                    <a:pt x="0" y="0"/>
                  </a:lnTo>
                  <a:lnTo>
                    <a:pt x="7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122988" y="3910013"/>
              <a:ext cx="10207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021513" y="3848100"/>
              <a:ext cx="122237" cy="122238"/>
            </a:xfrm>
            <a:custGeom>
              <a:avLst/>
              <a:gdLst>
                <a:gd name="T0" fmla="*/ 0 w 77"/>
                <a:gd name="T1" fmla="*/ 0 h 77"/>
                <a:gd name="T2" fmla="*/ 77 w 77"/>
                <a:gd name="T3" fmla="*/ 39 h 77"/>
                <a:gd name="T4" fmla="*/ 0 w 77"/>
                <a:gd name="T5" fmla="*/ 77 h 77"/>
                <a:gd name="T6" fmla="*/ 0 w 77"/>
                <a:gd name="T7" fmla="*/ 0 h 77"/>
                <a:gd name="T8" fmla="*/ 77 w 77"/>
                <a:gd name="T9" fmla="*/ 39 h 77"/>
                <a:gd name="T10" fmla="*/ 0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0" y="0"/>
                  </a:moveTo>
                  <a:lnTo>
                    <a:pt x="77" y="39"/>
                  </a:lnTo>
                  <a:lnTo>
                    <a:pt x="0" y="77"/>
                  </a:lnTo>
                  <a:lnTo>
                    <a:pt x="0" y="0"/>
                  </a:lnTo>
                  <a:lnTo>
                    <a:pt x="7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4000" y="3582988"/>
              <a:ext cx="573088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24000" y="3582988"/>
              <a:ext cx="573088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692775" y="3357563"/>
              <a:ext cx="388938" cy="26670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692775" y="3357563"/>
              <a:ext cx="388938" cy="2667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70650" y="3357563"/>
              <a:ext cx="693738" cy="26670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70650" y="3357563"/>
              <a:ext cx="693738" cy="2667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281363" y="3582988"/>
              <a:ext cx="796925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81363" y="3582988"/>
              <a:ext cx="796925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05075" y="3582988"/>
              <a:ext cx="204788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05075" y="3582988"/>
              <a:ext cx="204788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202113" y="3582988"/>
              <a:ext cx="223837" cy="265112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202113" y="3582988"/>
              <a:ext cx="223837" cy="26511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13088" y="3235325"/>
              <a:ext cx="136223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Очередь пакетов</a:t>
              </a:r>
              <a:endParaRPr lang="ru-RU" altLang="ru-RU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487863" y="3725863"/>
              <a:ext cx="285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570538" y="3725863"/>
              <a:ext cx="8588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773613" y="3336925"/>
              <a:ext cx="776287" cy="7969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49813" y="3621088"/>
              <a:ext cx="58310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500">
                  <a:solidFill>
                    <a:srgbClr val="24211D"/>
                  </a:solidFill>
                </a:rPr>
                <a:t>Сервер</a:t>
              </a:r>
              <a:endParaRPr lang="ru-RU" altLang="ru-RU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183188" y="2949575"/>
              <a:ext cx="1587" cy="3873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121275" y="3235325"/>
              <a:ext cx="122238" cy="101600"/>
            </a:xfrm>
            <a:custGeom>
              <a:avLst/>
              <a:gdLst>
                <a:gd name="T0" fmla="*/ 77 w 77"/>
                <a:gd name="T1" fmla="*/ 0 h 64"/>
                <a:gd name="T2" fmla="*/ 39 w 77"/>
                <a:gd name="T3" fmla="*/ 64 h 64"/>
                <a:gd name="T4" fmla="*/ 0 w 77"/>
                <a:gd name="T5" fmla="*/ 0 h 64"/>
                <a:gd name="T6" fmla="*/ 77 w 77"/>
                <a:gd name="T7" fmla="*/ 0 h 64"/>
                <a:gd name="T8" fmla="*/ 39 w 77"/>
                <a:gd name="T9" fmla="*/ 64 h 64"/>
                <a:gd name="T10" fmla="*/ 77 w 77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4">
                  <a:moveTo>
                    <a:pt x="77" y="0"/>
                  </a:moveTo>
                  <a:lnTo>
                    <a:pt x="39" y="6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183188" y="1906588"/>
              <a:ext cx="1587" cy="409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121275" y="2192338"/>
              <a:ext cx="122238" cy="123825"/>
            </a:xfrm>
            <a:custGeom>
              <a:avLst/>
              <a:gdLst>
                <a:gd name="T0" fmla="*/ 77 w 77"/>
                <a:gd name="T1" fmla="*/ 0 h 78"/>
                <a:gd name="T2" fmla="*/ 39 w 77"/>
                <a:gd name="T3" fmla="*/ 78 h 78"/>
                <a:gd name="T4" fmla="*/ 0 w 77"/>
                <a:gd name="T5" fmla="*/ 0 h 78"/>
                <a:gd name="T6" fmla="*/ 77 w 77"/>
                <a:gd name="T7" fmla="*/ 0 h 78"/>
                <a:gd name="T8" fmla="*/ 39 w 77"/>
                <a:gd name="T9" fmla="*/ 78 h 78"/>
                <a:gd name="T10" fmla="*/ 77 w 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8">
                  <a:moveTo>
                    <a:pt x="77" y="0"/>
                  </a:moveTo>
                  <a:lnTo>
                    <a:pt x="39" y="78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7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856163" y="2498725"/>
              <a:ext cx="652462" cy="43021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856163" y="2498725"/>
              <a:ext cx="652462" cy="430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856163" y="2070100"/>
              <a:ext cx="652462" cy="4286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468938" y="2070100"/>
              <a:ext cx="285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468938" y="2949575"/>
              <a:ext cx="285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632450" y="2070100"/>
              <a:ext cx="1588" cy="8588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570538" y="2070100"/>
              <a:ext cx="122237" cy="101600"/>
            </a:xfrm>
            <a:custGeom>
              <a:avLst/>
              <a:gdLst>
                <a:gd name="T0" fmla="*/ 77 w 77"/>
                <a:gd name="T1" fmla="*/ 64 h 64"/>
                <a:gd name="T2" fmla="*/ 39 w 77"/>
                <a:gd name="T3" fmla="*/ 0 h 64"/>
                <a:gd name="T4" fmla="*/ 0 w 77"/>
                <a:gd name="T5" fmla="*/ 64 h 64"/>
                <a:gd name="T6" fmla="*/ 77 w 77"/>
                <a:gd name="T7" fmla="*/ 64 h 64"/>
                <a:gd name="T8" fmla="*/ 39 w 77"/>
                <a:gd name="T9" fmla="*/ 0 h 64"/>
                <a:gd name="T10" fmla="*/ 77 w 77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4">
                  <a:moveTo>
                    <a:pt x="77" y="64"/>
                  </a:moveTo>
                  <a:lnTo>
                    <a:pt x="39" y="0"/>
                  </a:lnTo>
                  <a:lnTo>
                    <a:pt x="0" y="64"/>
                  </a:lnTo>
                  <a:lnTo>
                    <a:pt x="77" y="64"/>
                  </a:lnTo>
                  <a:lnTo>
                    <a:pt x="39" y="0"/>
                  </a:lnTo>
                  <a:lnTo>
                    <a:pt x="77" y="6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570538" y="2825750"/>
              <a:ext cx="122237" cy="103188"/>
            </a:xfrm>
            <a:custGeom>
              <a:avLst/>
              <a:gdLst>
                <a:gd name="T0" fmla="*/ 77 w 77"/>
                <a:gd name="T1" fmla="*/ 0 h 65"/>
                <a:gd name="T2" fmla="*/ 39 w 77"/>
                <a:gd name="T3" fmla="*/ 65 h 65"/>
                <a:gd name="T4" fmla="*/ 0 w 77"/>
                <a:gd name="T5" fmla="*/ 0 h 65"/>
                <a:gd name="T6" fmla="*/ 77 w 77"/>
                <a:gd name="T7" fmla="*/ 0 h 65"/>
                <a:gd name="T8" fmla="*/ 39 w 77"/>
                <a:gd name="T9" fmla="*/ 65 h 65"/>
                <a:gd name="T10" fmla="*/ 77 w 7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lnTo>
                    <a:pt x="39" y="6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39" y="6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961063" y="2339975"/>
              <a:ext cx="62517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 бит —</a:t>
              </a:r>
              <a:endParaRPr lang="ru-RU" altLang="ru-R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756275" y="2543175"/>
              <a:ext cx="9314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объем ведра</a:t>
              </a:r>
              <a:endParaRPr lang="ru-RU" altLang="ru-R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359400" y="1576388"/>
              <a:ext cx="14412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r бит/c — cкорость</a:t>
              </a:r>
              <a:endParaRPr lang="ru-RU" altLang="ru-R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338763" y="1779588"/>
              <a:ext cx="141211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наполнения  ведра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2508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NAT</a:t>
            </a:r>
            <a:r>
              <a:rPr kumimoji="0" lang="ru-RU" altLang="ru-RU" b="1" kern="0" dirty="0" smtClean="0"/>
              <a:t/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Трансляция сетевых адресов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772735" y="2523331"/>
            <a:ext cx="7716838" cy="3413125"/>
            <a:chOff x="555625" y="1530350"/>
            <a:chExt cx="7716838" cy="3413125"/>
          </a:xfrm>
        </p:grpSpPr>
        <p:sp>
          <p:nvSpPr>
            <p:cNvPr id="3" name="AutoShape 2"/>
            <p:cNvSpPr>
              <a:spLocks noChangeAspect="1" noChangeArrowheads="1" noTextEdit="1"/>
            </p:cNvSpPr>
            <p:nvPr/>
          </p:nvSpPr>
          <p:spPr bwMode="auto">
            <a:xfrm>
              <a:off x="555625" y="1536700"/>
              <a:ext cx="7716838" cy="34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343025" y="2060575"/>
              <a:ext cx="246063" cy="231775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390775" y="2354263"/>
              <a:ext cx="231775" cy="231775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90775" y="3403600"/>
              <a:ext cx="231775" cy="230188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12938" y="2524125"/>
              <a:ext cx="231775" cy="23018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43025" y="2416175"/>
              <a:ext cx="246063" cy="246063"/>
            </a:xfrm>
            <a:prstGeom prst="rect">
              <a:avLst/>
            </a:prstGeom>
            <a:solidFill>
              <a:srgbClr val="949393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90775" y="2708275"/>
              <a:ext cx="231775" cy="24765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43025" y="2786063"/>
              <a:ext cx="246063" cy="246062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90775" y="3078163"/>
              <a:ext cx="231775" cy="231775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73213" y="2184400"/>
              <a:ext cx="2159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22550" y="247808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22550" y="352583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44713" y="2646363"/>
              <a:ext cx="677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22575" y="3279775"/>
              <a:ext cx="601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789113" y="2646363"/>
              <a:ext cx="1238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573213" y="2538413"/>
              <a:ext cx="2159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622550" y="2832100"/>
              <a:ext cx="2000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73213" y="2909888"/>
              <a:ext cx="2159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622550" y="3201988"/>
              <a:ext cx="2000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89113" y="2106613"/>
              <a:ext cx="1587" cy="8794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22575" y="2400300"/>
              <a:ext cx="1588" cy="1187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73275" y="3433763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259013" y="3511550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289175" y="2141538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473325" y="2217738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041400" y="2533650"/>
              <a:ext cx="19556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IP*</a:t>
              </a:r>
              <a:endParaRPr lang="ru-RU" altLang="ru-RU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227138" y="2609850"/>
              <a:ext cx="577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333500" y="3870325"/>
              <a:ext cx="177323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{IP*} — множество частных</a:t>
              </a:r>
              <a:endParaRPr lang="ru-RU" altLang="ru-R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71588" y="4024313"/>
              <a:ext cx="173124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адресов узлов сети, которым</a:t>
              </a:r>
              <a:endParaRPr lang="ru-RU" alt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085850" y="4178300"/>
              <a:ext cx="20742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разрешен выход во внешнюю сеть</a:t>
              </a:r>
              <a:endParaRPr lang="ru-RU" alt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76738" y="3305175"/>
              <a:ext cx="1149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{IP} — множество</a:t>
              </a:r>
              <a:endParaRPr lang="ru-RU" alt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283075" y="3459163"/>
              <a:ext cx="121187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глобальных адресов</a:t>
              </a:r>
              <a:endParaRPr lang="ru-RU" altLang="ru-R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221163" y="3614738"/>
              <a:ext cx="13144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внешнего интерфейса</a:t>
              </a:r>
              <a:endParaRPr lang="ru-RU" altLang="ru-R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298950" y="3770313"/>
              <a:ext cx="121026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корпоративной сети</a:t>
              </a:r>
              <a:endParaRPr lang="ru-RU" alt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74875" y="1722438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236788" y="1722438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314575" y="1722438"/>
              <a:ext cx="30163" cy="1587"/>
            </a:xfrm>
            <a:custGeom>
              <a:avLst/>
              <a:gdLst>
                <a:gd name="T0" fmla="*/ 0 w 19"/>
                <a:gd name="T1" fmla="*/ 9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9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374900" y="1736725"/>
              <a:ext cx="476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452688" y="1736725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514600" y="1752600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576513" y="1768475"/>
              <a:ext cx="46037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652713" y="1782763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714625" y="1814513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776538" y="1830388"/>
              <a:ext cx="46037" cy="30162"/>
            </a:xfrm>
            <a:custGeom>
              <a:avLst/>
              <a:gdLst>
                <a:gd name="T0" fmla="*/ 0 w 29"/>
                <a:gd name="T1" fmla="*/ 0 h 19"/>
                <a:gd name="T2" fmla="*/ 10 w 29"/>
                <a:gd name="T3" fmla="*/ 9 h 19"/>
                <a:gd name="T4" fmla="*/ 29 w 2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9">
                  <a:moveTo>
                    <a:pt x="0" y="0"/>
                  </a:moveTo>
                  <a:lnTo>
                    <a:pt x="10" y="9"/>
                  </a:lnTo>
                  <a:lnTo>
                    <a:pt x="29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838450" y="1860550"/>
              <a:ext cx="46038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0363" y="1890713"/>
              <a:ext cx="46037" cy="31750"/>
            </a:xfrm>
            <a:custGeom>
              <a:avLst/>
              <a:gdLst>
                <a:gd name="T0" fmla="*/ 0 w 29"/>
                <a:gd name="T1" fmla="*/ 0 h 20"/>
                <a:gd name="T2" fmla="*/ 19 w 29"/>
                <a:gd name="T3" fmla="*/ 10 h 20"/>
                <a:gd name="T4" fmla="*/ 29 w 29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19" y="10"/>
                  </a:lnTo>
                  <a:lnTo>
                    <a:pt x="29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62275" y="1922463"/>
              <a:ext cx="46038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024188" y="1968500"/>
              <a:ext cx="46037" cy="15875"/>
            </a:xfrm>
            <a:custGeom>
              <a:avLst/>
              <a:gdLst>
                <a:gd name="T0" fmla="*/ 0 w 29"/>
                <a:gd name="T1" fmla="*/ 0 h 10"/>
                <a:gd name="T2" fmla="*/ 19 w 29"/>
                <a:gd name="T3" fmla="*/ 10 h 10"/>
                <a:gd name="T4" fmla="*/ 29 w 2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19" y="10"/>
                  </a:lnTo>
                  <a:lnTo>
                    <a:pt x="29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084513" y="1998663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146425" y="2046288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192463" y="2092325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3240088" y="2138363"/>
              <a:ext cx="4603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300413" y="2184400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348038" y="2230438"/>
              <a:ext cx="30162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394075" y="2276475"/>
              <a:ext cx="30163" cy="46038"/>
            </a:xfrm>
            <a:custGeom>
              <a:avLst/>
              <a:gdLst>
                <a:gd name="T0" fmla="*/ 0 w 19"/>
                <a:gd name="T1" fmla="*/ 0 h 29"/>
                <a:gd name="T2" fmla="*/ 0 w 19"/>
                <a:gd name="T3" fmla="*/ 10 h 29"/>
                <a:gd name="T4" fmla="*/ 19 w 1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0" y="0"/>
                  </a:moveTo>
                  <a:lnTo>
                    <a:pt x="0" y="10"/>
                  </a:lnTo>
                  <a:lnTo>
                    <a:pt x="19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440113" y="233838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470275" y="2384425"/>
              <a:ext cx="31750" cy="46038"/>
            </a:xfrm>
            <a:custGeom>
              <a:avLst/>
              <a:gdLst>
                <a:gd name="T0" fmla="*/ 0 w 20"/>
                <a:gd name="T1" fmla="*/ 0 h 29"/>
                <a:gd name="T2" fmla="*/ 10 w 20"/>
                <a:gd name="T3" fmla="*/ 10 h 29"/>
                <a:gd name="T4" fmla="*/ 20 w 2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9">
                  <a:moveTo>
                    <a:pt x="0" y="0"/>
                  </a:moveTo>
                  <a:lnTo>
                    <a:pt x="10" y="10"/>
                  </a:lnTo>
                  <a:lnTo>
                    <a:pt x="2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516313" y="244633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548063" y="2508250"/>
              <a:ext cx="30162" cy="30163"/>
            </a:xfrm>
            <a:custGeom>
              <a:avLst/>
              <a:gdLst>
                <a:gd name="T0" fmla="*/ 0 w 19"/>
                <a:gd name="T1" fmla="*/ 0 h 19"/>
                <a:gd name="T2" fmla="*/ 10 w 19"/>
                <a:gd name="T3" fmla="*/ 19 h 19"/>
                <a:gd name="T4" fmla="*/ 19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10" y="19"/>
                  </a:lnTo>
                  <a:lnTo>
                    <a:pt x="19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578225" y="2570163"/>
              <a:ext cx="31750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609975" y="2632075"/>
              <a:ext cx="30163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640138" y="26939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671888" y="2754313"/>
              <a:ext cx="142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686175" y="2832100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3702050" y="289401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732213" y="2955925"/>
              <a:ext cx="1587" cy="46038"/>
            </a:xfrm>
            <a:custGeom>
              <a:avLst/>
              <a:gdLst>
                <a:gd name="T0" fmla="*/ 0 h 29"/>
                <a:gd name="T1" fmla="*/ 9 h 29"/>
                <a:gd name="T2" fmla="*/ 29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3732213" y="30321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748088" y="3094038"/>
              <a:ext cx="1587" cy="46037"/>
            </a:xfrm>
            <a:custGeom>
              <a:avLst/>
              <a:gdLst>
                <a:gd name="T0" fmla="*/ 0 h 29"/>
                <a:gd name="T1" fmla="*/ 20 h 29"/>
                <a:gd name="T2" fmla="*/ 29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0"/>
                  </a:move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748088" y="3171825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763963" y="3233738"/>
              <a:ext cx="1587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763963" y="3309938"/>
              <a:ext cx="158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748088" y="33718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3748088" y="3449638"/>
              <a:ext cx="15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3732213" y="3511550"/>
              <a:ext cx="15875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717925" y="3571875"/>
              <a:ext cx="14288" cy="47625"/>
            </a:xfrm>
            <a:custGeom>
              <a:avLst/>
              <a:gdLst>
                <a:gd name="T0" fmla="*/ 9 w 9"/>
                <a:gd name="T1" fmla="*/ 0 h 30"/>
                <a:gd name="T2" fmla="*/ 9 w 9"/>
                <a:gd name="T3" fmla="*/ 10 h 30"/>
                <a:gd name="T4" fmla="*/ 0 w 9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0">
                  <a:moveTo>
                    <a:pt x="9" y="0"/>
                  </a:moveTo>
                  <a:lnTo>
                    <a:pt x="9" y="1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3702050" y="364966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686175" y="3711575"/>
              <a:ext cx="15875" cy="46038"/>
            </a:xfrm>
            <a:custGeom>
              <a:avLst/>
              <a:gdLst>
                <a:gd name="T0" fmla="*/ 10 w 10"/>
                <a:gd name="T1" fmla="*/ 0 h 29"/>
                <a:gd name="T2" fmla="*/ 0 w 10"/>
                <a:gd name="T3" fmla="*/ 19 h 29"/>
                <a:gd name="T4" fmla="*/ 0 w 1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10" y="0"/>
                  </a:move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 flipH="1">
              <a:off x="3656013" y="37734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H="1">
              <a:off x="3640138" y="384968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609975" y="3911600"/>
              <a:ext cx="142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3578225" y="3973513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3532188" y="4035425"/>
              <a:ext cx="31750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H="1">
              <a:off x="3502025" y="4097338"/>
              <a:ext cx="30163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3470275" y="4159250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0 h 19"/>
                <a:gd name="T4" fmla="*/ 0 w 10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H="1">
              <a:off x="3424238" y="4205288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3378200" y="4267200"/>
              <a:ext cx="30163" cy="30163"/>
            </a:xfrm>
            <a:custGeom>
              <a:avLst/>
              <a:gdLst>
                <a:gd name="T0" fmla="*/ 19 w 19"/>
                <a:gd name="T1" fmla="*/ 0 h 19"/>
                <a:gd name="T2" fmla="*/ 10 w 19"/>
                <a:gd name="T3" fmla="*/ 0 h 19"/>
                <a:gd name="T4" fmla="*/ 0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10" y="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3332163" y="4313238"/>
              <a:ext cx="30162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286125" y="4359275"/>
              <a:ext cx="30163" cy="30163"/>
            </a:xfrm>
            <a:custGeom>
              <a:avLst/>
              <a:gdLst>
                <a:gd name="T0" fmla="*/ 19 w 19"/>
                <a:gd name="T1" fmla="*/ 0 h 19"/>
                <a:gd name="T2" fmla="*/ 9 w 19"/>
                <a:gd name="T3" fmla="*/ 19 h 19"/>
                <a:gd name="T4" fmla="*/ 0 w 1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9" y="19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3224213" y="4421188"/>
              <a:ext cx="301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78175" y="4467225"/>
              <a:ext cx="30163" cy="15875"/>
            </a:xfrm>
            <a:custGeom>
              <a:avLst/>
              <a:gdLst>
                <a:gd name="T0" fmla="*/ 19 w 19"/>
                <a:gd name="T1" fmla="*/ 0 h 10"/>
                <a:gd name="T2" fmla="*/ 0 w 19"/>
                <a:gd name="T3" fmla="*/ 10 h 10"/>
                <a:gd name="T4" fmla="*/ 0 w 1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19" y="0"/>
                  </a:move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H="1">
              <a:off x="3116263" y="4497388"/>
              <a:ext cx="4603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 flipH="1">
              <a:off x="3070225" y="4543425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 flipH="1">
              <a:off x="3008313" y="4591050"/>
              <a:ext cx="30162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946400" y="4621213"/>
              <a:ext cx="3016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H="1">
              <a:off x="2884488" y="4651375"/>
              <a:ext cx="4603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 flipH="1">
              <a:off x="2822575" y="4683125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760663" y="4713288"/>
              <a:ext cx="31750" cy="15875"/>
            </a:xfrm>
            <a:custGeom>
              <a:avLst/>
              <a:gdLst>
                <a:gd name="T0" fmla="*/ 20 w 20"/>
                <a:gd name="T1" fmla="*/ 0 h 10"/>
                <a:gd name="T2" fmla="*/ 20 w 20"/>
                <a:gd name="T3" fmla="*/ 0 h 10"/>
                <a:gd name="T4" fmla="*/ 0 w 2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0" y="0"/>
                  </a:moveTo>
                  <a:lnTo>
                    <a:pt x="2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 flipH="1">
              <a:off x="2698750" y="4745038"/>
              <a:ext cx="31750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2622550" y="4759325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10 w 29"/>
                <a:gd name="T3" fmla="*/ 10 h 10"/>
                <a:gd name="T4" fmla="*/ 0 w 2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10" y="1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 flipH="1">
              <a:off x="2560638" y="4791075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H="1">
              <a:off x="2498725" y="4806950"/>
              <a:ext cx="317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 flipH="1">
              <a:off x="2422525" y="4821238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2360613" y="4821238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>
              <a:off x="2282825" y="4837113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2220913" y="4837113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144713" y="4837113"/>
              <a:ext cx="46037" cy="1587"/>
            </a:xfrm>
            <a:custGeom>
              <a:avLst/>
              <a:gdLst>
                <a:gd name="T0" fmla="*/ 29 w 29"/>
                <a:gd name="T1" fmla="*/ 19 w 29"/>
                <a:gd name="T2" fmla="*/ 19 w 29"/>
                <a:gd name="T3" fmla="*/ 0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2082800" y="4837113"/>
              <a:ext cx="301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 flipH="1">
              <a:off x="2005013" y="4837113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flipH="1" flipV="1">
              <a:off x="1943100" y="4821238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 flipH="1">
              <a:off x="1866900" y="4821238"/>
              <a:ext cx="460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H="1">
              <a:off x="1804988" y="4806950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 flipH="1">
              <a:off x="1727200" y="4791075"/>
              <a:ext cx="476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666875" y="4759325"/>
              <a:ext cx="46038" cy="15875"/>
            </a:xfrm>
            <a:custGeom>
              <a:avLst/>
              <a:gdLst>
                <a:gd name="T0" fmla="*/ 29 w 29"/>
                <a:gd name="T1" fmla="*/ 10 h 10"/>
                <a:gd name="T2" fmla="*/ 19 w 29"/>
                <a:gd name="T3" fmla="*/ 10 h 10"/>
                <a:gd name="T4" fmla="*/ 0 w 2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lnTo>
                    <a:pt x="19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 flipH="1" flipV="1">
              <a:off x="1604963" y="4745038"/>
              <a:ext cx="46037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543050" y="4713288"/>
              <a:ext cx="30163" cy="15875"/>
            </a:xfrm>
            <a:custGeom>
              <a:avLst/>
              <a:gdLst>
                <a:gd name="T0" fmla="*/ 19 w 19"/>
                <a:gd name="T1" fmla="*/ 10 h 10"/>
                <a:gd name="T2" fmla="*/ 10 w 19"/>
                <a:gd name="T3" fmla="*/ 0 h 10"/>
                <a:gd name="T4" fmla="*/ 0 w 1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 flipH="1" flipV="1">
              <a:off x="1481138" y="4683125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 flipH="1" flipV="1">
              <a:off x="1419225" y="4651375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 flipH="1" flipV="1">
              <a:off x="1357313" y="4621213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H="1" flipV="1">
              <a:off x="1295400" y="4591050"/>
              <a:ext cx="31750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 flipH="1" flipV="1">
              <a:off x="1233488" y="4543425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 flipH="1" flipV="1">
              <a:off x="1173163" y="4497388"/>
              <a:ext cx="46037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125538" y="4451350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20 h 20"/>
                <a:gd name="T4" fmla="*/ 0 w 20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2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H="1" flipV="1">
              <a:off x="1079500" y="4405313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1017588" y="4359275"/>
              <a:ext cx="31750" cy="30163"/>
            </a:xfrm>
            <a:custGeom>
              <a:avLst/>
              <a:gdLst>
                <a:gd name="T0" fmla="*/ 20 w 20"/>
                <a:gd name="T1" fmla="*/ 19 h 19"/>
                <a:gd name="T2" fmla="*/ 20 w 20"/>
                <a:gd name="T3" fmla="*/ 19 h 19"/>
                <a:gd name="T4" fmla="*/ 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20" y="19"/>
                  </a:moveTo>
                  <a:lnTo>
                    <a:pt x="20" y="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 flipH="1" flipV="1">
              <a:off x="971550" y="4313238"/>
              <a:ext cx="31750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925513" y="4267200"/>
              <a:ext cx="31750" cy="30163"/>
            </a:xfrm>
            <a:custGeom>
              <a:avLst/>
              <a:gdLst>
                <a:gd name="T0" fmla="*/ 20 w 20"/>
                <a:gd name="T1" fmla="*/ 19 h 19"/>
                <a:gd name="T2" fmla="*/ 10 w 20"/>
                <a:gd name="T3" fmla="*/ 0 h 19"/>
                <a:gd name="T4" fmla="*/ 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20" y="19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 flipH="1" flipV="1">
              <a:off x="895350" y="4205288"/>
              <a:ext cx="14288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849313" y="4143375"/>
              <a:ext cx="30162" cy="46038"/>
            </a:xfrm>
            <a:custGeom>
              <a:avLst/>
              <a:gdLst>
                <a:gd name="T0" fmla="*/ 19 w 19"/>
                <a:gd name="T1" fmla="*/ 29 h 29"/>
                <a:gd name="T2" fmla="*/ 0 w 19"/>
                <a:gd name="T3" fmla="*/ 10 h 29"/>
                <a:gd name="T4" fmla="*/ 0 w 19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 flipH="1" flipV="1">
              <a:off x="817563" y="4097338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 flipH="1" flipV="1">
              <a:off x="771525" y="4035425"/>
              <a:ext cx="30163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 flipH="1" flipV="1">
              <a:off x="741363" y="3973513"/>
              <a:ext cx="142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 flipH="1" flipV="1">
              <a:off x="709613" y="3911600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 flipH="1" flipV="1">
              <a:off x="679450" y="3849688"/>
              <a:ext cx="142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5"/>
            <p:cNvSpPr>
              <a:spLocks noChangeShapeType="1"/>
            </p:cNvSpPr>
            <p:nvPr/>
          </p:nvSpPr>
          <p:spPr bwMode="auto">
            <a:xfrm flipH="1" flipV="1">
              <a:off x="663575" y="3773488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647700" y="3711575"/>
              <a:ext cx="1588" cy="46038"/>
            </a:xfrm>
            <a:custGeom>
              <a:avLst/>
              <a:gdLst>
                <a:gd name="T0" fmla="*/ 29 h 29"/>
                <a:gd name="T1" fmla="*/ 19 h 29"/>
                <a:gd name="T2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 flipH="1" flipV="1">
              <a:off x="617538" y="3649663"/>
              <a:ext cx="15875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601663" y="3571875"/>
              <a:ext cx="15875" cy="47625"/>
            </a:xfrm>
            <a:custGeom>
              <a:avLst/>
              <a:gdLst>
                <a:gd name="T0" fmla="*/ 10 w 10"/>
                <a:gd name="T1" fmla="*/ 30 h 30"/>
                <a:gd name="T2" fmla="*/ 10 w 10"/>
                <a:gd name="T3" fmla="*/ 10 h 30"/>
                <a:gd name="T4" fmla="*/ 0 w 1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0">
                  <a:moveTo>
                    <a:pt x="10" y="30"/>
                  </a:move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 flipV="1">
              <a:off x="601663" y="35115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0"/>
            <p:cNvSpPr>
              <a:spLocks noChangeShapeType="1"/>
            </p:cNvSpPr>
            <p:nvPr/>
          </p:nvSpPr>
          <p:spPr bwMode="auto">
            <a:xfrm flipV="1">
              <a:off x="585788" y="3433763"/>
              <a:ext cx="1587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1"/>
            <p:cNvSpPr>
              <a:spLocks noChangeShapeType="1"/>
            </p:cNvSpPr>
            <p:nvPr/>
          </p:nvSpPr>
          <p:spPr bwMode="auto">
            <a:xfrm flipV="1">
              <a:off x="585788" y="33718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2"/>
            <p:cNvSpPr>
              <a:spLocks noChangeShapeType="1"/>
            </p:cNvSpPr>
            <p:nvPr/>
          </p:nvSpPr>
          <p:spPr bwMode="auto">
            <a:xfrm flipH="1" flipV="1">
              <a:off x="571500" y="3295650"/>
              <a:ext cx="14288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3"/>
            <p:cNvSpPr>
              <a:spLocks noChangeShapeType="1"/>
            </p:cNvSpPr>
            <p:nvPr/>
          </p:nvSpPr>
          <p:spPr bwMode="auto">
            <a:xfrm flipV="1">
              <a:off x="571500" y="3233738"/>
              <a:ext cx="14288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V="1">
              <a:off x="585788" y="3155950"/>
              <a:ext cx="15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85788" y="3094038"/>
              <a:ext cx="1587" cy="46037"/>
            </a:xfrm>
            <a:custGeom>
              <a:avLst/>
              <a:gdLst>
                <a:gd name="T0" fmla="*/ 29 h 29"/>
                <a:gd name="T1" fmla="*/ 20 h 29"/>
                <a:gd name="T2" fmla="*/ 0 h 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V="1">
              <a:off x="585788" y="30321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601663" y="2955925"/>
              <a:ext cx="15875" cy="46038"/>
            </a:xfrm>
            <a:custGeom>
              <a:avLst/>
              <a:gdLst>
                <a:gd name="T0" fmla="*/ 0 w 10"/>
                <a:gd name="T1" fmla="*/ 29 h 29"/>
                <a:gd name="T2" fmla="*/ 10 w 10"/>
                <a:gd name="T3" fmla="*/ 9 h 29"/>
                <a:gd name="T4" fmla="*/ 10 w 1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10" y="9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 flipV="1">
              <a:off x="617538" y="2894013"/>
              <a:ext cx="15875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 flipV="1">
              <a:off x="633413" y="2816225"/>
              <a:ext cx="14287" cy="460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 flipV="1">
              <a:off x="647700" y="2754313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 flipV="1">
              <a:off x="679450" y="2693988"/>
              <a:ext cx="14288" cy="460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flipV="1">
              <a:off x="709613" y="2632075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flipV="1">
              <a:off x="741363" y="2570163"/>
              <a:ext cx="14287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771525" y="2508250"/>
              <a:ext cx="15875" cy="30163"/>
            </a:xfrm>
            <a:custGeom>
              <a:avLst/>
              <a:gdLst>
                <a:gd name="T0" fmla="*/ 0 w 10"/>
                <a:gd name="T1" fmla="*/ 19 h 19"/>
                <a:gd name="T2" fmla="*/ 0 w 10"/>
                <a:gd name="T3" fmla="*/ 19 h 19"/>
                <a:gd name="T4" fmla="*/ 10 w 1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9">
                  <a:moveTo>
                    <a:pt x="0" y="19"/>
                  </a:move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flipV="1">
              <a:off x="801688" y="244633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833438" y="2384425"/>
              <a:ext cx="30162" cy="46038"/>
            </a:xfrm>
            <a:custGeom>
              <a:avLst/>
              <a:gdLst>
                <a:gd name="T0" fmla="*/ 0 w 19"/>
                <a:gd name="T1" fmla="*/ 29 h 29"/>
                <a:gd name="T2" fmla="*/ 10 w 19"/>
                <a:gd name="T3" fmla="*/ 10 h 29"/>
                <a:gd name="T4" fmla="*/ 19 w 19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lnTo>
                    <a:pt x="10" y="1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157"/>
            <p:cNvSpPr>
              <a:spLocks noChangeShapeType="1"/>
            </p:cNvSpPr>
            <p:nvPr/>
          </p:nvSpPr>
          <p:spPr bwMode="auto">
            <a:xfrm flipV="1">
              <a:off x="879475" y="2338388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925513" y="2276475"/>
              <a:ext cx="15875" cy="31750"/>
            </a:xfrm>
            <a:custGeom>
              <a:avLst/>
              <a:gdLst>
                <a:gd name="T0" fmla="*/ 0 w 10"/>
                <a:gd name="T1" fmla="*/ 20 h 20"/>
                <a:gd name="T2" fmla="*/ 10 w 10"/>
                <a:gd name="T3" fmla="*/ 10 h 20"/>
                <a:gd name="T4" fmla="*/ 10 w 10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10" y="10"/>
                  </a:lnTo>
                  <a:lnTo>
                    <a:pt x="1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flipV="1">
              <a:off x="971550" y="2230438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flipV="1">
              <a:off x="1017588" y="2184400"/>
              <a:ext cx="15875" cy="301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flipV="1">
              <a:off x="1065213" y="2138363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Line 162"/>
            <p:cNvSpPr>
              <a:spLocks noChangeShapeType="1"/>
            </p:cNvSpPr>
            <p:nvPr/>
          </p:nvSpPr>
          <p:spPr bwMode="auto">
            <a:xfrm flipV="1">
              <a:off x="1111250" y="2092325"/>
              <a:ext cx="301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 flipV="1">
              <a:off x="1157288" y="2046288"/>
              <a:ext cx="46037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Line 164"/>
            <p:cNvSpPr>
              <a:spLocks noChangeShapeType="1"/>
            </p:cNvSpPr>
            <p:nvPr/>
          </p:nvSpPr>
          <p:spPr bwMode="auto">
            <a:xfrm flipV="1">
              <a:off x="1219200" y="1998663"/>
              <a:ext cx="301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1281113" y="1968500"/>
              <a:ext cx="30162" cy="15875"/>
            </a:xfrm>
            <a:custGeom>
              <a:avLst/>
              <a:gdLst>
                <a:gd name="T0" fmla="*/ 0 w 19"/>
                <a:gd name="T1" fmla="*/ 10 h 10"/>
                <a:gd name="T2" fmla="*/ 0 w 19"/>
                <a:gd name="T3" fmla="*/ 10 h 10"/>
                <a:gd name="T4" fmla="*/ 19 w 1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 flipV="1">
              <a:off x="1343025" y="1922463"/>
              <a:ext cx="30163" cy="301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389063" y="1890713"/>
              <a:ext cx="46037" cy="15875"/>
            </a:xfrm>
            <a:custGeom>
              <a:avLst/>
              <a:gdLst>
                <a:gd name="T0" fmla="*/ 0 w 29"/>
                <a:gd name="T1" fmla="*/ 10 h 10"/>
                <a:gd name="T2" fmla="*/ 9 w 29"/>
                <a:gd name="T3" fmla="*/ 10 h 10"/>
                <a:gd name="T4" fmla="*/ 29 w 2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lnTo>
                    <a:pt x="9" y="1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 flipV="1">
              <a:off x="1450975" y="1860550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1527175" y="1830388"/>
              <a:ext cx="31750" cy="30162"/>
            </a:xfrm>
            <a:custGeom>
              <a:avLst/>
              <a:gdLst>
                <a:gd name="T0" fmla="*/ 0 w 20"/>
                <a:gd name="T1" fmla="*/ 19 h 19"/>
                <a:gd name="T2" fmla="*/ 20 w 20"/>
                <a:gd name="T3" fmla="*/ 9 h 19"/>
                <a:gd name="T4" fmla="*/ 20 w 20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9"/>
                  </a:moveTo>
                  <a:lnTo>
                    <a:pt x="20" y="9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0"/>
            <p:cNvSpPr>
              <a:spLocks noChangeShapeType="1"/>
            </p:cNvSpPr>
            <p:nvPr/>
          </p:nvSpPr>
          <p:spPr bwMode="auto">
            <a:xfrm flipV="1">
              <a:off x="1589088" y="1814513"/>
              <a:ext cx="3016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 flipV="1">
              <a:off x="1651000" y="1782763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 flipV="1">
              <a:off x="1712913" y="1768475"/>
              <a:ext cx="46037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3"/>
            <p:cNvSpPr>
              <a:spLocks noChangeShapeType="1"/>
            </p:cNvSpPr>
            <p:nvPr/>
          </p:nvSpPr>
          <p:spPr bwMode="auto">
            <a:xfrm flipV="1">
              <a:off x="1789113" y="1752600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4"/>
            <p:cNvSpPr>
              <a:spLocks noChangeShapeType="1"/>
            </p:cNvSpPr>
            <p:nvPr/>
          </p:nvSpPr>
          <p:spPr bwMode="auto">
            <a:xfrm flipV="1">
              <a:off x="1851025" y="1736725"/>
              <a:ext cx="46038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Line 175"/>
            <p:cNvSpPr>
              <a:spLocks noChangeShapeType="1"/>
            </p:cNvSpPr>
            <p:nvPr/>
          </p:nvSpPr>
          <p:spPr bwMode="auto">
            <a:xfrm>
              <a:off x="1912938" y="1736725"/>
              <a:ext cx="460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1990725" y="1722438"/>
              <a:ext cx="46038" cy="1587"/>
            </a:xfrm>
            <a:custGeom>
              <a:avLst/>
              <a:gdLst>
                <a:gd name="T0" fmla="*/ 0 w 29"/>
                <a:gd name="T1" fmla="*/ 9 w 29"/>
                <a:gd name="T2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9">
                  <a:moveTo>
                    <a:pt x="0" y="0"/>
                  </a:moveTo>
                  <a:lnTo>
                    <a:pt x="9" y="0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77"/>
            <p:cNvSpPr>
              <a:spLocks noChangeShapeType="1"/>
            </p:cNvSpPr>
            <p:nvPr/>
          </p:nvSpPr>
          <p:spPr bwMode="auto">
            <a:xfrm>
              <a:off x="2051050" y="17224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Line 178"/>
            <p:cNvSpPr>
              <a:spLocks noChangeShapeType="1"/>
            </p:cNvSpPr>
            <p:nvPr/>
          </p:nvSpPr>
          <p:spPr bwMode="auto">
            <a:xfrm>
              <a:off x="2128838" y="1722438"/>
              <a:ext cx="460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424238" y="3155950"/>
              <a:ext cx="817562" cy="21590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3482975" y="3176588"/>
              <a:ext cx="76623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{IP*}     {IP}</a:t>
              </a:r>
              <a:endParaRPr lang="ru-RU" altLang="ru-RU"/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3806825" y="316071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  <a:latin typeface="Wingdings 3" pitchFamily="18" charset="2"/>
                </a:rPr>
                <a:t>1</a:t>
              </a:r>
              <a:endParaRPr lang="ru-RU" altLang="ru-RU"/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3884613" y="3160713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 </a:t>
              </a:r>
              <a:endParaRPr lang="ru-RU" altLang="ru-RU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auto">
            <a:xfrm>
              <a:off x="4211638" y="3217863"/>
              <a:ext cx="76200" cy="92075"/>
            </a:xfrm>
            <a:prstGeom prst="ellipse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1631950" y="1530350"/>
              <a:ext cx="99867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Внутренняя сеть</a:t>
              </a:r>
              <a:endParaRPr lang="ru-RU" altLang="ru-RU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3871913" y="2801938"/>
              <a:ext cx="107950" cy="354012"/>
            </a:xfrm>
            <a:custGeom>
              <a:avLst/>
              <a:gdLst>
                <a:gd name="T0" fmla="*/ 0 w 7"/>
                <a:gd name="T1" fmla="*/ 23 h 23"/>
                <a:gd name="T2" fmla="*/ 4 w 7"/>
                <a:gd name="T3" fmla="*/ 0 h 23"/>
                <a:gd name="T4" fmla="*/ 7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0" y="23"/>
                  </a:moveTo>
                  <a:lnTo>
                    <a:pt x="4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3989388" y="2736850"/>
              <a:ext cx="10604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Устройство NAT</a:t>
              </a:r>
              <a:endParaRPr lang="ru-RU" altLang="ru-RU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5768975" y="2184400"/>
              <a:ext cx="847725" cy="2730500"/>
            </a:xfrm>
            <a:custGeom>
              <a:avLst/>
              <a:gdLst>
                <a:gd name="T0" fmla="*/ 55 w 55"/>
                <a:gd name="T1" fmla="*/ 0 h 177"/>
                <a:gd name="T2" fmla="*/ 35 w 55"/>
                <a:gd name="T3" fmla="*/ 21 h 177"/>
                <a:gd name="T4" fmla="*/ 18 w 55"/>
                <a:gd name="T5" fmla="*/ 48 h 177"/>
                <a:gd name="T6" fmla="*/ 11 w 55"/>
                <a:gd name="T7" fmla="*/ 77 h 177"/>
                <a:gd name="T8" fmla="*/ 11 w 55"/>
                <a:gd name="T9" fmla="*/ 96 h 177"/>
                <a:gd name="T10" fmla="*/ 17 w 55"/>
                <a:gd name="T11" fmla="*/ 130 h 177"/>
                <a:gd name="T12" fmla="*/ 32 w 55"/>
                <a:gd name="T13" fmla="*/ 159 h 177"/>
                <a:gd name="T14" fmla="*/ 49 w 55"/>
                <a:gd name="T1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7">
                  <a:moveTo>
                    <a:pt x="55" y="0"/>
                  </a:moveTo>
                  <a:cubicBezTo>
                    <a:pt x="40" y="3"/>
                    <a:pt x="34" y="10"/>
                    <a:pt x="35" y="21"/>
                  </a:cubicBezTo>
                  <a:cubicBezTo>
                    <a:pt x="23" y="25"/>
                    <a:pt x="17" y="34"/>
                    <a:pt x="18" y="48"/>
                  </a:cubicBezTo>
                  <a:cubicBezTo>
                    <a:pt x="6" y="52"/>
                    <a:pt x="0" y="60"/>
                    <a:pt x="11" y="77"/>
                  </a:cubicBezTo>
                  <a:cubicBezTo>
                    <a:pt x="11" y="86"/>
                    <a:pt x="11" y="87"/>
                    <a:pt x="11" y="96"/>
                  </a:cubicBezTo>
                  <a:cubicBezTo>
                    <a:pt x="0" y="112"/>
                    <a:pt x="5" y="127"/>
                    <a:pt x="17" y="130"/>
                  </a:cubicBezTo>
                  <a:cubicBezTo>
                    <a:pt x="9" y="149"/>
                    <a:pt x="21" y="154"/>
                    <a:pt x="32" y="159"/>
                  </a:cubicBezTo>
                  <a:cubicBezTo>
                    <a:pt x="31" y="173"/>
                    <a:pt x="38" y="177"/>
                    <a:pt x="49" y="17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6145213" y="3167063"/>
              <a:ext cx="5450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6145213" y="3321050"/>
              <a:ext cx="25006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192" name="Line 190"/>
            <p:cNvSpPr>
              <a:spLocks noChangeShapeType="1"/>
            </p:cNvSpPr>
            <p:nvPr/>
          </p:nvSpPr>
          <p:spPr bwMode="auto">
            <a:xfrm>
              <a:off x="4287838" y="3263900"/>
              <a:ext cx="158908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030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72381" y="204367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en-US" altLang="ru-RU" b="1" kern="0" dirty="0" smtClean="0"/>
              <a:t>BNAT</a:t>
            </a:r>
            <a:endParaRPr kumimoji="0" lang="en-US" altLang="ru-RU" b="1" kern="0" dirty="0" smtClean="0"/>
          </a:p>
        </p:txBody>
      </p:sp>
      <p:grpSp>
        <p:nvGrpSpPr>
          <p:cNvPr id="567" name="Группа 566"/>
          <p:cNvGrpSpPr/>
          <p:nvPr/>
        </p:nvGrpSpPr>
        <p:grpSpPr>
          <a:xfrm>
            <a:off x="461168" y="1285875"/>
            <a:ext cx="5967413" cy="5534025"/>
            <a:chOff x="981075" y="495300"/>
            <a:chExt cx="5967413" cy="5534025"/>
          </a:xfrm>
        </p:grpSpPr>
        <p:sp>
          <p:nvSpPr>
            <p:cNvPr id="193" name="AutoShape 2"/>
            <p:cNvSpPr>
              <a:spLocks noChangeAspect="1" noChangeArrowheads="1" noTextEdit="1"/>
            </p:cNvSpPr>
            <p:nvPr/>
          </p:nvSpPr>
          <p:spPr bwMode="auto">
            <a:xfrm>
              <a:off x="981075" y="538163"/>
              <a:ext cx="5967413" cy="549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Rectangle 3"/>
            <p:cNvSpPr>
              <a:spLocks noChangeArrowheads="1"/>
            </p:cNvSpPr>
            <p:nvPr/>
          </p:nvSpPr>
          <p:spPr bwMode="auto">
            <a:xfrm>
              <a:off x="2352675" y="1101725"/>
              <a:ext cx="196850" cy="195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2352675" y="1101725"/>
              <a:ext cx="196850" cy="195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Rectangle 5"/>
            <p:cNvSpPr>
              <a:spLocks noChangeArrowheads="1"/>
            </p:cNvSpPr>
            <p:nvPr/>
          </p:nvSpPr>
          <p:spPr bwMode="auto">
            <a:xfrm>
              <a:off x="3187700" y="1322388"/>
              <a:ext cx="184150" cy="195262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187700" y="1322388"/>
              <a:ext cx="184150" cy="1952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Rectangle 7"/>
            <p:cNvSpPr>
              <a:spLocks noChangeArrowheads="1"/>
            </p:cNvSpPr>
            <p:nvPr/>
          </p:nvSpPr>
          <p:spPr bwMode="auto">
            <a:xfrm>
              <a:off x="3162300" y="3702050"/>
              <a:ext cx="196850" cy="1968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Rectangle 8"/>
            <p:cNvSpPr>
              <a:spLocks noChangeArrowheads="1"/>
            </p:cNvSpPr>
            <p:nvPr/>
          </p:nvSpPr>
          <p:spPr bwMode="auto">
            <a:xfrm>
              <a:off x="3162300" y="3702050"/>
              <a:ext cx="196850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Rectangle 9"/>
            <p:cNvSpPr>
              <a:spLocks noChangeArrowheads="1"/>
            </p:cNvSpPr>
            <p:nvPr/>
          </p:nvSpPr>
          <p:spPr bwMode="auto">
            <a:xfrm>
              <a:off x="3187700" y="2155825"/>
              <a:ext cx="184150" cy="1968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Rectangle 10"/>
            <p:cNvSpPr>
              <a:spLocks noChangeArrowheads="1"/>
            </p:cNvSpPr>
            <p:nvPr/>
          </p:nvSpPr>
          <p:spPr bwMode="auto">
            <a:xfrm>
              <a:off x="3187700" y="2155825"/>
              <a:ext cx="184150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Rectangle 11"/>
            <p:cNvSpPr>
              <a:spLocks noChangeArrowheads="1"/>
            </p:cNvSpPr>
            <p:nvPr/>
          </p:nvSpPr>
          <p:spPr bwMode="auto">
            <a:xfrm>
              <a:off x="3162300" y="4548188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Rectangle 12"/>
            <p:cNvSpPr>
              <a:spLocks noChangeArrowheads="1"/>
            </p:cNvSpPr>
            <p:nvPr/>
          </p:nvSpPr>
          <p:spPr bwMode="auto">
            <a:xfrm>
              <a:off x="3162300" y="4548188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Rectangle 13"/>
            <p:cNvSpPr>
              <a:spLocks noChangeArrowheads="1"/>
            </p:cNvSpPr>
            <p:nvPr/>
          </p:nvSpPr>
          <p:spPr bwMode="auto">
            <a:xfrm>
              <a:off x="2806700" y="1470025"/>
              <a:ext cx="196850" cy="195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5" name="Rectangle 14"/>
            <p:cNvSpPr>
              <a:spLocks noChangeArrowheads="1"/>
            </p:cNvSpPr>
            <p:nvPr/>
          </p:nvSpPr>
          <p:spPr bwMode="auto">
            <a:xfrm>
              <a:off x="2806700" y="1470025"/>
              <a:ext cx="196850" cy="195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2352675" y="1395413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7" name="Rectangle 16"/>
            <p:cNvSpPr>
              <a:spLocks noChangeArrowheads="1"/>
            </p:cNvSpPr>
            <p:nvPr/>
          </p:nvSpPr>
          <p:spPr bwMode="auto">
            <a:xfrm>
              <a:off x="2352675" y="1395413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8" name="Rectangle 17"/>
            <p:cNvSpPr>
              <a:spLocks noChangeArrowheads="1"/>
            </p:cNvSpPr>
            <p:nvPr/>
          </p:nvSpPr>
          <p:spPr bwMode="auto">
            <a:xfrm>
              <a:off x="3187700" y="1616075"/>
              <a:ext cx="1841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9" name="Rectangle 18"/>
            <p:cNvSpPr>
              <a:spLocks noChangeArrowheads="1"/>
            </p:cNvSpPr>
            <p:nvPr/>
          </p:nvSpPr>
          <p:spPr bwMode="auto">
            <a:xfrm>
              <a:off x="3187700" y="1616075"/>
              <a:ext cx="1841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0" name="Rectangle 19"/>
            <p:cNvSpPr>
              <a:spLocks noChangeArrowheads="1"/>
            </p:cNvSpPr>
            <p:nvPr/>
          </p:nvSpPr>
          <p:spPr bwMode="auto">
            <a:xfrm>
              <a:off x="3162300" y="3997325"/>
              <a:ext cx="1968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1" name="Rectangle 20"/>
            <p:cNvSpPr>
              <a:spLocks noChangeArrowheads="1"/>
            </p:cNvSpPr>
            <p:nvPr/>
          </p:nvSpPr>
          <p:spPr bwMode="auto">
            <a:xfrm>
              <a:off x="3162300" y="3997325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2" name="Rectangle 21"/>
            <p:cNvSpPr>
              <a:spLocks noChangeArrowheads="1"/>
            </p:cNvSpPr>
            <p:nvPr/>
          </p:nvSpPr>
          <p:spPr bwMode="auto">
            <a:xfrm>
              <a:off x="2352675" y="1690688"/>
              <a:ext cx="1968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3" name="Rectangle 22"/>
            <p:cNvSpPr>
              <a:spLocks noChangeArrowheads="1"/>
            </p:cNvSpPr>
            <p:nvPr/>
          </p:nvSpPr>
          <p:spPr bwMode="auto">
            <a:xfrm>
              <a:off x="2352675" y="1690688"/>
              <a:ext cx="1968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4" name="Rectangle 23"/>
            <p:cNvSpPr>
              <a:spLocks noChangeArrowheads="1"/>
            </p:cNvSpPr>
            <p:nvPr/>
          </p:nvSpPr>
          <p:spPr bwMode="auto">
            <a:xfrm>
              <a:off x="3187700" y="1911350"/>
              <a:ext cx="184150" cy="1841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5" name="Rectangle 24"/>
            <p:cNvSpPr>
              <a:spLocks noChangeArrowheads="1"/>
            </p:cNvSpPr>
            <p:nvPr/>
          </p:nvSpPr>
          <p:spPr bwMode="auto">
            <a:xfrm>
              <a:off x="3187700" y="1911350"/>
              <a:ext cx="184150" cy="1841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6" name="Line 25"/>
            <p:cNvSpPr>
              <a:spLocks noChangeShapeType="1"/>
            </p:cNvSpPr>
            <p:nvPr/>
          </p:nvSpPr>
          <p:spPr bwMode="auto">
            <a:xfrm>
              <a:off x="2549525" y="1200150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>
              <a:off x="3371850" y="1420813"/>
              <a:ext cx="1714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8" name="Line 27"/>
            <p:cNvSpPr>
              <a:spLocks noChangeShapeType="1"/>
            </p:cNvSpPr>
            <p:nvPr/>
          </p:nvSpPr>
          <p:spPr bwMode="auto">
            <a:xfrm>
              <a:off x="3359150" y="3800475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9" name="Line 28"/>
            <p:cNvSpPr>
              <a:spLocks noChangeShapeType="1"/>
            </p:cNvSpPr>
            <p:nvPr/>
          </p:nvSpPr>
          <p:spPr bwMode="auto">
            <a:xfrm>
              <a:off x="3371850" y="2266950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Line 29"/>
            <p:cNvSpPr>
              <a:spLocks noChangeShapeType="1"/>
            </p:cNvSpPr>
            <p:nvPr/>
          </p:nvSpPr>
          <p:spPr bwMode="auto">
            <a:xfrm>
              <a:off x="3359150" y="4646613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1" name="Line 30"/>
            <p:cNvSpPr>
              <a:spLocks noChangeShapeType="1"/>
            </p:cNvSpPr>
            <p:nvPr/>
          </p:nvSpPr>
          <p:spPr bwMode="auto">
            <a:xfrm>
              <a:off x="3003550" y="1566863"/>
              <a:ext cx="539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2" name="Line 31"/>
            <p:cNvSpPr>
              <a:spLocks noChangeShapeType="1"/>
            </p:cNvSpPr>
            <p:nvPr/>
          </p:nvSpPr>
          <p:spPr bwMode="auto">
            <a:xfrm>
              <a:off x="3543300" y="2070100"/>
              <a:ext cx="46672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3" name="Line 32"/>
            <p:cNvSpPr>
              <a:spLocks noChangeShapeType="1"/>
            </p:cNvSpPr>
            <p:nvPr/>
          </p:nvSpPr>
          <p:spPr bwMode="auto">
            <a:xfrm>
              <a:off x="3519488" y="4451350"/>
              <a:ext cx="465137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4" name="Line 33"/>
            <p:cNvSpPr>
              <a:spLocks noChangeShapeType="1"/>
            </p:cNvSpPr>
            <p:nvPr/>
          </p:nvSpPr>
          <p:spPr bwMode="auto">
            <a:xfrm>
              <a:off x="2720975" y="1566863"/>
              <a:ext cx="984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5" name="Line 34"/>
            <p:cNvSpPr>
              <a:spLocks noChangeShapeType="1"/>
            </p:cNvSpPr>
            <p:nvPr/>
          </p:nvSpPr>
          <p:spPr bwMode="auto">
            <a:xfrm>
              <a:off x="2549525" y="1493838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6" name="Line 35"/>
            <p:cNvSpPr>
              <a:spLocks noChangeShapeType="1"/>
            </p:cNvSpPr>
            <p:nvPr/>
          </p:nvSpPr>
          <p:spPr bwMode="auto">
            <a:xfrm>
              <a:off x="3371850" y="1714500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7" name="Line 36"/>
            <p:cNvSpPr>
              <a:spLocks noChangeShapeType="1"/>
            </p:cNvSpPr>
            <p:nvPr/>
          </p:nvSpPr>
          <p:spPr bwMode="auto">
            <a:xfrm>
              <a:off x="3359150" y="4095750"/>
              <a:ext cx="160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8" name="Line 37"/>
            <p:cNvSpPr>
              <a:spLocks noChangeShapeType="1"/>
            </p:cNvSpPr>
            <p:nvPr/>
          </p:nvSpPr>
          <p:spPr bwMode="auto">
            <a:xfrm>
              <a:off x="2549525" y="1789113"/>
              <a:ext cx="16033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9" name="Line 38"/>
            <p:cNvSpPr>
              <a:spLocks noChangeShapeType="1"/>
            </p:cNvSpPr>
            <p:nvPr/>
          </p:nvSpPr>
          <p:spPr bwMode="auto">
            <a:xfrm>
              <a:off x="3371850" y="2009775"/>
              <a:ext cx="171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0" name="Line 39"/>
            <p:cNvSpPr>
              <a:spLocks noChangeShapeType="1"/>
            </p:cNvSpPr>
            <p:nvPr/>
          </p:nvSpPr>
          <p:spPr bwMode="auto">
            <a:xfrm>
              <a:off x="2709863" y="1138238"/>
              <a:ext cx="1587" cy="7112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1" name="Line 40"/>
            <p:cNvSpPr>
              <a:spLocks noChangeShapeType="1"/>
            </p:cNvSpPr>
            <p:nvPr/>
          </p:nvSpPr>
          <p:spPr bwMode="auto">
            <a:xfrm>
              <a:off x="3543300" y="1371600"/>
              <a:ext cx="1588" cy="944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2" name="Line 41"/>
            <p:cNvSpPr>
              <a:spLocks noChangeShapeType="1"/>
            </p:cNvSpPr>
            <p:nvPr/>
          </p:nvSpPr>
          <p:spPr bwMode="auto">
            <a:xfrm>
              <a:off x="3519488" y="3465513"/>
              <a:ext cx="1587" cy="12303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3" name="Line 42"/>
            <p:cNvSpPr>
              <a:spLocks noChangeShapeType="1"/>
            </p:cNvSpPr>
            <p:nvPr/>
          </p:nvSpPr>
          <p:spPr bwMode="auto">
            <a:xfrm>
              <a:off x="3125788" y="647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4" name="Line 43"/>
            <p:cNvSpPr>
              <a:spLocks noChangeShapeType="1"/>
            </p:cNvSpPr>
            <p:nvPr/>
          </p:nvSpPr>
          <p:spPr bwMode="auto">
            <a:xfrm>
              <a:off x="3187700" y="647700"/>
              <a:ext cx="238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5" name="Freeform 44"/>
            <p:cNvSpPr>
              <a:spLocks/>
            </p:cNvSpPr>
            <p:nvPr/>
          </p:nvSpPr>
          <p:spPr bwMode="auto">
            <a:xfrm>
              <a:off x="3236913" y="647700"/>
              <a:ext cx="36512" cy="11113"/>
            </a:xfrm>
            <a:custGeom>
              <a:avLst/>
              <a:gdLst>
                <a:gd name="T0" fmla="*/ 0 w 23"/>
                <a:gd name="T1" fmla="*/ 0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0" y="0"/>
                  </a:lnTo>
                  <a:lnTo>
                    <a:pt x="23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6" name="Line 45"/>
            <p:cNvSpPr>
              <a:spLocks noChangeShapeType="1"/>
            </p:cNvSpPr>
            <p:nvPr/>
          </p:nvSpPr>
          <p:spPr bwMode="auto">
            <a:xfrm>
              <a:off x="3286125" y="658813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7" name="Freeform 46"/>
            <p:cNvSpPr>
              <a:spLocks/>
            </p:cNvSpPr>
            <p:nvPr/>
          </p:nvSpPr>
          <p:spPr bwMode="auto">
            <a:xfrm>
              <a:off x="3346450" y="671513"/>
              <a:ext cx="38100" cy="1587"/>
            </a:xfrm>
            <a:custGeom>
              <a:avLst/>
              <a:gdLst>
                <a:gd name="T0" fmla="*/ 0 w 24"/>
                <a:gd name="T1" fmla="*/ 0 w 24"/>
                <a:gd name="T2" fmla="*/ 24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Line 47"/>
            <p:cNvSpPr>
              <a:spLocks noChangeShapeType="1"/>
            </p:cNvSpPr>
            <p:nvPr/>
          </p:nvSpPr>
          <p:spPr bwMode="auto">
            <a:xfrm>
              <a:off x="3395663" y="6842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9" name="Line 48"/>
            <p:cNvSpPr>
              <a:spLocks noChangeShapeType="1"/>
            </p:cNvSpPr>
            <p:nvPr/>
          </p:nvSpPr>
          <p:spPr bwMode="auto">
            <a:xfrm>
              <a:off x="3457575" y="696913"/>
              <a:ext cx="238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0" name="Line 49"/>
            <p:cNvSpPr>
              <a:spLocks noChangeShapeType="1"/>
            </p:cNvSpPr>
            <p:nvPr/>
          </p:nvSpPr>
          <p:spPr bwMode="auto">
            <a:xfrm>
              <a:off x="3506788" y="7080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1" name="Line 50"/>
            <p:cNvSpPr>
              <a:spLocks noChangeShapeType="1"/>
            </p:cNvSpPr>
            <p:nvPr/>
          </p:nvSpPr>
          <p:spPr bwMode="auto">
            <a:xfrm>
              <a:off x="3556000" y="7334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2" name="Line 51"/>
            <p:cNvSpPr>
              <a:spLocks noChangeShapeType="1"/>
            </p:cNvSpPr>
            <p:nvPr/>
          </p:nvSpPr>
          <p:spPr bwMode="auto">
            <a:xfrm>
              <a:off x="3605213" y="75723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3" name="Line 52"/>
            <p:cNvSpPr>
              <a:spLocks noChangeShapeType="1"/>
            </p:cNvSpPr>
            <p:nvPr/>
          </p:nvSpPr>
          <p:spPr bwMode="auto">
            <a:xfrm>
              <a:off x="3654425" y="782638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4" name="Line 53"/>
            <p:cNvSpPr>
              <a:spLocks noChangeShapeType="1"/>
            </p:cNvSpPr>
            <p:nvPr/>
          </p:nvSpPr>
          <p:spPr bwMode="auto">
            <a:xfrm>
              <a:off x="3702050" y="806450"/>
              <a:ext cx="381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3751263" y="842963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6" name="Line 55"/>
            <p:cNvSpPr>
              <a:spLocks noChangeShapeType="1"/>
            </p:cNvSpPr>
            <p:nvPr/>
          </p:nvSpPr>
          <p:spPr bwMode="auto">
            <a:xfrm>
              <a:off x="3800475" y="868363"/>
              <a:ext cx="254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7" name="Line 56"/>
            <p:cNvSpPr>
              <a:spLocks noChangeShapeType="1"/>
            </p:cNvSpPr>
            <p:nvPr/>
          </p:nvSpPr>
          <p:spPr bwMode="auto">
            <a:xfrm>
              <a:off x="3838575" y="90487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8" name="Freeform 57"/>
            <p:cNvSpPr>
              <a:spLocks/>
            </p:cNvSpPr>
            <p:nvPr/>
          </p:nvSpPr>
          <p:spPr bwMode="auto">
            <a:xfrm>
              <a:off x="3875088" y="941388"/>
              <a:ext cx="36512" cy="25400"/>
            </a:xfrm>
            <a:custGeom>
              <a:avLst/>
              <a:gdLst>
                <a:gd name="T0" fmla="*/ 0 w 23"/>
                <a:gd name="T1" fmla="*/ 0 h 16"/>
                <a:gd name="T2" fmla="*/ 15 w 23"/>
                <a:gd name="T3" fmla="*/ 16 h 16"/>
                <a:gd name="T4" fmla="*/ 23 w 2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lnTo>
                    <a:pt x="15" y="16"/>
                  </a:lnTo>
                  <a:lnTo>
                    <a:pt x="23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9" name="Line 58"/>
            <p:cNvSpPr>
              <a:spLocks noChangeShapeType="1"/>
            </p:cNvSpPr>
            <p:nvPr/>
          </p:nvSpPr>
          <p:spPr bwMode="auto">
            <a:xfrm>
              <a:off x="3924300" y="977900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0" name="Freeform 59"/>
            <p:cNvSpPr>
              <a:spLocks/>
            </p:cNvSpPr>
            <p:nvPr/>
          </p:nvSpPr>
          <p:spPr bwMode="auto">
            <a:xfrm>
              <a:off x="3960813" y="1027113"/>
              <a:ext cx="23812" cy="25400"/>
            </a:xfrm>
            <a:custGeom>
              <a:avLst/>
              <a:gdLst>
                <a:gd name="T0" fmla="*/ 0 w 15"/>
                <a:gd name="T1" fmla="*/ 0 h 16"/>
                <a:gd name="T2" fmla="*/ 8 w 15"/>
                <a:gd name="T3" fmla="*/ 8 h 16"/>
                <a:gd name="T4" fmla="*/ 15 w 1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8" y="8"/>
                  </a:lnTo>
                  <a:lnTo>
                    <a:pt x="15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1" name="Line 60"/>
            <p:cNvSpPr>
              <a:spLocks noChangeShapeType="1"/>
            </p:cNvSpPr>
            <p:nvPr/>
          </p:nvSpPr>
          <p:spPr bwMode="auto">
            <a:xfrm>
              <a:off x="3997325" y="106521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2" name="Freeform 61"/>
            <p:cNvSpPr>
              <a:spLocks/>
            </p:cNvSpPr>
            <p:nvPr/>
          </p:nvSpPr>
          <p:spPr bwMode="auto">
            <a:xfrm>
              <a:off x="4021138" y="1112838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8 h 16"/>
                <a:gd name="T4" fmla="*/ 16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3" name="Line 62"/>
            <p:cNvSpPr>
              <a:spLocks noChangeShapeType="1"/>
            </p:cNvSpPr>
            <p:nvPr/>
          </p:nvSpPr>
          <p:spPr bwMode="auto">
            <a:xfrm>
              <a:off x="4059238" y="1162050"/>
              <a:ext cx="11112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4" name="Freeform 63"/>
            <p:cNvSpPr>
              <a:spLocks/>
            </p:cNvSpPr>
            <p:nvPr/>
          </p:nvSpPr>
          <p:spPr bwMode="auto">
            <a:xfrm>
              <a:off x="4083050" y="1200150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8 w 16"/>
                <a:gd name="T3" fmla="*/ 7 h 23"/>
                <a:gd name="T4" fmla="*/ 16 w 16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8" y="7"/>
                  </a:lnTo>
                  <a:lnTo>
                    <a:pt x="16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5" name="Line 64"/>
            <p:cNvSpPr>
              <a:spLocks noChangeShapeType="1"/>
            </p:cNvSpPr>
            <p:nvPr/>
          </p:nvSpPr>
          <p:spPr bwMode="auto">
            <a:xfrm>
              <a:off x="4108450" y="1247775"/>
              <a:ext cx="23813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Freeform 65"/>
            <p:cNvSpPr>
              <a:spLocks/>
            </p:cNvSpPr>
            <p:nvPr/>
          </p:nvSpPr>
          <p:spPr bwMode="auto">
            <a:xfrm>
              <a:off x="4132263" y="1296988"/>
              <a:ext cx="12700" cy="38100"/>
            </a:xfrm>
            <a:custGeom>
              <a:avLst/>
              <a:gdLst>
                <a:gd name="T0" fmla="*/ 0 w 8"/>
                <a:gd name="T1" fmla="*/ 0 h 24"/>
                <a:gd name="T2" fmla="*/ 8 w 8"/>
                <a:gd name="T3" fmla="*/ 8 h 24"/>
                <a:gd name="T4" fmla="*/ 8 w 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7" name="Line 66"/>
            <p:cNvSpPr>
              <a:spLocks noChangeShapeType="1"/>
            </p:cNvSpPr>
            <p:nvPr/>
          </p:nvSpPr>
          <p:spPr bwMode="auto">
            <a:xfrm>
              <a:off x="4156075" y="135890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8" name="Freeform 67"/>
            <p:cNvSpPr>
              <a:spLocks/>
            </p:cNvSpPr>
            <p:nvPr/>
          </p:nvSpPr>
          <p:spPr bwMode="auto">
            <a:xfrm>
              <a:off x="4168775" y="1408113"/>
              <a:ext cx="12700" cy="36512"/>
            </a:xfrm>
            <a:custGeom>
              <a:avLst/>
              <a:gdLst>
                <a:gd name="T0" fmla="*/ 0 w 8"/>
                <a:gd name="T1" fmla="*/ 0 h 23"/>
                <a:gd name="T2" fmla="*/ 8 w 8"/>
                <a:gd name="T3" fmla="*/ 0 h 23"/>
                <a:gd name="T4" fmla="*/ 8 w 8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0"/>
                  </a:moveTo>
                  <a:lnTo>
                    <a:pt x="8" y="0"/>
                  </a:lnTo>
                  <a:lnTo>
                    <a:pt x="8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9" name="Line 68"/>
            <p:cNvSpPr>
              <a:spLocks noChangeShapeType="1"/>
            </p:cNvSpPr>
            <p:nvPr/>
          </p:nvSpPr>
          <p:spPr bwMode="auto">
            <a:xfrm>
              <a:off x="4194175" y="1457325"/>
              <a:ext cx="1588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0" name="Line 69"/>
            <p:cNvSpPr>
              <a:spLocks noChangeShapeType="1"/>
            </p:cNvSpPr>
            <p:nvPr/>
          </p:nvSpPr>
          <p:spPr bwMode="auto">
            <a:xfrm>
              <a:off x="4205288" y="151765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1" name="Line 70"/>
            <p:cNvSpPr>
              <a:spLocks noChangeShapeType="1"/>
            </p:cNvSpPr>
            <p:nvPr/>
          </p:nvSpPr>
          <p:spPr bwMode="auto">
            <a:xfrm>
              <a:off x="4205288" y="1566863"/>
              <a:ext cx="127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2" name="Line 71"/>
            <p:cNvSpPr>
              <a:spLocks noChangeShapeType="1"/>
            </p:cNvSpPr>
            <p:nvPr/>
          </p:nvSpPr>
          <p:spPr bwMode="auto">
            <a:xfrm>
              <a:off x="4217988" y="1616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3" name="Line 72"/>
            <p:cNvSpPr>
              <a:spLocks noChangeShapeType="1"/>
            </p:cNvSpPr>
            <p:nvPr/>
          </p:nvSpPr>
          <p:spPr bwMode="auto">
            <a:xfrm>
              <a:off x="4217988" y="16779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4" name="Line 73"/>
            <p:cNvSpPr>
              <a:spLocks noChangeShapeType="1"/>
            </p:cNvSpPr>
            <p:nvPr/>
          </p:nvSpPr>
          <p:spPr bwMode="auto">
            <a:xfrm flipH="1">
              <a:off x="4217988" y="172720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5" name="Line 74"/>
            <p:cNvSpPr>
              <a:spLocks noChangeShapeType="1"/>
            </p:cNvSpPr>
            <p:nvPr/>
          </p:nvSpPr>
          <p:spPr bwMode="auto">
            <a:xfrm>
              <a:off x="4217988" y="17891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6" name="Line 75"/>
            <p:cNvSpPr>
              <a:spLocks noChangeShapeType="1"/>
            </p:cNvSpPr>
            <p:nvPr/>
          </p:nvSpPr>
          <p:spPr bwMode="auto">
            <a:xfrm>
              <a:off x="4217988" y="1836738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7" name="Line 76"/>
            <p:cNvSpPr>
              <a:spLocks noChangeShapeType="1"/>
            </p:cNvSpPr>
            <p:nvPr/>
          </p:nvSpPr>
          <p:spPr bwMode="auto">
            <a:xfrm>
              <a:off x="4205288" y="18986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8" name="Line 77"/>
            <p:cNvSpPr>
              <a:spLocks noChangeShapeType="1"/>
            </p:cNvSpPr>
            <p:nvPr/>
          </p:nvSpPr>
          <p:spPr bwMode="auto">
            <a:xfrm flipH="1">
              <a:off x="4194175" y="1947863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9" name="Line 78"/>
            <p:cNvSpPr>
              <a:spLocks noChangeShapeType="1"/>
            </p:cNvSpPr>
            <p:nvPr/>
          </p:nvSpPr>
          <p:spPr bwMode="auto">
            <a:xfrm flipH="1">
              <a:off x="4181475" y="2009775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0" name="Line 79"/>
            <p:cNvSpPr>
              <a:spLocks noChangeShapeType="1"/>
            </p:cNvSpPr>
            <p:nvPr/>
          </p:nvSpPr>
          <p:spPr bwMode="auto">
            <a:xfrm flipH="1">
              <a:off x="4156075" y="20589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1" name="Line 80"/>
            <p:cNvSpPr>
              <a:spLocks noChangeShapeType="1"/>
            </p:cNvSpPr>
            <p:nvPr/>
          </p:nvSpPr>
          <p:spPr bwMode="auto">
            <a:xfrm flipH="1">
              <a:off x="4144963" y="2106613"/>
              <a:ext cx="11112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2" name="Line 81"/>
            <p:cNvSpPr>
              <a:spLocks noChangeShapeType="1"/>
            </p:cNvSpPr>
            <p:nvPr/>
          </p:nvSpPr>
          <p:spPr bwMode="auto">
            <a:xfrm flipH="1">
              <a:off x="4119563" y="2168525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3" name="Line 82"/>
            <p:cNvSpPr>
              <a:spLocks noChangeShapeType="1"/>
            </p:cNvSpPr>
            <p:nvPr/>
          </p:nvSpPr>
          <p:spPr bwMode="auto">
            <a:xfrm flipH="1">
              <a:off x="4095750" y="2217738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Line 83"/>
            <p:cNvSpPr>
              <a:spLocks noChangeShapeType="1"/>
            </p:cNvSpPr>
            <p:nvPr/>
          </p:nvSpPr>
          <p:spPr bwMode="auto">
            <a:xfrm flipH="1">
              <a:off x="4070350" y="22669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5" name="Freeform 84"/>
            <p:cNvSpPr>
              <a:spLocks/>
            </p:cNvSpPr>
            <p:nvPr/>
          </p:nvSpPr>
          <p:spPr bwMode="auto">
            <a:xfrm>
              <a:off x="4033838" y="2303463"/>
              <a:ext cx="25400" cy="36512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0 w 16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lnTo>
                    <a:pt x="0" y="23"/>
                  </a:lnTo>
                  <a:lnTo>
                    <a:pt x="0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6" name="Line 85"/>
            <p:cNvSpPr>
              <a:spLocks noChangeShapeType="1"/>
            </p:cNvSpPr>
            <p:nvPr/>
          </p:nvSpPr>
          <p:spPr bwMode="auto">
            <a:xfrm flipH="1">
              <a:off x="3997325" y="235267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7" name="Freeform 86"/>
            <p:cNvSpPr>
              <a:spLocks/>
            </p:cNvSpPr>
            <p:nvPr/>
          </p:nvSpPr>
          <p:spPr bwMode="auto">
            <a:xfrm>
              <a:off x="3973513" y="2401888"/>
              <a:ext cx="11112" cy="23812"/>
            </a:xfrm>
            <a:custGeom>
              <a:avLst/>
              <a:gdLst>
                <a:gd name="T0" fmla="*/ 7 w 7"/>
                <a:gd name="T1" fmla="*/ 0 h 15"/>
                <a:gd name="T2" fmla="*/ 0 w 7"/>
                <a:gd name="T3" fmla="*/ 8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lnTo>
                    <a:pt x="0" y="8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8" name="Line 87"/>
            <p:cNvSpPr>
              <a:spLocks noChangeShapeType="1"/>
            </p:cNvSpPr>
            <p:nvPr/>
          </p:nvSpPr>
          <p:spPr bwMode="auto">
            <a:xfrm flipH="1">
              <a:off x="3935413" y="2438400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9" name="Freeform 88"/>
            <p:cNvSpPr>
              <a:spLocks/>
            </p:cNvSpPr>
            <p:nvPr/>
          </p:nvSpPr>
          <p:spPr bwMode="auto">
            <a:xfrm>
              <a:off x="3886200" y="247491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16 h 16"/>
                <a:gd name="T4" fmla="*/ 0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0" name="Line 89"/>
            <p:cNvSpPr>
              <a:spLocks noChangeShapeType="1"/>
            </p:cNvSpPr>
            <p:nvPr/>
          </p:nvSpPr>
          <p:spPr bwMode="auto">
            <a:xfrm flipH="1">
              <a:off x="3849688" y="252412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1" name="Freeform 90"/>
            <p:cNvSpPr>
              <a:spLocks/>
            </p:cNvSpPr>
            <p:nvPr/>
          </p:nvSpPr>
          <p:spPr bwMode="auto">
            <a:xfrm>
              <a:off x="3813175" y="2560638"/>
              <a:ext cx="25400" cy="12700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0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2" name="Line 91"/>
            <p:cNvSpPr>
              <a:spLocks noChangeShapeType="1"/>
            </p:cNvSpPr>
            <p:nvPr/>
          </p:nvSpPr>
          <p:spPr bwMode="auto">
            <a:xfrm flipH="1">
              <a:off x="3763963" y="2586038"/>
              <a:ext cx="254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3" name="Freeform 92"/>
            <p:cNvSpPr>
              <a:spLocks/>
            </p:cNvSpPr>
            <p:nvPr/>
          </p:nvSpPr>
          <p:spPr bwMode="auto">
            <a:xfrm>
              <a:off x="3714750" y="2622550"/>
              <a:ext cx="36513" cy="25400"/>
            </a:xfrm>
            <a:custGeom>
              <a:avLst/>
              <a:gdLst>
                <a:gd name="T0" fmla="*/ 23 w 23"/>
                <a:gd name="T1" fmla="*/ 0 h 16"/>
                <a:gd name="T2" fmla="*/ 16 w 23"/>
                <a:gd name="T3" fmla="*/ 8 h 16"/>
                <a:gd name="T4" fmla="*/ 0 w 2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23" y="0"/>
                  </a:moveTo>
                  <a:lnTo>
                    <a:pt x="16" y="8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4" name="Line 93"/>
            <p:cNvSpPr>
              <a:spLocks noChangeShapeType="1"/>
            </p:cNvSpPr>
            <p:nvPr/>
          </p:nvSpPr>
          <p:spPr bwMode="auto">
            <a:xfrm flipH="1">
              <a:off x="3665538" y="2647950"/>
              <a:ext cx="36512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5" name="Freeform 94"/>
            <p:cNvSpPr>
              <a:spLocks/>
            </p:cNvSpPr>
            <p:nvPr/>
          </p:nvSpPr>
          <p:spPr bwMode="auto">
            <a:xfrm>
              <a:off x="3616325" y="2684463"/>
              <a:ext cx="38100" cy="11112"/>
            </a:xfrm>
            <a:custGeom>
              <a:avLst/>
              <a:gdLst>
                <a:gd name="T0" fmla="*/ 24 w 24"/>
                <a:gd name="T1" fmla="*/ 0 h 7"/>
                <a:gd name="T2" fmla="*/ 24 w 24"/>
                <a:gd name="T3" fmla="*/ 0 h 7"/>
                <a:gd name="T4" fmla="*/ 0 w 2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24" y="0"/>
                  </a:moveTo>
                  <a:lnTo>
                    <a:pt x="24" y="0"/>
                  </a:lnTo>
                  <a:lnTo>
                    <a:pt x="0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6" name="Line 95"/>
            <p:cNvSpPr>
              <a:spLocks noChangeShapeType="1"/>
            </p:cNvSpPr>
            <p:nvPr/>
          </p:nvSpPr>
          <p:spPr bwMode="auto">
            <a:xfrm flipH="1">
              <a:off x="3567113" y="2708275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7" name="Freeform 96"/>
            <p:cNvSpPr>
              <a:spLocks/>
            </p:cNvSpPr>
            <p:nvPr/>
          </p:nvSpPr>
          <p:spPr bwMode="auto">
            <a:xfrm>
              <a:off x="3519488" y="2733675"/>
              <a:ext cx="36512" cy="11113"/>
            </a:xfrm>
            <a:custGeom>
              <a:avLst/>
              <a:gdLst>
                <a:gd name="T0" fmla="*/ 23 w 23"/>
                <a:gd name="T1" fmla="*/ 0 h 7"/>
                <a:gd name="T2" fmla="*/ 23 w 23"/>
                <a:gd name="T3" fmla="*/ 0 h 7"/>
                <a:gd name="T4" fmla="*/ 0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0"/>
                  </a:moveTo>
                  <a:lnTo>
                    <a:pt x="23" y="0"/>
                  </a:lnTo>
                  <a:lnTo>
                    <a:pt x="0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8" name="Line 97"/>
            <p:cNvSpPr>
              <a:spLocks noChangeShapeType="1"/>
            </p:cNvSpPr>
            <p:nvPr/>
          </p:nvSpPr>
          <p:spPr bwMode="auto">
            <a:xfrm flipH="1">
              <a:off x="3470275" y="2744788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9" name="Line 98"/>
            <p:cNvSpPr>
              <a:spLocks noChangeShapeType="1"/>
            </p:cNvSpPr>
            <p:nvPr/>
          </p:nvSpPr>
          <p:spPr bwMode="auto">
            <a:xfrm flipH="1">
              <a:off x="3421063" y="2770188"/>
              <a:ext cx="238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0" name="Line 99"/>
            <p:cNvSpPr>
              <a:spLocks noChangeShapeType="1"/>
            </p:cNvSpPr>
            <p:nvPr/>
          </p:nvSpPr>
          <p:spPr bwMode="auto">
            <a:xfrm flipH="1">
              <a:off x="3359150" y="2782888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1" name="Line 100"/>
            <p:cNvSpPr>
              <a:spLocks noChangeShapeType="1"/>
            </p:cNvSpPr>
            <p:nvPr/>
          </p:nvSpPr>
          <p:spPr bwMode="auto">
            <a:xfrm flipH="1">
              <a:off x="3309938" y="27940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2" name="Line 101"/>
            <p:cNvSpPr>
              <a:spLocks noChangeShapeType="1"/>
            </p:cNvSpPr>
            <p:nvPr/>
          </p:nvSpPr>
          <p:spPr bwMode="auto">
            <a:xfrm flipH="1">
              <a:off x="3249613" y="2806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3" name="Line 102"/>
            <p:cNvSpPr>
              <a:spLocks noChangeShapeType="1"/>
            </p:cNvSpPr>
            <p:nvPr/>
          </p:nvSpPr>
          <p:spPr bwMode="auto">
            <a:xfrm flipH="1">
              <a:off x="3200400" y="2806700"/>
              <a:ext cx="365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4" name="Line 103"/>
            <p:cNvSpPr>
              <a:spLocks noChangeShapeType="1"/>
            </p:cNvSpPr>
            <p:nvPr/>
          </p:nvSpPr>
          <p:spPr bwMode="auto">
            <a:xfrm flipH="1">
              <a:off x="3138488" y="280670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5" name="Line 104"/>
            <p:cNvSpPr>
              <a:spLocks noChangeShapeType="1"/>
            </p:cNvSpPr>
            <p:nvPr/>
          </p:nvSpPr>
          <p:spPr bwMode="auto">
            <a:xfrm flipH="1" flipV="1">
              <a:off x="3089275" y="2806700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6" name="Line 105"/>
            <p:cNvSpPr>
              <a:spLocks noChangeShapeType="1"/>
            </p:cNvSpPr>
            <p:nvPr/>
          </p:nvSpPr>
          <p:spPr bwMode="auto">
            <a:xfrm flipH="1">
              <a:off x="3027363" y="2806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7" name="Line 106"/>
            <p:cNvSpPr>
              <a:spLocks noChangeShapeType="1"/>
            </p:cNvSpPr>
            <p:nvPr/>
          </p:nvSpPr>
          <p:spPr bwMode="auto">
            <a:xfrm flipH="1">
              <a:off x="2979738" y="2806700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8" name="Line 107"/>
            <p:cNvSpPr>
              <a:spLocks noChangeShapeType="1"/>
            </p:cNvSpPr>
            <p:nvPr/>
          </p:nvSpPr>
          <p:spPr bwMode="auto">
            <a:xfrm flipH="1">
              <a:off x="2917825" y="2794000"/>
              <a:ext cx="365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9" name="Line 108"/>
            <p:cNvSpPr>
              <a:spLocks noChangeShapeType="1"/>
            </p:cNvSpPr>
            <p:nvPr/>
          </p:nvSpPr>
          <p:spPr bwMode="auto">
            <a:xfrm flipH="1" flipV="1">
              <a:off x="2868613" y="2782888"/>
              <a:ext cx="365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0" name="Line 109"/>
            <p:cNvSpPr>
              <a:spLocks noChangeShapeType="1"/>
            </p:cNvSpPr>
            <p:nvPr/>
          </p:nvSpPr>
          <p:spPr bwMode="auto">
            <a:xfrm flipH="1" flipV="1">
              <a:off x="2819400" y="2770188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1" name="Line 110"/>
            <p:cNvSpPr>
              <a:spLocks noChangeShapeType="1"/>
            </p:cNvSpPr>
            <p:nvPr/>
          </p:nvSpPr>
          <p:spPr bwMode="auto">
            <a:xfrm flipH="1" flipV="1">
              <a:off x="2757488" y="2757488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2" name="Line 111"/>
            <p:cNvSpPr>
              <a:spLocks noChangeShapeType="1"/>
            </p:cNvSpPr>
            <p:nvPr/>
          </p:nvSpPr>
          <p:spPr bwMode="auto">
            <a:xfrm flipH="1" flipV="1">
              <a:off x="2709863" y="2733675"/>
              <a:ext cx="36512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3" name="Line 112"/>
            <p:cNvSpPr>
              <a:spLocks noChangeShapeType="1"/>
            </p:cNvSpPr>
            <p:nvPr/>
          </p:nvSpPr>
          <p:spPr bwMode="auto">
            <a:xfrm flipH="1" flipV="1">
              <a:off x="2660650" y="270827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4" name="Line 113"/>
            <p:cNvSpPr>
              <a:spLocks noChangeShapeType="1"/>
            </p:cNvSpPr>
            <p:nvPr/>
          </p:nvSpPr>
          <p:spPr bwMode="auto">
            <a:xfrm flipH="1" flipV="1">
              <a:off x="2611438" y="2684463"/>
              <a:ext cx="238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5" name="Line 114"/>
            <p:cNvSpPr>
              <a:spLocks noChangeShapeType="1"/>
            </p:cNvSpPr>
            <p:nvPr/>
          </p:nvSpPr>
          <p:spPr bwMode="auto">
            <a:xfrm flipH="1" flipV="1">
              <a:off x="2562225" y="2659063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6" name="Line 115"/>
            <p:cNvSpPr>
              <a:spLocks noChangeShapeType="1"/>
            </p:cNvSpPr>
            <p:nvPr/>
          </p:nvSpPr>
          <p:spPr bwMode="auto">
            <a:xfrm flipH="1" flipV="1">
              <a:off x="2513013" y="263525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7" name="Line 116"/>
            <p:cNvSpPr>
              <a:spLocks noChangeShapeType="1"/>
            </p:cNvSpPr>
            <p:nvPr/>
          </p:nvSpPr>
          <p:spPr bwMode="auto">
            <a:xfrm flipH="1" flipV="1">
              <a:off x="2476500" y="2598738"/>
              <a:ext cx="23813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8" name="Freeform 117"/>
            <p:cNvSpPr>
              <a:spLocks/>
            </p:cNvSpPr>
            <p:nvPr/>
          </p:nvSpPr>
          <p:spPr bwMode="auto">
            <a:xfrm>
              <a:off x="2427288" y="2560638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0 w 15"/>
                <a:gd name="T3" fmla="*/ 0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9" name="Line 118"/>
            <p:cNvSpPr>
              <a:spLocks noChangeShapeType="1"/>
            </p:cNvSpPr>
            <p:nvPr/>
          </p:nvSpPr>
          <p:spPr bwMode="auto">
            <a:xfrm flipH="1" flipV="1">
              <a:off x="2390775" y="252412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0" name="Freeform 119"/>
            <p:cNvSpPr>
              <a:spLocks/>
            </p:cNvSpPr>
            <p:nvPr/>
          </p:nvSpPr>
          <p:spPr bwMode="auto">
            <a:xfrm>
              <a:off x="2341563" y="2487613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7 w 15"/>
                <a:gd name="T3" fmla="*/ 8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1" name="Line 120"/>
            <p:cNvSpPr>
              <a:spLocks noChangeShapeType="1"/>
            </p:cNvSpPr>
            <p:nvPr/>
          </p:nvSpPr>
          <p:spPr bwMode="auto">
            <a:xfrm flipH="1" flipV="1">
              <a:off x="2303463" y="2451100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2" name="Freeform 121"/>
            <p:cNvSpPr>
              <a:spLocks/>
            </p:cNvSpPr>
            <p:nvPr/>
          </p:nvSpPr>
          <p:spPr bwMode="auto">
            <a:xfrm>
              <a:off x="2266950" y="2414588"/>
              <a:ext cx="25400" cy="23812"/>
            </a:xfrm>
            <a:custGeom>
              <a:avLst/>
              <a:gdLst>
                <a:gd name="T0" fmla="*/ 16 w 16"/>
                <a:gd name="T1" fmla="*/ 15 h 15"/>
                <a:gd name="T2" fmla="*/ 8 w 16"/>
                <a:gd name="T3" fmla="*/ 0 h 15"/>
                <a:gd name="T4" fmla="*/ 0 w 16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3" name="Line 122"/>
            <p:cNvSpPr>
              <a:spLocks noChangeShapeType="1"/>
            </p:cNvSpPr>
            <p:nvPr/>
          </p:nvSpPr>
          <p:spPr bwMode="auto">
            <a:xfrm flipH="1" flipV="1">
              <a:off x="2230438" y="236537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4" name="Freeform 123"/>
            <p:cNvSpPr>
              <a:spLocks/>
            </p:cNvSpPr>
            <p:nvPr/>
          </p:nvSpPr>
          <p:spPr bwMode="auto">
            <a:xfrm>
              <a:off x="2206625" y="2316163"/>
              <a:ext cx="11113" cy="36512"/>
            </a:xfrm>
            <a:custGeom>
              <a:avLst/>
              <a:gdLst>
                <a:gd name="T0" fmla="*/ 7 w 7"/>
                <a:gd name="T1" fmla="*/ 23 h 23"/>
                <a:gd name="T2" fmla="*/ 7 w 7"/>
                <a:gd name="T3" fmla="*/ 15 h 23"/>
                <a:gd name="T4" fmla="*/ 0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7" y="23"/>
                  </a:move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5" name="Line 124"/>
            <p:cNvSpPr>
              <a:spLocks noChangeShapeType="1"/>
            </p:cNvSpPr>
            <p:nvPr/>
          </p:nvSpPr>
          <p:spPr bwMode="auto">
            <a:xfrm flipH="1" flipV="1">
              <a:off x="2181225" y="226695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6" name="Freeform 125"/>
            <p:cNvSpPr>
              <a:spLocks/>
            </p:cNvSpPr>
            <p:nvPr/>
          </p:nvSpPr>
          <p:spPr bwMode="auto">
            <a:xfrm>
              <a:off x="2144713" y="2217738"/>
              <a:ext cx="23812" cy="36512"/>
            </a:xfrm>
            <a:custGeom>
              <a:avLst/>
              <a:gdLst>
                <a:gd name="T0" fmla="*/ 15 w 15"/>
                <a:gd name="T1" fmla="*/ 23 h 23"/>
                <a:gd name="T2" fmla="*/ 8 w 15"/>
                <a:gd name="T3" fmla="*/ 15 h 23"/>
                <a:gd name="T4" fmla="*/ 0 w 15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3">
                  <a:moveTo>
                    <a:pt x="15" y="23"/>
                  </a:moveTo>
                  <a:lnTo>
                    <a:pt x="8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7" name="Line 126"/>
            <p:cNvSpPr>
              <a:spLocks noChangeShapeType="1"/>
            </p:cNvSpPr>
            <p:nvPr/>
          </p:nvSpPr>
          <p:spPr bwMode="auto">
            <a:xfrm flipH="1" flipV="1">
              <a:off x="2120900" y="2168525"/>
              <a:ext cx="238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8" name="Freeform 127"/>
            <p:cNvSpPr>
              <a:spLocks/>
            </p:cNvSpPr>
            <p:nvPr/>
          </p:nvSpPr>
          <p:spPr bwMode="auto">
            <a:xfrm>
              <a:off x="2108200" y="2119313"/>
              <a:ext cx="12700" cy="36512"/>
            </a:xfrm>
            <a:custGeom>
              <a:avLst/>
              <a:gdLst>
                <a:gd name="T0" fmla="*/ 8 w 8"/>
                <a:gd name="T1" fmla="*/ 23 h 23"/>
                <a:gd name="T2" fmla="*/ 0 w 8"/>
                <a:gd name="T3" fmla="*/ 23 h 23"/>
                <a:gd name="T4" fmla="*/ 0 w 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9" name="Line 128"/>
            <p:cNvSpPr>
              <a:spLocks noChangeShapeType="1"/>
            </p:cNvSpPr>
            <p:nvPr/>
          </p:nvSpPr>
          <p:spPr bwMode="auto">
            <a:xfrm flipH="1" flipV="1">
              <a:off x="2082800" y="2070100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0" name="Line 129"/>
            <p:cNvSpPr>
              <a:spLocks noChangeShapeType="1"/>
            </p:cNvSpPr>
            <p:nvPr/>
          </p:nvSpPr>
          <p:spPr bwMode="auto">
            <a:xfrm flipV="1">
              <a:off x="2071688" y="2020888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1" name="Line 130"/>
            <p:cNvSpPr>
              <a:spLocks noChangeShapeType="1"/>
            </p:cNvSpPr>
            <p:nvPr/>
          </p:nvSpPr>
          <p:spPr bwMode="auto">
            <a:xfrm flipV="1">
              <a:off x="2058988" y="19605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2" name="Line 131"/>
            <p:cNvSpPr>
              <a:spLocks noChangeShapeType="1"/>
            </p:cNvSpPr>
            <p:nvPr/>
          </p:nvSpPr>
          <p:spPr bwMode="auto">
            <a:xfrm flipV="1">
              <a:off x="2046288" y="19113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3" name="Line 132"/>
            <p:cNvSpPr>
              <a:spLocks noChangeShapeType="1"/>
            </p:cNvSpPr>
            <p:nvPr/>
          </p:nvSpPr>
          <p:spPr bwMode="auto">
            <a:xfrm flipH="1" flipV="1">
              <a:off x="2033588" y="184943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4" name="Line 133"/>
            <p:cNvSpPr>
              <a:spLocks noChangeShapeType="1"/>
            </p:cNvSpPr>
            <p:nvPr/>
          </p:nvSpPr>
          <p:spPr bwMode="auto">
            <a:xfrm flipV="1">
              <a:off x="2033588" y="180022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5" name="Line 134"/>
            <p:cNvSpPr>
              <a:spLocks noChangeShapeType="1"/>
            </p:cNvSpPr>
            <p:nvPr/>
          </p:nvSpPr>
          <p:spPr bwMode="auto">
            <a:xfrm flipH="1" flipV="1">
              <a:off x="2022475" y="1739900"/>
              <a:ext cx="111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6" name="Line 135"/>
            <p:cNvSpPr>
              <a:spLocks noChangeShapeType="1"/>
            </p:cNvSpPr>
            <p:nvPr/>
          </p:nvSpPr>
          <p:spPr bwMode="auto">
            <a:xfrm flipV="1">
              <a:off x="2022475" y="1690688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7" name="Line 136"/>
            <p:cNvSpPr>
              <a:spLocks noChangeShapeType="1"/>
            </p:cNvSpPr>
            <p:nvPr/>
          </p:nvSpPr>
          <p:spPr bwMode="auto">
            <a:xfrm flipV="1">
              <a:off x="2033588" y="16287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8" name="Line 137"/>
            <p:cNvSpPr>
              <a:spLocks noChangeShapeType="1"/>
            </p:cNvSpPr>
            <p:nvPr/>
          </p:nvSpPr>
          <p:spPr bwMode="auto">
            <a:xfrm flipV="1">
              <a:off x="2033588" y="15795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9" name="Line 138"/>
            <p:cNvSpPr>
              <a:spLocks noChangeShapeType="1"/>
            </p:cNvSpPr>
            <p:nvPr/>
          </p:nvSpPr>
          <p:spPr bwMode="auto">
            <a:xfrm flipV="1">
              <a:off x="2046288" y="153035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0" name="Line 139"/>
            <p:cNvSpPr>
              <a:spLocks noChangeShapeType="1"/>
            </p:cNvSpPr>
            <p:nvPr/>
          </p:nvSpPr>
          <p:spPr bwMode="auto">
            <a:xfrm flipV="1">
              <a:off x="2046288" y="14700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1" name="Line 140"/>
            <p:cNvSpPr>
              <a:spLocks noChangeShapeType="1"/>
            </p:cNvSpPr>
            <p:nvPr/>
          </p:nvSpPr>
          <p:spPr bwMode="auto">
            <a:xfrm flipV="1">
              <a:off x="2071688" y="14208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2" name="Line 141"/>
            <p:cNvSpPr>
              <a:spLocks noChangeShapeType="1"/>
            </p:cNvSpPr>
            <p:nvPr/>
          </p:nvSpPr>
          <p:spPr bwMode="auto">
            <a:xfrm flipV="1">
              <a:off x="2082800" y="137160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3" name="Line 142"/>
            <p:cNvSpPr>
              <a:spLocks noChangeShapeType="1"/>
            </p:cNvSpPr>
            <p:nvPr/>
          </p:nvSpPr>
          <p:spPr bwMode="auto">
            <a:xfrm flipV="1">
              <a:off x="2095500" y="13096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4" name="Line 143"/>
            <p:cNvSpPr>
              <a:spLocks noChangeShapeType="1"/>
            </p:cNvSpPr>
            <p:nvPr/>
          </p:nvSpPr>
          <p:spPr bwMode="auto">
            <a:xfrm flipV="1">
              <a:off x="2120900" y="1260475"/>
              <a:ext cx="11113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5" name="Freeform 144"/>
            <p:cNvSpPr>
              <a:spLocks/>
            </p:cNvSpPr>
            <p:nvPr/>
          </p:nvSpPr>
          <p:spPr bwMode="auto">
            <a:xfrm>
              <a:off x="2144713" y="1211263"/>
              <a:ext cx="12700" cy="36512"/>
            </a:xfrm>
            <a:custGeom>
              <a:avLst/>
              <a:gdLst>
                <a:gd name="T0" fmla="*/ 0 w 8"/>
                <a:gd name="T1" fmla="*/ 23 h 23"/>
                <a:gd name="T2" fmla="*/ 8 w 8"/>
                <a:gd name="T3" fmla="*/ 0 h 23"/>
                <a:gd name="T4" fmla="*/ 8 w 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23"/>
                  </a:move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6" name="Line 145"/>
            <p:cNvSpPr>
              <a:spLocks noChangeShapeType="1"/>
            </p:cNvSpPr>
            <p:nvPr/>
          </p:nvSpPr>
          <p:spPr bwMode="auto">
            <a:xfrm flipV="1">
              <a:off x="2168525" y="1162050"/>
              <a:ext cx="254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7" name="Freeform 146"/>
            <p:cNvSpPr>
              <a:spLocks/>
            </p:cNvSpPr>
            <p:nvPr/>
          </p:nvSpPr>
          <p:spPr bwMode="auto">
            <a:xfrm>
              <a:off x="2206625" y="1125538"/>
              <a:ext cx="11113" cy="25400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7 w 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8" name="Line 147"/>
            <p:cNvSpPr>
              <a:spLocks noChangeShapeType="1"/>
            </p:cNvSpPr>
            <p:nvPr/>
          </p:nvSpPr>
          <p:spPr bwMode="auto">
            <a:xfrm flipV="1">
              <a:off x="2230438" y="1076325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9" name="Freeform 148"/>
            <p:cNvSpPr>
              <a:spLocks/>
            </p:cNvSpPr>
            <p:nvPr/>
          </p:nvSpPr>
          <p:spPr bwMode="auto">
            <a:xfrm>
              <a:off x="2266950" y="1027113"/>
              <a:ext cx="25400" cy="38100"/>
            </a:xfrm>
            <a:custGeom>
              <a:avLst/>
              <a:gdLst>
                <a:gd name="T0" fmla="*/ 0 w 16"/>
                <a:gd name="T1" fmla="*/ 24 h 24"/>
                <a:gd name="T2" fmla="*/ 8 w 16"/>
                <a:gd name="T3" fmla="*/ 8 h 24"/>
                <a:gd name="T4" fmla="*/ 16 w 1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4">
                  <a:moveTo>
                    <a:pt x="0" y="24"/>
                  </a:moveTo>
                  <a:lnTo>
                    <a:pt x="8" y="8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0" name="Line 149"/>
            <p:cNvSpPr>
              <a:spLocks noChangeShapeType="1"/>
            </p:cNvSpPr>
            <p:nvPr/>
          </p:nvSpPr>
          <p:spPr bwMode="auto">
            <a:xfrm flipV="1">
              <a:off x="2303463" y="990600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1" name="Freeform 150"/>
            <p:cNvSpPr>
              <a:spLocks/>
            </p:cNvSpPr>
            <p:nvPr/>
          </p:nvSpPr>
          <p:spPr bwMode="auto">
            <a:xfrm>
              <a:off x="2341563" y="954088"/>
              <a:ext cx="23812" cy="23812"/>
            </a:xfrm>
            <a:custGeom>
              <a:avLst/>
              <a:gdLst>
                <a:gd name="T0" fmla="*/ 0 w 15"/>
                <a:gd name="T1" fmla="*/ 15 h 15"/>
                <a:gd name="T2" fmla="*/ 7 w 15"/>
                <a:gd name="T3" fmla="*/ 8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7" y="8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2" name="Line 151"/>
            <p:cNvSpPr>
              <a:spLocks noChangeShapeType="1"/>
            </p:cNvSpPr>
            <p:nvPr/>
          </p:nvSpPr>
          <p:spPr bwMode="auto">
            <a:xfrm flipV="1">
              <a:off x="2378075" y="91757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3" name="Freeform 152"/>
            <p:cNvSpPr>
              <a:spLocks/>
            </p:cNvSpPr>
            <p:nvPr/>
          </p:nvSpPr>
          <p:spPr bwMode="auto">
            <a:xfrm>
              <a:off x="2414588" y="881063"/>
              <a:ext cx="36512" cy="23812"/>
            </a:xfrm>
            <a:custGeom>
              <a:avLst/>
              <a:gdLst>
                <a:gd name="T0" fmla="*/ 0 w 23"/>
                <a:gd name="T1" fmla="*/ 15 h 15"/>
                <a:gd name="T2" fmla="*/ 8 w 23"/>
                <a:gd name="T3" fmla="*/ 7 h 15"/>
                <a:gd name="T4" fmla="*/ 23 w 2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0" y="15"/>
                  </a:moveTo>
                  <a:lnTo>
                    <a:pt x="8" y="7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4" name="Line 153"/>
            <p:cNvSpPr>
              <a:spLocks noChangeShapeType="1"/>
            </p:cNvSpPr>
            <p:nvPr/>
          </p:nvSpPr>
          <p:spPr bwMode="auto">
            <a:xfrm flipV="1">
              <a:off x="2463800" y="84296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5" name="Freeform 154"/>
            <p:cNvSpPr>
              <a:spLocks/>
            </p:cNvSpPr>
            <p:nvPr/>
          </p:nvSpPr>
          <p:spPr bwMode="auto">
            <a:xfrm>
              <a:off x="2513013" y="819150"/>
              <a:ext cx="23812" cy="12700"/>
            </a:xfrm>
            <a:custGeom>
              <a:avLst/>
              <a:gdLst>
                <a:gd name="T0" fmla="*/ 0 w 15"/>
                <a:gd name="T1" fmla="*/ 8 h 8"/>
                <a:gd name="T2" fmla="*/ 0 w 15"/>
                <a:gd name="T3" fmla="*/ 8 h 8"/>
                <a:gd name="T4" fmla="*/ 15 w 1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0" y="8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6" name="Line 155"/>
            <p:cNvSpPr>
              <a:spLocks noChangeShapeType="1"/>
            </p:cNvSpPr>
            <p:nvPr/>
          </p:nvSpPr>
          <p:spPr bwMode="auto">
            <a:xfrm flipV="1">
              <a:off x="2549525" y="793750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7" name="Freeform 156"/>
            <p:cNvSpPr>
              <a:spLocks/>
            </p:cNvSpPr>
            <p:nvPr/>
          </p:nvSpPr>
          <p:spPr bwMode="auto">
            <a:xfrm>
              <a:off x="2598738" y="757238"/>
              <a:ext cx="36512" cy="25400"/>
            </a:xfrm>
            <a:custGeom>
              <a:avLst/>
              <a:gdLst>
                <a:gd name="T0" fmla="*/ 0 w 23"/>
                <a:gd name="T1" fmla="*/ 16 h 16"/>
                <a:gd name="T2" fmla="*/ 0 w 23"/>
                <a:gd name="T3" fmla="*/ 16 h 16"/>
                <a:gd name="T4" fmla="*/ 23 w 2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lnTo>
                    <a:pt x="0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8" name="Line 157"/>
            <p:cNvSpPr>
              <a:spLocks noChangeShapeType="1"/>
            </p:cNvSpPr>
            <p:nvPr/>
          </p:nvSpPr>
          <p:spPr bwMode="auto">
            <a:xfrm flipV="1">
              <a:off x="2647950" y="733425"/>
              <a:ext cx="365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9" name="Line 158"/>
            <p:cNvSpPr>
              <a:spLocks noChangeShapeType="1"/>
            </p:cNvSpPr>
            <p:nvPr/>
          </p:nvSpPr>
          <p:spPr bwMode="auto">
            <a:xfrm flipV="1">
              <a:off x="2709863" y="720725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0" name="Line 159"/>
            <p:cNvSpPr>
              <a:spLocks noChangeShapeType="1"/>
            </p:cNvSpPr>
            <p:nvPr/>
          </p:nvSpPr>
          <p:spPr bwMode="auto">
            <a:xfrm flipV="1">
              <a:off x="2757488" y="696913"/>
              <a:ext cx="254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1" name="Line 160"/>
            <p:cNvSpPr>
              <a:spLocks noChangeShapeType="1"/>
            </p:cNvSpPr>
            <p:nvPr/>
          </p:nvSpPr>
          <p:spPr bwMode="auto">
            <a:xfrm flipV="1">
              <a:off x="2806700" y="684213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2" name="Line 161"/>
            <p:cNvSpPr>
              <a:spLocks noChangeShapeType="1"/>
            </p:cNvSpPr>
            <p:nvPr/>
          </p:nvSpPr>
          <p:spPr bwMode="auto">
            <a:xfrm flipV="1">
              <a:off x="2855913" y="6715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3" name="Line 162"/>
            <p:cNvSpPr>
              <a:spLocks noChangeShapeType="1"/>
            </p:cNvSpPr>
            <p:nvPr/>
          </p:nvSpPr>
          <p:spPr bwMode="auto">
            <a:xfrm flipV="1">
              <a:off x="2917825" y="658813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4" name="Line 163"/>
            <p:cNvSpPr>
              <a:spLocks noChangeShapeType="1"/>
            </p:cNvSpPr>
            <p:nvPr/>
          </p:nvSpPr>
          <p:spPr bwMode="auto">
            <a:xfrm>
              <a:off x="2967038" y="658813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5" name="Line 164"/>
            <p:cNvSpPr>
              <a:spLocks noChangeShapeType="1"/>
            </p:cNvSpPr>
            <p:nvPr/>
          </p:nvSpPr>
          <p:spPr bwMode="auto">
            <a:xfrm>
              <a:off x="3027363" y="647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6" name="Line 165"/>
            <p:cNvSpPr>
              <a:spLocks noChangeShapeType="1"/>
            </p:cNvSpPr>
            <p:nvPr/>
          </p:nvSpPr>
          <p:spPr bwMode="auto">
            <a:xfrm>
              <a:off x="3076575" y="647700"/>
              <a:ext cx="38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7" name="Line 166"/>
            <p:cNvSpPr>
              <a:spLocks noChangeShapeType="1"/>
            </p:cNvSpPr>
            <p:nvPr/>
          </p:nvSpPr>
          <p:spPr bwMode="auto">
            <a:xfrm>
              <a:off x="3125788" y="32845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8" name="Line 167"/>
            <p:cNvSpPr>
              <a:spLocks noChangeShapeType="1"/>
            </p:cNvSpPr>
            <p:nvPr/>
          </p:nvSpPr>
          <p:spPr bwMode="auto">
            <a:xfrm>
              <a:off x="3187700" y="3297238"/>
              <a:ext cx="238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9" name="Freeform 168"/>
            <p:cNvSpPr>
              <a:spLocks/>
            </p:cNvSpPr>
            <p:nvPr/>
          </p:nvSpPr>
          <p:spPr bwMode="auto">
            <a:xfrm>
              <a:off x="3236913" y="3297238"/>
              <a:ext cx="36512" cy="1587"/>
            </a:xfrm>
            <a:custGeom>
              <a:avLst/>
              <a:gdLst>
                <a:gd name="T0" fmla="*/ 0 w 23"/>
                <a:gd name="T1" fmla="*/ 0 w 23"/>
                <a:gd name="T2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3"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0" name="Line 169"/>
            <p:cNvSpPr>
              <a:spLocks noChangeShapeType="1"/>
            </p:cNvSpPr>
            <p:nvPr/>
          </p:nvSpPr>
          <p:spPr bwMode="auto">
            <a:xfrm>
              <a:off x="3286125" y="3297238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1" name="Freeform 170"/>
            <p:cNvSpPr>
              <a:spLocks/>
            </p:cNvSpPr>
            <p:nvPr/>
          </p:nvSpPr>
          <p:spPr bwMode="auto">
            <a:xfrm>
              <a:off x="3346450" y="3309938"/>
              <a:ext cx="38100" cy="12700"/>
            </a:xfrm>
            <a:custGeom>
              <a:avLst/>
              <a:gdLst>
                <a:gd name="T0" fmla="*/ 0 w 24"/>
                <a:gd name="T1" fmla="*/ 0 h 8"/>
                <a:gd name="T2" fmla="*/ 0 w 24"/>
                <a:gd name="T3" fmla="*/ 0 h 8"/>
                <a:gd name="T4" fmla="*/ 24 w 2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0" y="0"/>
                  </a:lnTo>
                  <a:lnTo>
                    <a:pt x="24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2" name="Line 171"/>
            <p:cNvSpPr>
              <a:spLocks noChangeShapeType="1"/>
            </p:cNvSpPr>
            <p:nvPr/>
          </p:nvSpPr>
          <p:spPr bwMode="auto">
            <a:xfrm>
              <a:off x="3395663" y="3322638"/>
              <a:ext cx="36512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3" name="Line 172"/>
            <p:cNvSpPr>
              <a:spLocks noChangeShapeType="1"/>
            </p:cNvSpPr>
            <p:nvPr/>
          </p:nvSpPr>
          <p:spPr bwMode="auto">
            <a:xfrm>
              <a:off x="3457575" y="3333750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4" name="Line 173"/>
            <p:cNvSpPr>
              <a:spLocks noChangeShapeType="1"/>
            </p:cNvSpPr>
            <p:nvPr/>
          </p:nvSpPr>
          <p:spPr bwMode="auto">
            <a:xfrm>
              <a:off x="3506788" y="3359150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5" name="Line 174"/>
            <p:cNvSpPr>
              <a:spLocks noChangeShapeType="1"/>
            </p:cNvSpPr>
            <p:nvPr/>
          </p:nvSpPr>
          <p:spPr bwMode="auto">
            <a:xfrm>
              <a:off x="3556000" y="3371850"/>
              <a:ext cx="365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6" name="Line 175"/>
            <p:cNvSpPr>
              <a:spLocks noChangeShapeType="1"/>
            </p:cNvSpPr>
            <p:nvPr/>
          </p:nvSpPr>
          <p:spPr bwMode="auto">
            <a:xfrm>
              <a:off x="3605213" y="3395663"/>
              <a:ext cx="36512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7" name="Line 176"/>
            <p:cNvSpPr>
              <a:spLocks noChangeShapeType="1"/>
            </p:cNvSpPr>
            <p:nvPr/>
          </p:nvSpPr>
          <p:spPr bwMode="auto">
            <a:xfrm>
              <a:off x="3654425" y="3419475"/>
              <a:ext cx="365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8" name="Line 177"/>
            <p:cNvSpPr>
              <a:spLocks noChangeShapeType="1"/>
            </p:cNvSpPr>
            <p:nvPr/>
          </p:nvSpPr>
          <p:spPr bwMode="auto">
            <a:xfrm>
              <a:off x="3702050" y="3457575"/>
              <a:ext cx="38100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9" name="Line 178"/>
            <p:cNvSpPr>
              <a:spLocks noChangeShapeType="1"/>
            </p:cNvSpPr>
            <p:nvPr/>
          </p:nvSpPr>
          <p:spPr bwMode="auto">
            <a:xfrm>
              <a:off x="3751263" y="3481388"/>
              <a:ext cx="254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0" name="Line 179"/>
            <p:cNvSpPr>
              <a:spLocks noChangeShapeType="1"/>
            </p:cNvSpPr>
            <p:nvPr/>
          </p:nvSpPr>
          <p:spPr bwMode="auto">
            <a:xfrm>
              <a:off x="3800475" y="3517900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1" name="Line 180"/>
            <p:cNvSpPr>
              <a:spLocks noChangeShapeType="1"/>
            </p:cNvSpPr>
            <p:nvPr/>
          </p:nvSpPr>
          <p:spPr bwMode="auto">
            <a:xfrm>
              <a:off x="3838575" y="3554413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2" name="Freeform 181"/>
            <p:cNvSpPr>
              <a:spLocks/>
            </p:cNvSpPr>
            <p:nvPr/>
          </p:nvSpPr>
          <p:spPr bwMode="auto">
            <a:xfrm>
              <a:off x="3875088" y="3592513"/>
              <a:ext cx="36512" cy="23812"/>
            </a:xfrm>
            <a:custGeom>
              <a:avLst/>
              <a:gdLst>
                <a:gd name="T0" fmla="*/ 0 w 23"/>
                <a:gd name="T1" fmla="*/ 0 h 15"/>
                <a:gd name="T2" fmla="*/ 15 w 23"/>
                <a:gd name="T3" fmla="*/ 7 h 15"/>
                <a:gd name="T4" fmla="*/ 23 w 2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15" y="7"/>
                  </a:lnTo>
                  <a:lnTo>
                    <a:pt x="23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3" name="Line 182"/>
            <p:cNvSpPr>
              <a:spLocks noChangeShapeType="1"/>
            </p:cNvSpPr>
            <p:nvPr/>
          </p:nvSpPr>
          <p:spPr bwMode="auto">
            <a:xfrm>
              <a:off x="3924300" y="3629025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4" name="Freeform 183"/>
            <p:cNvSpPr>
              <a:spLocks/>
            </p:cNvSpPr>
            <p:nvPr/>
          </p:nvSpPr>
          <p:spPr bwMode="auto">
            <a:xfrm>
              <a:off x="3960813" y="3665538"/>
              <a:ext cx="23812" cy="23812"/>
            </a:xfrm>
            <a:custGeom>
              <a:avLst/>
              <a:gdLst>
                <a:gd name="T0" fmla="*/ 0 w 15"/>
                <a:gd name="T1" fmla="*/ 0 h 15"/>
                <a:gd name="T2" fmla="*/ 8 w 15"/>
                <a:gd name="T3" fmla="*/ 15 h 15"/>
                <a:gd name="T4" fmla="*/ 15 w 15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8" y="15"/>
                  </a:lnTo>
                  <a:lnTo>
                    <a:pt x="15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5" name="Line 184"/>
            <p:cNvSpPr>
              <a:spLocks noChangeShapeType="1"/>
            </p:cNvSpPr>
            <p:nvPr/>
          </p:nvSpPr>
          <p:spPr bwMode="auto">
            <a:xfrm>
              <a:off x="3997325" y="37147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6" name="Freeform 185"/>
            <p:cNvSpPr>
              <a:spLocks/>
            </p:cNvSpPr>
            <p:nvPr/>
          </p:nvSpPr>
          <p:spPr bwMode="auto">
            <a:xfrm>
              <a:off x="4021138" y="3751263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8 h 16"/>
                <a:gd name="T4" fmla="*/ 16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7" name="Line 186"/>
            <p:cNvSpPr>
              <a:spLocks noChangeShapeType="1"/>
            </p:cNvSpPr>
            <p:nvPr/>
          </p:nvSpPr>
          <p:spPr bwMode="auto">
            <a:xfrm>
              <a:off x="4059238" y="3800475"/>
              <a:ext cx="11112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8" name="Freeform 187"/>
            <p:cNvSpPr>
              <a:spLocks/>
            </p:cNvSpPr>
            <p:nvPr/>
          </p:nvSpPr>
          <p:spPr bwMode="auto">
            <a:xfrm>
              <a:off x="4083050" y="3849688"/>
              <a:ext cx="25400" cy="23812"/>
            </a:xfrm>
            <a:custGeom>
              <a:avLst/>
              <a:gdLst>
                <a:gd name="T0" fmla="*/ 0 w 16"/>
                <a:gd name="T1" fmla="*/ 0 h 15"/>
                <a:gd name="T2" fmla="*/ 8 w 16"/>
                <a:gd name="T3" fmla="*/ 8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lnTo>
                    <a:pt x="8" y="8"/>
                  </a:lnTo>
                  <a:lnTo>
                    <a:pt x="16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9" name="Line 188"/>
            <p:cNvSpPr>
              <a:spLocks noChangeShapeType="1"/>
            </p:cNvSpPr>
            <p:nvPr/>
          </p:nvSpPr>
          <p:spPr bwMode="auto">
            <a:xfrm>
              <a:off x="4108450" y="389890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0" name="Freeform 189"/>
            <p:cNvSpPr>
              <a:spLocks/>
            </p:cNvSpPr>
            <p:nvPr/>
          </p:nvSpPr>
          <p:spPr bwMode="auto">
            <a:xfrm>
              <a:off x="4132263" y="3948113"/>
              <a:ext cx="12700" cy="23812"/>
            </a:xfrm>
            <a:custGeom>
              <a:avLst/>
              <a:gdLst>
                <a:gd name="T0" fmla="*/ 0 w 8"/>
                <a:gd name="T1" fmla="*/ 0 h 15"/>
                <a:gd name="T2" fmla="*/ 8 w 8"/>
                <a:gd name="T3" fmla="*/ 0 h 15"/>
                <a:gd name="T4" fmla="*/ 8 w 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8" y="0"/>
                  </a:lnTo>
                  <a:lnTo>
                    <a:pt x="8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1" name="Line 190"/>
            <p:cNvSpPr>
              <a:spLocks noChangeShapeType="1"/>
            </p:cNvSpPr>
            <p:nvPr/>
          </p:nvSpPr>
          <p:spPr bwMode="auto">
            <a:xfrm>
              <a:off x="4156075" y="39973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2" name="Freeform 191"/>
            <p:cNvSpPr>
              <a:spLocks/>
            </p:cNvSpPr>
            <p:nvPr/>
          </p:nvSpPr>
          <p:spPr bwMode="auto">
            <a:xfrm>
              <a:off x="4168775" y="4046538"/>
              <a:ext cx="12700" cy="36512"/>
            </a:xfrm>
            <a:custGeom>
              <a:avLst/>
              <a:gdLst>
                <a:gd name="T0" fmla="*/ 0 w 8"/>
                <a:gd name="T1" fmla="*/ 0 h 23"/>
                <a:gd name="T2" fmla="*/ 8 w 8"/>
                <a:gd name="T3" fmla="*/ 0 h 23"/>
                <a:gd name="T4" fmla="*/ 8 w 8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3">
                  <a:moveTo>
                    <a:pt x="0" y="0"/>
                  </a:moveTo>
                  <a:lnTo>
                    <a:pt x="8" y="0"/>
                  </a:lnTo>
                  <a:lnTo>
                    <a:pt x="8" y="23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3" name="Line 192"/>
            <p:cNvSpPr>
              <a:spLocks noChangeShapeType="1"/>
            </p:cNvSpPr>
            <p:nvPr/>
          </p:nvSpPr>
          <p:spPr bwMode="auto">
            <a:xfrm>
              <a:off x="4194175" y="4106863"/>
              <a:ext cx="1588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4" name="Line 193"/>
            <p:cNvSpPr>
              <a:spLocks noChangeShapeType="1"/>
            </p:cNvSpPr>
            <p:nvPr/>
          </p:nvSpPr>
          <p:spPr bwMode="auto">
            <a:xfrm>
              <a:off x="4205288" y="4156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5" name="Line 194"/>
            <p:cNvSpPr>
              <a:spLocks noChangeShapeType="1"/>
            </p:cNvSpPr>
            <p:nvPr/>
          </p:nvSpPr>
          <p:spPr bwMode="auto">
            <a:xfrm>
              <a:off x="4205288" y="420528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6" name="Line 195"/>
            <p:cNvSpPr>
              <a:spLocks noChangeShapeType="1"/>
            </p:cNvSpPr>
            <p:nvPr/>
          </p:nvSpPr>
          <p:spPr bwMode="auto">
            <a:xfrm>
              <a:off x="4217988" y="426720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7" name="Line 196"/>
            <p:cNvSpPr>
              <a:spLocks noChangeShapeType="1"/>
            </p:cNvSpPr>
            <p:nvPr/>
          </p:nvSpPr>
          <p:spPr bwMode="auto">
            <a:xfrm>
              <a:off x="4217988" y="431641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8" name="Line 197"/>
            <p:cNvSpPr>
              <a:spLocks noChangeShapeType="1"/>
            </p:cNvSpPr>
            <p:nvPr/>
          </p:nvSpPr>
          <p:spPr bwMode="auto">
            <a:xfrm flipH="1">
              <a:off x="4217988" y="4376738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9" name="Line 198"/>
            <p:cNvSpPr>
              <a:spLocks noChangeShapeType="1"/>
            </p:cNvSpPr>
            <p:nvPr/>
          </p:nvSpPr>
          <p:spPr bwMode="auto">
            <a:xfrm>
              <a:off x="4217988" y="44259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0" name="Line 199"/>
            <p:cNvSpPr>
              <a:spLocks noChangeShapeType="1"/>
            </p:cNvSpPr>
            <p:nvPr/>
          </p:nvSpPr>
          <p:spPr bwMode="auto">
            <a:xfrm>
              <a:off x="4217988" y="448786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1" name="Line 200"/>
            <p:cNvSpPr>
              <a:spLocks noChangeShapeType="1"/>
            </p:cNvSpPr>
            <p:nvPr/>
          </p:nvSpPr>
          <p:spPr bwMode="auto">
            <a:xfrm>
              <a:off x="4205288" y="45370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2" name="Line 201"/>
            <p:cNvSpPr>
              <a:spLocks noChangeShapeType="1"/>
            </p:cNvSpPr>
            <p:nvPr/>
          </p:nvSpPr>
          <p:spPr bwMode="auto">
            <a:xfrm flipH="1">
              <a:off x="4194175" y="4597400"/>
              <a:ext cx="111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3" name="Line 202"/>
            <p:cNvSpPr>
              <a:spLocks noChangeShapeType="1"/>
            </p:cNvSpPr>
            <p:nvPr/>
          </p:nvSpPr>
          <p:spPr bwMode="auto">
            <a:xfrm flipH="1">
              <a:off x="4181475" y="464661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4" name="Line 203"/>
            <p:cNvSpPr>
              <a:spLocks noChangeShapeType="1"/>
            </p:cNvSpPr>
            <p:nvPr/>
          </p:nvSpPr>
          <p:spPr bwMode="auto">
            <a:xfrm flipH="1">
              <a:off x="4156075" y="46958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5" name="Line 204"/>
            <p:cNvSpPr>
              <a:spLocks noChangeShapeType="1"/>
            </p:cNvSpPr>
            <p:nvPr/>
          </p:nvSpPr>
          <p:spPr bwMode="auto">
            <a:xfrm flipH="1">
              <a:off x="4144963" y="4757738"/>
              <a:ext cx="11112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6" name="Line 205"/>
            <p:cNvSpPr>
              <a:spLocks noChangeShapeType="1"/>
            </p:cNvSpPr>
            <p:nvPr/>
          </p:nvSpPr>
          <p:spPr bwMode="auto">
            <a:xfrm flipH="1">
              <a:off x="4119563" y="4806950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7" name="Line 206"/>
            <p:cNvSpPr>
              <a:spLocks noChangeShapeType="1"/>
            </p:cNvSpPr>
            <p:nvPr/>
          </p:nvSpPr>
          <p:spPr bwMode="auto">
            <a:xfrm flipH="1">
              <a:off x="4095750" y="485616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8" name="Line 207"/>
            <p:cNvSpPr>
              <a:spLocks noChangeShapeType="1"/>
            </p:cNvSpPr>
            <p:nvPr/>
          </p:nvSpPr>
          <p:spPr bwMode="auto">
            <a:xfrm flipH="1">
              <a:off x="4070350" y="4905375"/>
              <a:ext cx="127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9" name="Freeform 208"/>
            <p:cNvSpPr>
              <a:spLocks/>
            </p:cNvSpPr>
            <p:nvPr/>
          </p:nvSpPr>
          <p:spPr bwMode="auto">
            <a:xfrm>
              <a:off x="4033838" y="4954588"/>
              <a:ext cx="25400" cy="23812"/>
            </a:xfrm>
            <a:custGeom>
              <a:avLst/>
              <a:gdLst>
                <a:gd name="T0" fmla="*/ 16 w 16"/>
                <a:gd name="T1" fmla="*/ 0 h 15"/>
                <a:gd name="T2" fmla="*/ 0 w 16"/>
                <a:gd name="T3" fmla="*/ 15 h 15"/>
                <a:gd name="T4" fmla="*/ 0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0" name="Line 209"/>
            <p:cNvSpPr>
              <a:spLocks noChangeShapeType="1"/>
            </p:cNvSpPr>
            <p:nvPr/>
          </p:nvSpPr>
          <p:spPr bwMode="auto">
            <a:xfrm flipH="1">
              <a:off x="3997325" y="500221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1" name="Freeform 210"/>
            <p:cNvSpPr>
              <a:spLocks/>
            </p:cNvSpPr>
            <p:nvPr/>
          </p:nvSpPr>
          <p:spPr bwMode="auto">
            <a:xfrm>
              <a:off x="3973513" y="5040313"/>
              <a:ext cx="11112" cy="23812"/>
            </a:xfrm>
            <a:custGeom>
              <a:avLst/>
              <a:gdLst>
                <a:gd name="T0" fmla="*/ 7 w 7"/>
                <a:gd name="T1" fmla="*/ 0 h 15"/>
                <a:gd name="T2" fmla="*/ 0 w 7"/>
                <a:gd name="T3" fmla="*/ 15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2" name="Line 211"/>
            <p:cNvSpPr>
              <a:spLocks noChangeShapeType="1"/>
            </p:cNvSpPr>
            <p:nvPr/>
          </p:nvSpPr>
          <p:spPr bwMode="auto">
            <a:xfrm flipH="1">
              <a:off x="3935413" y="508952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3" name="Freeform 212"/>
            <p:cNvSpPr>
              <a:spLocks/>
            </p:cNvSpPr>
            <p:nvPr/>
          </p:nvSpPr>
          <p:spPr bwMode="auto">
            <a:xfrm>
              <a:off x="3886200" y="5126038"/>
              <a:ext cx="25400" cy="23812"/>
            </a:xfrm>
            <a:custGeom>
              <a:avLst/>
              <a:gdLst>
                <a:gd name="T0" fmla="*/ 16 w 16"/>
                <a:gd name="T1" fmla="*/ 0 h 15"/>
                <a:gd name="T2" fmla="*/ 8 w 16"/>
                <a:gd name="T3" fmla="*/ 7 h 15"/>
                <a:gd name="T4" fmla="*/ 0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0"/>
                  </a:moveTo>
                  <a:lnTo>
                    <a:pt x="8" y="7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4" name="Line 213"/>
            <p:cNvSpPr>
              <a:spLocks noChangeShapeType="1"/>
            </p:cNvSpPr>
            <p:nvPr/>
          </p:nvSpPr>
          <p:spPr bwMode="auto">
            <a:xfrm flipH="1">
              <a:off x="3849688" y="5162550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5" name="Freeform 214"/>
            <p:cNvSpPr>
              <a:spLocks/>
            </p:cNvSpPr>
            <p:nvPr/>
          </p:nvSpPr>
          <p:spPr bwMode="auto">
            <a:xfrm>
              <a:off x="3813175" y="519906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8 h 16"/>
                <a:gd name="T4" fmla="*/ 0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6" name="Line 215"/>
            <p:cNvSpPr>
              <a:spLocks noChangeShapeType="1"/>
            </p:cNvSpPr>
            <p:nvPr/>
          </p:nvSpPr>
          <p:spPr bwMode="auto">
            <a:xfrm flipH="1">
              <a:off x="3763963" y="523557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7" name="Freeform 216"/>
            <p:cNvSpPr>
              <a:spLocks/>
            </p:cNvSpPr>
            <p:nvPr/>
          </p:nvSpPr>
          <p:spPr bwMode="auto">
            <a:xfrm>
              <a:off x="3714750" y="5260975"/>
              <a:ext cx="36513" cy="23813"/>
            </a:xfrm>
            <a:custGeom>
              <a:avLst/>
              <a:gdLst>
                <a:gd name="T0" fmla="*/ 23 w 23"/>
                <a:gd name="T1" fmla="*/ 0 h 15"/>
                <a:gd name="T2" fmla="*/ 16 w 23"/>
                <a:gd name="T3" fmla="*/ 7 h 15"/>
                <a:gd name="T4" fmla="*/ 0 w 2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">
                  <a:moveTo>
                    <a:pt x="23" y="0"/>
                  </a:moveTo>
                  <a:lnTo>
                    <a:pt x="16" y="7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8" name="Line 217"/>
            <p:cNvSpPr>
              <a:spLocks noChangeShapeType="1"/>
            </p:cNvSpPr>
            <p:nvPr/>
          </p:nvSpPr>
          <p:spPr bwMode="auto">
            <a:xfrm flipH="1">
              <a:off x="3665538" y="529748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9" name="Freeform 218"/>
            <p:cNvSpPr>
              <a:spLocks/>
            </p:cNvSpPr>
            <p:nvPr/>
          </p:nvSpPr>
          <p:spPr bwMode="auto">
            <a:xfrm>
              <a:off x="3616325" y="5321300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0 h 8"/>
                <a:gd name="T4" fmla="*/ 0 w 2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0" name="Line 219"/>
            <p:cNvSpPr>
              <a:spLocks noChangeShapeType="1"/>
            </p:cNvSpPr>
            <p:nvPr/>
          </p:nvSpPr>
          <p:spPr bwMode="auto">
            <a:xfrm flipH="1">
              <a:off x="3567113" y="5346700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1" name="Freeform 220"/>
            <p:cNvSpPr>
              <a:spLocks/>
            </p:cNvSpPr>
            <p:nvPr/>
          </p:nvSpPr>
          <p:spPr bwMode="auto">
            <a:xfrm>
              <a:off x="3519488" y="5370513"/>
              <a:ext cx="36512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0 h 8"/>
                <a:gd name="T4" fmla="*/ 0 w 2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2" name="Line 221"/>
            <p:cNvSpPr>
              <a:spLocks noChangeShapeType="1"/>
            </p:cNvSpPr>
            <p:nvPr/>
          </p:nvSpPr>
          <p:spPr bwMode="auto">
            <a:xfrm flipH="1">
              <a:off x="3470275" y="5395913"/>
              <a:ext cx="36513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3" name="Line 222"/>
            <p:cNvSpPr>
              <a:spLocks noChangeShapeType="1"/>
            </p:cNvSpPr>
            <p:nvPr/>
          </p:nvSpPr>
          <p:spPr bwMode="auto">
            <a:xfrm flipH="1">
              <a:off x="3421063" y="5407025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4" name="Line 223"/>
            <p:cNvSpPr>
              <a:spLocks noChangeShapeType="1"/>
            </p:cNvSpPr>
            <p:nvPr/>
          </p:nvSpPr>
          <p:spPr bwMode="auto">
            <a:xfrm flipH="1">
              <a:off x="3359150" y="54197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5" name="Line 224"/>
            <p:cNvSpPr>
              <a:spLocks noChangeShapeType="1"/>
            </p:cNvSpPr>
            <p:nvPr/>
          </p:nvSpPr>
          <p:spPr bwMode="auto">
            <a:xfrm flipH="1">
              <a:off x="3309938" y="54324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6" name="Line 225"/>
            <p:cNvSpPr>
              <a:spLocks noChangeShapeType="1"/>
            </p:cNvSpPr>
            <p:nvPr/>
          </p:nvSpPr>
          <p:spPr bwMode="auto">
            <a:xfrm flipH="1">
              <a:off x="3249613" y="5445125"/>
              <a:ext cx="365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226"/>
            <p:cNvSpPr>
              <a:spLocks noChangeShapeType="1"/>
            </p:cNvSpPr>
            <p:nvPr/>
          </p:nvSpPr>
          <p:spPr bwMode="auto">
            <a:xfrm flipH="1">
              <a:off x="3200400" y="54562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227"/>
            <p:cNvSpPr>
              <a:spLocks noChangeShapeType="1"/>
            </p:cNvSpPr>
            <p:nvPr/>
          </p:nvSpPr>
          <p:spPr bwMode="auto">
            <a:xfrm flipH="1">
              <a:off x="3138488" y="54562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228"/>
            <p:cNvSpPr>
              <a:spLocks noChangeShapeType="1"/>
            </p:cNvSpPr>
            <p:nvPr/>
          </p:nvSpPr>
          <p:spPr bwMode="auto">
            <a:xfrm flipH="1">
              <a:off x="3089275" y="54562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229"/>
            <p:cNvSpPr>
              <a:spLocks noChangeShapeType="1"/>
            </p:cNvSpPr>
            <p:nvPr/>
          </p:nvSpPr>
          <p:spPr bwMode="auto">
            <a:xfrm flipH="1">
              <a:off x="3027363" y="5456238"/>
              <a:ext cx="381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230"/>
            <p:cNvSpPr>
              <a:spLocks noChangeShapeType="1"/>
            </p:cNvSpPr>
            <p:nvPr/>
          </p:nvSpPr>
          <p:spPr bwMode="auto">
            <a:xfrm flipH="1" flipV="1">
              <a:off x="2979738" y="5445125"/>
              <a:ext cx="36512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231"/>
            <p:cNvSpPr>
              <a:spLocks noChangeShapeType="1"/>
            </p:cNvSpPr>
            <p:nvPr/>
          </p:nvSpPr>
          <p:spPr bwMode="auto">
            <a:xfrm flipH="1" flipV="1">
              <a:off x="2917825" y="543242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232"/>
            <p:cNvSpPr>
              <a:spLocks noChangeShapeType="1"/>
            </p:cNvSpPr>
            <p:nvPr/>
          </p:nvSpPr>
          <p:spPr bwMode="auto">
            <a:xfrm flipH="1" flipV="1">
              <a:off x="2868613" y="5419725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233"/>
            <p:cNvSpPr>
              <a:spLocks noChangeShapeType="1"/>
            </p:cNvSpPr>
            <p:nvPr/>
          </p:nvSpPr>
          <p:spPr bwMode="auto">
            <a:xfrm flipH="1" flipV="1">
              <a:off x="2819400" y="5407025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234"/>
            <p:cNvSpPr>
              <a:spLocks noChangeShapeType="1"/>
            </p:cNvSpPr>
            <p:nvPr/>
          </p:nvSpPr>
          <p:spPr bwMode="auto">
            <a:xfrm flipH="1" flipV="1">
              <a:off x="2757488" y="5395913"/>
              <a:ext cx="381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235"/>
            <p:cNvSpPr>
              <a:spLocks noChangeShapeType="1"/>
            </p:cNvSpPr>
            <p:nvPr/>
          </p:nvSpPr>
          <p:spPr bwMode="auto">
            <a:xfrm flipH="1" flipV="1">
              <a:off x="2709863" y="5370513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7" name="Line 236"/>
            <p:cNvSpPr>
              <a:spLocks noChangeShapeType="1"/>
            </p:cNvSpPr>
            <p:nvPr/>
          </p:nvSpPr>
          <p:spPr bwMode="auto">
            <a:xfrm flipH="1" flipV="1">
              <a:off x="2660650" y="5359400"/>
              <a:ext cx="36513" cy="11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8" name="Line 237"/>
            <p:cNvSpPr>
              <a:spLocks noChangeShapeType="1"/>
            </p:cNvSpPr>
            <p:nvPr/>
          </p:nvSpPr>
          <p:spPr bwMode="auto">
            <a:xfrm flipH="1" flipV="1">
              <a:off x="2611438" y="5334000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9" name="Line 238"/>
            <p:cNvSpPr>
              <a:spLocks noChangeShapeType="1"/>
            </p:cNvSpPr>
            <p:nvPr/>
          </p:nvSpPr>
          <p:spPr bwMode="auto">
            <a:xfrm flipH="1" flipV="1">
              <a:off x="2562225" y="5297488"/>
              <a:ext cx="23813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0" name="Line 239"/>
            <p:cNvSpPr>
              <a:spLocks noChangeShapeType="1"/>
            </p:cNvSpPr>
            <p:nvPr/>
          </p:nvSpPr>
          <p:spPr bwMode="auto">
            <a:xfrm flipH="1" flipV="1">
              <a:off x="2513013" y="527208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1" name="Line 240"/>
            <p:cNvSpPr>
              <a:spLocks noChangeShapeType="1"/>
            </p:cNvSpPr>
            <p:nvPr/>
          </p:nvSpPr>
          <p:spPr bwMode="auto">
            <a:xfrm flipH="1" flipV="1">
              <a:off x="2476500" y="5235575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2" name="Freeform 241"/>
            <p:cNvSpPr>
              <a:spLocks/>
            </p:cNvSpPr>
            <p:nvPr/>
          </p:nvSpPr>
          <p:spPr bwMode="auto">
            <a:xfrm>
              <a:off x="2427288" y="5211763"/>
              <a:ext cx="23812" cy="12700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0 h 8"/>
                <a:gd name="T4" fmla="*/ 0 w 1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3" name="Line 242"/>
            <p:cNvSpPr>
              <a:spLocks noChangeShapeType="1"/>
            </p:cNvSpPr>
            <p:nvPr/>
          </p:nvSpPr>
          <p:spPr bwMode="auto">
            <a:xfrm flipH="1" flipV="1">
              <a:off x="2390775" y="517525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4" name="Freeform 243"/>
            <p:cNvSpPr>
              <a:spLocks/>
            </p:cNvSpPr>
            <p:nvPr/>
          </p:nvSpPr>
          <p:spPr bwMode="auto">
            <a:xfrm>
              <a:off x="2341563" y="5137150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7 w 15"/>
                <a:gd name="T3" fmla="*/ 0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5" name="Line 244"/>
            <p:cNvSpPr>
              <a:spLocks noChangeShapeType="1"/>
            </p:cNvSpPr>
            <p:nvPr/>
          </p:nvSpPr>
          <p:spPr bwMode="auto">
            <a:xfrm flipH="1" flipV="1">
              <a:off x="2303463" y="508952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6" name="Freeform 245"/>
            <p:cNvSpPr>
              <a:spLocks/>
            </p:cNvSpPr>
            <p:nvPr/>
          </p:nvSpPr>
          <p:spPr bwMode="auto">
            <a:xfrm>
              <a:off x="2266950" y="5051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8 h 16"/>
                <a:gd name="T4" fmla="*/ 0 w 1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7" name="Line 246"/>
            <p:cNvSpPr>
              <a:spLocks noChangeShapeType="1"/>
            </p:cNvSpPr>
            <p:nvPr/>
          </p:nvSpPr>
          <p:spPr bwMode="auto">
            <a:xfrm flipH="1" flipV="1">
              <a:off x="2230438" y="5002213"/>
              <a:ext cx="254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8" name="Freeform 247"/>
            <p:cNvSpPr>
              <a:spLocks/>
            </p:cNvSpPr>
            <p:nvPr/>
          </p:nvSpPr>
          <p:spPr bwMode="auto">
            <a:xfrm>
              <a:off x="2206625" y="4965700"/>
              <a:ext cx="11113" cy="25400"/>
            </a:xfrm>
            <a:custGeom>
              <a:avLst/>
              <a:gdLst>
                <a:gd name="T0" fmla="*/ 7 w 7"/>
                <a:gd name="T1" fmla="*/ 16 h 16"/>
                <a:gd name="T2" fmla="*/ 7 w 7"/>
                <a:gd name="T3" fmla="*/ 8 h 16"/>
                <a:gd name="T4" fmla="*/ 0 w 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7" y="16"/>
                  </a:move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9" name="Line 248"/>
            <p:cNvSpPr>
              <a:spLocks noChangeShapeType="1"/>
            </p:cNvSpPr>
            <p:nvPr/>
          </p:nvSpPr>
          <p:spPr bwMode="auto">
            <a:xfrm flipH="1" flipV="1">
              <a:off x="2181225" y="4916488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0" name="Freeform 249"/>
            <p:cNvSpPr>
              <a:spLocks/>
            </p:cNvSpPr>
            <p:nvPr/>
          </p:nvSpPr>
          <p:spPr bwMode="auto">
            <a:xfrm>
              <a:off x="2144713" y="4867275"/>
              <a:ext cx="23812" cy="25400"/>
            </a:xfrm>
            <a:custGeom>
              <a:avLst/>
              <a:gdLst>
                <a:gd name="T0" fmla="*/ 15 w 15"/>
                <a:gd name="T1" fmla="*/ 16 h 16"/>
                <a:gd name="T2" fmla="*/ 8 w 15"/>
                <a:gd name="T3" fmla="*/ 16 h 16"/>
                <a:gd name="T4" fmla="*/ 0 w 15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lnTo>
                    <a:pt x="8" y="1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1" name="Line 250"/>
            <p:cNvSpPr>
              <a:spLocks noChangeShapeType="1"/>
            </p:cNvSpPr>
            <p:nvPr/>
          </p:nvSpPr>
          <p:spPr bwMode="auto">
            <a:xfrm flipH="1" flipV="1">
              <a:off x="2120900" y="4819650"/>
              <a:ext cx="238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2" name="Freeform 251"/>
            <p:cNvSpPr>
              <a:spLocks/>
            </p:cNvSpPr>
            <p:nvPr/>
          </p:nvSpPr>
          <p:spPr bwMode="auto">
            <a:xfrm>
              <a:off x="2108200" y="4770438"/>
              <a:ext cx="12700" cy="23812"/>
            </a:xfrm>
            <a:custGeom>
              <a:avLst/>
              <a:gdLst>
                <a:gd name="T0" fmla="*/ 8 w 8"/>
                <a:gd name="T1" fmla="*/ 15 h 15"/>
                <a:gd name="T2" fmla="*/ 0 w 8"/>
                <a:gd name="T3" fmla="*/ 15 h 15"/>
                <a:gd name="T4" fmla="*/ 0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8" y="15"/>
                  </a:move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3" name="Line 252"/>
            <p:cNvSpPr>
              <a:spLocks noChangeShapeType="1"/>
            </p:cNvSpPr>
            <p:nvPr/>
          </p:nvSpPr>
          <p:spPr bwMode="auto">
            <a:xfrm flipH="1" flipV="1">
              <a:off x="2082800" y="4708525"/>
              <a:ext cx="127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4" name="Line 253"/>
            <p:cNvSpPr>
              <a:spLocks noChangeShapeType="1"/>
            </p:cNvSpPr>
            <p:nvPr/>
          </p:nvSpPr>
          <p:spPr bwMode="auto">
            <a:xfrm flipV="1">
              <a:off x="2071688" y="4659313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5" name="Line 254"/>
            <p:cNvSpPr>
              <a:spLocks noChangeShapeType="1"/>
            </p:cNvSpPr>
            <p:nvPr/>
          </p:nvSpPr>
          <p:spPr bwMode="auto">
            <a:xfrm flipV="1">
              <a:off x="2058988" y="4610100"/>
              <a:ext cx="1587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6" name="Line 255"/>
            <p:cNvSpPr>
              <a:spLocks noChangeShapeType="1"/>
            </p:cNvSpPr>
            <p:nvPr/>
          </p:nvSpPr>
          <p:spPr bwMode="auto">
            <a:xfrm flipV="1">
              <a:off x="2046288" y="4548188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7" name="Line 256"/>
            <p:cNvSpPr>
              <a:spLocks noChangeShapeType="1"/>
            </p:cNvSpPr>
            <p:nvPr/>
          </p:nvSpPr>
          <p:spPr bwMode="auto">
            <a:xfrm flipH="1" flipV="1">
              <a:off x="2033588" y="4500563"/>
              <a:ext cx="12700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8" name="Line 257"/>
            <p:cNvSpPr>
              <a:spLocks noChangeShapeType="1"/>
            </p:cNvSpPr>
            <p:nvPr/>
          </p:nvSpPr>
          <p:spPr bwMode="auto">
            <a:xfrm flipV="1">
              <a:off x="2033588" y="4438650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9" name="Line 258"/>
            <p:cNvSpPr>
              <a:spLocks noChangeShapeType="1"/>
            </p:cNvSpPr>
            <p:nvPr/>
          </p:nvSpPr>
          <p:spPr bwMode="auto">
            <a:xfrm flipH="1" flipV="1">
              <a:off x="2022475" y="4389438"/>
              <a:ext cx="11113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0" name="Line 259"/>
            <p:cNvSpPr>
              <a:spLocks noChangeShapeType="1"/>
            </p:cNvSpPr>
            <p:nvPr/>
          </p:nvSpPr>
          <p:spPr bwMode="auto">
            <a:xfrm flipV="1">
              <a:off x="2022475" y="4327525"/>
              <a:ext cx="11113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1" name="Line 260"/>
            <p:cNvSpPr>
              <a:spLocks noChangeShapeType="1"/>
            </p:cNvSpPr>
            <p:nvPr/>
          </p:nvSpPr>
          <p:spPr bwMode="auto">
            <a:xfrm flipV="1">
              <a:off x="2033588" y="4278313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2" name="Line 261"/>
            <p:cNvSpPr>
              <a:spLocks noChangeShapeType="1"/>
            </p:cNvSpPr>
            <p:nvPr/>
          </p:nvSpPr>
          <p:spPr bwMode="auto">
            <a:xfrm flipV="1">
              <a:off x="2033588" y="4217988"/>
              <a:ext cx="1587" cy="365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3" name="Line 262"/>
            <p:cNvSpPr>
              <a:spLocks noChangeShapeType="1"/>
            </p:cNvSpPr>
            <p:nvPr/>
          </p:nvSpPr>
          <p:spPr bwMode="auto">
            <a:xfrm flipV="1">
              <a:off x="2046288" y="4168775"/>
              <a:ext cx="1587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4" name="Line 263"/>
            <p:cNvSpPr>
              <a:spLocks noChangeShapeType="1"/>
            </p:cNvSpPr>
            <p:nvPr/>
          </p:nvSpPr>
          <p:spPr bwMode="auto">
            <a:xfrm flipV="1">
              <a:off x="2046288" y="4119563"/>
              <a:ext cx="12700" cy="238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5" name="Line 264"/>
            <p:cNvSpPr>
              <a:spLocks noChangeShapeType="1"/>
            </p:cNvSpPr>
            <p:nvPr/>
          </p:nvSpPr>
          <p:spPr bwMode="auto">
            <a:xfrm flipV="1">
              <a:off x="2071688" y="4057650"/>
              <a:ext cx="1587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6" name="Line 265"/>
            <p:cNvSpPr>
              <a:spLocks noChangeShapeType="1"/>
            </p:cNvSpPr>
            <p:nvPr/>
          </p:nvSpPr>
          <p:spPr bwMode="auto">
            <a:xfrm flipV="1">
              <a:off x="2082800" y="4008438"/>
              <a:ext cx="12700" cy="38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7" name="Line 266"/>
            <p:cNvSpPr>
              <a:spLocks noChangeShapeType="1"/>
            </p:cNvSpPr>
            <p:nvPr/>
          </p:nvSpPr>
          <p:spPr bwMode="auto">
            <a:xfrm flipV="1">
              <a:off x="2095500" y="3959225"/>
              <a:ext cx="12700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8" name="Line 267"/>
            <p:cNvSpPr>
              <a:spLocks noChangeShapeType="1"/>
            </p:cNvSpPr>
            <p:nvPr/>
          </p:nvSpPr>
          <p:spPr bwMode="auto">
            <a:xfrm flipV="1">
              <a:off x="2120900" y="3911600"/>
              <a:ext cx="11113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9" name="Freeform 268"/>
            <p:cNvSpPr>
              <a:spLocks/>
            </p:cNvSpPr>
            <p:nvPr/>
          </p:nvSpPr>
          <p:spPr bwMode="auto">
            <a:xfrm>
              <a:off x="2144713" y="3862388"/>
              <a:ext cx="12700" cy="23812"/>
            </a:xfrm>
            <a:custGeom>
              <a:avLst/>
              <a:gdLst>
                <a:gd name="T0" fmla="*/ 0 w 8"/>
                <a:gd name="T1" fmla="*/ 15 h 15"/>
                <a:gd name="T2" fmla="*/ 8 w 8"/>
                <a:gd name="T3" fmla="*/ 0 h 15"/>
                <a:gd name="T4" fmla="*/ 8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0" name="Line 269"/>
            <p:cNvSpPr>
              <a:spLocks noChangeShapeType="1"/>
            </p:cNvSpPr>
            <p:nvPr/>
          </p:nvSpPr>
          <p:spPr bwMode="auto">
            <a:xfrm flipV="1">
              <a:off x="2168525" y="3813175"/>
              <a:ext cx="25400" cy="238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1" name="Freeform 270"/>
            <p:cNvSpPr>
              <a:spLocks/>
            </p:cNvSpPr>
            <p:nvPr/>
          </p:nvSpPr>
          <p:spPr bwMode="auto">
            <a:xfrm>
              <a:off x="2206625" y="3763963"/>
              <a:ext cx="11113" cy="23812"/>
            </a:xfrm>
            <a:custGeom>
              <a:avLst/>
              <a:gdLst>
                <a:gd name="T0" fmla="*/ 0 w 7"/>
                <a:gd name="T1" fmla="*/ 15 h 15"/>
                <a:gd name="T2" fmla="*/ 7 w 7"/>
                <a:gd name="T3" fmla="*/ 0 h 15"/>
                <a:gd name="T4" fmla="*/ 7 w 7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2" name="Line 271"/>
            <p:cNvSpPr>
              <a:spLocks noChangeShapeType="1"/>
            </p:cNvSpPr>
            <p:nvPr/>
          </p:nvSpPr>
          <p:spPr bwMode="auto">
            <a:xfrm flipV="1">
              <a:off x="2230438" y="3714750"/>
              <a:ext cx="254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3" name="Freeform 272"/>
            <p:cNvSpPr>
              <a:spLocks/>
            </p:cNvSpPr>
            <p:nvPr/>
          </p:nvSpPr>
          <p:spPr bwMode="auto">
            <a:xfrm>
              <a:off x="2266950" y="3678238"/>
              <a:ext cx="25400" cy="23812"/>
            </a:xfrm>
            <a:custGeom>
              <a:avLst/>
              <a:gdLst>
                <a:gd name="T0" fmla="*/ 0 w 16"/>
                <a:gd name="T1" fmla="*/ 15 h 15"/>
                <a:gd name="T2" fmla="*/ 8 w 16"/>
                <a:gd name="T3" fmla="*/ 7 h 15"/>
                <a:gd name="T4" fmla="*/ 16 w 16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lnTo>
                    <a:pt x="8" y="7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4" name="Line 273"/>
            <p:cNvSpPr>
              <a:spLocks noChangeShapeType="1"/>
            </p:cNvSpPr>
            <p:nvPr/>
          </p:nvSpPr>
          <p:spPr bwMode="auto">
            <a:xfrm flipV="1">
              <a:off x="2303463" y="3629025"/>
              <a:ext cx="25400" cy="365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5" name="Freeform 274"/>
            <p:cNvSpPr>
              <a:spLocks/>
            </p:cNvSpPr>
            <p:nvPr/>
          </p:nvSpPr>
          <p:spPr bwMode="auto">
            <a:xfrm>
              <a:off x="2341563" y="3592513"/>
              <a:ext cx="23812" cy="23812"/>
            </a:xfrm>
            <a:custGeom>
              <a:avLst/>
              <a:gdLst>
                <a:gd name="T0" fmla="*/ 0 w 15"/>
                <a:gd name="T1" fmla="*/ 15 h 15"/>
                <a:gd name="T2" fmla="*/ 7 w 15"/>
                <a:gd name="T3" fmla="*/ 7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7" y="7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6" name="Line 275"/>
            <p:cNvSpPr>
              <a:spLocks noChangeShapeType="1"/>
            </p:cNvSpPr>
            <p:nvPr/>
          </p:nvSpPr>
          <p:spPr bwMode="auto">
            <a:xfrm flipV="1">
              <a:off x="2378075" y="3554413"/>
              <a:ext cx="23813" cy="254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7" name="Freeform 276"/>
            <p:cNvSpPr>
              <a:spLocks/>
            </p:cNvSpPr>
            <p:nvPr/>
          </p:nvSpPr>
          <p:spPr bwMode="auto">
            <a:xfrm>
              <a:off x="2414588" y="3517900"/>
              <a:ext cx="36512" cy="25400"/>
            </a:xfrm>
            <a:custGeom>
              <a:avLst/>
              <a:gdLst>
                <a:gd name="T0" fmla="*/ 0 w 23"/>
                <a:gd name="T1" fmla="*/ 16 h 16"/>
                <a:gd name="T2" fmla="*/ 8 w 23"/>
                <a:gd name="T3" fmla="*/ 16 h 16"/>
                <a:gd name="T4" fmla="*/ 23 w 2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lnTo>
                    <a:pt x="8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8" name="Line 277"/>
            <p:cNvSpPr>
              <a:spLocks noChangeShapeType="1"/>
            </p:cNvSpPr>
            <p:nvPr/>
          </p:nvSpPr>
          <p:spPr bwMode="auto">
            <a:xfrm flipV="1">
              <a:off x="2463800" y="3494088"/>
              <a:ext cx="238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9" name="Freeform 278"/>
            <p:cNvSpPr>
              <a:spLocks/>
            </p:cNvSpPr>
            <p:nvPr/>
          </p:nvSpPr>
          <p:spPr bwMode="auto">
            <a:xfrm>
              <a:off x="2513013" y="3457575"/>
              <a:ext cx="23812" cy="23813"/>
            </a:xfrm>
            <a:custGeom>
              <a:avLst/>
              <a:gdLst>
                <a:gd name="T0" fmla="*/ 0 w 15"/>
                <a:gd name="T1" fmla="*/ 15 h 15"/>
                <a:gd name="T2" fmla="*/ 0 w 15"/>
                <a:gd name="T3" fmla="*/ 7 h 15"/>
                <a:gd name="T4" fmla="*/ 15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0" y="7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0" name="Line 279"/>
            <p:cNvSpPr>
              <a:spLocks noChangeShapeType="1"/>
            </p:cNvSpPr>
            <p:nvPr/>
          </p:nvSpPr>
          <p:spPr bwMode="auto">
            <a:xfrm flipV="1">
              <a:off x="2549525" y="3432175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1" name="Freeform 280"/>
            <p:cNvSpPr>
              <a:spLocks/>
            </p:cNvSpPr>
            <p:nvPr/>
          </p:nvSpPr>
          <p:spPr bwMode="auto">
            <a:xfrm>
              <a:off x="2598738" y="3408363"/>
              <a:ext cx="36512" cy="11112"/>
            </a:xfrm>
            <a:custGeom>
              <a:avLst/>
              <a:gdLst>
                <a:gd name="T0" fmla="*/ 0 w 23"/>
                <a:gd name="T1" fmla="*/ 7 h 7"/>
                <a:gd name="T2" fmla="*/ 0 w 23"/>
                <a:gd name="T3" fmla="*/ 7 h 7"/>
                <a:gd name="T4" fmla="*/ 23 w 2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lnTo>
                    <a:pt x="0" y="7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2" name="Line 281"/>
            <p:cNvSpPr>
              <a:spLocks noChangeShapeType="1"/>
            </p:cNvSpPr>
            <p:nvPr/>
          </p:nvSpPr>
          <p:spPr bwMode="auto">
            <a:xfrm flipV="1">
              <a:off x="2647950" y="3382963"/>
              <a:ext cx="3651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3" name="Line 282"/>
            <p:cNvSpPr>
              <a:spLocks noChangeShapeType="1"/>
            </p:cNvSpPr>
            <p:nvPr/>
          </p:nvSpPr>
          <p:spPr bwMode="auto">
            <a:xfrm flipV="1">
              <a:off x="2709863" y="3359150"/>
              <a:ext cx="238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4" name="Line 283"/>
            <p:cNvSpPr>
              <a:spLocks noChangeShapeType="1"/>
            </p:cNvSpPr>
            <p:nvPr/>
          </p:nvSpPr>
          <p:spPr bwMode="auto">
            <a:xfrm flipV="1">
              <a:off x="2757488" y="3346450"/>
              <a:ext cx="254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5" name="Line 284"/>
            <p:cNvSpPr>
              <a:spLocks noChangeShapeType="1"/>
            </p:cNvSpPr>
            <p:nvPr/>
          </p:nvSpPr>
          <p:spPr bwMode="auto">
            <a:xfrm flipV="1">
              <a:off x="2806700" y="3322638"/>
              <a:ext cx="38100" cy="111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6" name="Line 285"/>
            <p:cNvSpPr>
              <a:spLocks noChangeShapeType="1"/>
            </p:cNvSpPr>
            <p:nvPr/>
          </p:nvSpPr>
          <p:spPr bwMode="auto">
            <a:xfrm flipV="1">
              <a:off x="2855913" y="3309938"/>
              <a:ext cx="36512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7" name="Line 286"/>
            <p:cNvSpPr>
              <a:spLocks noChangeShapeType="1"/>
            </p:cNvSpPr>
            <p:nvPr/>
          </p:nvSpPr>
          <p:spPr bwMode="auto">
            <a:xfrm>
              <a:off x="2917825" y="3309938"/>
              <a:ext cx="365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8" name="Line 287"/>
            <p:cNvSpPr>
              <a:spLocks noChangeShapeType="1"/>
            </p:cNvSpPr>
            <p:nvPr/>
          </p:nvSpPr>
          <p:spPr bwMode="auto">
            <a:xfrm>
              <a:off x="2967038" y="3297238"/>
              <a:ext cx="365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9" name="Line 288"/>
            <p:cNvSpPr>
              <a:spLocks noChangeShapeType="1"/>
            </p:cNvSpPr>
            <p:nvPr/>
          </p:nvSpPr>
          <p:spPr bwMode="auto">
            <a:xfrm>
              <a:off x="3027363" y="3297238"/>
              <a:ext cx="381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0" name="Line 289"/>
            <p:cNvSpPr>
              <a:spLocks noChangeShapeType="1"/>
            </p:cNvSpPr>
            <p:nvPr/>
          </p:nvSpPr>
          <p:spPr bwMode="auto">
            <a:xfrm flipV="1">
              <a:off x="3076575" y="3284538"/>
              <a:ext cx="38100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1" name="Rectangle 290"/>
            <p:cNvSpPr>
              <a:spLocks noChangeArrowheads="1"/>
            </p:cNvSpPr>
            <p:nvPr/>
          </p:nvSpPr>
          <p:spPr bwMode="auto">
            <a:xfrm>
              <a:off x="4033838" y="1924050"/>
              <a:ext cx="638175" cy="28098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2" name="Rectangle 291"/>
            <p:cNvSpPr>
              <a:spLocks noChangeArrowheads="1"/>
            </p:cNvSpPr>
            <p:nvPr/>
          </p:nvSpPr>
          <p:spPr bwMode="auto">
            <a:xfrm>
              <a:off x="4033838" y="1924050"/>
              <a:ext cx="638175" cy="2809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Rectangle 292"/>
            <p:cNvSpPr>
              <a:spLocks noChangeArrowheads="1"/>
            </p:cNvSpPr>
            <p:nvPr/>
          </p:nvSpPr>
          <p:spPr bwMode="auto">
            <a:xfrm>
              <a:off x="3997325" y="4316413"/>
              <a:ext cx="650875" cy="269875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Rectangle 293"/>
            <p:cNvSpPr>
              <a:spLocks noChangeArrowheads="1"/>
            </p:cNvSpPr>
            <p:nvPr/>
          </p:nvSpPr>
          <p:spPr bwMode="auto">
            <a:xfrm>
              <a:off x="3997325" y="4316413"/>
              <a:ext cx="650875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Rectangle 294"/>
            <p:cNvSpPr>
              <a:spLocks noChangeArrowheads="1"/>
            </p:cNvSpPr>
            <p:nvPr/>
          </p:nvSpPr>
          <p:spPr bwMode="auto">
            <a:xfrm>
              <a:off x="4054475" y="1939925"/>
              <a:ext cx="5683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900" dirty="0">
                  <a:solidFill>
                    <a:srgbClr val="24211D"/>
                  </a:solidFill>
                </a:rPr>
                <a:t>      R2</a:t>
              </a:r>
              <a:endParaRPr lang="ru-RU" altLang="ru-RU" dirty="0"/>
            </a:p>
          </p:txBody>
        </p:sp>
        <p:sp>
          <p:nvSpPr>
            <p:cNvPr id="486" name="Rectangle 295"/>
            <p:cNvSpPr>
              <a:spLocks noChangeArrowheads="1"/>
            </p:cNvSpPr>
            <p:nvPr/>
          </p:nvSpPr>
          <p:spPr bwMode="auto">
            <a:xfrm>
              <a:off x="4237038" y="2062163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487" name="Rectangle 296"/>
            <p:cNvSpPr>
              <a:spLocks noChangeArrowheads="1"/>
            </p:cNvSpPr>
            <p:nvPr/>
          </p:nvSpPr>
          <p:spPr bwMode="auto">
            <a:xfrm>
              <a:off x="4241800" y="4321175"/>
              <a:ext cx="13465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900">
                  <a:solidFill>
                    <a:srgbClr val="24211D"/>
                  </a:solidFill>
                </a:rPr>
                <a:t>R3</a:t>
              </a:r>
              <a:endParaRPr lang="ru-RU" altLang="ru-RU"/>
            </a:p>
          </p:txBody>
        </p:sp>
        <p:sp>
          <p:nvSpPr>
            <p:cNvPr id="488" name="Rectangle 297"/>
            <p:cNvSpPr>
              <a:spLocks noChangeArrowheads="1"/>
            </p:cNvSpPr>
            <p:nvPr/>
          </p:nvSpPr>
          <p:spPr bwMode="auto">
            <a:xfrm>
              <a:off x="4214813" y="4443413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489" name="Oval 298"/>
            <p:cNvSpPr>
              <a:spLocks noChangeArrowheads="1"/>
            </p:cNvSpPr>
            <p:nvPr/>
          </p:nvSpPr>
          <p:spPr bwMode="auto">
            <a:xfrm>
              <a:off x="4635500" y="2033588"/>
              <a:ext cx="60325" cy="61912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Oval 299"/>
            <p:cNvSpPr>
              <a:spLocks noChangeArrowheads="1"/>
            </p:cNvSpPr>
            <p:nvPr/>
          </p:nvSpPr>
          <p:spPr bwMode="auto">
            <a:xfrm>
              <a:off x="4635500" y="2033588"/>
              <a:ext cx="60325" cy="619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Oval 300"/>
            <p:cNvSpPr>
              <a:spLocks noChangeArrowheads="1"/>
            </p:cNvSpPr>
            <p:nvPr/>
          </p:nvSpPr>
          <p:spPr bwMode="auto">
            <a:xfrm>
              <a:off x="4610100" y="4413250"/>
              <a:ext cx="61913" cy="61913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Oval 301"/>
            <p:cNvSpPr>
              <a:spLocks noChangeArrowheads="1"/>
            </p:cNvSpPr>
            <p:nvPr/>
          </p:nvSpPr>
          <p:spPr bwMode="auto">
            <a:xfrm>
              <a:off x="4610100" y="4413250"/>
              <a:ext cx="61913" cy="6191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Rectangle 302"/>
            <p:cNvSpPr>
              <a:spLocks noChangeArrowheads="1"/>
            </p:cNvSpPr>
            <p:nvPr/>
          </p:nvSpPr>
          <p:spPr bwMode="auto">
            <a:xfrm>
              <a:off x="2644775" y="495300"/>
              <a:ext cx="93294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Внутренняя сеть А</a:t>
              </a:r>
              <a:endParaRPr lang="ru-RU" altLang="ru-RU"/>
            </a:p>
          </p:txBody>
        </p:sp>
        <p:sp>
          <p:nvSpPr>
            <p:cNvPr id="494" name="Rectangle 303"/>
            <p:cNvSpPr>
              <a:spLocks noChangeArrowheads="1"/>
            </p:cNvSpPr>
            <p:nvPr/>
          </p:nvSpPr>
          <p:spPr bwMode="auto">
            <a:xfrm>
              <a:off x="2644775" y="3138488"/>
              <a:ext cx="92653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Внутренняя сеть В</a:t>
              </a:r>
              <a:endParaRPr lang="ru-RU" altLang="ru-RU"/>
            </a:p>
          </p:txBody>
        </p:sp>
        <p:sp>
          <p:nvSpPr>
            <p:cNvPr id="495" name="Freeform 304"/>
            <p:cNvSpPr>
              <a:spLocks/>
            </p:cNvSpPr>
            <p:nvPr/>
          </p:nvSpPr>
          <p:spPr bwMode="auto">
            <a:xfrm>
              <a:off x="5678488" y="1555750"/>
              <a:ext cx="1066800" cy="3435350"/>
            </a:xfrm>
            <a:custGeom>
              <a:avLst/>
              <a:gdLst>
                <a:gd name="T0" fmla="*/ 87 w 87"/>
                <a:gd name="T1" fmla="*/ 0 h 280"/>
                <a:gd name="T2" fmla="*/ 55 w 87"/>
                <a:gd name="T3" fmla="*/ 32 h 280"/>
                <a:gd name="T4" fmla="*/ 29 w 87"/>
                <a:gd name="T5" fmla="*/ 75 h 280"/>
                <a:gd name="T6" fmla="*/ 17 w 87"/>
                <a:gd name="T7" fmla="*/ 121 h 280"/>
                <a:gd name="T8" fmla="*/ 17 w 87"/>
                <a:gd name="T9" fmla="*/ 151 h 280"/>
                <a:gd name="T10" fmla="*/ 27 w 87"/>
                <a:gd name="T11" fmla="*/ 205 h 280"/>
                <a:gd name="T12" fmla="*/ 50 w 87"/>
                <a:gd name="T13" fmla="*/ 251 h 280"/>
                <a:gd name="T14" fmla="*/ 78 w 87"/>
                <a:gd name="T15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280">
                  <a:moveTo>
                    <a:pt x="87" y="0"/>
                  </a:moveTo>
                  <a:cubicBezTo>
                    <a:pt x="64" y="4"/>
                    <a:pt x="53" y="15"/>
                    <a:pt x="55" y="32"/>
                  </a:cubicBezTo>
                  <a:cubicBezTo>
                    <a:pt x="37" y="39"/>
                    <a:pt x="28" y="53"/>
                    <a:pt x="29" y="75"/>
                  </a:cubicBezTo>
                  <a:cubicBezTo>
                    <a:pt x="9" y="81"/>
                    <a:pt x="1" y="94"/>
                    <a:pt x="17" y="121"/>
                  </a:cubicBezTo>
                  <a:cubicBezTo>
                    <a:pt x="17" y="136"/>
                    <a:pt x="17" y="137"/>
                    <a:pt x="17" y="151"/>
                  </a:cubicBezTo>
                  <a:cubicBezTo>
                    <a:pt x="0" y="177"/>
                    <a:pt x="8" y="201"/>
                    <a:pt x="27" y="205"/>
                  </a:cubicBezTo>
                  <a:cubicBezTo>
                    <a:pt x="15" y="236"/>
                    <a:pt x="33" y="243"/>
                    <a:pt x="50" y="251"/>
                  </a:cubicBezTo>
                  <a:cubicBezTo>
                    <a:pt x="49" y="274"/>
                    <a:pt x="61" y="280"/>
                    <a:pt x="78" y="279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Rectangle 305"/>
            <p:cNvSpPr>
              <a:spLocks noChangeArrowheads="1"/>
            </p:cNvSpPr>
            <p:nvPr/>
          </p:nvSpPr>
          <p:spPr bwMode="auto">
            <a:xfrm>
              <a:off x="6115050" y="3189288"/>
              <a:ext cx="4472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497" name="Rectangle 306"/>
            <p:cNvSpPr>
              <a:spLocks noChangeArrowheads="1"/>
            </p:cNvSpPr>
            <p:nvPr/>
          </p:nvSpPr>
          <p:spPr bwMode="auto">
            <a:xfrm>
              <a:off x="6115050" y="3311525"/>
              <a:ext cx="2051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498" name="Line 307"/>
            <p:cNvSpPr>
              <a:spLocks noChangeShapeType="1"/>
            </p:cNvSpPr>
            <p:nvPr/>
          </p:nvSpPr>
          <p:spPr bwMode="auto">
            <a:xfrm>
              <a:off x="4695825" y="2058988"/>
              <a:ext cx="147320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308"/>
            <p:cNvSpPr>
              <a:spLocks noChangeShapeType="1"/>
            </p:cNvSpPr>
            <p:nvPr/>
          </p:nvSpPr>
          <p:spPr bwMode="auto">
            <a:xfrm>
              <a:off x="4672013" y="4451350"/>
              <a:ext cx="133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Rectangle 309"/>
            <p:cNvSpPr>
              <a:spLocks noChangeArrowheads="1"/>
            </p:cNvSpPr>
            <p:nvPr/>
          </p:nvSpPr>
          <p:spPr bwMode="auto">
            <a:xfrm>
              <a:off x="2732088" y="10763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10.0.1.5</a:t>
              </a:r>
              <a:endParaRPr lang="ru-RU" altLang="ru-RU"/>
            </a:p>
          </p:txBody>
        </p:sp>
        <p:sp>
          <p:nvSpPr>
            <p:cNvPr id="501" name="Rectangle 310"/>
            <p:cNvSpPr>
              <a:spLocks noChangeArrowheads="1"/>
            </p:cNvSpPr>
            <p:nvPr/>
          </p:nvSpPr>
          <p:spPr bwMode="auto">
            <a:xfrm>
              <a:off x="2727325" y="130968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02" name="Rectangle 311"/>
            <p:cNvSpPr>
              <a:spLocks noChangeArrowheads="1"/>
            </p:cNvSpPr>
            <p:nvPr/>
          </p:nvSpPr>
          <p:spPr bwMode="auto">
            <a:xfrm>
              <a:off x="2727325" y="174783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10.0.1.7</a:t>
              </a:r>
              <a:endParaRPr lang="ru-RU" altLang="ru-RU"/>
            </a:p>
          </p:txBody>
        </p:sp>
        <p:sp>
          <p:nvSpPr>
            <p:cNvPr id="503" name="Rectangle 312"/>
            <p:cNvSpPr>
              <a:spLocks noChangeArrowheads="1"/>
            </p:cNvSpPr>
            <p:nvPr/>
          </p:nvSpPr>
          <p:spPr bwMode="auto">
            <a:xfrm>
              <a:off x="3444875" y="23288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504" name="Rectangle 313"/>
            <p:cNvSpPr>
              <a:spLocks noChangeArrowheads="1"/>
            </p:cNvSpPr>
            <p:nvPr/>
          </p:nvSpPr>
          <p:spPr bwMode="auto">
            <a:xfrm>
              <a:off x="3536950" y="4578350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05" name="Rectangle 314"/>
            <p:cNvSpPr>
              <a:spLocks noChangeArrowheads="1"/>
            </p:cNvSpPr>
            <p:nvPr/>
          </p:nvSpPr>
          <p:spPr bwMode="auto">
            <a:xfrm>
              <a:off x="2855913" y="2486025"/>
              <a:ext cx="101758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10.0.2.0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6" name="Rectangle 315"/>
            <p:cNvSpPr>
              <a:spLocks noChangeArrowheads="1"/>
            </p:cNvSpPr>
            <p:nvPr/>
          </p:nvSpPr>
          <p:spPr bwMode="auto">
            <a:xfrm>
              <a:off x="2995613" y="4906963"/>
              <a:ext cx="98901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</a:t>
              </a:r>
              <a:r>
                <a:rPr lang="en-GB" altLang="ru-RU" sz="900">
                  <a:solidFill>
                    <a:srgbClr val="24211D"/>
                  </a:solidFill>
                </a:rPr>
                <a:t>1</a:t>
              </a:r>
              <a:r>
                <a:rPr lang="ru-RU" altLang="ru-RU" sz="900">
                  <a:solidFill>
                    <a:srgbClr val="24211D"/>
                  </a:solidFill>
                </a:rPr>
                <a:t>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7" name="Rectangle 316"/>
            <p:cNvSpPr>
              <a:spLocks noChangeArrowheads="1"/>
            </p:cNvSpPr>
            <p:nvPr/>
          </p:nvSpPr>
          <p:spPr bwMode="auto">
            <a:xfrm>
              <a:off x="2162175" y="2008188"/>
              <a:ext cx="89376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Сеть 10.0.</a:t>
              </a:r>
              <a:r>
                <a:rPr lang="en-GB" altLang="ru-RU" sz="900">
                  <a:solidFill>
                    <a:srgbClr val="24211D"/>
                  </a:solidFill>
                </a:rPr>
                <a:t>1</a:t>
              </a:r>
              <a:r>
                <a:rPr lang="ru-RU" altLang="ru-RU" sz="900">
                  <a:solidFill>
                    <a:srgbClr val="24211D"/>
                  </a:solidFill>
                </a:rPr>
                <a:t>.0</a:t>
              </a:r>
              <a:r>
                <a:rPr lang="en-GB" altLang="ru-RU" sz="900">
                  <a:solidFill>
                    <a:srgbClr val="24211D"/>
                  </a:solidFill>
                </a:rPr>
                <a:t>/24</a:t>
              </a:r>
              <a:endParaRPr lang="ru-RU" altLang="ru-RU"/>
            </a:p>
          </p:txBody>
        </p:sp>
        <p:sp>
          <p:nvSpPr>
            <p:cNvPr id="508" name="Rectangle 317"/>
            <p:cNvSpPr>
              <a:spLocks noChangeArrowheads="1"/>
            </p:cNvSpPr>
            <p:nvPr/>
          </p:nvSpPr>
          <p:spPr bwMode="auto">
            <a:xfrm>
              <a:off x="3556000" y="184308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10.0.2.12</a:t>
              </a:r>
              <a:endParaRPr lang="ru-RU" altLang="ru-RU"/>
            </a:p>
          </p:txBody>
        </p:sp>
        <p:sp>
          <p:nvSpPr>
            <p:cNvPr id="509" name="Rectangle 318"/>
            <p:cNvSpPr>
              <a:spLocks noChangeArrowheads="1"/>
            </p:cNvSpPr>
            <p:nvPr/>
          </p:nvSpPr>
          <p:spPr bwMode="auto">
            <a:xfrm>
              <a:off x="3556000" y="135413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510" name="Rectangle 319"/>
            <p:cNvSpPr>
              <a:spLocks noChangeArrowheads="1"/>
            </p:cNvSpPr>
            <p:nvPr/>
          </p:nvSpPr>
          <p:spPr bwMode="auto">
            <a:xfrm>
              <a:off x="3517900" y="373697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10.0.1.2</a:t>
              </a:r>
              <a:endParaRPr lang="ru-RU" altLang="ru-RU"/>
            </a:p>
          </p:txBody>
        </p:sp>
        <p:sp>
          <p:nvSpPr>
            <p:cNvPr id="511" name="Rectangle 320"/>
            <p:cNvSpPr>
              <a:spLocks noChangeArrowheads="1"/>
            </p:cNvSpPr>
            <p:nvPr/>
          </p:nvSpPr>
          <p:spPr bwMode="auto">
            <a:xfrm>
              <a:off x="3556000" y="1652588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10.0.2.2</a:t>
              </a:r>
              <a:endParaRPr lang="ru-RU" altLang="ru-RU"/>
            </a:p>
          </p:txBody>
        </p:sp>
        <p:sp>
          <p:nvSpPr>
            <p:cNvPr id="512" name="Rectangle 321"/>
            <p:cNvSpPr>
              <a:spLocks noChangeArrowheads="1"/>
            </p:cNvSpPr>
            <p:nvPr/>
          </p:nvSpPr>
          <p:spPr bwMode="auto">
            <a:xfrm>
              <a:off x="3546475" y="42640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10.0.1.1</a:t>
              </a:r>
              <a:endParaRPr lang="ru-RU" altLang="ru-RU"/>
            </a:p>
          </p:txBody>
        </p:sp>
        <p:sp>
          <p:nvSpPr>
            <p:cNvPr id="513" name="Rectangle 322"/>
            <p:cNvSpPr>
              <a:spLocks noChangeArrowheads="1"/>
            </p:cNvSpPr>
            <p:nvPr/>
          </p:nvSpPr>
          <p:spPr bwMode="auto">
            <a:xfrm>
              <a:off x="2855913" y="1509713"/>
              <a:ext cx="23495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R1</a:t>
              </a:r>
              <a:endParaRPr lang="ru-RU" altLang="ru-RU"/>
            </a:p>
          </p:txBody>
        </p:sp>
        <p:sp>
          <p:nvSpPr>
            <p:cNvPr id="514" name="Rectangle 323"/>
            <p:cNvSpPr>
              <a:spLocks noChangeArrowheads="1"/>
            </p:cNvSpPr>
            <p:nvPr/>
          </p:nvSpPr>
          <p:spPr bwMode="auto">
            <a:xfrm>
              <a:off x="4802188" y="177641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515" name="Rectangle 324"/>
            <p:cNvSpPr>
              <a:spLocks noChangeArrowheads="1"/>
            </p:cNvSpPr>
            <p:nvPr/>
          </p:nvSpPr>
          <p:spPr bwMode="auto">
            <a:xfrm>
              <a:off x="4779963" y="4067175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185.127.125.2</a:t>
              </a:r>
              <a:endParaRPr lang="ru-RU" altLang="ru-RU"/>
            </a:p>
          </p:txBody>
        </p:sp>
        <p:sp>
          <p:nvSpPr>
            <p:cNvPr id="516" name="Rectangle 325"/>
            <p:cNvSpPr>
              <a:spLocks noChangeArrowheads="1"/>
            </p:cNvSpPr>
            <p:nvPr/>
          </p:nvSpPr>
          <p:spPr bwMode="auto">
            <a:xfrm>
              <a:off x="4802188" y="190341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181.230.25.2</a:t>
              </a:r>
              <a:endParaRPr lang="ru-RU" altLang="ru-RU"/>
            </a:p>
          </p:txBody>
        </p:sp>
        <p:sp>
          <p:nvSpPr>
            <p:cNvPr id="517" name="Rectangle 326"/>
            <p:cNvSpPr>
              <a:spLocks noChangeArrowheads="1"/>
            </p:cNvSpPr>
            <p:nvPr/>
          </p:nvSpPr>
          <p:spPr bwMode="auto">
            <a:xfrm>
              <a:off x="4779963" y="4194175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185.127.125.3</a:t>
              </a:r>
              <a:endParaRPr lang="ru-RU" altLang="ru-RU"/>
            </a:p>
          </p:txBody>
        </p:sp>
        <p:sp>
          <p:nvSpPr>
            <p:cNvPr id="518" name="Rectangle 327"/>
            <p:cNvSpPr>
              <a:spLocks noChangeArrowheads="1"/>
            </p:cNvSpPr>
            <p:nvPr/>
          </p:nvSpPr>
          <p:spPr bwMode="auto">
            <a:xfrm>
              <a:off x="4779963" y="4324350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185.127.125.4</a:t>
              </a:r>
              <a:endParaRPr lang="ru-RU" altLang="ru-RU"/>
            </a:p>
          </p:txBody>
        </p:sp>
        <p:sp>
          <p:nvSpPr>
            <p:cNvPr id="519" name="Rectangle 328"/>
            <p:cNvSpPr>
              <a:spLocks noChangeArrowheads="1"/>
            </p:cNvSpPr>
            <p:nvPr/>
          </p:nvSpPr>
          <p:spPr bwMode="auto">
            <a:xfrm>
              <a:off x="4802188" y="2103438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181.230.25.3</a:t>
              </a:r>
              <a:endParaRPr lang="ru-RU" altLang="ru-RU"/>
            </a:p>
          </p:txBody>
        </p:sp>
        <p:sp>
          <p:nvSpPr>
            <p:cNvPr id="520" name="Rectangle 329"/>
            <p:cNvSpPr>
              <a:spLocks noChangeArrowheads="1"/>
            </p:cNvSpPr>
            <p:nvPr/>
          </p:nvSpPr>
          <p:spPr bwMode="auto">
            <a:xfrm>
              <a:off x="4002088" y="2592388"/>
              <a:ext cx="13529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521" name="Rectangle 330"/>
            <p:cNvSpPr>
              <a:spLocks noChangeArrowheads="1"/>
            </p:cNvSpPr>
            <p:nvPr/>
          </p:nvSpPr>
          <p:spPr bwMode="auto">
            <a:xfrm>
              <a:off x="3984625" y="2708275"/>
              <a:ext cx="785813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2" name="Rectangle 331"/>
            <p:cNvSpPr>
              <a:spLocks noChangeArrowheads="1"/>
            </p:cNvSpPr>
            <p:nvPr/>
          </p:nvSpPr>
          <p:spPr bwMode="auto">
            <a:xfrm>
              <a:off x="3960813" y="5100638"/>
              <a:ext cx="784225" cy="2587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3" name="Rectangle 332"/>
            <p:cNvSpPr>
              <a:spLocks noChangeArrowheads="1"/>
            </p:cNvSpPr>
            <p:nvPr/>
          </p:nvSpPr>
          <p:spPr bwMode="auto">
            <a:xfrm>
              <a:off x="3984625" y="2978150"/>
              <a:ext cx="785813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4" name="Rectangle 333"/>
            <p:cNvSpPr>
              <a:spLocks noChangeArrowheads="1"/>
            </p:cNvSpPr>
            <p:nvPr/>
          </p:nvSpPr>
          <p:spPr bwMode="auto">
            <a:xfrm>
              <a:off x="3960813" y="5359400"/>
              <a:ext cx="784225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5" name="Rectangle 334"/>
            <p:cNvSpPr>
              <a:spLocks noChangeArrowheads="1"/>
            </p:cNvSpPr>
            <p:nvPr/>
          </p:nvSpPr>
          <p:spPr bwMode="auto">
            <a:xfrm>
              <a:off x="3984625" y="3175000"/>
              <a:ext cx="785813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6" name="Rectangle 335"/>
            <p:cNvSpPr>
              <a:spLocks noChangeArrowheads="1"/>
            </p:cNvSpPr>
            <p:nvPr/>
          </p:nvSpPr>
          <p:spPr bwMode="auto">
            <a:xfrm>
              <a:off x="3960813" y="5567363"/>
              <a:ext cx="7842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7" name="Rectangle 336"/>
            <p:cNvSpPr>
              <a:spLocks noChangeArrowheads="1"/>
            </p:cNvSpPr>
            <p:nvPr/>
          </p:nvSpPr>
          <p:spPr bwMode="auto">
            <a:xfrm>
              <a:off x="3984625" y="3382963"/>
              <a:ext cx="785813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8" name="Rectangle 337"/>
            <p:cNvSpPr>
              <a:spLocks noChangeArrowheads="1"/>
            </p:cNvSpPr>
            <p:nvPr/>
          </p:nvSpPr>
          <p:spPr bwMode="auto">
            <a:xfrm>
              <a:off x="3960813" y="5764213"/>
              <a:ext cx="784225" cy="207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9" name="Rectangle 338"/>
            <p:cNvSpPr>
              <a:spLocks noChangeArrowheads="1"/>
            </p:cNvSpPr>
            <p:nvPr/>
          </p:nvSpPr>
          <p:spPr bwMode="auto">
            <a:xfrm>
              <a:off x="4770438" y="2708275"/>
              <a:ext cx="796925" cy="2698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0" name="Rectangle 339"/>
            <p:cNvSpPr>
              <a:spLocks noChangeArrowheads="1"/>
            </p:cNvSpPr>
            <p:nvPr/>
          </p:nvSpPr>
          <p:spPr bwMode="auto">
            <a:xfrm>
              <a:off x="4745038" y="5100638"/>
              <a:ext cx="798512" cy="2587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1" name="Rectangle 340"/>
            <p:cNvSpPr>
              <a:spLocks noChangeArrowheads="1"/>
            </p:cNvSpPr>
            <p:nvPr/>
          </p:nvSpPr>
          <p:spPr bwMode="auto">
            <a:xfrm>
              <a:off x="4770438" y="2978150"/>
              <a:ext cx="7969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2" name="Rectangle 341"/>
            <p:cNvSpPr>
              <a:spLocks noChangeArrowheads="1"/>
            </p:cNvSpPr>
            <p:nvPr/>
          </p:nvSpPr>
          <p:spPr bwMode="auto">
            <a:xfrm>
              <a:off x="4745038" y="5359400"/>
              <a:ext cx="798512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3" name="Rectangle 342"/>
            <p:cNvSpPr>
              <a:spLocks noChangeArrowheads="1"/>
            </p:cNvSpPr>
            <p:nvPr/>
          </p:nvSpPr>
          <p:spPr bwMode="auto">
            <a:xfrm>
              <a:off x="4770438" y="3175000"/>
              <a:ext cx="796925" cy="2079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4" name="Rectangle 343"/>
            <p:cNvSpPr>
              <a:spLocks noChangeArrowheads="1"/>
            </p:cNvSpPr>
            <p:nvPr/>
          </p:nvSpPr>
          <p:spPr bwMode="auto">
            <a:xfrm>
              <a:off x="4745038" y="5567363"/>
              <a:ext cx="798512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5" name="Rectangle 344"/>
            <p:cNvSpPr>
              <a:spLocks noChangeArrowheads="1"/>
            </p:cNvSpPr>
            <p:nvPr/>
          </p:nvSpPr>
          <p:spPr bwMode="auto">
            <a:xfrm>
              <a:off x="4770438" y="3382963"/>
              <a:ext cx="796925" cy="1968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6" name="Rectangle 345"/>
            <p:cNvSpPr>
              <a:spLocks noChangeArrowheads="1"/>
            </p:cNvSpPr>
            <p:nvPr/>
          </p:nvSpPr>
          <p:spPr bwMode="auto">
            <a:xfrm>
              <a:off x="4745038" y="5764213"/>
              <a:ext cx="798512" cy="207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7" name="Rectangle 346"/>
            <p:cNvSpPr>
              <a:spLocks noChangeArrowheads="1"/>
            </p:cNvSpPr>
            <p:nvPr/>
          </p:nvSpPr>
          <p:spPr bwMode="auto">
            <a:xfrm>
              <a:off x="4848225" y="2719388"/>
              <a:ext cx="59471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Глобальные</a:t>
              </a:r>
              <a:endParaRPr lang="ru-RU" altLang="ru-RU"/>
            </a:p>
          </p:txBody>
        </p:sp>
        <p:sp>
          <p:nvSpPr>
            <p:cNvPr id="538" name="Rectangle 347"/>
            <p:cNvSpPr>
              <a:spLocks noChangeArrowheads="1"/>
            </p:cNvSpPr>
            <p:nvPr/>
          </p:nvSpPr>
          <p:spPr bwMode="auto">
            <a:xfrm>
              <a:off x="4983163" y="2841625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39" name="Rectangle 348"/>
            <p:cNvSpPr>
              <a:spLocks noChangeArrowheads="1"/>
            </p:cNvSpPr>
            <p:nvPr/>
          </p:nvSpPr>
          <p:spPr bwMode="auto">
            <a:xfrm>
              <a:off x="4830763" y="5102225"/>
              <a:ext cx="59471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Глобальные</a:t>
              </a:r>
              <a:endParaRPr lang="ru-RU" altLang="ru-RU"/>
            </a:p>
          </p:txBody>
        </p:sp>
        <p:sp>
          <p:nvSpPr>
            <p:cNvPr id="540" name="Rectangle 349"/>
            <p:cNvSpPr>
              <a:spLocks noChangeArrowheads="1"/>
            </p:cNvSpPr>
            <p:nvPr/>
          </p:nvSpPr>
          <p:spPr bwMode="auto">
            <a:xfrm>
              <a:off x="4965700" y="5224463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1" name="Rectangle 350"/>
            <p:cNvSpPr>
              <a:spLocks noChangeArrowheads="1"/>
            </p:cNvSpPr>
            <p:nvPr/>
          </p:nvSpPr>
          <p:spPr bwMode="auto">
            <a:xfrm>
              <a:off x="4168775" y="2719388"/>
              <a:ext cx="4183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Частные</a:t>
              </a:r>
              <a:endParaRPr lang="ru-RU" altLang="ru-RU"/>
            </a:p>
          </p:txBody>
        </p:sp>
        <p:sp>
          <p:nvSpPr>
            <p:cNvPr id="542" name="Rectangle 351"/>
            <p:cNvSpPr>
              <a:spLocks noChangeArrowheads="1"/>
            </p:cNvSpPr>
            <p:nvPr/>
          </p:nvSpPr>
          <p:spPr bwMode="auto">
            <a:xfrm>
              <a:off x="4205288" y="2841625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3" name="Rectangle 352"/>
            <p:cNvSpPr>
              <a:spLocks noChangeArrowheads="1"/>
            </p:cNvSpPr>
            <p:nvPr/>
          </p:nvSpPr>
          <p:spPr bwMode="auto">
            <a:xfrm>
              <a:off x="4146550" y="5102225"/>
              <a:ext cx="4183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Частные</a:t>
              </a:r>
              <a:endParaRPr lang="ru-RU" altLang="ru-RU"/>
            </a:p>
          </p:txBody>
        </p:sp>
        <p:sp>
          <p:nvSpPr>
            <p:cNvPr id="544" name="Rectangle 353"/>
            <p:cNvSpPr>
              <a:spLocks noChangeArrowheads="1"/>
            </p:cNvSpPr>
            <p:nvPr/>
          </p:nvSpPr>
          <p:spPr bwMode="auto">
            <a:xfrm>
              <a:off x="4183063" y="5224463"/>
              <a:ext cx="3222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адреса</a:t>
              </a:r>
              <a:endParaRPr lang="ru-RU" altLang="ru-RU"/>
            </a:p>
          </p:txBody>
        </p:sp>
        <p:sp>
          <p:nvSpPr>
            <p:cNvPr id="545" name="Rectangle 354"/>
            <p:cNvSpPr>
              <a:spLocks noChangeArrowheads="1"/>
            </p:cNvSpPr>
            <p:nvPr/>
          </p:nvSpPr>
          <p:spPr bwMode="auto">
            <a:xfrm>
              <a:off x="4179888" y="301942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46" name="Rectangle 355"/>
            <p:cNvSpPr>
              <a:spLocks noChangeArrowheads="1"/>
            </p:cNvSpPr>
            <p:nvPr/>
          </p:nvSpPr>
          <p:spPr bwMode="auto">
            <a:xfrm>
              <a:off x="4119563" y="54022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10.0.1.1</a:t>
              </a:r>
              <a:endParaRPr lang="ru-RU" altLang="ru-RU"/>
            </a:p>
          </p:txBody>
        </p:sp>
        <p:sp>
          <p:nvSpPr>
            <p:cNvPr id="547" name="Rectangle 356"/>
            <p:cNvSpPr>
              <a:spLocks noChangeArrowheads="1"/>
            </p:cNvSpPr>
            <p:nvPr/>
          </p:nvSpPr>
          <p:spPr bwMode="auto">
            <a:xfrm>
              <a:off x="4179888" y="3421063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548" name="Rectangle 357"/>
            <p:cNvSpPr>
              <a:spLocks noChangeArrowheads="1"/>
            </p:cNvSpPr>
            <p:nvPr/>
          </p:nvSpPr>
          <p:spPr bwMode="auto">
            <a:xfrm>
              <a:off x="4129088" y="5803900"/>
              <a:ext cx="41275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549" name="Rectangle 358"/>
            <p:cNvSpPr>
              <a:spLocks noChangeArrowheads="1"/>
            </p:cNvSpPr>
            <p:nvPr/>
          </p:nvSpPr>
          <p:spPr bwMode="auto">
            <a:xfrm>
              <a:off x="4148138" y="3221038"/>
              <a:ext cx="432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550" name="Rectangle 359"/>
            <p:cNvSpPr>
              <a:spLocks noChangeArrowheads="1"/>
            </p:cNvSpPr>
            <p:nvPr/>
          </p:nvSpPr>
          <p:spPr bwMode="auto">
            <a:xfrm>
              <a:off x="4125913" y="5603875"/>
              <a:ext cx="3751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10.0.1.2</a:t>
              </a:r>
              <a:endParaRPr lang="ru-RU" altLang="ru-RU"/>
            </a:p>
          </p:txBody>
        </p:sp>
        <p:sp>
          <p:nvSpPr>
            <p:cNvPr id="551" name="Rectangle 360"/>
            <p:cNvSpPr>
              <a:spLocks noChangeArrowheads="1"/>
            </p:cNvSpPr>
            <p:nvPr/>
          </p:nvSpPr>
          <p:spPr bwMode="auto">
            <a:xfrm>
              <a:off x="4852988" y="3019425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552" name="Rectangle 361"/>
            <p:cNvSpPr>
              <a:spLocks noChangeArrowheads="1"/>
            </p:cNvSpPr>
            <p:nvPr/>
          </p:nvSpPr>
          <p:spPr bwMode="auto">
            <a:xfrm>
              <a:off x="4797425" y="5402263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185.127.125.2</a:t>
              </a:r>
              <a:endParaRPr lang="ru-RU" altLang="ru-RU"/>
            </a:p>
          </p:txBody>
        </p:sp>
        <p:sp>
          <p:nvSpPr>
            <p:cNvPr id="553" name="Rectangle 362"/>
            <p:cNvSpPr>
              <a:spLocks noChangeArrowheads="1"/>
            </p:cNvSpPr>
            <p:nvPr/>
          </p:nvSpPr>
          <p:spPr bwMode="auto">
            <a:xfrm>
              <a:off x="4852988" y="3421063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181.230.25.3</a:t>
              </a:r>
              <a:endParaRPr lang="ru-RU" altLang="ru-RU"/>
            </a:p>
          </p:txBody>
        </p:sp>
        <p:sp>
          <p:nvSpPr>
            <p:cNvPr id="554" name="Rectangle 363"/>
            <p:cNvSpPr>
              <a:spLocks noChangeArrowheads="1"/>
            </p:cNvSpPr>
            <p:nvPr/>
          </p:nvSpPr>
          <p:spPr bwMode="auto">
            <a:xfrm>
              <a:off x="4797425" y="5803900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185.127.125.4</a:t>
              </a:r>
              <a:endParaRPr lang="ru-RU" altLang="ru-RU"/>
            </a:p>
          </p:txBody>
        </p:sp>
        <p:sp>
          <p:nvSpPr>
            <p:cNvPr id="555" name="Rectangle 364"/>
            <p:cNvSpPr>
              <a:spLocks noChangeArrowheads="1"/>
            </p:cNvSpPr>
            <p:nvPr/>
          </p:nvSpPr>
          <p:spPr bwMode="auto">
            <a:xfrm>
              <a:off x="4852988" y="3221038"/>
              <a:ext cx="60593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181.230.25.2</a:t>
              </a:r>
              <a:endParaRPr lang="ru-RU" altLang="ru-RU"/>
            </a:p>
          </p:txBody>
        </p:sp>
        <p:sp>
          <p:nvSpPr>
            <p:cNvPr id="556" name="Rectangle 365"/>
            <p:cNvSpPr>
              <a:spLocks noChangeArrowheads="1"/>
            </p:cNvSpPr>
            <p:nvPr/>
          </p:nvSpPr>
          <p:spPr bwMode="auto">
            <a:xfrm>
              <a:off x="4795838" y="5602288"/>
              <a:ext cx="6636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185.127.125.3</a:t>
              </a:r>
              <a:endParaRPr lang="ru-RU" altLang="ru-RU"/>
            </a:p>
          </p:txBody>
        </p:sp>
        <p:sp>
          <p:nvSpPr>
            <p:cNvPr id="557" name="Line 366"/>
            <p:cNvSpPr>
              <a:spLocks noChangeShapeType="1"/>
            </p:cNvSpPr>
            <p:nvPr/>
          </p:nvSpPr>
          <p:spPr bwMode="auto">
            <a:xfrm flipH="1">
              <a:off x="3984625" y="2205038"/>
              <a:ext cx="49213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8" name="Line 367"/>
            <p:cNvSpPr>
              <a:spLocks noChangeShapeType="1"/>
            </p:cNvSpPr>
            <p:nvPr/>
          </p:nvSpPr>
          <p:spPr bwMode="auto">
            <a:xfrm flipH="1">
              <a:off x="3960813" y="4586288"/>
              <a:ext cx="23812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9" name="Line 368"/>
            <p:cNvSpPr>
              <a:spLocks noChangeShapeType="1"/>
            </p:cNvSpPr>
            <p:nvPr/>
          </p:nvSpPr>
          <p:spPr bwMode="auto">
            <a:xfrm>
              <a:off x="4672013" y="2205038"/>
              <a:ext cx="895350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0" name="Line 369"/>
            <p:cNvSpPr>
              <a:spLocks noChangeShapeType="1"/>
            </p:cNvSpPr>
            <p:nvPr/>
          </p:nvSpPr>
          <p:spPr bwMode="auto">
            <a:xfrm>
              <a:off x="4648200" y="4586288"/>
              <a:ext cx="906463" cy="5032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1" name="Rectangle 370"/>
            <p:cNvSpPr>
              <a:spLocks noChangeArrowheads="1"/>
            </p:cNvSpPr>
            <p:nvPr/>
          </p:nvSpPr>
          <p:spPr bwMode="auto">
            <a:xfrm>
              <a:off x="3984625" y="4978400"/>
              <a:ext cx="381000" cy="111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2" name="Rectangle 371"/>
            <p:cNvSpPr>
              <a:spLocks noChangeArrowheads="1"/>
            </p:cNvSpPr>
            <p:nvPr/>
          </p:nvSpPr>
          <p:spPr bwMode="auto">
            <a:xfrm>
              <a:off x="3984625" y="4978400"/>
              <a:ext cx="381000" cy="1111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3" name="Rectangle 372"/>
            <p:cNvSpPr>
              <a:spLocks noChangeArrowheads="1"/>
            </p:cNvSpPr>
            <p:nvPr/>
          </p:nvSpPr>
          <p:spPr bwMode="auto">
            <a:xfrm>
              <a:off x="3979863" y="4973638"/>
              <a:ext cx="13529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564" name="Rectangle 373"/>
            <p:cNvSpPr>
              <a:spLocks noChangeArrowheads="1"/>
            </p:cNvSpPr>
            <p:nvPr/>
          </p:nvSpPr>
          <p:spPr bwMode="auto">
            <a:xfrm>
              <a:off x="3179763" y="4260850"/>
              <a:ext cx="196850" cy="1841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5" name="Line 374"/>
            <p:cNvSpPr>
              <a:spLocks noChangeShapeType="1"/>
            </p:cNvSpPr>
            <p:nvPr/>
          </p:nvSpPr>
          <p:spPr bwMode="auto">
            <a:xfrm>
              <a:off x="3376613" y="4351338"/>
              <a:ext cx="160337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6" name="Rectangle 375"/>
            <p:cNvSpPr>
              <a:spLocks noChangeArrowheads="1"/>
            </p:cNvSpPr>
            <p:nvPr/>
          </p:nvSpPr>
          <p:spPr bwMode="auto">
            <a:xfrm>
              <a:off x="3181350" y="4257675"/>
              <a:ext cx="180975" cy="180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93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27211" y="74134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NAPT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884237" y="2276104"/>
            <a:ext cx="6931025" cy="3543300"/>
            <a:chOff x="1117600" y="1247775"/>
            <a:chExt cx="6931025" cy="3543300"/>
          </a:xfrm>
        </p:grpSpPr>
        <p:sp>
          <p:nvSpPr>
            <p:cNvPr id="568" name="AutoShape 2"/>
            <p:cNvSpPr>
              <a:spLocks noChangeAspect="1" noChangeArrowheads="1" noTextEdit="1"/>
            </p:cNvSpPr>
            <p:nvPr/>
          </p:nvSpPr>
          <p:spPr bwMode="auto">
            <a:xfrm>
              <a:off x="1117600" y="1250950"/>
              <a:ext cx="6931025" cy="354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9" name="Rectangle 3"/>
            <p:cNvSpPr>
              <a:spLocks noChangeArrowheads="1"/>
            </p:cNvSpPr>
            <p:nvPr/>
          </p:nvSpPr>
          <p:spPr bwMode="auto">
            <a:xfrm>
              <a:off x="1509713" y="1936750"/>
              <a:ext cx="223837" cy="22383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0" name="Rectangle 4"/>
            <p:cNvSpPr>
              <a:spLocks noChangeArrowheads="1"/>
            </p:cNvSpPr>
            <p:nvPr/>
          </p:nvSpPr>
          <p:spPr bwMode="auto">
            <a:xfrm>
              <a:off x="1509713" y="1936750"/>
              <a:ext cx="223837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1" name="Rectangle 5"/>
            <p:cNvSpPr>
              <a:spLocks noChangeArrowheads="1"/>
            </p:cNvSpPr>
            <p:nvPr/>
          </p:nvSpPr>
          <p:spPr bwMode="auto">
            <a:xfrm>
              <a:off x="2460625" y="2187575"/>
              <a:ext cx="209550" cy="223838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2" name="Rectangle 6"/>
            <p:cNvSpPr>
              <a:spLocks noChangeArrowheads="1"/>
            </p:cNvSpPr>
            <p:nvPr/>
          </p:nvSpPr>
          <p:spPr bwMode="auto">
            <a:xfrm>
              <a:off x="2460625" y="2187575"/>
              <a:ext cx="2095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3" name="Rectangle 7"/>
            <p:cNvSpPr>
              <a:spLocks noChangeArrowheads="1"/>
            </p:cNvSpPr>
            <p:nvPr/>
          </p:nvSpPr>
          <p:spPr bwMode="auto">
            <a:xfrm>
              <a:off x="2460625" y="3152775"/>
              <a:ext cx="209550" cy="211138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4" name="Rectangle 8"/>
            <p:cNvSpPr>
              <a:spLocks noChangeArrowheads="1"/>
            </p:cNvSpPr>
            <p:nvPr/>
          </p:nvSpPr>
          <p:spPr bwMode="auto">
            <a:xfrm>
              <a:off x="2460625" y="3152775"/>
              <a:ext cx="209550" cy="2111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5" name="Rectangle 9"/>
            <p:cNvSpPr>
              <a:spLocks noChangeArrowheads="1"/>
            </p:cNvSpPr>
            <p:nvPr/>
          </p:nvSpPr>
          <p:spPr bwMode="auto">
            <a:xfrm>
              <a:off x="2027238" y="2355850"/>
              <a:ext cx="223837" cy="223838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6" name="Rectangle 10"/>
            <p:cNvSpPr>
              <a:spLocks noChangeArrowheads="1"/>
            </p:cNvSpPr>
            <p:nvPr/>
          </p:nvSpPr>
          <p:spPr bwMode="auto">
            <a:xfrm>
              <a:off x="2027238" y="2355850"/>
              <a:ext cx="223837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7" name="Rectangle 11"/>
            <p:cNvSpPr>
              <a:spLocks noChangeArrowheads="1"/>
            </p:cNvSpPr>
            <p:nvPr/>
          </p:nvSpPr>
          <p:spPr bwMode="auto">
            <a:xfrm>
              <a:off x="1509713" y="2271713"/>
              <a:ext cx="223837" cy="209550"/>
            </a:xfrm>
            <a:prstGeom prst="rect">
              <a:avLst/>
            </a:prstGeom>
            <a:solidFill>
              <a:srgbClr val="94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8" name="Rectangle 12"/>
            <p:cNvSpPr>
              <a:spLocks noChangeArrowheads="1"/>
            </p:cNvSpPr>
            <p:nvPr/>
          </p:nvSpPr>
          <p:spPr bwMode="auto">
            <a:xfrm>
              <a:off x="1509713" y="2271713"/>
              <a:ext cx="223837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9" name="Rectangle 13"/>
            <p:cNvSpPr>
              <a:spLocks noChangeArrowheads="1"/>
            </p:cNvSpPr>
            <p:nvPr/>
          </p:nvSpPr>
          <p:spPr bwMode="auto">
            <a:xfrm>
              <a:off x="2460625" y="2524125"/>
              <a:ext cx="209550" cy="2095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0" name="Rectangle 14"/>
            <p:cNvSpPr>
              <a:spLocks noChangeArrowheads="1"/>
            </p:cNvSpPr>
            <p:nvPr/>
          </p:nvSpPr>
          <p:spPr bwMode="auto">
            <a:xfrm>
              <a:off x="2460625" y="2524125"/>
              <a:ext cx="209550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1" name="Rectangle 15"/>
            <p:cNvSpPr>
              <a:spLocks noChangeArrowheads="1"/>
            </p:cNvSpPr>
            <p:nvPr/>
          </p:nvSpPr>
          <p:spPr bwMode="auto">
            <a:xfrm>
              <a:off x="1509713" y="2608263"/>
              <a:ext cx="223837" cy="209550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2" name="Rectangle 16"/>
            <p:cNvSpPr>
              <a:spLocks noChangeArrowheads="1"/>
            </p:cNvSpPr>
            <p:nvPr/>
          </p:nvSpPr>
          <p:spPr bwMode="auto">
            <a:xfrm>
              <a:off x="1509713" y="2608263"/>
              <a:ext cx="223837" cy="2095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3" name="Rectangle 17"/>
            <p:cNvSpPr>
              <a:spLocks noChangeArrowheads="1"/>
            </p:cNvSpPr>
            <p:nvPr/>
          </p:nvSpPr>
          <p:spPr bwMode="auto">
            <a:xfrm>
              <a:off x="2460625" y="2859088"/>
              <a:ext cx="209550" cy="211137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4" name="Rectangle 18"/>
            <p:cNvSpPr>
              <a:spLocks noChangeArrowheads="1"/>
            </p:cNvSpPr>
            <p:nvPr/>
          </p:nvSpPr>
          <p:spPr bwMode="auto">
            <a:xfrm>
              <a:off x="2460625" y="2859088"/>
              <a:ext cx="209550" cy="2111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5" name="Line 19"/>
            <p:cNvSpPr>
              <a:spLocks noChangeShapeType="1"/>
            </p:cNvSpPr>
            <p:nvPr/>
          </p:nvSpPr>
          <p:spPr bwMode="auto">
            <a:xfrm>
              <a:off x="1733550" y="2047875"/>
              <a:ext cx="1809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6" name="Line 20"/>
            <p:cNvSpPr>
              <a:spLocks noChangeShapeType="1"/>
            </p:cNvSpPr>
            <p:nvPr/>
          </p:nvSpPr>
          <p:spPr bwMode="auto">
            <a:xfrm>
              <a:off x="2670175" y="2300288"/>
              <a:ext cx="1968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7" name="Line 21"/>
            <p:cNvSpPr>
              <a:spLocks noChangeShapeType="1"/>
            </p:cNvSpPr>
            <p:nvPr/>
          </p:nvSpPr>
          <p:spPr bwMode="auto">
            <a:xfrm>
              <a:off x="2670175" y="3265488"/>
              <a:ext cx="1968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8" name="Line 22"/>
            <p:cNvSpPr>
              <a:spLocks noChangeShapeType="1"/>
            </p:cNvSpPr>
            <p:nvPr/>
          </p:nvSpPr>
          <p:spPr bwMode="auto">
            <a:xfrm>
              <a:off x="2251075" y="2481263"/>
              <a:ext cx="6159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9" name="Line 23"/>
            <p:cNvSpPr>
              <a:spLocks noChangeShapeType="1"/>
            </p:cNvSpPr>
            <p:nvPr/>
          </p:nvSpPr>
          <p:spPr bwMode="auto">
            <a:xfrm>
              <a:off x="2867025" y="3041650"/>
              <a:ext cx="5318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0" name="Line 24"/>
            <p:cNvSpPr>
              <a:spLocks noChangeShapeType="1"/>
            </p:cNvSpPr>
            <p:nvPr/>
          </p:nvSpPr>
          <p:spPr bwMode="auto">
            <a:xfrm>
              <a:off x="1928813" y="2481263"/>
              <a:ext cx="1127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1" name="Line 25"/>
            <p:cNvSpPr>
              <a:spLocks noChangeShapeType="1"/>
            </p:cNvSpPr>
            <p:nvPr/>
          </p:nvSpPr>
          <p:spPr bwMode="auto">
            <a:xfrm>
              <a:off x="1733550" y="2384425"/>
              <a:ext cx="1809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2" name="Line 26"/>
            <p:cNvSpPr>
              <a:spLocks noChangeShapeType="1"/>
            </p:cNvSpPr>
            <p:nvPr/>
          </p:nvSpPr>
          <p:spPr bwMode="auto">
            <a:xfrm>
              <a:off x="2670175" y="2635250"/>
              <a:ext cx="1968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3" name="Line 27"/>
            <p:cNvSpPr>
              <a:spLocks noChangeShapeType="1"/>
            </p:cNvSpPr>
            <p:nvPr/>
          </p:nvSpPr>
          <p:spPr bwMode="auto">
            <a:xfrm>
              <a:off x="1733550" y="2719388"/>
              <a:ext cx="1809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4" name="Line 28"/>
            <p:cNvSpPr>
              <a:spLocks noChangeShapeType="1"/>
            </p:cNvSpPr>
            <p:nvPr/>
          </p:nvSpPr>
          <p:spPr bwMode="auto">
            <a:xfrm>
              <a:off x="2670175" y="2971800"/>
              <a:ext cx="1968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5" name="Line 29"/>
            <p:cNvSpPr>
              <a:spLocks noChangeShapeType="1"/>
            </p:cNvSpPr>
            <p:nvPr/>
          </p:nvSpPr>
          <p:spPr bwMode="auto">
            <a:xfrm>
              <a:off x="1914525" y="1978025"/>
              <a:ext cx="1588" cy="811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6" name="Line 30"/>
            <p:cNvSpPr>
              <a:spLocks noChangeShapeType="1"/>
            </p:cNvSpPr>
            <p:nvPr/>
          </p:nvSpPr>
          <p:spPr bwMode="auto">
            <a:xfrm>
              <a:off x="2867025" y="2244725"/>
              <a:ext cx="1588" cy="10763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7" name="Line 31"/>
            <p:cNvSpPr>
              <a:spLocks noChangeShapeType="1"/>
            </p:cNvSpPr>
            <p:nvPr/>
          </p:nvSpPr>
          <p:spPr bwMode="auto">
            <a:xfrm>
              <a:off x="2390775" y="14192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8" name="Line 32"/>
            <p:cNvSpPr>
              <a:spLocks noChangeShapeType="1"/>
            </p:cNvSpPr>
            <p:nvPr/>
          </p:nvSpPr>
          <p:spPr bwMode="auto">
            <a:xfrm>
              <a:off x="2460625" y="1419225"/>
              <a:ext cx="285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9" name="Freeform 33"/>
            <p:cNvSpPr>
              <a:spLocks/>
            </p:cNvSpPr>
            <p:nvPr/>
          </p:nvSpPr>
          <p:spPr bwMode="auto">
            <a:xfrm>
              <a:off x="2516188" y="1419225"/>
              <a:ext cx="42862" cy="14288"/>
            </a:xfrm>
            <a:custGeom>
              <a:avLst/>
              <a:gdLst>
                <a:gd name="T0" fmla="*/ 0 w 27"/>
                <a:gd name="T1" fmla="*/ 0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0" y="0"/>
                  </a:moveTo>
                  <a:lnTo>
                    <a:pt x="0" y="0"/>
                  </a:lnTo>
                  <a:lnTo>
                    <a:pt x="27" y="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0" name="Line 34"/>
            <p:cNvSpPr>
              <a:spLocks noChangeShapeType="1"/>
            </p:cNvSpPr>
            <p:nvPr/>
          </p:nvSpPr>
          <p:spPr bwMode="auto">
            <a:xfrm>
              <a:off x="2586038" y="1433513"/>
              <a:ext cx="285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1" name="Freeform 35"/>
            <p:cNvSpPr>
              <a:spLocks/>
            </p:cNvSpPr>
            <p:nvPr/>
          </p:nvSpPr>
          <p:spPr bwMode="auto">
            <a:xfrm>
              <a:off x="2643188" y="1446213"/>
              <a:ext cx="41275" cy="1587"/>
            </a:xfrm>
            <a:custGeom>
              <a:avLst/>
              <a:gdLst>
                <a:gd name="T0" fmla="*/ 0 w 26"/>
                <a:gd name="T1" fmla="*/ 0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2" name="Line 36"/>
            <p:cNvSpPr>
              <a:spLocks noChangeShapeType="1"/>
            </p:cNvSpPr>
            <p:nvPr/>
          </p:nvSpPr>
          <p:spPr bwMode="auto">
            <a:xfrm>
              <a:off x="2698750" y="1460500"/>
              <a:ext cx="41275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3" name="Line 37"/>
            <p:cNvSpPr>
              <a:spLocks noChangeShapeType="1"/>
            </p:cNvSpPr>
            <p:nvPr/>
          </p:nvSpPr>
          <p:spPr bwMode="auto">
            <a:xfrm>
              <a:off x="2768600" y="1474788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4" name="Line 38"/>
            <p:cNvSpPr>
              <a:spLocks noChangeShapeType="1"/>
            </p:cNvSpPr>
            <p:nvPr/>
          </p:nvSpPr>
          <p:spPr bwMode="auto">
            <a:xfrm>
              <a:off x="2824163" y="1503363"/>
              <a:ext cx="42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5" name="Line 39"/>
            <p:cNvSpPr>
              <a:spLocks noChangeShapeType="1"/>
            </p:cNvSpPr>
            <p:nvPr/>
          </p:nvSpPr>
          <p:spPr bwMode="auto">
            <a:xfrm>
              <a:off x="2879725" y="1516063"/>
              <a:ext cx="42863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6" name="Line 40"/>
            <p:cNvSpPr>
              <a:spLocks noChangeShapeType="1"/>
            </p:cNvSpPr>
            <p:nvPr/>
          </p:nvSpPr>
          <p:spPr bwMode="auto">
            <a:xfrm>
              <a:off x="2936875" y="154463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7" name="Line 41"/>
            <p:cNvSpPr>
              <a:spLocks noChangeShapeType="1"/>
            </p:cNvSpPr>
            <p:nvPr/>
          </p:nvSpPr>
          <p:spPr bwMode="auto">
            <a:xfrm>
              <a:off x="2992438" y="1573213"/>
              <a:ext cx="412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8" name="Line 42"/>
            <p:cNvSpPr>
              <a:spLocks noChangeShapeType="1"/>
            </p:cNvSpPr>
            <p:nvPr/>
          </p:nvSpPr>
          <p:spPr bwMode="auto">
            <a:xfrm>
              <a:off x="3048000" y="1600200"/>
              <a:ext cx="42863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9" name="Line 43"/>
            <p:cNvSpPr>
              <a:spLocks noChangeShapeType="1"/>
            </p:cNvSpPr>
            <p:nvPr/>
          </p:nvSpPr>
          <p:spPr bwMode="auto">
            <a:xfrm>
              <a:off x="3103563" y="1643063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0" name="Line 44"/>
            <p:cNvSpPr>
              <a:spLocks noChangeShapeType="1"/>
            </p:cNvSpPr>
            <p:nvPr/>
          </p:nvSpPr>
          <p:spPr bwMode="auto">
            <a:xfrm>
              <a:off x="3160713" y="1670050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1" name="Line 45"/>
            <p:cNvSpPr>
              <a:spLocks noChangeShapeType="1"/>
            </p:cNvSpPr>
            <p:nvPr/>
          </p:nvSpPr>
          <p:spPr bwMode="auto">
            <a:xfrm>
              <a:off x="3201988" y="1712913"/>
              <a:ext cx="28575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2" name="Freeform 46"/>
            <p:cNvSpPr>
              <a:spLocks/>
            </p:cNvSpPr>
            <p:nvPr/>
          </p:nvSpPr>
          <p:spPr bwMode="auto">
            <a:xfrm>
              <a:off x="3244850" y="1754188"/>
              <a:ext cx="41275" cy="28575"/>
            </a:xfrm>
            <a:custGeom>
              <a:avLst/>
              <a:gdLst>
                <a:gd name="T0" fmla="*/ 0 w 26"/>
                <a:gd name="T1" fmla="*/ 0 h 18"/>
                <a:gd name="T2" fmla="*/ 17 w 26"/>
                <a:gd name="T3" fmla="*/ 18 h 18"/>
                <a:gd name="T4" fmla="*/ 26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17" y="18"/>
                  </a:lnTo>
                  <a:lnTo>
                    <a:pt x="26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3" name="Line 47"/>
            <p:cNvSpPr>
              <a:spLocks noChangeShapeType="1"/>
            </p:cNvSpPr>
            <p:nvPr/>
          </p:nvSpPr>
          <p:spPr bwMode="auto">
            <a:xfrm>
              <a:off x="3300413" y="1797050"/>
              <a:ext cx="269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4" name="Freeform 48"/>
            <p:cNvSpPr>
              <a:spLocks/>
            </p:cNvSpPr>
            <p:nvPr/>
          </p:nvSpPr>
          <p:spPr bwMode="auto">
            <a:xfrm>
              <a:off x="3341688" y="1852613"/>
              <a:ext cx="28575" cy="28575"/>
            </a:xfrm>
            <a:custGeom>
              <a:avLst/>
              <a:gdLst>
                <a:gd name="T0" fmla="*/ 0 w 18"/>
                <a:gd name="T1" fmla="*/ 0 h 18"/>
                <a:gd name="T2" fmla="*/ 9 w 18"/>
                <a:gd name="T3" fmla="*/ 9 h 18"/>
                <a:gd name="T4" fmla="*/ 18 w 1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9" y="9"/>
                  </a:lnTo>
                  <a:lnTo>
                    <a:pt x="18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5" name="Line 49"/>
            <p:cNvSpPr>
              <a:spLocks noChangeShapeType="1"/>
            </p:cNvSpPr>
            <p:nvPr/>
          </p:nvSpPr>
          <p:spPr bwMode="auto">
            <a:xfrm>
              <a:off x="3384550" y="1893888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6" name="Freeform 50"/>
            <p:cNvSpPr>
              <a:spLocks/>
            </p:cNvSpPr>
            <p:nvPr/>
          </p:nvSpPr>
          <p:spPr bwMode="auto">
            <a:xfrm>
              <a:off x="3411538" y="1951038"/>
              <a:ext cx="28575" cy="26987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8 h 17"/>
                <a:gd name="T4" fmla="*/ 18 w 1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lnTo>
                    <a:pt x="9" y="8"/>
                  </a:lnTo>
                  <a:lnTo>
                    <a:pt x="18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7" name="Line 51"/>
            <p:cNvSpPr>
              <a:spLocks noChangeShapeType="1"/>
            </p:cNvSpPr>
            <p:nvPr/>
          </p:nvSpPr>
          <p:spPr bwMode="auto">
            <a:xfrm>
              <a:off x="3454400" y="2006600"/>
              <a:ext cx="142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8" name="Freeform 52"/>
            <p:cNvSpPr>
              <a:spLocks/>
            </p:cNvSpPr>
            <p:nvPr/>
          </p:nvSpPr>
          <p:spPr bwMode="auto">
            <a:xfrm>
              <a:off x="3481388" y="2047875"/>
              <a:ext cx="28575" cy="42863"/>
            </a:xfrm>
            <a:custGeom>
              <a:avLst/>
              <a:gdLst>
                <a:gd name="T0" fmla="*/ 0 w 18"/>
                <a:gd name="T1" fmla="*/ 0 h 27"/>
                <a:gd name="T2" fmla="*/ 9 w 18"/>
                <a:gd name="T3" fmla="*/ 9 h 27"/>
                <a:gd name="T4" fmla="*/ 18 w 18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7">
                  <a:moveTo>
                    <a:pt x="0" y="0"/>
                  </a:moveTo>
                  <a:lnTo>
                    <a:pt x="9" y="9"/>
                  </a:lnTo>
                  <a:lnTo>
                    <a:pt x="18" y="2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9" name="Line 53"/>
            <p:cNvSpPr>
              <a:spLocks noChangeShapeType="1"/>
            </p:cNvSpPr>
            <p:nvPr/>
          </p:nvSpPr>
          <p:spPr bwMode="auto">
            <a:xfrm>
              <a:off x="3509963" y="2105025"/>
              <a:ext cx="28575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0" name="Freeform 54"/>
            <p:cNvSpPr>
              <a:spLocks/>
            </p:cNvSpPr>
            <p:nvPr/>
          </p:nvSpPr>
          <p:spPr bwMode="auto">
            <a:xfrm>
              <a:off x="3538538" y="2160588"/>
              <a:ext cx="14287" cy="41275"/>
            </a:xfrm>
            <a:custGeom>
              <a:avLst/>
              <a:gdLst>
                <a:gd name="T0" fmla="*/ 0 w 9"/>
                <a:gd name="T1" fmla="*/ 0 h 26"/>
                <a:gd name="T2" fmla="*/ 9 w 9"/>
                <a:gd name="T3" fmla="*/ 9 h 26"/>
                <a:gd name="T4" fmla="*/ 9 w 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0" y="0"/>
                  </a:moveTo>
                  <a:lnTo>
                    <a:pt x="9" y="9"/>
                  </a:lnTo>
                  <a:lnTo>
                    <a:pt x="9" y="2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1" name="Line 55"/>
            <p:cNvSpPr>
              <a:spLocks noChangeShapeType="1"/>
            </p:cNvSpPr>
            <p:nvPr/>
          </p:nvSpPr>
          <p:spPr bwMode="auto">
            <a:xfrm>
              <a:off x="3565525" y="2230438"/>
              <a:ext cx="142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2" name="Freeform 56"/>
            <p:cNvSpPr>
              <a:spLocks/>
            </p:cNvSpPr>
            <p:nvPr/>
          </p:nvSpPr>
          <p:spPr bwMode="auto">
            <a:xfrm>
              <a:off x="3579813" y="2286000"/>
              <a:ext cx="14287" cy="42863"/>
            </a:xfrm>
            <a:custGeom>
              <a:avLst/>
              <a:gdLst>
                <a:gd name="T0" fmla="*/ 0 w 9"/>
                <a:gd name="T1" fmla="*/ 0 h 27"/>
                <a:gd name="T2" fmla="*/ 9 w 9"/>
                <a:gd name="T3" fmla="*/ 0 h 27"/>
                <a:gd name="T4" fmla="*/ 9 w 9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0" y="0"/>
                  </a:moveTo>
                  <a:lnTo>
                    <a:pt x="9" y="0"/>
                  </a:lnTo>
                  <a:lnTo>
                    <a:pt x="9" y="2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3" name="Line 57"/>
            <p:cNvSpPr>
              <a:spLocks noChangeShapeType="1"/>
            </p:cNvSpPr>
            <p:nvPr/>
          </p:nvSpPr>
          <p:spPr bwMode="auto">
            <a:xfrm>
              <a:off x="3608388" y="2341563"/>
              <a:ext cx="1587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4" name="Line 58"/>
            <p:cNvSpPr>
              <a:spLocks noChangeShapeType="1"/>
            </p:cNvSpPr>
            <p:nvPr/>
          </p:nvSpPr>
          <p:spPr bwMode="auto">
            <a:xfrm>
              <a:off x="3622675" y="2411413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5" name="Line 59"/>
            <p:cNvSpPr>
              <a:spLocks noChangeShapeType="1"/>
            </p:cNvSpPr>
            <p:nvPr/>
          </p:nvSpPr>
          <p:spPr bwMode="auto">
            <a:xfrm>
              <a:off x="3622675" y="2468563"/>
              <a:ext cx="12700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6" name="Line 60"/>
            <p:cNvSpPr>
              <a:spLocks noChangeShapeType="1"/>
            </p:cNvSpPr>
            <p:nvPr/>
          </p:nvSpPr>
          <p:spPr bwMode="auto">
            <a:xfrm>
              <a:off x="3635375" y="2538413"/>
              <a:ext cx="15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7" name="Line 61"/>
            <p:cNvSpPr>
              <a:spLocks noChangeShapeType="1"/>
            </p:cNvSpPr>
            <p:nvPr/>
          </p:nvSpPr>
          <p:spPr bwMode="auto">
            <a:xfrm>
              <a:off x="3635375" y="2593975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8" name="Line 62"/>
            <p:cNvSpPr>
              <a:spLocks noChangeShapeType="1"/>
            </p:cNvSpPr>
            <p:nvPr/>
          </p:nvSpPr>
          <p:spPr bwMode="auto">
            <a:xfrm flipH="1">
              <a:off x="3635375" y="2663825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9" name="Line 63"/>
            <p:cNvSpPr>
              <a:spLocks noChangeShapeType="1"/>
            </p:cNvSpPr>
            <p:nvPr/>
          </p:nvSpPr>
          <p:spPr bwMode="auto">
            <a:xfrm>
              <a:off x="3635375" y="2719388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0" name="Line 64"/>
            <p:cNvSpPr>
              <a:spLocks noChangeShapeType="1"/>
            </p:cNvSpPr>
            <p:nvPr/>
          </p:nvSpPr>
          <p:spPr bwMode="auto">
            <a:xfrm>
              <a:off x="3635375" y="2789238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1" name="Line 65"/>
            <p:cNvSpPr>
              <a:spLocks noChangeShapeType="1"/>
            </p:cNvSpPr>
            <p:nvPr/>
          </p:nvSpPr>
          <p:spPr bwMode="auto">
            <a:xfrm>
              <a:off x="3622675" y="28463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2" name="Line 66"/>
            <p:cNvSpPr>
              <a:spLocks noChangeShapeType="1"/>
            </p:cNvSpPr>
            <p:nvPr/>
          </p:nvSpPr>
          <p:spPr bwMode="auto">
            <a:xfrm flipH="1">
              <a:off x="3608388" y="2916238"/>
              <a:ext cx="14287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3" name="Line 67"/>
            <p:cNvSpPr>
              <a:spLocks noChangeShapeType="1"/>
            </p:cNvSpPr>
            <p:nvPr/>
          </p:nvSpPr>
          <p:spPr bwMode="auto">
            <a:xfrm flipH="1">
              <a:off x="3594100" y="2971800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4" name="Line 68"/>
            <p:cNvSpPr>
              <a:spLocks noChangeShapeType="1"/>
            </p:cNvSpPr>
            <p:nvPr/>
          </p:nvSpPr>
          <p:spPr bwMode="auto">
            <a:xfrm flipH="1">
              <a:off x="3565525" y="3027363"/>
              <a:ext cx="142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5" name="Line 69"/>
            <p:cNvSpPr>
              <a:spLocks noChangeShapeType="1"/>
            </p:cNvSpPr>
            <p:nvPr/>
          </p:nvSpPr>
          <p:spPr bwMode="auto">
            <a:xfrm flipH="1">
              <a:off x="3552825" y="3082925"/>
              <a:ext cx="12700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6" name="Line 70"/>
            <p:cNvSpPr>
              <a:spLocks noChangeShapeType="1"/>
            </p:cNvSpPr>
            <p:nvPr/>
          </p:nvSpPr>
          <p:spPr bwMode="auto">
            <a:xfrm flipH="1">
              <a:off x="3524250" y="3152775"/>
              <a:ext cx="142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7" name="Line 71"/>
            <p:cNvSpPr>
              <a:spLocks noChangeShapeType="1"/>
            </p:cNvSpPr>
            <p:nvPr/>
          </p:nvSpPr>
          <p:spPr bwMode="auto">
            <a:xfrm flipH="1">
              <a:off x="3495675" y="3209925"/>
              <a:ext cx="142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8" name="Line 72"/>
            <p:cNvSpPr>
              <a:spLocks noChangeShapeType="1"/>
            </p:cNvSpPr>
            <p:nvPr/>
          </p:nvSpPr>
          <p:spPr bwMode="auto">
            <a:xfrm flipH="1">
              <a:off x="3468688" y="3265488"/>
              <a:ext cx="12700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9" name="Freeform 73"/>
            <p:cNvSpPr>
              <a:spLocks/>
            </p:cNvSpPr>
            <p:nvPr/>
          </p:nvSpPr>
          <p:spPr bwMode="auto">
            <a:xfrm>
              <a:off x="3425825" y="3321050"/>
              <a:ext cx="28575" cy="28575"/>
            </a:xfrm>
            <a:custGeom>
              <a:avLst/>
              <a:gdLst>
                <a:gd name="T0" fmla="*/ 18 w 18"/>
                <a:gd name="T1" fmla="*/ 0 h 18"/>
                <a:gd name="T2" fmla="*/ 0 w 18"/>
                <a:gd name="T3" fmla="*/ 18 h 18"/>
                <a:gd name="T4" fmla="*/ 0 w 1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0" name="Line 74"/>
            <p:cNvSpPr>
              <a:spLocks noChangeShapeType="1"/>
            </p:cNvSpPr>
            <p:nvPr/>
          </p:nvSpPr>
          <p:spPr bwMode="auto">
            <a:xfrm flipH="1">
              <a:off x="3384550" y="3363913"/>
              <a:ext cx="269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1" name="Freeform 75"/>
            <p:cNvSpPr>
              <a:spLocks/>
            </p:cNvSpPr>
            <p:nvPr/>
          </p:nvSpPr>
          <p:spPr bwMode="auto">
            <a:xfrm>
              <a:off x="3355975" y="3419475"/>
              <a:ext cx="14288" cy="28575"/>
            </a:xfrm>
            <a:custGeom>
              <a:avLst/>
              <a:gdLst>
                <a:gd name="T0" fmla="*/ 9 w 9"/>
                <a:gd name="T1" fmla="*/ 0 h 18"/>
                <a:gd name="T2" fmla="*/ 0 w 9"/>
                <a:gd name="T3" fmla="*/ 18 h 18"/>
                <a:gd name="T4" fmla="*/ 0 w 9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9" y="0"/>
                  </a:move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2" name="Line 76"/>
            <p:cNvSpPr>
              <a:spLocks noChangeShapeType="1"/>
            </p:cNvSpPr>
            <p:nvPr/>
          </p:nvSpPr>
          <p:spPr bwMode="auto">
            <a:xfrm flipH="1">
              <a:off x="3314700" y="3460750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3" name="Freeform 77"/>
            <p:cNvSpPr>
              <a:spLocks/>
            </p:cNvSpPr>
            <p:nvPr/>
          </p:nvSpPr>
          <p:spPr bwMode="auto">
            <a:xfrm>
              <a:off x="3257550" y="3517900"/>
              <a:ext cx="28575" cy="26988"/>
            </a:xfrm>
            <a:custGeom>
              <a:avLst/>
              <a:gdLst>
                <a:gd name="T0" fmla="*/ 18 w 18"/>
                <a:gd name="T1" fmla="*/ 0 h 17"/>
                <a:gd name="T2" fmla="*/ 9 w 18"/>
                <a:gd name="T3" fmla="*/ 8 h 17"/>
                <a:gd name="T4" fmla="*/ 0 w 1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0"/>
                  </a:moveTo>
                  <a:lnTo>
                    <a:pt x="9" y="8"/>
                  </a:lnTo>
                  <a:lnTo>
                    <a:pt x="0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4" name="Line 78"/>
            <p:cNvSpPr>
              <a:spLocks noChangeShapeType="1"/>
            </p:cNvSpPr>
            <p:nvPr/>
          </p:nvSpPr>
          <p:spPr bwMode="auto">
            <a:xfrm flipH="1">
              <a:off x="3216275" y="3559175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5" name="Freeform 79"/>
            <p:cNvSpPr>
              <a:spLocks/>
            </p:cNvSpPr>
            <p:nvPr/>
          </p:nvSpPr>
          <p:spPr bwMode="auto">
            <a:xfrm>
              <a:off x="3175000" y="3600450"/>
              <a:ext cx="26988" cy="28575"/>
            </a:xfrm>
            <a:custGeom>
              <a:avLst/>
              <a:gdLst>
                <a:gd name="T0" fmla="*/ 17 w 17"/>
                <a:gd name="T1" fmla="*/ 0 h 18"/>
                <a:gd name="T2" fmla="*/ 8 w 17"/>
                <a:gd name="T3" fmla="*/ 9 h 18"/>
                <a:gd name="T4" fmla="*/ 0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8" y="9"/>
                  </a:ln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6" name="Line 80"/>
            <p:cNvSpPr>
              <a:spLocks noChangeShapeType="1"/>
            </p:cNvSpPr>
            <p:nvPr/>
          </p:nvSpPr>
          <p:spPr bwMode="auto">
            <a:xfrm flipH="1">
              <a:off x="3117850" y="3643313"/>
              <a:ext cx="285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7" name="Freeform 81"/>
            <p:cNvSpPr>
              <a:spLocks/>
            </p:cNvSpPr>
            <p:nvPr/>
          </p:nvSpPr>
          <p:spPr bwMode="auto">
            <a:xfrm>
              <a:off x="3062288" y="3671888"/>
              <a:ext cx="41275" cy="26987"/>
            </a:xfrm>
            <a:custGeom>
              <a:avLst/>
              <a:gdLst>
                <a:gd name="T0" fmla="*/ 26 w 26"/>
                <a:gd name="T1" fmla="*/ 0 h 17"/>
                <a:gd name="T2" fmla="*/ 18 w 26"/>
                <a:gd name="T3" fmla="*/ 8 h 17"/>
                <a:gd name="T4" fmla="*/ 0 w 26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lnTo>
                    <a:pt x="18" y="8"/>
                  </a:lnTo>
                  <a:lnTo>
                    <a:pt x="0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8" name="Line 82"/>
            <p:cNvSpPr>
              <a:spLocks noChangeShapeType="1"/>
            </p:cNvSpPr>
            <p:nvPr/>
          </p:nvSpPr>
          <p:spPr bwMode="auto">
            <a:xfrm flipH="1">
              <a:off x="3006725" y="371316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9" name="Freeform 83"/>
            <p:cNvSpPr>
              <a:spLocks/>
            </p:cNvSpPr>
            <p:nvPr/>
          </p:nvSpPr>
          <p:spPr bwMode="auto">
            <a:xfrm>
              <a:off x="2951163" y="3741738"/>
              <a:ext cx="41275" cy="12700"/>
            </a:xfrm>
            <a:custGeom>
              <a:avLst/>
              <a:gdLst>
                <a:gd name="T0" fmla="*/ 26 w 26"/>
                <a:gd name="T1" fmla="*/ 0 h 8"/>
                <a:gd name="T2" fmla="*/ 26 w 26"/>
                <a:gd name="T3" fmla="*/ 0 h 8"/>
                <a:gd name="T4" fmla="*/ 0 w 2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8">
                  <a:moveTo>
                    <a:pt x="26" y="0"/>
                  </a:moveTo>
                  <a:lnTo>
                    <a:pt x="26" y="0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0" name="Line 84"/>
            <p:cNvSpPr>
              <a:spLocks noChangeShapeType="1"/>
            </p:cNvSpPr>
            <p:nvPr/>
          </p:nvSpPr>
          <p:spPr bwMode="auto">
            <a:xfrm flipH="1">
              <a:off x="2894013" y="3768725"/>
              <a:ext cx="42862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1" name="Freeform 85"/>
            <p:cNvSpPr>
              <a:spLocks/>
            </p:cNvSpPr>
            <p:nvPr/>
          </p:nvSpPr>
          <p:spPr bwMode="auto">
            <a:xfrm>
              <a:off x="2838450" y="3797300"/>
              <a:ext cx="41275" cy="14288"/>
            </a:xfrm>
            <a:custGeom>
              <a:avLst/>
              <a:gdLst>
                <a:gd name="T0" fmla="*/ 26 w 26"/>
                <a:gd name="T1" fmla="*/ 0 h 9"/>
                <a:gd name="T2" fmla="*/ 26 w 26"/>
                <a:gd name="T3" fmla="*/ 0 h 9"/>
                <a:gd name="T4" fmla="*/ 0 w 2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9">
                  <a:moveTo>
                    <a:pt x="26" y="0"/>
                  </a:moveTo>
                  <a:lnTo>
                    <a:pt x="26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2" name="Line 86"/>
            <p:cNvSpPr>
              <a:spLocks noChangeShapeType="1"/>
            </p:cNvSpPr>
            <p:nvPr/>
          </p:nvSpPr>
          <p:spPr bwMode="auto">
            <a:xfrm flipH="1">
              <a:off x="2782888" y="3811588"/>
              <a:ext cx="412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3" name="Line 87"/>
            <p:cNvSpPr>
              <a:spLocks noChangeShapeType="1"/>
            </p:cNvSpPr>
            <p:nvPr/>
          </p:nvSpPr>
          <p:spPr bwMode="auto">
            <a:xfrm flipH="1">
              <a:off x="2727325" y="3838575"/>
              <a:ext cx="26988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4" name="Line 88"/>
            <p:cNvSpPr>
              <a:spLocks noChangeShapeType="1"/>
            </p:cNvSpPr>
            <p:nvPr/>
          </p:nvSpPr>
          <p:spPr bwMode="auto">
            <a:xfrm flipH="1">
              <a:off x="2655888" y="3852863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5" name="Line 89"/>
            <p:cNvSpPr>
              <a:spLocks noChangeShapeType="1"/>
            </p:cNvSpPr>
            <p:nvPr/>
          </p:nvSpPr>
          <p:spPr bwMode="auto">
            <a:xfrm flipH="1">
              <a:off x="2600325" y="38671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6" name="Line 90"/>
            <p:cNvSpPr>
              <a:spLocks noChangeShapeType="1"/>
            </p:cNvSpPr>
            <p:nvPr/>
          </p:nvSpPr>
          <p:spPr bwMode="auto">
            <a:xfrm flipH="1">
              <a:off x="2530475" y="3881438"/>
              <a:ext cx="428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7" name="Line 91"/>
            <p:cNvSpPr>
              <a:spLocks noChangeShapeType="1"/>
            </p:cNvSpPr>
            <p:nvPr/>
          </p:nvSpPr>
          <p:spPr bwMode="auto">
            <a:xfrm flipH="1">
              <a:off x="2474913" y="388143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8" name="Line 92"/>
            <p:cNvSpPr>
              <a:spLocks noChangeShapeType="1"/>
            </p:cNvSpPr>
            <p:nvPr/>
          </p:nvSpPr>
          <p:spPr bwMode="auto">
            <a:xfrm flipH="1">
              <a:off x="2405063" y="38957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9" name="Line 93"/>
            <p:cNvSpPr>
              <a:spLocks noChangeShapeType="1"/>
            </p:cNvSpPr>
            <p:nvPr/>
          </p:nvSpPr>
          <p:spPr bwMode="auto">
            <a:xfrm flipH="1">
              <a:off x="2349500" y="38957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0" name="Line 94"/>
            <p:cNvSpPr>
              <a:spLocks noChangeShapeType="1"/>
            </p:cNvSpPr>
            <p:nvPr/>
          </p:nvSpPr>
          <p:spPr bwMode="auto">
            <a:xfrm flipH="1" flipV="1">
              <a:off x="2278063" y="3881438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1" name="Line 95"/>
            <p:cNvSpPr>
              <a:spLocks noChangeShapeType="1"/>
            </p:cNvSpPr>
            <p:nvPr/>
          </p:nvSpPr>
          <p:spPr bwMode="auto">
            <a:xfrm flipH="1">
              <a:off x="2222500" y="3881438"/>
              <a:ext cx="4286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2" name="Line 96"/>
            <p:cNvSpPr>
              <a:spLocks noChangeShapeType="1"/>
            </p:cNvSpPr>
            <p:nvPr/>
          </p:nvSpPr>
          <p:spPr bwMode="auto">
            <a:xfrm flipH="1" flipV="1">
              <a:off x="2152650" y="38671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3" name="Line 97"/>
            <p:cNvSpPr>
              <a:spLocks noChangeShapeType="1"/>
            </p:cNvSpPr>
            <p:nvPr/>
          </p:nvSpPr>
          <p:spPr bwMode="auto">
            <a:xfrm flipH="1" flipV="1">
              <a:off x="2097088" y="385286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4" name="Line 98"/>
            <p:cNvSpPr>
              <a:spLocks noChangeShapeType="1"/>
            </p:cNvSpPr>
            <p:nvPr/>
          </p:nvSpPr>
          <p:spPr bwMode="auto">
            <a:xfrm flipH="1" flipV="1">
              <a:off x="2041525" y="3838575"/>
              <a:ext cx="26988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5" name="Line 99"/>
            <p:cNvSpPr>
              <a:spLocks noChangeShapeType="1"/>
            </p:cNvSpPr>
            <p:nvPr/>
          </p:nvSpPr>
          <p:spPr bwMode="auto">
            <a:xfrm flipH="1" flipV="1">
              <a:off x="1971675" y="3824288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6" name="Line 100"/>
            <p:cNvSpPr>
              <a:spLocks noChangeShapeType="1"/>
            </p:cNvSpPr>
            <p:nvPr/>
          </p:nvSpPr>
          <p:spPr bwMode="auto">
            <a:xfrm flipH="1" flipV="1">
              <a:off x="1914525" y="379730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7" name="Line 101"/>
            <p:cNvSpPr>
              <a:spLocks noChangeShapeType="1"/>
            </p:cNvSpPr>
            <p:nvPr/>
          </p:nvSpPr>
          <p:spPr bwMode="auto">
            <a:xfrm flipH="1" flipV="1">
              <a:off x="1858963" y="3768725"/>
              <a:ext cx="42862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8" name="Line 102"/>
            <p:cNvSpPr>
              <a:spLocks noChangeShapeType="1"/>
            </p:cNvSpPr>
            <p:nvPr/>
          </p:nvSpPr>
          <p:spPr bwMode="auto">
            <a:xfrm flipH="1" flipV="1">
              <a:off x="1803400" y="3741738"/>
              <a:ext cx="26988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9" name="Line 103"/>
            <p:cNvSpPr>
              <a:spLocks noChangeShapeType="1"/>
            </p:cNvSpPr>
            <p:nvPr/>
          </p:nvSpPr>
          <p:spPr bwMode="auto">
            <a:xfrm flipH="1" flipV="1">
              <a:off x="1747838" y="3713163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0" name="Line 104"/>
            <p:cNvSpPr>
              <a:spLocks noChangeShapeType="1"/>
            </p:cNvSpPr>
            <p:nvPr/>
          </p:nvSpPr>
          <p:spPr bwMode="auto">
            <a:xfrm flipH="1" flipV="1">
              <a:off x="1690688" y="3684588"/>
              <a:ext cx="42862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1" name="Line 105"/>
            <p:cNvSpPr>
              <a:spLocks noChangeShapeType="1"/>
            </p:cNvSpPr>
            <p:nvPr/>
          </p:nvSpPr>
          <p:spPr bwMode="auto">
            <a:xfrm flipH="1" flipV="1">
              <a:off x="1649413" y="3643313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2" name="Freeform 106"/>
            <p:cNvSpPr>
              <a:spLocks/>
            </p:cNvSpPr>
            <p:nvPr/>
          </p:nvSpPr>
          <p:spPr bwMode="auto">
            <a:xfrm>
              <a:off x="1593850" y="3600450"/>
              <a:ext cx="26988" cy="28575"/>
            </a:xfrm>
            <a:custGeom>
              <a:avLst/>
              <a:gdLst>
                <a:gd name="T0" fmla="*/ 17 w 17"/>
                <a:gd name="T1" fmla="*/ 18 h 18"/>
                <a:gd name="T2" fmla="*/ 0 w 17"/>
                <a:gd name="T3" fmla="*/ 9 h 18"/>
                <a:gd name="T4" fmla="*/ 0 w 1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3" name="Line 107"/>
            <p:cNvSpPr>
              <a:spLocks noChangeShapeType="1"/>
            </p:cNvSpPr>
            <p:nvPr/>
          </p:nvSpPr>
          <p:spPr bwMode="auto">
            <a:xfrm flipH="1" flipV="1">
              <a:off x="1550988" y="3559175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4" name="Freeform 108"/>
            <p:cNvSpPr>
              <a:spLocks/>
            </p:cNvSpPr>
            <p:nvPr/>
          </p:nvSpPr>
          <p:spPr bwMode="auto">
            <a:xfrm>
              <a:off x="1495425" y="3517900"/>
              <a:ext cx="28575" cy="26988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8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5" name="Line 109"/>
            <p:cNvSpPr>
              <a:spLocks noChangeShapeType="1"/>
            </p:cNvSpPr>
            <p:nvPr/>
          </p:nvSpPr>
          <p:spPr bwMode="auto">
            <a:xfrm flipH="1" flipV="1">
              <a:off x="1454150" y="3475038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6" name="Freeform 110"/>
            <p:cNvSpPr>
              <a:spLocks/>
            </p:cNvSpPr>
            <p:nvPr/>
          </p:nvSpPr>
          <p:spPr bwMode="auto">
            <a:xfrm>
              <a:off x="1411288" y="3433763"/>
              <a:ext cx="28575" cy="26987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9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7" name="Line 111"/>
            <p:cNvSpPr>
              <a:spLocks noChangeShapeType="1"/>
            </p:cNvSpPr>
            <p:nvPr/>
          </p:nvSpPr>
          <p:spPr bwMode="auto">
            <a:xfrm flipH="1" flipV="1">
              <a:off x="1370013" y="3376613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8" name="Freeform 112"/>
            <p:cNvSpPr>
              <a:spLocks/>
            </p:cNvSpPr>
            <p:nvPr/>
          </p:nvSpPr>
          <p:spPr bwMode="auto">
            <a:xfrm>
              <a:off x="1341438" y="3321050"/>
              <a:ext cx="14287" cy="42863"/>
            </a:xfrm>
            <a:custGeom>
              <a:avLst/>
              <a:gdLst>
                <a:gd name="T0" fmla="*/ 9 w 9"/>
                <a:gd name="T1" fmla="*/ 27 h 27"/>
                <a:gd name="T2" fmla="*/ 9 w 9"/>
                <a:gd name="T3" fmla="*/ 18 h 27"/>
                <a:gd name="T4" fmla="*/ 0 w 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9" y="27"/>
                  </a:moveTo>
                  <a:lnTo>
                    <a:pt x="9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9" name="Line 113"/>
            <p:cNvSpPr>
              <a:spLocks noChangeShapeType="1"/>
            </p:cNvSpPr>
            <p:nvPr/>
          </p:nvSpPr>
          <p:spPr bwMode="auto">
            <a:xfrm flipH="1" flipV="1">
              <a:off x="1312863" y="3279775"/>
              <a:ext cx="142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0" name="Freeform 114"/>
            <p:cNvSpPr>
              <a:spLocks/>
            </p:cNvSpPr>
            <p:nvPr/>
          </p:nvSpPr>
          <p:spPr bwMode="auto">
            <a:xfrm>
              <a:off x="1271588" y="3224213"/>
              <a:ext cx="28575" cy="26987"/>
            </a:xfrm>
            <a:custGeom>
              <a:avLst/>
              <a:gdLst>
                <a:gd name="T0" fmla="*/ 18 w 18"/>
                <a:gd name="T1" fmla="*/ 17 h 17"/>
                <a:gd name="T2" fmla="*/ 9 w 18"/>
                <a:gd name="T3" fmla="*/ 8 h 17"/>
                <a:gd name="T4" fmla="*/ 0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17"/>
                  </a:moveTo>
                  <a:lnTo>
                    <a:pt x="9" y="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1" name="Line 115"/>
            <p:cNvSpPr>
              <a:spLocks noChangeShapeType="1"/>
            </p:cNvSpPr>
            <p:nvPr/>
          </p:nvSpPr>
          <p:spPr bwMode="auto">
            <a:xfrm flipH="1" flipV="1">
              <a:off x="1243013" y="3167063"/>
              <a:ext cx="28575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2" name="Freeform 116"/>
            <p:cNvSpPr>
              <a:spLocks/>
            </p:cNvSpPr>
            <p:nvPr/>
          </p:nvSpPr>
          <p:spPr bwMode="auto">
            <a:xfrm>
              <a:off x="1230313" y="3097213"/>
              <a:ext cx="12700" cy="42862"/>
            </a:xfrm>
            <a:custGeom>
              <a:avLst/>
              <a:gdLst>
                <a:gd name="T0" fmla="*/ 8 w 8"/>
                <a:gd name="T1" fmla="*/ 27 h 27"/>
                <a:gd name="T2" fmla="*/ 0 w 8"/>
                <a:gd name="T3" fmla="*/ 27 h 27"/>
                <a:gd name="T4" fmla="*/ 0 w 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7">
                  <a:moveTo>
                    <a:pt x="8" y="27"/>
                  </a:move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3" name="Line 117"/>
            <p:cNvSpPr>
              <a:spLocks noChangeShapeType="1"/>
            </p:cNvSpPr>
            <p:nvPr/>
          </p:nvSpPr>
          <p:spPr bwMode="auto">
            <a:xfrm flipH="1" flipV="1">
              <a:off x="1201738" y="3041650"/>
              <a:ext cx="142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4" name="Line 118"/>
            <p:cNvSpPr>
              <a:spLocks noChangeShapeType="1"/>
            </p:cNvSpPr>
            <p:nvPr/>
          </p:nvSpPr>
          <p:spPr bwMode="auto">
            <a:xfrm flipV="1">
              <a:off x="1187450" y="29860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5" name="Line 119"/>
            <p:cNvSpPr>
              <a:spLocks noChangeShapeType="1"/>
            </p:cNvSpPr>
            <p:nvPr/>
          </p:nvSpPr>
          <p:spPr bwMode="auto">
            <a:xfrm flipV="1">
              <a:off x="1173163" y="2916238"/>
              <a:ext cx="15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6" name="Line 120"/>
            <p:cNvSpPr>
              <a:spLocks noChangeShapeType="1"/>
            </p:cNvSpPr>
            <p:nvPr/>
          </p:nvSpPr>
          <p:spPr bwMode="auto">
            <a:xfrm flipV="1">
              <a:off x="1158875" y="2859088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7" name="Line 121"/>
            <p:cNvSpPr>
              <a:spLocks noChangeShapeType="1"/>
            </p:cNvSpPr>
            <p:nvPr/>
          </p:nvSpPr>
          <p:spPr bwMode="auto">
            <a:xfrm flipH="1" flipV="1">
              <a:off x="1146175" y="2803525"/>
              <a:ext cx="12700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8" name="Line 122"/>
            <p:cNvSpPr>
              <a:spLocks noChangeShapeType="1"/>
            </p:cNvSpPr>
            <p:nvPr/>
          </p:nvSpPr>
          <p:spPr bwMode="auto">
            <a:xfrm flipV="1">
              <a:off x="1146175" y="2733675"/>
              <a:ext cx="1588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9" name="Line 123"/>
            <p:cNvSpPr>
              <a:spLocks noChangeShapeType="1"/>
            </p:cNvSpPr>
            <p:nvPr/>
          </p:nvSpPr>
          <p:spPr bwMode="auto">
            <a:xfrm flipH="1" flipV="1">
              <a:off x="1131888" y="2678113"/>
              <a:ext cx="14287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0" name="Line 124"/>
            <p:cNvSpPr>
              <a:spLocks noChangeShapeType="1"/>
            </p:cNvSpPr>
            <p:nvPr/>
          </p:nvSpPr>
          <p:spPr bwMode="auto">
            <a:xfrm flipV="1">
              <a:off x="1131888" y="2608263"/>
              <a:ext cx="142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1" name="Line 125"/>
            <p:cNvSpPr>
              <a:spLocks noChangeShapeType="1"/>
            </p:cNvSpPr>
            <p:nvPr/>
          </p:nvSpPr>
          <p:spPr bwMode="auto">
            <a:xfrm flipV="1">
              <a:off x="1146175" y="2552700"/>
              <a:ext cx="1588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2" name="Line 126"/>
            <p:cNvSpPr>
              <a:spLocks noChangeShapeType="1"/>
            </p:cNvSpPr>
            <p:nvPr/>
          </p:nvSpPr>
          <p:spPr bwMode="auto">
            <a:xfrm flipV="1">
              <a:off x="1146175" y="2481263"/>
              <a:ext cx="1588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3" name="Line 127"/>
            <p:cNvSpPr>
              <a:spLocks noChangeShapeType="1"/>
            </p:cNvSpPr>
            <p:nvPr/>
          </p:nvSpPr>
          <p:spPr bwMode="auto">
            <a:xfrm flipV="1">
              <a:off x="1158875" y="2425700"/>
              <a:ext cx="15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4" name="Line 128"/>
            <p:cNvSpPr>
              <a:spLocks noChangeShapeType="1"/>
            </p:cNvSpPr>
            <p:nvPr/>
          </p:nvSpPr>
          <p:spPr bwMode="auto">
            <a:xfrm flipV="1">
              <a:off x="1158875" y="2355850"/>
              <a:ext cx="14288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5" name="Line 129"/>
            <p:cNvSpPr>
              <a:spLocks noChangeShapeType="1"/>
            </p:cNvSpPr>
            <p:nvPr/>
          </p:nvSpPr>
          <p:spPr bwMode="auto">
            <a:xfrm flipV="1">
              <a:off x="1187450" y="2300288"/>
              <a:ext cx="15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6" name="Line 130"/>
            <p:cNvSpPr>
              <a:spLocks noChangeShapeType="1"/>
            </p:cNvSpPr>
            <p:nvPr/>
          </p:nvSpPr>
          <p:spPr bwMode="auto">
            <a:xfrm flipV="1">
              <a:off x="1201738" y="2244725"/>
              <a:ext cx="14287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7" name="Line 131"/>
            <p:cNvSpPr>
              <a:spLocks noChangeShapeType="1"/>
            </p:cNvSpPr>
            <p:nvPr/>
          </p:nvSpPr>
          <p:spPr bwMode="auto">
            <a:xfrm flipV="1">
              <a:off x="1216025" y="2174875"/>
              <a:ext cx="14288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8" name="Line 132"/>
            <p:cNvSpPr>
              <a:spLocks noChangeShapeType="1"/>
            </p:cNvSpPr>
            <p:nvPr/>
          </p:nvSpPr>
          <p:spPr bwMode="auto">
            <a:xfrm flipV="1">
              <a:off x="1243013" y="2117725"/>
              <a:ext cx="14287" cy="428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9" name="Freeform 133"/>
            <p:cNvSpPr>
              <a:spLocks/>
            </p:cNvSpPr>
            <p:nvPr/>
          </p:nvSpPr>
          <p:spPr bwMode="auto">
            <a:xfrm>
              <a:off x="1271588" y="2062163"/>
              <a:ext cx="14287" cy="42862"/>
            </a:xfrm>
            <a:custGeom>
              <a:avLst/>
              <a:gdLst>
                <a:gd name="T0" fmla="*/ 0 w 9"/>
                <a:gd name="T1" fmla="*/ 27 h 27"/>
                <a:gd name="T2" fmla="*/ 9 w 9"/>
                <a:gd name="T3" fmla="*/ 0 h 27"/>
                <a:gd name="T4" fmla="*/ 9 w 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7">
                  <a:moveTo>
                    <a:pt x="0" y="27"/>
                  </a:move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0" name="Line 134"/>
            <p:cNvSpPr>
              <a:spLocks noChangeShapeType="1"/>
            </p:cNvSpPr>
            <p:nvPr/>
          </p:nvSpPr>
          <p:spPr bwMode="auto">
            <a:xfrm flipV="1">
              <a:off x="1300163" y="2006600"/>
              <a:ext cx="26987" cy="41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1" name="Freeform 135"/>
            <p:cNvSpPr>
              <a:spLocks/>
            </p:cNvSpPr>
            <p:nvPr/>
          </p:nvSpPr>
          <p:spPr bwMode="auto">
            <a:xfrm>
              <a:off x="1341438" y="1963738"/>
              <a:ext cx="14287" cy="28575"/>
            </a:xfrm>
            <a:custGeom>
              <a:avLst/>
              <a:gdLst>
                <a:gd name="T0" fmla="*/ 0 w 9"/>
                <a:gd name="T1" fmla="*/ 18 h 18"/>
                <a:gd name="T2" fmla="*/ 9 w 9"/>
                <a:gd name="T3" fmla="*/ 0 h 18"/>
                <a:gd name="T4" fmla="*/ 9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0" y="18"/>
                  </a:move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2" name="Line 136"/>
            <p:cNvSpPr>
              <a:spLocks noChangeShapeType="1"/>
            </p:cNvSpPr>
            <p:nvPr/>
          </p:nvSpPr>
          <p:spPr bwMode="auto">
            <a:xfrm flipV="1">
              <a:off x="1370013" y="1908175"/>
              <a:ext cx="26987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3" name="Freeform 137"/>
            <p:cNvSpPr>
              <a:spLocks/>
            </p:cNvSpPr>
            <p:nvPr/>
          </p:nvSpPr>
          <p:spPr bwMode="auto">
            <a:xfrm>
              <a:off x="1411288" y="1852613"/>
              <a:ext cx="28575" cy="41275"/>
            </a:xfrm>
            <a:custGeom>
              <a:avLst/>
              <a:gdLst>
                <a:gd name="T0" fmla="*/ 0 w 18"/>
                <a:gd name="T1" fmla="*/ 26 h 26"/>
                <a:gd name="T2" fmla="*/ 9 w 18"/>
                <a:gd name="T3" fmla="*/ 9 h 26"/>
                <a:gd name="T4" fmla="*/ 18 w 1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6">
                  <a:moveTo>
                    <a:pt x="0" y="26"/>
                  </a:moveTo>
                  <a:lnTo>
                    <a:pt x="9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4" name="Line 138"/>
            <p:cNvSpPr>
              <a:spLocks noChangeShapeType="1"/>
            </p:cNvSpPr>
            <p:nvPr/>
          </p:nvSpPr>
          <p:spPr bwMode="auto">
            <a:xfrm flipV="1">
              <a:off x="1454150" y="1809750"/>
              <a:ext cx="26988" cy="28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5" name="Freeform 139"/>
            <p:cNvSpPr>
              <a:spLocks/>
            </p:cNvSpPr>
            <p:nvPr/>
          </p:nvSpPr>
          <p:spPr bwMode="auto">
            <a:xfrm>
              <a:off x="1495425" y="1768475"/>
              <a:ext cx="28575" cy="28575"/>
            </a:xfrm>
            <a:custGeom>
              <a:avLst/>
              <a:gdLst>
                <a:gd name="T0" fmla="*/ 0 w 18"/>
                <a:gd name="T1" fmla="*/ 18 h 18"/>
                <a:gd name="T2" fmla="*/ 9 w 18"/>
                <a:gd name="T3" fmla="*/ 9 h 18"/>
                <a:gd name="T4" fmla="*/ 18 w 18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9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6" name="Line 140"/>
            <p:cNvSpPr>
              <a:spLocks noChangeShapeType="1"/>
            </p:cNvSpPr>
            <p:nvPr/>
          </p:nvSpPr>
          <p:spPr bwMode="auto">
            <a:xfrm flipV="1">
              <a:off x="1536700" y="1727200"/>
              <a:ext cx="28575" cy="269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7" name="Freeform 141"/>
            <p:cNvSpPr>
              <a:spLocks/>
            </p:cNvSpPr>
            <p:nvPr/>
          </p:nvSpPr>
          <p:spPr bwMode="auto">
            <a:xfrm>
              <a:off x="1579563" y="1684338"/>
              <a:ext cx="41275" cy="28575"/>
            </a:xfrm>
            <a:custGeom>
              <a:avLst/>
              <a:gdLst>
                <a:gd name="T0" fmla="*/ 0 w 26"/>
                <a:gd name="T1" fmla="*/ 18 h 18"/>
                <a:gd name="T2" fmla="*/ 9 w 26"/>
                <a:gd name="T3" fmla="*/ 9 h 18"/>
                <a:gd name="T4" fmla="*/ 26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9" y="9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8" name="Line 142"/>
            <p:cNvSpPr>
              <a:spLocks noChangeShapeType="1"/>
            </p:cNvSpPr>
            <p:nvPr/>
          </p:nvSpPr>
          <p:spPr bwMode="auto">
            <a:xfrm flipV="1">
              <a:off x="1635125" y="1643063"/>
              <a:ext cx="28575" cy="26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9" name="Freeform 143"/>
            <p:cNvSpPr>
              <a:spLocks/>
            </p:cNvSpPr>
            <p:nvPr/>
          </p:nvSpPr>
          <p:spPr bwMode="auto">
            <a:xfrm>
              <a:off x="1690688" y="1614488"/>
              <a:ext cx="28575" cy="14287"/>
            </a:xfrm>
            <a:custGeom>
              <a:avLst/>
              <a:gdLst>
                <a:gd name="T0" fmla="*/ 0 w 18"/>
                <a:gd name="T1" fmla="*/ 9 h 9"/>
                <a:gd name="T2" fmla="*/ 0 w 18"/>
                <a:gd name="T3" fmla="*/ 9 h 9"/>
                <a:gd name="T4" fmla="*/ 18 w 18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lnTo>
                    <a:pt x="0" y="9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0" name="Line 144"/>
            <p:cNvSpPr>
              <a:spLocks noChangeShapeType="1"/>
            </p:cNvSpPr>
            <p:nvPr/>
          </p:nvSpPr>
          <p:spPr bwMode="auto">
            <a:xfrm flipV="1">
              <a:off x="1733550" y="1585913"/>
              <a:ext cx="41275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1" name="Freeform 145"/>
            <p:cNvSpPr>
              <a:spLocks/>
            </p:cNvSpPr>
            <p:nvPr/>
          </p:nvSpPr>
          <p:spPr bwMode="auto">
            <a:xfrm>
              <a:off x="1789113" y="1544638"/>
              <a:ext cx="41275" cy="28575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18 h 18"/>
                <a:gd name="T4" fmla="*/ 26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18"/>
                  </a:lnTo>
                  <a:lnTo>
                    <a:pt x="2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2" name="Line 146"/>
            <p:cNvSpPr>
              <a:spLocks noChangeShapeType="1"/>
            </p:cNvSpPr>
            <p:nvPr/>
          </p:nvSpPr>
          <p:spPr bwMode="auto">
            <a:xfrm flipV="1">
              <a:off x="1844675" y="1530350"/>
              <a:ext cx="42863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3" name="Line 147"/>
            <p:cNvSpPr>
              <a:spLocks noChangeShapeType="1"/>
            </p:cNvSpPr>
            <p:nvPr/>
          </p:nvSpPr>
          <p:spPr bwMode="auto">
            <a:xfrm flipV="1">
              <a:off x="1914525" y="1503363"/>
              <a:ext cx="28575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4" name="Line 148"/>
            <p:cNvSpPr>
              <a:spLocks noChangeShapeType="1"/>
            </p:cNvSpPr>
            <p:nvPr/>
          </p:nvSpPr>
          <p:spPr bwMode="auto">
            <a:xfrm flipV="1">
              <a:off x="1971675" y="1474788"/>
              <a:ext cx="26988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5" name="Line 149"/>
            <p:cNvSpPr>
              <a:spLocks noChangeShapeType="1"/>
            </p:cNvSpPr>
            <p:nvPr/>
          </p:nvSpPr>
          <p:spPr bwMode="auto">
            <a:xfrm flipV="1">
              <a:off x="2027238" y="1460500"/>
              <a:ext cx="41275" cy="142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6" name="Line 150"/>
            <p:cNvSpPr>
              <a:spLocks noChangeShapeType="1"/>
            </p:cNvSpPr>
            <p:nvPr/>
          </p:nvSpPr>
          <p:spPr bwMode="auto">
            <a:xfrm flipV="1">
              <a:off x="2082800" y="1446213"/>
              <a:ext cx="42863" cy="142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7" name="Line 151"/>
            <p:cNvSpPr>
              <a:spLocks noChangeShapeType="1"/>
            </p:cNvSpPr>
            <p:nvPr/>
          </p:nvSpPr>
          <p:spPr bwMode="auto">
            <a:xfrm flipV="1">
              <a:off x="2152650" y="1433513"/>
              <a:ext cx="42863" cy="12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8" name="Line 152"/>
            <p:cNvSpPr>
              <a:spLocks noChangeShapeType="1"/>
            </p:cNvSpPr>
            <p:nvPr/>
          </p:nvSpPr>
          <p:spPr bwMode="auto">
            <a:xfrm>
              <a:off x="2208213" y="1433513"/>
              <a:ext cx="4286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9" name="Line 153"/>
            <p:cNvSpPr>
              <a:spLocks noChangeShapeType="1"/>
            </p:cNvSpPr>
            <p:nvPr/>
          </p:nvSpPr>
          <p:spPr bwMode="auto">
            <a:xfrm>
              <a:off x="2278063" y="1419225"/>
              <a:ext cx="428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0" name="Line 154"/>
            <p:cNvSpPr>
              <a:spLocks noChangeShapeType="1"/>
            </p:cNvSpPr>
            <p:nvPr/>
          </p:nvSpPr>
          <p:spPr bwMode="auto">
            <a:xfrm>
              <a:off x="2335213" y="1419225"/>
              <a:ext cx="412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1" name="Rectangle 155"/>
            <p:cNvSpPr>
              <a:spLocks noChangeArrowheads="1"/>
            </p:cNvSpPr>
            <p:nvPr/>
          </p:nvSpPr>
          <p:spPr bwMode="auto">
            <a:xfrm>
              <a:off x="3425825" y="2873375"/>
              <a:ext cx="727075" cy="322263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2" name="Rectangle 156"/>
            <p:cNvSpPr>
              <a:spLocks noChangeArrowheads="1"/>
            </p:cNvSpPr>
            <p:nvPr/>
          </p:nvSpPr>
          <p:spPr bwMode="auto">
            <a:xfrm>
              <a:off x="3425825" y="2873375"/>
              <a:ext cx="727075" cy="32226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3" name="Rectangle 157"/>
            <p:cNvSpPr>
              <a:spLocks noChangeArrowheads="1"/>
            </p:cNvSpPr>
            <p:nvPr/>
          </p:nvSpPr>
          <p:spPr bwMode="auto">
            <a:xfrm>
              <a:off x="3667125" y="2890838"/>
              <a:ext cx="1490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GB" altLang="ru-RU" sz="1000">
                  <a:solidFill>
                    <a:srgbClr val="24211D"/>
                  </a:solidFill>
                </a:rPr>
                <a:t>R2</a:t>
              </a:r>
              <a:endParaRPr lang="ru-RU" altLang="ru-RU"/>
            </a:p>
          </p:txBody>
        </p:sp>
        <p:sp>
          <p:nvSpPr>
            <p:cNvPr id="724" name="Rectangle 158"/>
            <p:cNvSpPr>
              <a:spLocks noChangeArrowheads="1"/>
            </p:cNvSpPr>
            <p:nvPr/>
          </p:nvSpPr>
          <p:spPr bwMode="auto">
            <a:xfrm>
              <a:off x="3659188" y="3030538"/>
              <a:ext cx="2644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NAT</a:t>
              </a:r>
              <a:endParaRPr lang="ru-RU" altLang="ru-RU"/>
            </a:p>
          </p:txBody>
        </p:sp>
        <p:sp>
          <p:nvSpPr>
            <p:cNvPr id="725" name="Oval 159"/>
            <p:cNvSpPr>
              <a:spLocks noChangeArrowheads="1"/>
            </p:cNvSpPr>
            <p:nvPr/>
          </p:nvSpPr>
          <p:spPr bwMode="auto">
            <a:xfrm>
              <a:off x="4111625" y="3000375"/>
              <a:ext cx="69850" cy="69850"/>
            </a:xfrm>
            <a:prstGeom prst="ellipse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6" name="Oval 160"/>
            <p:cNvSpPr>
              <a:spLocks noChangeArrowheads="1"/>
            </p:cNvSpPr>
            <p:nvPr/>
          </p:nvSpPr>
          <p:spPr bwMode="auto">
            <a:xfrm>
              <a:off x="4111625" y="3000375"/>
              <a:ext cx="69850" cy="6985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7" name="Rectangle 161"/>
            <p:cNvSpPr>
              <a:spLocks noChangeArrowheads="1"/>
            </p:cNvSpPr>
            <p:nvPr/>
          </p:nvSpPr>
          <p:spPr bwMode="auto">
            <a:xfrm>
              <a:off x="1841500" y="1247775"/>
              <a:ext cx="9137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Внутренняя сеть</a:t>
              </a:r>
              <a:endParaRPr lang="ru-RU" altLang="ru-RU"/>
            </a:p>
          </p:txBody>
        </p:sp>
        <p:sp>
          <p:nvSpPr>
            <p:cNvPr id="728" name="Line 162"/>
            <p:cNvSpPr>
              <a:spLocks noChangeShapeType="1"/>
            </p:cNvSpPr>
            <p:nvPr/>
          </p:nvSpPr>
          <p:spPr bwMode="auto">
            <a:xfrm>
              <a:off x="4181475" y="3027363"/>
              <a:ext cx="167957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9" name="Rectangle 163"/>
            <p:cNvSpPr>
              <a:spLocks noChangeArrowheads="1"/>
            </p:cNvSpPr>
            <p:nvPr/>
          </p:nvSpPr>
          <p:spPr bwMode="auto">
            <a:xfrm>
              <a:off x="1941513" y="19097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10.0.1.5</a:t>
              </a:r>
              <a:endParaRPr lang="ru-RU" altLang="ru-RU"/>
            </a:p>
          </p:txBody>
        </p:sp>
        <p:sp>
          <p:nvSpPr>
            <p:cNvPr id="730" name="Rectangle 164"/>
            <p:cNvSpPr>
              <a:spLocks noChangeArrowheads="1"/>
            </p:cNvSpPr>
            <p:nvPr/>
          </p:nvSpPr>
          <p:spPr bwMode="auto">
            <a:xfrm>
              <a:off x="1936750" y="21764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731" name="Rectangle 165"/>
            <p:cNvSpPr>
              <a:spLocks noChangeArrowheads="1"/>
            </p:cNvSpPr>
            <p:nvPr/>
          </p:nvSpPr>
          <p:spPr bwMode="auto">
            <a:xfrm>
              <a:off x="1936750" y="267176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10.0.1.7</a:t>
              </a:r>
              <a:endParaRPr lang="ru-RU" altLang="ru-RU"/>
            </a:p>
          </p:txBody>
        </p:sp>
        <p:sp>
          <p:nvSpPr>
            <p:cNvPr id="732" name="Rectangle 166"/>
            <p:cNvSpPr>
              <a:spLocks noChangeArrowheads="1"/>
            </p:cNvSpPr>
            <p:nvPr/>
          </p:nvSpPr>
          <p:spPr bwMode="auto">
            <a:xfrm>
              <a:off x="2754313" y="3340100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733" name="Rectangle 167"/>
            <p:cNvSpPr>
              <a:spLocks noChangeArrowheads="1"/>
            </p:cNvSpPr>
            <p:nvPr/>
          </p:nvSpPr>
          <p:spPr bwMode="auto">
            <a:xfrm>
              <a:off x="2266950" y="3562350"/>
              <a:ext cx="70532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 10.0.2.0</a:t>
              </a:r>
              <a:endParaRPr lang="ru-RU" altLang="ru-RU"/>
            </a:p>
          </p:txBody>
        </p:sp>
        <p:sp>
          <p:nvSpPr>
            <p:cNvPr id="734" name="Rectangle 168"/>
            <p:cNvSpPr>
              <a:spLocks noChangeArrowheads="1"/>
            </p:cNvSpPr>
            <p:nvPr/>
          </p:nvSpPr>
          <p:spPr bwMode="auto">
            <a:xfrm>
              <a:off x="1420813" y="2963863"/>
              <a:ext cx="70532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 10.0.1.0</a:t>
              </a:r>
              <a:endParaRPr lang="ru-RU" altLang="ru-RU"/>
            </a:p>
          </p:txBody>
        </p:sp>
        <p:sp>
          <p:nvSpPr>
            <p:cNvPr id="735" name="Rectangle 169"/>
            <p:cNvSpPr>
              <a:spLocks noChangeArrowheads="1"/>
            </p:cNvSpPr>
            <p:nvPr/>
          </p:nvSpPr>
          <p:spPr bwMode="auto">
            <a:xfrm>
              <a:off x="2881313" y="2786063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10.0.2.12</a:t>
              </a:r>
              <a:endParaRPr lang="ru-RU" altLang="ru-RU"/>
            </a:p>
          </p:txBody>
        </p:sp>
        <p:sp>
          <p:nvSpPr>
            <p:cNvPr id="736" name="Rectangle 170"/>
            <p:cNvSpPr>
              <a:spLocks noChangeArrowheads="1"/>
            </p:cNvSpPr>
            <p:nvPr/>
          </p:nvSpPr>
          <p:spPr bwMode="auto">
            <a:xfrm>
              <a:off x="2881313" y="2227263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737" name="Rectangle 171"/>
            <p:cNvSpPr>
              <a:spLocks noChangeArrowheads="1"/>
            </p:cNvSpPr>
            <p:nvPr/>
          </p:nvSpPr>
          <p:spPr bwMode="auto">
            <a:xfrm>
              <a:off x="2881313" y="2566988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10.0.2.2</a:t>
              </a:r>
              <a:endParaRPr lang="ru-RU" altLang="ru-RU"/>
            </a:p>
          </p:txBody>
        </p:sp>
        <p:sp>
          <p:nvSpPr>
            <p:cNvPr id="738" name="Rectangle 172"/>
            <p:cNvSpPr>
              <a:spLocks noChangeArrowheads="1"/>
            </p:cNvSpPr>
            <p:nvPr/>
          </p:nvSpPr>
          <p:spPr bwMode="auto">
            <a:xfrm>
              <a:off x="2074863" y="2401888"/>
              <a:ext cx="25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R</a:t>
              </a:r>
              <a:r>
                <a:rPr lang="en-GB" altLang="ru-RU" sz="10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739" name="Rectangle 173"/>
            <p:cNvSpPr>
              <a:spLocks noChangeArrowheads="1"/>
            </p:cNvSpPr>
            <p:nvPr/>
          </p:nvSpPr>
          <p:spPr bwMode="auto">
            <a:xfrm>
              <a:off x="4256088" y="2867025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40" name="Rectangle 174"/>
            <p:cNvSpPr>
              <a:spLocks noChangeArrowheads="1"/>
            </p:cNvSpPr>
            <p:nvPr/>
          </p:nvSpPr>
          <p:spPr bwMode="auto">
            <a:xfrm>
              <a:off x="4011613" y="3635375"/>
              <a:ext cx="15052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Таблица отображения NAT</a:t>
              </a:r>
              <a:endParaRPr lang="ru-RU" altLang="ru-RU"/>
            </a:p>
          </p:txBody>
        </p:sp>
        <p:sp>
          <p:nvSpPr>
            <p:cNvPr id="741" name="Rectangle 175"/>
            <p:cNvSpPr>
              <a:spLocks noChangeArrowheads="1"/>
            </p:cNvSpPr>
            <p:nvPr/>
          </p:nvSpPr>
          <p:spPr bwMode="auto">
            <a:xfrm>
              <a:off x="3201988" y="3783013"/>
              <a:ext cx="8953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2" name="Rectangle 176"/>
            <p:cNvSpPr>
              <a:spLocks noChangeArrowheads="1"/>
            </p:cNvSpPr>
            <p:nvPr/>
          </p:nvSpPr>
          <p:spPr bwMode="auto">
            <a:xfrm>
              <a:off x="4111625" y="3783013"/>
              <a:ext cx="4762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3" name="Rectangle 177"/>
            <p:cNvSpPr>
              <a:spLocks noChangeArrowheads="1"/>
            </p:cNvSpPr>
            <p:nvPr/>
          </p:nvSpPr>
          <p:spPr bwMode="auto">
            <a:xfrm>
              <a:off x="3201988" y="4076700"/>
              <a:ext cx="8953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4" name="Rectangle 178"/>
            <p:cNvSpPr>
              <a:spLocks noChangeArrowheads="1"/>
            </p:cNvSpPr>
            <p:nvPr/>
          </p:nvSpPr>
          <p:spPr bwMode="auto">
            <a:xfrm>
              <a:off x="4111625" y="4076700"/>
              <a:ext cx="4762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5" name="Rectangle 179"/>
            <p:cNvSpPr>
              <a:spLocks noChangeArrowheads="1"/>
            </p:cNvSpPr>
            <p:nvPr/>
          </p:nvSpPr>
          <p:spPr bwMode="auto">
            <a:xfrm>
              <a:off x="3201988" y="4314825"/>
              <a:ext cx="8953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6" name="Rectangle 180"/>
            <p:cNvSpPr>
              <a:spLocks noChangeArrowheads="1"/>
            </p:cNvSpPr>
            <p:nvPr/>
          </p:nvSpPr>
          <p:spPr bwMode="auto">
            <a:xfrm>
              <a:off x="4111625" y="4314825"/>
              <a:ext cx="4762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7" name="Rectangle 181"/>
            <p:cNvSpPr>
              <a:spLocks noChangeArrowheads="1"/>
            </p:cNvSpPr>
            <p:nvPr/>
          </p:nvSpPr>
          <p:spPr bwMode="auto">
            <a:xfrm>
              <a:off x="3201988" y="4538663"/>
              <a:ext cx="8953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8" name="Rectangle 182"/>
            <p:cNvSpPr>
              <a:spLocks noChangeArrowheads="1"/>
            </p:cNvSpPr>
            <p:nvPr/>
          </p:nvSpPr>
          <p:spPr bwMode="auto">
            <a:xfrm>
              <a:off x="4111625" y="4538663"/>
              <a:ext cx="4762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9" name="Rectangle 183"/>
            <p:cNvSpPr>
              <a:spLocks noChangeArrowheads="1"/>
            </p:cNvSpPr>
            <p:nvPr/>
          </p:nvSpPr>
          <p:spPr bwMode="auto">
            <a:xfrm>
              <a:off x="4587875" y="3783013"/>
              <a:ext cx="909638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0" name="Rectangle 184"/>
            <p:cNvSpPr>
              <a:spLocks noChangeArrowheads="1"/>
            </p:cNvSpPr>
            <p:nvPr/>
          </p:nvSpPr>
          <p:spPr bwMode="auto">
            <a:xfrm>
              <a:off x="5497513" y="3783013"/>
              <a:ext cx="908050" cy="2936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1" name="Rectangle 185"/>
            <p:cNvSpPr>
              <a:spLocks noChangeArrowheads="1"/>
            </p:cNvSpPr>
            <p:nvPr/>
          </p:nvSpPr>
          <p:spPr bwMode="auto">
            <a:xfrm>
              <a:off x="4587875" y="4076700"/>
              <a:ext cx="909638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2" name="Rectangle 186"/>
            <p:cNvSpPr>
              <a:spLocks noChangeArrowheads="1"/>
            </p:cNvSpPr>
            <p:nvPr/>
          </p:nvSpPr>
          <p:spPr bwMode="auto">
            <a:xfrm>
              <a:off x="5497513" y="4076700"/>
              <a:ext cx="908050" cy="238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3" name="Rectangle 187"/>
            <p:cNvSpPr>
              <a:spLocks noChangeArrowheads="1"/>
            </p:cNvSpPr>
            <p:nvPr/>
          </p:nvSpPr>
          <p:spPr bwMode="auto">
            <a:xfrm>
              <a:off x="4587875" y="4314825"/>
              <a:ext cx="909638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4" name="Rectangle 188"/>
            <p:cNvSpPr>
              <a:spLocks noChangeArrowheads="1"/>
            </p:cNvSpPr>
            <p:nvPr/>
          </p:nvSpPr>
          <p:spPr bwMode="auto">
            <a:xfrm>
              <a:off x="5497513" y="4314825"/>
              <a:ext cx="908050" cy="223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5" name="Rectangle 189"/>
            <p:cNvSpPr>
              <a:spLocks noChangeArrowheads="1"/>
            </p:cNvSpPr>
            <p:nvPr/>
          </p:nvSpPr>
          <p:spPr bwMode="auto">
            <a:xfrm>
              <a:off x="4587875" y="4538663"/>
              <a:ext cx="909638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6" name="Rectangle 190"/>
            <p:cNvSpPr>
              <a:spLocks noChangeArrowheads="1"/>
            </p:cNvSpPr>
            <p:nvPr/>
          </p:nvSpPr>
          <p:spPr bwMode="auto">
            <a:xfrm>
              <a:off x="5497513" y="4538663"/>
              <a:ext cx="908050" cy="223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7" name="Rectangle 191"/>
            <p:cNvSpPr>
              <a:spLocks noChangeArrowheads="1"/>
            </p:cNvSpPr>
            <p:nvPr/>
          </p:nvSpPr>
          <p:spPr bwMode="auto">
            <a:xfrm>
              <a:off x="4678363" y="3784600"/>
              <a:ext cx="67165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Глобальный</a:t>
              </a:r>
              <a:endParaRPr lang="ru-RU" altLang="ru-RU"/>
            </a:p>
          </p:txBody>
        </p:sp>
        <p:sp>
          <p:nvSpPr>
            <p:cNvPr id="758" name="Rectangle 192"/>
            <p:cNvSpPr>
              <a:spLocks noChangeArrowheads="1"/>
            </p:cNvSpPr>
            <p:nvPr/>
          </p:nvSpPr>
          <p:spPr bwMode="auto">
            <a:xfrm>
              <a:off x="4875213" y="3924300"/>
              <a:ext cx="30296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адрес</a:t>
              </a:r>
              <a:endParaRPr lang="ru-RU" altLang="ru-RU"/>
            </a:p>
          </p:txBody>
        </p:sp>
        <p:sp>
          <p:nvSpPr>
            <p:cNvPr id="759" name="Rectangle 193"/>
            <p:cNvSpPr>
              <a:spLocks noChangeArrowheads="1"/>
            </p:cNvSpPr>
            <p:nvPr/>
          </p:nvSpPr>
          <p:spPr bwMode="auto">
            <a:xfrm>
              <a:off x="5561013" y="3784600"/>
              <a:ext cx="74379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Назначенный</a:t>
              </a:r>
              <a:endParaRPr lang="ru-RU" altLang="ru-RU"/>
            </a:p>
          </p:txBody>
        </p:sp>
        <p:sp>
          <p:nvSpPr>
            <p:cNvPr id="760" name="Rectangle 194"/>
            <p:cNvSpPr>
              <a:spLocks noChangeArrowheads="1"/>
            </p:cNvSpPr>
            <p:nvPr/>
          </p:nvSpPr>
          <p:spPr bwMode="auto">
            <a:xfrm>
              <a:off x="5827713" y="3924300"/>
              <a:ext cx="25327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порт</a:t>
              </a:r>
              <a:endParaRPr lang="ru-RU" altLang="ru-RU"/>
            </a:p>
          </p:txBody>
        </p:sp>
        <p:sp>
          <p:nvSpPr>
            <p:cNvPr id="761" name="Rectangle 195"/>
            <p:cNvSpPr>
              <a:spLocks noChangeArrowheads="1"/>
            </p:cNvSpPr>
            <p:nvPr/>
          </p:nvSpPr>
          <p:spPr bwMode="auto">
            <a:xfrm>
              <a:off x="3416300" y="3784600"/>
              <a:ext cx="4792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Частный</a:t>
              </a:r>
              <a:endParaRPr lang="ru-RU" altLang="ru-RU"/>
            </a:p>
          </p:txBody>
        </p:sp>
        <p:sp>
          <p:nvSpPr>
            <p:cNvPr id="762" name="Rectangle 196"/>
            <p:cNvSpPr>
              <a:spLocks noChangeArrowheads="1"/>
            </p:cNvSpPr>
            <p:nvPr/>
          </p:nvSpPr>
          <p:spPr bwMode="auto">
            <a:xfrm>
              <a:off x="3459163" y="3924300"/>
              <a:ext cx="30296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адрес</a:t>
              </a:r>
              <a:endParaRPr lang="ru-RU" altLang="ru-RU"/>
            </a:p>
          </p:txBody>
        </p:sp>
        <p:sp>
          <p:nvSpPr>
            <p:cNvPr id="763" name="Rectangle 197"/>
            <p:cNvSpPr>
              <a:spLocks noChangeArrowheads="1"/>
            </p:cNvSpPr>
            <p:nvPr/>
          </p:nvSpPr>
          <p:spPr bwMode="auto">
            <a:xfrm>
              <a:off x="4208463" y="3784600"/>
              <a:ext cx="2773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Порт</a:t>
              </a:r>
              <a:endParaRPr lang="ru-RU" altLang="ru-RU"/>
            </a:p>
          </p:txBody>
        </p:sp>
        <p:sp>
          <p:nvSpPr>
            <p:cNvPr id="764" name="Rectangle 198"/>
            <p:cNvSpPr>
              <a:spLocks noChangeArrowheads="1"/>
            </p:cNvSpPr>
            <p:nvPr/>
          </p:nvSpPr>
          <p:spPr bwMode="auto">
            <a:xfrm>
              <a:off x="3429000" y="4125913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10.0.1.4</a:t>
              </a:r>
              <a:endParaRPr lang="ru-RU" altLang="ru-RU"/>
            </a:p>
          </p:txBody>
        </p:sp>
        <p:sp>
          <p:nvSpPr>
            <p:cNvPr id="765" name="Rectangle 199"/>
            <p:cNvSpPr>
              <a:spLocks noChangeArrowheads="1"/>
            </p:cNvSpPr>
            <p:nvPr/>
          </p:nvSpPr>
          <p:spPr bwMode="auto">
            <a:xfrm>
              <a:off x="4210050" y="4125913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1245</a:t>
              </a:r>
              <a:endParaRPr lang="ru-RU" altLang="ru-RU"/>
            </a:p>
          </p:txBody>
        </p:sp>
        <p:sp>
          <p:nvSpPr>
            <p:cNvPr id="766" name="Rectangle 200"/>
            <p:cNvSpPr>
              <a:spLocks noChangeArrowheads="1"/>
            </p:cNvSpPr>
            <p:nvPr/>
          </p:nvSpPr>
          <p:spPr bwMode="auto">
            <a:xfrm>
              <a:off x="3429000" y="4586288"/>
              <a:ext cx="41678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10.0.2.3</a:t>
              </a:r>
              <a:endParaRPr lang="ru-RU" altLang="ru-RU"/>
            </a:p>
          </p:txBody>
        </p:sp>
        <p:sp>
          <p:nvSpPr>
            <p:cNvPr id="767" name="Rectangle 201"/>
            <p:cNvSpPr>
              <a:spLocks noChangeArrowheads="1"/>
            </p:cNvSpPr>
            <p:nvPr/>
          </p:nvSpPr>
          <p:spPr bwMode="auto">
            <a:xfrm>
              <a:off x="4210050" y="45862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1045</a:t>
              </a:r>
              <a:endParaRPr lang="ru-RU" altLang="ru-RU"/>
            </a:p>
          </p:txBody>
        </p:sp>
        <p:sp>
          <p:nvSpPr>
            <p:cNvPr id="768" name="Rectangle 202"/>
            <p:cNvSpPr>
              <a:spLocks noChangeArrowheads="1"/>
            </p:cNvSpPr>
            <p:nvPr/>
          </p:nvSpPr>
          <p:spPr bwMode="auto">
            <a:xfrm>
              <a:off x="3394075" y="4357688"/>
              <a:ext cx="4809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10.0.2.15</a:t>
              </a:r>
              <a:endParaRPr lang="ru-RU" altLang="ru-RU"/>
            </a:p>
          </p:txBody>
        </p:sp>
        <p:sp>
          <p:nvSpPr>
            <p:cNvPr id="769" name="Rectangle 203"/>
            <p:cNvSpPr>
              <a:spLocks noChangeArrowheads="1"/>
            </p:cNvSpPr>
            <p:nvPr/>
          </p:nvSpPr>
          <p:spPr bwMode="auto">
            <a:xfrm>
              <a:off x="4210050" y="43576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1245</a:t>
              </a:r>
              <a:endParaRPr lang="ru-RU" altLang="ru-RU"/>
            </a:p>
          </p:txBody>
        </p:sp>
        <p:sp>
          <p:nvSpPr>
            <p:cNvPr id="770" name="Rectangle 204"/>
            <p:cNvSpPr>
              <a:spLocks noChangeArrowheads="1"/>
            </p:cNvSpPr>
            <p:nvPr/>
          </p:nvSpPr>
          <p:spPr bwMode="auto">
            <a:xfrm>
              <a:off x="4683125" y="4125913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1" name="Rectangle 205"/>
            <p:cNvSpPr>
              <a:spLocks noChangeArrowheads="1"/>
            </p:cNvSpPr>
            <p:nvPr/>
          </p:nvSpPr>
          <p:spPr bwMode="auto">
            <a:xfrm>
              <a:off x="5827713" y="4125913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3451</a:t>
              </a:r>
              <a:endParaRPr lang="ru-RU" altLang="ru-RU"/>
            </a:p>
          </p:txBody>
        </p:sp>
        <p:sp>
          <p:nvSpPr>
            <p:cNvPr id="772" name="Rectangle 206"/>
            <p:cNvSpPr>
              <a:spLocks noChangeArrowheads="1"/>
            </p:cNvSpPr>
            <p:nvPr/>
          </p:nvSpPr>
          <p:spPr bwMode="auto">
            <a:xfrm>
              <a:off x="4683125" y="4586288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3" name="Rectangle 207"/>
            <p:cNvSpPr>
              <a:spLocks noChangeArrowheads="1"/>
            </p:cNvSpPr>
            <p:nvPr/>
          </p:nvSpPr>
          <p:spPr bwMode="auto">
            <a:xfrm>
              <a:off x="5818188" y="4586288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3455</a:t>
              </a:r>
              <a:endParaRPr lang="ru-RU" altLang="ru-RU"/>
            </a:p>
          </p:txBody>
        </p:sp>
        <p:sp>
          <p:nvSpPr>
            <p:cNvPr id="774" name="Rectangle 208"/>
            <p:cNvSpPr>
              <a:spLocks noChangeArrowheads="1"/>
            </p:cNvSpPr>
            <p:nvPr/>
          </p:nvSpPr>
          <p:spPr bwMode="auto">
            <a:xfrm>
              <a:off x="4683125" y="4352925"/>
              <a:ext cx="67326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181.230.25.1</a:t>
              </a:r>
              <a:endParaRPr lang="ru-RU" altLang="ru-RU"/>
            </a:p>
          </p:txBody>
        </p:sp>
        <p:sp>
          <p:nvSpPr>
            <p:cNvPr id="775" name="Rectangle 209"/>
            <p:cNvSpPr>
              <a:spLocks noChangeArrowheads="1"/>
            </p:cNvSpPr>
            <p:nvPr/>
          </p:nvSpPr>
          <p:spPr bwMode="auto">
            <a:xfrm>
              <a:off x="5818188" y="4352925"/>
              <a:ext cx="25648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3452</a:t>
              </a:r>
              <a:endParaRPr lang="ru-RU" altLang="ru-RU"/>
            </a:p>
          </p:txBody>
        </p:sp>
        <p:sp>
          <p:nvSpPr>
            <p:cNvPr id="776" name="Line 210"/>
            <p:cNvSpPr>
              <a:spLocks noChangeShapeType="1"/>
            </p:cNvSpPr>
            <p:nvPr/>
          </p:nvSpPr>
          <p:spPr bwMode="auto">
            <a:xfrm flipH="1">
              <a:off x="3216275" y="3195638"/>
              <a:ext cx="209550" cy="5730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7" name="Line 211"/>
            <p:cNvSpPr>
              <a:spLocks noChangeShapeType="1"/>
            </p:cNvSpPr>
            <p:nvPr/>
          </p:nvSpPr>
          <p:spPr bwMode="auto">
            <a:xfrm>
              <a:off x="4152900" y="3195638"/>
              <a:ext cx="2252663" cy="5873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8" name="Freeform 212"/>
            <p:cNvSpPr>
              <a:spLocks/>
            </p:cNvSpPr>
            <p:nvPr/>
          </p:nvSpPr>
          <p:spPr bwMode="auto">
            <a:xfrm>
              <a:off x="5678488" y="1446213"/>
              <a:ext cx="657225" cy="2127250"/>
            </a:xfrm>
            <a:custGeom>
              <a:avLst/>
              <a:gdLst>
                <a:gd name="T0" fmla="*/ 47 w 47"/>
                <a:gd name="T1" fmla="*/ 0 h 152"/>
                <a:gd name="T2" fmla="*/ 30 w 47"/>
                <a:gd name="T3" fmla="*/ 17 h 152"/>
                <a:gd name="T4" fmla="*/ 16 w 47"/>
                <a:gd name="T5" fmla="*/ 41 h 152"/>
                <a:gd name="T6" fmla="*/ 9 w 47"/>
                <a:gd name="T7" fmla="*/ 66 h 152"/>
                <a:gd name="T8" fmla="*/ 9 w 47"/>
                <a:gd name="T9" fmla="*/ 82 h 152"/>
                <a:gd name="T10" fmla="*/ 15 w 47"/>
                <a:gd name="T11" fmla="*/ 111 h 152"/>
                <a:gd name="T12" fmla="*/ 27 w 47"/>
                <a:gd name="T13" fmla="*/ 136 h 152"/>
                <a:gd name="T14" fmla="*/ 42 w 47"/>
                <a:gd name="T1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52">
                  <a:moveTo>
                    <a:pt x="47" y="0"/>
                  </a:moveTo>
                  <a:cubicBezTo>
                    <a:pt x="34" y="2"/>
                    <a:pt x="29" y="8"/>
                    <a:pt x="30" y="17"/>
                  </a:cubicBezTo>
                  <a:cubicBezTo>
                    <a:pt x="19" y="21"/>
                    <a:pt x="15" y="29"/>
                    <a:pt x="16" y="41"/>
                  </a:cubicBezTo>
                  <a:cubicBezTo>
                    <a:pt x="5" y="44"/>
                    <a:pt x="0" y="50"/>
                    <a:pt x="9" y="66"/>
                  </a:cubicBezTo>
                  <a:cubicBezTo>
                    <a:pt x="9" y="73"/>
                    <a:pt x="9" y="74"/>
                    <a:pt x="9" y="82"/>
                  </a:cubicBezTo>
                  <a:cubicBezTo>
                    <a:pt x="0" y="96"/>
                    <a:pt x="4" y="109"/>
                    <a:pt x="15" y="111"/>
                  </a:cubicBezTo>
                  <a:cubicBezTo>
                    <a:pt x="8" y="128"/>
                    <a:pt x="18" y="132"/>
                    <a:pt x="27" y="136"/>
                  </a:cubicBezTo>
                  <a:cubicBezTo>
                    <a:pt x="26" y="149"/>
                    <a:pt x="33" y="152"/>
                    <a:pt x="42" y="15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9" name="Rectangle 213"/>
            <p:cNvSpPr>
              <a:spLocks noChangeArrowheads="1"/>
            </p:cNvSpPr>
            <p:nvPr/>
          </p:nvSpPr>
          <p:spPr bwMode="auto">
            <a:xfrm>
              <a:off x="5927725" y="2509838"/>
              <a:ext cx="49853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Внешняя</a:t>
              </a:r>
              <a:endParaRPr lang="ru-RU" altLang="ru-RU"/>
            </a:p>
          </p:txBody>
        </p:sp>
        <p:sp>
          <p:nvSpPr>
            <p:cNvPr id="780" name="Rectangle 214"/>
            <p:cNvSpPr>
              <a:spLocks noChangeArrowheads="1"/>
            </p:cNvSpPr>
            <p:nvPr/>
          </p:nvSpPr>
          <p:spPr bwMode="auto">
            <a:xfrm>
              <a:off x="5927725" y="2649538"/>
              <a:ext cx="2292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сеть</a:t>
              </a:r>
              <a:endParaRPr lang="ru-RU" altLang="ru-RU"/>
            </a:p>
          </p:txBody>
        </p:sp>
        <p:sp>
          <p:nvSpPr>
            <p:cNvPr id="781" name="Rectangle 215"/>
            <p:cNvSpPr>
              <a:spLocks noChangeArrowheads="1"/>
            </p:cNvSpPr>
            <p:nvPr/>
          </p:nvSpPr>
          <p:spPr bwMode="auto">
            <a:xfrm>
              <a:off x="6743700" y="1619250"/>
              <a:ext cx="171450" cy="438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2" name="Text Box 216"/>
            <p:cNvSpPr txBox="1">
              <a:spLocks noChangeArrowheads="1"/>
            </p:cNvSpPr>
            <p:nvPr/>
          </p:nvSpPr>
          <p:spPr bwMode="auto">
            <a:xfrm>
              <a:off x="6400800" y="1276350"/>
              <a:ext cx="876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Сервер </a:t>
              </a:r>
              <a:r>
                <a:rPr lang="en-GB" altLang="ru-RU" sz="1000">
                  <a:solidFill>
                    <a:srgbClr val="24211D"/>
                  </a:solidFill>
                </a:rPr>
                <a:t>telnet</a:t>
              </a:r>
              <a:endParaRPr lang="ru-RU" altLang="ru-RU" sz="1000">
                <a:solidFill>
                  <a:srgbClr val="24211D"/>
                </a:solidFill>
              </a:endParaRPr>
            </a:p>
          </p:txBody>
        </p:sp>
        <p:sp>
          <p:nvSpPr>
            <p:cNvPr id="783" name="Text Box 217"/>
            <p:cNvSpPr txBox="1">
              <a:spLocks noChangeArrowheads="1"/>
            </p:cNvSpPr>
            <p:nvPr/>
          </p:nvSpPr>
          <p:spPr bwMode="auto">
            <a:xfrm>
              <a:off x="6496050" y="1952625"/>
              <a:ext cx="8763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136.56.28.8</a:t>
              </a:r>
              <a:r>
                <a:rPr lang="ru-RU" altLang="ru-RU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Классы маршрутизаторов</a:t>
            </a:r>
            <a:endParaRPr kumimoji="0" lang="en-US" altLang="ru-RU" b="1" kern="0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41551" y="975237"/>
            <a:ext cx="8558796" cy="5415195"/>
            <a:chOff x="181" y="1116"/>
            <a:chExt cx="4645" cy="2804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077" y="2617"/>
              <a:ext cx="758" cy="365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solidFill>
              <a:srgbClr val="EFEFE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492" y="1296"/>
              <a:ext cx="2486" cy="1325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solidFill>
              <a:srgbClr val="EFEFE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246" y="1776"/>
              <a:ext cx="606" cy="30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84" y="1800"/>
              <a:ext cx="426" cy="24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908" y="2136"/>
              <a:ext cx="204" cy="270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62" y="2106"/>
              <a:ext cx="804" cy="6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04" y="1620"/>
              <a:ext cx="426" cy="102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520" y="1380"/>
              <a:ext cx="42" cy="168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68" y="2196"/>
              <a:ext cx="114" cy="312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16" y="2692"/>
              <a:ext cx="883" cy="49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24" y="1673"/>
              <a:ext cx="215" cy="120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542" y="2964"/>
              <a:ext cx="236" cy="40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366" y="2586"/>
              <a:ext cx="150" cy="288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668" y="2448"/>
              <a:ext cx="158" cy="186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128" y="2664"/>
              <a:ext cx="456" cy="84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1536" y="2688"/>
              <a:ext cx="108" cy="246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984" y="1614"/>
              <a:ext cx="186" cy="114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008" y="1782"/>
              <a:ext cx="282" cy="48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 flipV="1">
              <a:off x="2502" y="1116"/>
              <a:ext cx="30" cy="150"/>
            </a:xfrm>
            <a:prstGeom prst="line">
              <a:avLst/>
            </a:prstGeom>
            <a:noFill/>
            <a:ln w="190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496" y="2560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Regional    network</a:t>
              </a:r>
              <a:endParaRPr lang="ru-RU" altLang="ru-RU" sz="1000" i="1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89" y="351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Branch LAN</a:t>
              </a:r>
              <a:endParaRPr lang="ru-RU" altLang="ru-RU" sz="1000" i="1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909" y="3495"/>
              <a:ext cx="595" cy="25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14" y="3192"/>
              <a:ext cx="432" cy="24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2373" y="1517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8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1517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982" y="1690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1690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032" y="2050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2050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2995" y="1641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1641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2232" y="1662"/>
              <a:ext cx="186" cy="84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2034" y="1982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982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112" y="1830"/>
              <a:ext cx="30" cy="15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132" y="1800"/>
              <a:ext cx="30" cy="270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2268" y="1770"/>
              <a:ext cx="780" cy="276"/>
            </a:xfrm>
            <a:prstGeom prst="line">
              <a:avLst/>
            </a:prstGeom>
            <a:noFill/>
            <a:ln w="5715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171" y="217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Backbone routers</a:t>
              </a:r>
              <a:endParaRPr lang="ru-RU" altLang="ru-RU" sz="1000" b="1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3241" y="2487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" y="2487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1770" y="2336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336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3828" y="1700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700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2466" y="1250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6" name="Visio" r:id="rId12" imgW="724814" imgH="439522" progId="Visio.Drawing.6">
                    <p:embed/>
                  </p:oleObj>
                </mc:Choice>
                <mc:Fallback>
                  <p:oleObj name="Visio" r:id="rId1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250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1416" y="1748"/>
            <a:ext cx="19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" name="Visio" r:id="rId13" imgW="724814" imgH="439522" progId="Visio.Drawing.6">
                    <p:embed/>
                  </p:oleObj>
                </mc:Choice>
                <mc:Fallback>
                  <p:oleObj name="Visio" r:id="rId1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748"/>
                          <a:ext cx="19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202" y="2196"/>
              <a:ext cx="90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3012" y="2232"/>
              <a:ext cx="54" cy="3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080" y="2692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Edge routers</a:t>
              </a:r>
              <a:endParaRPr lang="ru-RU" altLang="ru-RU" sz="1000" b="1"/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1565" y="2605"/>
            <a:ext cx="14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" name="Visio" r:id="rId14" imgW="724814" imgH="439522" progId="Visio.Drawing.6">
                    <p:embed/>
                  </p:oleObj>
                </mc:Choice>
                <mc:Fallback>
                  <p:oleObj name="Visio" r:id="rId14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05"/>
                          <a:ext cx="14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926" y="2514"/>
              <a:ext cx="258" cy="19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734" y="2670"/>
              <a:ext cx="408" cy="9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922" y="2652"/>
              <a:ext cx="306" cy="10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/>
          </p:nvGraphicFramePr>
          <p:xfrm>
            <a:off x="3346" y="2658"/>
            <a:ext cx="14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" name="Visio" r:id="rId15" imgW="724814" imgH="439522" progId="Visio.Drawing.6">
                    <p:embed/>
                  </p:oleObj>
                </mc:Choice>
                <mc:Fallback>
                  <p:oleObj name="Visio" r:id="rId1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2658"/>
                          <a:ext cx="14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46" y="3362"/>
              <a:ext cx="757" cy="455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1616" y="3391"/>
              <a:ext cx="127" cy="13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1748" y="3396"/>
              <a:ext cx="20" cy="15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804" y="3392"/>
              <a:ext cx="146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1695" y="3339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" name="Visio" r:id="rId16" imgW="724814" imgH="439522" progId="Visio.Drawing.6">
                    <p:embed/>
                  </p:oleObj>
                </mc:Choice>
                <mc:Fallback>
                  <p:oleObj name="Visio" r:id="rId1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3339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701" y="323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LAN routers</a:t>
              </a:r>
              <a:endParaRPr lang="ru-RU" altLang="ru-RU" sz="1000" b="1"/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/>
          </p:nvGraphicFramePr>
          <p:xfrm>
            <a:off x="1856" y="3452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" name="Visio" r:id="rId18" imgW="724814" imgH="439522" progId="Visio.Drawing.6">
                    <p:embed/>
                  </p:oleObj>
                </mc:Choice>
                <mc:Fallback>
                  <p:oleObj name="Visio" r:id="rId1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3452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1498" y="3505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" name="Visio" r:id="rId19" imgW="638556" imgH="281026" progId="Visio.Drawing.6">
                    <p:embed/>
                  </p:oleObj>
                </mc:Choice>
                <mc:Fallback>
                  <p:oleObj name="Visio" r:id="rId19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3505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1653" y="3528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" name="Visio" r:id="rId21" imgW="638556" imgH="281026" progId="Visio.Drawing.6">
                    <p:embed/>
                  </p:oleObj>
                </mc:Choice>
                <mc:Fallback>
                  <p:oleObj name="Visio" r:id="rId21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528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/>
          </p:nvGraphicFramePr>
          <p:xfrm>
            <a:off x="1934" y="3599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4" name="Visio" r:id="rId22" imgW="638556" imgH="281026" progId="Visio.Drawing.6">
                    <p:embed/>
                  </p:oleObj>
                </mc:Choice>
                <mc:Fallback>
                  <p:oleObj name="Visio" r:id="rId22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3599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/>
          </p:nvGraphicFramePr>
          <p:xfrm>
            <a:off x="1754" y="3641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5" name="Visio" r:id="rId23" imgW="638556" imgH="281026" progId="Visio.Drawing.6">
                    <p:embed/>
                  </p:oleObj>
                </mc:Choice>
                <mc:Fallback>
                  <p:oleObj name="Visio" r:id="rId23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641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842" y="3540"/>
              <a:ext cx="48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944" y="3546"/>
              <a:ext cx="66" cy="6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1492" y="2910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6" name="Visio" r:id="rId24" imgW="724814" imgH="439522" progId="Visio.Drawing.6">
                    <p:embed/>
                  </p:oleObj>
                </mc:Choice>
                <mc:Fallback>
                  <p:oleObj name="Visio" r:id="rId24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2910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/>
          </p:nvGraphicFramePr>
          <p:xfrm>
            <a:off x="1191" y="2909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7" name="Visio" r:id="rId25" imgW="724814" imgH="439522" progId="Visio.Drawing.6">
                    <p:embed/>
                  </p:oleObj>
                </mc:Choice>
                <mc:Fallback>
                  <p:oleObj name="Visio" r:id="rId2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909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/>
          </p:nvGraphicFramePr>
          <p:xfrm>
            <a:off x="1053" y="271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8" name="Visio" r:id="rId26" imgW="724814" imgH="439522" progId="Visio.Drawing.6">
                    <p:embed/>
                  </p:oleObj>
                </mc:Choice>
                <mc:Fallback>
                  <p:oleObj name="Visio" r:id="rId2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71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1296" y="2820"/>
              <a:ext cx="144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389" y="277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" name="Visio" r:id="rId27" imgW="724814" imgH="439522" progId="Visio.Drawing.6">
                    <p:embed/>
                  </p:oleObj>
                </mc:Choice>
                <mc:Fallback>
                  <p:oleObj name="Visio" r:id="rId2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77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1464" y="2688"/>
              <a:ext cx="126" cy="10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152" y="2784"/>
              <a:ext cx="264" cy="1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458" y="2838"/>
              <a:ext cx="72" cy="8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V="1">
              <a:off x="1806" y="2868"/>
              <a:ext cx="402" cy="43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73" name="Object 72"/>
            <p:cNvGraphicFramePr>
              <a:graphicFrameLocks noChangeAspect="1"/>
            </p:cNvGraphicFramePr>
            <p:nvPr/>
          </p:nvGraphicFramePr>
          <p:xfrm>
            <a:off x="3639" y="3131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" name="Visio" r:id="rId28" imgW="724814" imgH="439522" progId="Visio.Drawing.6">
                    <p:embed/>
                  </p:oleObj>
                </mc:Choice>
                <mc:Fallback>
                  <p:oleObj name="Visio" r:id="rId2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3131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/>
            <p:cNvGraphicFramePr>
              <a:graphicFrameLocks noChangeAspect="1"/>
            </p:cNvGraphicFramePr>
            <p:nvPr/>
          </p:nvGraphicFramePr>
          <p:xfrm>
            <a:off x="3248" y="3112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1" name="Visio" r:id="rId29" imgW="724814" imgH="439522" progId="Visio.Drawing.6">
                    <p:embed/>
                  </p:oleObj>
                </mc:Choice>
                <mc:Fallback>
                  <p:oleObj name="Visio" r:id="rId2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3112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2571" y="1425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Core   network</a:t>
              </a:r>
              <a:endParaRPr lang="ru-RU" altLang="ru-RU" sz="1000" i="1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181" y="3079"/>
              <a:ext cx="757" cy="455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451" y="3108"/>
              <a:ext cx="127" cy="13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583" y="3113"/>
              <a:ext cx="20" cy="15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639" y="3109"/>
              <a:ext cx="146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/>
          </p:nvGraphicFramePr>
          <p:xfrm>
            <a:off x="530" y="3056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name="Visio" r:id="rId30" imgW="724814" imgH="439522" progId="Visio.Drawing.6">
                    <p:embed/>
                  </p:oleObj>
                </mc:Choice>
                <mc:Fallback>
                  <p:oleObj name="Visio" r:id="rId3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3056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691" y="3169"/>
            <a:ext cx="14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name="Visio" r:id="rId31" imgW="724814" imgH="439522" progId="Visio.Drawing.6">
                    <p:embed/>
                  </p:oleObj>
                </mc:Choice>
                <mc:Fallback>
                  <p:oleObj name="Visio" r:id="rId3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3169"/>
                          <a:ext cx="14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/>
          </p:nvGraphicFramePr>
          <p:xfrm>
            <a:off x="333" y="3222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" name="Visio" r:id="rId32" imgW="638556" imgH="281026" progId="Visio.Drawing.6">
                    <p:embed/>
                  </p:oleObj>
                </mc:Choice>
                <mc:Fallback>
                  <p:oleObj name="Visio" r:id="rId32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3222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/>
          </p:nvGraphicFramePr>
          <p:xfrm>
            <a:off x="488" y="3245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" name="Visio" r:id="rId33" imgW="638556" imgH="281026" progId="Visio.Drawing.6">
                    <p:embed/>
                  </p:oleObj>
                </mc:Choice>
                <mc:Fallback>
                  <p:oleObj name="Visio" r:id="rId33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245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/>
            <p:cNvGraphicFramePr>
              <a:graphicFrameLocks noChangeAspect="1"/>
            </p:cNvGraphicFramePr>
            <p:nvPr/>
          </p:nvGraphicFramePr>
          <p:xfrm>
            <a:off x="769" y="3316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" name="Visio" r:id="rId34" imgW="638556" imgH="281026" progId="Visio.Drawing.6">
                    <p:embed/>
                  </p:oleObj>
                </mc:Choice>
                <mc:Fallback>
                  <p:oleObj name="Visio" r:id="rId34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3316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/>
          </p:nvGraphicFramePr>
          <p:xfrm>
            <a:off x="589" y="3358"/>
            <a:ext cx="173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7" name="Visio" r:id="rId35" imgW="638556" imgH="281026" progId="Visio.Drawing.6">
                    <p:embed/>
                  </p:oleObj>
                </mc:Choice>
                <mc:Fallback>
                  <p:oleObj name="Visio" r:id="rId35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358"/>
                          <a:ext cx="173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V="1">
              <a:off x="677" y="3257"/>
              <a:ext cx="48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779" y="3263"/>
              <a:ext cx="66" cy="6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648" y="2976"/>
              <a:ext cx="576" cy="11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583" y="2437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Regional   network</a:t>
              </a:r>
              <a:endParaRPr lang="ru-RU" altLang="ru-RU" sz="1000" i="1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578" y="3566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LAN routers</a:t>
              </a:r>
              <a:endParaRPr lang="ru-RU" altLang="ru-RU" sz="1000" b="1"/>
            </a:p>
          </p:txBody>
        </p: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3458" y="2848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8" name="Visio" r:id="rId36" imgW="724814" imgH="439522" progId="Visio.Drawing.6">
                    <p:embed/>
                  </p:oleObj>
                </mc:Choice>
                <mc:Fallback>
                  <p:oleObj name="Visio" r:id="rId3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848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3218" y="2914"/>
            <a:ext cx="11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" name="Visio" r:id="rId37" imgW="724814" imgH="439522" progId="Visio.Drawing.6">
                    <p:embed/>
                  </p:oleObj>
                </mc:Choice>
                <mc:Fallback>
                  <p:oleObj name="Visio" r:id="rId3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2914"/>
                          <a:ext cx="116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3270" y="2760"/>
              <a:ext cx="102" cy="16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3312" y="2892"/>
              <a:ext cx="156" cy="5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3528" y="2928"/>
              <a:ext cx="150" cy="19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3318" y="2922"/>
              <a:ext cx="162" cy="21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264" y="2976"/>
              <a:ext cx="24" cy="13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3466" y="3786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Remote office LAN</a:t>
              </a:r>
              <a:endParaRPr lang="ru-RU" altLang="ru-RU" sz="1000" i="1"/>
            </a:p>
          </p:txBody>
        </p:sp>
        <p:graphicFrame>
          <p:nvGraphicFramePr>
            <p:cNvPr id="99" name="Object 98"/>
            <p:cNvGraphicFramePr>
              <a:graphicFrameLocks noChangeAspect="1"/>
            </p:cNvGraphicFramePr>
            <p:nvPr/>
          </p:nvGraphicFramePr>
          <p:xfrm>
            <a:off x="4137" y="3554"/>
            <a:ext cx="149" cy="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" name="Visio" r:id="rId38" imgW="638556" imgH="281026" progId="Visio.Drawing.6">
                    <p:embed/>
                  </p:oleObj>
                </mc:Choice>
                <mc:Fallback>
                  <p:oleObj name="Visio" r:id="rId38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3554"/>
                          <a:ext cx="149" cy="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99"/>
            <p:cNvGraphicFramePr>
              <a:graphicFrameLocks noChangeAspect="1"/>
            </p:cNvGraphicFramePr>
            <p:nvPr/>
          </p:nvGraphicFramePr>
          <p:xfrm>
            <a:off x="4131" y="3447"/>
            <a:ext cx="10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" name="Visio" r:id="rId40" imgW="724814" imgH="439522" progId="Visio.Drawing.6">
                    <p:embed/>
                  </p:oleObj>
                </mc:Choice>
                <mc:Fallback>
                  <p:oleObj name="Visio" r:id="rId4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3447"/>
                          <a:ext cx="108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182" y="3510"/>
              <a:ext cx="30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1176" y="1866"/>
              <a:ext cx="258" cy="9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2628" y="1146"/>
              <a:ext cx="72" cy="12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V="1">
              <a:off x="3270" y="1812"/>
              <a:ext cx="576" cy="282"/>
            </a:xfrm>
            <a:prstGeom prst="line">
              <a:avLst/>
            </a:prstGeom>
            <a:noFill/>
            <a:ln w="381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700" y="3144"/>
              <a:ext cx="9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i="1"/>
                <a:t>Branch LAN</a:t>
              </a:r>
              <a:endParaRPr lang="ru-RU" altLang="ru-RU" sz="1000" i="1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4020" y="3642"/>
              <a:ext cx="378" cy="0"/>
            </a:xfrm>
            <a:prstGeom prst="line">
              <a:avLst/>
            </a:prstGeom>
            <a:noFill/>
            <a:ln w="28575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4146" y="3594"/>
              <a:ext cx="42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H="1">
              <a:off x="4266" y="364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H="1">
              <a:off x="4031" y="3641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 flipH="1">
              <a:off x="4157" y="3641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3116" y="3536"/>
              <a:ext cx="595" cy="257"/>
            </a:xfrm>
            <a:prstGeom prst="ellipse">
              <a:avLst/>
            </a:prstGeom>
            <a:solidFill>
              <a:srgbClr val="E5E5E5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112" name="Object 111"/>
            <p:cNvGraphicFramePr>
              <a:graphicFrameLocks noChangeAspect="1"/>
            </p:cNvGraphicFramePr>
            <p:nvPr/>
          </p:nvGraphicFramePr>
          <p:xfrm>
            <a:off x="3344" y="3595"/>
            <a:ext cx="149" cy="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" name="Visio" r:id="rId41" imgW="638556" imgH="281026" progId="Visio.Drawing.6">
                    <p:embed/>
                  </p:oleObj>
                </mc:Choice>
                <mc:Fallback>
                  <p:oleObj name="Visio" r:id="rId41" imgW="638556" imgH="28102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3595"/>
                          <a:ext cx="149" cy="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2"/>
            <p:cNvGraphicFramePr>
              <a:graphicFrameLocks noChangeAspect="1"/>
            </p:cNvGraphicFramePr>
            <p:nvPr/>
          </p:nvGraphicFramePr>
          <p:xfrm>
            <a:off x="3416" y="3488"/>
            <a:ext cx="10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3" name="Visio" r:id="rId42" imgW="724814" imgH="439522" progId="Visio.Drawing.6">
                    <p:embed/>
                  </p:oleObj>
                </mc:Choice>
                <mc:Fallback>
                  <p:oleObj name="Visio" r:id="rId4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488"/>
                          <a:ext cx="108" cy="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H="1">
              <a:off x="3419" y="3527"/>
              <a:ext cx="30" cy="7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3227" y="3683"/>
              <a:ext cx="378" cy="0"/>
            </a:xfrm>
            <a:prstGeom prst="line">
              <a:avLst/>
            </a:prstGeom>
            <a:noFill/>
            <a:ln w="28575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>
              <a:off x="3353" y="3635"/>
              <a:ext cx="42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H="1">
              <a:off x="3473" y="3683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>
              <a:off x="3238" y="368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H="1">
              <a:off x="3364" y="3682"/>
              <a:ext cx="24" cy="4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V="1">
              <a:off x="3474" y="3198"/>
              <a:ext cx="198" cy="28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3012" y="3168"/>
              <a:ext cx="246" cy="72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H="1">
              <a:off x="3282" y="3174"/>
              <a:ext cx="6" cy="144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2904" y="2832"/>
              <a:ext cx="324" cy="306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Text Box 123"/>
            <p:cNvSpPr txBox="1">
              <a:spLocks noChangeArrowheads="1"/>
            </p:cNvSpPr>
            <p:nvPr/>
          </p:nvSpPr>
          <p:spPr bwMode="auto">
            <a:xfrm>
              <a:off x="3872" y="3182"/>
              <a:ext cx="95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2626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 sz="1000" b="1"/>
                <a:t>Remote office/Home  routers</a:t>
              </a:r>
              <a:endParaRPr lang="ru-RU" altLang="ru-RU" sz="1000" b="1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 flipV="1">
              <a:off x="3576" y="3300"/>
              <a:ext cx="462" cy="198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4110" y="3324"/>
              <a:ext cx="48" cy="90"/>
            </a:xfrm>
            <a:prstGeom prst="line">
              <a:avLst/>
            </a:prstGeom>
            <a:noFill/>
            <a:ln w="12700">
              <a:solidFill>
                <a:srgbClr val="62626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72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</a:t>
            </a:r>
            <a:r>
              <a:rPr kumimoji="0" lang="ru-RU" altLang="ru-RU" b="1" kern="0" dirty="0" smtClean="0"/>
              <a:t> маршрутизатора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18977"/>
              </p:ext>
            </p:extLst>
          </p:nvPr>
        </p:nvGraphicFramePr>
        <p:xfrm>
          <a:off x="1331640" y="1120080"/>
          <a:ext cx="6148387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orelDRAW" r:id="rId3" imgW="4452480" imgH="3821400" progId="CorelDRAW.Graphic.11">
                  <p:embed/>
                </p:oleObj>
              </mc:Choice>
              <mc:Fallback>
                <p:oleObj name="CorelDRAW" r:id="rId3" imgW="4452480" imgH="3821400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20080"/>
                        <a:ext cx="6148387" cy="527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50224" y="11196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3 уровня (</a:t>
            </a:r>
            <a:r>
              <a:rPr kumimoji="0" lang="en-US" altLang="ru-RU" b="1" kern="0" dirty="0" smtClean="0"/>
              <a:t>L3)</a:t>
            </a:r>
            <a:endParaRPr kumimoji="0" lang="en-US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045511" y="1426617"/>
            <a:ext cx="7540625" cy="4632325"/>
            <a:chOff x="431006" y="1266825"/>
            <a:chExt cx="7540625" cy="463232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674019" y="1266825"/>
              <a:ext cx="6019800" cy="1249363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99569" y="2355850"/>
              <a:ext cx="346075" cy="1603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90169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882356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72956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865144" y="2357438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00994" y="1304925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194.100.15.5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MAC-P1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P1</a:t>
              </a:r>
              <a:endParaRPr lang="ru-RU" altLang="ru-RU" sz="1000" b="1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69381" y="130651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MAC-P2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P2</a:t>
              </a:r>
              <a:endParaRPr lang="ru-RU" altLang="ru-RU" sz="1000" b="1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710781" y="133191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194.100.15.7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MAC-P3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P3</a:t>
              </a:r>
              <a:endParaRPr lang="ru-RU" altLang="ru-RU" sz="10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699544" y="1328738"/>
              <a:ext cx="0" cy="1087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755231" y="13176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96631" y="13303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768056" y="1374775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194.100.15.8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MAC-P4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P4</a:t>
              </a:r>
              <a:endParaRPr lang="ru-RU" altLang="ru-RU" sz="1000" b="1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693569" y="137636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194.100.17.10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MAC-P5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P5</a:t>
              </a:r>
              <a:endParaRPr lang="ru-RU" altLang="ru-RU" sz="1000" b="1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663531" y="1376363"/>
              <a:ext cx="1308100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194.100.17.9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MAC-P6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 b="1"/>
                <a:t>      P6</a:t>
              </a:r>
              <a:endParaRPr lang="ru-RU" altLang="ru-RU" sz="10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711031" y="13303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676231" y="1343025"/>
              <a:ext cx="0" cy="1087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895051"/>
                </p:ext>
              </p:extLst>
            </p:nvPr>
          </p:nvGraphicFramePr>
          <p:xfrm>
            <a:off x="959644" y="3965575"/>
            <a:ext cx="61595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Visio" r:id="rId3" imgW="554126" imgH="692506" progId="Visio.Drawing.6">
                    <p:embed/>
                  </p:oleObj>
                </mc:Choice>
                <mc:Fallback>
                  <p:oleObj name="Visio" r:id="rId3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644" y="3965575"/>
                          <a:ext cx="615950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743926"/>
                </p:ext>
              </p:extLst>
            </p:nvPr>
          </p:nvGraphicFramePr>
          <p:xfrm>
            <a:off x="2770981" y="3983038"/>
            <a:ext cx="61595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Visio" r:id="rId5" imgW="554126" imgH="692506" progId="Visio.Drawing.6">
                    <p:embed/>
                  </p:oleObj>
                </mc:Choice>
                <mc:Fallback>
                  <p:oleObj name="Visio" r:id="rId5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981" y="3983038"/>
                          <a:ext cx="615950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963142"/>
                </p:ext>
              </p:extLst>
            </p:nvPr>
          </p:nvGraphicFramePr>
          <p:xfrm>
            <a:off x="6915944" y="3990975"/>
            <a:ext cx="61595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Visio" r:id="rId6" imgW="554126" imgH="692506" progId="Visio.Drawing.6">
                    <p:embed/>
                  </p:oleObj>
                </mc:Choice>
                <mc:Fallback>
                  <p:oleObj name="Visio" r:id="rId6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5944" y="3990975"/>
                          <a:ext cx="615950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31006" y="4587875"/>
              <a:ext cx="155416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IP=194.100.15.</a:t>
              </a:r>
              <a:r>
                <a:rPr lang="ru-RU" altLang="ru-RU" sz="1000"/>
                <a:t>2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  <a:endParaRPr lang="ru-RU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gateway=194.100.15.5</a:t>
              </a:r>
              <a:endParaRPr lang="ru-RU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</a:t>
              </a:r>
              <a:r>
                <a:rPr lang="ru-RU" altLang="ru-RU" sz="1000"/>
                <a:t>1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endParaRPr lang="ru-RU" altLang="ru-RU" sz="1000" b="1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388394" y="4630738"/>
              <a:ext cx="1592262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IP=194.100.15.</a:t>
              </a:r>
              <a:r>
                <a:rPr lang="ru-RU" altLang="ru-RU" sz="1000"/>
                <a:t>3</a:t>
              </a:r>
              <a:endParaRPr lang="en-US" altLang="ru-RU" sz="1000"/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gateway=194.100.15.6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</a:t>
              </a:r>
              <a:r>
                <a:rPr lang="ru-RU" altLang="ru-RU" sz="1000"/>
                <a:t>2</a:t>
              </a:r>
              <a:endParaRPr lang="en-US" altLang="ru-RU" sz="1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50781" y="4686300"/>
              <a:ext cx="1592263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IP=194.100.17.11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Mask=255.255.255.0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Default gateway=194.100.17.9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en-US" altLang="ru-RU" sz="1000"/>
                <a:t>MAC3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908969" y="2366963"/>
              <a:ext cx="346075" cy="1603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cxnSp>
          <p:nvCxnSpPr>
            <p:cNvPr id="29" name="AutoShape 26"/>
            <p:cNvCxnSpPr>
              <a:cxnSpLocks noChangeShapeType="1"/>
              <a:endCxn id="5" idx="2"/>
            </p:cNvCxnSpPr>
            <p:nvPr/>
          </p:nvCxnSpPr>
          <p:spPr bwMode="auto">
            <a:xfrm rot="5400000" flipH="1">
              <a:off x="2342356" y="3246438"/>
              <a:ext cx="1466850" cy="63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7"/>
            <p:cNvCxnSpPr>
              <a:cxnSpLocks noChangeShapeType="1"/>
              <a:endCxn id="9" idx="2"/>
            </p:cNvCxnSpPr>
            <p:nvPr/>
          </p:nvCxnSpPr>
          <p:spPr bwMode="auto">
            <a:xfrm rot="5400000" flipH="1">
              <a:off x="6394450" y="3161506"/>
              <a:ext cx="1473200" cy="185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8"/>
            <p:cNvCxnSpPr>
              <a:cxnSpLocks noChangeShapeType="1"/>
              <a:endCxn id="28" idx="2"/>
            </p:cNvCxnSpPr>
            <p:nvPr/>
          </p:nvCxnSpPr>
          <p:spPr bwMode="auto">
            <a:xfrm rot="16200000">
              <a:off x="955675" y="2839244"/>
              <a:ext cx="1438275" cy="8143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40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Общая схема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-сети</a:t>
            </a:r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6" y="3968210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31" y="3863705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9" y="2590378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1" y="5197935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33" y="5489620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6" y="458300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7" y="447657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6" y="550826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9" y="567722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93" y="4735219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 bwMode="auto">
          <a:xfrm flipH="1">
            <a:off x="1107991" y="4492372"/>
            <a:ext cx="238255" cy="8321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1539774" y="4492372"/>
            <a:ext cx="425936" cy="10763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2005391" y="4387867"/>
            <a:ext cx="627434" cy="2859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/>
          <p:cNvCxnSpPr>
            <a:stCxn id="7" idx="0"/>
            <a:endCxn id="9" idx="1"/>
          </p:cNvCxnSpPr>
          <p:nvPr/>
        </p:nvCxnSpPr>
        <p:spPr bwMode="auto">
          <a:xfrm flipV="1">
            <a:off x="1539828" y="3034750"/>
            <a:ext cx="1069011" cy="93346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единительная линия 21"/>
          <p:cNvCxnSpPr>
            <a:stCxn id="9" idx="3"/>
            <a:endCxn id="8" idx="0"/>
          </p:cNvCxnSpPr>
          <p:nvPr/>
        </p:nvCxnSpPr>
        <p:spPr bwMode="auto">
          <a:xfrm>
            <a:off x="3674070" y="3034750"/>
            <a:ext cx="1044303" cy="828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5205983" y="4244287"/>
            <a:ext cx="599580" cy="31244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4749622" y="4400508"/>
            <a:ext cx="591192" cy="12262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 flipH="1">
            <a:off x="4443566" y="4387867"/>
            <a:ext cx="135961" cy="12893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 flipH="1">
            <a:off x="3813651" y="4400508"/>
            <a:ext cx="506719" cy="4162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39753" y="2669873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192.168.1.1/24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3975" y="2747600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9108" y="5654987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192.168.1.42/24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0792" y="5218092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192.168.2.27/24</a:t>
            </a:r>
          </a:p>
        </p:txBody>
      </p:sp>
      <p:pic>
        <p:nvPicPr>
          <p:cNvPr id="3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2" y="3840426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39" y="4862001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64" y="560351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Прямая соединительная линия 36"/>
          <p:cNvCxnSpPr>
            <a:stCxn id="42" idx="3"/>
            <a:endCxn id="34" idx="0"/>
          </p:cNvCxnSpPr>
          <p:nvPr/>
        </p:nvCxnSpPr>
        <p:spPr bwMode="auto">
          <a:xfrm>
            <a:off x="6868037" y="2933447"/>
            <a:ext cx="771687" cy="9069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единительная линия 37"/>
          <p:cNvCxnSpPr>
            <a:endCxn id="35" idx="0"/>
          </p:cNvCxnSpPr>
          <p:nvPr/>
        </p:nvCxnSpPr>
        <p:spPr bwMode="auto">
          <a:xfrm>
            <a:off x="8127334" y="4221008"/>
            <a:ext cx="344163" cy="640993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>
            <a:endCxn id="36" idx="0"/>
          </p:cNvCxnSpPr>
          <p:nvPr/>
        </p:nvCxnSpPr>
        <p:spPr bwMode="auto">
          <a:xfrm flipH="1">
            <a:off x="7120122" y="4377229"/>
            <a:ext cx="550851" cy="122628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68508" y="56586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</a:t>
            </a:r>
            <a:r>
              <a:rPr lang="ru-RU" sz="1200" dirty="0" smtClean="0"/>
              <a:t>33</a:t>
            </a:r>
            <a:r>
              <a:rPr lang="en-US" sz="1200" dirty="0" smtClean="0"/>
              <a:t>/24</a:t>
            </a:r>
          </a:p>
        </p:txBody>
      </p:sp>
      <p:pic>
        <p:nvPicPr>
          <p:cNvPr id="4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6" y="2489075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833720" y="256857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2</a:t>
            </a:r>
            <a:r>
              <a:rPr lang="en-US" sz="1200" dirty="0" smtClean="0"/>
              <a:t>.</a:t>
            </a:r>
            <a:r>
              <a:rPr lang="ru-RU" sz="1200" dirty="0" smtClean="0"/>
              <a:t>2</a:t>
            </a:r>
            <a:r>
              <a:rPr lang="en-US" sz="1200" dirty="0" smtClean="0"/>
              <a:t>/24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39144" y="264889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.1/24</a:t>
            </a:r>
          </a:p>
        </p:txBody>
      </p:sp>
      <p:cxnSp>
        <p:nvCxnSpPr>
          <p:cNvPr id="46" name="Прямая соединительная линия 45"/>
          <p:cNvCxnSpPr>
            <a:stCxn id="42" idx="1"/>
          </p:cNvCxnSpPr>
          <p:nvPr/>
        </p:nvCxnSpPr>
        <p:spPr bwMode="auto">
          <a:xfrm flipH="1">
            <a:off x="5148064" y="2933447"/>
            <a:ext cx="654742" cy="89007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Скругленная прямоугольная выноска 46"/>
          <p:cNvSpPr/>
          <p:nvPr/>
        </p:nvSpPr>
        <p:spPr bwMode="auto">
          <a:xfrm>
            <a:off x="471132" y="1435671"/>
            <a:ext cx="2846486" cy="936103"/>
          </a:xfrm>
          <a:prstGeom prst="wedgeRoundRectCallout">
            <a:avLst>
              <a:gd name="adj1" fmla="val 33711"/>
              <a:gd name="adj2" fmla="val 8497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.168.3.0/24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192.168.2.2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48" name="Скругленная прямоугольная выноска 47"/>
          <p:cNvSpPr/>
          <p:nvPr/>
        </p:nvSpPr>
        <p:spPr bwMode="auto">
          <a:xfrm>
            <a:off x="6187760" y="1143497"/>
            <a:ext cx="2846486" cy="936103"/>
          </a:xfrm>
          <a:prstGeom prst="wedgeRoundRectCallout">
            <a:avLst>
              <a:gd name="adj1" fmla="val -37229"/>
              <a:gd name="adj2" fmla="val 10328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.168.1.0/24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192.168.2.1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6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ip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91056"/>
            <a:ext cx="4815086" cy="27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Функции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-маршрутизаторов</a:t>
            </a:r>
          </a:p>
        </p:txBody>
      </p:sp>
      <p:sp>
        <p:nvSpPr>
          <p:cNvPr id="6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58326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00E0C"/>
                </a:solidFill>
              </a:rPr>
              <a:t>Пересылка </a:t>
            </a:r>
            <a:r>
              <a:rPr lang="en-US" b="1" dirty="0" smtClean="0">
                <a:solidFill>
                  <a:srgbClr val="100E0C"/>
                </a:solidFill>
              </a:rPr>
              <a:t>IP-</a:t>
            </a:r>
            <a:r>
              <a:rPr lang="ru-RU" b="1" dirty="0" smtClean="0">
                <a:solidFill>
                  <a:srgbClr val="100E0C"/>
                </a:solidFill>
              </a:rPr>
              <a:t>пакетов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Между подсетями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Управление</a:t>
            </a:r>
            <a:r>
              <a:rPr lang="en-US" dirty="0" smtClean="0">
                <a:solidFill>
                  <a:srgbClr val="100E0C"/>
                </a:solidFill>
              </a:rPr>
              <a:t>, Management</a:t>
            </a:r>
            <a:endParaRPr lang="ru-RU" dirty="0" smtClean="0">
              <a:solidFill>
                <a:srgbClr val="100E0C"/>
              </a:solidFill>
            </a:endParaRP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Мониторинг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Фильтрация трафика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Инжиниринг трафика</a:t>
            </a:r>
            <a:r>
              <a:rPr lang="en-US" dirty="0" smtClean="0">
                <a:solidFill>
                  <a:srgbClr val="100E0C"/>
                </a:solidFill>
              </a:rPr>
              <a:t>, </a:t>
            </a:r>
            <a:r>
              <a:rPr lang="en-US" dirty="0" err="1" smtClean="0">
                <a:solidFill>
                  <a:srgbClr val="100E0C"/>
                </a:solidFill>
              </a:rPr>
              <a:t>QoS</a:t>
            </a:r>
            <a:endParaRPr lang="en-US" dirty="0" smtClean="0">
              <a:solidFill>
                <a:srgbClr val="100E0C"/>
              </a:solidFill>
            </a:endParaRPr>
          </a:p>
          <a:p>
            <a:pPr lvl="1"/>
            <a:r>
              <a:rPr lang="en-US" dirty="0" err="1" smtClean="0">
                <a:solidFill>
                  <a:srgbClr val="100E0C"/>
                </a:solidFill>
              </a:rPr>
              <a:t>IntServ</a:t>
            </a:r>
            <a:endParaRPr lang="en-US" dirty="0" smtClean="0">
              <a:solidFill>
                <a:srgbClr val="100E0C"/>
              </a:solidFill>
            </a:endParaRPr>
          </a:p>
          <a:p>
            <a:pPr lvl="1"/>
            <a:r>
              <a:rPr lang="en-US" dirty="0" err="1" smtClean="0">
                <a:solidFill>
                  <a:srgbClr val="100E0C"/>
                </a:solidFill>
              </a:rPr>
              <a:t>DiffServ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Трансляция сетевых адресов</a:t>
            </a:r>
            <a:r>
              <a:rPr lang="en-US" dirty="0" smtClean="0">
                <a:solidFill>
                  <a:srgbClr val="100E0C"/>
                </a:solidFill>
              </a:rPr>
              <a:t>, NAT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Виды и типы маршрутизаторов</a:t>
            </a: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85800" y="701874"/>
            <a:ext cx="8278688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Управление маршрутизатором</a:t>
            </a:r>
            <a:endParaRPr kumimoji="0" lang="en-US" altLang="ru-RU" b="1" kern="0" dirty="0" smtClean="0"/>
          </a:p>
        </p:txBody>
      </p:sp>
      <p:cxnSp>
        <p:nvCxnSpPr>
          <p:cNvPr id="16" name="Прямая со стрелкой 15"/>
          <p:cNvCxnSpPr>
            <a:stCxn id="7" idx="2"/>
            <a:endCxn id="17" idx="0"/>
          </p:cNvCxnSpPr>
          <p:nvPr/>
        </p:nvCxnSpPr>
        <p:spPr bwMode="auto">
          <a:xfrm flipH="1">
            <a:off x="2961956" y="1709986"/>
            <a:ext cx="1863188" cy="10328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339752" y="2742853"/>
            <a:ext cx="1244407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Offline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647347"/>
            <a:ext cx="1442578" cy="40011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Online: L7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19" name="Прямая со стрелкой 18"/>
          <p:cNvCxnSpPr>
            <a:stCxn id="7" idx="2"/>
            <a:endCxn id="18" idx="0"/>
          </p:cNvCxnSpPr>
          <p:nvPr/>
        </p:nvCxnSpPr>
        <p:spPr bwMode="auto">
          <a:xfrm>
            <a:off x="4825144" y="1709986"/>
            <a:ext cx="1404249" cy="9373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139952" y="4293096"/>
            <a:ext cx="1624303" cy="82484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Командная строка</a:t>
            </a:r>
            <a:endParaRPr lang="en-US" sz="1400" dirty="0" smtClean="0"/>
          </a:p>
          <a:p>
            <a:r>
              <a:rPr lang="en-US" sz="1400" dirty="0" smtClean="0"/>
              <a:t>SSH (22)</a:t>
            </a:r>
          </a:p>
          <a:p>
            <a:r>
              <a:rPr lang="en-US" sz="1400" dirty="0" smtClean="0"/>
              <a:t>Telnet (23)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6543" y="4509120"/>
            <a:ext cx="2003122" cy="824841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Web-</a:t>
            </a:r>
            <a:r>
              <a:rPr lang="ru-RU" sz="1400" dirty="0" smtClean="0"/>
              <a:t>интерфейс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HTTPS (443)</a:t>
            </a:r>
          </a:p>
          <a:p>
            <a:pPr marL="342900" indent="-342900"/>
            <a:r>
              <a:rPr lang="en-US" sz="1400" dirty="0" smtClean="0"/>
              <a:t>HTTP (80)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stCxn id="18" idx="2"/>
            <a:endCxn id="20" idx="0"/>
          </p:cNvCxnSpPr>
          <p:nvPr/>
        </p:nvCxnSpPr>
        <p:spPr bwMode="auto">
          <a:xfrm flipH="1">
            <a:off x="4952104" y="3047457"/>
            <a:ext cx="1277289" cy="12456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>
            <a:stCxn id="18" idx="2"/>
            <a:endCxn id="21" idx="0"/>
          </p:cNvCxnSpPr>
          <p:nvPr/>
        </p:nvCxnSpPr>
        <p:spPr bwMode="auto">
          <a:xfrm>
            <a:off x="6229393" y="3047457"/>
            <a:ext cx="1708711" cy="14616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12" descr="Картинки по запросу синий кабель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64" y="3358884"/>
            <a:ext cx="1892775" cy="15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624242"/>
            <a:ext cx="37421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Справка</a:t>
            </a:r>
            <a:endParaRPr lang="en-US" b="1" dirty="0" smtClean="0"/>
          </a:p>
          <a:p>
            <a:pPr marL="342900" indent="-342900"/>
            <a:r>
              <a:rPr lang="en-US" dirty="0" smtClean="0"/>
              <a:t>help</a:t>
            </a:r>
            <a:endParaRPr lang="ru-RU" dirty="0" smtClean="0"/>
          </a:p>
          <a:p>
            <a:pPr marL="342900" indent="-342900"/>
            <a:r>
              <a:rPr lang="en-US" dirty="0"/>
              <a:t>?</a:t>
            </a:r>
            <a:endParaRPr lang="en-US" dirty="0" smtClean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параметр…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ru-RU" dirty="0" smtClean="0"/>
              <a:t>Сокращения команд</a:t>
            </a:r>
          </a:p>
          <a:p>
            <a:pPr marL="800100" lvl="1" indent="-342900"/>
            <a:r>
              <a:rPr lang="en-US" dirty="0" smtClean="0"/>
              <a:t>conf</a:t>
            </a:r>
            <a:r>
              <a:rPr lang="en-US" strike="sngStrike" dirty="0" smtClean="0"/>
              <a:t>igure</a:t>
            </a:r>
            <a:r>
              <a:rPr lang="en-US" dirty="0" smtClean="0"/>
              <a:t> t</a:t>
            </a:r>
            <a:r>
              <a:rPr lang="en-US" strike="sngStrike" dirty="0" smtClean="0"/>
              <a:t>erminal</a:t>
            </a:r>
            <a:endParaRPr lang="en-US" dirty="0" smtClean="0"/>
          </a:p>
          <a:p>
            <a:pPr marL="342900" indent="-342900"/>
            <a:r>
              <a:rPr lang="en-US" dirty="0" smtClean="0"/>
              <a:t>&lt;</a:t>
            </a:r>
            <a:r>
              <a:rPr lang="ru-RU" dirty="0" smtClean="0"/>
              <a:t>кома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 smtClean="0"/>
              <a:t>па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ru-RU" dirty="0" err="1" smtClean="0"/>
              <a:t>Автодополнение</a:t>
            </a:r>
            <a:endParaRPr lang="ru-RU" dirty="0" smtClean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</a:t>
            </a:r>
            <a:r>
              <a:rPr lang="en-US" dirty="0" smtClean="0"/>
              <a:t>&gt;&lt;tab&gt;</a:t>
            </a:r>
            <a:endParaRPr lang="en-US" dirty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</a:t>
            </a:r>
            <a:r>
              <a:rPr lang="en-US" dirty="0" smtClean="0"/>
              <a:t>&gt;</a:t>
            </a:r>
            <a:r>
              <a:rPr lang="en-US" dirty="0"/>
              <a:t>&lt;tab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1628800"/>
            <a:ext cx="374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Режимы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104213" y="2049498"/>
            <a:ext cx="359809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Пользовательский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104211" y="2908168"/>
            <a:ext cx="3598093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Привилегированный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104211" y="3766838"/>
            <a:ext cx="3598093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Глобальной конфигурации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104212" y="4625508"/>
            <a:ext cx="3582044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ru-RU" dirty="0"/>
              <a:t>Специфической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104211" y="5484178"/>
            <a:ext cx="3572519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Специфической конфигурации</a:t>
            </a:r>
            <a:endParaRPr lang="ru-RU" dirty="0"/>
          </a:p>
        </p:txBody>
      </p:sp>
      <p:sp>
        <p:nvSpPr>
          <p:cNvPr id="29" name="Выгнутая влево стрелка 28"/>
          <p:cNvSpPr/>
          <p:nvPr/>
        </p:nvSpPr>
        <p:spPr bwMode="auto">
          <a:xfrm>
            <a:off x="46710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186" y="249931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8271603" y="248423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dis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32" name="Выгнутая влево стрелка 31"/>
          <p:cNvSpPr/>
          <p:nvPr/>
        </p:nvSpPr>
        <p:spPr bwMode="auto">
          <a:xfrm>
            <a:off x="4642529" y="310822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8220" y="333696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conf</a:t>
            </a:r>
            <a:r>
              <a:rPr lang="en-US" sz="1600" strike="sngStrike" dirty="0" smtClean="0"/>
              <a:t>igure</a:t>
            </a:r>
            <a:r>
              <a:rPr lang="en-US" sz="1600" dirty="0" smtClean="0"/>
              <a:t> t</a:t>
            </a:r>
            <a:r>
              <a:rPr lang="en-US" sz="1600" strike="sngStrike" dirty="0" smtClean="0"/>
              <a:t>erminal</a:t>
            </a:r>
            <a:endParaRPr lang="ru-RU" sz="1600" strike="sngStrike" dirty="0"/>
          </a:p>
        </p:txBody>
      </p:sp>
      <p:sp>
        <p:nvSpPr>
          <p:cNvPr id="34" name="Выгнутая влево стрелка 33"/>
          <p:cNvSpPr/>
          <p:nvPr/>
        </p:nvSpPr>
        <p:spPr bwMode="auto">
          <a:xfrm>
            <a:off x="4671093" y="407816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8220" y="4282586"/>
            <a:ext cx="231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int</a:t>
            </a:r>
            <a:r>
              <a:rPr lang="en-US" sz="1600" strike="sngStrike" dirty="0" smtClean="0"/>
              <a:t>erface</a:t>
            </a:r>
            <a:r>
              <a:rPr lang="en-US" sz="1600" dirty="0" smtClean="0"/>
              <a:t> </a:t>
            </a:r>
            <a:r>
              <a:rPr lang="en-US" sz="1600" dirty="0" err="1" smtClean="0"/>
              <a:t>Fa</a:t>
            </a:r>
            <a:r>
              <a:rPr lang="en-US" sz="1600" strike="sngStrike" dirty="0" err="1" smtClean="0"/>
              <a:t>stEthernet</a:t>
            </a:r>
            <a:r>
              <a:rPr lang="en-US" sz="1600" dirty="0" smtClean="0"/>
              <a:t> 0/1</a:t>
            </a:r>
            <a:endParaRPr lang="ru-RU" sz="1600" dirty="0"/>
          </a:p>
        </p:txBody>
      </p:sp>
      <p:sp>
        <p:nvSpPr>
          <p:cNvPr id="36" name="Выгнутая влево стрелка 35"/>
          <p:cNvSpPr/>
          <p:nvPr/>
        </p:nvSpPr>
        <p:spPr bwMode="auto">
          <a:xfrm>
            <a:off x="4655908" y="493683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 bwMode="auto">
          <a:xfrm rot="10800000">
            <a:off x="87387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Выгнутая влево стрелка 37"/>
          <p:cNvSpPr/>
          <p:nvPr/>
        </p:nvSpPr>
        <p:spPr bwMode="auto">
          <a:xfrm rot="10800000">
            <a:off x="8738793" y="482556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6274" y="514125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ex</a:t>
            </a:r>
            <a:r>
              <a:rPr lang="en-US" sz="1600" strike="sngStrike" dirty="0" smtClean="0"/>
              <a:t>it</a:t>
            </a:r>
            <a:endParaRPr lang="ru-RU" sz="1600" strike="sngStrike" dirty="0"/>
          </a:p>
        </p:txBody>
      </p:sp>
      <p:sp>
        <p:nvSpPr>
          <p:cNvPr id="40" name="Выгнутая влево стрелка 39"/>
          <p:cNvSpPr/>
          <p:nvPr/>
        </p:nvSpPr>
        <p:spPr bwMode="auto">
          <a:xfrm rot="10800000">
            <a:off x="8738792" y="3108223"/>
            <a:ext cx="316187" cy="1631062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3424" y="419327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end</a:t>
            </a:r>
            <a:endParaRPr lang="ru-RU" sz="1600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4928219" y="5141256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li</a:t>
            </a:r>
            <a:r>
              <a:rPr lang="en-US" sz="1600" strike="sngStrike" dirty="0" smtClean="0"/>
              <a:t>ne</a:t>
            </a:r>
            <a:r>
              <a:rPr lang="en-US" sz="1600" dirty="0" smtClean="0"/>
              <a:t> </a:t>
            </a:r>
            <a:r>
              <a:rPr lang="en-US" sz="1600" dirty="0" err="1" smtClean="0"/>
              <a:t>v</a:t>
            </a:r>
            <a:r>
              <a:rPr lang="en-US" sz="1600" strike="sngStrike" dirty="0" err="1" smtClean="0"/>
              <a:t>ty</a:t>
            </a:r>
            <a:r>
              <a:rPr lang="en-US" sz="1600" dirty="0" smtClean="0"/>
              <a:t> 0 4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395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3294" y="145314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Фильтрация трафика </a:t>
            </a:r>
            <a:r>
              <a:rPr lang="ru-RU" dirty="0" smtClean="0"/>
              <a:t>– нестандартная обработка </a:t>
            </a:r>
            <a:r>
              <a:rPr lang="en-US" dirty="0" smtClean="0"/>
              <a:t>IP</a:t>
            </a:r>
            <a:r>
              <a:rPr lang="ru-RU" dirty="0" smtClean="0"/>
              <a:t>-пакетов маршрутизатором, приводящая к отбрасыванию некоторых пакетов или изменению их маршрута</a:t>
            </a:r>
            <a:endParaRPr lang="ru-RU" dirty="0"/>
          </a:p>
        </p:txBody>
      </p:sp>
      <p:sp>
        <p:nvSpPr>
          <p:cNvPr id="43" name="Freeform 2"/>
          <p:cNvSpPr>
            <a:spLocks/>
          </p:cNvSpPr>
          <p:nvPr/>
        </p:nvSpPr>
        <p:spPr bwMode="auto">
          <a:xfrm>
            <a:off x="3814763" y="2882900"/>
            <a:ext cx="2771775" cy="1689100"/>
          </a:xfrm>
          <a:custGeom>
            <a:avLst/>
            <a:gdLst>
              <a:gd name="T0" fmla="*/ 400 w 2491"/>
              <a:gd name="T1" fmla="*/ 1209 h 1520"/>
              <a:gd name="T2" fmla="*/ 500 w 2491"/>
              <a:gd name="T3" fmla="*/ 1347 h 1520"/>
              <a:gd name="T4" fmla="*/ 624 w 2491"/>
              <a:gd name="T5" fmla="*/ 1449 h 1520"/>
              <a:gd name="T6" fmla="*/ 760 w 2491"/>
              <a:gd name="T7" fmla="*/ 1506 h 1520"/>
              <a:gd name="T8" fmla="*/ 908 w 2491"/>
              <a:gd name="T9" fmla="*/ 1520 h 1520"/>
              <a:gd name="T10" fmla="*/ 1052 w 2491"/>
              <a:gd name="T11" fmla="*/ 1490 h 1520"/>
              <a:gd name="T12" fmla="*/ 1183 w 2491"/>
              <a:gd name="T13" fmla="*/ 1409 h 1520"/>
              <a:gd name="T14" fmla="*/ 1302 w 2491"/>
              <a:gd name="T15" fmla="*/ 1409 h 1520"/>
              <a:gd name="T16" fmla="*/ 1434 w 2491"/>
              <a:gd name="T17" fmla="*/ 1490 h 1520"/>
              <a:gd name="T18" fmla="*/ 1582 w 2491"/>
              <a:gd name="T19" fmla="*/ 1520 h 1520"/>
              <a:gd name="T20" fmla="*/ 1720 w 2491"/>
              <a:gd name="T21" fmla="*/ 1506 h 1520"/>
              <a:gd name="T22" fmla="*/ 1862 w 2491"/>
              <a:gd name="T23" fmla="*/ 1449 h 1520"/>
              <a:gd name="T24" fmla="*/ 1983 w 2491"/>
              <a:gd name="T25" fmla="*/ 1347 h 1520"/>
              <a:gd name="T26" fmla="*/ 2082 w 2491"/>
              <a:gd name="T27" fmla="*/ 1209 h 1520"/>
              <a:gd name="T28" fmla="*/ 2173 w 2491"/>
              <a:gd name="T29" fmla="*/ 1141 h 1520"/>
              <a:gd name="T30" fmla="*/ 2280 w 2491"/>
              <a:gd name="T31" fmla="*/ 1125 h 1520"/>
              <a:gd name="T32" fmla="*/ 2378 w 2491"/>
              <a:gd name="T33" fmla="*/ 1063 h 1520"/>
              <a:gd name="T34" fmla="*/ 2448 w 2491"/>
              <a:gd name="T35" fmla="*/ 958 h 1520"/>
              <a:gd name="T36" fmla="*/ 2485 w 2491"/>
              <a:gd name="T37" fmla="*/ 829 h 1520"/>
              <a:gd name="T38" fmla="*/ 2485 w 2491"/>
              <a:gd name="T39" fmla="*/ 689 h 1520"/>
              <a:gd name="T40" fmla="*/ 2448 w 2491"/>
              <a:gd name="T41" fmla="*/ 561 h 1520"/>
              <a:gd name="T42" fmla="*/ 2378 w 2491"/>
              <a:gd name="T43" fmla="*/ 459 h 1520"/>
              <a:gd name="T44" fmla="*/ 2280 w 2491"/>
              <a:gd name="T45" fmla="*/ 394 h 1520"/>
              <a:gd name="T46" fmla="*/ 2173 w 2491"/>
              <a:gd name="T47" fmla="*/ 378 h 1520"/>
              <a:gd name="T48" fmla="*/ 2082 w 2491"/>
              <a:gd name="T49" fmla="*/ 311 h 1520"/>
              <a:gd name="T50" fmla="*/ 1983 w 2491"/>
              <a:gd name="T51" fmla="*/ 170 h 1520"/>
              <a:gd name="T52" fmla="*/ 1862 w 2491"/>
              <a:gd name="T53" fmla="*/ 68 h 1520"/>
              <a:gd name="T54" fmla="*/ 1720 w 2491"/>
              <a:gd name="T55" fmla="*/ 11 h 1520"/>
              <a:gd name="T56" fmla="*/ 1582 w 2491"/>
              <a:gd name="T57" fmla="*/ 0 h 1520"/>
              <a:gd name="T58" fmla="*/ 1434 w 2491"/>
              <a:gd name="T59" fmla="*/ 32 h 1520"/>
              <a:gd name="T60" fmla="*/ 1302 w 2491"/>
              <a:gd name="T61" fmla="*/ 110 h 1520"/>
              <a:gd name="T62" fmla="*/ 1183 w 2491"/>
              <a:gd name="T63" fmla="*/ 110 h 1520"/>
              <a:gd name="T64" fmla="*/ 1052 w 2491"/>
              <a:gd name="T65" fmla="*/ 32 h 1520"/>
              <a:gd name="T66" fmla="*/ 908 w 2491"/>
              <a:gd name="T67" fmla="*/ 0 h 1520"/>
              <a:gd name="T68" fmla="*/ 760 w 2491"/>
              <a:gd name="T69" fmla="*/ 11 h 1520"/>
              <a:gd name="T70" fmla="*/ 624 w 2491"/>
              <a:gd name="T71" fmla="*/ 68 h 1520"/>
              <a:gd name="T72" fmla="*/ 500 w 2491"/>
              <a:gd name="T73" fmla="*/ 170 h 1520"/>
              <a:gd name="T74" fmla="*/ 400 w 2491"/>
              <a:gd name="T75" fmla="*/ 311 h 1520"/>
              <a:gd name="T76" fmla="*/ 311 w 2491"/>
              <a:gd name="T77" fmla="*/ 378 h 1520"/>
              <a:gd name="T78" fmla="*/ 206 w 2491"/>
              <a:gd name="T79" fmla="*/ 394 h 1520"/>
              <a:gd name="T80" fmla="*/ 110 w 2491"/>
              <a:gd name="T81" fmla="*/ 459 h 1520"/>
              <a:gd name="T82" fmla="*/ 38 w 2491"/>
              <a:gd name="T83" fmla="*/ 561 h 1520"/>
              <a:gd name="T84" fmla="*/ 1 w 2491"/>
              <a:gd name="T85" fmla="*/ 689 h 1520"/>
              <a:gd name="T86" fmla="*/ 1 w 2491"/>
              <a:gd name="T87" fmla="*/ 829 h 1520"/>
              <a:gd name="T88" fmla="*/ 38 w 2491"/>
              <a:gd name="T89" fmla="*/ 958 h 1520"/>
              <a:gd name="T90" fmla="*/ 110 w 2491"/>
              <a:gd name="T91" fmla="*/ 1063 h 1520"/>
              <a:gd name="T92" fmla="*/ 206 w 2491"/>
              <a:gd name="T93" fmla="*/ 1125 h 1520"/>
              <a:gd name="T94" fmla="*/ 311 w 2491"/>
              <a:gd name="T95" fmla="*/ 1141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1" h="1520">
                <a:moveTo>
                  <a:pt x="363" y="1129"/>
                </a:moveTo>
                <a:lnTo>
                  <a:pt x="400" y="1209"/>
                </a:lnTo>
                <a:lnTo>
                  <a:pt x="449" y="1282"/>
                </a:lnTo>
                <a:lnTo>
                  <a:pt x="500" y="1347"/>
                </a:lnTo>
                <a:lnTo>
                  <a:pt x="560" y="1403"/>
                </a:lnTo>
                <a:lnTo>
                  <a:pt x="624" y="1449"/>
                </a:lnTo>
                <a:lnTo>
                  <a:pt x="692" y="1482"/>
                </a:lnTo>
                <a:lnTo>
                  <a:pt x="760" y="1506"/>
                </a:lnTo>
                <a:lnTo>
                  <a:pt x="836" y="1520"/>
                </a:lnTo>
                <a:lnTo>
                  <a:pt x="908" y="1520"/>
                </a:lnTo>
                <a:lnTo>
                  <a:pt x="978" y="1511"/>
                </a:lnTo>
                <a:lnTo>
                  <a:pt x="1052" y="1490"/>
                </a:lnTo>
                <a:lnTo>
                  <a:pt x="1121" y="1455"/>
                </a:lnTo>
                <a:lnTo>
                  <a:pt x="1183" y="1409"/>
                </a:lnTo>
                <a:lnTo>
                  <a:pt x="1245" y="1353"/>
                </a:lnTo>
                <a:lnTo>
                  <a:pt x="1302" y="1409"/>
                </a:lnTo>
                <a:lnTo>
                  <a:pt x="1370" y="1455"/>
                </a:lnTo>
                <a:lnTo>
                  <a:pt x="1434" y="1490"/>
                </a:lnTo>
                <a:lnTo>
                  <a:pt x="1506" y="1511"/>
                </a:lnTo>
                <a:lnTo>
                  <a:pt x="1582" y="1520"/>
                </a:lnTo>
                <a:lnTo>
                  <a:pt x="1650" y="1520"/>
                </a:lnTo>
                <a:lnTo>
                  <a:pt x="1720" y="1506"/>
                </a:lnTo>
                <a:lnTo>
                  <a:pt x="1792" y="1482"/>
                </a:lnTo>
                <a:lnTo>
                  <a:pt x="1862" y="1449"/>
                </a:lnTo>
                <a:lnTo>
                  <a:pt x="1924" y="1403"/>
                </a:lnTo>
                <a:lnTo>
                  <a:pt x="1983" y="1347"/>
                </a:lnTo>
                <a:lnTo>
                  <a:pt x="2037" y="1282"/>
                </a:lnTo>
                <a:lnTo>
                  <a:pt x="2082" y="1209"/>
                </a:lnTo>
                <a:lnTo>
                  <a:pt x="2125" y="1129"/>
                </a:lnTo>
                <a:lnTo>
                  <a:pt x="2173" y="1141"/>
                </a:lnTo>
                <a:lnTo>
                  <a:pt x="2228" y="1136"/>
                </a:lnTo>
                <a:lnTo>
                  <a:pt x="2280" y="1125"/>
                </a:lnTo>
                <a:lnTo>
                  <a:pt x="2331" y="1099"/>
                </a:lnTo>
                <a:lnTo>
                  <a:pt x="2378" y="1063"/>
                </a:lnTo>
                <a:lnTo>
                  <a:pt x="2415" y="1015"/>
                </a:lnTo>
                <a:lnTo>
                  <a:pt x="2448" y="958"/>
                </a:lnTo>
                <a:lnTo>
                  <a:pt x="2467" y="896"/>
                </a:lnTo>
                <a:lnTo>
                  <a:pt x="2485" y="829"/>
                </a:lnTo>
                <a:lnTo>
                  <a:pt x="2491" y="761"/>
                </a:lnTo>
                <a:lnTo>
                  <a:pt x="2485" y="689"/>
                </a:lnTo>
                <a:lnTo>
                  <a:pt x="2467" y="621"/>
                </a:lnTo>
                <a:lnTo>
                  <a:pt x="2448" y="561"/>
                </a:lnTo>
                <a:lnTo>
                  <a:pt x="2415" y="507"/>
                </a:lnTo>
                <a:lnTo>
                  <a:pt x="2378" y="459"/>
                </a:lnTo>
                <a:lnTo>
                  <a:pt x="2331" y="423"/>
                </a:lnTo>
                <a:lnTo>
                  <a:pt x="2280" y="394"/>
                </a:lnTo>
                <a:lnTo>
                  <a:pt x="2228" y="381"/>
                </a:lnTo>
                <a:lnTo>
                  <a:pt x="2173" y="378"/>
                </a:lnTo>
                <a:lnTo>
                  <a:pt x="2125" y="392"/>
                </a:lnTo>
                <a:lnTo>
                  <a:pt x="2082" y="311"/>
                </a:lnTo>
                <a:lnTo>
                  <a:pt x="2037" y="235"/>
                </a:lnTo>
                <a:lnTo>
                  <a:pt x="1983" y="170"/>
                </a:lnTo>
                <a:lnTo>
                  <a:pt x="1924" y="118"/>
                </a:lnTo>
                <a:lnTo>
                  <a:pt x="1862" y="68"/>
                </a:lnTo>
                <a:lnTo>
                  <a:pt x="1792" y="37"/>
                </a:lnTo>
                <a:lnTo>
                  <a:pt x="1720" y="11"/>
                </a:lnTo>
                <a:lnTo>
                  <a:pt x="1650" y="0"/>
                </a:lnTo>
                <a:lnTo>
                  <a:pt x="1582" y="0"/>
                </a:lnTo>
                <a:lnTo>
                  <a:pt x="1506" y="8"/>
                </a:lnTo>
                <a:lnTo>
                  <a:pt x="1434" y="32"/>
                </a:lnTo>
                <a:lnTo>
                  <a:pt x="1370" y="67"/>
                </a:lnTo>
                <a:lnTo>
                  <a:pt x="1302" y="110"/>
                </a:lnTo>
                <a:lnTo>
                  <a:pt x="1245" y="164"/>
                </a:lnTo>
                <a:lnTo>
                  <a:pt x="1183" y="110"/>
                </a:lnTo>
                <a:lnTo>
                  <a:pt x="1121" y="67"/>
                </a:lnTo>
                <a:lnTo>
                  <a:pt x="1052" y="32"/>
                </a:lnTo>
                <a:lnTo>
                  <a:pt x="978" y="8"/>
                </a:lnTo>
                <a:lnTo>
                  <a:pt x="908" y="0"/>
                </a:lnTo>
                <a:lnTo>
                  <a:pt x="836" y="0"/>
                </a:lnTo>
                <a:lnTo>
                  <a:pt x="760" y="11"/>
                </a:lnTo>
                <a:lnTo>
                  <a:pt x="692" y="37"/>
                </a:lnTo>
                <a:lnTo>
                  <a:pt x="624" y="68"/>
                </a:lnTo>
                <a:lnTo>
                  <a:pt x="560" y="118"/>
                </a:lnTo>
                <a:lnTo>
                  <a:pt x="500" y="170"/>
                </a:lnTo>
                <a:lnTo>
                  <a:pt x="449" y="235"/>
                </a:lnTo>
                <a:lnTo>
                  <a:pt x="400" y="311"/>
                </a:lnTo>
                <a:lnTo>
                  <a:pt x="363" y="392"/>
                </a:lnTo>
                <a:lnTo>
                  <a:pt x="311" y="378"/>
                </a:lnTo>
                <a:lnTo>
                  <a:pt x="256" y="381"/>
                </a:lnTo>
                <a:lnTo>
                  <a:pt x="206" y="394"/>
                </a:lnTo>
                <a:lnTo>
                  <a:pt x="155" y="423"/>
                </a:lnTo>
                <a:lnTo>
                  <a:pt x="110" y="459"/>
                </a:lnTo>
                <a:lnTo>
                  <a:pt x="73" y="507"/>
                </a:lnTo>
                <a:lnTo>
                  <a:pt x="38" y="561"/>
                </a:lnTo>
                <a:lnTo>
                  <a:pt x="13" y="621"/>
                </a:lnTo>
                <a:lnTo>
                  <a:pt x="1" y="689"/>
                </a:lnTo>
                <a:lnTo>
                  <a:pt x="0" y="761"/>
                </a:lnTo>
                <a:lnTo>
                  <a:pt x="1" y="829"/>
                </a:lnTo>
                <a:lnTo>
                  <a:pt x="13" y="896"/>
                </a:lnTo>
                <a:lnTo>
                  <a:pt x="38" y="958"/>
                </a:lnTo>
                <a:lnTo>
                  <a:pt x="73" y="1015"/>
                </a:lnTo>
                <a:lnTo>
                  <a:pt x="110" y="1063"/>
                </a:lnTo>
                <a:lnTo>
                  <a:pt x="155" y="1099"/>
                </a:lnTo>
                <a:lnTo>
                  <a:pt x="206" y="1125"/>
                </a:lnTo>
                <a:lnTo>
                  <a:pt x="256" y="1136"/>
                </a:lnTo>
                <a:lnTo>
                  <a:pt x="311" y="1141"/>
                </a:lnTo>
                <a:lnTo>
                  <a:pt x="363" y="112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44716"/>
              </p:ext>
            </p:extLst>
          </p:nvPr>
        </p:nvGraphicFramePr>
        <p:xfrm>
          <a:off x="2530475" y="3665537"/>
          <a:ext cx="9794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Visio" r:id="rId3" imgW="724814" imgH="439522" progId="Visio.Drawing.6">
                  <p:embed/>
                </p:oleObj>
              </mc:Choice>
              <mc:Fallback>
                <p:oleObj name="Visio" r:id="rId3" imgW="724814" imgH="4395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665537"/>
                        <a:ext cx="9794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3470275" y="3830637"/>
            <a:ext cx="542925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01240"/>
              </p:ext>
            </p:extLst>
          </p:nvPr>
        </p:nvGraphicFramePr>
        <p:xfrm>
          <a:off x="6211888" y="4714875"/>
          <a:ext cx="4810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Visio" r:id="rId5" imgW="724814" imgH="439522" progId="Visio.Drawing.6">
                  <p:embed/>
                </p:oleObj>
              </mc:Choice>
              <mc:Fallback>
                <p:oleObj name="Visio" r:id="rId5" imgW="724814" imgH="4395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714875"/>
                        <a:ext cx="4810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5930900" y="4225925"/>
            <a:ext cx="407988" cy="506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V="1">
            <a:off x="6659563" y="4868862"/>
            <a:ext cx="150812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2978150" y="4138612"/>
            <a:ext cx="0" cy="196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406400" y="39814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4554538" y="3462337"/>
            <a:ext cx="203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/>
              <a:t>The Internet	</a:t>
            </a:r>
            <a:endParaRPr lang="ru-RU" altLang="ru-RU"/>
          </a:p>
        </p:txBody>
      </p:sp>
      <p:graphicFrame>
        <p:nvGraphicFramePr>
          <p:cNvPr id="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9063"/>
              </p:ext>
            </p:extLst>
          </p:nvPr>
        </p:nvGraphicFramePr>
        <p:xfrm>
          <a:off x="509588" y="3416300"/>
          <a:ext cx="404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Visio" r:id="rId6" imgW="554126" imgH="692506" progId="Visio.Drawing.6">
                  <p:embed/>
                </p:oleObj>
              </mc:Choice>
              <mc:Fallback>
                <p:oleObj name="Visio" r:id="rId6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416300"/>
                        <a:ext cx="404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86965"/>
              </p:ext>
            </p:extLst>
          </p:nvPr>
        </p:nvGraphicFramePr>
        <p:xfrm>
          <a:off x="998538" y="3409950"/>
          <a:ext cx="4048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Visio" r:id="rId8" imgW="554126" imgH="692506" progId="Visio.Drawing.6">
                  <p:embed/>
                </p:oleObj>
              </mc:Choice>
              <mc:Fallback>
                <p:oleObj name="Visio" r:id="rId8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409950"/>
                        <a:ext cx="4048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03051"/>
              </p:ext>
            </p:extLst>
          </p:nvPr>
        </p:nvGraphicFramePr>
        <p:xfrm>
          <a:off x="1498600" y="3417887"/>
          <a:ext cx="4048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Visio" r:id="rId9" imgW="554126" imgH="692506" progId="Visio.Drawing.6">
                  <p:embed/>
                </p:oleObj>
              </mc:Choice>
              <mc:Fallback>
                <p:oleObj name="Visio" r:id="rId9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17887"/>
                        <a:ext cx="4048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30144"/>
              </p:ext>
            </p:extLst>
          </p:nvPr>
        </p:nvGraphicFramePr>
        <p:xfrm>
          <a:off x="2528888" y="4679950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Visio" r:id="rId10" imgW="332537" imgH="726948" progId="Visio.Drawing.6">
                  <p:embed/>
                </p:oleObj>
              </mc:Choice>
              <mc:Fallback>
                <p:oleObj name="Visio" r:id="rId10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679950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59318"/>
              </p:ext>
            </p:extLst>
          </p:nvPr>
        </p:nvGraphicFramePr>
        <p:xfrm>
          <a:off x="2509838" y="5476875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Visio" r:id="rId12" imgW="332537" imgH="726948" progId="Visio.Drawing.6">
                  <p:embed/>
                </p:oleObj>
              </mc:Choice>
              <mc:Fallback>
                <p:oleObj name="Visio" r:id="rId12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476875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792413" y="5053012"/>
            <a:ext cx="185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2805113" y="5783262"/>
            <a:ext cx="173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54050" y="3768725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1163638" y="3732212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1647825" y="3746500"/>
            <a:ext cx="0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592138" y="4114800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194.100.12.0/24</a:t>
            </a:r>
            <a:endParaRPr lang="ru-RU" altLang="ru-RU" sz="1400"/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3117850" y="4999037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201.17.200.0/24</a:t>
            </a:r>
            <a:endParaRPr lang="ru-RU" altLang="ru-RU" sz="1400"/>
          </a:p>
        </p:txBody>
      </p:sp>
      <p:sp>
        <p:nvSpPr>
          <p:cNvPr id="64" name="AutoShape 23"/>
          <p:cNvSpPr>
            <a:spLocks noChangeArrowheads="1"/>
          </p:cNvSpPr>
          <p:nvPr/>
        </p:nvSpPr>
        <p:spPr bwMode="auto">
          <a:xfrm>
            <a:off x="939800" y="2636912"/>
            <a:ext cx="1395413" cy="501575"/>
          </a:xfrm>
          <a:prstGeom prst="wedgeRectCallout">
            <a:avLst>
              <a:gd name="adj1" fmla="val -32819"/>
              <a:gd name="adj2" fmla="val 964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None/>
            </a:pPr>
            <a:r>
              <a:rPr lang="en-US" altLang="ru-RU" sz="1400" dirty="0"/>
              <a:t>194.100.12.25</a:t>
            </a:r>
            <a:endParaRPr lang="ru-RU" altLang="ru-RU" sz="1400" dirty="0"/>
          </a:p>
        </p:txBody>
      </p:sp>
      <p:graphicFrame>
        <p:nvGraphicFramePr>
          <p:cNvPr id="6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55001"/>
              </p:ext>
            </p:extLst>
          </p:nvPr>
        </p:nvGraphicFramePr>
        <p:xfrm>
          <a:off x="6916738" y="4398962"/>
          <a:ext cx="4048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Visio" r:id="rId13" imgW="554126" imgH="692506" progId="Visio.Drawing.6">
                  <p:embed/>
                </p:oleObj>
              </mc:Choice>
              <mc:Fallback>
                <p:oleObj name="Visio" r:id="rId13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4398962"/>
                        <a:ext cx="4048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87232"/>
              </p:ext>
            </p:extLst>
          </p:nvPr>
        </p:nvGraphicFramePr>
        <p:xfrm>
          <a:off x="7416800" y="4405312"/>
          <a:ext cx="4048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Visio" r:id="rId14" imgW="554126" imgH="692506" progId="Visio.Drawing.6">
                  <p:embed/>
                </p:oleObj>
              </mc:Choice>
              <mc:Fallback>
                <p:oleObj name="Visio" r:id="rId14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405312"/>
                        <a:ext cx="4048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57552"/>
              </p:ext>
            </p:extLst>
          </p:nvPr>
        </p:nvGraphicFramePr>
        <p:xfrm>
          <a:off x="7893050" y="4375150"/>
          <a:ext cx="404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Visio" r:id="rId15" imgW="554126" imgH="692506" progId="Visio.Drawing.6">
                  <p:embed/>
                </p:oleObj>
              </mc:Choice>
              <mc:Fallback>
                <p:oleObj name="Visio" r:id="rId15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4375150"/>
                        <a:ext cx="4048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02179"/>
              </p:ext>
            </p:extLst>
          </p:nvPr>
        </p:nvGraphicFramePr>
        <p:xfrm>
          <a:off x="7113588" y="4965700"/>
          <a:ext cx="3317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Visio" r:id="rId16" imgW="332537" imgH="726948" progId="Visio.Drawing.6">
                  <p:embed/>
                </p:oleObj>
              </mc:Choice>
              <mc:Fallback>
                <p:oleObj name="Visio" r:id="rId16" imgW="332537" imgH="7269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965700"/>
                        <a:ext cx="3317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7105650" y="4732337"/>
            <a:ext cx="0" cy="16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H="1">
            <a:off x="7573963" y="4706937"/>
            <a:ext cx="12700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H="1">
            <a:off x="8031163" y="4695825"/>
            <a:ext cx="12700" cy="17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7315200" y="4879975"/>
            <a:ext cx="0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7567613" y="4937125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132.22.0.0/16</a:t>
            </a:r>
            <a:endParaRPr lang="ru-RU" altLang="ru-RU" sz="1400"/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3475038" y="3975100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s1</a:t>
            </a:r>
            <a:endParaRPr lang="ru-RU" altLang="ru-RU"/>
          </a:p>
        </p:txBody>
      </p:sp>
      <p:sp>
        <p:nvSpPr>
          <p:cNvPr id="76" name="Oval 35"/>
          <p:cNvSpPr>
            <a:spLocks noChangeArrowheads="1"/>
          </p:cNvSpPr>
          <p:nvPr/>
        </p:nvSpPr>
        <p:spPr bwMode="auto">
          <a:xfrm>
            <a:off x="3584575" y="3898900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7" name="Oval 36"/>
          <p:cNvSpPr>
            <a:spLocks noChangeArrowheads="1"/>
          </p:cNvSpPr>
          <p:nvPr/>
        </p:nvSpPr>
        <p:spPr bwMode="auto">
          <a:xfrm>
            <a:off x="2405063" y="3938587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2944813" y="4268787"/>
            <a:ext cx="60325" cy="6667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2949575" y="4154487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e1</a:t>
            </a:r>
            <a:endParaRPr lang="ru-RU" altLang="ru-RU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2087563" y="3533775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e2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3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Стандарты </a:t>
            </a: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 </a:t>
            </a:r>
            <a:r>
              <a:rPr kumimoji="0" lang="ru-RU" altLang="ru-RU" b="1" kern="0" dirty="0" smtClean="0"/>
              <a:t>в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сетях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3347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Стандарты </a:t>
            </a: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 </a:t>
            </a:r>
            <a:r>
              <a:rPr kumimoji="0" lang="ru-RU" altLang="ru-RU" b="1" kern="0" dirty="0" smtClean="0"/>
              <a:t>в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сетях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55856" y="1815403"/>
            <a:ext cx="7900987" cy="5048377"/>
            <a:chOff x="223838" y="530225"/>
            <a:chExt cx="9117012" cy="5825362"/>
          </a:xfrm>
        </p:grpSpPr>
        <p:sp>
          <p:nvSpPr>
            <p:cNvPr id="3" name="Line 2"/>
            <p:cNvSpPr>
              <a:spLocks noChangeShapeType="1"/>
            </p:cNvSpPr>
            <p:nvPr/>
          </p:nvSpPr>
          <p:spPr bwMode="auto">
            <a:xfrm flipV="1">
              <a:off x="590550" y="5795963"/>
              <a:ext cx="7737475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590550" y="928688"/>
              <a:ext cx="0" cy="489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908800" y="5935663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Average length of a queue</a:t>
              </a:r>
              <a:endParaRPr lang="ru-RU" altLang="ru-RU" sz="140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3838" y="530225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Drop probability</a:t>
              </a:r>
              <a:endParaRPr lang="ru-RU" altLang="ru-RU" sz="14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62325" y="5810250"/>
              <a:ext cx="0" cy="153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1975" y="5803900"/>
              <a:ext cx="0" cy="153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62238" y="5860227"/>
              <a:ext cx="130516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None/>
              </a:pPr>
              <a:r>
                <a:rPr lang="en-US" altLang="ru-RU" sz="1400"/>
                <a:t>LowThreshold</a:t>
              </a:r>
              <a:r>
                <a:rPr lang="ru-RU" altLang="ru-RU"/>
                <a:t>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092700" y="5955477"/>
              <a:ext cx="12525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None/>
              </a:pPr>
              <a:r>
                <a:rPr lang="en-US" altLang="ru-RU" sz="1400"/>
                <a:t>TopThreshold</a:t>
              </a:r>
              <a:r>
                <a:rPr lang="ru-RU" altLang="ru-RU"/>
                <a:t> 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90550" y="5810250"/>
              <a:ext cx="2771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627688" y="2138363"/>
              <a:ext cx="0" cy="3686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362325" y="3516313"/>
              <a:ext cx="2278063" cy="2308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640388" y="2405063"/>
              <a:ext cx="0" cy="1125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640388" y="2419350"/>
              <a:ext cx="2659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576263" y="2419350"/>
              <a:ext cx="5064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04800" y="2017713"/>
              <a:ext cx="7286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1</a:t>
              </a:r>
              <a:endParaRPr lang="ru-RU" altLang="ru-RU" sz="14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42938" y="3171825"/>
              <a:ext cx="2432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MaxDropProbability</a:t>
              </a:r>
              <a:endParaRPr lang="ru-RU" altLang="ru-RU" sz="1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590550" y="3516313"/>
              <a:ext cx="5049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34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696912" y="11663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Резервирование ресурсов с помощью </a:t>
            </a:r>
            <a:r>
              <a:rPr kumimoji="0" lang="ru-RU" altLang="ru-RU" b="1" kern="0" dirty="0" smtClean="0"/>
              <a:t>протокола RSVP</a:t>
            </a:r>
            <a:endParaRPr kumimoji="0" lang="en-US" altLang="ru-RU" b="1" kern="0" dirty="0" smtClean="0"/>
          </a:p>
        </p:txBody>
      </p:sp>
      <p:grpSp>
        <p:nvGrpSpPr>
          <p:cNvPr id="107" name="Группа 106"/>
          <p:cNvGrpSpPr/>
          <p:nvPr/>
        </p:nvGrpSpPr>
        <p:grpSpPr>
          <a:xfrm>
            <a:off x="430213" y="1588537"/>
            <a:ext cx="8499475" cy="4964113"/>
            <a:chOff x="430213" y="749300"/>
            <a:chExt cx="8499475" cy="4964113"/>
          </a:xfrm>
        </p:grpSpPr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898650" y="927100"/>
              <a:ext cx="5368925" cy="3627438"/>
            </a:xfrm>
            <a:custGeom>
              <a:avLst/>
              <a:gdLst>
                <a:gd name="T0" fmla="*/ 400 w 2491"/>
                <a:gd name="T1" fmla="*/ 1209 h 1520"/>
                <a:gd name="T2" fmla="*/ 500 w 2491"/>
                <a:gd name="T3" fmla="*/ 1347 h 1520"/>
                <a:gd name="T4" fmla="*/ 624 w 2491"/>
                <a:gd name="T5" fmla="*/ 1449 h 1520"/>
                <a:gd name="T6" fmla="*/ 760 w 2491"/>
                <a:gd name="T7" fmla="*/ 1506 h 1520"/>
                <a:gd name="T8" fmla="*/ 908 w 2491"/>
                <a:gd name="T9" fmla="*/ 1520 h 1520"/>
                <a:gd name="T10" fmla="*/ 1052 w 2491"/>
                <a:gd name="T11" fmla="*/ 1490 h 1520"/>
                <a:gd name="T12" fmla="*/ 1183 w 2491"/>
                <a:gd name="T13" fmla="*/ 1409 h 1520"/>
                <a:gd name="T14" fmla="*/ 1302 w 2491"/>
                <a:gd name="T15" fmla="*/ 1409 h 1520"/>
                <a:gd name="T16" fmla="*/ 1434 w 2491"/>
                <a:gd name="T17" fmla="*/ 1490 h 1520"/>
                <a:gd name="T18" fmla="*/ 1582 w 2491"/>
                <a:gd name="T19" fmla="*/ 1520 h 1520"/>
                <a:gd name="T20" fmla="*/ 1720 w 2491"/>
                <a:gd name="T21" fmla="*/ 1506 h 1520"/>
                <a:gd name="T22" fmla="*/ 1862 w 2491"/>
                <a:gd name="T23" fmla="*/ 1449 h 1520"/>
                <a:gd name="T24" fmla="*/ 1983 w 2491"/>
                <a:gd name="T25" fmla="*/ 1347 h 1520"/>
                <a:gd name="T26" fmla="*/ 2082 w 2491"/>
                <a:gd name="T27" fmla="*/ 1209 h 1520"/>
                <a:gd name="T28" fmla="*/ 2173 w 2491"/>
                <a:gd name="T29" fmla="*/ 1141 h 1520"/>
                <a:gd name="T30" fmla="*/ 2280 w 2491"/>
                <a:gd name="T31" fmla="*/ 1125 h 1520"/>
                <a:gd name="T32" fmla="*/ 2378 w 2491"/>
                <a:gd name="T33" fmla="*/ 1063 h 1520"/>
                <a:gd name="T34" fmla="*/ 2448 w 2491"/>
                <a:gd name="T35" fmla="*/ 958 h 1520"/>
                <a:gd name="T36" fmla="*/ 2485 w 2491"/>
                <a:gd name="T37" fmla="*/ 829 h 1520"/>
                <a:gd name="T38" fmla="*/ 2485 w 2491"/>
                <a:gd name="T39" fmla="*/ 689 h 1520"/>
                <a:gd name="T40" fmla="*/ 2448 w 2491"/>
                <a:gd name="T41" fmla="*/ 561 h 1520"/>
                <a:gd name="T42" fmla="*/ 2378 w 2491"/>
                <a:gd name="T43" fmla="*/ 459 h 1520"/>
                <a:gd name="T44" fmla="*/ 2280 w 2491"/>
                <a:gd name="T45" fmla="*/ 394 h 1520"/>
                <a:gd name="T46" fmla="*/ 2173 w 2491"/>
                <a:gd name="T47" fmla="*/ 378 h 1520"/>
                <a:gd name="T48" fmla="*/ 2082 w 2491"/>
                <a:gd name="T49" fmla="*/ 311 h 1520"/>
                <a:gd name="T50" fmla="*/ 1983 w 2491"/>
                <a:gd name="T51" fmla="*/ 170 h 1520"/>
                <a:gd name="T52" fmla="*/ 1862 w 2491"/>
                <a:gd name="T53" fmla="*/ 68 h 1520"/>
                <a:gd name="T54" fmla="*/ 1720 w 2491"/>
                <a:gd name="T55" fmla="*/ 11 h 1520"/>
                <a:gd name="T56" fmla="*/ 1582 w 2491"/>
                <a:gd name="T57" fmla="*/ 0 h 1520"/>
                <a:gd name="T58" fmla="*/ 1434 w 2491"/>
                <a:gd name="T59" fmla="*/ 32 h 1520"/>
                <a:gd name="T60" fmla="*/ 1302 w 2491"/>
                <a:gd name="T61" fmla="*/ 110 h 1520"/>
                <a:gd name="T62" fmla="*/ 1183 w 2491"/>
                <a:gd name="T63" fmla="*/ 110 h 1520"/>
                <a:gd name="T64" fmla="*/ 1052 w 2491"/>
                <a:gd name="T65" fmla="*/ 32 h 1520"/>
                <a:gd name="T66" fmla="*/ 908 w 2491"/>
                <a:gd name="T67" fmla="*/ 0 h 1520"/>
                <a:gd name="T68" fmla="*/ 760 w 2491"/>
                <a:gd name="T69" fmla="*/ 11 h 1520"/>
                <a:gd name="T70" fmla="*/ 624 w 2491"/>
                <a:gd name="T71" fmla="*/ 68 h 1520"/>
                <a:gd name="T72" fmla="*/ 500 w 2491"/>
                <a:gd name="T73" fmla="*/ 170 h 1520"/>
                <a:gd name="T74" fmla="*/ 400 w 2491"/>
                <a:gd name="T75" fmla="*/ 311 h 1520"/>
                <a:gd name="T76" fmla="*/ 311 w 2491"/>
                <a:gd name="T77" fmla="*/ 378 h 1520"/>
                <a:gd name="T78" fmla="*/ 206 w 2491"/>
                <a:gd name="T79" fmla="*/ 394 h 1520"/>
                <a:gd name="T80" fmla="*/ 110 w 2491"/>
                <a:gd name="T81" fmla="*/ 459 h 1520"/>
                <a:gd name="T82" fmla="*/ 38 w 2491"/>
                <a:gd name="T83" fmla="*/ 561 h 1520"/>
                <a:gd name="T84" fmla="*/ 1 w 2491"/>
                <a:gd name="T85" fmla="*/ 689 h 1520"/>
                <a:gd name="T86" fmla="*/ 1 w 2491"/>
                <a:gd name="T87" fmla="*/ 829 h 1520"/>
                <a:gd name="T88" fmla="*/ 38 w 2491"/>
                <a:gd name="T89" fmla="*/ 958 h 1520"/>
                <a:gd name="T90" fmla="*/ 110 w 2491"/>
                <a:gd name="T91" fmla="*/ 1063 h 1520"/>
                <a:gd name="T92" fmla="*/ 206 w 2491"/>
                <a:gd name="T93" fmla="*/ 1125 h 1520"/>
                <a:gd name="T94" fmla="*/ 311 w 2491"/>
                <a:gd name="T95" fmla="*/ 1141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1" h="1520">
                  <a:moveTo>
                    <a:pt x="363" y="1129"/>
                  </a:moveTo>
                  <a:lnTo>
                    <a:pt x="400" y="1209"/>
                  </a:lnTo>
                  <a:lnTo>
                    <a:pt x="449" y="1282"/>
                  </a:lnTo>
                  <a:lnTo>
                    <a:pt x="500" y="1347"/>
                  </a:lnTo>
                  <a:lnTo>
                    <a:pt x="560" y="1403"/>
                  </a:lnTo>
                  <a:lnTo>
                    <a:pt x="624" y="1449"/>
                  </a:lnTo>
                  <a:lnTo>
                    <a:pt x="692" y="1482"/>
                  </a:lnTo>
                  <a:lnTo>
                    <a:pt x="760" y="1506"/>
                  </a:lnTo>
                  <a:lnTo>
                    <a:pt x="836" y="1520"/>
                  </a:lnTo>
                  <a:lnTo>
                    <a:pt x="908" y="1520"/>
                  </a:lnTo>
                  <a:lnTo>
                    <a:pt x="978" y="1511"/>
                  </a:lnTo>
                  <a:lnTo>
                    <a:pt x="1052" y="1490"/>
                  </a:lnTo>
                  <a:lnTo>
                    <a:pt x="1121" y="1455"/>
                  </a:lnTo>
                  <a:lnTo>
                    <a:pt x="1183" y="1409"/>
                  </a:lnTo>
                  <a:lnTo>
                    <a:pt x="1245" y="1353"/>
                  </a:lnTo>
                  <a:lnTo>
                    <a:pt x="1302" y="1409"/>
                  </a:lnTo>
                  <a:lnTo>
                    <a:pt x="1370" y="1455"/>
                  </a:lnTo>
                  <a:lnTo>
                    <a:pt x="1434" y="1490"/>
                  </a:lnTo>
                  <a:lnTo>
                    <a:pt x="1506" y="1511"/>
                  </a:lnTo>
                  <a:lnTo>
                    <a:pt x="1582" y="1520"/>
                  </a:lnTo>
                  <a:lnTo>
                    <a:pt x="1650" y="1520"/>
                  </a:lnTo>
                  <a:lnTo>
                    <a:pt x="1720" y="1506"/>
                  </a:lnTo>
                  <a:lnTo>
                    <a:pt x="1792" y="1482"/>
                  </a:lnTo>
                  <a:lnTo>
                    <a:pt x="1862" y="1449"/>
                  </a:lnTo>
                  <a:lnTo>
                    <a:pt x="1924" y="1403"/>
                  </a:lnTo>
                  <a:lnTo>
                    <a:pt x="1983" y="1347"/>
                  </a:lnTo>
                  <a:lnTo>
                    <a:pt x="2037" y="1282"/>
                  </a:lnTo>
                  <a:lnTo>
                    <a:pt x="2082" y="1209"/>
                  </a:lnTo>
                  <a:lnTo>
                    <a:pt x="2125" y="1129"/>
                  </a:lnTo>
                  <a:lnTo>
                    <a:pt x="2173" y="1141"/>
                  </a:lnTo>
                  <a:lnTo>
                    <a:pt x="2228" y="1136"/>
                  </a:lnTo>
                  <a:lnTo>
                    <a:pt x="2280" y="1125"/>
                  </a:lnTo>
                  <a:lnTo>
                    <a:pt x="2331" y="1099"/>
                  </a:lnTo>
                  <a:lnTo>
                    <a:pt x="2378" y="1063"/>
                  </a:lnTo>
                  <a:lnTo>
                    <a:pt x="2415" y="1015"/>
                  </a:lnTo>
                  <a:lnTo>
                    <a:pt x="2448" y="958"/>
                  </a:lnTo>
                  <a:lnTo>
                    <a:pt x="2467" y="896"/>
                  </a:lnTo>
                  <a:lnTo>
                    <a:pt x="2485" y="829"/>
                  </a:lnTo>
                  <a:lnTo>
                    <a:pt x="2491" y="761"/>
                  </a:lnTo>
                  <a:lnTo>
                    <a:pt x="2485" y="689"/>
                  </a:lnTo>
                  <a:lnTo>
                    <a:pt x="2467" y="621"/>
                  </a:lnTo>
                  <a:lnTo>
                    <a:pt x="2448" y="561"/>
                  </a:lnTo>
                  <a:lnTo>
                    <a:pt x="2415" y="507"/>
                  </a:lnTo>
                  <a:lnTo>
                    <a:pt x="2378" y="459"/>
                  </a:lnTo>
                  <a:lnTo>
                    <a:pt x="2331" y="423"/>
                  </a:lnTo>
                  <a:lnTo>
                    <a:pt x="2280" y="394"/>
                  </a:lnTo>
                  <a:lnTo>
                    <a:pt x="2228" y="381"/>
                  </a:lnTo>
                  <a:lnTo>
                    <a:pt x="2173" y="378"/>
                  </a:lnTo>
                  <a:lnTo>
                    <a:pt x="2125" y="392"/>
                  </a:lnTo>
                  <a:lnTo>
                    <a:pt x="2082" y="311"/>
                  </a:lnTo>
                  <a:lnTo>
                    <a:pt x="2037" y="235"/>
                  </a:lnTo>
                  <a:lnTo>
                    <a:pt x="1983" y="170"/>
                  </a:lnTo>
                  <a:lnTo>
                    <a:pt x="1924" y="118"/>
                  </a:lnTo>
                  <a:lnTo>
                    <a:pt x="1862" y="68"/>
                  </a:lnTo>
                  <a:lnTo>
                    <a:pt x="1792" y="37"/>
                  </a:lnTo>
                  <a:lnTo>
                    <a:pt x="1720" y="11"/>
                  </a:lnTo>
                  <a:lnTo>
                    <a:pt x="1650" y="0"/>
                  </a:lnTo>
                  <a:lnTo>
                    <a:pt x="1582" y="0"/>
                  </a:lnTo>
                  <a:lnTo>
                    <a:pt x="1506" y="8"/>
                  </a:lnTo>
                  <a:lnTo>
                    <a:pt x="1434" y="32"/>
                  </a:lnTo>
                  <a:lnTo>
                    <a:pt x="1370" y="67"/>
                  </a:lnTo>
                  <a:lnTo>
                    <a:pt x="1302" y="110"/>
                  </a:lnTo>
                  <a:lnTo>
                    <a:pt x="1245" y="164"/>
                  </a:lnTo>
                  <a:lnTo>
                    <a:pt x="1183" y="110"/>
                  </a:lnTo>
                  <a:lnTo>
                    <a:pt x="1121" y="67"/>
                  </a:lnTo>
                  <a:lnTo>
                    <a:pt x="1052" y="32"/>
                  </a:lnTo>
                  <a:lnTo>
                    <a:pt x="978" y="8"/>
                  </a:lnTo>
                  <a:lnTo>
                    <a:pt x="908" y="0"/>
                  </a:lnTo>
                  <a:lnTo>
                    <a:pt x="836" y="0"/>
                  </a:lnTo>
                  <a:lnTo>
                    <a:pt x="760" y="11"/>
                  </a:lnTo>
                  <a:lnTo>
                    <a:pt x="692" y="37"/>
                  </a:lnTo>
                  <a:lnTo>
                    <a:pt x="624" y="68"/>
                  </a:lnTo>
                  <a:lnTo>
                    <a:pt x="560" y="118"/>
                  </a:lnTo>
                  <a:lnTo>
                    <a:pt x="500" y="170"/>
                  </a:lnTo>
                  <a:lnTo>
                    <a:pt x="449" y="235"/>
                  </a:lnTo>
                  <a:lnTo>
                    <a:pt x="400" y="311"/>
                  </a:lnTo>
                  <a:lnTo>
                    <a:pt x="363" y="392"/>
                  </a:lnTo>
                  <a:lnTo>
                    <a:pt x="311" y="378"/>
                  </a:lnTo>
                  <a:lnTo>
                    <a:pt x="256" y="381"/>
                  </a:lnTo>
                  <a:lnTo>
                    <a:pt x="206" y="394"/>
                  </a:lnTo>
                  <a:lnTo>
                    <a:pt x="155" y="423"/>
                  </a:lnTo>
                  <a:lnTo>
                    <a:pt x="110" y="459"/>
                  </a:lnTo>
                  <a:lnTo>
                    <a:pt x="73" y="507"/>
                  </a:lnTo>
                  <a:lnTo>
                    <a:pt x="38" y="561"/>
                  </a:lnTo>
                  <a:lnTo>
                    <a:pt x="13" y="621"/>
                  </a:lnTo>
                  <a:lnTo>
                    <a:pt x="1" y="689"/>
                  </a:lnTo>
                  <a:lnTo>
                    <a:pt x="0" y="761"/>
                  </a:lnTo>
                  <a:lnTo>
                    <a:pt x="1" y="829"/>
                  </a:lnTo>
                  <a:lnTo>
                    <a:pt x="13" y="896"/>
                  </a:lnTo>
                  <a:lnTo>
                    <a:pt x="38" y="958"/>
                  </a:lnTo>
                  <a:lnTo>
                    <a:pt x="73" y="1015"/>
                  </a:lnTo>
                  <a:lnTo>
                    <a:pt x="110" y="1063"/>
                  </a:lnTo>
                  <a:lnTo>
                    <a:pt x="155" y="1099"/>
                  </a:lnTo>
                  <a:lnTo>
                    <a:pt x="206" y="1125"/>
                  </a:lnTo>
                  <a:lnTo>
                    <a:pt x="256" y="1136"/>
                  </a:lnTo>
                  <a:lnTo>
                    <a:pt x="311" y="1141"/>
                  </a:lnTo>
                  <a:lnTo>
                    <a:pt x="363" y="112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084656"/>
                </p:ext>
              </p:extLst>
            </p:nvPr>
          </p:nvGraphicFramePr>
          <p:xfrm>
            <a:off x="1754188" y="281781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188" y="281781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724886"/>
                </p:ext>
              </p:extLst>
            </p:nvPr>
          </p:nvGraphicFramePr>
          <p:xfrm>
            <a:off x="4524375" y="3378200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375" y="3378200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910354"/>
                </p:ext>
              </p:extLst>
            </p:nvPr>
          </p:nvGraphicFramePr>
          <p:xfrm>
            <a:off x="5694363" y="2833688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4363" y="2833688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357914"/>
                </p:ext>
              </p:extLst>
            </p:nvPr>
          </p:nvGraphicFramePr>
          <p:xfrm>
            <a:off x="4375150" y="2403475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150" y="2403475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678472"/>
                </p:ext>
              </p:extLst>
            </p:nvPr>
          </p:nvGraphicFramePr>
          <p:xfrm>
            <a:off x="3195638" y="287496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638" y="287496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433066"/>
                </p:ext>
              </p:extLst>
            </p:nvPr>
          </p:nvGraphicFramePr>
          <p:xfrm>
            <a:off x="6918325" y="2787650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8325" y="2787650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00745"/>
                </p:ext>
              </p:extLst>
            </p:nvPr>
          </p:nvGraphicFramePr>
          <p:xfrm>
            <a:off x="5307013" y="1277938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Visio" r:id="rId10" imgW="724814" imgH="439522" progId="Visio.Drawing.6">
                    <p:embed/>
                  </p:oleObj>
                </mc:Choice>
                <mc:Fallback>
                  <p:oleObj name="Visio" r:id="rId10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013" y="1277938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057420"/>
                </p:ext>
              </p:extLst>
            </p:nvPr>
          </p:nvGraphicFramePr>
          <p:xfrm>
            <a:off x="3467100" y="1470025"/>
            <a:ext cx="53657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Visio" r:id="rId11" imgW="724814" imgH="439522" progId="Visio.Drawing.6">
                    <p:embed/>
                  </p:oleObj>
                </mc:Choice>
                <mc:Fallback>
                  <p:oleObj name="Visio" r:id="rId11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100" y="1470025"/>
                          <a:ext cx="53657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141782"/>
                </p:ext>
              </p:extLst>
            </p:nvPr>
          </p:nvGraphicFramePr>
          <p:xfrm>
            <a:off x="4929188" y="4303713"/>
            <a:ext cx="53657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Visio" r:id="rId12" imgW="724814" imgH="439522" progId="Visio.Drawing.6">
                    <p:embed/>
                  </p:oleObj>
                </mc:Choice>
                <mc:Fallback>
                  <p:oleObj name="Visio" r:id="rId12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88" y="4303713"/>
                          <a:ext cx="536575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324051"/>
                </p:ext>
              </p:extLst>
            </p:nvPr>
          </p:nvGraphicFramePr>
          <p:xfrm>
            <a:off x="430213" y="4435475"/>
            <a:ext cx="617537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Visio" r:id="rId13" imgW="554126" imgH="692506" progId="Visio.Drawing.6">
                    <p:embed/>
                  </p:oleObj>
                </mc:Choice>
                <mc:Fallback>
                  <p:oleObj name="Visio" r:id="rId13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13" y="4435475"/>
                          <a:ext cx="617537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22869"/>
                </p:ext>
              </p:extLst>
            </p:nvPr>
          </p:nvGraphicFramePr>
          <p:xfrm>
            <a:off x="8204200" y="3675063"/>
            <a:ext cx="617538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Visio" r:id="rId15" imgW="554126" imgH="692506" progId="Visio.Drawing.6">
                    <p:embed/>
                  </p:oleObj>
                </mc:Choice>
                <mc:Fallback>
                  <p:oleObj name="Visio" r:id="rId15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4200" y="3675063"/>
                          <a:ext cx="617538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1516398"/>
                </p:ext>
              </p:extLst>
            </p:nvPr>
          </p:nvGraphicFramePr>
          <p:xfrm>
            <a:off x="5780088" y="5048250"/>
            <a:ext cx="617537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Visio" r:id="rId16" imgW="554126" imgH="692506" progId="Visio.Drawing.6">
                    <p:embed/>
                  </p:oleObj>
                </mc:Choice>
                <mc:Fallback>
                  <p:oleObj name="Visio" r:id="rId16" imgW="554126" imgH="6925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0088" y="5048250"/>
                          <a:ext cx="617537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38200" y="3111500"/>
              <a:ext cx="10795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V="1">
              <a:off x="2146300" y="1739900"/>
              <a:ext cx="1460500" cy="1130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V="1">
              <a:off x="3949700" y="1473200"/>
              <a:ext cx="1397000" cy="139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740400" y="1511300"/>
              <a:ext cx="132080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7353300" y="2997200"/>
              <a:ext cx="939800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2209800" y="3035300"/>
              <a:ext cx="10922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3619500" y="2578100"/>
              <a:ext cx="8255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860800" y="1752600"/>
              <a:ext cx="660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V="1">
              <a:off x="4762500" y="1524000"/>
              <a:ext cx="71120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4826000" y="2590800"/>
              <a:ext cx="9017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V="1">
              <a:off x="6159500" y="2984500"/>
              <a:ext cx="83820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5321300" y="4521200"/>
              <a:ext cx="6223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606800" y="3098800"/>
              <a:ext cx="939800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V="1">
              <a:off x="5003800" y="3009900"/>
              <a:ext cx="85090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4889500" y="3619500"/>
              <a:ext cx="254000" cy="73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 rot="18673503">
              <a:off x="330200" y="3302000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PATH message</a:t>
              </a:r>
              <a:endParaRPr lang="ru-RU" altLang="ru-RU" sz="1400"/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 rot="2689044" flipH="1">
              <a:off x="6948488" y="3595688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RESV message</a:t>
              </a:r>
              <a:endParaRPr lang="ru-RU" altLang="ru-RU" sz="1400"/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 rot="2625456" flipH="1">
              <a:off x="4689475" y="4867275"/>
              <a:ext cx="1498600" cy="508000"/>
            </a:xfrm>
            <a:prstGeom prst="rightArrow">
              <a:avLst>
                <a:gd name="adj1" fmla="val 50000"/>
                <a:gd name="adj2" fmla="val 73750"/>
              </a:avLst>
            </a:prstGeom>
            <a:solidFill>
              <a:srgbClr val="E0E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ru-RU" sz="1400"/>
                <a:t>RESV message</a:t>
              </a:r>
              <a:endParaRPr lang="ru-RU" altLang="ru-RU" sz="1400"/>
            </a:p>
          </p:txBody>
        </p:sp>
        <p:sp>
          <p:nvSpPr>
            <p:cNvPr id="52" name="Freeform 33"/>
            <p:cNvSpPr>
              <a:spLocks/>
            </p:cNvSpPr>
            <p:nvPr/>
          </p:nvSpPr>
          <p:spPr bwMode="auto">
            <a:xfrm>
              <a:off x="723900" y="1363663"/>
              <a:ext cx="7569200" cy="3106737"/>
            </a:xfrm>
            <a:custGeom>
              <a:avLst/>
              <a:gdLst>
                <a:gd name="T0" fmla="*/ 0 w 4768"/>
                <a:gd name="T1" fmla="*/ 1957 h 1957"/>
                <a:gd name="T2" fmla="*/ 536 w 4768"/>
                <a:gd name="T3" fmla="*/ 1277 h 1957"/>
                <a:gd name="T4" fmla="*/ 768 w 4768"/>
                <a:gd name="T5" fmla="*/ 1005 h 1957"/>
                <a:gd name="T6" fmla="*/ 1016 w 4768"/>
                <a:gd name="T7" fmla="*/ 773 h 1957"/>
                <a:gd name="T8" fmla="*/ 1792 w 4768"/>
                <a:gd name="T9" fmla="*/ 181 h 1957"/>
                <a:gd name="T10" fmla="*/ 2400 w 4768"/>
                <a:gd name="T11" fmla="*/ 53 h 1957"/>
                <a:gd name="T12" fmla="*/ 3104 w 4768"/>
                <a:gd name="T13" fmla="*/ 13 h 1957"/>
                <a:gd name="T14" fmla="*/ 3288 w 4768"/>
                <a:gd name="T15" fmla="*/ 133 h 1957"/>
                <a:gd name="T16" fmla="*/ 3736 w 4768"/>
                <a:gd name="T17" fmla="*/ 581 h 1957"/>
                <a:gd name="T18" fmla="*/ 4112 w 4768"/>
                <a:gd name="T19" fmla="*/ 933 h 1957"/>
                <a:gd name="T20" fmla="*/ 4368 w 4768"/>
                <a:gd name="T21" fmla="*/ 1117 h 1957"/>
                <a:gd name="T22" fmla="*/ 4768 w 4768"/>
                <a:gd name="T23" fmla="*/ 1469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68" h="1957">
                  <a:moveTo>
                    <a:pt x="0" y="1957"/>
                  </a:moveTo>
                  <a:cubicBezTo>
                    <a:pt x="204" y="1696"/>
                    <a:pt x="408" y="1436"/>
                    <a:pt x="536" y="1277"/>
                  </a:cubicBezTo>
                  <a:cubicBezTo>
                    <a:pt x="664" y="1118"/>
                    <a:pt x="688" y="1089"/>
                    <a:pt x="768" y="1005"/>
                  </a:cubicBezTo>
                  <a:cubicBezTo>
                    <a:pt x="848" y="921"/>
                    <a:pt x="845" y="910"/>
                    <a:pt x="1016" y="773"/>
                  </a:cubicBezTo>
                  <a:cubicBezTo>
                    <a:pt x="1187" y="636"/>
                    <a:pt x="1561" y="301"/>
                    <a:pt x="1792" y="181"/>
                  </a:cubicBezTo>
                  <a:cubicBezTo>
                    <a:pt x="2023" y="61"/>
                    <a:pt x="2181" y="81"/>
                    <a:pt x="2400" y="53"/>
                  </a:cubicBezTo>
                  <a:cubicBezTo>
                    <a:pt x="2619" y="25"/>
                    <a:pt x="2956" y="0"/>
                    <a:pt x="3104" y="13"/>
                  </a:cubicBezTo>
                  <a:cubicBezTo>
                    <a:pt x="3252" y="26"/>
                    <a:pt x="3183" y="38"/>
                    <a:pt x="3288" y="133"/>
                  </a:cubicBezTo>
                  <a:cubicBezTo>
                    <a:pt x="3393" y="228"/>
                    <a:pt x="3599" y="448"/>
                    <a:pt x="3736" y="581"/>
                  </a:cubicBezTo>
                  <a:cubicBezTo>
                    <a:pt x="3873" y="714"/>
                    <a:pt x="4007" y="844"/>
                    <a:pt x="4112" y="933"/>
                  </a:cubicBezTo>
                  <a:cubicBezTo>
                    <a:pt x="4217" y="1022"/>
                    <a:pt x="4259" y="1028"/>
                    <a:pt x="4368" y="1117"/>
                  </a:cubicBezTo>
                  <a:cubicBezTo>
                    <a:pt x="4477" y="1206"/>
                    <a:pt x="4622" y="1337"/>
                    <a:pt x="4768" y="1469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3835400" y="1511300"/>
              <a:ext cx="2227263" cy="3467100"/>
            </a:xfrm>
            <a:custGeom>
              <a:avLst/>
              <a:gdLst>
                <a:gd name="T0" fmla="*/ 0 w 1403"/>
                <a:gd name="T1" fmla="*/ 0 h 2184"/>
                <a:gd name="T2" fmla="*/ 160 w 1403"/>
                <a:gd name="T3" fmla="*/ 200 h 2184"/>
                <a:gd name="T4" fmla="*/ 464 w 1403"/>
                <a:gd name="T5" fmla="*/ 480 h 2184"/>
                <a:gd name="T6" fmla="*/ 768 w 1403"/>
                <a:gd name="T7" fmla="*/ 640 h 2184"/>
                <a:gd name="T8" fmla="*/ 1256 w 1403"/>
                <a:gd name="T9" fmla="*/ 800 h 2184"/>
                <a:gd name="T10" fmla="*/ 1376 w 1403"/>
                <a:gd name="T11" fmla="*/ 920 h 2184"/>
                <a:gd name="T12" fmla="*/ 1096 w 1403"/>
                <a:gd name="T13" fmla="*/ 1104 h 2184"/>
                <a:gd name="T14" fmla="*/ 752 w 1403"/>
                <a:gd name="T15" fmla="*/ 1256 h 2184"/>
                <a:gd name="T16" fmla="*/ 760 w 1403"/>
                <a:gd name="T17" fmla="*/ 1512 h 2184"/>
                <a:gd name="T18" fmla="*/ 912 w 1403"/>
                <a:gd name="T19" fmla="*/ 1792 h 2184"/>
                <a:gd name="T20" fmla="*/ 1200 w 1403"/>
                <a:gd name="T21" fmla="*/ 2080 h 2184"/>
                <a:gd name="T22" fmla="*/ 1336 w 1403"/>
                <a:gd name="T23" fmla="*/ 218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3" h="2184">
                  <a:moveTo>
                    <a:pt x="0" y="0"/>
                  </a:moveTo>
                  <a:cubicBezTo>
                    <a:pt x="41" y="60"/>
                    <a:pt x="83" y="120"/>
                    <a:pt x="160" y="200"/>
                  </a:cubicBezTo>
                  <a:cubicBezTo>
                    <a:pt x="237" y="280"/>
                    <a:pt x="363" y="407"/>
                    <a:pt x="464" y="480"/>
                  </a:cubicBezTo>
                  <a:cubicBezTo>
                    <a:pt x="565" y="553"/>
                    <a:pt x="636" y="587"/>
                    <a:pt x="768" y="640"/>
                  </a:cubicBezTo>
                  <a:cubicBezTo>
                    <a:pt x="900" y="693"/>
                    <a:pt x="1155" y="753"/>
                    <a:pt x="1256" y="800"/>
                  </a:cubicBezTo>
                  <a:cubicBezTo>
                    <a:pt x="1357" y="847"/>
                    <a:pt x="1403" y="869"/>
                    <a:pt x="1376" y="920"/>
                  </a:cubicBezTo>
                  <a:cubicBezTo>
                    <a:pt x="1349" y="971"/>
                    <a:pt x="1200" y="1048"/>
                    <a:pt x="1096" y="1104"/>
                  </a:cubicBezTo>
                  <a:cubicBezTo>
                    <a:pt x="992" y="1160"/>
                    <a:pt x="808" y="1188"/>
                    <a:pt x="752" y="1256"/>
                  </a:cubicBezTo>
                  <a:cubicBezTo>
                    <a:pt x="696" y="1324"/>
                    <a:pt x="733" y="1423"/>
                    <a:pt x="760" y="1512"/>
                  </a:cubicBezTo>
                  <a:cubicBezTo>
                    <a:pt x="787" y="1601"/>
                    <a:pt x="839" y="1697"/>
                    <a:pt x="912" y="1792"/>
                  </a:cubicBezTo>
                  <a:cubicBezTo>
                    <a:pt x="985" y="1887"/>
                    <a:pt x="1129" y="2015"/>
                    <a:pt x="1200" y="2080"/>
                  </a:cubicBezTo>
                  <a:cubicBezTo>
                    <a:pt x="1271" y="2145"/>
                    <a:pt x="1303" y="2164"/>
                    <a:pt x="1336" y="218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6184900" y="749300"/>
              <a:ext cx="1384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IGP route (multicast)</a:t>
              </a:r>
              <a:endParaRPr lang="ru-RU" altLang="ru-RU"/>
            </a:p>
          </p:txBody>
        </p: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2198688" y="4611688"/>
              <a:ext cx="1384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IGP route (multicast)</a:t>
              </a:r>
              <a:endParaRPr lang="ru-RU" altLang="ru-RU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 flipV="1">
              <a:off x="5905500" y="1270000"/>
              <a:ext cx="3302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 flipV="1">
              <a:off x="2527300" y="3911600"/>
              <a:ext cx="25273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968500" y="1968500"/>
              <a:ext cx="838200" cy="457200"/>
              <a:chOff x="640" y="840"/>
              <a:chExt cx="528" cy="288"/>
            </a:xfrm>
          </p:grpSpPr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1" name="Group 43"/>
            <p:cNvGrpSpPr>
              <a:grpSpLocks/>
            </p:cNvGrpSpPr>
            <p:nvPr/>
          </p:nvGrpSpPr>
          <p:grpSpPr bwMode="auto">
            <a:xfrm rot="1935478">
              <a:off x="3748088" y="1030288"/>
              <a:ext cx="838200" cy="457200"/>
              <a:chOff x="640" y="840"/>
              <a:chExt cx="528" cy="288"/>
            </a:xfrm>
          </p:grpSpPr>
          <p:sp>
            <p:nvSpPr>
              <p:cNvPr id="62" name="Line 44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4" name="Group 46"/>
            <p:cNvGrpSpPr>
              <a:grpSpLocks/>
            </p:cNvGrpSpPr>
            <p:nvPr/>
          </p:nvGrpSpPr>
          <p:grpSpPr bwMode="auto">
            <a:xfrm rot="4856832">
              <a:off x="6442075" y="1933575"/>
              <a:ext cx="838200" cy="457200"/>
              <a:chOff x="640" y="840"/>
              <a:chExt cx="528" cy="288"/>
            </a:xfrm>
          </p:grpSpPr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Text Box 48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 rot="4856832">
              <a:off x="7650163" y="2976563"/>
              <a:ext cx="838200" cy="457200"/>
              <a:chOff x="640" y="840"/>
              <a:chExt cx="528" cy="288"/>
            </a:xfrm>
          </p:grpSpPr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0" name="Group 52"/>
            <p:cNvGrpSpPr>
              <a:grpSpLocks/>
            </p:cNvGrpSpPr>
            <p:nvPr/>
          </p:nvGrpSpPr>
          <p:grpSpPr bwMode="auto">
            <a:xfrm rot="4856832">
              <a:off x="4068763" y="1655763"/>
              <a:ext cx="838200" cy="457200"/>
              <a:chOff x="640" y="840"/>
              <a:chExt cx="528" cy="288"/>
            </a:xfrm>
          </p:grpSpPr>
          <p:sp>
            <p:nvSpPr>
              <p:cNvPr id="71" name="Line 53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Text Box 54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3" name="Group 55"/>
            <p:cNvGrpSpPr>
              <a:grpSpLocks/>
            </p:cNvGrpSpPr>
            <p:nvPr/>
          </p:nvGrpSpPr>
          <p:grpSpPr bwMode="auto">
            <a:xfrm rot="3322027">
              <a:off x="5122863" y="2214563"/>
              <a:ext cx="838200" cy="457200"/>
              <a:chOff x="640" y="840"/>
              <a:chExt cx="528" cy="288"/>
            </a:xfrm>
          </p:grpSpPr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Text Box 57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6" name="Group 58"/>
            <p:cNvGrpSpPr>
              <a:grpSpLocks/>
            </p:cNvGrpSpPr>
            <p:nvPr/>
          </p:nvGrpSpPr>
          <p:grpSpPr bwMode="auto">
            <a:xfrm rot="17984894" flipH="1">
              <a:off x="5465763" y="3078163"/>
              <a:ext cx="838200" cy="457200"/>
              <a:chOff x="640" y="840"/>
              <a:chExt cx="528" cy="288"/>
            </a:xfrm>
          </p:grpSpPr>
          <p:sp>
            <p:nvSpPr>
              <p:cNvPr id="77" name="Line 59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Text Box 60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79" name="Group 61"/>
            <p:cNvGrpSpPr>
              <a:grpSpLocks/>
            </p:cNvGrpSpPr>
            <p:nvPr/>
          </p:nvGrpSpPr>
          <p:grpSpPr bwMode="auto">
            <a:xfrm rot="6084568">
              <a:off x="4970463" y="3573463"/>
              <a:ext cx="838200" cy="457200"/>
              <a:chOff x="640" y="840"/>
              <a:chExt cx="528" cy="288"/>
            </a:xfrm>
          </p:grpSpPr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Text Box 63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82" name="Group 64"/>
            <p:cNvGrpSpPr>
              <a:grpSpLocks/>
            </p:cNvGrpSpPr>
            <p:nvPr/>
          </p:nvGrpSpPr>
          <p:grpSpPr bwMode="auto">
            <a:xfrm rot="4856832">
              <a:off x="5440363" y="4348163"/>
              <a:ext cx="838200" cy="457200"/>
              <a:chOff x="640" y="840"/>
              <a:chExt cx="528" cy="288"/>
            </a:xfrm>
          </p:grpSpPr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Text Box 66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PATH</a:t>
                </a:r>
                <a:endParaRPr lang="ru-RU" altLang="ru-RU" sz="1400"/>
              </a:p>
            </p:txBody>
          </p:sp>
        </p:grpSp>
        <p:grpSp>
          <p:nvGrpSpPr>
            <p:cNvPr id="85" name="Group 67"/>
            <p:cNvGrpSpPr>
              <a:grpSpLocks/>
            </p:cNvGrpSpPr>
            <p:nvPr/>
          </p:nvGrpSpPr>
          <p:grpSpPr bwMode="auto">
            <a:xfrm rot="556772" flipH="1">
              <a:off x="5922963" y="2074863"/>
              <a:ext cx="838200" cy="457200"/>
              <a:chOff x="640" y="840"/>
              <a:chExt cx="528" cy="288"/>
            </a:xfrm>
          </p:grpSpPr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88" name="Group 70"/>
            <p:cNvGrpSpPr>
              <a:grpSpLocks/>
            </p:cNvGrpSpPr>
            <p:nvPr/>
          </p:nvGrpSpPr>
          <p:grpSpPr bwMode="auto">
            <a:xfrm rot="19154224" flipH="1">
              <a:off x="4603750" y="1428750"/>
              <a:ext cx="838200" cy="457200"/>
              <a:chOff x="640" y="840"/>
              <a:chExt cx="528" cy="288"/>
            </a:xfrm>
          </p:grpSpPr>
          <p:sp>
            <p:nvSpPr>
              <p:cNvPr id="89" name="Line 71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Text Box 72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1" name="Group 73"/>
            <p:cNvGrpSpPr>
              <a:grpSpLocks/>
            </p:cNvGrpSpPr>
            <p:nvPr/>
          </p:nvGrpSpPr>
          <p:grpSpPr bwMode="auto">
            <a:xfrm rot="2033276" flipH="1">
              <a:off x="4464050" y="3905250"/>
              <a:ext cx="838200" cy="457200"/>
              <a:chOff x="640" y="840"/>
              <a:chExt cx="528" cy="288"/>
            </a:xfrm>
          </p:grpSpPr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Text Box 75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4" name="Group 76"/>
            <p:cNvGrpSpPr>
              <a:grpSpLocks/>
            </p:cNvGrpSpPr>
            <p:nvPr/>
          </p:nvGrpSpPr>
          <p:grpSpPr bwMode="auto">
            <a:xfrm rot="406774">
              <a:off x="4770438" y="2878138"/>
              <a:ext cx="838200" cy="457200"/>
              <a:chOff x="640" y="840"/>
              <a:chExt cx="528" cy="288"/>
            </a:xfrm>
          </p:grpSpPr>
          <p:sp>
            <p:nvSpPr>
              <p:cNvPr id="95" name="Line 77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Text Box 78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97" name="Group 79"/>
            <p:cNvGrpSpPr>
              <a:grpSpLocks/>
            </p:cNvGrpSpPr>
            <p:nvPr/>
          </p:nvGrpSpPr>
          <p:grpSpPr bwMode="auto">
            <a:xfrm rot="21034358" flipH="1">
              <a:off x="4770438" y="2687638"/>
              <a:ext cx="838200" cy="457200"/>
              <a:chOff x="640" y="840"/>
              <a:chExt cx="528" cy="288"/>
            </a:xfrm>
          </p:grpSpPr>
          <p:sp>
            <p:nvSpPr>
              <p:cNvPr id="98" name="Line 80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Text Box 81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grpSp>
          <p:nvGrpSpPr>
            <p:cNvPr id="100" name="Group 82"/>
            <p:cNvGrpSpPr>
              <a:grpSpLocks/>
            </p:cNvGrpSpPr>
            <p:nvPr/>
          </p:nvGrpSpPr>
          <p:grpSpPr bwMode="auto">
            <a:xfrm rot="703521" flipH="1">
              <a:off x="3578225" y="1927225"/>
              <a:ext cx="838200" cy="457200"/>
              <a:chOff x="640" y="840"/>
              <a:chExt cx="528" cy="288"/>
            </a:xfrm>
          </p:grpSpPr>
          <p:sp>
            <p:nvSpPr>
              <p:cNvPr id="101" name="Line 83"/>
              <p:cNvSpPr>
                <a:spLocks noChangeShapeType="1"/>
              </p:cNvSpPr>
              <p:nvPr/>
            </p:nvSpPr>
            <p:spPr bwMode="auto">
              <a:xfrm flipV="1">
                <a:off x="808" y="912"/>
                <a:ext cx="312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Text Box 84"/>
              <p:cNvSpPr txBox="1">
                <a:spLocks noChangeArrowheads="1"/>
              </p:cNvSpPr>
              <p:nvPr/>
            </p:nvSpPr>
            <p:spPr bwMode="auto">
              <a:xfrm rot="-2070512">
                <a:off x="640" y="84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ru-RU" sz="1400"/>
                  <a:t>RESV</a:t>
                </a:r>
                <a:endParaRPr lang="ru-RU" altLang="ru-RU" sz="1400"/>
              </a:p>
            </p:txBody>
          </p:sp>
        </p:grpSp>
        <p:sp>
          <p:nvSpPr>
            <p:cNvPr id="103" name="Text Box 85"/>
            <p:cNvSpPr txBox="1">
              <a:spLocks noChangeArrowheads="1"/>
            </p:cNvSpPr>
            <p:nvPr/>
          </p:nvSpPr>
          <p:spPr bwMode="auto">
            <a:xfrm>
              <a:off x="457200" y="5092700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C1</a:t>
              </a:r>
              <a:endParaRPr lang="ru-RU" altLang="ru-RU"/>
            </a:p>
          </p:txBody>
        </p:sp>
        <p:sp>
          <p:nvSpPr>
            <p:cNvPr id="104" name="Text Box 86"/>
            <p:cNvSpPr txBox="1">
              <a:spLocks noChangeArrowheads="1"/>
            </p:cNvSpPr>
            <p:nvPr/>
          </p:nvSpPr>
          <p:spPr bwMode="auto">
            <a:xfrm>
              <a:off x="8345488" y="43195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C2</a:t>
              </a:r>
              <a:endParaRPr lang="ru-RU" altLang="ru-RU"/>
            </a:p>
          </p:txBody>
        </p:sp>
        <p:sp>
          <p:nvSpPr>
            <p:cNvPr id="105" name="Text Box 87"/>
            <p:cNvSpPr txBox="1">
              <a:spLocks noChangeArrowheads="1"/>
            </p:cNvSpPr>
            <p:nvPr/>
          </p:nvSpPr>
          <p:spPr bwMode="auto">
            <a:xfrm>
              <a:off x="6427788" y="51323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C3</a:t>
              </a:r>
              <a:endParaRPr lang="ru-RU" altLang="ru-RU"/>
            </a:p>
          </p:txBody>
        </p:sp>
        <p:sp>
          <p:nvSpPr>
            <p:cNvPr id="106" name="Text Box 88"/>
            <p:cNvSpPr txBox="1">
              <a:spLocks noChangeArrowheads="1"/>
            </p:cNvSpPr>
            <p:nvPr/>
          </p:nvSpPr>
          <p:spPr bwMode="auto">
            <a:xfrm>
              <a:off x="3265488" y="1182688"/>
              <a:ext cx="584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R1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3171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6671</TotalTime>
  <Words>542</Words>
  <Application>Microsoft Office PowerPoint</Application>
  <PresentationFormat>Экран (4:3)</PresentationFormat>
  <Paragraphs>284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Природа</vt:lpstr>
      <vt:lpstr>Visio</vt:lpstr>
      <vt:lpstr>CorelDRAW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674</cp:revision>
  <dcterms:created xsi:type="dcterms:W3CDTF">1601-01-01T00:00:00Z</dcterms:created>
  <dcterms:modified xsi:type="dcterms:W3CDTF">2017-11-30T10:53:18Z</dcterms:modified>
</cp:coreProperties>
</file>