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60" r:id="rId3"/>
    <p:sldId id="415" r:id="rId4"/>
    <p:sldId id="433" r:id="rId5"/>
    <p:sldId id="261" r:id="rId6"/>
    <p:sldId id="416" r:id="rId7"/>
    <p:sldId id="262" r:id="rId8"/>
    <p:sldId id="417" r:id="rId9"/>
    <p:sldId id="418" r:id="rId10"/>
    <p:sldId id="419" r:id="rId11"/>
    <p:sldId id="420" r:id="rId12"/>
    <p:sldId id="421" r:id="rId13"/>
    <p:sldId id="263" r:id="rId14"/>
    <p:sldId id="264" r:id="rId15"/>
    <p:sldId id="423" r:id="rId16"/>
    <p:sldId id="422" r:id="rId17"/>
    <p:sldId id="266" r:id="rId18"/>
    <p:sldId id="424" r:id="rId19"/>
    <p:sldId id="267" r:id="rId20"/>
    <p:sldId id="272" r:id="rId21"/>
    <p:sldId id="274" r:id="rId22"/>
    <p:sldId id="268" r:id="rId23"/>
    <p:sldId id="363" r:id="rId24"/>
    <p:sldId id="269" r:id="rId25"/>
    <p:sldId id="364" r:id="rId26"/>
    <p:sldId id="270" r:id="rId27"/>
    <p:sldId id="271" r:id="rId28"/>
    <p:sldId id="273" r:id="rId29"/>
    <p:sldId id="377" r:id="rId30"/>
    <p:sldId id="434" r:id="rId31"/>
    <p:sldId id="435" r:id="rId32"/>
    <p:sldId id="437" r:id="rId33"/>
    <p:sldId id="43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B0D"/>
    <a:srgbClr val="E9D40F"/>
    <a:srgbClr val="F8D4DC"/>
    <a:srgbClr val="F76778"/>
    <a:srgbClr val="F40426"/>
    <a:srgbClr val="FCF7C8"/>
    <a:srgbClr val="F8EE90"/>
    <a:srgbClr val="100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>
      <p:cViewPr>
        <p:scale>
          <a:sx n="75" d="100"/>
          <a:sy n="75" d="100"/>
        </p:scale>
        <p:origin x="-2034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0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4AEFD1F8-B41E-4691-8020-1AA400B47E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79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D1F8-B41E-4691-8020-1AA400B47E96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097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52C2FB5E-51C6-4556-BC10-CEF46808F9E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05023-4590-42BD-8342-D66F7E8F050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744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C29B3-28D6-435E-88B7-1FB99D4D145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211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5B55-8C34-411A-811C-BACA878C103C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75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DD758-BC78-46B0-A956-56C18784437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56088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7E486-F47D-4039-84F7-68FC01FD5E3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5413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E86EE-E4C2-4CA2-926B-CD863B93560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597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BE36A-99C5-4165-91EF-F4A099598F70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8827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58281-ECC7-4781-A4E9-29C494F6EBC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0819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C910-B2AC-45F8-A819-597EFFC2B4A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4141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7F3C6-3A17-43CC-8321-EA0914C75CF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26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3591746F-BC1A-4197-83D2-4A34BE431326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s.ukolov@urf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16.wmf"/><Relationship Id="rId19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772400" cy="1143000"/>
          </a:xfrm>
        </p:spPr>
        <p:txBody>
          <a:bodyPr/>
          <a:lstStyle/>
          <a:p>
            <a:pPr algn="ctr"/>
            <a:r>
              <a:rPr lang="ru-RU" altLang="ru-RU" sz="4800" b="1" dirty="0" smtClean="0">
                <a:solidFill>
                  <a:schemeClr val="tx1"/>
                </a:solidFill>
              </a:rPr>
              <a:t>Сети и системы телекоммуникаций</a:t>
            </a:r>
            <a:endParaRPr lang="ru-RU" altLang="ru-RU" sz="4800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6419850" cy="2506663"/>
          </a:xfrm>
        </p:spPr>
        <p:txBody>
          <a:bodyPr/>
          <a:lstStyle/>
          <a:p>
            <a:r>
              <a:rPr lang="ru-RU" altLang="ru-RU" dirty="0" smtClean="0"/>
              <a:t>Уколов Станислав Сергеевич</a:t>
            </a:r>
          </a:p>
          <a:p>
            <a:r>
              <a:rPr lang="en-US" altLang="ru-RU" dirty="0" smtClean="0">
                <a:hlinkClick r:id="rId2"/>
              </a:rPr>
              <a:t>s.s.ukolov@urfu.ru</a:t>
            </a:r>
            <a:endParaRPr lang="en-US" altLang="ru-RU" dirty="0" smtClean="0"/>
          </a:p>
          <a:p>
            <a:r>
              <a:rPr lang="en-US" altLang="ru-RU" smtClean="0"/>
              <a:t>+7(904)549-72-72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00" b="1">
                <a:solidFill>
                  <a:schemeClr val="tx1"/>
                </a:solidFill>
              </a:rPr>
              <a:t>Объединение удаленных</a:t>
            </a:r>
            <a:br>
              <a:rPr lang="ru-RU" altLang="ru-RU" sz="2800" b="1">
                <a:solidFill>
                  <a:schemeClr val="tx1"/>
                </a:solidFill>
              </a:rPr>
            </a:br>
            <a:r>
              <a:rPr lang="ru-RU" altLang="ru-RU" sz="2800" b="1">
                <a:solidFill>
                  <a:schemeClr val="tx1"/>
                </a:solidFill>
              </a:rPr>
              <a:t> супер-ЭВМ глобальными связями</a:t>
            </a: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endParaRPr lang="ru-RU"/>
          </a:p>
        </p:txBody>
      </p:sp>
      <p:grpSp>
        <p:nvGrpSpPr>
          <p:cNvPr id="183300" name="Group 4"/>
          <p:cNvGrpSpPr>
            <a:grpSpLocks noChangeAspect="1"/>
          </p:cNvGrpSpPr>
          <p:nvPr/>
        </p:nvGrpSpPr>
        <p:grpSpPr bwMode="auto">
          <a:xfrm>
            <a:off x="0" y="2219325"/>
            <a:ext cx="9144000" cy="3524250"/>
            <a:chOff x="2520" y="1477"/>
            <a:chExt cx="11765" cy="4665"/>
          </a:xfrm>
        </p:grpSpPr>
        <p:sp>
          <p:nvSpPr>
            <p:cNvPr id="183309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520" y="1477"/>
              <a:ext cx="11765" cy="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2520" y="1477"/>
              <a:ext cx="11765" cy="466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183307" name="Object 11"/>
            <p:cNvGraphicFramePr>
              <a:graphicFrameLocks noChangeAspect="1"/>
            </p:cNvGraphicFramePr>
            <p:nvPr/>
          </p:nvGraphicFramePr>
          <p:xfrm>
            <a:off x="2849" y="2060"/>
            <a:ext cx="2338" cy="3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6" name="VISIO" r:id="rId3" imgW="1780560" imgH="2477520" progId="Visio.Drawing.6">
                    <p:embed/>
                  </p:oleObj>
                </mc:Choice>
                <mc:Fallback>
                  <p:oleObj name="VISIO" r:id="rId3" imgW="1780560" imgH="247752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9" y="2060"/>
                          <a:ext cx="2338" cy="3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06" name="Object 10"/>
            <p:cNvGraphicFramePr>
              <a:graphicFrameLocks noChangeAspect="1"/>
            </p:cNvGraphicFramePr>
            <p:nvPr/>
          </p:nvGraphicFramePr>
          <p:xfrm>
            <a:off x="12016" y="2060"/>
            <a:ext cx="1723" cy="2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7" name="VISIO" r:id="rId5" imgW="1780560" imgH="2477520" progId="Visio.Drawing.6">
                    <p:embed/>
                  </p:oleObj>
                </mc:Choice>
                <mc:Fallback>
                  <p:oleObj name="VISIO" r:id="rId5" imgW="1780560" imgH="2477520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6" y="2060"/>
                          <a:ext cx="1723" cy="2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05" name="Object 9"/>
            <p:cNvGraphicFramePr>
              <a:graphicFrameLocks noChangeAspect="1"/>
            </p:cNvGraphicFramePr>
            <p:nvPr/>
          </p:nvGraphicFramePr>
          <p:xfrm>
            <a:off x="5212" y="3712"/>
            <a:ext cx="6622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8" name="VISIO" r:id="rId6" imgW="948960" imgH="483840" progId="Visio.Drawing.6">
                    <p:embed/>
                  </p:oleObj>
                </mc:Choice>
                <mc:Fallback>
                  <p:oleObj name="VISIO" r:id="rId6" imgW="948960" imgH="483840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3712"/>
                          <a:ext cx="6622" cy="6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>
              <a:off x="4741" y="4781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>
              <a:off x="12583" y="4588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302" name="Line 6"/>
            <p:cNvSpPr>
              <a:spLocks noChangeShapeType="1"/>
            </p:cNvSpPr>
            <p:nvPr/>
          </p:nvSpPr>
          <p:spPr bwMode="auto">
            <a:xfrm>
              <a:off x="4835" y="5268"/>
              <a:ext cx="7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301" name="Text Box 5"/>
            <p:cNvSpPr txBox="1">
              <a:spLocks noChangeArrowheads="1"/>
            </p:cNvSpPr>
            <p:nvPr/>
          </p:nvSpPr>
          <p:spPr bwMode="auto">
            <a:xfrm>
              <a:off x="6442" y="4686"/>
              <a:ext cx="5387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778" tIns="27889" rIns="55778" bIns="27889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Сотни или тысячи километров</a:t>
              </a:r>
              <a:endParaRPr kumimoji="0" lang="en-US" altLang="ru-RU">
                <a:ea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900113" y="6021388"/>
            <a:ext cx="72009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000"/>
              <a:t>1969 – начало работ по созданию сетей с коммутацией пакетов, 1974 – архитектура </a:t>
            </a:r>
            <a:r>
              <a:rPr lang="en-US" altLang="ru-RU" sz="2000"/>
              <a:t>SNA (IBM)</a:t>
            </a:r>
            <a:r>
              <a:rPr lang="ru-RU" altLang="ru-RU" sz="2000"/>
              <a:t>, сети Х.25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ln>
            <a:solidFill>
              <a:srgbClr val="00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ru-RU" altLang="ru-RU"/>
              <a:t>Главным результатом создания первых глобальных компьютерных сетей был </a:t>
            </a:r>
            <a:r>
              <a:rPr kumimoji="1" lang="ru-RU" altLang="ru-RU" b="1"/>
              <a:t>отказ от принципа коммутации каналов</a:t>
            </a:r>
            <a:r>
              <a:rPr kumimoji="1" lang="ru-RU" altLang="ru-RU"/>
              <a:t>, на протяжении многих десятков лет успешно использовавшегося в телефонных сетях.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Появление миникомпьютеров</a:t>
            </a:r>
          </a:p>
        </p:txBody>
      </p:sp>
      <p:sp>
        <p:nvSpPr>
          <p:cNvPr id="185348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ln>
            <a:solidFill>
              <a:srgbClr val="00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ru-RU" altLang="ru-RU"/>
              <a:t>В результате технологического прорыва в области производства компьютерных компонентов появились большие интегральные схемы (</a:t>
            </a:r>
            <a:r>
              <a:rPr kumimoji="1" lang="ru-RU" altLang="ru-RU" b="1"/>
              <a:t>БИС</a:t>
            </a:r>
            <a:r>
              <a:rPr kumimoji="1" lang="ru-RU" altLang="ru-RU"/>
              <a:t>). Их сравнительно невысокая стоимость и богатыехорошие функциональные возможности привели к созданию </a:t>
            </a:r>
            <a:r>
              <a:rPr kumimoji="1" lang="ru-RU" altLang="ru-RU" b="1"/>
              <a:t>мини-компьютеров</a:t>
            </a:r>
            <a:r>
              <a:rPr kumimoji="1" lang="ru-RU" altLang="ru-RU"/>
              <a:t>, которые стали реальными конкурентами мэйнфреймов.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676400" y="1219200"/>
            <a:ext cx="4006850" cy="3511550"/>
            <a:chOff x="954" y="2427"/>
            <a:chExt cx="6312" cy="5530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971" y="2997"/>
              <a:ext cx="6295" cy="49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2411" y="2427"/>
              <a:ext cx="2959" cy="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Предприятие</a:t>
              </a:r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954" y="2997"/>
              <a:ext cx="2544" cy="1825"/>
            </a:xfrm>
            <a:custGeom>
              <a:avLst/>
              <a:gdLst>
                <a:gd name="T0" fmla="*/ 19992 w 20000"/>
                <a:gd name="T1" fmla="*/ 0 h 20000"/>
                <a:gd name="T2" fmla="*/ 19992 w 20000"/>
                <a:gd name="T3" fmla="*/ 19989 h 20000"/>
                <a:gd name="T4" fmla="*/ 0 w 20000"/>
                <a:gd name="T5" fmla="*/ 19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19992" y="19989"/>
                  </a:lnTo>
                  <a:lnTo>
                    <a:pt x="0" y="1998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971" y="5961"/>
              <a:ext cx="2515" cy="1996"/>
            </a:xfrm>
            <a:custGeom>
              <a:avLst/>
              <a:gdLst>
                <a:gd name="T0" fmla="*/ 0 w 20000"/>
                <a:gd name="T1" fmla="*/ 0 h 20000"/>
                <a:gd name="T2" fmla="*/ 19992 w 20000"/>
                <a:gd name="T3" fmla="*/ 0 h 20000"/>
                <a:gd name="T4" fmla="*/ 19992 w 20000"/>
                <a:gd name="T5" fmla="*/ 1999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2" y="0"/>
                  </a:lnTo>
                  <a:lnTo>
                    <a:pt x="19992" y="1999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4703" y="2997"/>
              <a:ext cx="2544" cy="159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87 h 20000"/>
                <a:gd name="T4" fmla="*/ 19992 w 20000"/>
                <a:gd name="T5" fmla="*/ 1998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7"/>
                  </a:lnTo>
                  <a:lnTo>
                    <a:pt x="19992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4703" y="5106"/>
              <a:ext cx="2563" cy="1483"/>
            </a:xfrm>
            <a:custGeom>
              <a:avLst/>
              <a:gdLst>
                <a:gd name="T0" fmla="*/ 19852 w 20000"/>
                <a:gd name="T1" fmla="*/ 0 h 20000"/>
                <a:gd name="T2" fmla="*/ 0 w 20000"/>
                <a:gd name="T3" fmla="*/ 0 h 20000"/>
                <a:gd name="T4" fmla="*/ 0 w 20000"/>
                <a:gd name="T5" fmla="*/ 19987 h 20000"/>
                <a:gd name="T6" fmla="*/ 19992 w 20000"/>
                <a:gd name="T7" fmla="*/ 1998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852" y="0"/>
                  </a:moveTo>
                  <a:lnTo>
                    <a:pt x="0" y="0"/>
                  </a:lnTo>
                  <a:lnTo>
                    <a:pt x="0" y="19987"/>
                  </a:lnTo>
                  <a:lnTo>
                    <a:pt x="19992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241" y="3282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3" y="3054"/>
              <a:ext cx="1393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745" y="3795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4925" y="3282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883" y="4080"/>
              <a:ext cx="139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241" y="6189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787" y="6189"/>
              <a:ext cx="139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1739" y="3681"/>
              <a:ext cx="373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1739" y="3567"/>
              <a:ext cx="1243" cy="3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5441" y="3681"/>
              <a:ext cx="685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589" y="6987"/>
              <a:ext cx="355" cy="2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1757" y="6816"/>
              <a:ext cx="1075" cy="4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823" y="5220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5357" y="5961"/>
              <a:ext cx="607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339" y="5847"/>
              <a:ext cx="1477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4495800" y="34290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r:id="rId3" imgW="1054608" imgH="838200" progId="Word.Document.8">
                  <p:embed/>
                </p:oleObj>
              </mc:Choice>
              <mc:Fallback>
                <p:oleObj r:id="rId3" imgW="1054608" imgH="83820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5181600" y="33528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r:id="rId5" imgW="1054608" imgH="838200" progId="Word.Document.8">
                  <p:embed/>
                </p:oleObj>
              </mc:Choice>
              <mc:Fallback>
                <p:oleObj r:id="rId5" imgW="1054608" imgH="838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667000" y="42672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r:id="rId6" imgW="1054608" imgH="838200" progId="Word.Document.8">
                  <p:embed/>
                </p:oleObj>
              </mc:Choice>
              <mc:Fallback>
                <p:oleObj r:id="rId6" imgW="1054608" imgH="8382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2057400" y="42672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r:id="rId7" imgW="1054608" imgH="838200" progId="Word.Document.8">
                  <p:embed/>
                </p:oleObj>
              </mc:Choice>
              <mc:Fallback>
                <p:oleObj r:id="rId7" imgW="1054608" imgH="838200" progId="Word.Document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953000" y="16764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r:id="rId8" imgW="1054608" imgH="838200" progId="Word.Document.8">
                  <p:embed/>
                </p:oleObj>
              </mc:Choice>
              <mc:Fallback>
                <p:oleObj r:id="rId8" imgW="1054608" imgH="838200" progId="Word.Documen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2286000" y="21336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r:id="rId9" imgW="1054608" imgH="838200" progId="Word.Document.8">
                  <p:embed/>
                </p:oleObj>
              </mc:Choice>
              <mc:Fallback>
                <p:oleObj r:id="rId9" imgW="1054608" imgH="838200" progId="Word.Document.8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2819400" y="21336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r:id="rId10" imgW="1054608" imgH="838200" progId="Word.Document.8">
                  <p:embed/>
                </p:oleObj>
              </mc:Choice>
              <mc:Fallback>
                <p:oleObj r:id="rId10" imgW="1054608" imgH="838200" progId="Word.Documen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600200" y="5181600"/>
            <a:ext cx="6934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>
                <a:latin typeface="Times New Roman CYR" charset="-52"/>
              </a:rPr>
              <a:t>Автономное использование нескольких миникомпьютеров на одном предприятии</a:t>
            </a:r>
            <a:r>
              <a:rPr lang="ru-RU" altLang="ru-RU" sz="2400"/>
              <a:t> </a:t>
            </a:r>
          </a:p>
        </p:txBody>
      </p:sp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3962400" y="17526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VISIO" r:id="rId11" imgW="675720" imgH="724680" progId="Visio.Drawing.6">
                  <p:embed/>
                </p:oleObj>
              </mc:Choice>
              <mc:Fallback>
                <p:oleObj name="VISIO" r:id="rId11" imgW="675720" imgH="72468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3962400" y="29718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VISIO" r:id="rId13" imgW="675720" imgH="724680" progId="Visio.Drawing.6">
                  <p:embed/>
                </p:oleObj>
              </mc:Choice>
              <mc:Fallback>
                <p:oleObj name="VISIO" r:id="rId13" imgW="675720" imgH="72468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1676400" y="35814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VISIO" r:id="rId14" imgW="675720" imgH="724680" progId="Visio.Drawing.6">
                  <p:embed/>
                </p:oleObj>
              </mc:Choice>
              <mc:Fallback>
                <p:oleObj name="VISIO" r:id="rId14" imgW="675720" imgH="724680" progId="Visio.Drawing.6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1676400" y="17526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VISIO" r:id="rId15" imgW="675720" imgH="724680" progId="Visio.Drawing.6">
                  <p:embed/>
                </p:oleObj>
              </mc:Choice>
              <mc:Fallback>
                <p:oleObj name="VISIO" r:id="rId15" imgW="675720" imgH="724680" progId="Visio.Drawing.6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873125" y="1271588"/>
            <a:ext cx="5070475" cy="4062412"/>
            <a:chOff x="0" y="0"/>
            <a:chExt cx="20000" cy="2000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198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0" y="0"/>
              <a:ext cx="7829" cy="6670"/>
            </a:xfrm>
            <a:custGeom>
              <a:avLst/>
              <a:gdLst>
                <a:gd name="T0" fmla="*/ 0 w 20000"/>
                <a:gd name="T1" fmla="*/ 19990 h 20000"/>
                <a:gd name="T2" fmla="*/ 19991 w 20000"/>
                <a:gd name="T3" fmla="*/ 19990 h 20000"/>
                <a:gd name="T4" fmla="*/ 19991 w 20000"/>
                <a:gd name="T5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90"/>
                  </a:moveTo>
                  <a:lnTo>
                    <a:pt x="19991" y="19990"/>
                  </a:lnTo>
                  <a:lnTo>
                    <a:pt x="1999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11951" y="0"/>
              <a:ext cx="8049" cy="757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91 h 20000"/>
                <a:gd name="T4" fmla="*/ 19991 w 20000"/>
                <a:gd name="T5" fmla="*/ 1999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91"/>
                  </a:lnTo>
                  <a:lnTo>
                    <a:pt x="19991" y="1999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1288" y="11533"/>
              <a:ext cx="8712" cy="8292"/>
            </a:xfrm>
            <a:custGeom>
              <a:avLst/>
              <a:gdLst>
                <a:gd name="T0" fmla="*/ 19992 w 20000"/>
                <a:gd name="T1" fmla="*/ 0 h 20000"/>
                <a:gd name="T2" fmla="*/ 0 w 20000"/>
                <a:gd name="T3" fmla="*/ 0 h 20000"/>
                <a:gd name="T4" fmla="*/ 0 w 20000"/>
                <a:gd name="T5" fmla="*/ 1999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  <a:lnTo>
                    <a:pt x="0" y="1999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0" y="9550"/>
              <a:ext cx="8829" cy="5227"/>
            </a:xfrm>
            <a:custGeom>
              <a:avLst/>
              <a:gdLst>
                <a:gd name="T0" fmla="*/ 0 w 20000"/>
                <a:gd name="T1" fmla="*/ 0 h 20000"/>
                <a:gd name="T2" fmla="*/ 19992 w 20000"/>
                <a:gd name="T3" fmla="*/ 0 h 20000"/>
                <a:gd name="T4" fmla="*/ 19992 w 20000"/>
                <a:gd name="T5" fmla="*/ 19987 h 20000"/>
                <a:gd name="T6" fmla="*/ 0 w 20000"/>
                <a:gd name="T7" fmla="*/ 1998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2" y="0"/>
                  </a:lnTo>
                  <a:lnTo>
                    <a:pt x="19992" y="19987"/>
                  </a:lnTo>
                  <a:lnTo>
                    <a:pt x="0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401" y="1082"/>
              <a:ext cx="1664" cy="2526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043" y="5406"/>
              <a:ext cx="5389" cy="1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терминалы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6673" y="900"/>
              <a:ext cx="3047" cy="2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281" y="13691"/>
              <a:ext cx="1987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ПК</a:t>
              </a: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203" y="1261"/>
              <a:ext cx="4647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863" y="3244"/>
              <a:ext cx="2572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2082" y="3244"/>
              <a:ext cx="2572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grpSp>
          <p:nvGrpSpPr>
            <p:cNvPr id="15376" name="Group 16"/>
            <p:cNvGrpSpPr>
              <a:grpSpLocks/>
            </p:cNvGrpSpPr>
            <p:nvPr/>
          </p:nvGrpSpPr>
          <p:grpSpPr bwMode="auto">
            <a:xfrm>
              <a:off x="2100" y="5227"/>
              <a:ext cx="5229" cy="361"/>
              <a:chOff x="0" y="12"/>
              <a:chExt cx="20000" cy="19975"/>
            </a:xfrm>
          </p:grpSpPr>
          <p:grpSp>
            <p:nvGrpSpPr>
              <p:cNvPr id="15377" name="Group 17"/>
              <p:cNvGrpSpPr>
                <a:grpSpLocks/>
              </p:cNvGrpSpPr>
              <p:nvPr/>
            </p:nvGrpSpPr>
            <p:grpSpPr bwMode="auto">
              <a:xfrm>
                <a:off x="0" y="12"/>
                <a:ext cx="9998" cy="19200"/>
                <a:chOff x="0" y="53"/>
                <a:chExt cx="20000" cy="19894"/>
              </a:xfrm>
            </p:grpSpPr>
            <p:sp>
              <p:nvSpPr>
                <p:cNvPr id="15378" name="Line 18"/>
                <p:cNvSpPr>
                  <a:spLocks noChangeShapeType="1"/>
                </p:cNvSpPr>
                <p:nvPr/>
              </p:nvSpPr>
              <p:spPr bwMode="auto">
                <a:xfrm>
                  <a:off x="2012" y="9914"/>
                  <a:ext cx="16006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79" name="Arc 19"/>
                <p:cNvSpPr>
                  <a:spLocks/>
                </p:cNvSpPr>
                <p:nvPr/>
              </p:nvSpPr>
              <p:spPr bwMode="auto">
                <a:xfrm>
                  <a:off x="17996" y="9914"/>
                  <a:ext cx="2004" cy="1003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80" name="Arc 20"/>
                <p:cNvSpPr>
                  <a:spLocks/>
                </p:cNvSpPr>
                <p:nvPr/>
              </p:nvSpPr>
              <p:spPr bwMode="auto">
                <a:xfrm flipH="1" flipV="1">
                  <a:off x="0" y="53"/>
                  <a:ext cx="2012" cy="1003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5381" name="Group 21"/>
              <p:cNvGrpSpPr>
                <a:grpSpLocks/>
              </p:cNvGrpSpPr>
              <p:nvPr/>
            </p:nvGrpSpPr>
            <p:grpSpPr bwMode="auto">
              <a:xfrm>
                <a:off x="10029" y="399"/>
                <a:ext cx="9971" cy="19588"/>
                <a:chOff x="0" y="-14"/>
                <a:chExt cx="20000" cy="20028"/>
              </a:xfrm>
            </p:grpSpPr>
            <p:sp>
              <p:nvSpPr>
                <p:cNvPr id="1538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78" y="10056"/>
                  <a:ext cx="16058" cy="2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83" name="Arc 23"/>
                <p:cNvSpPr>
                  <a:spLocks/>
                </p:cNvSpPr>
                <p:nvPr/>
              </p:nvSpPr>
              <p:spPr bwMode="auto">
                <a:xfrm flipH="1">
                  <a:off x="0" y="10056"/>
                  <a:ext cx="2010" cy="995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84" name="Arc 24"/>
                <p:cNvSpPr>
                  <a:spLocks/>
                </p:cNvSpPr>
                <p:nvPr/>
              </p:nvSpPr>
              <p:spPr bwMode="auto">
                <a:xfrm flipV="1">
                  <a:off x="17982" y="-14"/>
                  <a:ext cx="2018" cy="99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2061" y="2883"/>
              <a:ext cx="1245" cy="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2061" y="2522"/>
              <a:ext cx="4147" cy="10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14973" y="1261"/>
              <a:ext cx="1664" cy="2526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14743" y="5227"/>
              <a:ext cx="2572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7375" y="5223"/>
              <a:ext cx="2572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12072" y="5227"/>
              <a:ext cx="2571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2902" y="11172"/>
              <a:ext cx="3086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121" y="11172"/>
              <a:ext cx="3086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5584" y="11172"/>
              <a:ext cx="3086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14072" y="16217"/>
              <a:ext cx="3087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11288" y="16217"/>
              <a:ext cx="3086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16754" y="16217"/>
              <a:ext cx="3086" cy="2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16112" y="11894"/>
              <a:ext cx="3047" cy="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мини-ЭВМ</a:t>
              </a: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14413" y="12251"/>
              <a:ext cx="1664" cy="2415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flipH="1">
              <a:off x="13232" y="3966"/>
              <a:ext cx="2025" cy="16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15853" y="3966"/>
              <a:ext cx="124" cy="16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16414" y="3966"/>
              <a:ext cx="2245" cy="16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2" name="Freeform 42"/>
            <p:cNvSpPr>
              <a:spLocks/>
            </p:cNvSpPr>
            <p:nvPr/>
          </p:nvSpPr>
          <p:spPr bwMode="auto">
            <a:xfrm>
              <a:off x="1160" y="361"/>
              <a:ext cx="14594" cy="904"/>
            </a:xfrm>
            <a:custGeom>
              <a:avLst/>
              <a:gdLst>
                <a:gd name="T0" fmla="*/ 0 w 20000"/>
                <a:gd name="T1" fmla="*/ 15970 h 20000"/>
                <a:gd name="T2" fmla="*/ 0 w 20000"/>
                <a:gd name="T3" fmla="*/ 0 h 20000"/>
                <a:gd name="T4" fmla="*/ 19995 w 20000"/>
                <a:gd name="T5" fmla="*/ 0 h 20000"/>
                <a:gd name="T6" fmla="*/ 19995 w 20000"/>
                <a:gd name="T7" fmla="*/ 19925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0" y="15970"/>
                  </a:moveTo>
                  <a:lnTo>
                    <a:pt x="0" y="0"/>
                  </a:lnTo>
                  <a:lnTo>
                    <a:pt x="19995" y="0"/>
                  </a:lnTo>
                  <a:lnTo>
                    <a:pt x="19995" y="19925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780" y="10272"/>
              <a:ext cx="7368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1841" y="10272"/>
              <a:ext cx="4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4683" y="10272"/>
              <a:ext cx="3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7308" y="10272"/>
              <a:ext cx="3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12891" y="14773"/>
              <a:ext cx="1905" cy="1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15293" y="14773"/>
              <a:ext cx="464" cy="16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>
              <a:off x="15853" y="14773"/>
              <a:ext cx="2526" cy="16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5410" name="Group 50"/>
            <p:cNvGrpSpPr>
              <a:grpSpLocks/>
            </p:cNvGrpSpPr>
            <p:nvPr/>
          </p:nvGrpSpPr>
          <p:grpSpPr bwMode="auto">
            <a:xfrm>
              <a:off x="319" y="13334"/>
              <a:ext cx="7953" cy="360"/>
              <a:chOff x="0" y="-20"/>
              <a:chExt cx="19999" cy="20041"/>
            </a:xfrm>
          </p:grpSpPr>
          <p:grpSp>
            <p:nvGrpSpPr>
              <p:cNvPr id="15411" name="Group 51"/>
              <p:cNvGrpSpPr>
                <a:grpSpLocks/>
              </p:cNvGrpSpPr>
              <p:nvPr/>
            </p:nvGrpSpPr>
            <p:grpSpPr bwMode="auto">
              <a:xfrm>
                <a:off x="0" y="-20"/>
                <a:ext cx="10001" cy="19484"/>
                <a:chOff x="0" y="-34"/>
                <a:chExt cx="20000" cy="20068"/>
              </a:xfrm>
            </p:grpSpPr>
            <p:sp>
              <p:nvSpPr>
                <p:cNvPr id="15412" name="Line 52"/>
                <p:cNvSpPr>
                  <a:spLocks noChangeShapeType="1"/>
                </p:cNvSpPr>
                <p:nvPr/>
              </p:nvSpPr>
              <p:spPr bwMode="auto">
                <a:xfrm>
                  <a:off x="2002" y="10000"/>
                  <a:ext cx="15982" cy="1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13" name="Arc 53"/>
                <p:cNvSpPr>
                  <a:spLocks/>
                </p:cNvSpPr>
                <p:nvPr/>
              </p:nvSpPr>
              <p:spPr bwMode="auto">
                <a:xfrm>
                  <a:off x="17984" y="10000"/>
                  <a:ext cx="2016" cy="100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14" name="Arc 54"/>
                <p:cNvSpPr>
                  <a:spLocks/>
                </p:cNvSpPr>
                <p:nvPr/>
              </p:nvSpPr>
              <p:spPr bwMode="auto">
                <a:xfrm flipH="1" flipV="1">
                  <a:off x="0" y="-34"/>
                  <a:ext cx="2018" cy="100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5415" name="Group 55"/>
              <p:cNvGrpSpPr>
                <a:grpSpLocks/>
              </p:cNvGrpSpPr>
              <p:nvPr/>
            </p:nvGrpSpPr>
            <p:grpSpPr bwMode="auto">
              <a:xfrm>
                <a:off x="10019" y="537"/>
                <a:ext cx="9980" cy="19484"/>
                <a:chOff x="0" y="25"/>
                <a:chExt cx="20000" cy="19950"/>
              </a:xfrm>
            </p:grpSpPr>
            <p:sp>
              <p:nvSpPr>
                <p:cNvPr id="1541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984" y="10000"/>
                  <a:ext cx="16016" cy="1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17" name="Arc 57"/>
                <p:cNvSpPr>
                  <a:spLocks/>
                </p:cNvSpPr>
                <p:nvPr/>
              </p:nvSpPr>
              <p:spPr bwMode="auto">
                <a:xfrm flipH="1">
                  <a:off x="0" y="10000"/>
                  <a:ext cx="2020" cy="99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18" name="Arc 58"/>
                <p:cNvSpPr>
                  <a:spLocks/>
                </p:cNvSpPr>
                <p:nvPr/>
              </p:nvSpPr>
              <p:spPr bwMode="auto">
                <a:xfrm flipV="1">
                  <a:off x="17984" y="25"/>
                  <a:ext cx="2016" cy="99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14452" y="18736"/>
              <a:ext cx="1986" cy="1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ПК</a:t>
              </a:r>
            </a:p>
          </p:txBody>
        </p:sp>
        <p:grpSp>
          <p:nvGrpSpPr>
            <p:cNvPr id="15420" name="Group 60"/>
            <p:cNvGrpSpPr>
              <a:grpSpLocks/>
            </p:cNvGrpSpPr>
            <p:nvPr/>
          </p:nvGrpSpPr>
          <p:grpSpPr bwMode="auto">
            <a:xfrm>
              <a:off x="11490" y="18378"/>
              <a:ext cx="7950" cy="361"/>
              <a:chOff x="0" y="-18"/>
              <a:chExt cx="20000" cy="20036"/>
            </a:xfrm>
          </p:grpSpPr>
          <p:grpSp>
            <p:nvGrpSpPr>
              <p:cNvPr id="15421" name="Group 61"/>
              <p:cNvGrpSpPr>
                <a:grpSpLocks/>
              </p:cNvGrpSpPr>
              <p:nvPr/>
            </p:nvGrpSpPr>
            <p:grpSpPr bwMode="auto">
              <a:xfrm>
                <a:off x="0" y="-18"/>
                <a:ext cx="9995" cy="19481"/>
                <a:chOff x="0" y="-48"/>
                <a:chExt cx="20000" cy="20095"/>
              </a:xfrm>
            </p:grpSpPr>
            <p:sp>
              <p:nvSpPr>
                <p:cNvPr id="15422" name="Line 62"/>
                <p:cNvSpPr>
                  <a:spLocks noChangeShapeType="1"/>
                </p:cNvSpPr>
                <p:nvPr/>
              </p:nvSpPr>
              <p:spPr bwMode="auto">
                <a:xfrm>
                  <a:off x="1999" y="9971"/>
                  <a:ext cx="16002" cy="2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23" name="Arc 63"/>
                <p:cNvSpPr>
                  <a:spLocks/>
                </p:cNvSpPr>
                <p:nvPr/>
              </p:nvSpPr>
              <p:spPr bwMode="auto">
                <a:xfrm>
                  <a:off x="17981" y="9971"/>
                  <a:ext cx="2019" cy="100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24" name="Arc 64"/>
                <p:cNvSpPr>
                  <a:spLocks/>
                </p:cNvSpPr>
                <p:nvPr/>
              </p:nvSpPr>
              <p:spPr bwMode="auto">
                <a:xfrm flipH="1" flipV="1">
                  <a:off x="0" y="-48"/>
                  <a:ext cx="2019" cy="1001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5425" name="Group 65"/>
              <p:cNvGrpSpPr>
                <a:grpSpLocks/>
              </p:cNvGrpSpPr>
              <p:nvPr/>
            </p:nvGrpSpPr>
            <p:grpSpPr bwMode="auto">
              <a:xfrm>
                <a:off x="10023" y="537"/>
                <a:ext cx="9977" cy="19481"/>
                <a:chOff x="1" y="-4"/>
                <a:chExt cx="19998" cy="20008"/>
              </a:xfrm>
            </p:grpSpPr>
            <p:sp>
              <p:nvSpPr>
                <p:cNvPr id="1542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981" y="9972"/>
                  <a:ext cx="16032" cy="2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27" name="Arc 67"/>
                <p:cNvSpPr>
                  <a:spLocks/>
                </p:cNvSpPr>
                <p:nvPr/>
              </p:nvSpPr>
              <p:spPr bwMode="auto">
                <a:xfrm flipH="1">
                  <a:off x="1" y="9972"/>
                  <a:ext cx="2016" cy="1003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28" name="Arc 68"/>
                <p:cNvSpPr>
                  <a:spLocks/>
                </p:cNvSpPr>
                <p:nvPr/>
              </p:nvSpPr>
              <p:spPr bwMode="auto">
                <a:xfrm flipV="1">
                  <a:off x="17977" y="-4"/>
                  <a:ext cx="2022" cy="99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2743200" y="1143000"/>
            <a:ext cx="1166813" cy="393700"/>
          </a:xfrm>
          <a:prstGeom prst="rect">
            <a:avLst/>
          </a:prstGeom>
          <a:solidFill>
            <a:srgbClr val="FCF7C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200"/>
              <a:t>Устройство сопряжния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32" name="Object 72"/>
          <p:cNvGraphicFramePr>
            <a:graphicFrameLocks noChangeAspect="1"/>
          </p:cNvGraphicFramePr>
          <p:nvPr/>
        </p:nvGraphicFramePr>
        <p:xfrm>
          <a:off x="5410200" y="23622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r:id="rId3" imgW="1054608" imgH="838200" progId="Word.Document.8">
                  <p:embed/>
                </p:oleObj>
              </mc:Choice>
              <mc:Fallback>
                <p:oleObj r:id="rId3" imgW="1054608" imgH="838200" progId="Word.Document.8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622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34" name="Object 74"/>
          <p:cNvGraphicFramePr>
            <a:graphicFrameLocks noChangeAspect="1"/>
          </p:cNvGraphicFramePr>
          <p:nvPr/>
        </p:nvGraphicFramePr>
        <p:xfrm>
          <a:off x="4648200" y="23622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9" r:id="rId5" imgW="1054608" imgH="838200" progId="Word.Document.8">
                  <p:embed/>
                </p:oleObj>
              </mc:Choice>
              <mc:Fallback>
                <p:oleObj r:id="rId5" imgW="1054608" imgH="838200" progId="Word.Document.8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36" name="Object 76"/>
          <p:cNvGraphicFramePr>
            <a:graphicFrameLocks noChangeAspect="1"/>
          </p:cNvGraphicFramePr>
          <p:nvPr/>
        </p:nvGraphicFramePr>
        <p:xfrm>
          <a:off x="3962400" y="23622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r:id="rId6" imgW="1054608" imgH="838200" progId="Word.Document.8">
                  <p:embed/>
                </p:oleObj>
              </mc:Choice>
              <mc:Fallback>
                <p:oleObj r:id="rId6" imgW="1054608" imgH="838200" progId="Word.Document.8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38" name="Object 78"/>
          <p:cNvGraphicFramePr>
            <a:graphicFrameLocks noChangeAspect="1"/>
          </p:cNvGraphicFramePr>
          <p:nvPr/>
        </p:nvGraphicFramePr>
        <p:xfrm>
          <a:off x="2057400" y="19050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1" r:id="rId7" imgW="1054608" imgH="838200" progId="Word.Document.8">
                  <p:embed/>
                </p:oleObj>
              </mc:Choice>
              <mc:Fallback>
                <p:oleObj r:id="rId7" imgW="1054608" imgH="838200" progId="Word.Document.8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40" name="Object 80"/>
          <p:cNvGraphicFramePr>
            <a:graphicFrameLocks noChangeAspect="1"/>
          </p:cNvGraphicFramePr>
          <p:nvPr/>
        </p:nvGraphicFramePr>
        <p:xfrm>
          <a:off x="1447800" y="19050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2" r:id="rId8" imgW="1054608" imgH="838200" progId="Word.Document.8">
                  <p:embed/>
                </p:oleObj>
              </mc:Choice>
              <mc:Fallback>
                <p:oleObj r:id="rId8" imgW="1054608" imgH="838200" progId="Word.Document.8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44" name="Object 84"/>
          <p:cNvGraphicFramePr>
            <a:graphicFrameLocks noChangeAspect="1"/>
          </p:cNvGraphicFramePr>
          <p:nvPr/>
        </p:nvGraphicFramePr>
        <p:xfrm>
          <a:off x="5257800" y="45720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3" r:id="rId9" imgW="4183063" imgH="3216275" progId="Word.Document.8">
                  <p:embed/>
                </p:oleObj>
              </mc:Choice>
              <mc:Fallback>
                <p:oleObj r:id="rId9" imgW="4183063" imgH="3216275" progId="Word.Document.8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46" name="Object 86"/>
          <p:cNvGraphicFramePr>
            <a:graphicFrameLocks noChangeAspect="1"/>
          </p:cNvGraphicFramePr>
          <p:nvPr/>
        </p:nvGraphicFramePr>
        <p:xfrm>
          <a:off x="4495800" y="45720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4" r:id="rId11" imgW="4183063" imgH="3216275" progId="Word.Document.8">
                  <p:embed/>
                </p:oleObj>
              </mc:Choice>
              <mc:Fallback>
                <p:oleObj r:id="rId11" imgW="4183063" imgH="3216275" progId="Word.Document.8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48" name="Object 88"/>
          <p:cNvGraphicFramePr>
            <a:graphicFrameLocks noChangeAspect="1"/>
          </p:cNvGraphicFramePr>
          <p:nvPr/>
        </p:nvGraphicFramePr>
        <p:xfrm>
          <a:off x="3733800" y="45720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5" r:id="rId12" imgW="4183063" imgH="3216275" progId="Word.Document.8">
                  <p:embed/>
                </p:oleObj>
              </mc:Choice>
              <mc:Fallback>
                <p:oleObj r:id="rId12" imgW="4183063" imgH="3216275" progId="Word.Document.8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50" name="Object 90"/>
          <p:cNvGraphicFramePr>
            <a:graphicFrameLocks noChangeAspect="1"/>
          </p:cNvGraphicFramePr>
          <p:nvPr/>
        </p:nvGraphicFramePr>
        <p:xfrm>
          <a:off x="2514600" y="35052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r:id="rId13" imgW="4183063" imgH="3216275" progId="Word.Document.8">
                  <p:embed/>
                </p:oleObj>
              </mc:Choice>
              <mc:Fallback>
                <p:oleObj r:id="rId13" imgW="4183063" imgH="3216275" progId="Word.Document.8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3" name="Rectangle 93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52" name="Object 92"/>
          <p:cNvGraphicFramePr>
            <a:graphicFrameLocks noChangeAspect="1"/>
          </p:cNvGraphicFramePr>
          <p:nvPr/>
        </p:nvGraphicFramePr>
        <p:xfrm>
          <a:off x="1676400" y="35052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r:id="rId14" imgW="4183063" imgH="3216275" progId="Word.Document.8">
                  <p:embed/>
                </p:oleObj>
              </mc:Choice>
              <mc:Fallback>
                <p:oleObj r:id="rId14" imgW="4183063" imgH="3216275" progId="Word.Document.8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5454" name="Object 94"/>
          <p:cNvGraphicFramePr>
            <a:graphicFrameLocks noChangeAspect="1"/>
          </p:cNvGraphicFramePr>
          <p:nvPr/>
        </p:nvGraphicFramePr>
        <p:xfrm>
          <a:off x="914400" y="3505200"/>
          <a:ext cx="523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r:id="rId15" imgW="4183063" imgH="3216275" progId="Word.Document.8">
                  <p:embed/>
                </p:oleObj>
              </mc:Choice>
              <mc:Fallback>
                <p:oleObj r:id="rId15" imgW="4183063" imgH="3216275" progId="Word.Document.8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523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838200" y="5638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 CYR" charset="-52"/>
              </a:rPr>
              <a:t>        </a:t>
            </a:r>
            <a:r>
              <a:rPr lang="ru-RU" altLang="ru-RU" sz="2800" b="1">
                <a:latin typeface="Times New Roman CYR" charset="-52"/>
              </a:rPr>
              <a:t>Различные типы связей в первых локальных</a:t>
            </a:r>
            <a:r>
              <a:rPr lang="ru-RU" altLang="ru-RU" sz="2800" b="1">
                <a:latin typeface="ARIAL CYR" charset="-52"/>
              </a:rPr>
              <a:t> </a:t>
            </a:r>
            <a:r>
              <a:rPr lang="ru-RU" altLang="ru-RU" sz="2800" b="1">
                <a:latin typeface="Times New Roman CYR" charset="-52"/>
              </a:rPr>
              <a:t>сетях – начало 70-х</a:t>
            </a:r>
            <a:endParaRPr lang="ru-RU" altLang="ru-RU" sz="2400"/>
          </a:p>
        </p:txBody>
      </p:sp>
      <p:graphicFrame>
        <p:nvGraphicFramePr>
          <p:cNvPr id="15459" name="Object 99"/>
          <p:cNvGraphicFramePr>
            <a:graphicFrameLocks noChangeAspect="1"/>
          </p:cNvGraphicFramePr>
          <p:nvPr/>
        </p:nvGraphicFramePr>
        <p:xfrm>
          <a:off x="685800" y="1371600"/>
          <a:ext cx="925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" name="VISIO" r:id="rId16" imgW="675720" imgH="724680" progId="Visio.Drawing.6">
                  <p:embed/>
                </p:oleObj>
              </mc:Choice>
              <mc:Fallback>
                <p:oleObj name="VISIO" r:id="rId16" imgW="675720" imgH="724680" progId="Visio.Drawing.6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925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0" name="Object 100"/>
          <p:cNvGraphicFramePr>
            <a:graphicFrameLocks noChangeAspect="1"/>
          </p:cNvGraphicFramePr>
          <p:nvPr/>
        </p:nvGraphicFramePr>
        <p:xfrm>
          <a:off x="4343400" y="1371600"/>
          <a:ext cx="925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VISIO" r:id="rId18" imgW="675720" imgH="724680" progId="Visio.Drawing.6">
                  <p:embed/>
                </p:oleObj>
              </mc:Choice>
              <mc:Fallback>
                <p:oleObj name="VISIO" r:id="rId18" imgW="675720" imgH="724680" progId="Visio.Drawing.6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925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1" name="Object 101"/>
          <p:cNvGraphicFramePr>
            <a:graphicFrameLocks noChangeAspect="1"/>
          </p:cNvGraphicFramePr>
          <p:nvPr/>
        </p:nvGraphicFramePr>
        <p:xfrm>
          <a:off x="4191000" y="3581400"/>
          <a:ext cx="925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VISIO" r:id="rId20" imgW="675720" imgH="724680" progId="Visio.Drawing.6">
                  <p:embed/>
                </p:oleObj>
              </mc:Choice>
              <mc:Fallback>
                <p:oleObj name="VISIO" r:id="rId20" imgW="675720" imgH="724680" progId="Visio.Drawing.6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925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96975"/>
            <a:ext cx="7772400" cy="1143000"/>
          </a:xfrm>
        </p:spPr>
        <p:txBody>
          <a:bodyPr/>
          <a:lstStyle/>
          <a:p>
            <a:pPr algn="ctr"/>
            <a:r>
              <a:rPr kumimoji="1" lang="ru-RU" altLang="ru-RU" sz="4000" b="1">
                <a:solidFill>
                  <a:schemeClr val="tx1"/>
                </a:solidFill>
              </a:rPr>
              <a:t>Создание персональных компьютеров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93700" y="2636838"/>
            <a:ext cx="8750300" cy="317658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ru-RU" altLang="ru-RU" sz="2800" b="1" i="1"/>
              <a:t>Создание персональных компьютеров</a:t>
            </a:r>
            <a:br>
              <a:rPr lang="ru-RU" altLang="ru-RU" sz="2800" b="1" i="1"/>
            </a:br>
            <a:r>
              <a:rPr lang="ru-RU" altLang="ru-RU" sz="2800"/>
              <a:t>(начало 80-х) послужило мощным катализатором  для бурного роста локальных сетей, </a:t>
            </a:r>
          </a:p>
          <a:p>
            <a:pPr>
              <a:spcBef>
                <a:spcPct val="20000"/>
              </a:spcBef>
            </a:pPr>
            <a:r>
              <a:rPr lang="ru-RU" altLang="ru-RU" sz="2800"/>
              <a:t>появилась отличная материальная основа в виде десятков и сотен машин, принадлежащих одному предприятию и расположенных в пределах одного здания.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ln>
            <a:solidFill>
              <a:srgbClr val="00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ru-RU" altLang="ru-RU" sz="2800"/>
              <a:t>В середине 80-х годов положение дел в локальных сетях стало кардинально меняться. Утвердились </a:t>
            </a:r>
            <a:r>
              <a:rPr kumimoji="1" lang="ru-RU" altLang="ru-RU" sz="2800" b="1" i="1"/>
              <a:t>стандартные технологии</a:t>
            </a:r>
            <a:r>
              <a:rPr kumimoji="1" lang="ru-RU" altLang="ru-RU" sz="2800"/>
              <a:t> объединения компьютеров в сеть — </a:t>
            </a:r>
          </a:p>
          <a:p>
            <a:pPr>
              <a:lnSpc>
                <a:spcPct val="90000"/>
              </a:lnSpc>
            </a:pPr>
            <a:r>
              <a:rPr kumimoji="1" lang="ru-RU" altLang="ru-RU" sz="2800" b="1"/>
              <a:t>Ethernet</a:t>
            </a:r>
          </a:p>
          <a:p>
            <a:pPr>
              <a:lnSpc>
                <a:spcPct val="90000"/>
              </a:lnSpc>
            </a:pPr>
            <a:r>
              <a:rPr kumimoji="1" lang="ru-RU" altLang="ru-RU" sz="2800" b="1"/>
              <a:t>Arcnet</a:t>
            </a:r>
          </a:p>
          <a:p>
            <a:pPr>
              <a:lnSpc>
                <a:spcPct val="90000"/>
              </a:lnSpc>
            </a:pPr>
            <a:r>
              <a:rPr kumimoji="1" lang="ru-RU" altLang="ru-RU" sz="2800" b="1"/>
              <a:t>Token Ring</a:t>
            </a:r>
          </a:p>
          <a:p>
            <a:pPr>
              <a:lnSpc>
                <a:spcPct val="90000"/>
              </a:lnSpc>
            </a:pPr>
            <a:r>
              <a:rPr kumimoji="1" lang="ru-RU" altLang="ru-RU" sz="2800" b="1"/>
              <a:t>Token Bus</a:t>
            </a:r>
          </a:p>
          <a:p>
            <a:pPr>
              <a:lnSpc>
                <a:spcPct val="90000"/>
              </a:lnSpc>
            </a:pPr>
            <a:r>
              <a:rPr kumimoji="1" lang="ru-RU" altLang="ru-RU" sz="2800"/>
              <a:t>несколько позже — </a:t>
            </a:r>
            <a:r>
              <a:rPr kumimoji="1" lang="ru-RU" altLang="ru-RU" sz="2800" b="1"/>
              <a:t>FDDI</a:t>
            </a:r>
            <a:r>
              <a:rPr kumimoji="1" lang="ru-RU" altLang="ru-RU" sz="2800"/>
              <a:t>.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2400" cy="1143000"/>
          </a:xfrm>
          <a:noFill/>
          <a:ln/>
        </p:spPr>
        <p:txBody>
          <a:bodyPr/>
          <a:lstStyle/>
          <a:p>
            <a:pPr algn="ctr"/>
            <a:r>
              <a:rPr kumimoji="1" lang="ru-RU" altLang="ru-RU" b="1"/>
              <a:t>Стандартные технологии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70104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/>
              <a:t> </a:t>
            </a:r>
            <a:r>
              <a:rPr lang="ru-RU" altLang="ru-RU" sz="2800" b="1"/>
              <a:t>Стандартные сетевые технологии</a:t>
            </a:r>
            <a:endParaRPr lang="en-US" altLang="ru-RU" sz="2800" b="1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/>
              <a:t>Элементы локальных сетей </a:t>
            </a:r>
            <a:r>
              <a:rPr lang="en-US" altLang="ru-RU" sz="2400"/>
              <a:t>Ethernet, Token Ring</a:t>
            </a:r>
            <a:r>
              <a:rPr lang="ru-RU" altLang="ru-RU" sz="2400"/>
              <a:t>, </a:t>
            </a:r>
            <a:r>
              <a:rPr lang="en-US" altLang="ru-RU" sz="2400"/>
              <a:t>ArcNet</a:t>
            </a:r>
            <a:r>
              <a:rPr lang="ru-RU" altLang="ru-RU" sz="2400"/>
              <a:t>:</a:t>
            </a:r>
            <a:endParaRPr lang="en-US" altLang="ru-RU" sz="24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ru-RU" sz="2400"/>
              <a:t> </a:t>
            </a:r>
            <a:r>
              <a:rPr lang="ru-RU" altLang="ru-RU" sz="2400"/>
              <a:t>компьютеры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сетевые адаптеры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драйверы сетевых адаптеров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коаксиальный кабель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операционная система </a:t>
            </a:r>
            <a:r>
              <a:rPr lang="en-US" altLang="ru-RU" sz="2400"/>
              <a:t>Novell NetWare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552" name="Group 136"/>
          <p:cNvGraphicFramePr>
            <a:graphicFrameLocks noGrp="1"/>
          </p:cNvGraphicFramePr>
          <p:nvPr/>
        </p:nvGraphicFramePr>
        <p:xfrm>
          <a:off x="1187450" y="115888"/>
          <a:ext cx="6697663" cy="6562726"/>
        </p:xfrm>
        <a:graphic>
          <a:graphicData uri="http://schemas.openxmlformats.org/drawingml/2006/table">
            <a:tbl>
              <a:tblPr/>
              <a:tblGrid>
                <a:gridCol w="5065713"/>
                <a:gridCol w="1631950"/>
              </a:tblGrid>
              <a:tr h="358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ламповые компьютеры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40-х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компьютеры на полупроводниковых схемах (транзисторах).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Середина 50-х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компьютеры на интегральных схемах.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мультипрограммные ОС.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Середина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глобальные связи компьютеров.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передач по телефонным сетям голоса в цифровой форме.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больших интегральных схем. Первые мини-компьютеры.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70-х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нестандартные локальные сети.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70-х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сетевой архитектуры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 SNA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1974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технологии Х.25.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1974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персональных компьютеров.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современном виде. Установка на всех узлах стека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085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стандартных технологий локальных сетей.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Ethernet – 1980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Token Ring – 1985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FDDI -1985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коммерческого использования Internet.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Изобретение Web.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90600" y="838200"/>
            <a:ext cx="7772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4000" b="1" dirty="0">
                <a:latin typeface="Arial" pitchFamily="34" charset="0"/>
              </a:rPr>
              <a:t>Вычислительные сети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4000" b="1" dirty="0">
                <a:latin typeface="Arial" pitchFamily="34" charset="0"/>
              </a:rPr>
              <a:t>как распределенные системы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800" dirty="0" smtClean="0"/>
              <a:t>   </a:t>
            </a:r>
            <a:r>
              <a:rPr kumimoji="0" lang="ru-RU" altLang="ru-RU" sz="2400" dirty="0"/>
              <a:t>Распределенные функции: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   обработка данных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   хранение данных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   ввод-вывод данных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   доступ пользователей к компьютеру</a:t>
            </a:r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 dirty="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2400" dirty="0"/>
              <a:t>Степень </a:t>
            </a:r>
            <a:r>
              <a:rPr kumimoji="0" lang="ru-RU" altLang="ru-RU" sz="2400" dirty="0" err="1"/>
              <a:t>взаимосвязности</a:t>
            </a:r>
            <a:r>
              <a:rPr kumimoji="0" lang="ru-RU" altLang="ru-RU" sz="2400" dirty="0"/>
              <a:t> элементов системы: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     мультипроцессорные системы</a:t>
            </a:r>
            <a:endParaRPr kumimoji="0" lang="en-US" altLang="ru-RU" sz="2400" dirty="0"/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     многомашинные системы</a:t>
            </a:r>
          </a:p>
          <a:p>
            <a:pPr lvl="3"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     вычислительные сети</a:t>
            </a:r>
            <a:endParaRPr kumimoji="0" lang="en-US" altLang="ru-RU" sz="2400" dirty="0"/>
          </a:p>
          <a:p>
            <a:pPr lvl="3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RU" altLang="ru-RU" sz="2400" dirty="0"/>
              <a:t>     распределенные вычислительные среды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52600"/>
            <a:ext cx="7391400" cy="2362200"/>
          </a:xfrm>
        </p:spPr>
        <p:txBody>
          <a:bodyPr/>
          <a:lstStyle/>
          <a:p>
            <a:pPr algn="ctr"/>
            <a:r>
              <a:rPr lang="ru-RU" altLang="ru-RU" b="1">
                <a:cs typeface="Times New Roman" pitchFamily="18" charset="0"/>
              </a:rPr>
              <a:t>1</a:t>
            </a:r>
            <a:r>
              <a:rPr lang="en-US" altLang="ru-RU" b="1">
                <a:cs typeface="Times New Roman" pitchFamily="18" charset="0"/>
              </a:rPr>
              <a:t>. </a:t>
            </a:r>
            <a:r>
              <a:rPr lang="ru-RU" altLang="ru-RU" b="1">
                <a:cs typeface="Times New Roman" pitchFamily="18" charset="0"/>
              </a:rPr>
              <a:t>Общие принципы построения </a:t>
            </a:r>
            <a:br>
              <a:rPr lang="ru-RU" altLang="ru-RU" b="1">
                <a:cs typeface="Times New Roman" pitchFamily="18" charset="0"/>
              </a:rPr>
            </a:br>
            <a:r>
              <a:rPr lang="ru-RU" altLang="ru-RU" b="1">
                <a:cs typeface="Times New Roman" pitchFamily="18" charset="0"/>
              </a:rPr>
              <a:t>вычислительных сетей</a:t>
            </a:r>
            <a:r>
              <a:rPr lang="ru-RU" altLang="ru-RU"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2362200"/>
            <a:ext cx="9753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>
            <a:spAutoFit/>
          </a:bodyPr>
          <a:lstStyle>
            <a:lvl1pPr indent="-2524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kumimoji="0"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19200" y="1423988"/>
            <a:ext cx="7924800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524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i="1">
                <a:latin typeface="Arial" pitchFamily="34" charset="0"/>
                <a:cs typeface="Arial" pitchFamily="34" charset="0"/>
              </a:rPr>
              <a:t>Преимущества </a:t>
            </a:r>
            <a:endParaRPr kumimoji="0" lang="ru-RU" altLang="ru-RU" b="1" i="1">
              <a:latin typeface="Arial" pitchFamily="34" charset="0"/>
            </a:endParaRP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i="1">
                <a:latin typeface="Arial" pitchFamily="34" charset="0"/>
                <a:cs typeface="Arial" pitchFamily="34" charset="0"/>
              </a:rPr>
              <a:t>распределенных систем:</a:t>
            </a:r>
            <a:endParaRPr kumimoji="0" lang="ru-RU" altLang="ru-RU" b="1" i="1">
              <a:latin typeface="Arial" pitchFamily="34" charset="0"/>
            </a:endParaRPr>
          </a:p>
          <a:p>
            <a:pPr>
              <a:buClrTx/>
              <a:buSzTx/>
              <a:buFontTx/>
              <a:buChar char="•"/>
            </a:pPr>
            <a:r>
              <a:rPr kumimoji="0" lang="en-US" altLang="ru-RU"/>
              <a:t>         </a:t>
            </a:r>
            <a:r>
              <a:rPr kumimoji="0" lang="ru-RU" altLang="ru-RU"/>
              <a:t>В</a:t>
            </a:r>
            <a:r>
              <a:rPr lang="ru-RU" altLang="ru-RU"/>
              <a:t>озможность превышения максимальной производительности одного  процессора</a:t>
            </a:r>
            <a:endParaRPr lang="en-US" altLang="ru-RU"/>
          </a:p>
          <a:p>
            <a:pPr lvl="1" eaLnBrk="0" hangingPunct="0">
              <a:lnSpc>
                <a:spcPct val="120000"/>
              </a:lnSpc>
              <a:spcBef>
                <a:spcPct val="55000"/>
              </a:spcBef>
              <a:buClrTx/>
              <a:buSzTx/>
              <a:buFontTx/>
              <a:buChar char="•"/>
            </a:pPr>
            <a:r>
              <a:rPr lang="ru-RU" altLang="ru-RU"/>
              <a:t> Лучшее соотношение производительность/стоимость</a:t>
            </a:r>
          </a:p>
          <a:p>
            <a:pPr lvl="1" eaLnBrk="0" hangingPunct="0">
              <a:lnSpc>
                <a:spcPct val="120000"/>
              </a:lnSpc>
              <a:spcBef>
                <a:spcPct val="55000"/>
              </a:spcBef>
              <a:buClrTx/>
              <a:buSzTx/>
              <a:buFontTx/>
              <a:buChar char="•"/>
            </a:pPr>
            <a:r>
              <a:rPr lang="ru-RU" altLang="ru-RU"/>
              <a:t>Соответствие распределенному характеру обработки данных (банки, учреждения, производство)</a:t>
            </a:r>
            <a:endParaRPr lang="en-US" altLang="ru-RU"/>
          </a:p>
          <a:p>
            <a:pPr lvl="1" eaLnBrk="0" hangingPunct="0">
              <a:lnSpc>
                <a:spcPct val="120000"/>
              </a:lnSpc>
              <a:spcBef>
                <a:spcPct val="55000"/>
              </a:spcBef>
              <a:buClrTx/>
              <a:buSzTx/>
              <a:buFontTx/>
              <a:buChar char="•"/>
            </a:pPr>
            <a:r>
              <a:rPr lang="ru-RU" altLang="ru-RU"/>
              <a:t>Повышенная надежность (живучесть) </a:t>
            </a:r>
            <a:endParaRPr lang="en-US" altLang="ru-RU"/>
          </a:p>
          <a:p>
            <a:pPr lvl="1" eaLnBrk="0" hangingPunct="0">
              <a:lnSpc>
                <a:spcPct val="120000"/>
              </a:lnSpc>
              <a:spcBef>
                <a:spcPct val="55000"/>
              </a:spcBef>
              <a:buClrTx/>
              <a:buSzTx/>
              <a:buFontTx/>
              <a:buChar char="•"/>
            </a:pPr>
            <a:r>
              <a:rPr lang="ru-RU" altLang="ru-RU"/>
              <a:t>Простота наращивания и расширения</a:t>
            </a:r>
            <a:endParaRPr lang="en-US" altLang="ru-RU"/>
          </a:p>
          <a:p>
            <a:pPr lvl="1" eaLnBrk="0" hangingPunct="0">
              <a:lnSpc>
                <a:spcPct val="120000"/>
              </a:lnSpc>
              <a:spcBef>
                <a:spcPct val="55000"/>
              </a:spcBef>
              <a:buClrTx/>
              <a:buSzTx/>
              <a:buFontTx/>
              <a:buChar char="•"/>
            </a:pPr>
            <a:r>
              <a:rPr lang="ru-RU" altLang="ru-RU"/>
              <a:t>Балансирование нагрузки, разделение ресурсов</a:t>
            </a:r>
            <a:endParaRPr lang="en-US" altLang="ru-RU"/>
          </a:p>
          <a:p>
            <a:pPr eaLnBrk="0" hangingPunct="0">
              <a:buClrTx/>
              <a:buSzTx/>
              <a:buFontTx/>
              <a:buNone/>
            </a:pPr>
            <a:r>
              <a:rPr kumimoji="0" lang="ru-RU" altLang="ru-RU" sz="1600" b="1" i="1">
                <a:latin typeface="Arial" pitchFamily="34" charset="0"/>
              </a:rPr>
              <a:t>                                   </a:t>
            </a:r>
            <a:endParaRPr kumimoji="0" lang="en-US" altLang="ru-RU" sz="1600" b="1" i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077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 i="1">
                <a:latin typeface="Arial" pitchFamily="34" charset="0"/>
                <a:cs typeface="Arial" pitchFamily="34" charset="0"/>
              </a:rPr>
              <a:t>Проблемы:</a:t>
            </a:r>
            <a:endParaRPr lang="en-US" altLang="ru-RU" sz="2400" b="1" i="1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Сложность организации совместной работы отдельных элементов распределенной системы (сложность ОС, приложений, коммуникационного оборудования)</a:t>
            </a:r>
            <a:endParaRPr lang="en-US" altLang="ru-RU" sz="2400"/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Проблема безопасности данных</a:t>
            </a:r>
            <a:endParaRPr lang="en-US" altLang="ru-RU" sz="2400"/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Проблема надежного обмена данными</a:t>
            </a:r>
            <a:endParaRPr lang="en-US" altLang="ru-RU" sz="24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1600200"/>
            <a:ext cx="5562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 i="1">
                <a:latin typeface="Arial" pitchFamily="34" charset="0"/>
                <a:cs typeface="Arial" pitchFamily="34" charset="0"/>
              </a:rPr>
              <a:t>М</a:t>
            </a:r>
            <a:r>
              <a:rPr lang="ru-RU" altLang="ru-RU" sz="2400" b="1" i="1">
                <a:latin typeface="Arial" pitchFamily="34" charset="0"/>
              </a:rPr>
              <a:t>ультипро</a:t>
            </a:r>
            <a:r>
              <a:rPr lang="ru-RU" altLang="ru-RU" sz="2400" b="1" i="1">
                <a:latin typeface="Arial" pitchFamily="34" charset="0"/>
                <a:cs typeface="Arial" pitchFamily="34" charset="0"/>
              </a:rPr>
              <a:t>цессорные системы</a:t>
            </a:r>
            <a:endParaRPr lang="en-US" altLang="ru-RU" sz="2400" b="1" i="1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altLang="ru-RU" sz="2400"/>
              <a:t>Распределенная обработка в пределах   компьютера</a:t>
            </a:r>
          </a:p>
          <a:p>
            <a:pPr algn="just"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altLang="ru-RU" sz="2400"/>
              <a:t>Несколько процессорных узлов, взаимодействующих через общую ОП</a:t>
            </a:r>
            <a:endParaRPr lang="en-US" altLang="ru-RU" sz="2400"/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Истинный параллелизм вычислений – повышение производительности или надежности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2233613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122883" name="Picture 3" descr="Слайд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3"/>
            <a:ext cx="8955088" cy="67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0" y="1524000"/>
            <a:ext cx="6858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 i="1">
                <a:latin typeface="Arial" pitchFamily="34" charset="0"/>
              </a:rPr>
              <a:t>Многомашинные системы</a:t>
            </a:r>
            <a:r>
              <a:rPr lang="ru-RU" altLang="ru-RU" sz="2400"/>
              <a:t> –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несколько компьютеров, работающих под управлением собственной ОС,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связанных в единое целое специальными программными и аппаратными средствами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взаимодействуют через внешнюю память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истинный параллелизм - распределение  вычислительной нагрузки на уровне задач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территориально тесно связанные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Слайд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14313"/>
            <a:ext cx="8866187" cy="664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0" y="1143000"/>
            <a:ext cx="69342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i="1">
                <a:latin typeface="Arial" pitchFamily="34" charset="0"/>
              </a:rPr>
              <a:t>Вычислительные сети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слабые программные и аппаратные связи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компьютеры территориально автономны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взаимодействие с помощью сообщений через каналы связи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ru-RU" altLang="ru-RU" sz="2400"/>
              <a:t> основная цель – разделение ресурсов: файлов, дисков, принтеров, модемов, факсов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ru-RU" altLang="ru-RU" sz="24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47800" y="1371600"/>
            <a:ext cx="6934200" cy="436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i="1">
                <a:latin typeface="Arial" pitchFamily="34" charset="0"/>
              </a:rPr>
              <a:t>Истинно распределенные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i="1">
                <a:latin typeface="Arial" pitchFamily="34" charset="0"/>
              </a:rPr>
              <a:t>вычислительные среды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altLang="ru-RU">
              <a:latin typeface="Arial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>
                <a:latin typeface="Arial" pitchFamily="34" charset="0"/>
              </a:rPr>
              <a:t>Сеть выступает как единый компьютер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>
                <a:latin typeface="Arial" pitchFamily="34" charset="0"/>
              </a:rPr>
              <a:t>Сеть прозрачна для пользователя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>
                <a:latin typeface="Arial" pitchFamily="34" charset="0"/>
              </a:rPr>
              <a:t>Параллелизм на уровне задачи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altLang="ru-RU">
              <a:latin typeface="Arial" pitchFamily="34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altLang="ru-RU">
              <a:latin typeface="Arial" pitchFamily="34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altLang="ru-RU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447800" y="3657600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r:id="rId3" imgW="4183063" imgH="3216275" progId="Word.Document.8">
                  <p:embed/>
                </p:oleObj>
              </mc:Choice>
              <mc:Fallback>
                <p:oleObj r:id="rId3" imgW="4183063" imgH="321627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1295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09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dirty="0"/>
              <a:t>Распределенный характер сетевых приложений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446213" y="4648200"/>
            <a:ext cx="1674812" cy="101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200" b="1"/>
              <a:t>Сетевая ОС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819275" y="5027613"/>
            <a:ext cx="971550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ts val="600"/>
              </a:spcBef>
              <a:buClrTx/>
              <a:buSzTx/>
              <a:buFontTx/>
              <a:buNone/>
            </a:pPr>
            <a:r>
              <a:rPr kumimoji="0" lang="ru-RU" altLang="ru-RU" b="1"/>
              <a:t>Клиент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514850" y="4648200"/>
            <a:ext cx="1674813" cy="101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200" b="1"/>
              <a:t>Сетевая ОС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887913" y="5027613"/>
            <a:ext cx="971550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ts val="600"/>
              </a:spcBef>
              <a:buClrTx/>
              <a:buSzTx/>
              <a:buFontTx/>
              <a:buNone/>
            </a:pPr>
            <a:r>
              <a:rPr kumimoji="0" lang="ru-RU" altLang="ru-RU" b="1"/>
              <a:t>Сервер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789238" y="515461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2789238" y="53117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51225" y="5311775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800" i="1"/>
              <a:t>Ответ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429000" y="4648200"/>
            <a:ext cx="812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ru-RU" altLang="ru-RU" sz="1200" i="1"/>
          </a:p>
          <a:p>
            <a:pPr algn="ctr" eaLnBrk="0" hangingPunct="0">
              <a:spcBef>
                <a:spcPts val="400"/>
              </a:spcBef>
              <a:buClrTx/>
              <a:buSzTx/>
              <a:buFontTx/>
              <a:buNone/>
            </a:pPr>
            <a:r>
              <a:rPr kumimoji="0" lang="ru-RU" altLang="ru-RU" sz="1800" i="1"/>
              <a:t>Запрос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4495800" y="2209800"/>
          <a:ext cx="15779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VISIO" r:id="rId5" imgW="374040" imgH="724680" progId="Visio.Drawing.6">
                  <p:embed/>
                </p:oleObj>
              </mc:Choice>
              <mc:Fallback>
                <p:oleObj name="VISIO" r:id="rId5" imgW="374040" imgH="724680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15779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7467600" y="3200400"/>
          <a:ext cx="1219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r:id="rId7" imgW="4183063" imgH="3216275" progId="Word.Document.8">
                  <p:embed/>
                </p:oleObj>
              </mc:Choice>
              <mc:Fallback>
                <p:oleObj r:id="rId7" imgW="4183063" imgH="3216275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200400"/>
                        <a:ext cx="12192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543800" y="4267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b="1"/>
              <a:t>Клиент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391400" y="41148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5867400" y="4343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5867400" y="4572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 rot="-1184640">
            <a:off x="6324600" y="4151313"/>
            <a:ext cx="812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ru-RU" altLang="ru-RU" sz="1200" i="1"/>
          </a:p>
          <a:p>
            <a:pPr algn="ctr" eaLnBrk="0" hangingPunct="0">
              <a:spcBef>
                <a:spcPts val="400"/>
              </a:spcBef>
              <a:buClrTx/>
              <a:buSzTx/>
              <a:buFontTx/>
              <a:buNone/>
            </a:pPr>
            <a:r>
              <a:rPr kumimoji="0" lang="ru-RU" altLang="ru-RU" sz="1800" i="1"/>
              <a:t>Запрос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 rot="-1573623">
            <a:off x="6400800" y="4876800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800" i="1"/>
              <a:t>Ответ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73152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>
                <a:latin typeface="Wingdings" pitchFamily="2" charset="2"/>
              </a:rPr>
              <a:t>l</a:t>
            </a:r>
            <a:r>
              <a:rPr lang="ru-RU" altLang="ru-RU"/>
              <a:t>    </a:t>
            </a:r>
            <a:r>
              <a:rPr lang="ru-RU" altLang="ru-RU" sz="2400"/>
              <a:t>Разделение локальных ресурсов каждого компьютера</a:t>
            </a:r>
            <a:r>
              <a:rPr lang="ru-RU" altLang="ru-RU" sz="2400" b="1"/>
              <a:t> </a:t>
            </a:r>
            <a:r>
              <a:rPr lang="ru-RU" altLang="ru-RU" sz="2400"/>
              <a:t>между всеми пользователями сети достигается с помощью  :</a:t>
            </a:r>
          </a:p>
          <a:p>
            <a:pPr algn="just">
              <a:spcBef>
                <a:spcPct val="50000"/>
              </a:spcBef>
            </a:pPr>
            <a:r>
              <a:rPr lang="ru-RU" altLang="ru-RU" sz="2400"/>
              <a:t>        </a:t>
            </a:r>
            <a:r>
              <a:rPr lang="ru-RU" altLang="ru-RU" sz="2400" b="1" i="1"/>
              <a:t>клиентов (client</a:t>
            </a:r>
            <a:r>
              <a:rPr lang="ru-RU" altLang="ru-RU" sz="2400" i="1"/>
              <a:t>), которые </a:t>
            </a:r>
            <a:r>
              <a:rPr lang="ru-RU" altLang="ru-RU" sz="2400"/>
              <a:t>формируют запросы на доступ к удаленным компьютерам,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 i="1"/>
              <a:t>              </a:t>
            </a:r>
            <a:r>
              <a:rPr lang="ru-RU" altLang="ru-RU" sz="2400" b="1" i="1"/>
              <a:t>серверов (server),</a:t>
            </a:r>
            <a:r>
              <a:rPr lang="ru-RU" altLang="ru-RU" sz="2400"/>
              <a:t> принимающих эти запросы из сети и предоставляющих запрашиваемые ресурсы. </a:t>
            </a:r>
          </a:p>
          <a:p>
            <a:pPr algn="just">
              <a:spcBef>
                <a:spcPct val="50000"/>
              </a:spcBef>
            </a:pPr>
            <a:r>
              <a:rPr lang="ru-RU" altLang="ru-RU" sz="2400"/>
              <a:t>         Набор модулей «клиент – сервер» представляет собой распределенную программу,   реализующую сетевую </a:t>
            </a:r>
            <a:r>
              <a:rPr lang="ru-RU" altLang="ru-RU" sz="2400" b="1" i="1"/>
              <a:t>службу (service).</a:t>
            </a:r>
            <a:r>
              <a:rPr lang="ru-RU" altLang="ru-RU" sz="2400"/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4" name="Group 4"/>
          <p:cNvGrpSpPr>
            <a:grpSpLocks noChangeAspect="1"/>
          </p:cNvGrpSpPr>
          <p:nvPr/>
        </p:nvGrpSpPr>
        <p:grpSpPr bwMode="auto">
          <a:xfrm>
            <a:off x="1979613" y="2924175"/>
            <a:ext cx="5486400" cy="2822575"/>
            <a:chOff x="2520" y="1477"/>
            <a:chExt cx="9356" cy="4950"/>
          </a:xfrm>
        </p:grpSpPr>
        <p:sp>
          <p:nvSpPr>
            <p:cNvPr id="179205" name="AutoShape 5"/>
            <p:cNvSpPr>
              <a:spLocks noChangeAspect="1" noChangeArrowheads="1"/>
            </p:cNvSpPr>
            <p:nvPr/>
          </p:nvSpPr>
          <p:spPr bwMode="auto">
            <a:xfrm>
              <a:off x="2520" y="1477"/>
              <a:ext cx="9356" cy="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2520" y="1477"/>
              <a:ext cx="4821" cy="4761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7151" y="1576"/>
              <a:ext cx="4725" cy="4662"/>
            </a:xfrm>
            <a:prstGeom prst="ellipse">
              <a:avLst/>
            </a:prstGeom>
            <a:solidFill>
              <a:srgbClr val="FDFEC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6299" y="2937"/>
              <a:ext cx="2269" cy="24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9" name="AutoShape 9"/>
            <p:cNvSpPr>
              <a:spLocks noChangeArrowheads="1"/>
            </p:cNvSpPr>
            <p:nvPr/>
          </p:nvSpPr>
          <p:spPr bwMode="auto">
            <a:xfrm>
              <a:off x="8945" y="3324"/>
              <a:ext cx="1200" cy="1234"/>
            </a:xfrm>
            <a:prstGeom prst="star24">
              <a:avLst>
                <a:gd name="adj" fmla="val 37500"/>
              </a:avLst>
            </a:prstGeom>
            <a:solidFill>
              <a:srgbClr val="FDFE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0" name="AutoShape 10"/>
            <p:cNvSpPr>
              <a:spLocks noChangeArrowheads="1"/>
            </p:cNvSpPr>
            <p:nvPr/>
          </p:nvSpPr>
          <p:spPr bwMode="auto">
            <a:xfrm>
              <a:off x="4249" y="3228"/>
              <a:ext cx="1200" cy="1234"/>
            </a:xfrm>
            <a:prstGeom prst="star24">
              <a:avLst>
                <a:gd name="adj" fmla="val 3750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1" name="AutoShape 11"/>
            <p:cNvSpPr>
              <a:spLocks noChangeArrowheads="1"/>
            </p:cNvSpPr>
            <p:nvPr/>
          </p:nvSpPr>
          <p:spPr bwMode="auto">
            <a:xfrm>
              <a:off x="6489" y="3271"/>
              <a:ext cx="1512" cy="1362"/>
            </a:xfrm>
            <a:prstGeom prst="star24">
              <a:avLst>
                <a:gd name="adj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2" name="Text Box 12"/>
            <p:cNvSpPr txBox="1">
              <a:spLocks noChangeArrowheads="1"/>
            </p:cNvSpPr>
            <p:nvPr/>
          </p:nvSpPr>
          <p:spPr bwMode="auto">
            <a:xfrm>
              <a:off x="3276" y="4685"/>
              <a:ext cx="3307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телекоммуникаций</a:t>
              </a:r>
              <a:endParaRPr lang="ru-RU" altLang="ru-RU" sz="2000"/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8474" y="4588"/>
              <a:ext cx="2742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вычислительной техники</a:t>
              </a:r>
              <a:endParaRPr lang="ru-RU" altLang="ru-RU" sz="2000"/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5355" y="5561"/>
              <a:ext cx="3782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компьютерных сетей</a:t>
              </a:r>
              <a:endParaRPr lang="ru-RU" altLang="ru-RU" sz="2000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7151" y="5367"/>
              <a:ext cx="94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9216" name="Text Box 16"/>
          <p:cNvSpPr txBox="1">
            <a:spLocks noGrp="1" noChangeArrowheads="1"/>
          </p:cNvSpPr>
          <p:nvPr>
            <p:ph type="title"/>
          </p:nvPr>
        </p:nvSpPr>
        <p:spPr>
          <a:xfrm>
            <a:off x="1042988" y="765175"/>
            <a:ext cx="7772400" cy="1504950"/>
          </a:xfrm>
          <a:noFill/>
          <a:ln/>
        </p:spPr>
        <p:txBody>
          <a:bodyPr/>
          <a:lstStyle/>
          <a:p>
            <a:pPr algn="ctr">
              <a:lnSpc>
                <a:spcPct val="55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ru-RU" altLang="ru-RU" b="1" dirty="0"/>
              <a:t>Эволюция</a:t>
            </a:r>
            <a:r>
              <a:rPr kumimoji="1" lang="en-US" altLang="ru-RU" b="1" dirty="0"/>
              <a:t/>
            </a:r>
            <a:br>
              <a:rPr kumimoji="1" lang="en-US" altLang="ru-RU" b="1" dirty="0"/>
            </a:br>
            <a:r>
              <a:rPr kumimoji="1" lang="ru-RU" altLang="ru-RU" b="1" dirty="0" smtClean="0"/>
              <a:t>компьютерных сетей</a:t>
            </a:r>
            <a:endParaRPr kumimoji="1" lang="ru-RU" alt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71600" y="980728"/>
            <a:ext cx="6096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4400" b="1" dirty="0" smtClean="0"/>
              <a:t>Конвергенция сетей</a:t>
            </a:r>
            <a:endParaRPr lang="ru-RU" altLang="ru-RU" sz="4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0" y="4869160"/>
            <a:ext cx="609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dirty="0" smtClean="0"/>
              <a:t>Конвергенция </a:t>
            </a:r>
            <a:r>
              <a:rPr lang="ru-RU" altLang="ru-RU" sz="2800" b="1" dirty="0" smtClean="0"/>
              <a:t>компьютерных и телекоммуникационных сетей</a:t>
            </a:r>
            <a:endParaRPr lang="ru-RU" altLang="ru-RU" sz="28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2301161"/>
            <a:ext cx="609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dirty="0" smtClean="0"/>
              <a:t>Сближение </a:t>
            </a:r>
            <a:r>
              <a:rPr lang="ru-RU" altLang="ru-RU" sz="2800" b="1" dirty="0" smtClean="0"/>
              <a:t>локальных и глобальных </a:t>
            </a:r>
            <a:r>
              <a:rPr lang="ru-RU" altLang="ru-RU" sz="2800" b="1" dirty="0" smtClean="0"/>
              <a:t>сетей</a:t>
            </a:r>
            <a:endParaRPr lang="ru-RU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75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7584" y="980728"/>
            <a:ext cx="813690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4400" b="1" dirty="0"/>
              <a:t>Конвергенция локальных и глобальных сетей</a:t>
            </a:r>
            <a:endParaRPr lang="ru-RU" altLang="ru-RU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2708920"/>
            <a:ext cx="3168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Различия</a:t>
            </a:r>
            <a:r>
              <a:rPr lang="ru-RU" dirty="0" smtClean="0"/>
              <a:t> (80-е):</a:t>
            </a:r>
          </a:p>
          <a:p>
            <a:pPr marL="342900" indent="-342900"/>
            <a:r>
              <a:rPr lang="ru-RU" dirty="0" smtClean="0"/>
              <a:t>Протяженность</a:t>
            </a:r>
          </a:p>
          <a:p>
            <a:pPr marL="342900" indent="-342900"/>
            <a:r>
              <a:rPr lang="ru-RU" dirty="0" smtClean="0"/>
              <a:t>Качество линий связи</a:t>
            </a:r>
          </a:p>
          <a:p>
            <a:pPr marL="342900" indent="-342900"/>
            <a:r>
              <a:rPr lang="ru-RU" dirty="0" smtClean="0"/>
              <a:t>Сложность методов передачи данных</a:t>
            </a:r>
          </a:p>
          <a:p>
            <a:pPr marL="342900" indent="-342900"/>
            <a:r>
              <a:rPr lang="ru-RU" dirty="0" smtClean="0"/>
              <a:t>Скорость</a:t>
            </a:r>
          </a:p>
          <a:p>
            <a:pPr marL="342900" indent="-342900"/>
            <a:r>
              <a:rPr lang="ru-RU" dirty="0" smtClean="0"/>
              <a:t>Разнообразие услуг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96036" y="2636912"/>
            <a:ext cx="38524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dirty="0" smtClean="0"/>
              <a:t>Технологии </a:t>
            </a:r>
            <a:r>
              <a:rPr lang="en-US" dirty="0" smtClean="0"/>
              <a:t>(Ethernet, ATM)</a:t>
            </a:r>
            <a:endParaRPr lang="ru-RU" dirty="0" smtClean="0"/>
          </a:p>
          <a:p>
            <a:pPr marL="342900" indent="-342900"/>
            <a:r>
              <a:rPr lang="ru-RU" dirty="0" smtClean="0"/>
              <a:t>Протоколы </a:t>
            </a:r>
            <a:r>
              <a:rPr lang="en-US" dirty="0" smtClean="0"/>
              <a:t>(IP)</a:t>
            </a:r>
            <a:endParaRPr lang="ru-RU" dirty="0" smtClean="0"/>
          </a:p>
          <a:p>
            <a:pPr marL="342900" indent="-342900"/>
            <a:r>
              <a:rPr lang="en-US" dirty="0" smtClean="0"/>
              <a:t>WWW, intranet</a:t>
            </a:r>
            <a:endParaRPr lang="ru-RU" dirty="0" smtClean="0"/>
          </a:p>
          <a:p>
            <a:pPr marL="342900" indent="-342900"/>
            <a:r>
              <a:rPr lang="ru-RU" dirty="0" smtClean="0"/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1392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001000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>
                <a:latin typeface="Arial" pitchFamily="34" charset="0"/>
              </a:rPr>
              <a:t>Классификация сетей по </a:t>
            </a:r>
            <a:br>
              <a:rPr lang="ru-RU" altLang="ru-RU" sz="2800" b="1">
                <a:latin typeface="Arial" pitchFamily="34" charset="0"/>
              </a:rPr>
            </a:br>
            <a:r>
              <a:rPr lang="ru-RU" altLang="ru-RU" sz="2800" b="1">
                <a:latin typeface="Arial" pitchFamily="34" charset="0"/>
              </a:rPr>
              <a:t>территориальному признаку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altLang="ru-RU" sz="2800" b="1">
              <a:latin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>
                <a:latin typeface="Symbol" pitchFamily="18" charset="2"/>
              </a:rPr>
              <a:t>¨</a:t>
            </a:r>
            <a:r>
              <a:rPr lang="ru-RU" altLang="ru-RU"/>
              <a:t>       </a:t>
            </a:r>
            <a:r>
              <a:rPr lang="ru-RU" altLang="ru-RU" sz="2400"/>
              <a:t>Локальные сети (</a:t>
            </a:r>
            <a:r>
              <a:rPr lang="en-US" altLang="ru-RU" sz="2400"/>
              <a:t>Local Area Network</a:t>
            </a:r>
            <a:r>
              <a:rPr lang="ru-RU" altLang="ru-RU" sz="2400"/>
              <a:t> - </a:t>
            </a:r>
            <a:r>
              <a:rPr lang="en-US" altLang="ru-RU" sz="2400"/>
              <a:t>LAN</a:t>
            </a:r>
            <a:r>
              <a:rPr lang="ru-RU" altLang="ru-RU" sz="2400"/>
              <a:t>)</a:t>
            </a:r>
            <a:endParaRPr lang="en-US" altLang="ru-RU" sz="2400"/>
          </a:p>
          <a:p>
            <a:pPr algn="just">
              <a:spcBef>
                <a:spcPct val="50000"/>
              </a:spcBef>
            </a:pPr>
            <a:r>
              <a:rPr lang="ru-RU" altLang="ru-RU" sz="2400">
                <a:latin typeface="Symbol" pitchFamily="18" charset="2"/>
              </a:rPr>
              <a:t>¨</a:t>
            </a:r>
            <a:r>
              <a:rPr lang="ru-RU" altLang="ru-RU" sz="2400"/>
              <a:t>      Глобальные сети (</a:t>
            </a:r>
            <a:r>
              <a:rPr lang="en-US" altLang="ru-RU" sz="2400"/>
              <a:t>Wide Area Network</a:t>
            </a:r>
            <a:r>
              <a:rPr lang="ru-RU" altLang="ru-RU" sz="2400"/>
              <a:t> - </a:t>
            </a:r>
            <a:r>
              <a:rPr lang="en-US" altLang="ru-RU" sz="2400"/>
              <a:t>WAN</a:t>
            </a:r>
            <a:r>
              <a:rPr lang="ru-RU" altLang="ru-RU" sz="2400"/>
              <a:t>)</a:t>
            </a:r>
            <a:endParaRPr lang="en-US" altLang="ru-RU" sz="2400"/>
          </a:p>
          <a:p>
            <a:pPr algn="just">
              <a:spcBef>
                <a:spcPct val="50000"/>
              </a:spcBef>
            </a:pPr>
            <a:r>
              <a:rPr lang="ru-RU" altLang="ru-RU" sz="2400">
                <a:latin typeface="Symbol" pitchFamily="18" charset="2"/>
              </a:rPr>
              <a:t>¨</a:t>
            </a:r>
            <a:r>
              <a:rPr lang="ru-RU" altLang="ru-RU" sz="2400"/>
              <a:t>      Городские сети (</a:t>
            </a:r>
            <a:r>
              <a:rPr lang="en-US" altLang="ru-RU" sz="2400"/>
              <a:t>Metropolitan Area Network</a:t>
            </a:r>
            <a:r>
              <a:rPr lang="ru-RU" altLang="ru-RU" sz="2400"/>
              <a:t> - </a:t>
            </a:r>
            <a:r>
              <a:rPr lang="en-US" altLang="ru-RU" sz="2400"/>
              <a:t>MAN</a:t>
            </a:r>
            <a:r>
              <a:rPr lang="ru-RU" altLang="ru-RU" sz="2400"/>
              <a:t>)</a:t>
            </a:r>
            <a:endParaRPr lang="en-US" altLang="ru-RU" sz="24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40064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980728"/>
            <a:ext cx="828092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4400" b="1" dirty="0"/>
              <a:t>Конвергенция компьютерных и телекоммуникационных сетей</a:t>
            </a:r>
            <a:endParaRPr lang="ru-RU" altLang="ru-RU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564904"/>
            <a:ext cx="30243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Телефонные сети</a:t>
            </a:r>
          </a:p>
          <a:p>
            <a:r>
              <a:rPr lang="ru-RU" dirty="0" smtClean="0"/>
              <a:t>Радиосети</a:t>
            </a:r>
          </a:p>
          <a:p>
            <a:r>
              <a:rPr lang="ru-RU" dirty="0" smtClean="0"/>
              <a:t>Телевизионные сети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2924944"/>
            <a:ext cx="46805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Сближение видов услуг</a:t>
            </a:r>
          </a:p>
          <a:p>
            <a:r>
              <a:rPr lang="ru-RU" dirty="0" smtClean="0"/>
              <a:t>Цифровая передача информации</a:t>
            </a:r>
          </a:p>
          <a:p>
            <a:r>
              <a:rPr lang="ru-RU" dirty="0" smtClean="0"/>
              <a:t>Цифровая обработка информации</a:t>
            </a:r>
          </a:p>
          <a:p>
            <a:r>
              <a:rPr lang="ru-RU" dirty="0" smtClean="0"/>
              <a:t>Коммутация пакетов и каналов</a:t>
            </a:r>
          </a:p>
          <a:p>
            <a:r>
              <a:rPr lang="en-US" dirty="0" err="1" smtClean="0"/>
              <a:t>QoS</a:t>
            </a:r>
            <a:r>
              <a:rPr lang="ru-RU" dirty="0" smtClean="0"/>
              <a:t>: </a:t>
            </a:r>
            <a:r>
              <a:rPr lang="ru-RU" smtClean="0"/>
              <a:t>качество обслуживания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65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6" name="Text Box 16"/>
          <p:cNvSpPr txBox="1">
            <a:spLocks noGrp="1" noChangeArrowheads="1"/>
          </p:cNvSpPr>
          <p:nvPr>
            <p:ph type="title"/>
          </p:nvPr>
        </p:nvSpPr>
        <p:spPr>
          <a:xfrm>
            <a:off x="1042988" y="765175"/>
            <a:ext cx="7772400" cy="1504950"/>
          </a:xfrm>
          <a:noFill/>
          <a:ln/>
        </p:spPr>
        <p:txBody>
          <a:bodyPr/>
          <a:lstStyle/>
          <a:p>
            <a:pPr algn="ctr">
              <a:lnSpc>
                <a:spcPct val="55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ru-RU" altLang="ru-RU" b="1" dirty="0" smtClean="0"/>
              <a:t>Примеры сетей</a:t>
            </a:r>
            <a:endParaRPr kumimoji="1" lang="ru-RU" alt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2564904"/>
            <a:ext cx="6336704" cy="401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Водопровод</a:t>
            </a:r>
          </a:p>
          <a:p>
            <a:r>
              <a:rPr lang="ru-RU" sz="4400" dirty="0" smtClean="0"/>
              <a:t>Дороги</a:t>
            </a:r>
          </a:p>
          <a:p>
            <a:r>
              <a:rPr lang="ru-RU" sz="4400" dirty="0" smtClean="0"/>
              <a:t>Почта</a:t>
            </a:r>
          </a:p>
          <a:p>
            <a:r>
              <a:rPr lang="ru-RU" sz="4400" dirty="0" smtClean="0"/>
              <a:t>Электросеть</a:t>
            </a:r>
          </a:p>
          <a:p>
            <a:r>
              <a:rPr lang="ru-RU" sz="4400" dirty="0" smtClean="0"/>
              <a:t>Телефонная сеть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127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6" name="Rectangle 178"/>
          <p:cNvSpPr>
            <a:spLocks noChangeArrowheads="1"/>
          </p:cNvSpPr>
          <p:nvPr/>
        </p:nvSpPr>
        <p:spPr bwMode="auto">
          <a:xfrm>
            <a:off x="927100" y="1357313"/>
            <a:ext cx="3681413" cy="2932112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2467" name="Group 179"/>
          <p:cNvGrpSpPr>
            <a:grpSpLocks/>
          </p:cNvGrpSpPr>
          <p:nvPr/>
        </p:nvGrpSpPr>
        <p:grpSpPr bwMode="auto">
          <a:xfrm>
            <a:off x="915988" y="1031875"/>
            <a:ext cx="6115050" cy="3257550"/>
            <a:chOff x="1442" y="1726"/>
            <a:chExt cx="9631" cy="5131"/>
          </a:xfrm>
        </p:grpSpPr>
        <p:sp>
          <p:nvSpPr>
            <p:cNvPr id="12468" name="Freeform 180"/>
            <p:cNvSpPr>
              <a:spLocks/>
            </p:cNvSpPr>
            <p:nvPr/>
          </p:nvSpPr>
          <p:spPr bwMode="auto">
            <a:xfrm>
              <a:off x="1442" y="2239"/>
              <a:ext cx="2329" cy="1825"/>
            </a:xfrm>
            <a:custGeom>
              <a:avLst/>
              <a:gdLst>
                <a:gd name="T0" fmla="*/ 0 w 20000"/>
                <a:gd name="T1" fmla="*/ 19989 h 20000"/>
                <a:gd name="T2" fmla="*/ 19991 w 20000"/>
                <a:gd name="T3" fmla="*/ 19989 h 20000"/>
                <a:gd name="T4" fmla="*/ 19991 w 20000"/>
                <a:gd name="T5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89"/>
                  </a:moveTo>
                  <a:lnTo>
                    <a:pt x="19991" y="19989"/>
                  </a:lnTo>
                  <a:lnTo>
                    <a:pt x="1999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69" name="Freeform 181"/>
            <p:cNvSpPr>
              <a:spLocks/>
            </p:cNvSpPr>
            <p:nvPr/>
          </p:nvSpPr>
          <p:spPr bwMode="auto">
            <a:xfrm>
              <a:off x="1442" y="5260"/>
              <a:ext cx="2329" cy="1597"/>
            </a:xfrm>
            <a:custGeom>
              <a:avLst/>
              <a:gdLst>
                <a:gd name="T0" fmla="*/ 0 w 20000"/>
                <a:gd name="T1" fmla="*/ 0 h 20000"/>
                <a:gd name="T2" fmla="*/ 19991 w 20000"/>
                <a:gd name="T3" fmla="*/ 0 h 20000"/>
                <a:gd name="T4" fmla="*/ 19991 w 20000"/>
                <a:gd name="T5" fmla="*/ 1998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1" y="0"/>
                  </a:lnTo>
                  <a:lnTo>
                    <a:pt x="19991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0" name="Freeform 182"/>
            <p:cNvSpPr>
              <a:spLocks/>
            </p:cNvSpPr>
            <p:nvPr/>
          </p:nvSpPr>
          <p:spPr bwMode="auto">
            <a:xfrm>
              <a:off x="5228" y="2239"/>
              <a:ext cx="2029" cy="11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82 h 20000"/>
                <a:gd name="T4" fmla="*/ 19990 w 20000"/>
                <a:gd name="T5" fmla="*/ 1998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2"/>
                  </a:lnTo>
                  <a:lnTo>
                    <a:pt x="19990" y="1998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1" name="Freeform 183"/>
            <p:cNvSpPr>
              <a:spLocks/>
            </p:cNvSpPr>
            <p:nvPr/>
          </p:nvSpPr>
          <p:spPr bwMode="auto">
            <a:xfrm>
              <a:off x="5228" y="3949"/>
              <a:ext cx="2029" cy="1255"/>
            </a:xfrm>
            <a:custGeom>
              <a:avLst/>
              <a:gdLst>
                <a:gd name="T0" fmla="*/ 19813 w 20000"/>
                <a:gd name="T1" fmla="*/ 0 h 20000"/>
                <a:gd name="T2" fmla="*/ 0 w 20000"/>
                <a:gd name="T3" fmla="*/ 0 h 20000"/>
                <a:gd name="T4" fmla="*/ 0 w 20000"/>
                <a:gd name="T5" fmla="*/ 19984 h 20000"/>
                <a:gd name="T6" fmla="*/ 19990 w 20000"/>
                <a:gd name="T7" fmla="*/ 1998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813" y="0"/>
                  </a:moveTo>
                  <a:lnTo>
                    <a:pt x="0" y="0"/>
                  </a:lnTo>
                  <a:lnTo>
                    <a:pt x="0" y="19984"/>
                  </a:lnTo>
                  <a:lnTo>
                    <a:pt x="19990" y="1998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2" name="Freeform 184"/>
            <p:cNvSpPr>
              <a:spLocks/>
            </p:cNvSpPr>
            <p:nvPr/>
          </p:nvSpPr>
          <p:spPr bwMode="auto">
            <a:xfrm>
              <a:off x="5228" y="5716"/>
              <a:ext cx="2029" cy="1141"/>
            </a:xfrm>
            <a:custGeom>
              <a:avLst/>
              <a:gdLst>
                <a:gd name="T0" fmla="*/ 0 w 20000"/>
                <a:gd name="T1" fmla="*/ 19982 h 20000"/>
                <a:gd name="T2" fmla="*/ 0 w 20000"/>
                <a:gd name="T3" fmla="*/ 0 h 20000"/>
                <a:gd name="T4" fmla="*/ 19990 w 20000"/>
                <a:gd name="T5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  <a:lnTo>
                    <a:pt x="1999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3" name="Rectangle 185"/>
            <p:cNvSpPr>
              <a:spLocks noChangeArrowheads="1"/>
            </p:cNvSpPr>
            <p:nvPr/>
          </p:nvSpPr>
          <p:spPr bwMode="auto">
            <a:xfrm>
              <a:off x="2114" y="2923"/>
              <a:ext cx="1123" cy="8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4" name="Line 186"/>
            <p:cNvSpPr>
              <a:spLocks noChangeShapeType="1"/>
            </p:cNvSpPr>
            <p:nvPr/>
          </p:nvSpPr>
          <p:spPr bwMode="auto">
            <a:xfrm>
              <a:off x="2498" y="2923"/>
              <a:ext cx="1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5" name="Line 187"/>
            <p:cNvSpPr>
              <a:spLocks noChangeShapeType="1"/>
            </p:cNvSpPr>
            <p:nvPr/>
          </p:nvSpPr>
          <p:spPr bwMode="auto">
            <a:xfrm>
              <a:off x="2882" y="2923"/>
              <a:ext cx="1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6" name="Oval 188"/>
            <p:cNvSpPr>
              <a:spLocks noChangeArrowheads="1"/>
            </p:cNvSpPr>
            <p:nvPr/>
          </p:nvSpPr>
          <p:spPr bwMode="auto">
            <a:xfrm>
              <a:off x="2198" y="3094"/>
              <a:ext cx="229" cy="2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7" name="Line 189"/>
            <p:cNvSpPr>
              <a:spLocks noChangeShapeType="1"/>
            </p:cNvSpPr>
            <p:nvPr/>
          </p:nvSpPr>
          <p:spPr bwMode="auto">
            <a:xfrm>
              <a:off x="2222" y="3493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8" name="Line 190"/>
            <p:cNvSpPr>
              <a:spLocks noChangeShapeType="1"/>
            </p:cNvSpPr>
            <p:nvPr/>
          </p:nvSpPr>
          <p:spPr bwMode="auto">
            <a:xfrm>
              <a:off x="2216" y="3550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79" name="Line 191"/>
            <p:cNvSpPr>
              <a:spLocks noChangeShapeType="1"/>
            </p:cNvSpPr>
            <p:nvPr/>
          </p:nvSpPr>
          <p:spPr bwMode="auto">
            <a:xfrm>
              <a:off x="2216" y="3607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0" name="Line 192"/>
            <p:cNvSpPr>
              <a:spLocks noChangeShapeType="1"/>
            </p:cNvSpPr>
            <p:nvPr/>
          </p:nvSpPr>
          <p:spPr bwMode="auto">
            <a:xfrm>
              <a:off x="2216" y="3664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1" name="Freeform 193"/>
            <p:cNvSpPr>
              <a:spLocks/>
            </p:cNvSpPr>
            <p:nvPr/>
          </p:nvSpPr>
          <p:spPr bwMode="auto">
            <a:xfrm>
              <a:off x="2684" y="2923"/>
              <a:ext cx="193" cy="28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30 h 20000"/>
                <a:gd name="T4" fmla="*/ 19896 w 20000"/>
                <a:gd name="T5" fmla="*/ 1993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0"/>
                  </a:lnTo>
                  <a:lnTo>
                    <a:pt x="19896" y="1993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2" name="Rectangle 194"/>
            <p:cNvSpPr>
              <a:spLocks noChangeArrowheads="1"/>
            </p:cNvSpPr>
            <p:nvPr/>
          </p:nvSpPr>
          <p:spPr bwMode="auto">
            <a:xfrm>
              <a:off x="1550" y="2296"/>
              <a:ext cx="2173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ВЦ на базе </a:t>
              </a:r>
              <a:br>
                <a:rPr kumimoji="0" lang="ru-RU" altLang="ru-RU" sz="1200" i="1"/>
              </a:br>
              <a:r>
                <a:rPr kumimoji="0" lang="ru-RU" altLang="ru-RU" sz="1200" i="1"/>
                <a:t>мейнфрейма</a:t>
              </a:r>
            </a:p>
          </p:txBody>
        </p:sp>
        <p:sp>
          <p:nvSpPr>
            <p:cNvPr id="12483" name="Rectangle 195"/>
            <p:cNvSpPr>
              <a:spLocks noChangeArrowheads="1"/>
            </p:cNvSpPr>
            <p:nvPr/>
          </p:nvSpPr>
          <p:spPr bwMode="auto">
            <a:xfrm>
              <a:off x="5846" y="5773"/>
              <a:ext cx="566" cy="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2484" name="Rectangle 196"/>
            <p:cNvSpPr>
              <a:spLocks noChangeArrowheads="1"/>
            </p:cNvSpPr>
            <p:nvPr/>
          </p:nvSpPr>
          <p:spPr bwMode="auto">
            <a:xfrm>
              <a:off x="5816" y="4063"/>
              <a:ext cx="566" cy="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2485" name="Rectangle 197"/>
            <p:cNvSpPr>
              <a:spLocks noChangeArrowheads="1"/>
            </p:cNvSpPr>
            <p:nvPr/>
          </p:nvSpPr>
          <p:spPr bwMode="auto">
            <a:xfrm>
              <a:off x="5816" y="2353"/>
              <a:ext cx="571" cy="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2486" name="Line 198"/>
            <p:cNvSpPr>
              <a:spLocks noChangeShapeType="1"/>
            </p:cNvSpPr>
            <p:nvPr/>
          </p:nvSpPr>
          <p:spPr bwMode="auto">
            <a:xfrm flipH="1">
              <a:off x="2534" y="3835"/>
              <a:ext cx="187" cy="19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7" name="Line 199"/>
            <p:cNvSpPr>
              <a:spLocks noChangeShapeType="1"/>
            </p:cNvSpPr>
            <p:nvPr/>
          </p:nvSpPr>
          <p:spPr bwMode="auto">
            <a:xfrm>
              <a:off x="3002" y="3835"/>
              <a:ext cx="2761" cy="22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8" name="Line 200"/>
            <p:cNvSpPr>
              <a:spLocks noChangeShapeType="1"/>
            </p:cNvSpPr>
            <p:nvPr/>
          </p:nvSpPr>
          <p:spPr bwMode="auto">
            <a:xfrm>
              <a:off x="3302" y="3664"/>
              <a:ext cx="2347" cy="7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89" name="Line 201"/>
            <p:cNvSpPr>
              <a:spLocks noChangeShapeType="1"/>
            </p:cNvSpPr>
            <p:nvPr/>
          </p:nvSpPr>
          <p:spPr bwMode="auto">
            <a:xfrm flipV="1">
              <a:off x="3302" y="2752"/>
              <a:ext cx="2479" cy="6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0" name="Rectangle 202"/>
            <p:cNvSpPr>
              <a:spLocks noChangeArrowheads="1"/>
            </p:cNvSpPr>
            <p:nvPr/>
          </p:nvSpPr>
          <p:spPr bwMode="auto">
            <a:xfrm>
              <a:off x="2804" y="1726"/>
              <a:ext cx="2959" cy="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Предприятие</a:t>
              </a:r>
            </a:p>
          </p:txBody>
        </p:sp>
        <p:sp>
          <p:nvSpPr>
            <p:cNvPr id="12491" name="Rectangle 203"/>
            <p:cNvSpPr>
              <a:spLocks noChangeArrowheads="1"/>
            </p:cNvSpPr>
            <p:nvPr/>
          </p:nvSpPr>
          <p:spPr bwMode="auto">
            <a:xfrm>
              <a:off x="7424" y="2296"/>
              <a:ext cx="3649" cy="2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</p:grpSp>
      <p:sp>
        <p:nvSpPr>
          <p:cNvPr id="12493" name="Rectangle 205"/>
          <p:cNvSpPr>
            <a:spLocks noChangeArrowheads="1"/>
          </p:cNvSpPr>
          <p:nvPr/>
        </p:nvSpPr>
        <p:spPr bwMode="auto">
          <a:xfrm>
            <a:off x="4429125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2492" name="Object 204"/>
          <p:cNvGraphicFramePr>
            <a:graphicFrameLocks noChangeAspect="1"/>
          </p:cNvGraphicFramePr>
          <p:nvPr/>
        </p:nvGraphicFramePr>
        <p:xfrm>
          <a:off x="1600200" y="3429000"/>
          <a:ext cx="285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r:id="rId3" imgW="286512" imgH="542544" progId="Word.Document.8">
                  <p:embed/>
                </p:oleObj>
              </mc:Choice>
              <mc:Fallback>
                <p:oleObj r:id="rId3" imgW="286512" imgH="542544" progId="Word.Document.8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285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" name="Rectangle 207"/>
          <p:cNvSpPr>
            <a:spLocks noChangeArrowheads="1"/>
          </p:cNvSpPr>
          <p:nvPr/>
        </p:nvSpPr>
        <p:spPr bwMode="auto">
          <a:xfrm>
            <a:off x="4429125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2494" name="Object 206"/>
          <p:cNvGraphicFramePr>
            <a:graphicFrameLocks noChangeAspect="1"/>
          </p:cNvGraphicFramePr>
          <p:nvPr/>
        </p:nvGraphicFramePr>
        <p:xfrm>
          <a:off x="3657600" y="3657600"/>
          <a:ext cx="285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r:id="rId5" imgW="286512" imgH="542544" progId="Word.Document.8">
                  <p:embed/>
                </p:oleObj>
              </mc:Choice>
              <mc:Fallback>
                <p:oleObj r:id="rId5" imgW="286512" imgH="542544" progId="Word.Document.8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85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7" name="Rectangle 209"/>
          <p:cNvSpPr>
            <a:spLocks noChangeArrowheads="1"/>
          </p:cNvSpPr>
          <p:nvPr/>
        </p:nvSpPr>
        <p:spPr bwMode="auto">
          <a:xfrm>
            <a:off x="4429125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2496" name="Object 208"/>
          <p:cNvGraphicFramePr>
            <a:graphicFrameLocks noChangeAspect="1"/>
          </p:cNvGraphicFramePr>
          <p:nvPr/>
        </p:nvGraphicFramePr>
        <p:xfrm>
          <a:off x="3581400" y="2514600"/>
          <a:ext cx="285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r:id="rId6" imgW="286512" imgH="542544" progId="Word.Document.8">
                  <p:embed/>
                </p:oleObj>
              </mc:Choice>
              <mc:Fallback>
                <p:oleObj r:id="rId6" imgW="286512" imgH="542544" progId="Word.Document.8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285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9" name="Rectangle 211"/>
          <p:cNvSpPr>
            <a:spLocks noChangeArrowheads="1"/>
          </p:cNvSpPr>
          <p:nvPr/>
        </p:nvSpPr>
        <p:spPr bwMode="auto">
          <a:xfrm>
            <a:off x="4429125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2498" name="Object 210"/>
          <p:cNvGraphicFramePr>
            <a:graphicFrameLocks noChangeAspect="1"/>
          </p:cNvGraphicFramePr>
          <p:nvPr/>
        </p:nvGraphicFramePr>
        <p:xfrm>
          <a:off x="3733800" y="1447800"/>
          <a:ext cx="285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r:id="rId7" imgW="286512" imgH="542544" progId="Word.Document.8">
                  <p:embed/>
                </p:oleObj>
              </mc:Choice>
              <mc:Fallback>
                <p:oleObj r:id="rId7" imgW="286512" imgH="542544" progId="Word.Document.8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285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0" name="Text Box 212"/>
          <p:cNvSpPr txBox="1">
            <a:spLocks noChangeArrowheads="1"/>
          </p:cNvSpPr>
          <p:nvPr/>
        </p:nvSpPr>
        <p:spPr bwMode="auto">
          <a:xfrm>
            <a:off x="1143000" y="4953000"/>
            <a:ext cx="678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/>
              <a:t>Централизованная система на базе мэйнфрейма</a:t>
            </a:r>
          </a:p>
        </p:txBody>
      </p:sp>
      <p:graphicFrame>
        <p:nvGraphicFramePr>
          <p:cNvPr id="12503" name="Object 215"/>
          <p:cNvGraphicFramePr>
            <a:graphicFrameLocks noChangeAspect="1"/>
          </p:cNvGraphicFramePr>
          <p:nvPr/>
        </p:nvGraphicFramePr>
        <p:xfrm>
          <a:off x="1219200" y="1371600"/>
          <a:ext cx="99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VISIO" r:id="rId8" imgW="789840" imgH="1181880" progId="Visio.Drawing.6">
                  <p:embed/>
                </p:oleObj>
              </mc:Choice>
              <mc:Fallback>
                <p:oleObj name="VISIO" r:id="rId8" imgW="789840" imgH="1181880" progId="Visio.Drawing.6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99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765175"/>
            <a:ext cx="7772400" cy="5451475"/>
          </a:xfrm>
          <a:solidFill>
            <a:srgbClr val="CC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altLang="ru-RU"/>
          </a:p>
        </p:txBody>
      </p:sp>
      <p:grpSp>
        <p:nvGrpSpPr>
          <p:cNvPr id="180229" name="Group 5"/>
          <p:cNvGrpSpPr>
            <a:grpSpLocks noChangeAspect="1"/>
          </p:cNvGrpSpPr>
          <p:nvPr/>
        </p:nvGrpSpPr>
        <p:grpSpPr bwMode="auto">
          <a:xfrm>
            <a:off x="468313" y="620713"/>
            <a:ext cx="8675687" cy="6237287"/>
            <a:chOff x="2520" y="5115"/>
            <a:chExt cx="10396" cy="7740"/>
          </a:xfrm>
        </p:grpSpPr>
        <p:sp>
          <p:nvSpPr>
            <p:cNvPr id="180230" name="AutoShape 6"/>
            <p:cNvSpPr>
              <a:spLocks noChangeAspect="1" noChangeArrowheads="1"/>
            </p:cNvSpPr>
            <p:nvPr/>
          </p:nvSpPr>
          <p:spPr bwMode="auto">
            <a:xfrm>
              <a:off x="2520" y="5115"/>
              <a:ext cx="10396" cy="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2520" y="5115"/>
              <a:ext cx="10396" cy="77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180232" name="Group 8"/>
            <p:cNvGrpSpPr>
              <a:grpSpLocks/>
            </p:cNvGrpSpPr>
            <p:nvPr/>
          </p:nvGrpSpPr>
          <p:grpSpPr bwMode="auto">
            <a:xfrm>
              <a:off x="2898" y="5362"/>
              <a:ext cx="9593" cy="7200"/>
              <a:chOff x="793" y="115"/>
              <a:chExt cx="4605" cy="3360"/>
            </a:xfrm>
          </p:grpSpPr>
          <p:graphicFrame>
            <p:nvGraphicFramePr>
              <p:cNvPr id="180233" name="Object 9"/>
              <p:cNvGraphicFramePr>
                <a:graphicFrameLocks noChangeAspect="1"/>
              </p:cNvGraphicFramePr>
              <p:nvPr/>
            </p:nvGraphicFramePr>
            <p:xfrm>
              <a:off x="1292" y="482"/>
              <a:ext cx="1686" cy="9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67" name="VISIO" r:id="rId3" imgW="2675880" imgH="1524960" progId="Visio.Drawing.6">
                      <p:embed/>
                    </p:oleObj>
                  </mc:Choice>
                  <mc:Fallback>
                    <p:oleObj name="VISIO" r:id="rId3" imgW="2675880" imgH="1524960" progId="Visio.Drawing.6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482"/>
                            <a:ext cx="1686" cy="9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34" name="Object 10"/>
              <p:cNvGraphicFramePr>
                <a:graphicFrameLocks noChangeAspect="1"/>
              </p:cNvGraphicFramePr>
              <p:nvPr/>
            </p:nvGraphicFramePr>
            <p:xfrm>
              <a:off x="3107" y="654"/>
              <a:ext cx="894" cy="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68" name="VISIO" r:id="rId5" imgW="1418400" imgH="1237680" progId="Visio.Drawing.6">
                      <p:embed/>
                    </p:oleObj>
                  </mc:Choice>
                  <mc:Fallback>
                    <p:oleObj name="VISIO" r:id="rId5" imgW="1418400" imgH="1237680" progId="Visio.Drawing.6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654"/>
                            <a:ext cx="894" cy="7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235" name="Rectangle 11"/>
              <p:cNvSpPr>
                <a:spLocks noChangeArrowheads="1"/>
              </p:cNvSpPr>
              <p:nvPr/>
            </p:nvSpPr>
            <p:spPr bwMode="auto">
              <a:xfrm>
                <a:off x="4286" y="799"/>
                <a:ext cx="817" cy="49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36" name="Text Box 12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094" tIns="31547" rIns="63094" bIns="31547"/>
              <a:lstStyle>
                <a:lvl1pPr marL="4572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  <a:latin typeface="Arial" pitchFamily="34" charset="0"/>
                  </a:rPr>
                  <a:t>Устройство ввода</a:t>
                </a:r>
                <a:endParaRPr lang="ru-RU" altLang="ru-RU" sz="1800"/>
              </a:p>
            </p:txBody>
          </p:sp>
          <p:sp>
            <p:nvSpPr>
              <p:cNvPr id="180237" name="Rectangle 13" descr="Dark vertical"/>
              <p:cNvSpPr>
                <a:spLocks noChangeArrowheads="1"/>
              </p:cNvSpPr>
              <p:nvPr/>
            </p:nvSpPr>
            <p:spPr bwMode="auto">
              <a:xfrm>
                <a:off x="4377" y="663"/>
                <a:ext cx="635" cy="136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38" name="Text Box 14"/>
              <p:cNvSpPr txBox="1">
                <a:spLocks noChangeArrowheads="1"/>
              </p:cNvSpPr>
              <p:nvPr/>
            </p:nvSpPr>
            <p:spPr bwMode="auto">
              <a:xfrm>
                <a:off x="4195" y="471"/>
                <a:ext cx="11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094" tIns="31547" rIns="63094" bIns="31547"/>
              <a:lstStyle>
                <a:lvl1pPr marL="4572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ru-RU" altLang="ru-RU" sz="2000" b="1">
                    <a:solidFill>
                      <a:srgbClr val="000000"/>
                    </a:solidFill>
                    <a:latin typeface="Arial" pitchFamily="34" charset="0"/>
                  </a:rPr>
                  <a:t>Пакет заданий</a:t>
                </a:r>
                <a:endParaRPr lang="ru-RU" altLang="ru-RU" sz="2000"/>
              </a:p>
            </p:txBody>
          </p:sp>
          <p:graphicFrame>
            <p:nvGraphicFramePr>
              <p:cNvPr id="180239" name="Object 15"/>
              <p:cNvGraphicFramePr>
                <a:graphicFrameLocks noChangeAspect="1"/>
              </p:cNvGraphicFramePr>
              <p:nvPr/>
            </p:nvGraphicFramePr>
            <p:xfrm>
              <a:off x="793" y="2387"/>
              <a:ext cx="657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69" name="VISIO" r:id="rId7" imgW="1044720" imgH="1341360" progId="Visio.Drawing.6">
                      <p:embed/>
                    </p:oleObj>
                  </mc:Choice>
                  <mc:Fallback>
                    <p:oleObj name="VISIO" r:id="rId7" imgW="1044720" imgH="1341360" progId="Visio.Drawing.6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387"/>
                            <a:ext cx="657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40" name="Object 16"/>
              <p:cNvGraphicFramePr>
                <a:graphicFrameLocks noChangeAspect="1"/>
              </p:cNvGraphicFramePr>
              <p:nvPr/>
            </p:nvGraphicFramePr>
            <p:xfrm>
              <a:off x="3515" y="1616"/>
              <a:ext cx="659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70" name="VISIO" r:id="rId9" imgW="1044720" imgH="1341360" progId="Visio.Drawing.6">
                      <p:embed/>
                    </p:oleObj>
                  </mc:Choice>
                  <mc:Fallback>
                    <p:oleObj name="VISIO" r:id="rId9" imgW="1044720" imgH="1341360" progId="Visio.Drawing.6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1616"/>
                            <a:ext cx="659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41" name="Object 17"/>
              <p:cNvGraphicFramePr>
                <a:graphicFrameLocks noChangeAspect="1"/>
              </p:cNvGraphicFramePr>
              <p:nvPr/>
            </p:nvGraphicFramePr>
            <p:xfrm>
              <a:off x="2925" y="1797"/>
              <a:ext cx="659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71" name="VISIO" r:id="rId11" imgW="1044720" imgH="1341360" progId="Visio.Drawing.6">
                      <p:embed/>
                    </p:oleObj>
                  </mc:Choice>
                  <mc:Fallback>
                    <p:oleObj name="VISIO" r:id="rId11" imgW="1044720" imgH="1341360" progId="Visio.Drawing.6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1797"/>
                            <a:ext cx="659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42" name="Object 18"/>
              <p:cNvGraphicFramePr>
                <a:graphicFrameLocks noChangeAspect="1"/>
              </p:cNvGraphicFramePr>
              <p:nvPr/>
            </p:nvGraphicFramePr>
            <p:xfrm>
              <a:off x="2381" y="1979"/>
              <a:ext cx="658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72" name="VISIO" r:id="rId12" imgW="1044720" imgH="1341360" progId="Visio.Drawing.6">
                      <p:embed/>
                    </p:oleObj>
                  </mc:Choice>
                  <mc:Fallback>
                    <p:oleObj name="VISIO" r:id="rId12" imgW="1044720" imgH="1341360" progId="Visio.Drawing.6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1979"/>
                            <a:ext cx="658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43" name="Object 19"/>
              <p:cNvGraphicFramePr>
                <a:graphicFrameLocks noChangeAspect="1"/>
              </p:cNvGraphicFramePr>
              <p:nvPr/>
            </p:nvGraphicFramePr>
            <p:xfrm>
              <a:off x="1882" y="2115"/>
              <a:ext cx="658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73" name="VISIO" r:id="rId13" imgW="1044720" imgH="1341360" progId="Visio.Drawing.6">
                      <p:embed/>
                    </p:oleObj>
                  </mc:Choice>
                  <mc:Fallback>
                    <p:oleObj name="VISIO" r:id="rId13" imgW="1044720" imgH="1341360" progId="Visio.Drawing.6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2115"/>
                            <a:ext cx="658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44" name="Object 20"/>
              <p:cNvGraphicFramePr>
                <a:graphicFrameLocks noChangeAspect="1"/>
              </p:cNvGraphicFramePr>
              <p:nvPr/>
            </p:nvGraphicFramePr>
            <p:xfrm>
              <a:off x="1338" y="2296"/>
              <a:ext cx="658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74" name="VISIO" r:id="rId14" imgW="1044720" imgH="1341360" progId="Visio.Drawing.6">
                      <p:embed/>
                    </p:oleObj>
                  </mc:Choice>
                  <mc:Fallback>
                    <p:oleObj name="VISIO" r:id="rId14" imgW="1044720" imgH="1341360" progId="Visio.Drawing.6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296"/>
                            <a:ext cx="658" cy="8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245" name="Rectangle 21" descr="Dark vertical"/>
              <p:cNvSpPr>
                <a:spLocks noChangeArrowheads="1"/>
              </p:cNvSpPr>
              <p:nvPr/>
            </p:nvSpPr>
            <p:spPr bwMode="auto">
              <a:xfrm>
                <a:off x="1202" y="2614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46" name="Rectangle 22" descr="Dark vertical"/>
              <p:cNvSpPr>
                <a:spLocks noChangeArrowheads="1"/>
              </p:cNvSpPr>
              <p:nvPr/>
            </p:nvSpPr>
            <p:spPr bwMode="auto">
              <a:xfrm>
                <a:off x="1791" y="2568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47" name="Rectangle 23" descr="Dark vertical"/>
              <p:cNvSpPr>
                <a:spLocks noChangeArrowheads="1"/>
              </p:cNvSpPr>
              <p:nvPr/>
            </p:nvSpPr>
            <p:spPr bwMode="auto">
              <a:xfrm>
                <a:off x="2290" y="2387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48" name="Rectangle 24" descr="Dark vertical"/>
              <p:cNvSpPr>
                <a:spLocks noChangeArrowheads="1"/>
              </p:cNvSpPr>
              <p:nvPr/>
            </p:nvSpPr>
            <p:spPr bwMode="auto">
              <a:xfrm>
                <a:off x="2789" y="2251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49" name="Rectangle 25" descr="Dark vertical"/>
              <p:cNvSpPr>
                <a:spLocks noChangeArrowheads="1"/>
              </p:cNvSpPr>
              <p:nvPr/>
            </p:nvSpPr>
            <p:spPr bwMode="auto">
              <a:xfrm>
                <a:off x="3334" y="2069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50" name="Rectangle 26" descr="Dark vertical"/>
              <p:cNvSpPr>
                <a:spLocks noChangeArrowheads="1"/>
              </p:cNvSpPr>
              <p:nvPr/>
            </p:nvSpPr>
            <p:spPr bwMode="auto">
              <a:xfrm>
                <a:off x="3969" y="1842"/>
                <a:ext cx="182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51" name="Text Box 27"/>
              <p:cNvSpPr txBox="1">
                <a:spLocks noChangeArrowheads="1"/>
              </p:cNvSpPr>
              <p:nvPr/>
            </p:nvSpPr>
            <p:spPr bwMode="auto">
              <a:xfrm>
                <a:off x="1202" y="115"/>
                <a:ext cx="371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094" tIns="31547" rIns="63094" bIns="31547"/>
              <a:lstStyle>
                <a:lvl1pPr marL="4572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ru-RU" altLang="ru-RU" sz="2000">
                    <a:solidFill>
                      <a:srgbClr val="000000"/>
                    </a:solidFill>
                    <a:latin typeface="Arial" pitchFamily="34" charset="0"/>
                  </a:rPr>
                  <a:t>Вычислительный центр на базе мэйнфрейма</a:t>
                </a:r>
                <a:endParaRPr lang="ru-RU" altLang="ru-RU" sz="2000"/>
              </a:p>
            </p:txBody>
          </p:sp>
          <p:sp>
            <p:nvSpPr>
              <p:cNvPr id="180252" name="AutoShape 28"/>
              <p:cNvSpPr>
                <a:spLocks/>
              </p:cNvSpPr>
              <p:nvPr/>
            </p:nvSpPr>
            <p:spPr bwMode="auto">
              <a:xfrm rot="58411102">
                <a:off x="2563" y="1157"/>
                <a:ext cx="181" cy="3458"/>
              </a:xfrm>
              <a:prstGeom prst="leftBrace">
                <a:avLst>
                  <a:gd name="adj1" fmla="val 15920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180253" name="Text Box 29"/>
              <p:cNvSpPr txBox="1">
                <a:spLocks noChangeArrowheads="1"/>
              </p:cNvSpPr>
              <p:nvPr/>
            </p:nvSpPr>
            <p:spPr bwMode="auto">
              <a:xfrm>
                <a:off x="1791" y="3071"/>
                <a:ext cx="303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094" tIns="31547" rIns="63094" bIns="31547"/>
              <a:lstStyle>
                <a:lvl1pPr marL="4572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ru-RU" altLang="ru-RU" sz="2000">
                    <a:solidFill>
                      <a:srgbClr val="000000"/>
                    </a:solidFill>
                    <a:latin typeface="Arial" pitchFamily="34" charset="0"/>
                  </a:rPr>
                  <a:t>Пользователи с заданиями на выполнение вычислительной работы</a:t>
                </a:r>
                <a:endParaRPr lang="ru-RU" altLang="ru-RU" sz="2000"/>
              </a:p>
            </p:txBody>
          </p:sp>
          <p:sp>
            <p:nvSpPr>
              <p:cNvPr id="180254" name="Freeform 30"/>
              <p:cNvSpPr>
                <a:spLocks/>
              </p:cNvSpPr>
              <p:nvPr/>
            </p:nvSpPr>
            <p:spPr bwMode="auto">
              <a:xfrm>
                <a:off x="4195" y="709"/>
                <a:ext cx="1203" cy="1224"/>
              </a:xfrm>
              <a:custGeom>
                <a:avLst/>
                <a:gdLst>
                  <a:gd name="T0" fmla="*/ 0 w 1203"/>
                  <a:gd name="T1" fmla="*/ 1224 h 1224"/>
                  <a:gd name="T2" fmla="*/ 953 w 1203"/>
                  <a:gd name="T3" fmla="*/ 907 h 1224"/>
                  <a:gd name="T4" fmla="*/ 1180 w 1203"/>
                  <a:gd name="T5" fmla="*/ 272 h 1224"/>
                  <a:gd name="T6" fmla="*/ 1089 w 1203"/>
                  <a:gd name="T7" fmla="*/ 45 h 1224"/>
                  <a:gd name="T8" fmla="*/ 817 w 1203"/>
                  <a:gd name="T9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3" h="1224">
                    <a:moveTo>
                      <a:pt x="0" y="1224"/>
                    </a:moveTo>
                    <a:cubicBezTo>
                      <a:pt x="378" y="1145"/>
                      <a:pt x="756" y="1066"/>
                      <a:pt x="953" y="907"/>
                    </a:cubicBezTo>
                    <a:cubicBezTo>
                      <a:pt x="1150" y="748"/>
                      <a:pt x="1157" y="416"/>
                      <a:pt x="1180" y="272"/>
                    </a:cubicBezTo>
                    <a:cubicBezTo>
                      <a:pt x="1203" y="128"/>
                      <a:pt x="1149" y="90"/>
                      <a:pt x="1089" y="45"/>
                    </a:cubicBezTo>
                    <a:cubicBezTo>
                      <a:pt x="1029" y="0"/>
                      <a:pt x="923" y="0"/>
                      <a:pt x="817" y="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447800" y="990600"/>
            <a:ext cx="6073775" cy="4127500"/>
            <a:chOff x="1508" y="7538"/>
            <a:chExt cx="9565" cy="6499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7424" y="7994"/>
              <a:ext cx="3649" cy="2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526" y="7994"/>
              <a:ext cx="5797" cy="4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1508" y="7994"/>
              <a:ext cx="2329" cy="1825"/>
            </a:xfrm>
            <a:custGeom>
              <a:avLst/>
              <a:gdLst>
                <a:gd name="T0" fmla="*/ 0 w 20000"/>
                <a:gd name="T1" fmla="*/ 19989 h 20000"/>
                <a:gd name="T2" fmla="*/ 19991 w 20000"/>
                <a:gd name="T3" fmla="*/ 19989 h 20000"/>
                <a:gd name="T4" fmla="*/ 19991 w 20000"/>
                <a:gd name="T5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89"/>
                  </a:moveTo>
                  <a:lnTo>
                    <a:pt x="19991" y="19989"/>
                  </a:lnTo>
                  <a:lnTo>
                    <a:pt x="1999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1508" y="11015"/>
              <a:ext cx="2329" cy="1597"/>
            </a:xfrm>
            <a:custGeom>
              <a:avLst/>
              <a:gdLst>
                <a:gd name="T0" fmla="*/ 0 w 20000"/>
                <a:gd name="T1" fmla="*/ 0 h 20000"/>
                <a:gd name="T2" fmla="*/ 19991 w 20000"/>
                <a:gd name="T3" fmla="*/ 0 h 20000"/>
                <a:gd name="T4" fmla="*/ 19991 w 20000"/>
                <a:gd name="T5" fmla="*/ 1998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1" y="0"/>
                  </a:lnTo>
                  <a:lnTo>
                    <a:pt x="19991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5294" y="7994"/>
              <a:ext cx="2029" cy="11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82 h 20000"/>
                <a:gd name="T4" fmla="*/ 19990 w 20000"/>
                <a:gd name="T5" fmla="*/ 1998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2"/>
                  </a:lnTo>
                  <a:lnTo>
                    <a:pt x="19990" y="1998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5294" y="9704"/>
              <a:ext cx="2029" cy="1255"/>
            </a:xfrm>
            <a:custGeom>
              <a:avLst/>
              <a:gdLst>
                <a:gd name="T0" fmla="*/ 19813 w 20000"/>
                <a:gd name="T1" fmla="*/ 0 h 20000"/>
                <a:gd name="T2" fmla="*/ 0 w 20000"/>
                <a:gd name="T3" fmla="*/ 0 h 20000"/>
                <a:gd name="T4" fmla="*/ 0 w 20000"/>
                <a:gd name="T5" fmla="*/ 19984 h 20000"/>
                <a:gd name="T6" fmla="*/ 19990 w 20000"/>
                <a:gd name="T7" fmla="*/ 1998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813" y="0"/>
                  </a:moveTo>
                  <a:lnTo>
                    <a:pt x="0" y="0"/>
                  </a:lnTo>
                  <a:lnTo>
                    <a:pt x="0" y="19984"/>
                  </a:lnTo>
                  <a:lnTo>
                    <a:pt x="19990" y="1998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5294" y="11471"/>
              <a:ext cx="2029" cy="1141"/>
            </a:xfrm>
            <a:custGeom>
              <a:avLst/>
              <a:gdLst>
                <a:gd name="T0" fmla="*/ 0 w 20000"/>
                <a:gd name="T1" fmla="*/ 19982 h 20000"/>
                <a:gd name="T2" fmla="*/ 0 w 20000"/>
                <a:gd name="T3" fmla="*/ 0 h 20000"/>
                <a:gd name="T4" fmla="*/ 19990 w 20000"/>
                <a:gd name="T5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  <a:lnTo>
                    <a:pt x="1999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180" y="8678"/>
              <a:ext cx="1123" cy="8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2564" y="8678"/>
              <a:ext cx="1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948" y="8678"/>
              <a:ext cx="1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2264" y="8849"/>
              <a:ext cx="229" cy="2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288" y="9191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282" y="9305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282" y="9419"/>
              <a:ext cx="1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2750" y="8678"/>
              <a:ext cx="193" cy="28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30 h 20000"/>
                <a:gd name="T4" fmla="*/ 19896 w 20000"/>
                <a:gd name="T5" fmla="*/ 1993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0"/>
                  </a:lnTo>
                  <a:lnTo>
                    <a:pt x="19896" y="1993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616" y="8051"/>
              <a:ext cx="2173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ВЦ на базе </a:t>
              </a:r>
              <a:br>
                <a:rPr kumimoji="0" lang="ru-RU" altLang="ru-RU" sz="1200" i="1"/>
              </a:br>
              <a:r>
                <a:rPr kumimoji="0" lang="ru-RU" altLang="ru-RU" sz="1200" i="1"/>
                <a:t>мейнфрейма</a:t>
              </a: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242" y="9590"/>
              <a:ext cx="2779" cy="23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V="1">
              <a:off x="3368" y="8507"/>
              <a:ext cx="2479" cy="6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2870" y="7538"/>
              <a:ext cx="2959" cy="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Предприятие</a:t>
              </a:r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1526" y="12611"/>
              <a:ext cx="2820" cy="1426"/>
            </a:xfrm>
            <a:custGeom>
              <a:avLst/>
              <a:gdLst>
                <a:gd name="T0" fmla="*/ 0 w 20000"/>
                <a:gd name="T1" fmla="*/ 168 h 20000"/>
                <a:gd name="T2" fmla="*/ 0 w 20000"/>
                <a:gd name="T3" fmla="*/ 19986 h 20000"/>
                <a:gd name="T4" fmla="*/ 19993 w 20000"/>
                <a:gd name="T5" fmla="*/ 19986 h 20000"/>
                <a:gd name="T6" fmla="*/ 19993 w 20000"/>
                <a:gd name="T7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0" y="168"/>
                  </a:moveTo>
                  <a:lnTo>
                    <a:pt x="0" y="19986"/>
                  </a:lnTo>
                  <a:lnTo>
                    <a:pt x="19993" y="19986"/>
                  </a:lnTo>
                  <a:lnTo>
                    <a:pt x="19993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4412" y="12896"/>
              <a:ext cx="1777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Удалённое</a:t>
              </a:r>
              <a:br>
                <a:rPr kumimoji="0" lang="ru-RU" altLang="ru-RU" sz="1200" i="1"/>
              </a:br>
              <a:r>
                <a:rPr kumimoji="0" lang="ru-RU" altLang="ru-RU" sz="1200" i="1"/>
                <a:t> подразделение</a:t>
              </a:r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3368" y="9419"/>
              <a:ext cx="2551" cy="7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062" y="12952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174" y="11584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5990" y="11755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5906" y="9988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5888" y="8164"/>
              <a:ext cx="771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</p:grp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4267200" y="35814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r:id="rId3" imgW="1054608" imgH="838200" progId="Word.Document.8">
                  <p:embed/>
                </p:oleObj>
              </mc:Choice>
              <mc:Fallback>
                <p:oleObj r:id="rId3" imgW="1054608" imgH="838200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2209800" y="44958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r:id="rId5" imgW="1054608" imgH="838200" progId="Word.Document.8">
                  <p:embed/>
                </p:oleObj>
              </mc:Choice>
              <mc:Fallback>
                <p:oleObj r:id="rId5" imgW="1054608" imgH="8382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1676400" y="34290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r:id="rId6" imgW="1054608" imgH="838200" progId="Word.Document.8">
                  <p:embed/>
                </p:oleObj>
              </mc:Choice>
              <mc:Fallback>
                <p:oleObj r:id="rId6" imgW="1054608" imgH="838200" progId="Word.Documen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4267200" y="25146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r:id="rId7" imgW="1054608" imgH="838200" progId="Word.Document.8">
                  <p:embed/>
                </p:oleObj>
              </mc:Choice>
              <mc:Fallback>
                <p:oleObj r:id="rId7" imgW="1054608" imgH="838200" progId="Word.Document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4333875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4191000" y="13716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r:id="rId8" imgW="1054608" imgH="838200" progId="Word.Document.8">
                  <p:embed/>
                </p:oleObj>
              </mc:Choice>
              <mc:Fallback>
                <p:oleObj r:id="rId8" imgW="1054608" imgH="838200" progId="Word.Document.8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476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1905000" y="22860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24384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2438400" y="3276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2514600" y="3276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1447800" y="54864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>
                <a:latin typeface="Times New Roman CYR" charset="-52"/>
              </a:rPr>
              <a:t>Многотерминальная система – прообраз вычислительной сети</a:t>
            </a:r>
            <a:r>
              <a:rPr lang="ru-RU" altLang="ru-RU" sz="2400">
                <a:latin typeface="Times New Roman CYR" charset="-52"/>
              </a:rPr>
              <a:t> </a:t>
            </a:r>
          </a:p>
        </p:txBody>
      </p:sp>
      <p:graphicFrame>
        <p:nvGraphicFramePr>
          <p:cNvPr id="13358" name="Object 46"/>
          <p:cNvGraphicFramePr>
            <a:graphicFrameLocks noChangeAspect="1"/>
          </p:cNvGraphicFramePr>
          <p:nvPr/>
        </p:nvGraphicFramePr>
        <p:xfrm>
          <a:off x="1676400" y="1295400"/>
          <a:ext cx="99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VISIO" r:id="rId9" imgW="789840" imgH="1181880" progId="Visio.Drawing.6">
                  <p:embed/>
                </p:oleObj>
              </mc:Choice>
              <mc:Fallback>
                <p:oleObj name="VISIO" r:id="rId9" imgW="789840" imgH="1181880" progId="Visio.Drawing.6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99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179388" y="541338"/>
            <a:ext cx="8964612" cy="6316662"/>
            <a:chOff x="2520" y="3750"/>
            <a:chExt cx="12000" cy="9257"/>
          </a:xfrm>
        </p:grpSpPr>
        <p:sp>
          <p:nvSpPr>
            <p:cNvPr id="181290" name="AutoShape 42"/>
            <p:cNvSpPr>
              <a:spLocks noChangeAspect="1" noChangeArrowheads="1" noTextEdit="1"/>
            </p:cNvSpPr>
            <p:nvPr/>
          </p:nvSpPr>
          <p:spPr bwMode="auto">
            <a:xfrm>
              <a:off x="2520" y="3750"/>
              <a:ext cx="12000" cy="9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89" name="Rectangle 41"/>
            <p:cNvSpPr>
              <a:spLocks noChangeArrowheads="1"/>
            </p:cNvSpPr>
            <p:nvPr/>
          </p:nvSpPr>
          <p:spPr bwMode="auto">
            <a:xfrm>
              <a:off x="2520" y="3750"/>
              <a:ext cx="12000" cy="925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81288" name="Text Box 40"/>
            <p:cNvSpPr txBox="1">
              <a:spLocks noChangeArrowheads="1"/>
            </p:cNvSpPr>
            <p:nvPr/>
          </p:nvSpPr>
          <p:spPr bwMode="auto">
            <a:xfrm>
              <a:off x="3270" y="4264"/>
              <a:ext cx="8651" cy="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В</a:t>
              </a:r>
              <a:r>
                <a:rPr kumimoji="0" lang="en-US" altLang="ru-RU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ычислительный центр на базе мэйнфрейма</a:t>
              </a:r>
              <a:endParaRPr kumimoji="0" lang="en-US" altLang="ru-RU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>
              <a:off x="2849" y="6630"/>
              <a:ext cx="10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86" name="Line 38"/>
            <p:cNvSpPr>
              <a:spLocks noChangeShapeType="1"/>
            </p:cNvSpPr>
            <p:nvPr/>
          </p:nvSpPr>
          <p:spPr bwMode="auto">
            <a:xfrm>
              <a:off x="2756" y="8670"/>
              <a:ext cx="11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85" name="Line 37"/>
            <p:cNvSpPr>
              <a:spLocks noChangeShapeType="1"/>
            </p:cNvSpPr>
            <p:nvPr/>
          </p:nvSpPr>
          <p:spPr bwMode="auto">
            <a:xfrm>
              <a:off x="2849" y="11100"/>
              <a:ext cx="10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181284" name="Picture 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" y="7018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10883" y="6630"/>
              <a:ext cx="0" cy="6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81282" name="Object 34"/>
            <p:cNvGraphicFramePr>
              <a:graphicFrameLocks noChangeAspect="1"/>
            </p:cNvGraphicFramePr>
            <p:nvPr/>
          </p:nvGraphicFramePr>
          <p:xfrm>
            <a:off x="11545" y="4057"/>
            <a:ext cx="2337" cy="3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7" name="VISIO" r:id="rId4" imgW="1780560" imgH="2477520" progId="Visio.Drawing.6">
                    <p:embed/>
                  </p:oleObj>
                </mc:Choice>
                <mc:Fallback>
                  <p:oleObj name="VISIO" r:id="rId4" imgW="1780560" imgH="2477520" progId="Visio.Drawing.6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5" y="4057"/>
                          <a:ext cx="2337" cy="3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>
              <a:off x="14002" y="4200"/>
              <a:ext cx="0" cy="8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>
              <a:off x="7387" y="6630"/>
              <a:ext cx="0" cy="6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181279" name="Picture 31" descr="j01953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6" y="7143"/>
              <a:ext cx="1454" cy="1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8" name="Picture 30" descr="j02920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0" y="11070"/>
              <a:ext cx="1985" cy="1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7" name="Picture 2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" y="6941"/>
              <a:ext cx="1511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6" name="Picture 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" y="7040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5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7018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4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" y="9351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3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11391"/>
              <a:ext cx="1509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272" name="Picture 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" y="9351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1270" y="11207"/>
              <a:ext cx="2931" cy="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1 этажа</a:t>
              </a:r>
              <a:endParaRPr kumimoji="0" lang="en-US" alt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81270" name="Text Box 22"/>
            <p:cNvSpPr txBox="1">
              <a:spLocks noChangeArrowheads="1"/>
            </p:cNvSpPr>
            <p:nvPr/>
          </p:nvSpPr>
          <p:spPr bwMode="auto">
            <a:xfrm>
              <a:off x="2945" y="6321"/>
              <a:ext cx="3213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b="1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3 этажа</a:t>
              </a:r>
              <a:endParaRPr kumimoji="0" lang="en-US" altLang="ru-RU"/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10977" y="9060"/>
              <a:ext cx="3025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2 этажа</a:t>
              </a:r>
              <a:endParaRPr kumimoji="0" lang="en-US" alt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3228" y="5270"/>
              <a:ext cx="1511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4 этаж -</a:t>
              </a:r>
              <a:endParaRPr kumimoji="0" lang="en-US" alt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81267" name="Line 19"/>
            <p:cNvSpPr>
              <a:spLocks noChangeShapeType="1"/>
            </p:cNvSpPr>
            <p:nvPr/>
          </p:nvSpPr>
          <p:spPr bwMode="auto">
            <a:xfrm flipV="1">
              <a:off x="4173" y="7310"/>
              <a:ext cx="851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66" name="Text Box 18"/>
            <p:cNvSpPr txBox="1">
              <a:spLocks noChangeArrowheads="1"/>
            </p:cNvSpPr>
            <p:nvPr/>
          </p:nvSpPr>
          <p:spPr bwMode="auto">
            <a:xfrm>
              <a:off x="3228" y="11781"/>
              <a:ext cx="2363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/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Терминал пользователя</a:t>
              </a:r>
              <a:endParaRPr kumimoji="0" lang="en-US" altLang="ru-RU">
                <a:ea typeface="Times New Roman" pitchFamily="18" charset="0"/>
                <a:cs typeface="Arial" pitchFamily="34" charset="0"/>
              </a:endParaRPr>
            </a:p>
          </p:txBody>
        </p:sp>
        <p:graphicFrame>
          <p:nvGraphicFramePr>
            <p:cNvPr id="181265" name="Object 17"/>
            <p:cNvGraphicFramePr>
              <a:graphicFrameLocks noChangeAspect="1"/>
            </p:cNvGraphicFramePr>
            <p:nvPr/>
          </p:nvGraphicFramePr>
          <p:xfrm>
            <a:off x="8237" y="9253"/>
            <a:ext cx="1510" cy="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8" name="Picture" r:id="rId8" imgW="1054608" imgH="838200" progId="Word.Picture.8">
                    <p:embed/>
                  </p:oleObj>
                </mc:Choice>
                <mc:Fallback>
                  <p:oleObj name="Picture" r:id="rId8" imgW="1054608" imgH="838200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7" y="9253"/>
                          <a:ext cx="1510" cy="1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1264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7" y="11391"/>
              <a:ext cx="1510" cy="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 flipV="1">
              <a:off x="6348" y="6144"/>
              <a:ext cx="5951" cy="5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 flipV="1">
              <a:off x="8427" y="6144"/>
              <a:ext cx="3872" cy="1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 flipV="1">
              <a:off x="10220" y="6144"/>
              <a:ext cx="2079" cy="1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 flipV="1">
              <a:off x="4268" y="7310"/>
              <a:ext cx="756" cy="2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 flipV="1">
              <a:off x="5024" y="6045"/>
              <a:ext cx="567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5591" y="6045"/>
              <a:ext cx="68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 flipV="1">
              <a:off x="9370" y="6045"/>
              <a:ext cx="3025" cy="3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H="1" flipV="1">
              <a:off x="12395" y="5949"/>
              <a:ext cx="187" cy="1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 flipV="1">
              <a:off x="10033" y="6045"/>
              <a:ext cx="2362" cy="5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 flipH="1" flipV="1">
              <a:off x="5024" y="7406"/>
              <a:ext cx="1040" cy="2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ln>
            <a:solidFill>
              <a:srgbClr val="00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ru-RU" altLang="ru-RU" b="1"/>
              <a:t>Многотерминальные централизованные системы </a:t>
            </a:r>
            <a:r>
              <a:rPr kumimoji="1" lang="ru-RU" altLang="ru-RU"/>
              <a:t>уже</a:t>
            </a:r>
            <a:r>
              <a:rPr kumimoji="1" lang="ru-RU" altLang="ru-RU" b="1"/>
              <a:t> </a:t>
            </a:r>
            <a:r>
              <a:rPr kumimoji="1" lang="ru-RU" altLang="ru-RU"/>
              <a:t>имели уже все внешние признаки локальных вычислительных сетей, однако по существу ими не являлись, так как </a:t>
            </a:r>
            <a:r>
              <a:rPr kumimoji="1" lang="ru-RU" altLang="ru-RU" b="1"/>
              <a:t>сохраняли сущность централизованной обработки данных</a:t>
            </a:r>
            <a:r>
              <a:rPr kumimoji="1" lang="ru-RU" altLang="ru-RU"/>
              <a:t> автономно работающего компьютера.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4774</TotalTime>
  <Words>706</Words>
  <Application>Microsoft Office PowerPoint</Application>
  <PresentationFormat>Экран (4:3)</PresentationFormat>
  <Paragraphs>194</Paragraphs>
  <Slides>33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Природа</vt:lpstr>
      <vt:lpstr>Документ Microsoft Word 97-2003</vt:lpstr>
      <vt:lpstr>VISIO</vt:lpstr>
      <vt:lpstr>Picture</vt:lpstr>
      <vt:lpstr>Сети и системы телекоммуникаций</vt:lpstr>
      <vt:lpstr>1. Общие принципы построения  вычислительных сетей </vt:lpstr>
      <vt:lpstr>Эволюция компьютерных сетей</vt:lpstr>
      <vt:lpstr>Примеры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Объединение удаленных  супер-ЭВМ глобальными связями</vt:lpstr>
      <vt:lpstr>Презентация PowerPoint</vt:lpstr>
      <vt:lpstr>Появление миникомпьютеров</vt:lpstr>
      <vt:lpstr>Презентация PowerPoint</vt:lpstr>
      <vt:lpstr>Презентация PowerPoint</vt:lpstr>
      <vt:lpstr>Создание персональных компьютеров</vt:lpstr>
      <vt:lpstr>Стандартные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42</cp:revision>
  <dcterms:created xsi:type="dcterms:W3CDTF">1601-01-01T00:00:00Z</dcterms:created>
  <dcterms:modified xsi:type="dcterms:W3CDTF">2017-09-13T10:18:11Z</dcterms:modified>
</cp:coreProperties>
</file>