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384" r:id="rId2"/>
    <p:sldId id="394" r:id="rId3"/>
    <p:sldId id="395" r:id="rId4"/>
    <p:sldId id="396" r:id="rId5"/>
    <p:sldId id="445" r:id="rId6"/>
    <p:sldId id="397" r:id="rId7"/>
    <p:sldId id="398" r:id="rId8"/>
    <p:sldId id="385" r:id="rId9"/>
    <p:sldId id="386" r:id="rId10"/>
    <p:sldId id="387" r:id="rId11"/>
    <p:sldId id="399" r:id="rId12"/>
    <p:sldId id="388" r:id="rId13"/>
    <p:sldId id="401" r:id="rId14"/>
    <p:sldId id="402" r:id="rId15"/>
    <p:sldId id="446" r:id="rId16"/>
    <p:sldId id="447" r:id="rId17"/>
    <p:sldId id="448" r:id="rId18"/>
    <p:sldId id="403" r:id="rId19"/>
    <p:sldId id="449" r:id="rId20"/>
    <p:sldId id="450" r:id="rId21"/>
    <p:sldId id="451" r:id="rId22"/>
    <p:sldId id="455" r:id="rId23"/>
    <p:sldId id="452" r:id="rId24"/>
    <p:sldId id="453" r:id="rId25"/>
    <p:sldId id="454" r:id="rId26"/>
    <p:sldId id="456" r:id="rId27"/>
    <p:sldId id="457" r:id="rId28"/>
    <p:sldId id="458" r:id="rId29"/>
    <p:sldId id="459" r:id="rId30"/>
    <p:sldId id="460" r:id="rId31"/>
    <p:sldId id="463" r:id="rId32"/>
    <p:sldId id="464" r:id="rId33"/>
    <p:sldId id="465" r:id="rId34"/>
    <p:sldId id="462" r:id="rId35"/>
    <p:sldId id="461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D6EB0D"/>
    <a:srgbClr val="E9D40F"/>
    <a:srgbClr val="F8D4DC"/>
    <a:srgbClr val="F76778"/>
    <a:srgbClr val="F40426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711" autoAdjust="0"/>
  </p:normalViewPr>
  <p:slideViewPr>
    <p:cSldViewPr>
      <p:cViewPr>
        <p:scale>
          <a:sx n="75" d="100"/>
          <a:sy n="75" d="100"/>
        </p:scale>
        <p:origin x="-203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F566CD8C-B7AC-48B3-9259-7225DA04F5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59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BA8AEEB-53FA-47FC-9A15-5F6A0747B70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1848-6483-4D56-A1A0-A086CB62A8D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660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3371B-8BE9-4C08-A9A1-27F3B78F8E7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22295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D919FA5B-1B83-42B6-90F1-6E02E64F55D0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79205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E9664D93-CD6E-4065-818B-26F988DB133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2232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317-7FA7-4A96-B163-0548B9EE1A52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385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591A0-8B3D-4C45-857D-82A97E8DFB3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656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CDCDE-F0ED-4297-BCB5-DD6402D2362C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086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09669-00B0-40C2-A963-077868665B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059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B24E3-37E2-4857-9EFD-90D216AB086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116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B66E-FDFB-48AD-92B3-EEDF4603A0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429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B0FD8-8410-44BD-97C8-D30F83F248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111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EF72B-9D98-4EC5-AD09-CF45BCE0E66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058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D5B3366C-2467-4EFB-BC13-BD8452200F72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/>
              <a:t>Коммутация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3715717"/>
            <a:ext cx="30781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Коммутация</a:t>
            </a:r>
            <a:r>
              <a:rPr lang="ru-RU" dirty="0" smtClean="0"/>
              <a:t> – соединение </a:t>
            </a:r>
            <a:r>
              <a:rPr lang="ru-RU" dirty="0" smtClean="0"/>
              <a:t>конечных</a:t>
            </a:r>
            <a:r>
              <a:rPr lang="en-US" dirty="0" smtClean="0"/>
              <a:t> </a:t>
            </a:r>
            <a:r>
              <a:rPr lang="ru-RU" dirty="0" smtClean="0"/>
              <a:t>узлов </a:t>
            </a:r>
            <a:r>
              <a:rPr lang="ru-RU" dirty="0" smtClean="0"/>
              <a:t>через сеть транзитных</a:t>
            </a:r>
          </a:p>
          <a:p>
            <a:r>
              <a:rPr lang="ru-RU" b="1" dirty="0" smtClean="0"/>
              <a:t>Маршрут</a:t>
            </a:r>
            <a:r>
              <a:rPr lang="ru-RU" dirty="0" smtClean="0"/>
              <a:t> – последовательность транзитных узлов на пути от отправителя к получателю</a:t>
            </a:r>
            <a:endParaRPr lang="ru-RU" dirty="0"/>
          </a:p>
        </p:txBody>
      </p:sp>
      <p:pic>
        <p:nvPicPr>
          <p:cNvPr id="46" name="Содержимое 8" descr="ATM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703" y="1368252"/>
            <a:ext cx="5426583" cy="3809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2400300" y="1244600"/>
            <a:ext cx="5334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2286000" y="2438400"/>
            <a:ext cx="5334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209800" y="1295400"/>
            <a:ext cx="18288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514600" y="12192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352800" y="12192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35814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9718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23622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3733800" y="2743200"/>
            <a:ext cx="1371600" cy="1752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H="1">
            <a:off x="2438400" y="2743200"/>
            <a:ext cx="161925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H="1">
            <a:off x="2286000" y="2743200"/>
            <a:ext cx="152400" cy="838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657600" y="2743200"/>
            <a:ext cx="137160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 flipH="1">
            <a:off x="2381250" y="2743200"/>
            <a:ext cx="142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2438400" y="2400300"/>
            <a:ext cx="1295400" cy="266700"/>
          </a:xfrm>
          <a:custGeom>
            <a:avLst/>
            <a:gdLst>
              <a:gd name="T0" fmla="*/ 0 w 816"/>
              <a:gd name="T1" fmla="*/ 168 h 168"/>
              <a:gd name="T2" fmla="*/ 192 w 816"/>
              <a:gd name="T3" fmla="*/ 24 h 168"/>
              <a:gd name="T4" fmla="*/ 432 w 816"/>
              <a:gd name="T5" fmla="*/ 24 h 168"/>
              <a:gd name="T6" fmla="*/ 576 w 816"/>
              <a:gd name="T7" fmla="*/ 72 h 168"/>
              <a:gd name="T8" fmla="*/ 816 w 81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168">
                <a:moveTo>
                  <a:pt x="0" y="168"/>
                </a:moveTo>
                <a:cubicBezTo>
                  <a:pt x="60" y="108"/>
                  <a:pt x="120" y="48"/>
                  <a:pt x="192" y="24"/>
                </a:cubicBezTo>
                <a:cubicBezTo>
                  <a:pt x="264" y="0"/>
                  <a:pt x="368" y="16"/>
                  <a:pt x="432" y="24"/>
                </a:cubicBezTo>
                <a:cubicBezTo>
                  <a:pt x="496" y="32"/>
                  <a:pt x="512" y="48"/>
                  <a:pt x="576" y="72"/>
                </a:cubicBezTo>
                <a:cubicBezTo>
                  <a:pt x="640" y="96"/>
                  <a:pt x="776" y="152"/>
                  <a:pt x="816" y="168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V="1">
            <a:off x="2590800" y="1295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2819400" y="1295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 flipH="1" flipV="1">
            <a:off x="2667000" y="1295400"/>
            <a:ext cx="457200" cy="1371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 flipH="1" flipV="1">
            <a:off x="2438400" y="381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 flipV="1">
            <a:off x="2667000" y="1295400"/>
            <a:ext cx="762000" cy="1371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V="1">
            <a:off x="3505200" y="533400"/>
            <a:ext cx="9144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762000" y="914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мультиплексирование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228600" y="23622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демультиплексирование</a:t>
            </a:r>
          </a:p>
        </p:txBody>
      </p:sp>
      <p:grpSp>
        <p:nvGrpSpPr>
          <p:cNvPr id="150552" name="Group 24"/>
          <p:cNvGrpSpPr>
            <a:grpSpLocks/>
          </p:cNvGrpSpPr>
          <p:nvPr/>
        </p:nvGrpSpPr>
        <p:grpSpPr bwMode="auto">
          <a:xfrm>
            <a:off x="838200" y="3581400"/>
            <a:ext cx="1981200" cy="1524000"/>
            <a:chOff x="528" y="2256"/>
            <a:chExt cx="1248" cy="960"/>
          </a:xfrm>
        </p:grpSpPr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528" y="2304"/>
              <a:ext cx="115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1392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1008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624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1200" y="3168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672" y="3168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9" name="Text Box 31"/>
            <p:cNvSpPr txBox="1">
              <a:spLocks noChangeArrowheads="1"/>
            </p:cNvSpPr>
            <p:nvPr/>
          </p:nvSpPr>
          <p:spPr bwMode="auto">
            <a:xfrm>
              <a:off x="528" y="2592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b="1"/>
                <a:t>Коммутатор</a:t>
              </a:r>
              <a:r>
                <a:rPr kumimoji="0" lang="en-US" altLang="ru-RU" b="1"/>
                <a:t> 2</a:t>
              </a:r>
              <a:endParaRPr kumimoji="0" lang="ru-RU" altLang="ru-RU" b="1"/>
            </a:p>
          </p:txBody>
        </p:sp>
      </p:grpSp>
      <p:sp>
        <p:nvSpPr>
          <p:cNvPr id="150560" name="Line 32"/>
          <p:cNvSpPr>
            <a:spLocks noChangeShapeType="1"/>
          </p:cNvSpPr>
          <p:nvPr/>
        </p:nvSpPr>
        <p:spPr bwMode="auto">
          <a:xfrm flipH="1" flipV="1">
            <a:off x="2514600" y="304800"/>
            <a:ext cx="228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 flipH="1" flipV="1">
            <a:off x="2743200" y="1371600"/>
            <a:ext cx="990600" cy="1371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4114800" y="1295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b="1"/>
              <a:t>Коммутатор</a:t>
            </a:r>
            <a:r>
              <a:rPr kumimoji="0" lang="en-US" altLang="ru-RU" b="1"/>
              <a:t> 1</a:t>
            </a:r>
            <a:endParaRPr kumimoji="0" lang="ru-RU" altLang="ru-RU" b="1"/>
          </a:p>
        </p:txBody>
      </p:sp>
      <p:grpSp>
        <p:nvGrpSpPr>
          <p:cNvPr id="150563" name="Group 35"/>
          <p:cNvGrpSpPr>
            <a:grpSpLocks/>
          </p:cNvGrpSpPr>
          <p:nvPr/>
        </p:nvGrpSpPr>
        <p:grpSpPr bwMode="auto">
          <a:xfrm>
            <a:off x="4724400" y="4495800"/>
            <a:ext cx="1981200" cy="1524000"/>
            <a:chOff x="2976" y="2832"/>
            <a:chExt cx="1248" cy="960"/>
          </a:xfrm>
        </p:grpSpPr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2976" y="2880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3744" y="3744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3168" y="3744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3696" y="2832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3120" y="2832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9" name="Text Box 41"/>
            <p:cNvSpPr txBox="1">
              <a:spLocks noChangeArrowheads="1"/>
            </p:cNvSpPr>
            <p:nvPr/>
          </p:nvSpPr>
          <p:spPr bwMode="auto">
            <a:xfrm>
              <a:off x="2976" y="3168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b="1"/>
                <a:t>Коммутатор</a:t>
              </a:r>
              <a:r>
                <a:rPr kumimoji="0" lang="en-US" altLang="ru-RU" b="1"/>
                <a:t> 3</a:t>
              </a:r>
              <a:endParaRPr kumimoji="0" lang="ru-RU" altLang="ru-RU" b="1"/>
            </a:p>
          </p:txBody>
        </p:sp>
      </p:grp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мультиплексирования и демультиплексирования потоков при коммутации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3124200" y="990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Инт.2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2667000" y="990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Инт.1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1838325" y="26670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Инт.3</a:t>
            </a:r>
          </a:p>
        </p:txBody>
      </p:sp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3111500" y="27051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Инт.4</a:t>
            </a:r>
          </a:p>
        </p:txBody>
      </p: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3886200" y="26289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Инт.5</a:t>
            </a:r>
          </a:p>
        </p:txBody>
      </p:sp>
      <p:sp>
        <p:nvSpPr>
          <p:cNvPr id="150576" name="Line 48"/>
          <p:cNvSpPr>
            <a:spLocks noChangeShapeType="1"/>
          </p:cNvSpPr>
          <p:nvPr/>
        </p:nvSpPr>
        <p:spPr bwMode="auto">
          <a:xfrm flipV="1">
            <a:off x="2495550" y="2714625"/>
            <a:ext cx="1714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77" name="Line 49"/>
          <p:cNvSpPr>
            <a:spLocks noChangeShapeType="1"/>
          </p:cNvSpPr>
          <p:nvPr/>
        </p:nvSpPr>
        <p:spPr bwMode="auto">
          <a:xfrm flipV="1">
            <a:off x="2209800" y="2724150"/>
            <a:ext cx="161925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78" name="Text Box 50"/>
          <p:cNvSpPr txBox="1">
            <a:spLocks noChangeArrowheads="1"/>
          </p:cNvSpPr>
          <p:nvPr/>
        </p:nvSpPr>
        <p:spPr bwMode="auto">
          <a:xfrm>
            <a:off x="266700" y="2943225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</a:t>
            </a:r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>
            <a:off x="1828800" y="3124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0" name="Line 52"/>
          <p:cNvSpPr>
            <a:spLocks noChangeShapeType="1"/>
          </p:cNvSpPr>
          <p:nvPr/>
        </p:nvSpPr>
        <p:spPr bwMode="auto">
          <a:xfrm flipV="1">
            <a:off x="3086100" y="2762250"/>
            <a:ext cx="0" cy="1771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1" name="Line 53"/>
          <p:cNvSpPr>
            <a:spLocks noChangeShapeType="1"/>
          </p:cNvSpPr>
          <p:nvPr/>
        </p:nvSpPr>
        <p:spPr bwMode="auto">
          <a:xfrm flipH="1" flipV="1">
            <a:off x="3781425" y="2752725"/>
            <a:ext cx="1400175" cy="174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2" name="Line 54"/>
          <p:cNvSpPr>
            <a:spLocks noChangeShapeType="1"/>
          </p:cNvSpPr>
          <p:nvPr/>
        </p:nvSpPr>
        <p:spPr bwMode="auto">
          <a:xfrm>
            <a:off x="3876675" y="2752725"/>
            <a:ext cx="1371600" cy="174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83" name="Line 55"/>
          <p:cNvSpPr>
            <a:spLocks noChangeShapeType="1"/>
          </p:cNvSpPr>
          <p:nvPr/>
        </p:nvSpPr>
        <p:spPr bwMode="auto">
          <a:xfrm>
            <a:off x="3590925" y="2743200"/>
            <a:ext cx="139065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84" name="Line 56"/>
          <p:cNvSpPr>
            <a:spLocks noChangeShapeType="1"/>
          </p:cNvSpPr>
          <p:nvPr/>
        </p:nvSpPr>
        <p:spPr bwMode="auto">
          <a:xfrm flipH="1" flipV="1">
            <a:off x="2295525" y="419100"/>
            <a:ext cx="228600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5" name="Line 57"/>
          <p:cNvSpPr>
            <a:spLocks noChangeShapeType="1"/>
          </p:cNvSpPr>
          <p:nvPr/>
        </p:nvSpPr>
        <p:spPr bwMode="auto">
          <a:xfrm flipH="1" flipV="1">
            <a:off x="2590800" y="276225"/>
            <a:ext cx="228600" cy="942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755576" y="908720"/>
            <a:ext cx="7391400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Мультиплексирование</a:t>
            </a:r>
            <a:r>
              <a:rPr lang="ru-RU" altLang="ru-RU" sz="3200" dirty="0"/>
              <a:t> – способ обеспечения доступности имеющихся физических каналов одновременно 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для нескольких сеансов связи</a:t>
            </a:r>
            <a:r>
              <a:rPr lang="ru-RU" altLang="ru-RU" sz="3200" dirty="0"/>
              <a:t> между абонентами сети.  </a:t>
            </a:r>
          </a:p>
          <a:p>
            <a:pPr>
              <a:spcBef>
                <a:spcPct val="50000"/>
              </a:spcBef>
            </a:pPr>
            <a:r>
              <a:rPr lang="ru-RU" altLang="ru-RU" sz="3200" dirty="0" smtClean="0"/>
              <a:t>Разделение:</a:t>
            </a:r>
          </a:p>
          <a:p>
            <a:pPr lvl="1">
              <a:spcBef>
                <a:spcPct val="50000"/>
              </a:spcBef>
            </a:pPr>
            <a:r>
              <a:rPr lang="ru-RU" altLang="ru-RU" sz="3200" dirty="0" smtClean="0"/>
              <a:t>Временн</a:t>
            </a:r>
            <a:r>
              <a:rPr lang="ru-RU" altLang="ru-RU" sz="3200" b="1" dirty="0" smtClean="0"/>
              <a:t>о</a:t>
            </a:r>
            <a:r>
              <a:rPr lang="ru-RU" altLang="ru-RU" sz="3200" dirty="0" smtClean="0"/>
              <a:t>е</a:t>
            </a:r>
          </a:p>
          <a:p>
            <a:pPr lvl="1">
              <a:spcBef>
                <a:spcPct val="50000"/>
              </a:spcBef>
            </a:pPr>
            <a:r>
              <a:rPr lang="ru-RU" altLang="ru-RU" sz="3200" dirty="0" smtClean="0"/>
              <a:t>Частотное</a:t>
            </a:r>
            <a:endParaRPr lang="ru-RU" alt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/>
          <p:cNvGrpSpPr>
            <a:grpSpLocks/>
          </p:cNvGrpSpPr>
          <p:nvPr/>
        </p:nvGrpSpPr>
        <p:grpSpPr bwMode="auto">
          <a:xfrm>
            <a:off x="5588000" y="330200"/>
            <a:ext cx="2286000" cy="4800600"/>
            <a:chOff x="1728" y="672"/>
            <a:chExt cx="1440" cy="3024"/>
          </a:xfrm>
        </p:grpSpPr>
        <p:sp>
          <p:nvSpPr>
            <p:cNvPr id="151555" name="Rectangle 3"/>
            <p:cNvSpPr>
              <a:spLocks noChangeArrowheads="1"/>
            </p:cNvSpPr>
            <p:nvPr/>
          </p:nvSpPr>
          <p:spPr bwMode="auto">
            <a:xfrm>
              <a:off x="1920" y="1584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6" name="Rectangle 4"/>
            <p:cNvSpPr>
              <a:spLocks noChangeArrowheads="1"/>
            </p:cNvSpPr>
            <p:nvPr/>
          </p:nvSpPr>
          <p:spPr bwMode="auto">
            <a:xfrm>
              <a:off x="2784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2400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2016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2400" y="2448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H="1">
              <a:off x="2448" y="2496"/>
              <a:ext cx="0" cy="1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2544" y="2496"/>
              <a:ext cx="0" cy="12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2592" y="2496"/>
              <a:ext cx="0" cy="1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 flipH="1" flipV="1">
              <a:off x="2112" y="158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 flipV="1">
              <a:off x="2544" y="1584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 flipV="1">
              <a:off x="2592" y="1584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 flipH="1" flipV="1">
              <a:off x="1776" y="67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 flipV="1">
              <a:off x="1728" y="672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V="1">
              <a:off x="2544" y="672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 flipV="1">
              <a:off x="2880" y="672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1572" name="Group 20"/>
          <p:cNvGrpSpPr>
            <a:grpSpLocks/>
          </p:cNvGrpSpPr>
          <p:nvPr/>
        </p:nvGrpSpPr>
        <p:grpSpPr bwMode="auto">
          <a:xfrm>
            <a:off x="1155700" y="571500"/>
            <a:ext cx="2286000" cy="4800600"/>
            <a:chOff x="3744" y="432"/>
            <a:chExt cx="1440" cy="3024"/>
          </a:xfrm>
        </p:grpSpPr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3936" y="1344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4800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5" name="Rectangle 23"/>
            <p:cNvSpPr>
              <a:spLocks noChangeArrowheads="1"/>
            </p:cNvSpPr>
            <p:nvPr/>
          </p:nvSpPr>
          <p:spPr bwMode="auto">
            <a:xfrm>
              <a:off x="4416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6" name="Rectangle 24"/>
            <p:cNvSpPr>
              <a:spLocks noChangeArrowheads="1"/>
            </p:cNvSpPr>
            <p:nvPr/>
          </p:nvSpPr>
          <p:spPr bwMode="auto">
            <a:xfrm>
              <a:off x="4032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7" name="Rectangle 25"/>
            <p:cNvSpPr>
              <a:spLocks noChangeArrowheads="1"/>
            </p:cNvSpPr>
            <p:nvPr/>
          </p:nvSpPr>
          <p:spPr bwMode="auto">
            <a:xfrm>
              <a:off x="4416" y="2208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8" name="Line 26"/>
            <p:cNvSpPr>
              <a:spLocks noChangeShapeType="1"/>
            </p:cNvSpPr>
            <p:nvPr/>
          </p:nvSpPr>
          <p:spPr bwMode="auto">
            <a:xfrm flipH="1">
              <a:off x="4464" y="2256"/>
              <a:ext cx="0" cy="1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9" name="Line 27"/>
            <p:cNvSpPr>
              <a:spLocks noChangeShapeType="1"/>
            </p:cNvSpPr>
            <p:nvPr/>
          </p:nvSpPr>
          <p:spPr bwMode="auto">
            <a:xfrm>
              <a:off x="4560" y="2256"/>
              <a:ext cx="0" cy="12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0" name="Line 28"/>
            <p:cNvSpPr>
              <a:spLocks noChangeShapeType="1"/>
            </p:cNvSpPr>
            <p:nvPr/>
          </p:nvSpPr>
          <p:spPr bwMode="auto">
            <a:xfrm>
              <a:off x="4608" y="2256"/>
              <a:ext cx="0" cy="1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H="1" flipV="1">
              <a:off x="4080" y="1344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 flipH="1" flipV="1">
              <a:off x="4128" y="134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 flipV="1">
              <a:off x="4560" y="1344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 flipV="1">
              <a:off x="4608" y="1344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4512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 flipV="1">
              <a:off x="3792" y="43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 flipH="1" flipV="1">
              <a:off x="3744" y="432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 flipV="1">
              <a:off x="4560" y="432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9" name="Line 37"/>
            <p:cNvSpPr>
              <a:spLocks noChangeShapeType="1"/>
            </p:cNvSpPr>
            <p:nvPr/>
          </p:nvSpPr>
          <p:spPr bwMode="auto">
            <a:xfrm flipV="1">
              <a:off x="4896" y="432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62000" y="5730875"/>
            <a:ext cx="7797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Мультиплексор</a:t>
            </a:r>
            <a:r>
              <a:rPr kumimoji="0" lang="ru-RU" altLang="ru-RU" sz="2400"/>
              <a:t>                 </a:t>
            </a:r>
            <a:r>
              <a:rPr kumimoji="0"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Демультиплексор</a:t>
            </a:r>
            <a:r>
              <a:rPr kumimoji="0" lang="ru-RU" altLang="ru-RU" sz="240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348880"/>
            <a:ext cx="6768752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Коммутация каналов</a:t>
            </a:r>
          </a:p>
          <a:p>
            <a:r>
              <a:rPr lang="ru-RU" sz="3200" dirty="0" smtClean="0"/>
              <a:t>Коммутация пакетов</a:t>
            </a:r>
          </a:p>
          <a:p>
            <a:pPr lvl="1"/>
            <a:r>
              <a:rPr lang="ru-RU" sz="3200" dirty="0"/>
              <a:t>Коммутация сообщений</a:t>
            </a:r>
          </a:p>
          <a:p>
            <a:pPr lvl="1"/>
            <a:r>
              <a:rPr lang="ru-RU" sz="3200" dirty="0" smtClean="0"/>
              <a:t>Коммутация пакетов</a:t>
            </a:r>
          </a:p>
          <a:p>
            <a:pPr lvl="1"/>
            <a:r>
              <a:rPr lang="ru-RU" sz="3200" dirty="0" smtClean="0"/>
              <a:t>Коммутация ячеек</a:t>
            </a:r>
            <a:endParaRPr lang="ru-RU" sz="32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Методы коммутации</a:t>
            </a:r>
            <a:endParaRPr lang="ru-RU" altLang="ru-RU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2133600" y="188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1475656" y="1124744"/>
            <a:ext cx="5867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dirty="0">
                <a:solidFill>
                  <a:srgbClr val="100E0C"/>
                </a:solidFill>
                <a:latin typeface="Arial" pitchFamily="34" charset="0"/>
              </a:rPr>
              <a:t>Коммутация каналов</a:t>
            </a:r>
          </a:p>
        </p:txBody>
      </p:sp>
      <p:pic>
        <p:nvPicPr>
          <p:cNvPr id="48" name="Содержимое 3" descr="ch_com_1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0216" y="2420888"/>
            <a:ext cx="6977063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2133600" y="188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566871" y="1785970"/>
            <a:ext cx="8397617" cy="4895847"/>
            <a:chOff x="67" y="223"/>
            <a:chExt cx="5563" cy="31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flipH="1">
              <a:off x="3871" y="614"/>
              <a:ext cx="446" cy="76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4300" y="680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4301" y="791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4301" y="91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4301" y="1035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 flipH="1">
              <a:off x="4301" y="1148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 flipH="1">
              <a:off x="4298" y="1262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flipH="1">
              <a:off x="3851" y="675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 flipH="1">
              <a:off x="3852" y="786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flipH="1">
              <a:off x="3853" y="1143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flipH="1">
              <a:off x="3849" y="1258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560" y="607"/>
              <a:ext cx="446" cy="76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2539" y="67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2539" y="784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542" y="1255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2988" y="668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2987" y="1136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2585" y="2192"/>
              <a:ext cx="446" cy="76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2564" y="2258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Oval 60"/>
            <p:cNvSpPr>
              <a:spLocks noChangeArrowheads="1"/>
            </p:cNvSpPr>
            <p:nvPr/>
          </p:nvSpPr>
          <p:spPr bwMode="auto">
            <a:xfrm>
              <a:off x="2564" y="2369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Oval 61"/>
            <p:cNvSpPr>
              <a:spLocks noChangeArrowheads="1"/>
            </p:cNvSpPr>
            <p:nvPr/>
          </p:nvSpPr>
          <p:spPr bwMode="auto">
            <a:xfrm>
              <a:off x="2563" y="2726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567" y="2840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auto">
            <a:xfrm>
              <a:off x="3013" y="225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auto">
            <a:xfrm>
              <a:off x="3012" y="2364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auto">
            <a:xfrm>
              <a:off x="3012" y="2721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auto">
            <a:xfrm>
              <a:off x="3015" y="2836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 flipV="1">
              <a:off x="1712" y="696"/>
              <a:ext cx="84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264" y="1311"/>
              <a:ext cx="446" cy="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243" y="1377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1242" y="1554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242" y="1756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692" y="1372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1691" y="148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1691" y="1840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1694" y="1955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3000" y="1160"/>
              <a:ext cx="85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3008" y="1280"/>
              <a:ext cx="864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>
              <a:off x="1704" y="1864"/>
              <a:ext cx="88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>
              <a:off x="1712" y="1976"/>
              <a:ext cx="8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76"/>
            <p:cNvSpPr>
              <a:spLocks noChangeShapeType="1"/>
            </p:cNvSpPr>
            <p:nvPr/>
          </p:nvSpPr>
          <p:spPr bwMode="auto">
            <a:xfrm>
              <a:off x="3024" y="2856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 flipH="1">
              <a:off x="3872" y="2199"/>
              <a:ext cx="446" cy="76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 flipH="1">
              <a:off x="4301" y="2265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 flipH="1">
              <a:off x="4302" y="2376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 flipH="1">
              <a:off x="4302" y="2498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 flipH="1">
              <a:off x="4302" y="2620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 flipH="1">
              <a:off x="4302" y="273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 flipH="1">
              <a:off x="4299" y="2847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 flipH="1">
              <a:off x="3852" y="2260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 flipH="1">
              <a:off x="3853" y="2371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 flipH="1">
              <a:off x="3854" y="2728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 flipH="1">
              <a:off x="3850" y="2843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832" y="1264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59" name="Oval 30"/>
            <p:cNvSpPr>
              <a:spLocks noChangeArrowheads="1"/>
            </p:cNvSpPr>
            <p:nvPr/>
          </p:nvSpPr>
          <p:spPr bwMode="auto">
            <a:xfrm>
              <a:off x="2990" y="1251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>
              <a:off x="3024" y="2744"/>
              <a:ext cx="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952" y="1336"/>
              <a:ext cx="32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>
              <a:off x="3008" y="688"/>
              <a:ext cx="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 flipV="1">
              <a:off x="4320" y="584"/>
              <a:ext cx="34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 flipV="1">
              <a:off x="4312" y="760"/>
              <a:ext cx="3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4320" y="93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>
              <a:off x="4320" y="1048"/>
              <a:ext cx="32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84"/>
            <p:cNvSpPr>
              <a:spLocks noChangeShapeType="1"/>
            </p:cNvSpPr>
            <p:nvPr/>
          </p:nvSpPr>
          <p:spPr bwMode="auto">
            <a:xfrm>
              <a:off x="4320" y="1168"/>
              <a:ext cx="328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85"/>
            <p:cNvSpPr>
              <a:spLocks noChangeShapeType="1"/>
            </p:cNvSpPr>
            <p:nvPr/>
          </p:nvSpPr>
          <p:spPr bwMode="auto">
            <a:xfrm>
              <a:off x="4312" y="1296"/>
              <a:ext cx="3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833" y="1537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70" name="Rectangle 88"/>
            <p:cNvSpPr>
              <a:spLocks noChangeArrowheads="1"/>
            </p:cNvSpPr>
            <p:nvPr/>
          </p:nvSpPr>
          <p:spPr bwMode="auto">
            <a:xfrm>
              <a:off x="825" y="1769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833" y="2025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72" name="Line 90"/>
            <p:cNvSpPr>
              <a:spLocks noChangeShapeType="1"/>
            </p:cNvSpPr>
            <p:nvPr/>
          </p:nvSpPr>
          <p:spPr bwMode="auto">
            <a:xfrm flipV="1">
              <a:off x="952" y="1576"/>
              <a:ext cx="31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 flipV="1">
              <a:off x="944" y="1776"/>
              <a:ext cx="312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92"/>
            <p:cNvSpPr>
              <a:spLocks noChangeShapeType="1"/>
            </p:cNvSpPr>
            <p:nvPr/>
          </p:nvSpPr>
          <p:spPr bwMode="auto">
            <a:xfrm flipV="1">
              <a:off x="952" y="1976"/>
              <a:ext cx="31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75" name="AutoShape 96"/>
            <p:cNvCxnSpPr>
              <a:cxnSpLocks noChangeShapeType="1"/>
              <a:stCxn id="19" idx="6"/>
              <a:endCxn id="21" idx="2"/>
            </p:cNvCxnSpPr>
            <p:nvPr/>
          </p:nvCxnSpPr>
          <p:spPr bwMode="auto">
            <a:xfrm flipV="1">
              <a:off x="2576" y="690"/>
              <a:ext cx="412" cy="116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97"/>
            <p:cNvCxnSpPr>
              <a:cxnSpLocks noChangeShapeType="1"/>
              <a:stCxn id="13" idx="2"/>
              <a:endCxn id="10" idx="6"/>
            </p:cNvCxnSpPr>
            <p:nvPr/>
          </p:nvCxnSpPr>
          <p:spPr bwMode="auto">
            <a:xfrm>
              <a:off x="3889" y="697"/>
              <a:ext cx="412" cy="360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Rectangle 98"/>
            <p:cNvSpPr>
              <a:spLocks noChangeArrowheads="1"/>
            </p:cNvSpPr>
            <p:nvPr/>
          </p:nvSpPr>
          <p:spPr bwMode="auto">
            <a:xfrm>
              <a:off x="4634" y="1058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78" name="Rectangle 99"/>
            <p:cNvSpPr>
              <a:spLocks noChangeArrowheads="1"/>
            </p:cNvSpPr>
            <p:nvPr/>
          </p:nvSpPr>
          <p:spPr bwMode="auto">
            <a:xfrm>
              <a:off x="4626" y="1570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79" name="Rectangle 100"/>
            <p:cNvSpPr>
              <a:spLocks noChangeArrowheads="1"/>
            </p:cNvSpPr>
            <p:nvPr/>
          </p:nvSpPr>
          <p:spPr bwMode="auto">
            <a:xfrm>
              <a:off x="4643" y="1307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0" name="Rectangle 101"/>
            <p:cNvSpPr>
              <a:spLocks noChangeArrowheads="1"/>
            </p:cNvSpPr>
            <p:nvPr/>
          </p:nvSpPr>
          <p:spPr bwMode="auto">
            <a:xfrm>
              <a:off x="4644" y="876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1" name="Rectangle 102"/>
            <p:cNvSpPr>
              <a:spLocks noChangeArrowheads="1"/>
            </p:cNvSpPr>
            <p:nvPr/>
          </p:nvSpPr>
          <p:spPr bwMode="auto">
            <a:xfrm>
              <a:off x="4645" y="709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2" name="Rectangle 103"/>
            <p:cNvSpPr>
              <a:spLocks noChangeArrowheads="1"/>
            </p:cNvSpPr>
            <p:nvPr/>
          </p:nvSpPr>
          <p:spPr bwMode="auto">
            <a:xfrm>
              <a:off x="4654" y="526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3" name="Rectangle 104"/>
            <p:cNvSpPr>
              <a:spLocks noChangeArrowheads="1"/>
            </p:cNvSpPr>
            <p:nvPr/>
          </p:nvSpPr>
          <p:spPr bwMode="auto">
            <a:xfrm>
              <a:off x="4657" y="3041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4" name="Rectangle 105"/>
            <p:cNvSpPr>
              <a:spLocks noChangeArrowheads="1"/>
            </p:cNvSpPr>
            <p:nvPr/>
          </p:nvSpPr>
          <p:spPr bwMode="auto">
            <a:xfrm>
              <a:off x="4650" y="2810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5" name="Rectangle 106"/>
            <p:cNvSpPr>
              <a:spLocks noChangeArrowheads="1"/>
            </p:cNvSpPr>
            <p:nvPr/>
          </p:nvSpPr>
          <p:spPr bwMode="auto">
            <a:xfrm>
              <a:off x="4651" y="2603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6" name="Rectangle 108"/>
            <p:cNvSpPr>
              <a:spLocks noChangeArrowheads="1"/>
            </p:cNvSpPr>
            <p:nvPr/>
          </p:nvSpPr>
          <p:spPr bwMode="auto">
            <a:xfrm>
              <a:off x="4645" y="2165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V="1">
              <a:off x="4328" y="2208"/>
              <a:ext cx="32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>
              <a:off x="4320" y="2400"/>
              <a:ext cx="352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>
              <a:off x="4328" y="2520"/>
              <a:ext cx="3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>
              <a:off x="4312" y="2632"/>
              <a:ext cx="344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>
              <a:off x="4328" y="2760"/>
              <a:ext cx="336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Rectangle 114"/>
            <p:cNvSpPr>
              <a:spLocks noChangeArrowheads="1"/>
            </p:cNvSpPr>
            <p:nvPr/>
          </p:nvSpPr>
          <p:spPr bwMode="auto">
            <a:xfrm>
              <a:off x="4658" y="3250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 dirty="0"/>
                <a:t>T</a:t>
              </a:r>
              <a:endParaRPr lang="ru-RU" altLang="ru-RU" sz="1400" dirty="0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>
              <a:off x="4312" y="2872"/>
              <a:ext cx="344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auto">
            <a:xfrm>
              <a:off x="4652" y="2396"/>
              <a:ext cx="120" cy="1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graphicFrame>
          <p:nvGraphicFramePr>
            <p:cNvPr id="95" name="Object 118"/>
            <p:cNvGraphicFramePr>
              <a:graphicFrameLocks noChangeAspect="1"/>
            </p:cNvGraphicFramePr>
            <p:nvPr/>
          </p:nvGraphicFramePr>
          <p:xfrm>
            <a:off x="239" y="1923"/>
            <a:ext cx="1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2" name="Visio" r:id="rId3" imgW="329489" imgH="938479" progId="Visio.Drawing.6">
                    <p:embed/>
                  </p:oleObj>
                </mc:Choice>
                <mc:Fallback>
                  <p:oleObj name="Visio" r:id="rId3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" y="1923"/>
                          <a:ext cx="1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Freeform 126"/>
            <p:cNvSpPr>
              <a:spLocks/>
            </p:cNvSpPr>
            <p:nvPr/>
          </p:nvSpPr>
          <p:spPr bwMode="auto">
            <a:xfrm>
              <a:off x="377" y="2046"/>
              <a:ext cx="457" cy="42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128"/>
            <p:cNvSpPr>
              <a:spLocks noChangeShapeType="1"/>
            </p:cNvSpPr>
            <p:nvPr/>
          </p:nvSpPr>
          <p:spPr bwMode="auto">
            <a:xfrm>
              <a:off x="952" y="2036"/>
              <a:ext cx="0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129"/>
            <p:cNvSpPr>
              <a:spLocks noChangeShapeType="1"/>
            </p:cNvSpPr>
            <p:nvPr/>
          </p:nvSpPr>
          <p:spPr bwMode="auto">
            <a:xfrm>
              <a:off x="1256" y="1932"/>
              <a:ext cx="4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130"/>
            <p:cNvSpPr>
              <a:spLocks noChangeShapeType="1"/>
            </p:cNvSpPr>
            <p:nvPr/>
          </p:nvSpPr>
          <p:spPr bwMode="auto">
            <a:xfrm flipV="1">
              <a:off x="952" y="1948"/>
              <a:ext cx="320" cy="115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131"/>
            <p:cNvSpPr>
              <a:spLocks noChangeShapeType="1"/>
            </p:cNvSpPr>
            <p:nvPr/>
          </p:nvSpPr>
          <p:spPr bwMode="auto">
            <a:xfrm>
              <a:off x="1264" y="1956"/>
              <a:ext cx="21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Oval 38"/>
            <p:cNvSpPr>
              <a:spLocks noChangeArrowheads="1"/>
            </p:cNvSpPr>
            <p:nvPr/>
          </p:nvSpPr>
          <p:spPr bwMode="auto">
            <a:xfrm>
              <a:off x="1246" y="1959"/>
              <a:ext cx="37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02" name="AutoShape 95"/>
            <p:cNvCxnSpPr>
              <a:cxnSpLocks noChangeShapeType="1"/>
            </p:cNvCxnSpPr>
            <p:nvPr/>
          </p:nvCxnSpPr>
          <p:spPr bwMode="auto">
            <a:xfrm flipV="1">
              <a:off x="1283" y="1505"/>
              <a:ext cx="408" cy="476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Line 132"/>
            <p:cNvSpPr>
              <a:spLocks noChangeShapeType="1"/>
            </p:cNvSpPr>
            <p:nvPr/>
          </p:nvSpPr>
          <p:spPr bwMode="auto">
            <a:xfrm flipH="1" flipV="1">
              <a:off x="1456" y="1456"/>
              <a:ext cx="8" cy="5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133"/>
            <p:cNvSpPr>
              <a:spLocks noChangeShapeType="1"/>
            </p:cNvSpPr>
            <p:nvPr/>
          </p:nvSpPr>
          <p:spPr bwMode="auto">
            <a:xfrm flipV="1">
              <a:off x="1448" y="1472"/>
              <a:ext cx="260" cy="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Line 134"/>
            <p:cNvSpPr>
              <a:spLocks noChangeShapeType="1"/>
            </p:cNvSpPr>
            <p:nvPr/>
          </p:nvSpPr>
          <p:spPr bwMode="auto">
            <a:xfrm flipV="1">
              <a:off x="1708" y="776"/>
              <a:ext cx="848" cy="6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 flipV="1">
              <a:off x="1704" y="808"/>
              <a:ext cx="856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Oval 25"/>
            <p:cNvSpPr>
              <a:spLocks noChangeArrowheads="1"/>
            </p:cNvSpPr>
            <p:nvPr/>
          </p:nvSpPr>
          <p:spPr bwMode="auto">
            <a:xfrm>
              <a:off x="2538" y="1141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Oval 136"/>
            <p:cNvSpPr>
              <a:spLocks noChangeArrowheads="1"/>
            </p:cNvSpPr>
            <p:nvPr/>
          </p:nvSpPr>
          <p:spPr bwMode="auto">
            <a:xfrm>
              <a:off x="2539" y="786"/>
              <a:ext cx="3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2556" y="776"/>
              <a:ext cx="20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Line 138"/>
            <p:cNvSpPr>
              <a:spLocks noChangeShapeType="1"/>
            </p:cNvSpPr>
            <p:nvPr/>
          </p:nvSpPr>
          <p:spPr bwMode="auto">
            <a:xfrm flipH="1" flipV="1">
              <a:off x="2757" y="640"/>
              <a:ext cx="3" cy="16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Line 139"/>
            <p:cNvSpPr>
              <a:spLocks noChangeShapeType="1"/>
            </p:cNvSpPr>
            <p:nvPr/>
          </p:nvSpPr>
          <p:spPr bwMode="auto">
            <a:xfrm>
              <a:off x="2760" y="65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Line 140"/>
            <p:cNvSpPr>
              <a:spLocks noChangeShapeType="1"/>
            </p:cNvSpPr>
            <p:nvPr/>
          </p:nvSpPr>
          <p:spPr bwMode="auto">
            <a:xfrm>
              <a:off x="2997" y="657"/>
              <a:ext cx="113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141"/>
            <p:cNvSpPr>
              <a:spLocks noChangeShapeType="1"/>
            </p:cNvSpPr>
            <p:nvPr/>
          </p:nvSpPr>
          <p:spPr bwMode="auto">
            <a:xfrm flipH="1">
              <a:off x="4122" y="663"/>
              <a:ext cx="0" cy="36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 flipV="1">
              <a:off x="4107" y="1029"/>
              <a:ext cx="222" cy="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43"/>
            <p:cNvSpPr>
              <a:spLocks noChangeShapeType="1"/>
            </p:cNvSpPr>
            <p:nvPr/>
          </p:nvSpPr>
          <p:spPr bwMode="auto">
            <a:xfrm>
              <a:off x="4323" y="1029"/>
              <a:ext cx="315" cy="6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>
              <a:off x="4744" y="1103"/>
              <a:ext cx="457" cy="42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17" name="Object 146"/>
            <p:cNvGraphicFramePr>
              <a:graphicFrameLocks noChangeAspect="1"/>
            </p:cNvGraphicFramePr>
            <p:nvPr/>
          </p:nvGraphicFramePr>
          <p:xfrm>
            <a:off x="5184" y="964"/>
            <a:ext cx="1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3" name="Visio" r:id="rId5" imgW="329489" imgH="938479" progId="Visio.Drawing.6">
                    <p:embed/>
                  </p:oleObj>
                </mc:Choice>
                <mc:Fallback>
                  <p:oleObj name="Visio" r:id="rId5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964"/>
                          <a:ext cx="1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" name="Text Box 147"/>
            <p:cNvSpPr txBox="1">
              <a:spLocks noChangeArrowheads="1"/>
            </p:cNvSpPr>
            <p:nvPr/>
          </p:nvSpPr>
          <p:spPr bwMode="auto">
            <a:xfrm>
              <a:off x="1376" y="2224"/>
              <a:ext cx="62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800"/>
                <a:t>Коммутация</a:t>
              </a:r>
            </a:p>
          </p:txBody>
        </p:sp>
        <p:sp>
          <p:nvSpPr>
            <p:cNvPr id="119" name="Line 148"/>
            <p:cNvSpPr>
              <a:spLocks noChangeShapeType="1"/>
            </p:cNvSpPr>
            <p:nvPr/>
          </p:nvSpPr>
          <p:spPr bwMode="auto">
            <a:xfrm>
              <a:off x="1488" y="1792"/>
              <a:ext cx="232" cy="4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Text Box 149"/>
            <p:cNvSpPr txBox="1">
              <a:spLocks noChangeArrowheads="1"/>
            </p:cNvSpPr>
            <p:nvPr/>
          </p:nvSpPr>
          <p:spPr bwMode="auto">
            <a:xfrm>
              <a:off x="473" y="2173"/>
              <a:ext cx="943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/>
                <a:t>User</a:t>
              </a:r>
              <a:br>
                <a:rPr lang="en-US" altLang="ru-RU" sz="1000"/>
              </a:br>
              <a:r>
                <a:rPr lang="en-US" altLang="ru-RU" sz="1000"/>
                <a:t>information rate </a:t>
              </a:r>
              <a:endParaRPr lang="ru-RU" altLang="ru-RU" sz="1000"/>
            </a:p>
          </p:txBody>
        </p:sp>
        <p:sp>
          <p:nvSpPr>
            <p:cNvPr id="121" name="Line 150"/>
            <p:cNvSpPr>
              <a:spLocks noChangeShapeType="1"/>
            </p:cNvSpPr>
            <p:nvPr/>
          </p:nvSpPr>
          <p:spPr bwMode="auto">
            <a:xfrm flipH="1">
              <a:off x="698" y="2089"/>
              <a:ext cx="41" cy="1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Text Box 151"/>
            <p:cNvSpPr txBox="1">
              <a:spLocks noChangeArrowheads="1"/>
            </p:cNvSpPr>
            <p:nvPr/>
          </p:nvSpPr>
          <p:spPr bwMode="auto">
            <a:xfrm>
              <a:off x="1265" y="586"/>
              <a:ext cx="94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/>
                <a:t>Circuit information rate </a:t>
              </a:r>
              <a:endParaRPr lang="ru-RU" altLang="ru-RU" sz="1000"/>
            </a:p>
          </p:txBody>
        </p:sp>
        <p:sp>
          <p:nvSpPr>
            <p:cNvPr id="123" name="Line 152"/>
            <p:cNvSpPr>
              <a:spLocks noChangeShapeType="1"/>
            </p:cNvSpPr>
            <p:nvPr/>
          </p:nvSpPr>
          <p:spPr bwMode="auto">
            <a:xfrm>
              <a:off x="1800" y="888"/>
              <a:ext cx="24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Text Box 154"/>
            <p:cNvSpPr txBox="1">
              <a:spLocks noChangeArrowheads="1"/>
            </p:cNvSpPr>
            <p:nvPr/>
          </p:nvSpPr>
          <p:spPr bwMode="auto">
            <a:xfrm>
              <a:off x="2105" y="1665"/>
              <a:ext cx="62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000"/>
                <a:t>Связи</a:t>
              </a:r>
            </a:p>
          </p:txBody>
        </p:sp>
        <p:sp>
          <p:nvSpPr>
            <p:cNvPr id="125" name="Line 155"/>
            <p:cNvSpPr>
              <a:spLocks noChangeShapeType="1"/>
            </p:cNvSpPr>
            <p:nvPr/>
          </p:nvSpPr>
          <p:spPr bwMode="auto">
            <a:xfrm flipV="1">
              <a:off x="1976" y="1840"/>
              <a:ext cx="216" cy="1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156"/>
            <p:cNvSpPr>
              <a:spLocks noChangeShapeType="1"/>
            </p:cNvSpPr>
            <p:nvPr/>
          </p:nvSpPr>
          <p:spPr bwMode="auto">
            <a:xfrm>
              <a:off x="2176" y="1120"/>
              <a:ext cx="112" cy="5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Text Box 157"/>
            <p:cNvSpPr txBox="1">
              <a:spLocks noChangeArrowheads="1"/>
            </p:cNvSpPr>
            <p:nvPr/>
          </p:nvSpPr>
          <p:spPr bwMode="auto">
            <a:xfrm>
              <a:off x="67" y="2409"/>
              <a:ext cx="62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User A</a:t>
              </a:r>
              <a:endParaRPr lang="ru-RU" altLang="ru-RU" sz="1400"/>
            </a:p>
          </p:txBody>
        </p:sp>
        <p:sp>
          <p:nvSpPr>
            <p:cNvPr id="128" name="Text Box 158"/>
            <p:cNvSpPr txBox="1">
              <a:spLocks noChangeArrowheads="1"/>
            </p:cNvSpPr>
            <p:nvPr/>
          </p:nvSpPr>
          <p:spPr bwMode="auto">
            <a:xfrm>
              <a:off x="5007" y="1496"/>
              <a:ext cx="6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User B</a:t>
              </a:r>
              <a:endParaRPr lang="ru-RU" altLang="ru-RU" sz="1400"/>
            </a:p>
          </p:txBody>
        </p:sp>
        <p:graphicFrame>
          <p:nvGraphicFramePr>
            <p:cNvPr id="129" name="Object 159"/>
            <p:cNvGraphicFramePr>
              <a:graphicFrameLocks noChangeAspect="1"/>
            </p:cNvGraphicFramePr>
            <p:nvPr/>
          </p:nvGraphicFramePr>
          <p:xfrm>
            <a:off x="250" y="890"/>
            <a:ext cx="1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4" name="Visio" r:id="rId6" imgW="329489" imgH="938479" progId="Visio.Drawing.6">
                    <p:embed/>
                  </p:oleObj>
                </mc:Choice>
                <mc:Fallback>
                  <p:oleObj name="Visio" r:id="rId6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890"/>
                          <a:ext cx="1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" name="Text Box 160"/>
            <p:cNvSpPr txBox="1">
              <a:spLocks noChangeArrowheads="1"/>
            </p:cNvSpPr>
            <p:nvPr/>
          </p:nvSpPr>
          <p:spPr bwMode="auto">
            <a:xfrm>
              <a:off x="132" y="1382"/>
              <a:ext cx="6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User C</a:t>
              </a:r>
              <a:endParaRPr lang="ru-RU" altLang="ru-RU" sz="1400"/>
            </a:p>
          </p:txBody>
        </p:sp>
        <p:graphicFrame>
          <p:nvGraphicFramePr>
            <p:cNvPr id="131" name="Object 161"/>
            <p:cNvGraphicFramePr>
              <a:graphicFrameLocks noChangeAspect="1"/>
            </p:cNvGraphicFramePr>
            <p:nvPr/>
          </p:nvGraphicFramePr>
          <p:xfrm>
            <a:off x="5187" y="223"/>
            <a:ext cx="1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5" name="Visio" r:id="rId7" imgW="329489" imgH="938479" progId="Visio.Drawing.6">
                    <p:embed/>
                  </p:oleObj>
                </mc:Choice>
                <mc:Fallback>
                  <p:oleObj name="Visio" r:id="rId7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223"/>
                          <a:ext cx="1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Text Box 162"/>
            <p:cNvSpPr txBox="1">
              <a:spLocks noChangeArrowheads="1"/>
            </p:cNvSpPr>
            <p:nvPr/>
          </p:nvSpPr>
          <p:spPr bwMode="auto">
            <a:xfrm>
              <a:off x="4949" y="715"/>
              <a:ext cx="6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User D</a:t>
              </a:r>
              <a:endParaRPr lang="ru-RU" altLang="ru-RU" sz="1400"/>
            </a:p>
          </p:txBody>
        </p:sp>
        <p:sp>
          <p:nvSpPr>
            <p:cNvPr id="133" name="Line 163"/>
            <p:cNvSpPr>
              <a:spLocks noChangeShapeType="1"/>
            </p:cNvSpPr>
            <p:nvPr/>
          </p:nvSpPr>
          <p:spPr bwMode="auto">
            <a:xfrm>
              <a:off x="402" y="1122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164"/>
            <p:cNvSpPr>
              <a:spLocks noChangeShapeType="1"/>
            </p:cNvSpPr>
            <p:nvPr/>
          </p:nvSpPr>
          <p:spPr bwMode="auto">
            <a:xfrm flipV="1">
              <a:off x="4776" y="378"/>
              <a:ext cx="462" cy="19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Text Box 165"/>
            <p:cNvSpPr txBox="1">
              <a:spLocks noChangeArrowheads="1"/>
            </p:cNvSpPr>
            <p:nvPr/>
          </p:nvSpPr>
          <p:spPr bwMode="auto">
            <a:xfrm>
              <a:off x="1355" y="1092"/>
              <a:ext cx="32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S1</a:t>
              </a:r>
              <a:endParaRPr lang="ru-RU" altLang="ru-RU" sz="1400"/>
            </a:p>
          </p:txBody>
        </p:sp>
        <p:sp>
          <p:nvSpPr>
            <p:cNvPr id="136" name="Text Box 166"/>
            <p:cNvSpPr txBox="1">
              <a:spLocks noChangeArrowheads="1"/>
            </p:cNvSpPr>
            <p:nvPr/>
          </p:nvSpPr>
          <p:spPr bwMode="auto">
            <a:xfrm>
              <a:off x="2639" y="389"/>
              <a:ext cx="32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S2</a:t>
              </a:r>
              <a:endParaRPr lang="ru-RU" altLang="ru-RU" sz="1400"/>
            </a:p>
          </p:txBody>
        </p:sp>
        <p:sp>
          <p:nvSpPr>
            <p:cNvPr id="137" name="Text Box 167"/>
            <p:cNvSpPr txBox="1">
              <a:spLocks noChangeArrowheads="1"/>
            </p:cNvSpPr>
            <p:nvPr/>
          </p:nvSpPr>
          <p:spPr bwMode="auto">
            <a:xfrm>
              <a:off x="2656" y="1973"/>
              <a:ext cx="32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S3</a:t>
              </a:r>
              <a:endParaRPr lang="ru-RU" altLang="ru-RU" sz="1400"/>
            </a:p>
          </p:txBody>
        </p:sp>
        <p:sp>
          <p:nvSpPr>
            <p:cNvPr id="138" name="Text Box 168"/>
            <p:cNvSpPr txBox="1">
              <a:spLocks noChangeArrowheads="1"/>
            </p:cNvSpPr>
            <p:nvPr/>
          </p:nvSpPr>
          <p:spPr bwMode="auto">
            <a:xfrm>
              <a:off x="3941" y="413"/>
              <a:ext cx="3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S4</a:t>
              </a:r>
              <a:endParaRPr lang="ru-RU" altLang="ru-RU" sz="1400"/>
            </a:p>
          </p:txBody>
        </p:sp>
        <p:sp>
          <p:nvSpPr>
            <p:cNvPr id="139" name="Text Box 169"/>
            <p:cNvSpPr txBox="1">
              <a:spLocks noChangeArrowheads="1"/>
            </p:cNvSpPr>
            <p:nvPr/>
          </p:nvSpPr>
          <p:spPr bwMode="auto">
            <a:xfrm>
              <a:off x="3947" y="2003"/>
              <a:ext cx="3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S5</a:t>
              </a:r>
              <a:endParaRPr lang="ru-RU" altLang="ru-RU" sz="1400"/>
            </a:p>
          </p:txBody>
        </p:sp>
      </p:grpSp>
      <p:sp>
        <p:nvSpPr>
          <p:cNvPr id="206" name="Text Box 37"/>
          <p:cNvSpPr txBox="1">
            <a:spLocks noChangeArrowheads="1"/>
          </p:cNvSpPr>
          <p:nvPr/>
        </p:nvSpPr>
        <p:spPr bwMode="auto">
          <a:xfrm>
            <a:off x="1718301" y="831863"/>
            <a:ext cx="5867400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dirty="0">
                <a:solidFill>
                  <a:srgbClr val="100E0C"/>
                </a:solidFill>
                <a:latin typeface="Arial" pitchFamily="34" charset="0"/>
              </a:rPr>
              <a:t>Коммутация </a:t>
            </a:r>
            <a:r>
              <a:rPr kumimoji="0" lang="ru-RU" altLang="ru-RU" sz="2800" dirty="0" smtClean="0">
                <a:solidFill>
                  <a:srgbClr val="100E0C"/>
                </a:solidFill>
                <a:latin typeface="Arial" pitchFamily="34" charset="0"/>
              </a:rPr>
              <a:t>каналов без мультиплексирования</a:t>
            </a:r>
            <a:endParaRPr kumimoji="0" lang="ru-RU" altLang="ru-RU" sz="2800" dirty="0">
              <a:solidFill>
                <a:srgbClr val="100E0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2133600" y="188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  <p:grpSp>
        <p:nvGrpSpPr>
          <p:cNvPr id="140" name="Группа 139"/>
          <p:cNvGrpSpPr/>
          <p:nvPr/>
        </p:nvGrpSpPr>
        <p:grpSpPr>
          <a:xfrm>
            <a:off x="930916" y="1959768"/>
            <a:ext cx="7045077" cy="3875087"/>
            <a:chOff x="598488" y="569913"/>
            <a:chExt cx="5842000" cy="3875087"/>
          </a:xfrm>
        </p:grpSpPr>
        <p:sp>
          <p:nvSpPr>
            <p:cNvPr id="141" name="Rectangle 2"/>
            <p:cNvSpPr>
              <a:spLocks noChangeArrowheads="1"/>
            </p:cNvSpPr>
            <p:nvPr/>
          </p:nvSpPr>
          <p:spPr bwMode="auto">
            <a:xfrm rot="3066794">
              <a:off x="3417887" y="2441576"/>
              <a:ext cx="1795463" cy="30162"/>
            </a:xfrm>
            <a:prstGeom prst="rect">
              <a:avLst/>
            </a:prstGeom>
            <a:solidFill>
              <a:srgbClr val="3399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4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44332"/>
                </p:ext>
              </p:extLst>
            </p:nvPr>
          </p:nvGraphicFramePr>
          <p:xfrm>
            <a:off x="598488" y="2309813"/>
            <a:ext cx="269875" cy="766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46" name="Visio" r:id="rId3" imgW="329489" imgH="938479" progId="Visio.Drawing.6">
                    <p:embed/>
                  </p:oleObj>
                </mc:Choice>
                <mc:Fallback>
                  <p:oleObj name="Visio" r:id="rId3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488" y="2309813"/>
                          <a:ext cx="269875" cy="766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Line 4"/>
            <p:cNvSpPr>
              <a:spLocks noChangeShapeType="1"/>
            </p:cNvSpPr>
            <p:nvPr/>
          </p:nvSpPr>
          <p:spPr bwMode="auto">
            <a:xfrm>
              <a:off x="638175" y="3314700"/>
              <a:ext cx="6667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591249"/>
                </p:ext>
              </p:extLst>
            </p:nvPr>
          </p:nvGraphicFramePr>
          <p:xfrm>
            <a:off x="644525" y="1174750"/>
            <a:ext cx="269875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47" name="Visio" r:id="rId5" imgW="329489" imgH="938479" progId="Visio.Drawing.6">
                    <p:embed/>
                  </p:oleObj>
                </mc:Choice>
                <mc:Fallback>
                  <p:oleObj name="Visio" r:id="rId5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25" y="1174750"/>
                          <a:ext cx="269875" cy="766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 flipH="1">
              <a:off x="4781550" y="833438"/>
              <a:ext cx="495300" cy="99536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6" name="Oval 7"/>
            <p:cNvSpPr>
              <a:spLocks noChangeArrowheads="1"/>
            </p:cNvSpPr>
            <p:nvPr/>
          </p:nvSpPr>
          <p:spPr bwMode="auto">
            <a:xfrm flipH="1">
              <a:off x="5257800" y="919163"/>
              <a:ext cx="42863" cy="58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" name="Oval 8"/>
            <p:cNvSpPr>
              <a:spLocks noChangeArrowheads="1"/>
            </p:cNvSpPr>
            <p:nvPr/>
          </p:nvSpPr>
          <p:spPr bwMode="auto">
            <a:xfrm flipH="1">
              <a:off x="5259388" y="1065213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8" name="Oval 9"/>
            <p:cNvSpPr>
              <a:spLocks noChangeArrowheads="1"/>
            </p:cNvSpPr>
            <p:nvPr/>
          </p:nvSpPr>
          <p:spPr bwMode="auto">
            <a:xfrm flipH="1">
              <a:off x="5259388" y="1225550"/>
              <a:ext cx="42862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9" name="Oval 10"/>
            <p:cNvSpPr>
              <a:spLocks noChangeArrowheads="1"/>
            </p:cNvSpPr>
            <p:nvPr/>
          </p:nvSpPr>
          <p:spPr bwMode="auto">
            <a:xfrm flipH="1">
              <a:off x="5259388" y="1384300"/>
              <a:ext cx="42862" cy="58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" name="Oval 11"/>
            <p:cNvSpPr>
              <a:spLocks noChangeArrowheads="1"/>
            </p:cNvSpPr>
            <p:nvPr/>
          </p:nvSpPr>
          <p:spPr bwMode="auto">
            <a:xfrm flipH="1">
              <a:off x="5259388" y="1533525"/>
              <a:ext cx="42862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" name="Oval 12"/>
            <p:cNvSpPr>
              <a:spLocks noChangeArrowheads="1"/>
            </p:cNvSpPr>
            <p:nvPr/>
          </p:nvSpPr>
          <p:spPr bwMode="auto">
            <a:xfrm flipH="1">
              <a:off x="5256213" y="1682750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" name="Rectangle 13"/>
            <p:cNvSpPr>
              <a:spLocks noChangeArrowheads="1"/>
            </p:cNvSpPr>
            <p:nvPr/>
          </p:nvSpPr>
          <p:spPr bwMode="auto">
            <a:xfrm>
              <a:off x="3354388" y="2901950"/>
              <a:ext cx="495300" cy="995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" name="Rectangle 14"/>
            <p:cNvSpPr>
              <a:spLocks noChangeArrowheads="1"/>
            </p:cNvSpPr>
            <p:nvPr/>
          </p:nvSpPr>
          <p:spPr bwMode="auto">
            <a:xfrm>
              <a:off x="1887538" y="1746250"/>
              <a:ext cx="495300" cy="9969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4" name="Oval 15"/>
            <p:cNvSpPr>
              <a:spLocks noChangeArrowheads="1"/>
            </p:cNvSpPr>
            <p:nvPr/>
          </p:nvSpPr>
          <p:spPr bwMode="auto">
            <a:xfrm>
              <a:off x="1863725" y="2065338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5" name="Oval 16"/>
            <p:cNvSpPr>
              <a:spLocks noChangeArrowheads="1"/>
            </p:cNvSpPr>
            <p:nvPr/>
          </p:nvSpPr>
          <p:spPr bwMode="auto">
            <a:xfrm>
              <a:off x="1863725" y="2330450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6" name="Oval 17"/>
            <p:cNvSpPr>
              <a:spLocks noChangeArrowheads="1"/>
            </p:cNvSpPr>
            <p:nvPr/>
          </p:nvSpPr>
          <p:spPr bwMode="auto">
            <a:xfrm flipH="1">
              <a:off x="5259388" y="2997200"/>
              <a:ext cx="42862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7" name="Oval 18"/>
            <p:cNvSpPr>
              <a:spLocks noChangeArrowheads="1"/>
            </p:cNvSpPr>
            <p:nvPr/>
          </p:nvSpPr>
          <p:spPr bwMode="auto">
            <a:xfrm flipH="1">
              <a:off x="5260975" y="3141663"/>
              <a:ext cx="41275" cy="58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8" name="Oval 19"/>
            <p:cNvSpPr>
              <a:spLocks noChangeArrowheads="1"/>
            </p:cNvSpPr>
            <p:nvPr/>
          </p:nvSpPr>
          <p:spPr bwMode="auto">
            <a:xfrm flipH="1">
              <a:off x="5260975" y="3302000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9" name="Oval 20"/>
            <p:cNvSpPr>
              <a:spLocks noChangeArrowheads="1"/>
            </p:cNvSpPr>
            <p:nvPr/>
          </p:nvSpPr>
          <p:spPr bwMode="auto">
            <a:xfrm flipH="1">
              <a:off x="5260975" y="3462338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0" name="Oval 21"/>
            <p:cNvSpPr>
              <a:spLocks noChangeArrowheads="1"/>
            </p:cNvSpPr>
            <p:nvPr/>
          </p:nvSpPr>
          <p:spPr bwMode="auto">
            <a:xfrm flipH="1">
              <a:off x="5260975" y="3609975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" name="Oval 22"/>
            <p:cNvSpPr>
              <a:spLocks noChangeArrowheads="1"/>
            </p:cNvSpPr>
            <p:nvPr/>
          </p:nvSpPr>
          <p:spPr bwMode="auto">
            <a:xfrm flipH="1">
              <a:off x="5257800" y="3759200"/>
              <a:ext cx="39688" cy="58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2" name="Line 23"/>
            <p:cNvSpPr>
              <a:spLocks noChangeShapeType="1"/>
            </p:cNvSpPr>
            <p:nvPr/>
          </p:nvSpPr>
          <p:spPr bwMode="auto">
            <a:xfrm>
              <a:off x="3824288" y="1281113"/>
              <a:ext cx="949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24"/>
            <p:cNvSpPr>
              <a:spLocks noChangeShapeType="1"/>
            </p:cNvSpPr>
            <p:nvPr/>
          </p:nvSpPr>
          <p:spPr bwMode="auto">
            <a:xfrm flipV="1">
              <a:off x="5280025" y="793750"/>
              <a:ext cx="382588" cy="157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25"/>
            <p:cNvSpPr>
              <a:spLocks noChangeShapeType="1"/>
            </p:cNvSpPr>
            <p:nvPr/>
          </p:nvSpPr>
          <p:spPr bwMode="auto">
            <a:xfrm flipV="1">
              <a:off x="5272088" y="1023938"/>
              <a:ext cx="363537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26"/>
            <p:cNvSpPr>
              <a:spLocks noChangeShapeType="1"/>
            </p:cNvSpPr>
            <p:nvPr/>
          </p:nvSpPr>
          <p:spPr bwMode="auto">
            <a:xfrm>
              <a:off x="5280025" y="1255713"/>
              <a:ext cx="338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27"/>
            <p:cNvSpPr>
              <a:spLocks noChangeShapeType="1"/>
            </p:cNvSpPr>
            <p:nvPr/>
          </p:nvSpPr>
          <p:spPr bwMode="auto">
            <a:xfrm>
              <a:off x="5280025" y="1401763"/>
              <a:ext cx="3556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28"/>
            <p:cNvSpPr>
              <a:spLocks noChangeShapeType="1"/>
            </p:cNvSpPr>
            <p:nvPr/>
          </p:nvSpPr>
          <p:spPr bwMode="auto">
            <a:xfrm>
              <a:off x="5280025" y="1558925"/>
              <a:ext cx="365125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>
              <a:off x="5272088" y="1727200"/>
              <a:ext cx="336550" cy="439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>
              <a:off x="1409700" y="2043113"/>
              <a:ext cx="133350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0" name="Rectangle 31"/>
            <p:cNvSpPr>
              <a:spLocks noChangeArrowheads="1"/>
            </p:cNvSpPr>
            <p:nvPr/>
          </p:nvSpPr>
          <p:spPr bwMode="auto">
            <a:xfrm>
              <a:off x="1400175" y="2346325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1" name="Line 32"/>
            <p:cNvSpPr>
              <a:spLocks noChangeShapeType="1"/>
            </p:cNvSpPr>
            <p:nvPr/>
          </p:nvSpPr>
          <p:spPr bwMode="auto">
            <a:xfrm flipV="1">
              <a:off x="1541463" y="2093913"/>
              <a:ext cx="346075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33"/>
            <p:cNvSpPr>
              <a:spLocks noChangeShapeType="1"/>
            </p:cNvSpPr>
            <p:nvPr/>
          </p:nvSpPr>
          <p:spPr bwMode="auto">
            <a:xfrm flipV="1">
              <a:off x="1531938" y="2355850"/>
              <a:ext cx="347662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34"/>
            <p:cNvSpPr>
              <a:spLocks noChangeShapeType="1"/>
            </p:cNvSpPr>
            <p:nvPr/>
          </p:nvSpPr>
          <p:spPr bwMode="auto">
            <a:xfrm flipV="1">
              <a:off x="1541463" y="2617788"/>
              <a:ext cx="346075" cy="147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5629275" y="1414463"/>
              <a:ext cx="133350" cy="1587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5" name="Rectangle 36"/>
            <p:cNvSpPr>
              <a:spLocks noChangeArrowheads="1"/>
            </p:cNvSpPr>
            <p:nvPr/>
          </p:nvSpPr>
          <p:spPr bwMode="auto">
            <a:xfrm>
              <a:off x="5619750" y="2085975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5638800" y="1741488"/>
              <a:ext cx="133350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7" name="Rectangle 38"/>
            <p:cNvSpPr>
              <a:spLocks noChangeArrowheads="1"/>
            </p:cNvSpPr>
            <p:nvPr/>
          </p:nvSpPr>
          <p:spPr bwMode="auto">
            <a:xfrm>
              <a:off x="5640388" y="1176338"/>
              <a:ext cx="133350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8" name="Rectangle 39"/>
            <p:cNvSpPr>
              <a:spLocks noChangeArrowheads="1"/>
            </p:cNvSpPr>
            <p:nvPr/>
          </p:nvSpPr>
          <p:spPr bwMode="auto">
            <a:xfrm>
              <a:off x="5641975" y="957263"/>
              <a:ext cx="131763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79" name="Rectangle 40"/>
            <p:cNvSpPr>
              <a:spLocks noChangeArrowheads="1"/>
            </p:cNvSpPr>
            <p:nvPr/>
          </p:nvSpPr>
          <p:spPr bwMode="auto">
            <a:xfrm>
              <a:off x="5651500" y="717550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80" name="Rectangle 41"/>
            <p:cNvSpPr>
              <a:spLocks noChangeArrowheads="1"/>
            </p:cNvSpPr>
            <p:nvPr/>
          </p:nvSpPr>
          <p:spPr bwMode="auto">
            <a:xfrm>
              <a:off x="5654675" y="4013200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646738" y="3711575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82" name="Rectangle 43"/>
            <p:cNvSpPr>
              <a:spLocks noChangeArrowheads="1"/>
            </p:cNvSpPr>
            <p:nvPr/>
          </p:nvSpPr>
          <p:spPr bwMode="auto">
            <a:xfrm>
              <a:off x="5648325" y="3440113"/>
              <a:ext cx="133350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83" name="Rectangle 44"/>
            <p:cNvSpPr>
              <a:spLocks noChangeArrowheads="1"/>
            </p:cNvSpPr>
            <p:nvPr/>
          </p:nvSpPr>
          <p:spPr bwMode="auto">
            <a:xfrm>
              <a:off x="5641975" y="2865438"/>
              <a:ext cx="131763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84" name="Line 45"/>
            <p:cNvSpPr>
              <a:spLocks noChangeShapeType="1"/>
            </p:cNvSpPr>
            <p:nvPr/>
          </p:nvSpPr>
          <p:spPr bwMode="auto">
            <a:xfrm flipV="1">
              <a:off x="5289550" y="2922588"/>
              <a:ext cx="35560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46"/>
            <p:cNvSpPr>
              <a:spLocks noChangeShapeType="1"/>
            </p:cNvSpPr>
            <p:nvPr/>
          </p:nvSpPr>
          <p:spPr bwMode="auto">
            <a:xfrm>
              <a:off x="5280025" y="3173413"/>
              <a:ext cx="390525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47"/>
            <p:cNvSpPr>
              <a:spLocks noChangeShapeType="1"/>
            </p:cNvSpPr>
            <p:nvPr/>
          </p:nvSpPr>
          <p:spPr bwMode="auto">
            <a:xfrm>
              <a:off x="5289550" y="3330575"/>
              <a:ext cx="363538" cy="188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48"/>
            <p:cNvSpPr>
              <a:spLocks noChangeShapeType="1"/>
            </p:cNvSpPr>
            <p:nvPr/>
          </p:nvSpPr>
          <p:spPr bwMode="auto">
            <a:xfrm>
              <a:off x="5272088" y="3478213"/>
              <a:ext cx="381000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49"/>
            <p:cNvSpPr>
              <a:spLocks noChangeShapeType="1"/>
            </p:cNvSpPr>
            <p:nvPr/>
          </p:nvSpPr>
          <p:spPr bwMode="auto">
            <a:xfrm>
              <a:off x="5289550" y="3644900"/>
              <a:ext cx="373063" cy="420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Rectangle 50"/>
            <p:cNvSpPr>
              <a:spLocks noChangeArrowheads="1"/>
            </p:cNvSpPr>
            <p:nvPr/>
          </p:nvSpPr>
          <p:spPr bwMode="auto">
            <a:xfrm>
              <a:off x="5656263" y="4287838"/>
              <a:ext cx="133350" cy="15716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90" name="Line 51"/>
            <p:cNvSpPr>
              <a:spLocks noChangeShapeType="1"/>
            </p:cNvSpPr>
            <p:nvPr/>
          </p:nvSpPr>
          <p:spPr bwMode="auto">
            <a:xfrm>
              <a:off x="5272088" y="3792538"/>
              <a:ext cx="381000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Rectangle 52"/>
            <p:cNvSpPr>
              <a:spLocks noChangeArrowheads="1"/>
            </p:cNvSpPr>
            <p:nvPr/>
          </p:nvSpPr>
          <p:spPr bwMode="auto">
            <a:xfrm>
              <a:off x="5648325" y="3168650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192" name="Freeform 53"/>
            <p:cNvSpPr>
              <a:spLocks/>
            </p:cNvSpPr>
            <p:nvPr/>
          </p:nvSpPr>
          <p:spPr bwMode="auto">
            <a:xfrm>
              <a:off x="903288" y="2709863"/>
              <a:ext cx="508000" cy="55562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54"/>
            <p:cNvSpPr>
              <a:spLocks noChangeShapeType="1"/>
            </p:cNvSpPr>
            <p:nvPr/>
          </p:nvSpPr>
          <p:spPr bwMode="auto">
            <a:xfrm>
              <a:off x="1541463" y="2697163"/>
              <a:ext cx="0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55"/>
            <p:cNvSpPr>
              <a:spLocks noChangeShapeType="1"/>
            </p:cNvSpPr>
            <p:nvPr/>
          </p:nvSpPr>
          <p:spPr bwMode="auto">
            <a:xfrm>
              <a:off x="1879600" y="2560638"/>
              <a:ext cx="3175" cy="68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Oval 56"/>
            <p:cNvSpPr>
              <a:spLocks noChangeArrowheads="1"/>
            </p:cNvSpPr>
            <p:nvPr/>
          </p:nvSpPr>
          <p:spPr bwMode="auto">
            <a:xfrm>
              <a:off x="1868488" y="2595563"/>
              <a:ext cx="41275" cy="58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6" name="Line 57"/>
            <p:cNvSpPr>
              <a:spLocks noChangeShapeType="1"/>
            </p:cNvSpPr>
            <p:nvPr/>
          </p:nvSpPr>
          <p:spPr bwMode="auto">
            <a:xfrm>
              <a:off x="5283200" y="1377950"/>
              <a:ext cx="350838" cy="889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Freeform 58"/>
            <p:cNvSpPr>
              <a:spLocks/>
            </p:cNvSpPr>
            <p:nvPr/>
          </p:nvSpPr>
          <p:spPr bwMode="auto">
            <a:xfrm>
              <a:off x="5751513" y="1474788"/>
              <a:ext cx="506412" cy="53975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98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027242"/>
                </p:ext>
              </p:extLst>
            </p:nvPr>
          </p:nvGraphicFramePr>
          <p:xfrm>
            <a:off x="6238875" y="1292225"/>
            <a:ext cx="188913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48" name="Visio" r:id="rId6" imgW="329489" imgH="938479" progId="Visio.Drawing.6">
                    <p:embed/>
                  </p:oleObj>
                </mc:Choice>
                <mc:Fallback>
                  <p:oleObj name="Visio" r:id="rId6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8875" y="1292225"/>
                          <a:ext cx="188913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" name="Text Box 60"/>
            <p:cNvSpPr txBox="1">
              <a:spLocks noChangeArrowheads="1"/>
            </p:cNvSpPr>
            <p:nvPr/>
          </p:nvSpPr>
          <p:spPr bwMode="auto">
            <a:xfrm>
              <a:off x="1889125" y="796925"/>
              <a:ext cx="1281113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4 channels in one link</a:t>
              </a:r>
              <a:endParaRPr lang="ru-RU" altLang="ru-RU" sz="1400"/>
            </a:p>
          </p:txBody>
        </p:sp>
        <p:sp>
          <p:nvSpPr>
            <p:cNvPr id="200" name="Line 61"/>
            <p:cNvSpPr>
              <a:spLocks noChangeShapeType="1"/>
            </p:cNvSpPr>
            <p:nvPr/>
          </p:nvSpPr>
          <p:spPr bwMode="auto">
            <a:xfrm>
              <a:off x="2482850" y="1192213"/>
              <a:ext cx="266700" cy="3778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62"/>
            <p:cNvSpPr>
              <a:spLocks noChangeShapeType="1"/>
            </p:cNvSpPr>
            <p:nvPr/>
          </p:nvSpPr>
          <p:spPr bwMode="auto">
            <a:xfrm>
              <a:off x="3821113" y="1460500"/>
              <a:ext cx="960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63"/>
            <p:cNvSpPr>
              <a:spLocks noChangeShapeType="1"/>
            </p:cNvSpPr>
            <p:nvPr/>
          </p:nvSpPr>
          <p:spPr bwMode="auto">
            <a:xfrm flipV="1">
              <a:off x="2389188" y="1447800"/>
              <a:ext cx="930275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Rectangle 64"/>
            <p:cNvSpPr>
              <a:spLocks noChangeArrowheads="1"/>
            </p:cNvSpPr>
            <p:nvPr/>
          </p:nvSpPr>
          <p:spPr bwMode="auto">
            <a:xfrm>
              <a:off x="3783013" y="1252538"/>
              <a:ext cx="61912" cy="236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" name="Rectangle 65"/>
            <p:cNvSpPr>
              <a:spLocks noChangeArrowheads="1"/>
            </p:cNvSpPr>
            <p:nvPr/>
          </p:nvSpPr>
          <p:spPr bwMode="auto">
            <a:xfrm>
              <a:off x="3844925" y="1282700"/>
              <a:ext cx="925513" cy="4127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" name="Rectangle 66"/>
            <p:cNvSpPr>
              <a:spLocks noChangeArrowheads="1"/>
            </p:cNvSpPr>
            <p:nvPr/>
          </p:nvSpPr>
          <p:spPr bwMode="auto">
            <a:xfrm>
              <a:off x="3846513" y="1323975"/>
              <a:ext cx="927100" cy="42863"/>
            </a:xfrm>
            <a:prstGeom prst="rect">
              <a:avLst/>
            </a:prstGeom>
            <a:solidFill>
              <a:srgbClr val="33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6" name="Rectangle 67"/>
            <p:cNvSpPr>
              <a:spLocks noChangeArrowheads="1"/>
            </p:cNvSpPr>
            <p:nvPr/>
          </p:nvSpPr>
          <p:spPr bwMode="auto">
            <a:xfrm>
              <a:off x="3846513" y="1368425"/>
              <a:ext cx="927100" cy="41275"/>
            </a:xfrm>
            <a:prstGeom prst="rect">
              <a:avLst/>
            </a:prstGeom>
            <a:solidFill>
              <a:srgbClr val="4B87C3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3843338" y="1409700"/>
              <a:ext cx="925512" cy="42863"/>
            </a:xfrm>
            <a:prstGeom prst="rect">
              <a:avLst/>
            </a:prstGeom>
            <a:solidFill>
              <a:srgbClr val="0000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754563" y="1250950"/>
              <a:ext cx="61912" cy="236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 rot="19635886">
              <a:off x="2308225" y="1763713"/>
              <a:ext cx="1077913" cy="34925"/>
            </a:xfrm>
            <a:prstGeom prst="rect">
              <a:avLst/>
            </a:prstGeom>
            <a:solidFill>
              <a:srgbClr val="0000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0" name="Rectangle 71"/>
            <p:cNvSpPr>
              <a:spLocks noChangeArrowheads="1"/>
            </p:cNvSpPr>
            <p:nvPr/>
          </p:nvSpPr>
          <p:spPr bwMode="auto">
            <a:xfrm rot="19635886">
              <a:off x="2312988" y="1711325"/>
              <a:ext cx="1077912" cy="34925"/>
            </a:xfrm>
            <a:prstGeom prst="rect">
              <a:avLst/>
            </a:prstGeom>
            <a:solidFill>
              <a:srgbClr val="4B87C3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1" name="Rectangle 72"/>
            <p:cNvSpPr>
              <a:spLocks noChangeArrowheads="1"/>
            </p:cNvSpPr>
            <p:nvPr/>
          </p:nvSpPr>
          <p:spPr bwMode="auto">
            <a:xfrm rot="19635886">
              <a:off x="2306638" y="1668463"/>
              <a:ext cx="1077912" cy="34925"/>
            </a:xfrm>
            <a:prstGeom prst="rect">
              <a:avLst/>
            </a:prstGeom>
            <a:solidFill>
              <a:srgbClr val="3399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" name="Rectangle 73"/>
            <p:cNvSpPr>
              <a:spLocks noChangeArrowheads="1"/>
            </p:cNvSpPr>
            <p:nvPr/>
          </p:nvSpPr>
          <p:spPr bwMode="auto">
            <a:xfrm rot="19635886">
              <a:off x="2319338" y="1612900"/>
              <a:ext cx="1077912" cy="34925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3" name="Rectangle 74"/>
            <p:cNvSpPr>
              <a:spLocks noChangeArrowheads="1"/>
            </p:cNvSpPr>
            <p:nvPr/>
          </p:nvSpPr>
          <p:spPr bwMode="auto">
            <a:xfrm>
              <a:off x="3298825" y="1255713"/>
              <a:ext cx="61913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4" name="Rectangle 75"/>
            <p:cNvSpPr>
              <a:spLocks noChangeArrowheads="1"/>
            </p:cNvSpPr>
            <p:nvPr/>
          </p:nvSpPr>
          <p:spPr bwMode="auto">
            <a:xfrm>
              <a:off x="2352675" y="1925638"/>
              <a:ext cx="61913" cy="236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 rot="2529838">
              <a:off x="2208213" y="3008313"/>
              <a:ext cx="1284287" cy="36512"/>
            </a:xfrm>
            <a:prstGeom prst="rect">
              <a:avLst/>
            </a:prstGeom>
            <a:solidFill>
              <a:srgbClr val="0000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6" name="Rectangle 77"/>
            <p:cNvSpPr>
              <a:spLocks noChangeArrowheads="1"/>
            </p:cNvSpPr>
            <p:nvPr/>
          </p:nvSpPr>
          <p:spPr bwMode="auto">
            <a:xfrm rot="2529838">
              <a:off x="2205038" y="2967038"/>
              <a:ext cx="1311275" cy="34925"/>
            </a:xfrm>
            <a:prstGeom prst="rect">
              <a:avLst/>
            </a:prstGeom>
            <a:solidFill>
              <a:srgbClr val="4B87C3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7" name="Rectangle 78"/>
            <p:cNvSpPr>
              <a:spLocks noChangeArrowheads="1"/>
            </p:cNvSpPr>
            <p:nvPr/>
          </p:nvSpPr>
          <p:spPr bwMode="auto">
            <a:xfrm rot="2529838">
              <a:off x="2232025" y="2924175"/>
              <a:ext cx="1293813" cy="41275"/>
            </a:xfrm>
            <a:prstGeom prst="rect">
              <a:avLst/>
            </a:prstGeom>
            <a:solidFill>
              <a:srgbClr val="3399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8" name="Rectangle 79"/>
            <p:cNvSpPr>
              <a:spLocks noChangeArrowheads="1"/>
            </p:cNvSpPr>
            <p:nvPr/>
          </p:nvSpPr>
          <p:spPr bwMode="auto">
            <a:xfrm rot="2529838">
              <a:off x="2239963" y="2881313"/>
              <a:ext cx="1284287" cy="34925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9" name="Rectangle 80"/>
            <p:cNvSpPr>
              <a:spLocks noChangeArrowheads="1"/>
            </p:cNvSpPr>
            <p:nvPr/>
          </p:nvSpPr>
          <p:spPr bwMode="auto">
            <a:xfrm>
              <a:off x="3322638" y="3332163"/>
              <a:ext cx="63500" cy="236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0" name="Rectangle 81"/>
            <p:cNvSpPr>
              <a:spLocks noChangeArrowheads="1"/>
            </p:cNvSpPr>
            <p:nvPr/>
          </p:nvSpPr>
          <p:spPr bwMode="auto">
            <a:xfrm>
              <a:off x="2355850" y="2379663"/>
              <a:ext cx="63500" cy="236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1" name="Text Box 82"/>
            <p:cNvSpPr txBox="1">
              <a:spLocks noChangeArrowheads="1"/>
            </p:cNvSpPr>
            <p:nvPr/>
          </p:nvSpPr>
          <p:spPr bwMode="auto">
            <a:xfrm>
              <a:off x="1990725" y="1460500"/>
              <a:ext cx="3587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/>
                <a:t>S1</a:t>
              </a:r>
              <a:endParaRPr lang="ru-RU" altLang="ru-RU" sz="1000" b="1"/>
            </a:p>
          </p:txBody>
        </p:sp>
        <p:sp>
          <p:nvSpPr>
            <p:cNvPr id="222" name="Text Box 83"/>
            <p:cNvSpPr txBox="1">
              <a:spLocks noChangeArrowheads="1"/>
            </p:cNvSpPr>
            <p:nvPr/>
          </p:nvSpPr>
          <p:spPr bwMode="auto">
            <a:xfrm>
              <a:off x="3381375" y="727075"/>
              <a:ext cx="3587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/>
                <a:t>S2</a:t>
              </a:r>
              <a:endParaRPr lang="ru-RU" altLang="ru-RU" sz="1000" b="1"/>
            </a:p>
          </p:txBody>
        </p:sp>
        <p:sp>
          <p:nvSpPr>
            <p:cNvPr id="223" name="Text Box 84"/>
            <p:cNvSpPr txBox="1">
              <a:spLocks noChangeArrowheads="1"/>
            </p:cNvSpPr>
            <p:nvPr/>
          </p:nvSpPr>
          <p:spPr bwMode="auto">
            <a:xfrm>
              <a:off x="3448050" y="2606675"/>
              <a:ext cx="3587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/>
                <a:t>S3</a:t>
              </a:r>
              <a:endParaRPr lang="ru-RU" altLang="ru-RU" sz="1000" b="1"/>
            </a:p>
          </p:txBody>
        </p:sp>
        <p:sp>
          <p:nvSpPr>
            <p:cNvPr id="224" name="Text Box 85"/>
            <p:cNvSpPr txBox="1">
              <a:spLocks noChangeArrowheads="1"/>
            </p:cNvSpPr>
            <p:nvPr/>
          </p:nvSpPr>
          <p:spPr bwMode="auto">
            <a:xfrm>
              <a:off x="4865688" y="569913"/>
              <a:ext cx="36036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/>
                <a:t>S4</a:t>
              </a:r>
              <a:endParaRPr lang="ru-RU" altLang="ru-RU" sz="1000" b="1"/>
            </a:p>
          </p:txBody>
        </p:sp>
        <p:sp>
          <p:nvSpPr>
            <p:cNvPr id="225" name="Text Box 86"/>
            <p:cNvSpPr txBox="1">
              <a:spLocks noChangeArrowheads="1"/>
            </p:cNvSpPr>
            <p:nvPr/>
          </p:nvSpPr>
          <p:spPr bwMode="auto">
            <a:xfrm>
              <a:off x="4826000" y="2622550"/>
              <a:ext cx="3603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/>
                <a:t>S5</a:t>
              </a:r>
              <a:endParaRPr lang="ru-RU" altLang="ru-RU" sz="1000" b="1"/>
            </a:p>
          </p:txBody>
        </p:sp>
        <p:sp>
          <p:nvSpPr>
            <p:cNvPr id="226" name="Rectangle 87"/>
            <p:cNvSpPr>
              <a:spLocks noChangeArrowheads="1"/>
            </p:cNvSpPr>
            <p:nvPr/>
          </p:nvSpPr>
          <p:spPr bwMode="auto">
            <a:xfrm rot="20592610">
              <a:off x="1527175" y="2674938"/>
              <a:ext cx="352425" cy="34925"/>
            </a:xfrm>
            <a:prstGeom prst="rect">
              <a:avLst/>
            </a:prstGeom>
            <a:solidFill>
              <a:srgbClr val="0000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7" name="Rectangle 88"/>
            <p:cNvSpPr>
              <a:spLocks noChangeArrowheads="1"/>
            </p:cNvSpPr>
            <p:nvPr/>
          </p:nvSpPr>
          <p:spPr bwMode="auto">
            <a:xfrm>
              <a:off x="1409700" y="2682875"/>
              <a:ext cx="133350" cy="1571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228" name="Freeform 89"/>
            <p:cNvSpPr>
              <a:spLocks/>
            </p:cNvSpPr>
            <p:nvPr/>
          </p:nvSpPr>
          <p:spPr bwMode="auto">
            <a:xfrm>
              <a:off x="935038" y="1717675"/>
              <a:ext cx="508000" cy="55563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90"/>
            <p:cNvSpPr>
              <a:spLocks/>
            </p:cNvSpPr>
            <p:nvPr/>
          </p:nvSpPr>
          <p:spPr bwMode="auto">
            <a:xfrm>
              <a:off x="5762625" y="765175"/>
              <a:ext cx="508000" cy="55563"/>
            </a:xfrm>
            <a:custGeom>
              <a:avLst/>
              <a:gdLst>
                <a:gd name="T0" fmla="*/ 22 w 457"/>
                <a:gd name="T1" fmla="*/ 66 h 66"/>
                <a:gd name="T2" fmla="*/ 67 w 457"/>
                <a:gd name="T3" fmla="*/ 24 h 66"/>
                <a:gd name="T4" fmla="*/ 112 w 457"/>
                <a:gd name="T5" fmla="*/ 42 h 66"/>
                <a:gd name="T6" fmla="*/ 142 w 457"/>
                <a:gd name="T7" fmla="*/ 15 h 66"/>
                <a:gd name="T8" fmla="*/ 169 w 457"/>
                <a:gd name="T9" fmla="*/ 3 h 66"/>
                <a:gd name="T10" fmla="*/ 217 w 457"/>
                <a:gd name="T11" fmla="*/ 6 h 66"/>
                <a:gd name="T12" fmla="*/ 223 w 457"/>
                <a:gd name="T13" fmla="*/ 27 h 66"/>
                <a:gd name="T14" fmla="*/ 283 w 457"/>
                <a:gd name="T15" fmla="*/ 45 h 66"/>
                <a:gd name="T16" fmla="*/ 406 w 457"/>
                <a:gd name="T17" fmla="*/ 9 h 66"/>
                <a:gd name="T18" fmla="*/ 424 w 457"/>
                <a:gd name="T19" fmla="*/ 36 h 66"/>
                <a:gd name="T20" fmla="*/ 448 w 457"/>
                <a:gd name="T21" fmla="*/ 39 h 66"/>
                <a:gd name="T22" fmla="*/ 445 w 457"/>
                <a:gd name="T2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66">
                  <a:moveTo>
                    <a:pt x="22" y="66"/>
                  </a:moveTo>
                  <a:cubicBezTo>
                    <a:pt x="0" y="0"/>
                    <a:pt x="29" y="19"/>
                    <a:pt x="67" y="24"/>
                  </a:cubicBezTo>
                  <a:cubicBezTo>
                    <a:pt x="83" y="29"/>
                    <a:pt x="97" y="37"/>
                    <a:pt x="112" y="42"/>
                  </a:cubicBezTo>
                  <a:cubicBezTo>
                    <a:pt x="125" y="33"/>
                    <a:pt x="128" y="22"/>
                    <a:pt x="142" y="15"/>
                  </a:cubicBezTo>
                  <a:cubicBezTo>
                    <a:pt x="151" y="11"/>
                    <a:pt x="169" y="3"/>
                    <a:pt x="169" y="3"/>
                  </a:cubicBezTo>
                  <a:cubicBezTo>
                    <a:pt x="185" y="4"/>
                    <a:pt x="202" y="1"/>
                    <a:pt x="217" y="6"/>
                  </a:cubicBezTo>
                  <a:cubicBezTo>
                    <a:pt x="224" y="8"/>
                    <a:pt x="218" y="21"/>
                    <a:pt x="223" y="27"/>
                  </a:cubicBezTo>
                  <a:cubicBezTo>
                    <a:pt x="234" y="41"/>
                    <a:pt x="267" y="43"/>
                    <a:pt x="283" y="45"/>
                  </a:cubicBezTo>
                  <a:cubicBezTo>
                    <a:pt x="325" y="35"/>
                    <a:pt x="362" y="14"/>
                    <a:pt x="406" y="9"/>
                  </a:cubicBezTo>
                  <a:cubicBezTo>
                    <a:pt x="430" y="1"/>
                    <a:pt x="410" y="30"/>
                    <a:pt x="424" y="36"/>
                  </a:cubicBezTo>
                  <a:cubicBezTo>
                    <a:pt x="431" y="39"/>
                    <a:pt x="440" y="38"/>
                    <a:pt x="448" y="39"/>
                  </a:cubicBezTo>
                  <a:cubicBezTo>
                    <a:pt x="450" y="45"/>
                    <a:pt x="457" y="63"/>
                    <a:pt x="445" y="63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230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636180"/>
                </p:ext>
              </p:extLst>
            </p:nvPr>
          </p:nvGraphicFramePr>
          <p:xfrm>
            <a:off x="6251575" y="606425"/>
            <a:ext cx="188913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49" name="Visio" r:id="rId7" imgW="329489" imgH="938479" progId="Visio.Drawing.6">
                    <p:embed/>
                  </p:oleObj>
                </mc:Choice>
                <mc:Fallback>
                  <p:oleObj name="Visio" r:id="rId7" imgW="329489" imgH="93847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1575" y="606425"/>
                          <a:ext cx="188913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" name="Rectangle 92"/>
            <p:cNvSpPr>
              <a:spLocks noChangeArrowheads="1"/>
            </p:cNvSpPr>
            <p:nvPr/>
          </p:nvSpPr>
          <p:spPr bwMode="auto">
            <a:xfrm rot="3066794">
              <a:off x="3377406" y="2534445"/>
              <a:ext cx="1838325" cy="30162"/>
            </a:xfrm>
            <a:prstGeom prst="rect">
              <a:avLst/>
            </a:prstGeom>
            <a:solidFill>
              <a:srgbClr val="0000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2" name="Rectangle 93"/>
            <p:cNvSpPr>
              <a:spLocks noChangeArrowheads="1"/>
            </p:cNvSpPr>
            <p:nvPr/>
          </p:nvSpPr>
          <p:spPr bwMode="auto">
            <a:xfrm rot="3066794">
              <a:off x="3376613" y="2492375"/>
              <a:ext cx="1866900" cy="34925"/>
            </a:xfrm>
            <a:prstGeom prst="rect">
              <a:avLst/>
            </a:prstGeom>
            <a:solidFill>
              <a:srgbClr val="4B87C3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3" name="Rectangle 94"/>
            <p:cNvSpPr>
              <a:spLocks noChangeArrowheads="1"/>
            </p:cNvSpPr>
            <p:nvPr/>
          </p:nvSpPr>
          <p:spPr bwMode="auto">
            <a:xfrm rot="3066794">
              <a:off x="3411538" y="2373313"/>
              <a:ext cx="1812925" cy="34925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4" name="Rectangle 95"/>
            <p:cNvSpPr>
              <a:spLocks noChangeArrowheads="1"/>
            </p:cNvSpPr>
            <p:nvPr/>
          </p:nvSpPr>
          <p:spPr bwMode="auto">
            <a:xfrm rot="21465177">
              <a:off x="3792538" y="1662113"/>
              <a:ext cx="61912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" name="Rectangle 96"/>
            <p:cNvSpPr>
              <a:spLocks noChangeArrowheads="1"/>
            </p:cNvSpPr>
            <p:nvPr/>
          </p:nvSpPr>
          <p:spPr bwMode="auto">
            <a:xfrm rot="21465177">
              <a:off x="4754563" y="2984500"/>
              <a:ext cx="61912" cy="300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6" name="Rectangle 97"/>
            <p:cNvSpPr>
              <a:spLocks noChangeArrowheads="1"/>
            </p:cNvSpPr>
            <p:nvPr/>
          </p:nvSpPr>
          <p:spPr bwMode="auto">
            <a:xfrm>
              <a:off x="3843338" y="3530600"/>
              <a:ext cx="927100" cy="4127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7" name="Rectangle 98"/>
            <p:cNvSpPr>
              <a:spLocks noChangeArrowheads="1"/>
            </p:cNvSpPr>
            <p:nvPr/>
          </p:nvSpPr>
          <p:spPr bwMode="auto">
            <a:xfrm>
              <a:off x="3846513" y="3571875"/>
              <a:ext cx="925512" cy="42863"/>
            </a:xfrm>
            <a:prstGeom prst="rect">
              <a:avLst/>
            </a:prstGeom>
            <a:solidFill>
              <a:srgbClr val="33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8" name="Rectangle 99"/>
            <p:cNvSpPr>
              <a:spLocks noChangeArrowheads="1"/>
            </p:cNvSpPr>
            <p:nvPr/>
          </p:nvSpPr>
          <p:spPr bwMode="auto">
            <a:xfrm>
              <a:off x="3841750" y="3657600"/>
              <a:ext cx="925513" cy="41275"/>
            </a:xfrm>
            <a:prstGeom prst="rect">
              <a:avLst/>
            </a:prstGeom>
            <a:solidFill>
              <a:srgbClr val="0000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9" name="Rectangle 100"/>
            <p:cNvSpPr>
              <a:spLocks noChangeArrowheads="1"/>
            </p:cNvSpPr>
            <p:nvPr/>
          </p:nvSpPr>
          <p:spPr bwMode="auto">
            <a:xfrm>
              <a:off x="3846513" y="3614738"/>
              <a:ext cx="925512" cy="42862"/>
            </a:xfrm>
            <a:prstGeom prst="rect">
              <a:avLst/>
            </a:prstGeom>
            <a:solidFill>
              <a:srgbClr val="4B87C3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0" name="Rectangle 101"/>
            <p:cNvSpPr>
              <a:spLocks noChangeArrowheads="1"/>
            </p:cNvSpPr>
            <p:nvPr/>
          </p:nvSpPr>
          <p:spPr bwMode="auto">
            <a:xfrm>
              <a:off x="3814763" y="3503613"/>
              <a:ext cx="61912" cy="236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1" name="Rectangle 102"/>
            <p:cNvSpPr>
              <a:spLocks noChangeArrowheads="1"/>
            </p:cNvSpPr>
            <p:nvPr/>
          </p:nvSpPr>
          <p:spPr bwMode="auto">
            <a:xfrm>
              <a:off x="4748213" y="3479800"/>
              <a:ext cx="61912" cy="236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2" name="Rectangle 103"/>
            <p:cNvSpPr>
              <a:spLocks noChangeArrowheads="1"/>
            </p:cNvSpPr>
            <p:nvPr/>
          </p:nvSpPr>
          <p:spPr bwMode="auto">
            <a:xfrm rot="633507">
              <a:off x="1506538" y="1797050"/>
              <a:ext cx="398462" cy="4603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3" name="Oval 104"/>
            <p:cNvSpPr>
              <a:spLocks noChangeArrowheads="1"/>
            </p:cNvSpPr>
            <p:nvPr/>
          </p:nvSpPr>
          <p:spPr bwMode="auto">
            <a:xfrm>
              <a:off x="1865313" y="1833563"/>
              <a:ext cx="41275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4" name="Rectangle 105"/>
            <p:cNvSpPr>
              <a:spLocks noChangeArrowheads="1"/>
            </p:cNvSpPr>
            <p:nvPr/>
          </p:nvSpPr>
          <p:spPr bwMode="auto">
            <a:xfrm>
              <a:off x="1408113" y="1684338"/>
              <a:ext cx="133350" cy="1587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/>
                <a:t>T</a:t>
              </a:r>
              <a:endParaRPr lang="ru-RU" altLang="ru-RU" sz="1400"/>
            </a:p>
          </p:txBody>
        </p:sp>
        <p:sp>
          <p:nvSpPr>
            <p:cNvPr id="245" name="Rectangle 106"/>
            <p:cNvSpPr>
              <a:spLocks noChangeArrowheads="1"/>
            </p:cNvSpPr>
            <p:nvPr/>
          </p:nvSpPr>
          <p:spPr bwMode="auto">
            <a:xfrm>
              <a:off x="3327400" y="1031875"/>
              <a:ext cx="493713" cy="99695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6" name="Rectangle 107"/>
            <p:cNvSpPr>
              <a:spLocks noChangeArrowheads="1"/>
            </p:cNvSpPr>
            <p:nvPr/>
          </p:nvSpPr>
          <p:spPr bwMode="auto">
            <a:xfrm flipH="1">
              <a:off x="4783138" y="2909888"/>
              <a:ext cx="495300" cy="99695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47" name="Text Box 37"/>
          <p:cNvSpPr txBox="1">
            <a:spLocks noChangeArrowheads="1"/>
          </p:cNvSpPr>
          <p:nvPr/>
        </p:nvSpPr>
        <p:spPr bwMode="auto">
          <a:xfrm>
            <a:off x="1718301" y="831863"/>
            <a:ext cx="58674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dirty="0" smtClean="0">
                <a:solidFill>
                  <a:srgbClr val="100E0C"/>
                </a:solidFill>
                <a:latin typeface="Arial" pitchFamily="34" charset="0"/>
              </a:rPr>
              <a:t>Мультиплексирование </a:t>
            </a:r>
            <a:r>
              <a:rPr kumimoji="0" lang="ru-RU" altLang="ru-RU" sz="2800" dirty="0">
                <a:solidFill>
                  <a:srgbClr val="100E0C"/>
                </a:solidFill>
                <a:latin typeface="Arial" pitchFamily="34" charset="0"/>
              </a:rPr>
              <a:t>каналов </a:t>
            </a:r>
            <a:endParaRPr kumimoji="0" lang="ru-RU" altLang="ru-RU" sz="2800" dirty="0">
              <a:solidFill>
                <a:srgbClr val="100E0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2133600" y="188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  <p:sp>
        <p:nvSpPr>
          <p:cNvPr id="247" name="Text Box 37"/>
          <p:cNvSpPr txBox="1">
            <a:spLocks noChangeArrowheads="1"/>
          </p:cNvSpPr>
          <p:nvPr/>
        </p:nvSpPr>
        <p:spPr bwMode="auto">
          <a:xfrm>
            <a:off x="1718301" y="831863"/>
            <a:ext cx="5867400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dirty="0" smtClean="0">
                <a:solidFill>
                  <a:srgbClr val="100E0C"/>
                </a:solidFill>
                <a:latin typeface="Arial" pitchFamily="34" charset="0"/>
              </a:rPr>
              <a:t>Дополнение потока до пропускной способности линии</a:t>
            </a:r>
            <a:endParaRPr kumimoji="0" lang="ru-RU" altLang="ru-RU" sz="2800" dirty="0">
              <a:solidFill>
                <a:srgbClr val="100E0C"/>
              </a:solidFill>
              <a:latin typeface="Arial" pitchFamily="34" charset="0"/>
            </a:endParaRPr>
          </a:p>
        </p:txBody>
      </p:sp>
      <p:grpSp>
        <p:nvGrpSpPr>
          <p:cNvPr id="111" name="Группа 110"/>
          <p:cNvGrpSpPr/>
          <p:nvPr/>
        </p:nvGrpSpPr>
        <p:grpSpPr>
          <a:xfrm>
            <a:off x="715963" y="2034403"/>
            <a:ext cx="7529512" cy="3963988"/>
            <a:chOff x="715963" y="1495425"/>
            <a:chExt cx="7529512" cy="3963988"/>
          </a:xfrm>
        </p:grpSpPr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976313" y="1495425"/>
              <a:ext cx="1185862" cy="1358900"/>
            </a:xfrm>
            <a:prstGeom prst="rect">
              <a:avLst/>
            </a:prstGeom>
            <a:solidFill>
              <a:srgbClr val="DEDE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4392613" y="1812925"/>
              <a:ext cx="1025525" cy="542925"/>
            </a:xfrm>
            <a:prstGeom prst="rect">
              <a:avLst/>
            </a:prstGeom>
            <a:solidFill>
              <a:srgbClr val="DEDE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" name="Rectangle 7"/>
            <p:cNvSpPr>
              <a:spLocks noChangeArrowheads="1"/>
            </p:cNvSpPr>
            <p:nvPr/>
          </p:nvSpPr>
          <p:spPr bwMode="auto">
            <a:xfrm>
              <a:off x="5424488" y="1930400"/>
              <a:ext cx="2732087" cy="320675"/>
            </a:xfrm>
            <a:prstGeom prst="rect">
              <a:avLst/>
            </a:prstGeom>
            <a:solidFill>
              <a:srgbClr val="E7E7E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" name="Text Box 8"/>
            <p:cNvSpPr txBox="1">
              <a:spLocks noChangeArrowheads="1"/>
            </p:cNvSpPr>
            <p:nvPr/>
          </p:nvSpPr>
          <p:spPr bwMode="auto">
            <a:xfrm>
              <a:off x="715963" y="3014663"/>
              <a:ext cx="17907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600"/>
                <a:t>Оборудование пользователя</a:t>
              </a:r>
            </a:p>
          </p:txBody>
        </p:sp>
        <p:sp>
          <p:nvSpPr>
            <p:cNvPr id="116" name="Text Box 9"/>
            <p:cNvSpPr txBox="1">
              <a:spLocks noChangeArrowheads="1"/>
            </p:cNvSpPr>
            <p:nvPr/>
          </p:nvSpPr>
          <p:spPr bwMode="auto">
            <a:xfrm>
              <a:off x="4241800" y="2686050"/>
              <a:ext cx="17907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600"/>
                <a:t>Терминальное оборудование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6454775" y="2589213"/>
              <a:ext cx="1790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600"/>
                <a:t>Связь</a:t>
              </a: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155825" y="1924050"/>
              <a:ext cx="2238375" cy="320675"/>
            </a:xfrm>
            <a:prstGeom prst="rect">
              <a:avLst/>
            </a:prstGeom>
            <a:solidFill>
              <a:srgbClr val="E7E7E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5491163" y="1947863"/>
              <a:ext cx="2732087" cy="2952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0" name="Group 28"/>
            <p:cNvGrpSpPr>
              <a:grpSpLocks/>
            </p:cNvGrpSpPr>
            <p:nvPr/>
          </p:nvGrpSpPr>
          <p:grpSpPr bwMode="auto">
            <a:xfrm>
              <a:off x="3335338" y="1952625"/>
              <a:ext cx="330200" cy="284163"/>
              <a:chOff x="2101" y="1230"/>
              <a:chExt cx="208" cy="179"/>
            </a:xfrm>
          </p:grpSpPr>
          <p:sp>
            <p:nvSpPr>
              <p:cNvPr id="281" name="Line 13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2" name="Line 15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3" name="Line 16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4" name="Line 17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21" name="Line 19"/>
            <p:cNvSpPr>
              <a:spLocks noChangeShapeType="1"/>
            </p:cNvSpPr>
            <p:nvPr/>
          </p:nvSpPr>
          <p:spPr bwMode="auto">
            <a:xfrm>
              <a:off x="2192338" y="19526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2306638" y="19526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>
              <a:off x="2408238" y="19526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>
              <a:off x="2522538" y="19526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Line 23"/>
            <p:cNvSpPr>
              <a:spLocks noChangeShapeType="1"/>
            </p:cNvSpPr>
            <p:nvPr/>
          </p:nvSpPr>
          <p:spPr bwMode="auto">
            <a:xfrm>
              <a:off x="2635250" y="1957388"/>
              <a:ext cx="0" cy="2841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24"/>
            <p:cNvSpPr>
              <a:spLocks noChangeShapeType="1"/>
            </p:cNvSpPr>
            <p:nvPr/>
          </p:nvSpPr>
          <p:spPr bwMode="auto">
            <a:xfrm>
              <a:off x="1022350" y="4421188"/>
              <a:ext cx="0" cy="2841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1014413" y="4908550"/>
              <a:ext cx="0" cy="28416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8" name="Group 29"/>
            <p:cNvGrpSpPr>
              <a:grpSpLocks/>
            </p:cNvGrpSpPr>
            <p:nvPr/>
          </p:nvGrpSpPr>
          <p:grpSpPr bwMode="auto">
            <a:xfrm>
              <a:off x="4799013" y="1946275"/>
              <a:ext cx="330200" cy="284163"/>
              <a:chOff x="2101" y="1230"/>
              <a:chExt cx="208" cy="179"/>
            </a:xfrm>
          </p:grpSpPr>
          <p:sp>
            <p:nvSpPr>
              <p:cNvPr id="277" name="Line 30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8" name="Line 31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9" name="Line 32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0" name="Line 33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5237163" y="1951038"/>
              <a:ext cx="0" cy="28416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0" name="Group 48"/>
            <p:cNvGrpSpPr>
              <a:grpSpLocks/>
            </p:cNvGrpSpPr>
            <p:nvPr/>
          </p:nvGrpSpPr>
          <p:grpSpPr bwMode="auto">
            <a:xfrm>
              <a:off x="4465638" y="1946275"/>
              <a:ext cx="215900" cy="290513"/>
              <a:chOff x="2813" y="1226"/>
              <a:chExt cx="136" cy="183"/>
            </a:xfrm>
          </p:grpSpPr>
          <p:sp>
            <p:nvSpPr>
              <p:cNvPr id="274" name="Line 14"/>
              <p:cNvSpPr>
                <a:spLocks noChangeShapeType="1"/>
              </p:cNvSpPr>
              <p:nvPr/>
            </p:nvSpPr>
            <p:spPr bwMode="auto">
              <a:xfrm>
                <a:off x="294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5" name="Line 39"/>
              <p:cNvSpPr>
                <a:spLocks noChangeShapeType="1"/>
              </p:cNvSpPr>
              <p:nvPr/>
            </p:nvSpPr>
            <p:spPr bwMode="auto">
              <a:xfrm>
                <a:off x="2875" y="1226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" name="Line 41"/>
              <p:cNvSpPr>
                <a:spLocks noChangeShapeType="1"/>
              </p:cNvSpPr>
              <p:nvPr/>
            </p:nvSpPr>
            <p:spPr bwMode="auto">
              <a:xfrm>
                <a:off x="281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31" name="Line 42"/>
            <p:cNvSpPr>
              <a:spLocks noChangeShapeType="1"/>
            </p:cNvSpPr>
            <p:nvPr/>
          </p:nvSpPr>
          <p:spPr bwMode="auto">
            <a:xfrm>
              <a:off x="5341938" y="1944688"/>
              <a:ext cx="0" cy="28416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2" name="Group 43"/>
            <p:cNvGrpSpPr>
              <a:grpSpLocks/>
            </p:cNvGrpSpPr>
            <p:nvPr/>
          </p:nvGrpSpPr>
          <p:grpSpPr bwMode="auto">
            <a:xfrm>
              <a:off x="5467350" y="1970088"/>
              <a:ext cx="330200" cy="284162"/>
              <a:chOff x="2101" y="1230"/>
              <a:chExt cx="208" cy="179"/>
            </a:xfrm>
          </p:grpSpPr>
          <p:sp>
            <p:nvSpPr>
              <p:cNvPr id="270" name="Line 44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1" name="Line 45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2" name="Line 46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3" name="Line 47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3" name="Group 53"/>
            <p:cNvGrpSpPr>
              <a:grpSpLocks/>
            </p:cNvGrpSpPr>
            <p:nvPr/>
          </p:nvGrpSpPr>
          <p:grpSpPr bwMode="auto">
            <a:xfrm>
              <a:off x="5903913" y="1971675"/>
              <a:ext cx="215900" cy="290513"/>
              <a:chOff x="3719" y="1242"/>
              <a:chExt cx="136" cy="183"/>
            </a:xfrm>
          </p:grpSpPr>
          <p:sp>
            <p:nvSpPr>
              <p:cNvPr id="267" name="Line 50"/>
              <p:cNvSpPr>
                <a:spLocks noChangeShapeType="1"/>
              </p:cNvSpPr>
              <p:nvPr/>
            </p:nvSpPr>
            <p:spPr bwMode="auto">
              <a:xfrm>
                <a:off x="3855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8" name="Line 51"/>
              <p:cNvSpPr>
                <a:spLocks noChangeShapeType="1"/>
              </p:cNvSpPr>
              <p:nvPr/>
            </p:nvSpPr>
            <p:spPr bwMode="auto">
              <a:xfrm>
                <a:off x="3781" y="1246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9" name="Line 52"/>
              <p:cNvSpPr>
                <a:spLocks noChangeShapeType="1"/>
              </p:cNvSpPr>
              <p:nvPr/>
            </p:nvSpPr>
            <p:spPr bwMode="auto">
              <a:xfrm>
                <a:off x="3719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4" name="Group 54"/>
            <p:cNvGrpSpPr>
              <a:grpSpLocks/>
            </p:cNvGrpSpPr>
            <p:nvPr/>
          </p:nvGrpSpPr>
          <p:grpSpPr bwMode="auto">
            <a:xfrm>
              <a:off x="6230938" y="1976438"/>
              <a:ext cx="215900" cy="290512"/>
              <a:chOff x="3719" y="1242"/>
              <a:chExt cx="136" cy="183"/>
            </a:xfrm>
          </p:grpSpPr>
          <p:sp>
            <p:nvSpPr>
              <p:cNvPr id="264" name="Line 55"/>
              <p:cNvSpPr>
                <a:spLocks noChangeShapeType="1"/>
              </p:cNvSpPr>
              <p:nvPr/>
            </p:nvSpPr>
            <p:spPr bwMode="auto">
              <a:xfrm>
                <a:off x="3855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5" name="Line 56"/>
              <p:cNvSpPr>
                <a:spLocks noChangeShapeType="1"/>
              </p:cNvSpPr>
              <p:nvPr/>
            </p:nvSpPr>
            <p:spPr bwMode="auto">
              <a:xfrm>
                <a:off x="3781" y="1246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" name="Line 57"/>
              <p:cNvSpPr>
                <a:spLocks noChangeShapeType="1"/>
              </p:cNvSpPr>
              <p:nvPr/>
            </p:nvSpPr>
            <p:spPr bwMode="auto">
              <a:xfrm>
                <a:off x="3719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5" name="Group 58"/>
            <p:cNvGrpSpPr>
              <a:grpSpLocks/>
            </p:cNvGrpSpPr>
            <p:nvPr/>
          </p:nvGrpSpPr>
          <p:grpSpPr bwMode="auto">
            <a:xfrm>
              <a:off x="6548438" y="1974850"/>
              <a:ext cx="330200" cy="284163"/>
              <a:chOff x="2101" y="1230"/>
              <a:chExt cx="208" cy="179"/>
            </a:xfrm>
          </p:grpSpPr>
          <p:sp>
            <p:nvSpPr>
              <p:cNvPr id="260" name="Line 59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1" name="Line 60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2" name="Line 61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3" name="Line 62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6986588" y="1968500"/>
              <a:ext cx="330200" cy="284163"/>
              <a:chOff x="2101" y="1230"/>
              <a:chExt cx="208" cy="179"/>
            </a:xfrm>
          </p:grpSpPr>
          <p:sp>
            <p:nvSpPr>
              <p:cNvPr id="256" name="Line 64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7" name="Line 65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8" name="Line 66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9" name="Line 67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7" name="Group 68"/>
            <p:cNvGrpSpPr>
              <a:grpSpLocks/>
            </p:cNvGrpSpPr>
            <p:nvPr/>
          </p:nvGrpSpPr>
          <p:grpSpPr bwMode="auto">
            <a:xfrm>
              <a:off x="7410450" y="1982788"/>
              <a:ext cx="215900" cy="290512"/>
              <a:chOff x="3719" y="1242"/>
              <a:chExt cx="136" cy="183"/>
            </a:xfrm>
          </p:grpSpPr>
          <p:sp>
            <p:nvSpPr>
              <p:cNvPr id="253" name="Line 69"/>
              <p:cNvSpPr>
                <a:spLocks noChangeShapeType="1"/>
              </p:cNvSpPr>
              <p:nvPr/>
            </p:nvSpPr>
            <p:spPr bwMode="auto">
              <a:xfrm>
                <a:off x="3855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Line 70"/>
              <p:cNvSpPr>
                <a:spLocks noChangeShapeType="1"/>
              </p:cNvSpPr>
              <p:nvPr/>
            </p:nvSpPr>
            <p:spPr bwMode="auto">
              <a:xfrm>
                <a:off x="3781" y="1246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Line 71"/>
              <p:cNvSpPr>
                <a:spLocks noChangeShapeType="1"/>
              </p:cNvSpPr>
              <p:nvPr/>
            </p:nvSpPr>
            <p:spPr bwMode="auto">
              <a:xfrm>
                <a:off x="3719" y="1242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8" name="Group 76"/>
            <p:cNvGrpSpPr>
              <a:grpSpLocks/>
            </p:cNvGrpSpPr>
            <p:nvPr/>
          </p:nvGrpSpPr>
          <p:grpSpPr bwMode="auto">
            <a:xfrm>
              <a:off x="7740650" y="1982788"/>
              <a:ext cx="330200" cy="284162"/>
              <a:chOff x="2101" y="1230"/>
              <a:chExt cx="208" cy="179"/>
            </a:xfrm>
          </p:grpSpPr>
          <p:sp>
            <p:nvSpPr>
              <p:cNvPr id="249" name="Line 77"/>
              <p:cNvSpPr>
                <a:spLocks noChangeShapeType="1"/>
              </p:cNvSpPr>
              <p:nvPr/>
            </p:nvSpPr>
            <p:spPr bwMode="auto">
              <a:xfrm>
                <a:off x="2101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0" name="Line 78"/>
              <p:cNvSpPr>
                <a:spLocks noChangeShapeType="1"/>
              </p:cNvSpPr>
              <p:nvPr/>
            </p:nvSpPr>
            <p:spPr bwMode="auto">
              <a:xfrm>
                <a:off x="2173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1" name="Line 79"/>
              <p:cNvSpPr>
                <a:spLocks noChangeShapeType="1"/>
              </p:cNvSpPr>
              <p:nvPr/>
            </p:nvSpPr>
            <p:spPr bwMode="auto">
              <a:xfrm>
                <a:off x="2237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Line 80"/>
              <p:cNvSpPr>
                <a:spLocks noChangeShapeType="1"/>
              </p:cNvSpPr>
              <p:nvPr/>
            </p:nvSpPr>
            <p:spPr bwMode="auto">
              <a:xfrm>
                <a:off x="2309" y="1230"/>
                <a:ext cx="0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39" name="Text Box 81"/>
            <p:cNvSpPr txBox="1">
              <a:spLocks noChangeArrowheads="1"/>
            </p:cNvSpPr>
            <p:nvPr/>
          </p:nvSpPr>
          <p:spPr bwMode="auto">
            <a:xfrm>
              <a:off x="1252538" y="4367213"/>
              <a:ext cx="3232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600"/>
                <a:t>Данные пользователя</a:t>
              </a:r>
            </a:p>
          </p:txBody>
        </p:sp>
        <p:sp>
          <p:nvSpPr>
            <p:cNvPr id="248" name="Text Box 82"/>
            <p:cNvSpPr txBox="1">
              <a:spLocks noChangeArrowheads="1"/>
            </p:cNvSpPr>
            <p:nvPr/>
          </p:nvSpPr>
          <p:spPr bwMode="auto">
            <a:xfrm>
              <a:off x="1246188" y="4878388"/>
              <a:ext cx="27051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600"/>
                <a:t>Вставляемые «пустые» данные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0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83011"/>
              </p:ext>
            </p:extLst>
          </p:nvPr>
        </p:nvGraphicFramePr>
        <p:xfrm>
          <a:off x="683568" y="260648"/>
          <a:ext cx="5854700" cy="63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name="Документ" r:id="rId3" imgW="5857920" imgH="6391440" progId="Word.Document.8">
                  <p:embed/>
                </p:oleObj>
              </mc:Choice>
              <mc:Fallback>
                <p:oleObj name="Документ" r:id="rId3" imgW="5857920" imgH="6391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0648"/>
                        <a:ext cx="5854700" cy="638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72200" y="1916832"/>
            <a:ext cx="26642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установка соединения (сигнальный протокол)</a:t>
            </a:r>
          </a:p>
          <a:p>
            <a:r>
              <a:rPr lang="ru-RU" dirty="0" smtClean="0"/>
              <a:t>Возможен отказ в соединении</a:t>
            </a:r>
          </a:p>
          <a:p>
            <a:r>
              <a:rPr lang="ru-RU" dirty="0" smtClean="0"/>
              <a:t>Гарантированная пропускная способность</a:t>
            </a:r>
          </a:p>
          <a:p>
            <a:r>
              <a:rPr lang="ru-RU" dirty="0" smtClean="0"/>
              <a:t>Гарантированные задержки</a:t>
            </a:r>
          </a:p>
          <a:p>
            <a:r>
              <a:rPr lang="ru-RU" dirty="0" smtClean="0"/>
              <a:t>Минимальные потери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24" y="1314299"/>
            <a:ext cx="7634352" cy="478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815340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sz="2400" dirty="0"/>
              <a:t>В самом общем виде задача коммутации может быть представлена в виде нескольких взаимосвязанных частных задач.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dirty="0"/>
              <a:t>Определение информационных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потоков</a:t>
            </a:r>
            <a:r>
              <a:rPr lang="ru-RU" altLang="ru-RU" sz="2400" dirty="0"/>
              <a:t>, для которых требуется прокладывать пути.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dirty="0"/>
              <a:t>Определение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маршрутов</a:t>
            </a:r>
            <a:r>
              <a:rPr lang="ru-RU" altLang="ru-RU" sz="2400" dirty="0"/>
              <a:t> для потоков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/>
              <a:t>Сообщение</a:t>
            </a:r>
            <a:r>
              <a:rPr lang="ru-RU" altLang="ru-RU" sz="2400" dirty="0"/>
              <a:t> о найденных маршрутах узлам сети 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Продвижение</a:t>
            </a:r>
            <a:r>
              <a:rPr lang="ru-RU" altLang="ru-RU" sz="2400" dirty="0"/>
              <a:t> – распознавание потоков и локальная коммутация на каждом транзитном узле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Мультиплексирование</a:t>
            </a:r>
            <a:r>
              <a:rPr lang="ru-RU" altLang="ru-RU" sz="2400" dirty="0"/>
              <a:t> и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демультиплексирование</a:t>
            </a:r>
            <a:r>
              <a:rPr lang="ru-RU" altLang="ru-RU" sz="2400" dirty="0"/>
              <a:t> потоков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55650" y="1349887"/>
            <a:ext cx="8208963" cy="5174738"/>
            <a:chOff x="755650" y="428625"/>
            <a:chExt cx="8208963" cy="609600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971550" y="2997200"/>
              <a:ext cx="331311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2700338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836738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3492500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11"/>
            <p:cNvSpPr>
              <a:spLocks/>
            </p:cNvSpPr>
            <p:nvPr/>
          </p:nvSpPr>
          <p:spPr bwMode="auto">
            <a:xfrm rot="16200000">
              <a:off x="3744913" y="3249612"/>
              <a:ext cx="287338" cy="792163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12"/>
            <p:cNvSpPr>
              <a:spLocks/>
            </p:cNvSpPr>
            <p:nvPr/>
          </p:nvSpPr>
          <p:spPr bwMode="auto">
            <a:xfrm rot="16200000">
              <a:off x="2952750" y="3249613"/>
              <a:ext cx="287338" cy="792162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 rot="16200000">
              <a:off x="2089150" y="3249613"/>
              <a:ext cx="287338" cy="792162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AutoShape 14"/>
            <p:cNvSpPr>
              <a:spLocks/>
            </p:cNvSpPr>
            <p:nvPr/>
          </p:nvSpPr>
          <p:spPr bwMode="auto">
            <a:xfrm rot="16200000">
              <a:off x="1223963" y="3249612"/>
              <a:ext cx="287338" cy="792163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5400000">
              <a:off x="2520156" y="1016794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116013" y="2300288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Отправляемые данные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971550" y="1123950"/>
              <a:ext cx="34575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AutoShape 46"/>
            <p:cNvSpPr>
              <a:spLocks/>
            </p:cNvSpPr>
            <p:nvPr/>
          </p:nvSpPr>
          <p:spPr bwMode="auto">
            <a:xfrm rot="5400000">
              <a:off x="2520156" y="-856456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1116013" y="428625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Отправляемые данные</a:t>
              </a: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932363" y="4365625"/>
              <a:ext cx="935037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5578475" y="4365625"/>
              <a:ext cx="288925" cy="4318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635375" y="4365625"/>
              <a:ext cx="1008063" cy="431800"/>
              <a:chOff x="2290" y="2750"/>
              <a:chExt cx="635" cy="272"/>
            </a:xfrm>
          </p:grpSpPr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" name="Rectangle 62"/>
              <p:cNvSpPr>
                <a:spLocks noChangeArrowheads="1"/>
              </p:cNvSpPr>
              <p:nvPr/>
            </p:nvSpPr>
            <p:spPr bwMode="auto">
              <a:xfrm>
                <a:off x="2743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124075" y="4365625"/>
              <a:ext cx="10795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2916238" y="4365625"/>
              <a:ext cx="288925" cy="4318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3" name="Group 96"/>
            <p:cNvGrpSpPr>
              <a:grpSpLocks/>
            </p:cNvGrpSpPr>
            <p:nvPr/>
          </p:nvGrpSpPr>
          <p:grpSpPr bwMode="auto">
            <a:xfrm>
              <a:off x="755650" y="4365625"/>
              <a:ext cx="1079500" cy="431800"/>
              <a:chOff x="476" y="2750"/>
              <a:chExt cx="680" cy="272"/>
            </a:xfrm>
          </p:grpSpPr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68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974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3635375" y="4365625"/>
              <a:ext cx="1008063" cy="431800"/>
              <a:chOff x="2290" y="2750"/>
              <a:chExt cx="635" cy="272"/>
            </a:xfrm>
          </p:grpSpPr>
          <p:sp>
            <p:nvSpPr>
              <p:cNvPr id="27" name="Rectangle 76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Rectangle 77"/>
              <p:cNvSpPr>
                <a:spLocks noChangeArrowheads="1"/>
              </p:cNvSpPr>
              <p:nvPr/>
            </p:nvSpPr>
            <p:spPr bwMode="auto">
              <a:xfrm>
                <a:off x="2743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9" name="Text Box 93"/>
            <p:cNvSpPr txBox="1">
              <a:spLocks noChangeArrowheads="1"/>
            </p:cNvSpPr>
            <p:nvPr/>
          </p:nvSpPr>
          <p:spPr bwMode="auto">
            <a:xfrm>
              <a:off x="6516688" y="712788"/>
              <a:ext cx="2376487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dirty="0"/>
                <a:t>1 этап – исходное сообщение на узле отправителе</a:t>
              </a:r>
            </a:p>
          </p:txBody>
        </p:sp>
        <p:sp>
          <p:nvSpPr>
            <p:cNvPr id="30" name="Text Box 94"/>
            <p:cNvSpPr txBox="1">
              <a:spLocks noChangeArrowheads="1"/>
            </p:cNvSpPr>
            <p:nvPr/>
          </p:nvSpPr>
          <p:spPr bwMode="auto">
            <a:xfrm>
              <a:off x="6516688" y="2492375"/>
              <a:ext cx="24479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2 этап – разбиение сообщения на части</a:t>
              </a:r>
            </a:p>
          </p:txBody>
        </p:sp>
        <p:sp>
          <p:nvSpPr>
            <p:cNvPr id="31" name="Text Box 95"/>
            <p:cNvSpPr txBox="1">
              <a:spLocks noChangeArrowheads="1"/>
            </p:cNvSpPr>
            <p:nvPr/>
          </p:nvSpPr>
          <p:spPr bwMode="auto">
            <a:xfrm>
              <a:off x="6516688" y="3933825"/>
              <a:ext cx="2411412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3 этап – образование пакетов</a:t>
              </a:r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755650" y="4365625"/>
              <a:ext cx="1079500" cy="431800"/>
              <a:chOff x="476" y="2750"/>
              <a:chExt cx="680" cy="272"/>
            </a:xfrm>
          </p:grpSpPr>
          <p:sp>
            <p:nvSpPr>
              <p:cNvPr id="33" name="Rectangle 98"/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68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" name="Rectangle 99"/>
              <p:cNvSpPr>
                <a:spLocks noChangeArrowheads="1"/>
              </p:cNvSpPr>
              <p:nvPr/>
            </p:nvSpPr>
            <p:spPr bwMode="auto">
              <a:xfrm>
                <a:off x="974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 flipH="1">
              <a:off x="1187450" y="3789363"/>
              <a:ext cx="1444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>
              <a:off x="2195513" y="3860800"/>
              <a:ext cx="144462" cy="431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>
              <a:off x="3059113" y="3789363"/>
              <a:ext cx="7207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3851275" y="3716338"/>
              <a:ext cx="1081088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6530975" y="5589588"/>
              <a:ext cx="2160588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4 этап - сборка пакетов на узле назначения</a:t>
              </a:r>
            </a:p>
          </p:txBody>
        </p:sp>
        <p:sp>
          <p:nvSpPr>
            <p:cNvPr id="40" name="Rectangle 109"/>
            <p:cNvSpPr>
              <a:spLocks noChangeArrowheads="1"/>
            </p:cNvSpPr>
            <p:nvPr/>
          </p:nvSpPr>
          <p:spPr bwMode="auto">
            <a:xfrm>
              <a:off x="1187450" y="6092825"/>
              <a:ext cx="34575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AutoShape 111"/>
            <p:cNvSpPr>
              <a:spLocks/>
            </p:cNvSpPr>
            <p:nvPr/>
          </p:nvSpPr>
          <p:spPr bwMode="auto">
            <a:xfrm rot="5400000">
              <a:off x="2736056" y="4112419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Text Box 112"/>
            <p:cNvSpPr txBox="1">
              <a:spLocks noChangeArrowheads="1"/>
            </p:cNvSpPr>
            <p:nvPr/>
          </p:nvSpPr>
          <p:spPr bwMode="auto">
            <a:xfrm>
              <a:off x="1331913" y="5397500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Принятые данные</a:t>
              </a:r>
            </a:p>
          </p:txBody>
        </p:sp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4643438" y="5661025"/>
              <a:ext cx="13668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 altLang="ru-RU" sz="1000"/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2051050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2916238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3708400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119"/>
            <p:cNvSpPr>
              <a:spLocks noChangeArrowheads="1"/>
            </p:cNvSpPr>
            <p:nvPr/>
          </p:nvSpPr>
          <p:spPr bwMode="auto">
            <a:xfrm>
              <a:off x="755650" y="4365625"/>
              <a:ext cx="79216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2124075" y="4365625"/>
              <a:ext cx="79216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Rectangle 121"/>
            <p:cNvSpPr>
              <a:spLocks noChangeArrowheads="1"/>
            </p:cNvSpPr>
            <p:nvPr/>
          </p:nvSpPr>
          <p:spPr bwMode="auto">
            <a:xfrm>
              <a:off x="3635375" y="4365625"/>
              <a:ext cx="72072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Rectangle 122"/>
            <p:cNvSpPr>
              <a:spLocks noChangeArrowheads="1"/>
            </p:cNvSpPr>
            <p:nvPr/>
          </p:nvSpPr>
          <p:spPr bwMode="auto">
            <a:xfrm>
              <a:off x="4932363" y="4365625"/>
              <a:ext cx="647700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/>
              <a:t>Коммутация пакетов</a:t>
            </a:r>
            <a:endParaRPr lang="ru-RU" alt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681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/>
              <a:t>Буферизация</a:t>
            </a:r>
            <a:endParaRPr lang="ru-RU" altLang="ru-RU" sz="4000" b="1" dirty="0"/>
          </a:p>
        </p:txBody>
      </p:sp>
      <p:grpSp>
        <p:nvGrpSpPr>
          <p:cNvPr id="53" name="Группа 52"/>
          <p:cNvGrpSpPr/>
          <p:nvPr/>
        </p:nvGrpSpPr>
        <p:grpSpPr>
          <a:xfrm>
            <a:off x="900113" y="1782763"/>
            <a:ext cx="7894638" cy="4597400"/>
            <a:chOff x="752475" y="790575"/>
            <a:chExt cx="7894638" cy="4597400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1981200" y="790575"/>
              <a:ext cx="5116513" cy="4597400"/>
            </a:xfrm>
            <a:prstGeom prst="rect">
              <a:avLst/>
            </a:prstGeom>
            <a:solidFill>
              <a:srgbClr val="EBEBE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773488" y="1593850"/>
              <a:ext cx="1655762" cy="2698750"/>
            </a:xfrm>
            <a:prstGeom prst="rect">
              <a:avLst/>
            </a:prstGeom>
            <a:solidFill>
              <a:srgbClr val="D4D4D4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4000500" y="1892300"/>
              <a:ext cx="1295400" cy="1765300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981200" y="13843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981200" y="18161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1816100" y="1384300"/>
              <a:ext cx="165100" cy="8763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1984375" y="892175"/>
              <a:ext cx="15255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Входная очередь</a:t>
              </a:r>
              <a:r>
                <a:rPr lang="ru-RU" altLang="ru-RU"/>
                <a:t> </a:t>
              </a: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1920875" y="2162175"/>
              <a:ext cx="14620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Выходная очередь</a:t>
              </a:r>
              <a:r>
                <a:rPr lang="ru-RU" altLang="ru-RU"/>
                <a:t> </a:t>
              </a:r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 rot="1338372">
              <a:off x="3060700" y="15494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 rot="1338372">
              <a:off x="3098800" y="19812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3787775" y="3779838"/>
              <a:ext cx="178593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Коммутационная матрица</a:t>
              </a:r>
              <a:endParaRPr lang="ru-RU" altLang="ru-RU"/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1981200" y="33401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981200" y="37719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1816100" y="3340100"/>
              <a:ext cx="165100" cy="8763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984375" y="2878138"/>
              <a:ext cx="13477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Входная очередь</a:t>
              </a: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1920875" y="4148138"/>
              <a:ext cx="13731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Выходная очередь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5880100" y="16002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5880100" y="20320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7086600" y="1600200"/>
              <a:ext cx="165100" cy="8763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5883275" y="1138238"/>
              <a:ext cx="12080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Входная очередь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819775" y="2428875"/>
              <a:ext cx="1271588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/>
                <a:t>Выходная очередь</a:t>
              </a: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5880100" y="32893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5880100" y="3721100"/>
              <a:ext cx="1206500" cy="431800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7086600" y="3289300"/>
              <a:ext cx="165100" cy="8763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6048375" y="2827338"/>
              <a:ext cx="13604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Входная очередь</a:t>
              </a: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5794375" y="4084638"/>
              <a:ext cx="13223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ru-RU" altLang="ru-RU" sz="1400" b="1"/>
                <a:t>Выходная очередь</a:t>
              </a:r>
            </a:p>
          </p:txBody>
        </p:sp>
        <p:sp>
          <p:nvSpPr>
            <p:cNvPr id="81" name="AutoShape 33"/>
            <p:cNvSpPr>
              <a:spLocks noChangeArrowheads="1"/>
            </p:cNvSpPr>
            <p:nvPr/>
          </p:nvSpPr>
          <p:spPr bwMode="auto">
            <a:xfrm rot="20295662">
              <a:off x="3073400" y="38100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AutoShape 34"/>
            <p:cNvSpPr>
              <a:spLocks noChangeArrowheads="1"/>
            </p:cNvSpPr>
            <p:nvPr/>
          </p:nvSpPr>
          <p:spPr bwMode="auto">
            <a:xfrm rot="20295662">
              <a:off x="3086100" y="33655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AutoShape 35"/>
            <p:cNvSpPr>
              <a:spLocks noChangeArrowheads="1"/>
            </p:cNvSpPr>
            <p:nvPr/>
          </p:nvSpPr>
          <p:spPr bwMode="auto">
            <a:xfrm rot="1338372">
              <a:off x="5207000" y="32766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4" name="AutoShape 36"/>
            <p:cNvSpPr>
              <a:spLocks noChangeArrowheads="1"/>
            </p:cNvSpPr>
            <p:nvPr/>
          </p:nvSpPr>
          <p:spPr bwMode="auto">
            <a:xfrm rot="1338372">
              <a:off x="5245100" y="37211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AutoShape 37"/>
            <p:cNvSpPr>
              <a:spLocks noChangeArrowheads="1"/>
            </p:cNvSpPr>
            <p:nvPr/>
          </p:nvSpPr>
          <p:spPr bwMode="auto">
            <a:xfrm rot="20295662">
              <a:off x="5181600" y="17907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" name="AutoShape 38"/>
            <p:cNvSpPr>
              <a:spLocks noChangeArrowheads="1"/>
            </p:cNvSpPr>
            <p:nvPr/>
          </p:nvSpPr>
          <p:spPr bwMode="auto">
            <a:xfrm rot="20295662">
              <a:off x="5207000" y="2197100"/>
              <a:ext cx="812800" cy="266700"/>
            </a:xfrm>
            <a:prstGeom prst="leftRightArrow">
              <a:avLst>
                <a:gd name="adj1" fmla="val 50000"/>
                <a:gd name="adj2" fmla="val 609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752475" y="3640138"/>
              <a:ext cx="1462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ru-RU" altLang="ru-RU" b="1"/>
                <a:t>Интерфейс</a:t>
              </a: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752475" y="1658938"/>
              <a:ext cx="12398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ru-RU" altLang="ru-RU" sz="1400" b="1"/>
                <a:t>Интерфейс</a:t>
              </a:r>
              <a:r>
                <a:rPr lang="ru-RU" altLang="ru-RU"/>
                <a:t> </a:t>
              </a: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7318375" y="1892300"/>
              <a:ext cx="11763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ru-RU" altLang="ru-RU" sz="1400" b="1"/>
                <a:t>Интерфейс</a:t>
              </a:r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7470775" y="3530600"/>
              <a:ext cx="11763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ru-RU" altLang="ru-RU" sz="1400" b="1"/>
                <a:t>Интерфейс</a:t>
              </a:r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2674938" y="1495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>
              <a:off x="2789238" y="1495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2890838" y="1495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Line 47"/>
            <p:cNvSpPr>
              <a:spLocks noChangeShapeType="1"/>
            </p:cNvSpPr>
            <p:nvPr/>
          </p:nvSpPr>
          <p:spPr bwMode="auto">
            <a:xfrm>
              <a:off x="3005138" y="1495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48"/>
            <p:cNvSpPr>
              <a:spLocks noChangeShapeType="1"/>
            </p:cNvSpPr>
            <p:nvPr/>
          </p:nvSpPr>
          <p:spPr bwMode="auto">
            <a:xfrm>
              <a:off x="1181100" y="15875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49"/>
            <p:cNvSpPr>
              <a:spLocks noChangeShapeType="1"/>
            </p:cNvSpPr>
            <p:nvPr/>
          </p:nvSpPr>
          <p:spPr bwMode="auto">
            <a:xfrm flipH="1">
              <a:off x="1155700" y="20574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50"/>
            <p:cNvSpPr>
              <a:spLocks noChangeShapeType="1"/>
            </p:cNvSpPr>
            <p:nvPr/>
          </p:nvSpPr>
          <p:spPr bwMode="auto">
            <a:xfrm>
              <a:off x="1143000" y="35433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51"/>
            <p:cNvSpPr>
              <a:spLocks noChangeShapeType="1"/>
            </p:cNvSpPr>
            <p:nvPr/>
          </p:nvSpPr>
          <p:spPr bwMode="auto">
            <a:xfrm>
              <a:off x="7200900" y="22352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>
              <a:off x="7175500" y="39370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53"/>
            <p:cNvSpPr>
              <a:spLocks noChangeShapeType="1"/>
            </p:cNvSpPr>
            <p:nvPr/>
          </p:nvSpPr>
          <p:spPr bwMode="auto">
            <a:xfrm flipH="1">
              <a:off x="1104900" y="40513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54"/>
            <p:cNvSpPr>
              <a:spLocks noChangeShapeType="1"/>
            </p:cNvSpPr>
            <p:nvPr/>
          </p:nvSpPr>
          <p:spPr bwMode="auto">
            <a:xfrm flipH="1">
              <a:off x="7162800" y="18161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Line 55"/>
            <p:cNvSpPr>
              <a:spLocks noChangeShapeType="1"/>
            </p:cNvSpPr>
            <p:nvPr/>
          </p:nvSpPr>
          <p:spPr bwMode="auto">
            <a:xfrm flipH="1">
              <a:off x="7162800" y="3492500"/>
              <a:ext cx="8001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Line 56"/>
            <p:cNvSpPr>
              <a:spLocks noChangeShapeType="1"/>
            </p:cNvSpPr>
            <p:nvPr/>
          </p:nvSpPr>
          <p:spPr bwMode="auto">
            <a:xfrm>
              <a:off x="2954338" y="19018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>
              <a:off x="3068638" y="19018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Line 58"/>
            <p:cNvSpPr>
              <a:spLocks noChangeShapeType="1"/>
            </p:cNvSpPr>
            <p:nvPr/>
          </p:nvSpPr>
          <p:spPr bwMode="auto">
            <a:xfrm>
              <a:off x="2890838" y="34512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Line 59"/>
            <p:cNvSpPr>
              <a:spLocks noChangeShapeType="1"/>
            </p:cNvSpPr>
            <p:nvPr/>
          </p:nvSpPr>
          <p:spPr bwMode="auto">
            <a:xfrm>
              <a:off x="3005138" y="34512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Line 60"/>
            <p:cNvSpPr>
              <a:spLocks noChangeShapeType="1"/>
            </p:cNvSpPr>
            <p:nvPr/>
          </p:nvSpPr>
          <p:spPr bwMode="auto">
            <a:xfrm>
              <a:off x="2827338" y="38703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Line 61"/>
            <p:cNvSpPr>
              <a:spLocks noChangeShapeType="1"/>
            </p:cNvSpPr>
            <p:nvPr/>
          </p:nvSpPr>
          <p:spPr bwMode="auto">
            <a:xfrm>
              <a:off x="2928938" y="38703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62"/>
            <p:cNvSpPr>
              <a:spLocks noChangeShapeType="1"/>
            </p:cNvSpPr>
            <p:nvPr/>
          </p:nvSpPr>
          <p:spPr bwMode="auto">
            <a:xfrm>
              <a:off x="3043238" y="38703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Line 63"/>
            <p:cNvSpPr>
              <a:spLocks noChangeShapeType="1"/>
            </p:cNvSpPr>
            <p:nvPr/>
          </p:nvSpPr>
          <p:spPr bwMode="auto">
            <a:xfrm>
              <a:off x="6129338" y="16859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Line 69"/>
            <p:cNvSpPr>
              <a:spLocks noChangeShapeType="1"/>
            </p:cNvSpPr>
            <p:nvPr/>
          </p:nvSpPr>
          <p:spPr bwMode="auto">
            <a:xfrm>
              <a:off x="6167438" y="2130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Line 70"/>
            <p:cNvSpPr>
              <a:spLocks noChangeShapeType="1"/>
            </p:cNvSpPr>
            <p:nvPr/>
          </p:nvSpPr>
          <p:spPr bwMode="auto">
            <a:xfrm>
              <a:off x="6281738" y="2130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71"/>
            <p:cNvSpPr>
              <a:spLocks noChangeShapeType="1"/>
            </p:cNvSpPr>
            <p:nvPr/>
          </p:nvSpPr>
          <p:spPr bwMode="auto">
            <a:xfrm>
              <a:off x="6383338" y="2130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72"/>
            <p:cNvSpPr>
              <a:spLocks noChangeShapeType="1"/>
            </p:cNvSpPr>
            <p:nvPr/>
          </p:nvSpPr>
          <p:spPr bwMode="auto">
            <a:xfrm>
              <a:off x="6497638" y="21304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73"/>
            <p:cNvSpPr>
              <a:spLocks noChangeShapeType="1"/>
            </p:cNvSpPr>
            <p:nvPr/>
          </p:nvSpPr>
          <p:spPr bwMode="auto">
            <a:xfrm>
              <a:off x="6129338" y="33750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Line 74"/>
            <p:cNvSpPr>
              <a:spLocks noChangeShapeType="1"/>
            </p:cNvSpPr>
            <p:nvPr/>
          </p:nvSpPr>
          <p:spPr bwMode="auto">
            <a:xfrm>
              <a:off x="6154738" y="3806825"/>
              <a:ext cx="0" cy="28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141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/>
              <a:t>Сглаживание пульсаций </a:t>
            </a:r>
            <a:r>
              <a:rPr lang="ru-RU" altLang="ru-RU" sz="4000" dirty="0" smtClean="0"/>
              <a:t>трафика</a:t>
            </a:r>
            <a:endParaRPr lang="ru-RU" altLang="ru-RU" sz="4000" b="1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06" y="1700808"/>
            <a:ext cx="61341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545306" y="1564481"/>
            <a:ext cx="8329613" cy="4513263"/>
            <a:chOff x="663575" y="476250"/>
            <a:chExt cx="8329613" cy="4513263"/>
          </a:xfrm>
        </p:grpSpPr>
        <p:sp>
          <p:nvSpPr>
            <p:cNvPr id="118" name="Rectangle 8"/>
            <p:cNvSpPr>
              <a:spLocks noChangeArrowheads="1"/>
            </p:cNvSpPr>
            <p:nvPr/>
          </p:nvSpPr>
          <p:spPr bwMode="auto">
            <a:xfrm>
              <a:off x="3390900" y="3663950"/>
              <a:ext cx="454025" cy="865188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9" name="Rectangle 9"/>
            <p:cNvSpPr>
              <a:spLocks noChangeArrowheads="1"/>
            </p:cNvSpPr>
            <p:nvPr/>
          </p:nvSpPr>
          <p:spPr bwMode="auto">
            <a:xfrm>
              <a:off x="2209800" y="1371600"/>
              <a:ext cx="454025" cy="865188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7072313" y="1365250"/>
              <a:ext cx="454025" cy="865188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1" name="Rectangle 11"/>
            <p:cNvSpPr>
              <a:spLocks noChangeArrowheads="1"/>
            </p:cNvSpPr>
            <p:nvPr/>
          </p:nvSpPr>
          <p:spPr bwMode="auto">
            <a:xfrm>
              <a:off x="6515100" y="3638550"/>
              <a:ext cx="454025" cy="865188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254125" y="1119188"/>
              <a:ext cx="2414588" cy="15097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6081713" y="1119188"/>
              <a:ext cx="2414587" cy="15097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5753100" y="3259138"/>
              <a:ext cx="2030413" cy="17303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570163" y="3232150"/>
              <a:ext cx="2030412" cy="17573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1390650" y="1941513"/>
              <a:ext cx="330200" cy="439737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0 h 16"/>
                <a:gd name="T4" fmla="*/ 0 w 12"/>
                <a:gd name="T5" fmla="*/ 16 h 16"/>
                <a:gd name="T6" fmla="*/ 12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6219825" y="1941513"/>
              <a:ext cx="355600" cy="439737"/>
            </a:xfrm>
            <a:custGeom>
              <a:avLst/>
              <a:gdLst>
                <a:gd name="T0" fmla="*/ 12 w 13"/>
                <a:gd name="T1" fmla="*/ 0 h 16"/>
                <a:gd name="T2" fmla="*/ 0 w 13"/>
                <a:gd name="T3" fmla="*/ 0 h 16"/>
                <a:gd name="T4" fmla="*/ 0 w 13"/>
                <a:gd name="T5" fmla="*/ 16 h 16"/>
                <a:gd name="T6" fmla="*/ 13 w 1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3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3119438" y="1941513"/>
              <a:ext cx="328612" cy="439737"/>
            </a:xfrm>
            <a:custGeom>
              <a:avLst/>
              <a:gdLst>
                <a:gd name="T0" fmla="*/ 1 w 12"/>
                <a:gd name="T1" fmla="*/ 0 h 16"/>
                <a:gd name="T2" fmla="*/ 12 w 12"/>
                <a:gd name="T3" fmla="*/ 0 h 16"/>
                <a:gd name="T4" fmla="*/ 12 w 12"/>
                <a:gd name="T5" fmla="*/ 16 h 16"/>
                <a:gd name="T6" fmla="*/ 0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" y="0"/>
                  </a:move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Freeform 21"/>
            <p:cNvSpPr>
              <a:spLocks/>
            </p:cNvSpPr>
            <p:nvPr/>
          </p:nvSpPr>
          <p:spPr bwMode="auto">
            <a:xfrm>
              <a:off x="7975600" y="1941513"/>
              <a:ext cx="328613" cy="439737"/>
            </a:xfrm>
            <a:custGeom>
              <a:avLst/>
              <a:gdLst>
                <a:gd name="T0" fmla="*/ 0 w 12"/>
                <a:gd name="T1" fmla="*/ 0 h 16"/>
                <a:gd name="T2" fmla="*/ 12 w 12"/>
                <a:gd name="T3" fmla="*/ 0 h 16"/>
                <a:gd name="T4" fmla="*/ 12 w 12"/>
                <a:gd name="T5" fmla="*/ 16 h 16"/>
                <a:gd name="T6" fmla="*/ 0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22"/>
            <p:cNvSpPr>
              <a:spLocks/>
            </p:cNvSpPr>
            <p:nvPr/>
          </p:nvSpPr>
          <p:spPr bwMode="auto">
            <a:xfrm>
              <a:off x="1419225" y="1228725"/>
              <a:ext cx="328613" cy="411163"/>
            </a:xfrm>
            <a:custGeom>
              <a:avLst/>
              <a:gdLst>
                <a:gd name="T0" fmla="*/ 11 w 12"/>
                <a:gd name="T1" fmla="*/ 0 h 15"/>
                <a:gd name="T2" fmla="*/ 0 w 12"/>
                <a:gd name="T3" fmla="*/ 0 h 15"/>
                <a:gd name="T4" fmla="*/ 0 w 12"/>
                <a:gd name="T5" fmla="*/ 15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23"/>
            <p:cNvSpPr>
              <a:spLocks/>
            </p:cNvSpPr>
            <p:nvPr/>
          </p:nvSpPr>
          <p:spPr bwMode="auto">
            <a:xfrm>
              <a:off x="6246813" y="1228725"/>
              <a:ext cx="328612" cy="411163"/>
            </a:xfrm>
            <a:custGeom>
              <a:avLst/>
              <a:gdLst>
                <a:gd name="T0" fmla="*/ 12 w 12"/>
                <a:gd name="T1" fmla="*/ 0 h 15"/>
                <a:gd name="T2" fmla="*/ 0 w 12"/>
                <a:gd name="T3" fmla="*/ 0 h 15"/>
                <a:gd name="T4" fmla="*/ 0 w 12"/>
                <a:gd name="T5" fmla="*/ 15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24"/>
            <p:cNvSpPr>
              <a:spLocks/>
            </p:cNvSpPr>
            <p:nvPr/>
          </p:nvSpPr>
          <p:spPr bwMode="auto">
            <a:xfrm>
              <a:off x="5945188" y="3890963"/>
              <a:ext cx="328612" cy="411162"/>
            </a:xfrm>
            <a:custGeom>
              <a:avLst/>
              <a:gdLst>
                <a:gd name="T0" fmla="*/ 12 w 12"/>
                <a:gd name="T1" fmla="*/ 0 h 15"/>
                <a:gd name="T2" fmla="*/ 0 w 12"/>
                <a:gd name="T3" fmla="*/ 0 h 15"/>
                <a:gd name="T4" fmla="*/ 0 w 12"/>
                <a:gd name="T5" fmla="*/ 15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Freeform 25"/>
            <p:cNvSpPr>
              <a:spLocks/>
            </p:cNvSpPr>
            <p:nvPr/>
          </p:nvSpPr>
          <p:spPr bwMode="auto">
            <a:xfrm>
              <a:off x="4079875" y="3863975"/>
              <a:ext cx="328613" cy="438150"/>
            </a:xfrm>
            <a:custGeom>
              <a:avLst/>
              <a:gdLst>
                <a:gd name="T0" fmla="*/ 0 w 12"/>
                <a:gd name="T1" fmla="*/ 0 h 16"/>
                <a:gd name="T2" fmla="*/ 12 w 12"/>
                <a:gd name="T3" fmla="*/ 0 h 16"/>
                <a:gd name="T4" fmla="*/ 12 w 12"/>
                <a:gd name="T5" fmla="*/ 16 h 16"/>
                <a:gd name="T6" fmla="*/ 0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26"/>
            <p:cNvSpPr>
              <a:spLocks/>
            </p:cNvSpPr>
            <p:nvPr/>
          </p:nvSpPr>
          <p:spPr bwMode="auto">
            <a:xfrm>
              <a:off x="7178675" y="3370263"/>
              <a:ext cx="330200" cy="411162"/>
            </a:xfrm>
            <a:custGeom>
              <a:avLst/>
              <a:gdLst>
                <a:gd name="T0" fmla="*/ 1 w 12"/>
                <a:gd name="T1" fmla="*/ 0 h 15"/>
                <a:gd name="T2" fmla="*/ 12 w 12"/>
                <a:gd name="T3" fmla="*/ 0 h 15"/>
                <a:gd name="T4" fmla="*/ 12 w 12"/>
                <a:gd name="T5" fmla="*/ 15 h 15"/>
                <a:gd name="T6" fmla="*/ 0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" y="0"/>
                  </a:moveTo>
                  <a:lnTo>
                    <a:pt x="12" y="0"/>
                  </a:lnTo>
                  <a:lnTo>
                    <a:pt x="1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27"/>
            <p:cNvSpPr>
              <a:spLocks/>
            </p:cNvSpPr>
            <p:nvPr/>
          </p:nvSpPr>
          <p:spPr bwMode="auto">
            <a:xfrm>
              <a:off x="2844800" y="3341688"/>
              <a:ext cx="330200" cy="439737"/>
            </a:xfrm>
            <a:custGeom>
              <a:avLst/>
              <a:gdLst>
                <a:gd name="T0" fmla="*/ 11 w 12"/>
                <a:gd name="T1" fmla="*/ 0 h 16"/>
                <a:gd name="T2" fmla="*/ 0 w 12"/>
                <a:gd name="T3" fmla="*/ 0 h 16"/>
                <a:gd name="T4" fmla="*/ 0 w 12"/>
                <a:gd name="T5" fmla="*/ 16 h 16"/>
                <a:gd name="T6" fmla="*/ 12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28"/>
            <p:cNvSpPr>
              <a:spLocks/>
            </p:cNvSpPr>
            <p:nvPr/>
          </p:nvSpPr>
          <p:spPr bwMode="auto">
            <a:xfrm>
              <a:off x="7207250" y="3890963"/>
              <a:ext cx="328613" cy="411162"/>
            </a:xfrm>
            <a:custGeom>
              <a:avLst/>
              <a:gdLst>
                <a:gd name="T0" fmla="*/ 0 w 12"/>
                <a:gd name="T1" fmla="*/ 0 h 15"/>
                <a:gd name="T2" fmla="*/ 12 w 12"/>
                <a:gd name="T3" fmla="*/ 0 h 15"/>
                <a:gd name="T4" fmla="*/ 12 w 12"/>
                <a:gd name="T5" fmla="*/ 15 h 15"/>
                <a:gd name="T6" fmla="*/ 0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0" y="0"/>
                  </a:moveTo>
                  <a:lnTo>
                    <a:pt x="12" y="0"/>
                  </a:lnTo>
                  <a:lnTo>
                    <a:pt x="1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Freeform 29"/>
            <p:cNvSpPr>
              <a:spLocks/>
            </p:cNvSpPr>
            <p:nvPr/>
          </p:nvSpPr>
          <p:spPr bwMode="auto">
            <a:xfrm>
              <a:off x="2817813" y="3863975"/>
              <a:ext cx="328612" cy="438150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0 h 16"/>
                <a:gd name="T4" fmla="*/ 0 w 12"/>
                <a:gd name="T5" fmla="*/ 16 h 16"/>
                <a:gd name="T6" fmla="*/ 12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30"/>
            <p:cNvSpPr>
              <a:spLocks/>
            </p:cNvSpPr>
            <p:nvPr/>
          </p:nvSpPr>
          <p:spPr bwMode="auto">
            <a:xfrm>
              <a:off x="7207250" y="4384675"/>
              <a:ext cx="328613" cy="439738"/>
            </a:xfrm>
            <a:custGeom>
              <a:avLst/>
              <a:gdLst>
                <a:gd name="T0" fmla="*/ 0 w 12"/>
                <a:gd name="T1" fmla="*/ 0 h 16"/>
                <a:gd name="T2" fmla="*/ 12 w 12"/>
                <a:gd name="T3" fmla="*/ 0 h 16"/>
                <a:gd name="T4" fmla="*/ 12 w 12"/>
                <a:gd name="T5" fmla="*/ 16 h 16"/>
                <a:gd name="T6" fmla="*/ 0 w 1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Freeform 31"/>
            <p:cNvSpPr>
              <a:spLocks/>
            </p:cNvSpPr>
            <p:nvPr/>
          </p:nvSpPr>
          <p:spPr bwMode="auto">
            <a:xfrm>
              <a:off x="2817813" y="4384675"/>
              <a:ext cx="328612" cy="412750"/>
            </a:xfrm>
            <a:custGeom>
              <a:avLst/>
              <a:gdLst>
                <a:gd name="T0" fmla="*/ 12 w 12"/>
                <a:gd name="T1" fmla="*/ 0 h 15"/>
                <a:gd name="T2" fmla="*/ 0 w 12"/>
                <a:gd name="T3" fmla="*/ 0 h 15"/>
                <a:gd name="T4" fmla="*/ 0 w 12"/>
                <a:gd name="T5" fmla="*/ 15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32"/>
            <p:cNvSpPr>
              <a:spLocks/>
            </p:cNvSpPr>
            <p:nvPr/>
          </p:nvSpPr>
          <p:spPr bwMode="auto">
            <a:xfrm>
              <a:off x="2927350" y="1228725"/>
              <a:ext cx="520700" cy="411163"/>
            </a:xfrm>
            <a:custGeom>
              <a:avLst/>
              <a:gdLst>
                <a:gd name="T0" fmla="*/ 1 w 19"/>
                <a:gd name="T1" fmla="*/ 0 h 15"/>
                <a:gd name="T2" fmla="*/ 19 w 19"/>
                <a:gd name="T3" fmla="*/ 0 h 15"/>
                <a:gd name="T4" fmla="*/ 19 w 19"/>
                <a:gd name="T5" fmla="*/ 15 h 15"/>
                <a:gd name="T6" fmla="*/ 0 w 1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5">
                  <a:moveTo>
                    <a:pt x="1" y="0"/>
                  </a:moveTo>
                  <a:lnTo>
                    <a:pt x="19" y="0"/>
                  </a:lnTo>
                  <a:lnTo>
                    <a:pt x="19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Freeform 33"/>
            <p:cNvSpPr>
              <a:spLocks/>
            </p:cNvSpPr>
            <p:nvPr/>
          </p:nvSpPr>
          <p:spPr bwMode="auto">
            <a:xfrm>
              <a:off x="7947025" y="1228725"/>
              <a:ext cx="330200" cy="411163"/>
            </a:xfrm>
            <a:custGeom>
              <a:avLst/>
              <a:gdLst>
                <a:gd name="T0" fmla="*/ 1 w 12"/>
                <a:gd name="T1" fmla="*/ 0 h 15"/>
                <a:gd name="T2" fmla="*/ 12 w 12"/>
                <a:gd name="T3" fmla="*/ 0 h 15"/>
                <a:gd name="T4" fmla="*/ 12 w 12"/>
                <a:gd name="T5" fmla="*/ 15 h 15"/>
                <a:gd name="T6" fmla="*/ 0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" y="0"/>
                  </a:moveTo>
                  <a:lnTo>
                    <a:pt x="12" y="0"/>
                  </a:lnTo>
                  <a:lnTo>
                    <a:pt x="1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Line 34"/>
            <p:cNvSpPr>
              <a:spLocks noChangeShapeType="1"/>
            </p:cNvSpPr>
            <p:nvPr/>
          </p:nvSpPr>
          <p:spPr bwMode="auto">
            <a:xfrm>
              <a:off x="979488" y="2162175"/>
              <a:ext cx="7413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5368925" y="2162175"/>
              <a:ext cx="12065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Line 36"/>
            <p:cNvSpPr>
              <a:spLocks noChangeShapeType="1"/>
            </p:cNvSpPr>
            <p:nvPr/>
          </p:nvSpPr>
          <p:spPr bwMode="auto">
            <a:xfrm flipH="1">
              <a:off x="3119438" y="2162175"/>
              <a:ext cx="19748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37"/>
            <p:cNvSpPr>
              <a:spLocks noChangeShapeType="1"/>
            </p:cNvSpPr>
            <p:nvPr/>
          </p:nvSpPr>
          <p:spPr bwMode="auto">
            <a:xfrm flipH="1">
              <a:off x="7975600" y="2162175"/>
              <a:ext cx="7397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1008063" y="1447800"/>
              <a:ext cx="7397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39"/>
            <p:cNvSpPr>
              <a:spLocks noChangeShapeType="1"/>
            </p:cNvSpPr>
            <p:nvPr/>
          </p:nvSpPr>
          <p:spPr bwMode="auto">
            <a:xfrm>
              <a:off x="3119438" y="1447800"/>
              <a:ext cx="345598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Line 40"/>
            <p:cNvSpPr>
              <a:spLocks noChangeShapeType="1"/>
            </p:cNvSpPr>
            <p:nvPr/>
          </p:nvSpPr>
          <p:spPr bwMode="auto">
            <a:xfrm flipH="1">
              <a:off x="7947025" y="1420813"/>
              <a:ext cx="7413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1912938" y="1447800"/>
              <a:ext cx="1041400" cy="714375"/>
            </a:xfrm>
            <a:custGeom>
              <a:avLst/>
              <a:gdLst>
                <a:gd name="T0" fmla="*/ 0 w 38"/>
                <a:gd name="T1" fmla="*/ 0 h 26"/>
                <a:gd name="T2" fmla="*/ 8 w 38"/>
                <a:gd name="T3" fmla="*/ 0 h 26"/>
                <a:gd name="T4" fmla="*/ 30 w 38"/>
                <a:gd name="T5" fmla="*/ 26 h 26"/>
                <a:gd name="T6" fmla="*/ 38 w 3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6">
                  <a:moveTo>
                    <a:pt x="0" y="0"/>
                  </a:moveTo>
                  <a:lnTo>
                    <a:pt x="8" y="0"/>
                  </a:lnTo>
                  <a:lnTo>
                    <a:pt x="30" y="26"/>
                  </a:lnTo>
                  <a:lnTo>
                    <a:pt x="38" y="2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42"/>
            <p:cNvSpPr>
              <a:spLocks/>
            </p:cNvSpPr>
            <p:nvPr/>
          </p:nvSpPr>
          <p:spPr bwMode="auto">
            <a:xfrm>
              <a:off x="1912938" y="1393825"/>
              <a:ext cx="82550" cy="80963"/>
            </a:xfrm>
            <a:custGeom>
              <a:avLst/>
              <a:gdLst>
                <a:gd name="T0" fmla="*/ 0 w 52"/>
                <a:gd name="T1" fmla="*/ 34 h 51"/>
                <a:gd name="T2" fmla="*/ 52 w 52"/>
                <a:gd name="T3" fmla="*/ 0 h 51"/>
                <a:gd name="T4" fmla="*/ 52 w 52"/>
                <a:gd name="T5" fmla="*/ 51 h 51"/>
                <a:gd name="T6" fmla="*/ 0 w 52"/>
                <a:gd name="T7" fmla="*/ 34 h 51"/>
                <a:gd name="T8" fmla="*/ 0 w 52"/>
                <a:gd name="T9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0" y="34"/>
                  </a:moveTo>
                  <a:lnTo>
                    <a:pt x="52" y="0"/>
                  </a:lnTo>
                  <a:lnTo>
                    <a:pt x="52" y="51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43"/>
            <p:cNvSpPr>
              <a:spLocks/>
            </p:cNvSpPr>
            <p:nvPr/>
          </p:nvSpPr>
          <p:spPr bwMode="auto">
            <a:xfrm>
              <a:off x="2873375" y="2133600"/>
              <a:ext cx="80963" cy="82550"/>
            </a:xfrm>
            <a:custGeom>
              <a:avLst/>
              <a:gdLst>
                <a:gd name="T0" fmla="*/ 51 w 51"/>
                <a:gd name="T1" fmla="*/ 18 h 52"/>
                <a:gd name="T2" fmla="*/ 0 w 51"/>
                <a:gd name="T3" fmla="*/ 0 h 52"/>
                <a:gd name="T4" fmla="*/ 0 w 51"/>
                <a:gd name="T5" fmla="*/ 52 h 52"/>
                <a:gd name="T6" fmla="*/ 51 w 51"/>
                <a:gd name="T7" fmla="*/ 18 h 52"/>
                <a:gd name="T8" fmla="*/ 51 w 51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1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51" y="18"/>
                  </a:lnTo>
                  <a:lnTo>
                    <a:pt x="51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44"/>
            <p:cNvSpPr>
              <a:spLocks/>
            </p:cNvSpPr>
            <p:nvPr/>
          </p:nvSpPr>
          <p:spPr bwMode="auto">
            <a:xfrm>
              <a:off x="6796088" y="1447800"/>
              <a:ext cx="1041400" cy="714375"/>
            </a:xfrm>
            <a:custGeom>
              <a:avLst/>
              <a:gdLst>
                <a:gd name="T0" fmla="*/ 0 w 38"/>
                <a:gd name="T1" fmla="*/ 0 h 26"/>
                <a:gd name="T2" fmla="*/ 7 w 38"/>
                <a:gd name="T3" fmla="*/ 0 h 26"/>
                <a:gd name="T4" fmla="*/ 29 w 38"/>
                <a:gd name="T5" fmla="*/ 26 h 26"/>
                <a:gd name="T6" fmla="*/ 38 w 3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6">
                  <a:moveTo>
                    <a:pt x="0" y="0"/>
                  </a:moveTo>
                  <a:lnTo>
                    <a:pt x="7" y="0"/>
                  </a:lnTo>
                  <a:lnTo>
                    <a:pt x="29" y="26"/>
                  </a:lnTo>
                  <a:lnTo>
                    <a:pt x="38" y="2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45"/>
            <p:cNvSpPr>
              <a:spLocks/>
            </p:cNvSpPr>
            <p:nvPr/>
          </p:nvSpPr>
          <p:spPr bwMode="auto">
            <a:xfrm>
              <a:off x="6796088" y="1393825"/>
              <a:ext cx="80962" cy="80963"/>
            </a:xfrm>
            <a:custGeom>
              <a:avLst/>
              <a:gdLst>
                <a:gd name="T0" fmla="*/ 0 w 51"/>
                <a:gd name="T1" fmla="*/ 34 h 51"/>
                <a:gd name="T2" fmla="*/ 51 w 51"/>
                <a:gd name="T3" fmla="*/ 0 h 51"/>
                <a:gd name="T4" fmla="*/ 51 w 51"/>
                <a:gd name="T5" fmla="*/ 51 h 51"/>
                <a:gd name="T6" fmla="*/ 0 w 51"/>
                <a:gd name="T7" fmla="*/ 34 h 51"/>
                <a:gd name="T8" fmla="*/ 0 w 51"/>
                <a:gd name="T9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0" y="34"/>
                  </a:moveTo>
                  <a:lnTo>
                    <a:pt x="51" y="0"/>
                  </a:lnTo>
                  <a:lnTo>
                    <a:pt x="51" y="51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46"/>
            <p:cNvSpPr>
              <a:spLocks/>
            </p:cNvSpPr>
            <p:nvPr/>
          </p:nvSpPr>
          <p:spPr bwMode="auto">
            <a:xfrm>
              <a:off x="7754938" y="2133600"/>
              <a:ext cx="82550" cy="82550"/>
            </a:xfrm>
            <a:custGeom>
              <a:avLst/>
              <a:gdLst>
                <a:gd name="T0" fmla="*/ 52 w 52"/>
                <a:gd name="T1" fmla="*/ 18 h 52"/>
                <a:gd name="T2" fmla="*/ 0 w 52"/>
                <a:gd name="T3" fmla="*/ 0 h 52"/>
                <a:gd name="T4" fmla="*/ 0 w 52"/>
                <a:gd name="T5" fmla="*/ 52 h 52"/>
                <a:gd name="T6" fmla="*/ 52 w 52"/>
                <a:gd name="T7" fmla="*/ 18 h 52"/>
                <a:gd name="T8" fmla="*/ 52 w 52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1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1966913" y="1420813"/>
              <a:ext cx="987425" cy="741362"/>
            </a:xfrm>
            <a:custGeom>
              <a:avLst/>
              <a:gdLst>
                <a:gd name="T0" fmla="*/ 0 w 36"/>
                <a:gd name="T1" fmla="*/ 27 h 27"/>
                <a:gd name="T2" fmla="*/ 7 w 36"/>
                <a:gd name="T3" fmla="*/ 27 h 27"/>
                <a:gd name="T4" fmla="*/ 29 w 36"/>
                <a:gd name="T5" fmla="*/ 0 h 27"/>
                <a:gd name="T6" fmla="*/ 36 w 36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7">
                  <a:moveTo>
                    <a:pt x="0" y="27"/>
                  </a:moveTo>
                  <a:lnTo>
                    <a:pt x="7" y="27"/>
                  </a:lnTo>
                  <a:lnTo>
                    <a:pt x="29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48"/>
            <p:cNvSpPr>
              <a:spLocks/>
            </p:cNvSpPr>
            <p:nvPr/>
          </p:nvSpPr>
          <p:spPr bwMode="auto">
            <a:xfrm>
              <a:off x="1966913" y="2133600"/>
              <a:ext cx="82550" cy="55563"/>
            </a:xfrm>
            <a:custGeom>
              <a:avLst/>
              <a:gdLst>
                <a:gd name="T0" fmla="*/ 0 w 52"/>
                <a:gd name="T1" fmla="*/ 18 h 35"/>
                <a:gd name="T2" fmla="*/ 52 w 52"/>
                <a:gd name="T3" fmla="*/ 0 h 35"/>
                <a:gd name="T4" fmla="*/ 52 w 52"/>
                <a:gd name="T5" fmla="*/ 35 h 35"/>
                <a:gd name="T6" fmla="*/ 0 w 52"/>
                <a:gd name="T7" fmla="*/ 18 h 35"/>
                <a:gd name="T8" fmla="*/ 0 w 52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5">
                  <a:moveTo>
                    <a:pt x="0" y="18"/>
                  </a:moveTo>
                  <a:lnTo>
                    <a:pt x="52" y="0"/>
                  </a:lnTo>
                  <a:lnTo>
                    <a:pt x="52" y="35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49"/>
            <p:cNvSpPr>
              <a:spLocks/>
            </p:cNvSpPr>
            <p:nvPr/>
          </p:nvSpPr>
          <p:spPr bwMode="auto">
            <a:xfrm>
              <a:off x="2873375" y="1393825"/>
              <a:ext cx="80963" cy="80963"/>
            </a:xfrm>
            <a:custGeom>
              <a:avLst/>
              <a:gdLst>
                <a:gd name="T0" fmla="*/ 51 w 51"/>
                <a:gd name="T1" fmla="*/ 17 h 51"/>
                <a:gd name="T2" fmla="*/ 0 w 51"/>
                <a:gd name="T3" fmla="*/ 0 h 51"/>
                <a:gd name="T4" fmla="*/ 0 w 51"/>
                <a:gd name="T5" fmla="*/ 51 h 51"/>
                <a:gd name="T6" fmla="*/ 51 w 51"/>
                <a:gd name="T7" fmla="*/ 17 h 51"/>
                <a:gd name="T8" fmla="*/ 51 w 51"/>
                <a:gd name="T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17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1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50"/>
            <p:cNvSpPr>
              <a:spLocks/>
            </p:cNvSpPr>
            <p:nvPr/>
          </p:nvSpPr>
          <p:spPr bwMode="auto">
            <a:xfrm>
              <a:off x="6823075" y="1420813"/>
              <a:ext cx="1014413" cy="741362"/>
            </a:xfrm>
            <a:custGeom>
              <a:avLst/>
              <a:gdLst>
                <a:gd name="T0" fmla="*/ 0 w 37"/>
                <a:gd name="T1" fmla="*/ 27 h 27"/>
                <a:gd name="T2" fmla="*/ 7 w 37"/>
                <a:gd name="T3" fmla="*/ 27 h 27"/>
                <a:gd name="T4" fmla="*/ 29 w 37"/>
                <a:gd name="T5" fmla="*/ 0 h 27"/>
                <a:gd name="T6" fmla="*/ 37 w 37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0" y="27"/>
                  </a:moveTo>
                  <a:lnTo>
                    <a:pt x="7" y="27"/>
                  </a:lnTo>
                  <a:lnTo>
                    <a:pt x="29" y="0"/>
                  </a:lnTo>
                  <a:lnTo>
                    <a:pt x="3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6823075" y="2133600"/>
              <a:ext cx="82550" cy="55563"/>
            </a:xfrm>
            <a:custGeom>
              <a:avLst/>
              <a:gdLst>
                <a:gd name="T0" fmla="*/ 0 w 52"/>
                <a:gd name="T1" fmla="*/ 18 h 35"/>
                <a:gd name="T2" fmla="*/ 52 w 52"/>
                <a:gd name="T3" fmla="*/ 0 h 35"/>
                <a:gd name="T4" fmla="*/ 52 w 52"/>
                <a:gd name="T5" fmla="*/ 35 h 35"/>
                <a:gd name="T6" fmla="*/ 0 w 52"/>
                <a:gd name="T7" fmla="*/ 18 h 35"/>
                <a:gd name="T8" fmla="*/ 0 w 52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5">
                  <a:moveTo>
                    <a:pt x="0" y="18"/>
                  </a:moveTo>
                  <a:lnTo>
                    <a:pt x="52" y="0"/>
                  </a:lnTo>
                  <a:lnTo>
                    <a:pt x="52" y="35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7754938" y="1393825"/>
              <a:ext cx="82550" cy="80963"/>
            </a:xfrm>
            <a:custGeom>
              <a:avLst/>
              <a:gdLst>
                <a:gd name="T0" fmla="*/ 52 w 52"/>
                <a:gd name="T1" fmla="*/ 17 h 51"/>
                <a:gd name="T2" fmla="*/ 0 w 52"/>
                <a:gd name="T3" fmla="*/ 0 h 51"/>
                <a:gd name="T4" fmla="*/ 0 w 52"/>
                <a:gd name="T5" fmla="*/ 51 h 51"/>
                <a:gd name="T6" fmla="*/ 52 w 52"/>
                <a:gd name="T7" fmla="*/ 17 h 51"/>
                <a:gd name="T8" fmla="*/ 52 w 52"/>
                <a:gd name="T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52" y="17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2" y="17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53"/>
            <p:cNvSpPr>
              <a:spLocks noChangeShapeType="1"/>
            </p:cNvSpPr>
            <p:nvPr/>
          </p:nvSpPr>
          <p:spPr bwMode="auto">
            <a:xfrm>
              <a:off x="4408488" y="1090613"/>
              <a:ext cx="87788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54"/>
            <p:cNvSpPr>
              <a:spLocks/>
            </p:cNvSpPr>
            <p:nvPr/>
          </p:nvSpPr>
          <p:spPr bwMode="auto">
            <a:xfrm>
              <a:off x="5149850" y="1009650"/>
              <a:ext cx="136525" cy="163513"/>
            </a:xfrm>
            <a:custGeom>
              <a:avLst/>
              <a:gdLst>
                <a:gd name="T0" fmla="*/ 0 w 86"/>
                <a:gd name="T1" fmla="*/ 0 h 103"/>
                <a:gd name="T2" fmla="*/ 86 w 86"/>
                <a:gd name="T3" fmla="*/ 51 h 103"/>
                <a:gd name="T4" fmla="*/ 0 w 86"/>
                <a:gd name="T5" fmla="*/ 103 h 103"/>
                <a:gd name="T6" fmla="*/ 0 w 86"/>
                <a:gd name="T7" fmla="*/ 0 h 103"/>
                <a:gd name="T8" fmla="*/ 86 w 86"/>
                <a:gd name="T9" fmla="*/ 51 h 103"/>
                <a:gd name="T10" fmla="*/ 0 w 86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3">
                  <a:moveTo>
                    <a:pt x="0" y="0"/>
                  </a:moveTo>
                  <a:lnTo>
                    <a:pt x="86" y="5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86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 flipH="1">
              <a:off x="4381500" y="1778000"/>
              <a:ext cx="9048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Freeform 56"/>
            <p:cNvSpPr>
              <a:spLocks/>
            </p:cNvSpPr>
            <p:nvPr/>
          </p:nvSpPr>
          <p:spPr bwMode="auto">
            <a:xfrm>
              <a:off x="4381500" y="1695450"/>
              <a:ext cx="165100" cy="165100"/>
            </a:xfrm>
            <a:custGeom>
              <a:avLst/>
              <a:gdLst>
                <a:gd name="T0" fmla="*/ 104 w 104"/>
                <a:gd name="T1" fmla="*/ 104 h 104"/>
                <a:gd name="T2" fmla="*/ 0 w 104"/>
                <a:gd name="T3" fmla="*/ 52 h 104"/>
                <a:gd name="T4" fmla="*/ 104 w 104"/>
                <a:gd name="T5" fmla="*/ 0 h 104"/>
                <a:gd name="T6" fmla="*/ 104 w 104"/>
                <a:gd name="T7" fmla="*/ 104 h 104"/>
                <a:gd name="T8" fmla="*/ 0 w 104"/>
                <a:gd name="T9" fmla="*/ 52 h 104"/>
                <a:gd name="T10" fmla="*/ 104 w 104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4">
                  <a:moveTo>
                    <a:pt x="104" y="104"/>
                  </a:moveTo>
                  <a:lnTo>
                    <a:pt x="0" y="52"/>
                  </a:lnTo>
                  <a:lnTo>
                    <a:pt x="104" y="0"/>
                  </a:lnTo>
                  <a:lnTo>
                    <a:pt x="104" y="104"/>
                  </a:lnTo>
                  <a:lnTo>
                    <a:pt x="0" y="52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Rectangle 57"/>
            <p:cNvSpPr>
              <a:spLocks noChangeArrowheads="1"/>
            </p:cNvSpPr>
            <p:nvPr/>
          </p:nvSpPr>
          <p:spPr bwMode="auto">
            <a:xfrm>
              <a:off x="1446213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1446213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6329363" y="1282700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6329363" y="1282700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3009900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3009900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4079875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Rectangle 64"/>
            <p:cNvSpPr>
              <a:spLocks noChangeArrowheads="1"/>
            </p:cNvSpPr>
            <p:nvPr/>
          </p:nvSpPr>
          <p:spPr bwMode="auto">
            <a:xfrm>
              <a:off x="4079875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5121275" y="1282700"/>
              <a:ext cx="357188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Rectangle 66"/>
            <p:cNvSpPr>
              <a:spLocks noChangeArrowheads="1"/>
            </p:cNvSpPr>
            <p:nvPr/>
          </p:nvSpPr>
          <p:spPr bwMode="auto">
            <a:xfrm>
              <a:off x="5121275" y="1282700"/>
              <a:ext cx="357188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Rectangle 67"/>
            <p:cNvSpPr>
              <a:spLocks noChangeArrowheads="1"/>
            </p:cNvSpPr>
            <p:nvPr/>
          </p:nvSpPr>
          <p:spPr bwMode="auto">
            <a:xfrm>
              <a:off x="5313363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Rectangle 68"/>
            <p:cNvSpPr>
              <a:spLocks noChangeArrowheads="1"/>
            </p:cNvSpPr>
            <p:nvPr/>
          </p:nvSpPr>
          <p:spPr bwMode="auto">
            <a:xfrm>
              <a:off x="5313363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Rectangle 69"/>
            <p:cNvSpPr>
              <a:spLocks noChangeArrowheads="1"/>
            </p:cNvSpPr>
            <p:nvPr/>
          </p:nvSpPr>
          <p:spPr bwMode="auto">
            <a:xfrm>
              <a:off x="4408488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Rectangle 70"/>
            <p:cNvSpPr>
              <a:spLocks noChangeArrowheads="1"/>
            </p:cNvSpPr>
            <p:nvPr/>
          </p:nvSpPr>
          <p:spPr bwMode="auto">
            <a:xfrm>
              <a:off x="4408488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Rectangle 71"/>
            <p:cNvSpPr>
              <a:spLocks noChangeArrowheads="1"/>
            </p:cNvSpPr>
            <p:nvPr/>
          </p:nvSpPr>
          <p:spPr bwMode="auto">
            <a:xfrm>
              <a:off x="2762250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Rectangle 72"/>
            <p:cNvSpPr>
              <a:spLocks noChangeArrowheads="1"/>
            </p:cNvSpPr>
            <p:nvPr/>
          </p:nvSpPr>
          <p:spPr bwMode="auto">
            <a:xfrm>
              <a:off x="2762250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Rectangle 73"/>
            <p:cNvSpPr>
              <a:spLocks noChangeArrowheads="1"/>
            </p:cNvSpPr>
            <p:nvPr/>
          </p:nvSpPr>
          <p:spPr bwMode="auto">
            <a:xfrm>
              <a:off x="3751263" y="1282700"/>
              <a:ext cx="24606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Rectangle 74"/>
            <p:cNvSpPr>
              <a:spLocks noChangeArrowheads="1"/>
            </p:cNvSpPr>
            <p:nvPr/>
          </p:nvSpPr>
          <p:spPr bwMode="auto">
            <a:xfrm>
              <a:off x="3751263" y="1282700"/>
              <a:ext cx="24606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Rectangle 75"/>
            <p:cNvSpPr>
              <a:spLocks noChangeArrowheads="1"/>
            </p:cNvSpPr>
            <p:nvPr/>
          </p:nvSpPr>
          <p:spPr bwMode="auto">
            <a:xfrm>
              <a:off x="4848225" y="1282700"/>
              <a:ext cx="163513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Rectangle 76"/>
            <p:cNvSpPr>
              <a:spLocks noChangeArrowheads="1"/>
            </p:cNvSpPr>
            <p:nvPr/>
          </p:nvSpPr>
          <p:spPr bwMode="auto">
            <a:xfrm>
              <a:off x="4848225" y="1282700"/>
              <a:ext cx="163513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Rectangle 77"/>
            <p:cNvSpPr>
              <a:spLocks noChangeArrowheads="1"/>
            </p:cNvSpPr>
            <p:nvPr/>
          </p:nvSpPr>
          <p:spPr bwMode="auto">
            <a:xfrm>
              <a:off x="4902200" y="1530350"/>
              <a:ext cx="3302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Rectangle 78"/>
            <p:cNvSpPr>
              <a:spLocks noChangeArrowheads="1"/>
            </p:cNvSpPr>
            <p:nvPr/>
          </p:nvSpPr>
          <p:spPr bwMode="auto">
            <a:xfrm>
              <a:off x="4902200" y="1530350"/>
              <a:ext cx="3302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Rectangle 79"/>
            <p:cNvSpPr>
              <a:spLocks noChangeArrowheads="1"/>
            </p:cNvSpPr>
            <p:nvPr/>
          </p:nvSpPr>
          <p:spPr bwMode="auto">
            <a:xfrm>
              <a:off x="3941763" y="1530350"/>
              <a:ext cx="384175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Rectangle 80"/>
            <p:cNvSpPr>
              <a:spLocks noChangeArrowheads="1"/>
            </p:cNvSpPr>
            <p:nvPr/>
          </p:nvSpPr>
          <p:spPr bwMode="auto">
            <a:xfrm>
              <a:off x="3941763" y="1530350"/>
              <a:ext cx="384175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Rectangle 81"/>
            <p:cNvSpPr>
              <a:spLocks noChangeArrowheads="1"/>
            </p:cNvSpPr>
            <p:nvPr/>
          </p:nvSpPr>
          <p:spPr bwMode="auto">
            <a:xfrm>
              <a:off x="1473200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Rectangle 82"/>
            <p:cNvSpPr>
              <a:spLocks noChangeArrowheads="1"/>
            </p:cNvSpPr>
            <p:nvPr/>
          </p:nvSpPr>
          <p:spPr bwMode="auto">
            <a:xfrm>
              <a:off x="1473200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Rectangle 83"/>
            <p:cNvSpPr>
              <a:spLocks noChangeArrowheads="1"/>
            </p:cNvSpPr>
            <p:nvPr/>
          </p:nvSpPr>
          <p:spPr bwMode="auto">
            <a:xfrm>
              <a:off x="6329363" y="1503363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Rectangle 84"/>
            <p:cNvSpPr>
              <a:spLocks noChangeArrowheads="1"/>
            </p:cNvSpPr>
            <p:nvPr/>
          </p:nvSpPr>
          <p:spPr bwMode="auto">
            <a:xfrm>
              <a:off x="6329363" y="1503363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Rectangle 85"/>
            <p:cNvSpPr>
              <a:spLocks noChangeArrowheads="1"/>
            </p:cNvSpPr>
            <p:nvPr/>
          </p:nvSpPr>
          <p:spPr bwMode="auto">
            <a:xfrm>
              <a:off x="3009900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Rectangle 86"/>
            <p:cNvSpPr>
              <a:spLocks noChangeArrowheads="1"/>
            </p:cNvSpPr>
            <p:nvPr/>
          </p:nvSpPr>
          <p:spPr bwMode="auto">
            <a:xfrm>
              <a:off x="3009900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Rectangle 87"/>
            <p:cNvSpPr>
              <a:spLocks noChangeArrowheads="1"/>
            </p:cNvSpPr>
            <p:nvPr/>
          </p:nvSpPr>
          <p:spPr bwMode="auto">
            <a:xfrm>
              <a:off x="1473200" y="2024063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Rectangle 88"/>
            <p:cNvSpPr>
              <a:spLocks noChangeArrowheads="1"/>
            </p:cNvSpPr>
            <p:nvPr/>
          </p:nvSpPr>
          <p:spPr bwMode="auto">
            <a:xfrm>
              <a:off x="1473200" y="2024063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Rectangle 89"/>
            <p:cNvSpPr>
              <a:spLocks noChangeArrowheads="1"/>
            </p:cNvSpPr>
            <p:nvPr/>
          </p:nvSpPr>
          <p:spPr bwMode="auto">
            <a:xfrm>
              <a:off x="6356350" y="2024063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Rectangle 90"/>
            <p:cNvSpPr>
              <a:spLocks noChangeArrowheads="1"/>
            </p:cNvSpPr>
            <p:nvPr/>
          </p:nvSpPr>
          <p:spPr bwMode="auto">
            <a:xfrm>
              <a:off x="6356350" y="2024063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Rectangle 91"/>
            <p:cNvSpPr>
              <a:spLocks noChangeArrowheads="1"/>
            </p:cNvSpPr>
            <p:nvPr/>
          </p:nvSpPr>
          <p:spPr bwMode="auto">
            <a:xfrm>
              <a:off x="3175000" y="2024063"/>
              <a:ext cx="163513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Rectangle 92"/>
            <p:cNvSpPr>
              <a:spLocks noChangeArrowheads="1"/>
            </p:cNvSpPr>
            <p:nvPr/>
          </p:nvSpPr>
          <p:spPr bwMode="auto">
            <a:xfrm>
              <a:off x="3175000" y="2024063"/>
              <a:ext cx="163513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Rectangle 93"/>
            <p:cNvSpPr>
              <a:spLocks noChangeArrowheads="1"/>
            </p:cNvSpPr>
            <p:nvPr/>
          </p:nvSpPr>
          <p:spPr bwMode="auto">
            <a:xfrm>
              <a:off x="8085138" y="2024063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Rectangle 94"/>
            <p:cNvSpPr>
              <a:spLocks noChangeArrowheads="1"/>
            </p:cNvSpPr>
            <p:nvPr/>
          </p:nvSpPr>
          <p:spPr bwMode="auto">
            <a:xfrm>
              <a:off x="8085138" y="2024063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Rectangle 95"/>
            <p:cNvSpPr>
              <a:spLocks noChangeArrowheads="1"/>
            </p:cNvSpPr>
            <p:nvPr/>
          </p:nvSpPr>
          <p:spPr bwMode="auto">
            <a:xfrm>
              <a:off x="7289800" y="3424238"/>
              <a:ext cx="163513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Rectangle 96"/>
            <p:cNvSpPr>
              <a:spLocks noChangeArrowheads="1"/>
            </p:cNvSpPr>
            <p:nvPr/>
          </p:nvSpPr>
          <p:spPr bwMode="auto">
            <a:xfrm>
              <a:off x="7289800" y="3424238"/>
              <a:ext cx="163513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Rectangle 97"/>
            <p:cNvSpPr>
              <a:spLocks noChangeArrowheads="1"/>
            </p:cNvSpPr>
            <p:nvPr/>
          </p:nvSpPr>
          <p:spPr bwMode="auto">
            <a:xfrm>
              <a:off x="2900363" y="33972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Rectangle 98"/>
            <p:cNvSpPr>
              <a:spLocks noChangeArrowheads="1"/>
            </p:cNvSpPr>
            <p:nvPr/>
          </p:nvSpPr>
          <p:spPr bwMode="auto">
            <a:xfrm>
              <a:off x="2900363" y="33972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Rectangle 99"/>
            <p:cNvSpPr>
              <a:spLocks noChangeArrowheads="1"/>
            </p:cNvSpPr>
            <p:nvPr/>
          </p:nvSpPr>
          <p:spPr bwMode="auto">
            <a:xfrm>
              <a:off x="6027738" y="3946525"/>
              <a:ext cx="163512" cy="80963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Rectangle 100"/>
            <p:cNvSpPr>
              <a:spLocks noChangeArrowheads="1"/>
            </p:cNvSpPr>
            <p:nvPr/>
          </p:nvSpPr>
          <p:spPr bwMode="auto">
            <a:xfrm>
              <a:off x="6027738" y="3946525"/>
              <a:ext cx="163512" cy="80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Rectangle 101"/>
            <p:cNvSpPr>
              <a:spLocks noChangeArrowheads="1"/>
            </p:cNvSpPr>
            <p:nvPr/>
          </p:nvSpPr>
          <p:spPr bwMode="auto">
            <a:xfrm>
              <a:off x="4162425" y="3917950"/>
              <a:ext cx="192088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Rectangle 102"/>
            <p:cNvSpPr>
              <a:spLocks noChangeArrowheads="1"/>
            </p:cNvSpPr>
            <p:nvPr/>
          </p:nvSpPr>
          <p:spPr bwMode="auto">
            <a:xfrm>
              <a:off x="4162425" y="3917950"/>
              <a:ext cx="192088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Rectangle 103"/>
            <p:cNvSpPr>
              <a:spLocks noChangeArrowheads="1"/>
            </p:cNvSpPr>
            <p:nvPr/>
          </p:nvSpPr>
          <p:spPr bwMode="auto">
            <a:xfrm>
              <a:off x="7261225" y="4686300"/>
              <a:ext cx="165100" cy="55563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Rectangle 104"/>
            <p:cNvSpPr>
              <a:spLocks noChangeArrowheads="1"/>
            </p:cNvSpPr>
            <p:nvPr/>
          </p:nvSpPr>
          <p:spPr bwMode="auto">
            <a:xfrm>
              <a:off x="7261225" y="4686300"/>
              <a:ext cx="165100" cy="555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Rectangle 105"/>
            <p:cNvSpPr>
              <a:spLocks noChangeArrowheads="1"/>
            </p:cNvSpPr>
            <p:nvPr/>
          </p:nvSpPr>
          <p:spPr bwMode="auto">
            <a:xfrm>
              <a:off x="4189413" y="4138613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Rectangle 106"/>
            <p:cNvSpPr>
              <a:spLocks noChangeArrowheads="1"/>
            </p:cNvSpPr>
            <p:nvPr/>
          </p:nvSpPr>
          <p:spPr bwMode="auto">
            <a:xfrm>
              <a:off x="4189413" y="4138613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Rectangle 107"/>
            <p:cNvSpPr>
              <a:spLocks noChangeArrowheads="1"/>
            </p:cNvSpPr>
            <p:nvPr/>
          </p:nvSpPr>
          <p:spPr bwMode="auto">
            <a:xfrm>
              <a:off x="3941763" y="39179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Rectangle 108"/>
            <p:cNvSpPr>
              <a:spLocks noChangeArrowheads="1"/>
            </p:cNvSpPr>
            <p:nvPr/>
          </p:nvSpPr>
          <p:spPr bwMode="auto">
            <a:xfrm>
              <a:off x="3941763" y="39179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Rectangle 109"/>
            <p:cNvSpPr>
              <a:spLocks noChangeArrowheads="1"/>
            </p:cNvSpPr>
            <p:nvPr/>
          </p:nvSpPr>
          <p:spPr bwMode="auto">
            <a:xfrm>
              <a:off x="8002588" y="1282700"/>
              <a:ext cx="24606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Rectangle 110"/>
            <p:cNvSpPr>
              <a:spLocks noChangeArrowheads="1"/>
            </p:cNvSpPr>
            <p:nvPr/>
          </p:nvSpPr>
          <p:spPr bwMode="auto">
            <a:xfrm>
              <a:off x="8002588" y="1282700"/>
              <a:ext cx="24606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Rectangle 111"/>
            <p:cNvSpPr>
              <a:spLocks noChangeArrowheads="1"/>
            </p:cNvSpPr>
            <p:nvPr/>
          </p:nvSpPr>
          <p:spPr bwMode="auto">
            <a:xfrm>
              <a:off x="8085138" y="2244725"/>
              <a:ext cx="163512" cy="80963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Rectangle 112"/>
            <p:cNvSpPr>
              <a:spLocks noChangeArrowheads="1"/>
            </p:cNvSpPr>
            <p:nvPr/>
          </p:nvSpPr>
          <p:spPr bwMode="auto">
            <a:xfrm>
              <a:off x="8085138" y="2244725"/>
              <a:ext cx="163512" cy="80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Rectangle 113"/>
            <p:cNvSpPr>
              <a:spLocks noChangeArrowheads="1"/>
            </p:cNvSpPr>
            <p:nvPr/>
          </p:nvSpPr>
          <p:spPr bwMode="auto">
            <a:xfrm>
              <a:off x="8085138" y="1503363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Rectangle 114"/>
            <p:cNvSpPr>
              <a:spLocks noChangeArrowheads="1"/>
            </p:cNvSpPr>
            <p:nvPr/>
          </p:nvSpPr>
          <p:spPr bwMode="auto">
            <a:xfrm>
              <a:off x="8085138" y="1503363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Rectangle 115"/>
            <p:cNvSpPr>
              <a:spLocks noChangeArrowheads="1"/>
            </p:cNvSpPr>
            <p:nvPr/>
          </p:nvSpPr>
          <p:spPr bwMode="auto">
            <a:xfrm>
              <a:off x="1693863" y="1282700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Rectangle 116"/>
            <p:cNvSpPr>
              <a:spLocks noChangeArrowheads="1"/>
            </p:cNvSpPr>
            <p:nvPr/>
          </p:nvSpPr>
          <p:spPr bwMode="auto">
            <a:xfrm>
              <a:off x="1693863" y="1282700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Rectangle 117"/>
            <p:cNvSpPr>
              <a:spLocks noChangeArrowheads="1"/>
            </p:cNvSpPr>
            <p:nvPr/>
          </p:nvSpPr>
          <p:spPr bwMode="auto">
            <a:xfrm>
              <a:off x="6575425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Rectangle 118"/>
            <p:cNvSpPr>
              <a:spLocks noChangeArrowheads="1"/>
            </p:cNvSpPr>
            <p:nvPr/>
          </p:nvSpPr>
          <p:spPr bwMode="auto">
            <a:xfrm>
              <a:off x="6575425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Rectangle 119"/>
            <p:cNvSpPr>
              <a:spLocks noChangeArrowheads="1"/>
            </p:cNvSpPr>
            <p:nvPr/>
          </p:nvSpPr>
          <p:spPr bwMode="auto">
            <a:xfrm>
              <a:off x="3228975" y="128270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Rectangle 120"/>
            <p:cNvSpPr>
              <a:spLocks noChangeArrowheads="1"/>
            </p:cNvSpPr>
            <p:nvPr/>
          </p:nvSpPr>
          <p:spPr bwMode="auto">
            <a:xfrm>
              <a:off x="3228975" y="128270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Rectangle 121"/>
            <p:cNvSpPr>
              <a:spLocks noChangeArrowheads="1"/>
            </p:cNvSpPr>
            <p:nvPr/>
          </p:nvSpPr>
          <p:spPr bwMode="auto">
            <a:xfrm>
              <a:off x="4325938" y="1282700"/>
              <a:ext cx="357187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Rectangle 122"/>
            <p:cNvSpPr>
              <a:spLocks noChangeArrowheads="1"/>
            </p:cNvSpPr>
            <p:nvPr/>
          </p:nvSpPr>
          <p:spPr bwMode="auto">
            <a:xfrm>
              <a:off x="4325938" y="1282700"/>
              <a:ext cx="357187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Rectangle 123"/>
            <p:cNvSpPr>
              <a:spLocks noChangeArrowheads="1"/>
            </p:cNvSpPr>
            <p:nvPr/>
          </p:nvSpPr>
          <p:spPr bwMode="auto">
            <a:xfrm>
              <a:off x="5534025" y="1282700"/>
              <a:ext cx="163513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Rectangle 124"/>
            <p:cNvSpPr>
              <a:spLocks noChangeArrowheads="1"/>
            </p:cNvSpPr>
            <p:nvPr/>
          </p:nvSpPr>
          <p:spPr bwMode="auto">
            <a:xfrm>
              <a:off x="5534025" y="1282700"/>
              <a:ext cx="163513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Rectangle 125"/>
            <p:cNvSpPr>
              <a:spLocks noChangeArrowheads="1"/>
            </p:cNvSpPr>
            <p:nvPr/>
          </p:nvSpPr>
          <p:spPr bwMode="auto">
            <a:xfrm>
              <a:off x="5561013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Rectangle 126"/>
            <p:cNvSpPr>
              <a:spLocks noChangeArrowheads="1"/>
            </p:cNvSpPr>
            <p:nvPr/>
          </p:nvSpPr>
          <p:spPr bwMode="auto">
            <a:xfrm>
              <a:off x="5561013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Rectangle 127"/>
            <p:cNvSpPr>
              <a:spLocks noChangeArrowheads="1"/>
            </p:cNvSpPr>
            <p:nvPr/>
          </p:nvSpPr>
          <p:spPr bwMode="auto">
            <a:xfrm>
              <a:off x="4627563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Rectangle 128"/>
            <p:cNvSpPr>
              <a:spLocks noChangeArrowheads="1"/>
            </p:cNvSpPr>
            <p:nvPr/>
          </p:nvSpPr>
          <p:spPr bwMode="auto">
            <a:xfrm>
              <a:off x="4627563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Rectangle 129"/>
            <p:cNvSpPr>
              <a:spLocks noChangeArrowheads="1"/>
            </p:cNvSpPr>
            <p:nvPr/>
          </p:nvSpPr>
          <p:spPr bwMode="auto">
            <a:xfrm>
              <a:off x="5121275" y="2244725"/>
              <a:ext cx="82550" cy="246063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Rectangle 130"/>
            <p:cNvSpPr>
              <a:spLocks noChangeArrowheads="1"/>
            </p:cNvSpPr>
            <p:nvPr/>
          </p:nvSpPr>
          <p:spPr bwMode="auto">
            <a:xfrm>
              <a:off x="5121275" y="2244725"/>
              <a:ext cx="82550" cy="2460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Rectangle 131"/>
            <p:cNvSpPr>
              <a:spLocks noChangeArrowheads="1"/>
            </p:cNvSpPr>
            <p:nvPr/>
          </p:nvSpPr>
          <p:spPr bwMode="auto">
            <a:xfrm>
              <a:off x="4957763" y="2682875"/>
              <a:ext cx="82550" cy="1920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Rectangle 132"/>
            <p:cNvSpPr>
              <a:spLocks noChangeArrowheads="1"/>
            </p:cNvSpPr>
            <p:nvPr/>
          </p:nvSpPr>
          <p:spPr bwMode="auto">
            <a:xfrm>
              <a:off x="4957763" y="2682875"/>
              <a:ext cx="82550" cy="1920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Rectangle 133"/>
            <p:cNvSpPr>
              <a:spLocks noChangeArrowheads="1"/>
            </p:cNvSpPr>
            <p:nvPr/>
          </p:nvSpPr>
          <p:spPr bwMode="auto">
            <a:xfrm>
              <a:off x="5149850" y="3287713"/>
              <a:ext cx="82550" cy="192087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Rectangle 134"/>
            <p:cNvSpPr>
              <a:spLocks noChangeArrowheads="1"/>
            </p:cNvSpPr>
            <p:nvPr/>
          </p:nvSpPr>
          <p:spPr bwMode="auto">
            <a:xfrm>
              <a:off x="5149850" y="3287713"/>
              <a:ext cx="82550" cy="1920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Rectangle 135"/>
            <p:cNvSpPr>
              <a:spLocks noChangeArrowheads="1"/>
            </p:cNvSpPr>
            <p:nvPr/>
          </p:nvSpPr>
          <p:spPr bwMode="auto">
            <a:xfrm>
              <a:off x="5424488" y="2408238"/>
              <a:ext cx="80962" cy="16510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Rectangle 136"/>
            <p:cNvSpPr>
              <a:spLocks noChangeArrowheads="1"/>
            </p:cNvSpPr>
            <p:nvPr/>
          </p:nvSpPr>
          <p:spPr bwMode="auto">
            <a:xfrm>
              <a:off x="5424488" y="2408238"/>
              <a:ext cx="80962" cy="165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1693863" y="1530350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Rectangle 138"/>
            <p:cNvSpPr>
              <a:spLocks noChangeArrowheads="1"/>
            </p:cNvSpPr>
            <p:nvPr/>
          </p:nvSpPr>
          <p:spPr bwMode="auto">
            <a:xfrm>
              <a:off x="1693863" y="1530350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Rectangle 139"/>
            <p:cNvSpPr>
              <a:spLocks noChangeArrowheads="1"/>
            </p:cNvSpPr>
            <p:nvPr/>
          </p:nvSpPr>
          <p:spPr bwMode="auto">
            <a:xfrm>
              <a:off x="6575425" y="1503363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Rectangle 140"/>
            <p:cNvSpPr>
              <a:spLocks noChangeArrowheads="1"/>
            </p:cNvSpPr>
            <p:nvPr/>
          </p:nvSpPr>
          <p:spPr bwMode="auto">
            <a:xfrm>
              <a:off x="6575425" y="1503363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Rectangle 141"/>
            <p:cNvSpPr>
              <a:spLocks noChangeArrowheads="1"/>
            </p:cNvSpPr>
            <p:nvPr/>
          </p:nvSpPr>
          <p:spPr bwMode="auto">
            <a:xfrm>
              <a:off x="6796088" y="1503363"/>
              <a:ext cx="163512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0" name="Rectangle 142"/>
            <p:cNvSpPr>
              <a:spLocks noChangeArrowheads="1"/>
            </p:cNvSpPr>
            <p:nvPr/>
          </p:nvSpPr>
          <p:spPr bwMode="auto">
            <a:xfrm>
              <a:off x="6796088" y="1503363"/>
              <a:ext cx="163512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1" name="Rectangle 143"/>
            <p:cNvSpPr>
              <a:spLocks noChangeArrowheads="1"/>
            </p:cNvSpPr>
            <p:nvPr/>
          </p:nvSpPr>
          <p:spPr bwMode="auto">
            <a:xfrm>
              <a:off x="3228975" y="1530350"/>
              <a:ext cx="165100" cy="82550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2" name="Rectangle 144"/>
            <p:cNvSpPr>
              <a:spLocks noChangeArrowheads="1"/>
            </p:cNvSpPr>
            <p:nvPr/>
          </p:nvSpPr>
          <p:spPr bwMode="auto">
            <a:xfrm>
              <a:off x="3228975" y="1530350"/>
              <a:ext cx="165100" cy="82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3" name="Rectangle 145"/>
            <p:cNvSpPr>
              <a:spLocks noChangeArrowheads="1"/>
            </p:cNvSpPr>
            <p:nvPr/>
          </p:nvSpPr>
          <p:spPr bwMode="auto">
            <a:xfrm>
              <a:off x="1476375" y="725488"/>
              <a:ext cx="19415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900">
                  <a:solidFill>
                    <a:srgbClr val="24211D"/>
                  </a:solidFill>
                </a:rPr>
                <a:t>Очереди пакетов</a:t>
              </a:r>
              <a:endParaRPr lang="ru-RU" altLang="ru-RU"/>
            </a:p>
          </p:txBody>
        </p:sp>
        <p:sp>
          <p:nvSpPr>
            <p:cNvPr id="254" name="Line 146"/>
            <p:cNvSpPr>
              <a:spLocks noChangeShapeType="1"/>
            </p:cNvSpPr>
            <p:nvPr/>
          </p:nvSpPr>
          <p:spPr bwMode="auto">
            <a:xfrm flipH="1">
              <a:off x="1611313" y="1009650"/>
              <a:ext cx="53975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5" name="Line 147"/>
            <p:cNvSpPr>
              <a:spLocks noChangeShapeType="1"/>
            </p:cNvSpPr>
            <p:nvPr/>
          </p:nvSpPr>
          <p:spPr bwMode="auto">
            <a:xfrm>
              <a:off x="3175000" y="1009650"/>
              <a:ext cx="80963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6" name="Rectangle 148"/>
            <p:cNvSpPr>
              <a:spLocks noChangeArrowheads="1"/>
            </p:cNvSpPr>
            <p:nvPr/>
          </p:nvSpPr>
          <p:spPr bwMode="auto">
            <a:xfrm>
              <a:off x="3906838" y="476250"/>
              <a:ext cx="1854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2000">
                  <a:solidFill>
                    <a:srgbClr val="24211D"/>
                  </a:solidFill>
                </a:rPr>
                <a:t>Магистральный</a:t>
              </a:r>
              <a:endParaRPr lang="ru-RU" altLang="ru-RU"/>
            </a:p>
          </p:txBody>
        </p:sp>
        <p:sp>
          <p:nvSpPr>
            <p:cNvPr id="257" name="Rectangle 149"/>
            <p:cNvSpPr>
              <a:spLocks noChangeArrowheads="1"/>
            </p:cNvSpPr>
            <p:nvPr/>
          </p:nvSpPr>
          <p:spPr bwMode="auto">
            <a:xfrm>
              <a:off x="4483100" y="750888"/>
              <a:ext cx="6810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2000">
                  <a:solidFill>
                    <a:srgbClr val="24211D"/>
                  </a:solidFill>
                </a:rPr>
                <a:t>канал</a:t>
              </a:r>
              <a:endParaRPr lang="ru-RU" altLang="ru-RU"/>
            </a:p>
          </p:txBody>
        </p:sp>
        <p:sp>
          <p:nvSpPr>
            <p:cNvPr id="258" name="Freeform 150"/>
            <p:cNvSpPr>
              <a:spLocks/>
            </p:cNvSpPr>
            <p:nvPr/>
          </p:nvSpPr>
          <p:spPr bwMode="auto">
            <a:xfrm>
              <a:off x="4133850" y="2162175"/>
              <a:ext cx="960438" cy="1920875"/>
            </a:xfrm>
            <a:custGeom>
              <a:avLst/>
              <a:gdLst>
                <a:gd name="T0" fmla="*/ 35 w 35"/>
                <a:gd name="T1" fmla="*/ 0 h 70"/>
                <a:gd name="T2" fmla="*/ 35 w 35"/>
                <a:gd name="T3" fmla="*/ 70 h 70"/>
                <a:gd name="T4" fmla="*/ 0 w 35"/>
                <a:gd name="T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0">
                  <a:moveTo>
                    <a:pt x="35" y="0"/>
                  </a:moveTo>
                  <a:lnTo>
                    <a:pt x="35" y="70"/>
                  </a:lnTo>
                  <a:lnTo>
                    <a:pt x="0" y="7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" name="Freeform 151"/>
            <p:cNvSpPr>
              <a:spLocks/>
            </p:cNvSpPr>
            <p:nvPr/>
          </p:nvSpPr>
          <p:spPr bwMode="auto">
            <a:xfrm>
              <a:off x="5368925" y="2162175"/>
              <a:ext cx="850900" cy="1947863"/>
            </a:xfrm>
            <a:custGeom>
              <a:avLst/>
              <a:gdLst>
                <a:gd name="T0" fmla="*/ 0 w 31"/>
                <a:gd name="T1" fmla="*/ 0 h 71"/>
                <a:gd name="T2" fmla="*/ 0 w 31"/>
                <a:gd name="T3" fmla="*/ 71 h 71"/>
                <a:gd name="T4" fmla="*/ 31 w 31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71">
                  <a:moveTo>
                    <a:pt x="0" y="0"/>
                  </a:moveTo>
                  <a:lnTo>
                    <a:pt x="0" y="71"/>
                  </a:lnTo>
                  <a:lnTo>
                    <a:pt x="31" y="7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0" name="Line 152"/>
            <p:cNvSpPr>
              <a:spLocks noChangeShapeType="1"/>
            </p:cNvSpPr>
            <p:nvPr/>
          </p:nvSpPr>
          <p:spPr bwMode="auto">
            <a:xfrm>
              <a:off x="7289800" y="3589338"/>
              <a:ext cx="8223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1" name="Line 153"/>
            <p:cNvSpPr>
              <a:spLocks noChangeShapeType="1"/>
            </p:cNvSpPr>
            <p:nvPr/>
          </p:nvSpPr>
          <p:spPr bwMode="auto">
            <a:xfrm flipH="1">
              <a:off x="2241550" y="3562350"/>
              <a:ext cx="8239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2" name="Line 154"/>
            <p:cNvSpPr>
              <a:spLocks noChangeShapeType="1"/>
            </p:cNvSpPr>
            <p:nvPr/>
          </p:nvSpPr>
          <p:spPr bwMode="auto">
            <a:xfrm>
              <a:off x="7289800" y="4110038"/>
              <a:ext cx="8223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3" name="Line 155"/>
            <p:cNvSpPr>
              <a:spLocks noChangeShapeType="1"/>
            </p:cNvSpPr>
            <p:nvPr/>
          </p:nvSpPr>
          <p:spPr bwMode="auto">
            <a:xfrm flipH="1">
              <a:off x="2241550" y="4083050"/>
              <a:ext cx="8239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4" name="Line 156"/>
            <p:cNvSpPr>
              <a:spLocks noChangeShapeType="1"/>
            </p:cNvSpPr>
            <p:nvPr/>
          </p:nvSpPr>
          <p:spPr bwMode="auto">
            <a:xfrm>
              <a:off x="7289800" y="4605338"/>
              <a:ext cx="8223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5" name="Line 157"/>
            <p:cNvSpPr>
              <a:spLocks noChangeShapeType="1"/>
            </p:cNvSpPr>
            <p:nvPr/>
          </p:nvSpPr>
          <p:spPr bwMode="auto">
            <a:xfrm flipH="1">
              <a:off x="2241550" y="4605338"/>
              <a:ext cx="8239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" name="Line 523"/>
            <p:cNvSpPr>
              <a:spLocks noChangeShapeType="1"/>
            </p:cNvSpPr>
            <p:nvPr/>
          </p:nvSpPr>
          <p:spPr bwMode="auto">
            <a:xfrm>
              <a:off x="6300788" y="4110038"/>
              <a:ext cx="8509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7" name="Freeform 524"/>
            <p:cNvSpPr>
              <a:spLocks/>
            </p:cNvSpPr>
            <p:nvPr/>
          </p:nvSpPr>
          <p:spPr bwMode="auto">
            <a:xfrm>
              <a:off x="6300788" y="4056063"/>
              <a:ext cx="82550" cy="82550"/>
            </a:xfrm>
            <a:custGeom>
              <a:avLst/>
              <a:gdLst>
                <a:gd name="T0" fmla="*/ 0 w 52"/>
                <a:gd name="T1" fmla="*/ 34 h 52"/>
                <a:gd name="T2" fmla="*/ 52 w 52"/>
                <a:gd name="T3" fmla="*/ 0 h 52"/>
                <a:gd name="T4" fmla="*/ 52 w 52"/>
                <a:gd name="T5" fmla="*/ 52 h 52"/>
                <a:gd name="T6" fmla="*/ 0 w 52"/>
                <a:gd name="T7" fmla="*/ 34 h 52"/>
                <a:gd name="T8" fmla="*/ 0 w 52"/>
                <a:gd name="T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4"/>
                  </a:moveTo>
                  <a:lnTo>
                    <a:pt x="52" y="0"/>
                  </a:lnTo>
                  <a:lnTo>
                    <a:pt x="52" y="5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8" name="Freeform 525"/>
            <p:cNvSpPr>
              <a:spLocks/>
            </p:cNvSpPr>
            <p:nvPr/>
          </p:nvSpPr>
          <p:spPr bwMode="auto">
            <a:xfrm>
              <a:off x="7069138" y="4056063"/>
              <a:ext cx="82550" cy="82550"/>
            </a:xfrm>
            <a:custGeom>
              <a:avLst/>
              <a:gdLst>
                <a:gd name="T0" fmla="*/ 52 w 52"/>
                <a:gd name="T1" fmla="*/ 34 h 52"/>
                <a:gd name="T2" fmla="*/ 0 w 52"/>
                <a:gd name="T3" fmla="*/ 0 h 52"/>
                <a:gd name="T4" fmla="*/ 0 w 52"/>
                <a:gd name="T5" fmla="*/ 52 h 52"/>
                <a:gd name="T6" fmla="*/ 52 w 52"/>
                <a:gd name="T7" fmla="*/ 34 h 52"/>
                <a:gd name="T8" fmla="*/ 52 w 52"/>
                <a:gd name="T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34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52" y="34"/>
                  </a:lnTo>
                  <a:lnTo>
                    <a:pt x="52" y="3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9" name="Line 526"/>
            <p:cNvSpPr>
              <a:spLocks noChangeShapeType="1"/>
            </p:cNvSpPr>
            <p:nvPr/>
          </p:nvSpPr>
          <p:spPr bwMode="auto">
            <a:xfrm flipH="1">
              <a:off x="3201988" y="4083050"/>
              <a:ext cx="87788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0" name="Freeform 527"/>
            <p:cNvSpPr>
              <a:spLocks/>
            </p:cNvSpPr>
            <p:nvPr/>
          </p:nvSpPr>
          <p:spPr bwMode="auto">
            <a:xfrm>
              <a:off x="3997325" y="4027488"/>
              <a:ext cx="82550" cy="82550"/>
            </a:xfrm>
            <a:custGeom>
              <a:avLst/>
              <a:gdLst>
                <a:gd name="T0" fmla="*/ 52 w 52"/>
                <a:gd name="T1" fmla="*/ 35 h 52"/>
                <a:gd name="T2" fmla="*/ 0 w 52"/>
                <a:gd name="T3" fmla="*/ 52 h 52"/>
                <a:gd name="T4" fmla="*/ 0 w 52"/>
                <a:gd name="T5" fmla="*/ 0 h 52"/>
                <a:gd name="T6" fmla="*/ 52 w 52"/>
                <a:gd name="T7" fmla="*/ 35 h 52"/>
                <a:gd name="T8" fmla="*/ 52 w 52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35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52" y="35"/>
                  </a:lnTo>
                  <a:lnTo>
                    <a:pt x="52" y="3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1" name="Freeform 528"/>
            <p:cNvSpPr>
              <a:spLocks/>
            </p:cNvSpPr>
            <p:nvPr/>
          </p:nvSpPr>
          <p:spPr bwMode="auto">
            <a:xfrm>
              <a:off x="3201988" y="4027488"/>
              <a:ext cx="82550" cy="82550"/>
            </a:xfrm>
            <a:custGeom>
              <a:avLst/>
              <a:gdLst>
                <a:gd name="T0" fmla="*/ 0 w 52"/>
                <a:gd name="T1" fmla="*/ 35 h 52"/>
                <a:gd name="T2" fmla="*/ 52 w 52"/>
                <a:gd name="T3" fmla="*/ 52 h 52"/>
                <a:gd name="T4" fmla="*/ 52 w 52"/>
                <a:gd name="T5" fmla="*/ 0 h 52"/>
                <a:gd name="T6" fmla="*/ 0 w 52"/>
                <a:gd name="T7" fmla="*/ 35 h 52"/>
                <a:gd name="T8" fmla="*/ 0 w 52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5"/>
                  </a:moveTo>
                  <a:lnTo>
                    <a:pt x="52" y="52"/>
                  </a:lnTo>
                  <a:lnTo>
                    <a:pt x="52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2" name="Freeform 529"/>
            <p:cNvSpPr>
              <a:spLocks/>
            </p:cNvSpPr>
            <p:nvPr/>
          </p:nvSpPr>
          <p:spPr bwMode="auto">
            <a:xfrm>
              <a:off x="6657975" y="3562350"/>
              <a:ext cx="493713" cy="547688"/>
            </a:xfrm>
            <a:custGeom>
              <a:avLst/>
              <a:gdLst>
                <a:gd name="T0" fmla="*/ 0 w 18"/>
                <a:gd name="T1" fmla="*/ 20 h 20"/>
                <a:gd name="T2" fmla="*/ 12 w 18"/>
                <a:gd name="T3" fmla="*/ 0 h 20"/>
                <a:gd name="T4" fmla="*/ 18 w 1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0">
                  <a:moveTo>
                    <a:pt x="0" y="20"/>
                  </a:moveTo>
                  <a:lnTo>
                    <a:pt x="12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" name="Freeform 530"/>
            <p:cNvSpPr>
              <a:spLocks/>
            </p:cNvSpPr>
            <p:nvPr/>
          </p:nvSpPr>
          <p:spPr bwMode="auto">
            <a:xfrm>
              <a:off x="7069138" y="3533775"/>
              <a:ext cx="82550" cy="82550"/>
            </a:xfrm>
            <a:custGeom>
              <a:avLst/>
              <a:gdLst>
                <a:gd name="T0" fmla="*/ 52 w 52"/>
                <a:gd name="T1" fmla="*/ 18 h 52"/>
                <a:gd name="T2" fmla="*/ 0 w 52"/>
                <a:gd name="T3" fmla="*/ 0 h 52"/>
                <a:gd name="T4" fmla="*/ 0 w 52"/>
                <a:gd name="T5" fmla="*/ 52 h 52"/>
                <a:gd name="T6" fmla="*/ 52 w 52"/>
                <a:gd name="T7" fmla="*/ 18 h 52"/>
                <a:gd name="T8" fmla="*/ 52 w 52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1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4" name="Freeform 531"/>
            <p:cNvSpPr>
              <a:spLocks/>
            </p:cNvSpPr>
            <p:nvPr/>
          </p:nvSpPr>
          <p:spPr bwMode="auto">
            <a:xfrm>
              <a:off x="3201988" y="3562350"/>
              <a:ext cx="493712" cy="520700"/>
            </a:xfrm>
            <a:custGeom>
              <a:avLst/>
              <a:gdLst>
                <a:gd name="T0" fmla="*/ 18 w 18"/>
                <a:gd name="T1" fmla="*/ 19 h 19"/>
                <a:gd name="T2" fmla="*/ 6 w 18"/>
                <a:gd name="T3" fmla="*/ 0 h 19"/>
                <a:gd name="T4" fmla="*/ 0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5" name="Freeform 532"/>
            <p:cNvSpPr>
              <a:spLocks/>
            </p:cNvSpPr>
            <p:nvPr/>
          </p:nvSpPr>
          <p:spPr bwMode="auto">
            <a:xfrm>
              <a:off x="3201988" y="3506788"/>
              <a:ext cx="82550" cy="82550"/>
            </a:xfrm>
            <a:custGeom>
              <a:avLst/>
              <a:gdLst>
                <a:gd name="T0" fmla="*/ 0 w 52"/>
                <a:gd name="T1" fmla="*/ 35 h 52"/>
                <a:gd name="T2" fmla="*/ 52 w 52"/>
                <a:gd name="T3" fmla="*/ 52 h 52"/>
                <a:gd name="T4" fmla="*/ 52 w 52"/>
                <a:gd name="T5" fmla="*/ 0 h 52"/>
                <a:gd name="T6" fmla="*/ 0 w 52"/>
                <a:gd name="T7" fmla="*/ 35 h 52"/>
                <a:gd name="T8" fmla="*/ 0 w 52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5"/>
                  </a:moveTo>
                  <a:lnTo>
                    <a:pt x="52" y="52"/>
                  </a:lnTo>
                  <a:lnTo>
                    <a:pt x="52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" name="Freeform 533"/>
            <p:cNvSpPr>
              <a:spLocks/>
            </p:cNvSpPr>
            <p:nvPr/>
          </p:nvSpPr>
          <p:spPr bwMode="auto">
            <a:xfrm>
              <a:off x="6657975" y="4110038"/>
              <a:ext cx="493713" cy="522287"/>
            </a:xfrm>
            <a:custGeom>
              <a:avLst/>
              <a:gdLst>
                <a:gd name="T0" fmla="*/ 0 w 18"/>
                <a:gd name="T1" fmla="*/ 0 h 19"/>
                <a:gd name="T2" fmla="*/ 12 w 18"/>
                <a:gd name="T3" fmla="*/ 19 h 19"/>
                <a:gd name="T4" fmla="*/ 18 w 1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lnTo>
                    <a:pt x="12" y="19"/>
                  </a:lnTo>
                  <a:lnTo>
                    <a:pt x="18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" name="Freeform 534"/>
            <p:cNvSpPr>
              <a:spLocks/>
            </p:cNvSpPr>
            <p:nvPr/>
          </p:nvSpPr>
          <p:spPr bwMode="auto">
            <a:xfrm>
              <a:off x="7069138" y="4576763"/>
              <a:ext cx="82550" cy="82550"/>
            </a:xfrm>
            <a:custGeom>
              <a:avLst/>
              <a:gdLst>
                <a:gd name="T0" fmla="*/ 52 w 52"/>
                <a:gd name="T1" fmla="*/ 35 h 52"/>
                <a:gd name="T2" fmla="*/ 0 w 52"/>
                <a:gd name="T3" fmla="*/ 0 h 52"/>
                <a:gd name="T4" fmla="*/ 0 w 52"/>
                <a:gd name="T5" fmla="*/ 52 h 52"/>
                <a:gd name="T6" fmla="*/ 52 w 52"/>
                <a:gd name="T7" fmla="*/ 35 h 52"/>
                <a:gd name="T8" fmla="*/ 52 w 52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35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52" y="35"/>
                  </a:lnTo>
                  <a:lnTo>
                    <a:pt x="52" y="3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8" name="Freeform 535"/>
            <p:cNvSpPr>
              <a:spLocks/>
            </p:cNvSpPr>
            <p:nvPr/>
          </p:nvSpPr>
          <p:spPr bwMode="auto">
            <a:xfrm>
              <a:off x="3201988" y="4083050"/>
              <a:ext cx="493712" cy="522288"/>
            </a:xfrm>
            <a:custGeom>
              <a:avLst/>
              <a:gdLst>
                <a:gd name="T0" fmla="*/ 18 w 18"/>
                <a:gd name="T1" fmla="*/ 0 h 19"/>
                <a:gd name="T2" fmla="*/ 6 w 18"/>
                <a:gd name="T3" fmla="*/ 19 h 19"/>
                <a:gd name="T4" fmla="*/ 0 w 1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lnTo>
                    <a:pt x="6" y="19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9" name="Freeform 536"/>
            <p:cNvSpPr>
              <a:spLocks/>
            </p:cNvSpPr>
            <p:nvPr/>
          </p:nvSpPr>
          <p:spPr bwMode="auto">
            <a:xfrm>
              <a:off x="3201988" y="4576763"/>
              <a:ext cx="82550" cy="82550"/>
            </a:xfrm>
            <a:custGeom>
              <a:avLst/>
              <a:gdLst>
                <a:gd name="T0" fmla="*/ 0 w 52"/>
                <a:gd name="T1" fmla="*/ 18 h 52"/>
                <a:gd name="T2" fmla="*/ 52 w 52"/>
                <a:gd name="T3" fmla="*/ 52 h 52"/>
                <a:gd name="T4" fmla="*/ 52 w 52"/>
                <a:gd name="T5" fmla="*/ 0 h 52"/>
                <a:gd name="T6" fmla="*/ 0 w 52"/>
                <a:gd name="T7" fmla="*/ 18 h 52"/>
                <a:gd name="T8" fmla="*/ 0 w 52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18"/>
                  </a:moveTo>
                  <a:lnTo>
                    <a:pt x="52" y="52"/>
                  </a:lnTo>
                  <a:lnTo>
                    <a:pt x="52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0" name="computr1"/>
            <p:cNvSpPr>
              <a:spLocks noEditPoints="1" noChangeArrowheads="1"/>
            </p:cNvSpPr>
            <p:nvPr/>
          </p:nvSpPr>
          <p:spPr bwMode="auto">
            <a:xfrm>
              <a:off x="1882775" y="3292475"/>
              <a:ext cx="407988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1" name="computr1"/>
            <p:cNvSpPr>
              <a:spLocks noEditPoints="1" noChangeArrowheads="1"/>
            </p:cNvSpPr>
            <p:nvPr/>
          </p:nvSpPr>
          <p:spPr bwMode="auto">
            <a:xfrm>
              <a:off x="1876425" y="3879850"/>
              <a:ext cx="407988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" name="computr1"/>
            <p:cNvSpPr>
              <a:spLocks noEditPoints="1" noChangeArrowheads="1"/>
            </p:cNvSpPr>
            <p:nvPr/>
          </p:nvSpPr>
          <p:spPr bwMode="auto">
            <a:xfrm>
              <a:off x="1912938" y="4471988"/>
              <a:ext cx="407987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3" name="computr1"/>
            <p:cNvSpPr>
              <a:spLocks noEditPoints="1" noChangeArrowheads="1"/>
            </p:cNvSpPr>
            <p:nvPr/>
          </p:nvSpPr>
          <p:spPr bwMode="auto">
            <a:xfrm>
              <a:off x="8585200" y="1976438"/>
              <a:ext cx="407988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4" name="computr1"/>
            <p:cNvSpPr>
              <a:spLocks noEditPoints="1" noChangeArrowheads="1"/>
            </p:cNvSpPr>
            <p:nvPr/>
          </p:nvSpPr>
          <p:spPr bwMode="auto">
            <a:xfrm>
              <a:off x="8555038" y="1228725"/>
              <a:ext cx="407987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5" name="computr1"/>
            <p:cNvSpPr>
              <a:spLocks noEditPoints="1" noChangeArrowheads="1"/>
            </p:cNvSpPr>
            <p:nvPr/>
          </p:nvSpPr>
          <p:spPr bwMode="auto">
            <a:xfrm>
              <a:off x="663575" y="2000250"/>
              <a:ext cx="407988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" name="computr1"/>
            <p:cNvSpPr>
              <a:spLocks noEditPoints="1" noChangeArrowheads="1"/>
            </p:cNvSpPr>
            <p:nvPr/>
          </p:nvSpPr>
          <p:spPr bwMode="auto">
            <a:xfrm>
              <a:off x="669925" y="1239838"/>
              <a:ext cx="407988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" name="computr1"/>
            <p:cNvSpPr>
              <a:spLocks noEditPoints="1" noChangeArrowheads="1"/>
            </p:cNvSpPr>
            <p:nvPr/>
          </p:nvSpPr>
          <p:spPr bwMode="auto">
            <a:xfrm>
              <a:off x="8040688" y="4433888"/>
              <a:ext cx="407987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8" name="computr1"/>
            <p:cNvSpPr>
              <a:spLocks noEditPoints="1" noChangeArrowheads="1"/>
            </p:cNvSpPr>
            <p:nvPr/>
          </p:nvSpPr>
          <p:spPr bwMode="auto">
            <a:xfrm>
              <a:off x="8047038" y="3906838"/>
              <a:ext cx="407987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9" name="computr1"/>
            <p:cNvSpPr>
              <a:spLocks noEditPoints="1" noChangeArrowheads="1"/>
            </p:cNvSpPr>
            <p:nvPr/>
          </p:nvSpPr>
          <p:spPr bwMode="auto">
            <a:xfrm>
              <a:off x="8053388" y="3395663"/>
              <a:ext cx="407987" cy="4254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774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38163" y="1121073"/>
            <a:ext cx="8281987" cy="5005388"/>
            <a:chOff x="611188" y="333375"/>
            <a:chExt cx="8281987" cy="500538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16238" y="333375"/>
              <a:ext cx="3167062" cy="423863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Коммутируемые сети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124075" y="2708275"/>
              <a:ext cx="3384550" cy="698500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Дейтаграммные сети (без установления соединений)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013450" y="2692400"/>
              <a:ext cx="2879725" cy="698500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Сети с установлением логических соединений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429125" y="1412875"/>
              <a:ext cx="3167063" cy="698500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Сети с коммутацией пакетов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1188" y="1412875"/>
              <a:ext cx="3167062" cy="698500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Сети с коммутацией каналов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53088" y="4348163"/>
              <a:ext cx="3167062" cy="973137"/>
            </a:xfrm>
            <a:prstGeom prst="rect">
              <a:avLst/>
            </a:prstGeom>
            <a:solidFill>
              <a:srgbClr val="DDDDDD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Сети с установлением виртуальных каналов</a:t>
              </a:r>
              <a:b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</a:b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339975" y="765175"/>
              <a:ext cx="20161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16463" y="765175"/>
              <a:ext cx="12954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779838" y="2060575"/>
              <a:ext cx="20875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940425" y="2060575"/>
              <a:ext cx="17272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19250" y="4365625"/>
              <a:ext cx="3167063" cy="973138"/>
            </a:xfrm>
            <a:prstGeom prst="rect">
              <a:avLst/>
            </a:prstGeom>
            <a:solidFill>
              <a:srgbClr val="DDDDD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Сети с установлением логических соединений без фиксации маршрутов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7380288" y="3357563"/>
              <a:ext cx="0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276600" y="3357563"/>
              <a:ext cx="4103688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00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64823" y="4184650"/>
            <a:ext cx="6840537" cy="194468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9" name="Group 159"/>
          <p:cNvGrpSpPr>
            <a:grpSpLocks/>
          </p:cNvGrpSpPr>
          <p:nvPr/>
        </p:nvGrpSpPr>
        <p:grpSpPr bwMode="auto">
          <a:xfrm>
            <a:off x="2593610" y="1663700"/>
            <a:ext cx="2592388" cy="2160587"/>
            <a:chOff x="2744" y="527"/>
            <a:chExt cx="1633" cy="1361"/>
          </a:xfrm>
        </p:grpSpPr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>
              <a:off x="2744" y="527"/>
              <a:ext cx="1633" cy="1361"/>
            </a:xfrm>
            <a:prstGeom prst="wedgeRectCallout">
              <a:avLst>
                <a:gd name="adj1" fmla="val -33343"/>
                <a:gd name="adj2" fmla="val 686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ru-RU" altLang="ru-RU"/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468" y="1715"/>
              <a:ext cx="8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S6</a:t>
              </a:r>
              <a:endParaRPr lang="en-US" altLang="ru-RU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748" y="1715"/>
              <a:ext cx="7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N6</a:t>
              </a:r>
              <a:endParaRPr lang="en-US" altLang="ru-RU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68" y="1561"/>
              <a:ext cx="8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S6</a:t>
              </a:r>
              <a:endParaRPr lang="en-US" altLang="ru-RU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748" y="1561"/>
              <a:ext cx="7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N5</a:t>
              </a:r>
              <a:endParaRPr lang="en-US" altLang="ru-RU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468" y="1407"/>
              <a:ext cx="8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S3</a:t>
              </a:r>
              <a:endParaRPr lang="en-US" alt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748" y="1407"/>
              <a:ext cx="7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N4</a:t>
              </a:r>
              <a:endParaRPr lang="en-US" altLang="ru-RU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468" y="1253"/>
              <a:ext cx="8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S3</a:t>
              </a:r>
              <a:endParaRPr lang="en-US" alt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48" y="1253"/>
              <a:ext cx="7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N3</a:t>
              </a:r>
              <a:endParaRPr lang="en-US" altLang="ru-RU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468" y="1070"/>
              <a:ext cx="86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altLang="ru-RU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748" y="1070"/>
              <a:ext cx="720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N2</a:t>
              </a:r>
              <a:endParaRPr lang="en-US" altLang="ru-RU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3468" y="821"/>
              <a:ext cx="8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1000">
                  <a:latin typeface="Times New Roman" pitchFamily="18" charset="0"/>
                  <a:cs typeface="Times New Roman" pitchFamily="18" charset="0"/>
                </a:rPr>
                <a:t>Пакет не требуется передавать через сеть</a:t>
              </a:r>
              <a:endParaRPr lang="ru-RU" altLang="ru-RU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748" y="821"/>
              <a:ext cx="7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 sz="1000">
                  <a:latin typeface="Times New Roman" pitchFamily="18" charset="0"/>
                  <a:cs typeface="Times New Roman" pitchFamily="18" charset="0"/>
                </a:rPr>
                <a:t>N1</a:t>
              </a:r>
              <a:endParaRPr lang="en-US" altLang="ru-RU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3468" y="572"/>
              <a:ext cx="864" cy="249"/>
            </a:xfrm>
            <a:prstGeom prst="rect">
              <a:avLst/>
            </a:prstGeom>
            <a:solidFill>
              <a:srgbClr val="FFF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1000">
                  <a:latin typeface="Times New Roman" pitchFamily="18" charset="0"/>
                  <a:cs typeface="Times New Roman" pitchFamily="18" charset="0"/>
                </a:rPr>
                <a:t>Адрес следующего коммутатора</a:t>
              </a:r>
              <a:endParaRPr lang="ru-RU" altLang="ru-RU"/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2748" y="572"/>
              <a:ext cx="720" cy="249"/>
            </a:xfrm>
            <a:prstGeom prst="rect">
              <a:avLst/>
            </a:prstGeom>
            <a:solidFill>
              <a:srgbClr val="FFF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ru-RU" altLang="ru-RU" sz="1000">
                  <a:latin typeface="Times New Roman" pitchFamily="18" charset="0"/>
                  <a:cs typeface="Times New Roman" pitchFamily="18" charset="0"/>
                </a:rPr>
                <a:t>Адрес  назначения</a:t>
              </a:r>
              <a:endParaRPr lang="ru-RU" altLang="ru-RU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748" y="572"/>
              <a:ext cx="158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48" y="1869"/>
              <a:ext cx="158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48" y="572"/>
              <a:ext cx="0" cy="129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332" y="572"/>
              <a:ext cx="0" cy="129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48" y="821"/>
              <a:ext cx="158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468" y="572"/>
              <a:ext cx="0" cy="12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2748" y="1070"/>
              <a:ext cx="158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2748" y="1253"/>
              <a:ext cx="158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62"/>
            <p:cNvSpPr>
              <a:spLocks noChangeShapeType="1"/>
            </p:cNvSpPr>
            <p:nvPr/>
          </p:nvSpPr>
          <p:spPr bwMode="auto">
            <a:xfrm>
              <a:off x="2748" y="1407"/>
              <a:ext cx="158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70"/>
            <p:cNvSpPr>
              <a:spLocks noChangeShapeType="1"/>
            </p:cNvSpPr>
            <p:nvPr/>
          </p:nvSpPr>
          <p:spPr bwMode="auto">
            <a:xfrm>
              <a:off x="2748" y="1561"/>
              <a:ext cx="158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78"/>
            <p:cNvSpPr>
              <a:spLocks noChangeShapeType="1"/>
            </p:cNvSpPr>
            <p:nvPr/>
          </p:nvSpPr>
          <p:spPr bwMode="auto">
            <a:xfrm>
              <a:off x="2748" y="1715"/>
              <a:ext cx="158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6" name="Group 114"/>
          <p:cNvGrpSpPr>
            <a:grpSpLocks/>
          </p:cNvGrpSpPr>
          <p:nvPr/>
        </p:nvGrpSpPr>
        <p:grpSpPr bwMode="auto">
          <a:xfrm>
            <a:off x="2880948" y="4400550"/>
            <a:ext cx="288925" cy="288925"/>
            <a:chOff x="521" y="663"/>
            <a:chExt cx="272" cy="272"/>
          </a:xfrm>
        </p:grpSpPr>
        <p:sp>
          <p:nvSpPr>
            <p:cNvPr id="47" name="Oval 115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8" name="Group 116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49" name="Line 117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Line 118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51" name="Group 125"/>
          <p:cNvGrpSpPr>
            <a:grpSpLocks/>
          </p:cNvGrpSpPr>
          <p:nvPr/>
        </p:nvGrpSpPr>
        <p:grpSpPr bwMode="auto">
          <a:xfrm>
            <a:off x="2161810" y="5264150"/>
            <a:ext cx="288925" cy="288925"/>
            <a:chOff x="521" y="663"/>
            <a:chExt cx="272" cy="272"/>
          </a:xfrm>
        </p:grpSpPr>
        <p:sp>
          <p:nvSpPr>
            <p:cNvPr id="52" name="Oval 126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" name="Group 127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54" name="Line 128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Line 129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56" name="Group 130"/>
          <p:cNvGrpSpPr>
            <a:grpSpLocks/>
          </p:cNvGrpSpPr>
          <p:nvPr/>
        </p:nvGrpSpPr>
        <p:grpSpPr bwMode="auto">
          <a:xfrm>
            <a:off x="2665048" y="5622925"/>
            <a:ext cx="288925" cy="288925"/>
            <a:chOff x="521" y="663"/>
            <a:chExt cx="272" cy="272"/>
          </a:xfrm>
        </p:grpSpPr>
        <p:sp>
          <p:nvSpPr>
            <p:cNvPr id="57" name="Oval 131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8" name="Group 132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59" name="Line 133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Line 134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61" name="Group 135"/>
          <p:cNvGrpSpPr>
            <a:grpSpLocks/>
          </p:cNvGrpSpPr>
          <p:nvPr/>
        </p:nvGrpSpPr>
        <p:grpSpPr bwMode="auto">
          <a:xfrm>
            <a:off x="3817573" y="5624512"/>
            <a:ext cx="288925" cy="288925"/>
            <a:chOff x="521" y="663"/>
            <a:chExt cx="272" cy="272"/>
          </a:xfrm>
        </p:grpSpPr>
        <p:sp>
          <p:nvSpPr>
            <p:cNvPr id="62" name="Oval 136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3" name="Group 137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64" name="Line 138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Line 139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66" name="Group 140"/>
          <p:cNvGrpSpPr>
            <a:grpSpLocks/>
          </p:cNvGrpSpPr>
          <p:nvPr/>
        </p:nvGrpSpPr>
        <p:grpSpPr bwMode="auto">
          <a:xfrm>
            <a:off x="4465273" y="5119687"/>
            <a:ext cx="288925" cy="288925"/>
            <a:chOff x="521" y="663"/>
            <a:chExt cx="272" cy="272"/>
          </a:xfrm>
        </p:grpSpPr>
        <p:sp>
          <p:nvSpPr>
            <p:cNvPr id="67" name="Oval 141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8" name="Group 142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69" name="Line 143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Line 144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1" name="Group 145"/>
          <p:cNvGrpSpPr>
            <a:grpSpLocks/>
          </p:cNvGrpSpPr>
          <p:nvPr/>
        </p:nvGrpSpPr>
        <p:grpSpPr bwMode="auto">
          <a:xfrm>
            <a:off x="4898660" y="4471987"/>
            <a:ext cx="288925" cy="288925"/>
            <a:chOff x="521" y="663"/>
            <a:chExt cx="272" cy="272"/>
          </a:xfrm>
        </p:grpSpPr>
        <p:sp>
          <p:nvSpPr>
            <p:cNvPr id="72" name="Oval 146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73" name="Group 147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74" name="Line 148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Line 149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6" name="Group 150"/>
          <p:cNvGrpSpPr>
            <a:grpSpLocks/>
          </p:cNvGrpSpPr>
          <p:nvPr/>
        </p:nvGrpSpPr>
        <p:grpSpPr bwMode="auto">
          <a:xfrm>
            <a:off x="6914785" y="4903787"/>
            <a:ext cx="288925" cy="288925"/>
            <a:chOff x="521" y="663"/>
            <a:chExt cx="272" cy="272"/>
          </a:xfrm>
        </p:grpSpPr>
        <p:sp>
          <p:nvSpPr>
            <p:cNvPr id="77" name="Oval 151"/>
            <p:cNvSpPr>
              <a:spLocks noChangeArrowheads="1"/>
            </p:cNvSpPr>
            <p:nvPr/>
          </p:nvSpPr>
          <p:spPr bwMode="auto">
            <a:xfrm>
              <a:off x="52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78" name="Group 152"/>
            <p:cNvGrpSpPr>
              <a:grpSpLocks/>
            </p:cNvGrpSpPr>
            <p:nvPr/>
          </p:nvGrpSpPr>
          <p:grpSpPr bwMode="auto">
            <a:xfrm>
              <a:off x="539" y="690"/>
              <a:ext cx="227" cy="227"/>
              <a:chOff x="1111" y="618"/>
              <a:chExt cx="272" cy="272"/>
            </a:xfrm>
          </p:grpSpPr>
          <p:sp>
            <p:nvSpPr>
              <p:cNvPr id="79" name="Line 153"/>
              <p:cNvSpPr>
                <a:spLocks noChangeShapeType="1"/>
              </p:cNvSpPr>
              <p:nvPr/>
            </p:nvSpPr>
            <p:spPr bwMode="auto">
              <a:xfrm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" name="Line 154"/>
              <p:cNvSpPr>
                <a:spLocks noChangeShapeType="1"/>
              </p:cNvSpPr>
              <p:nvPr/>
            </p:nvSpPr>
            <p:spPr bwMode="auto">
              <a:xfrm rot="-5400000">
                <a:off x="111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81" name="Group 158"/>
          <p:cNvGrpSpPr>
            <a:grpSpLocks/>
          </p:cNvGrpSpPr>
          <p:nvPr/>
        </p:nvGrpSpPr>
        <p:grpSpPr bwMode="auto">
          <a:xfrm rot="1186030">
            <a:off x="1801448" y="4471987"/>
            <a:ext cx="936625" cy="215900"/>
            <a:chOff x="612" y="890"/>
            <a:chExt cx="590" cy="181"/>
          </a:xfrm>
        </p:grpSpPr>
        <p:sp>
          <p:nvSpPr>
            <p:cNvPr id="82" name="Rectangle 155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Line 157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4" name="Text Box 156"/>
          <p:cNvSpPr txBox="1">
            <a:spLocks noChangeArrowheads="1"/>
          </p:cNvSpPr>
          <p:nvPr/>
        </p:nvSpPr>
        <p:spPr bwMode="auto">
          <a:xfrm rot="1217337">
            <a:off x="2306273" y="45275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N1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85" name="Text Box 160"/>
          <p:cNvSpPr txBox="1">
            <a:spLocks noChangeArrowheads="1"/>
          </p:cNvSpPr>
          <p:nvPr/>
        </p:nvSpPr>
        <p:spPr bwMode="auto">
          <a:xfrm>
            <a:off x="2565035" y="53911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S6</a:t>
            </a:r>
            <a:endParaRPr lang="ru-RU" altLang="ru-RU" sz="1400" b="1"/>
          </a:p>
        </p:txBody>
      </p:sp>
      <p:sp>
        <p:nvSpPr>
          <p:cNvPr id="86" name="Text Box 161"/>
          <p:cNvSpPr txBox="1">
            <a:spLocks noChangeArrowheads="1"/>
          </p:cNvSpPr>
          <p:nvPr/>
        </p:nvSpPr>
        <p:spPr bwMode="auto">
          <a:xfrm>
            <a:off x="6841760" y="46164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S4</a:t>
            </a:r>
            <a:endParaRPr lang="ru-RU" altLang="ru-RU" sz="1400" b="1"/>
          </a:p>
        </p:txBody>
      </p:sp>
      <p:sp>
        <p:nvSpPr>
          <p:cNvPr id="87" name="Text Box 162"/>
          <p:cNvSpPr txBox="1">
            <a:spLocks noChangeArrowheads="1"/>
          </p:cNvSpPr>
          <p:nvPr/>
        </p:nvSpPr>
        <p:spPr bwMode="auto">
          <a:xfrm>
            <a:off x="4609735" y="49593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S3</a:t>
            </a:r>
            <a:endParaRPr lang="ru-RU" altLang="ru-RU" sz="1400" b="1"/>
          </a:p>
        </p:txBody>
      </p:sp>
      <p:sp>
        <p:nvSpPr>
          <p:cNvPr id="88" name="Text Box 163"/>
          <p:cNvSpPr txBox="1">
            <a:spLocks noChangeArrowheads="1"/>
          </p:cNvSpPr>
          <p:nvPr/>
        </p:nvSpPr>
        <p:spPr bwMode="auto">
          <a:xfrm>
            <a:off x="4825635" y="41846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S2</a:t>
            </a:r>
            <a:endParaRPr lang="ru-RU" altLang="ru-RU" sz="1400" b="1"/>
          </a:p>
        </p:txBody>
      </p:sp>
      <p:sp>
        <p:nvSpPr>
          <p:cNvPr id="89" name="Text Box 164"/>
          <p:cNvSpPr txBox="1">
            <a:spLocks noChangeArrowheads="1"/>
          </p:cNvSpPr>
          <p:nvPr/>
        </p:nvSpPr>
        <p:spPr bwMode="auto">
          <a:xfrm>
            <a:off x="2953973" y="41846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S1</a:t>
            </a:r>
            <a:endParaRPr lang="ru-RU" altLang="ru-RU" sz="1400" b="1"/>
          </a:p>
        </p:txBody>
      </p:sp>
      <p:sp>
        <p:nvSpPr>
          <p:cNvPr id="90" name="Text Box 165"/>
          <p:cNvSpPr txBox="1">
            <a:spLocks noChangeArrowheads="1"/>
          </p:cNvSpPr>
          <p:nvPr/>
        </p:nvSpPr>
        <p:spPr bwMode="auto">
          <a:xfrm>
            <a:off x="3746135" y="539115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S5</a:t>
            </a:r>
            <a:endParaRPr lang="ru-RU" altLang="ru-RU" sz="1400" b="1"/>
          </a:p>
        </p:txBody>
      </p:sp>
      <p:sp>
        <p:nvSpPr>
          <p:cNvPr id="91" name="Text Box 166"/>
          <p:cNvSpPr txBox="1">
            <a:spLocks noChangeArrowheads="1"/>
          </p:cNvSpPr>
          <p:nvPr/>
        </p:nvSpPr>
        <p:spPr bwMode="auto">
          <a:xfrm>
            <a:off x="2017348" y="4976812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/>
              <a:t>S7</a:t>
            </a:r>
            <a:endParaRPr lang="ru-RU" altLang="ru-RU" sz="1400" b="1"/>
          </a:p>
        </p:txBody>
      </p:sp>
      <p:sp>
        <p:nvSpPr>
          <p:cNvPr id="92" name="Line 167"/>
          <p:cNvSpPr>
            <a:spLocks noChangeShapeType="1"/>
          </p:cNvSpPr>
          <p:nvPr/>
        </p:nvSpPr>
        <p:spPr bwMode="auto">
          <a:xfrm flipH="1" flipV="1">
            <a:off x="793385" y="3679825"/>
            <a:ext cx="20875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" name="Line 169"/>
          <p:cNvSpPr>
            <a:spLocks noChangeShapeType="1"/>
          </p:cNvSpPr>
          <p:nvPr/>
        </p:nvSpPr>
        <p:spPr bwMode="auto">
          <a:xfrm>
            <a:off x="3169873" y="45434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4" name="Line 170"/>
          <p:cNvSpPr>
            <a:spLocks noChangeShapeType="1"/>
          </p:cNvSpPr>
          <p:nvPr/>
        </p:nvSpPr>
        <p:spPr bwMode="auto">
          <a:xfrm>
            <a:off x="3025410" y="4543425"/>
            <a:ext cx="14398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5" name="Line 174"/>
          <p:cNvSpPr>
            <a:spLocks noChangeShapeType="1"/>
          </p:cNvSpPr>
          <p:nvPr/>
        </p:nvSpPr>
        <p:spPr bwMode="auto">
          <a:xfrm>
            <a:off x="5185998" y="4543425"/>
            <a:ext cx="18002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6" name="Line 175"/>
          <p:cNvSpPr>
            <a:spLocks noChangeShapeType="1"/>
          </p:cNvSpPr>
          <p:nvPr/>
        </p:nvSpPr>
        <p:spPr bwMode="auto">
          <a:xfrm flipV="1">
            <a:off x="4754198" y="5119687"/>
            <a:ext cx="22320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7" name="Line 176"/>
          <p:cNvSpPr>
            <a:spLocks noChangeShapeType="1"/>
          </p:cNvSpPr>
          <p:nvPr/>
        </p:nvSpPr>
        <p:spPr bwMode="auto">
          <a:xfrm flipH="1">
            <a:off x="4106498" y="5408612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" name="Line 177"/>
          <p:cNvSpPr>
            <a:spLocks noChangeShapeType="1"/>
          </p:cNvSpPr>
          <p:nvPr/>
        </p:nvSpPr>
        <p:spPr bwMode="auto">
          <a:xfrm flipH="1">
            <a:off x="2880948" y="4687887"/>
            <a:ext cx="1444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9" name="Line 178"/>
          <p:cNvSpPr>
            <a:spLocks noChangeShapeType="1"/>
          </p:cNvSpPr>
          <p:nvPr/>
        </p:nvSpPr>
        <p:spPr bwMode="auto">
          <a:xfrm flipH="1">
            <a:off x="1656985" y="5551487"/>
            <a:ext cx="5762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" name="Line 184"/>
          <p:cNvSpPr>
            <a:spLocks noChangeShapeType="1"/>
          </p:cNvSpPr>
          <p:nvPr/>
        </p:nvSpPr>
        <p:spPr bwMode="auto">
          <a:xfrm>
            <a:off x="4106498" y="5840412"/>
            <a:ext cx="10080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1" name="Line 186"/>
          <p:cNvSpPr>
            <a:spLocks noChangeShapeType="1"/>
          </p:cNvSpPr>
          <p:nvPr/>
        </p:nvSpPr>
        <p:spPr bwMode="auto">
          <a:xfrm>
            <a:off x="7202123" y="50482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2" name="Group 187"/>
          <p:cNvGrpSpPr>
            <a:grpSpLocks/>
          </p:cNvGrpSpPr>
          <p:nvPr/>
        </p:nvGrpSpPr>
        <p:grpSpPr bwMode="auto">
          <a:xfrm rot="1186030">
            <a:off x="1585548" y="3867150"/>
            <a:ext cx="936625" cy="215900"/>
            <a:chOff x="612" y="890"/>
            <a:chExt cx="590" cy="181"/>
          </a:xfrm>
        </p:grpSpPr>
        <p:sp>
          <p:nvSpPr>
            <p:cNvPr id="103" name="Rectangle 188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Line 189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5" name="Group 190"/>
          <p:cNvGrpSpPr>
            <a:grpSpLocks/>
          </p:cNvGrpSpPr>
          <p:nvPr/>
        </p:nvGrpSpPr>
        <p:grpSpPr bwMode="auto">
          <a:xfrm rot="12343900">
            <a:off x="3169873" y="4903787"/>
            <a:ext cx="936625" cy="215900"/>
            <a:chOff x="612" y="890"/>
            <a:chExt cx="590" cy="181"/>
          </a:xfrm>
        </p:grpSpPr>
        <p:sp>
          <p:nvSpPr>
            <p:cNvPr id="106" name="Rectangle 191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Line 192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8" name="Group 193"/>
          <p:cNvGrpSpPr>
            <a:grpSpLocks/>
          </p:cNvGrpSpPr>
          <p:nvPr/>
        </p:nvGrpSpPr>
        <p:grpSpPr bwMode="auto">
          <a:xfrm rot="10800000">
            <a:off x="3601673" y="4256087"/>
            <a:ext cx="936625" cy="215900"/>
            <a:chOff x="612" y="890"/>
            <a:chExt cx="590" cy="181"/>
          </a:xfrm>
        </p:grpSpPr>
        <p:sp>
          <p:nvSpPr>
            <p:cNvPr id="109" name="Rectangle 194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" name="Line 195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11" name="Group 196"/>
          <p:cNvGrpSpPr>
            <a:grpSpLocks/>
          </p:cNvGrpSpPr>
          <p:nvPr/>
        </p:nvGrpSpPr>
        <p:grpSpPr bwMode="auto">
          <a:xfrm rot="10800000">
            <a:off x="3817573" y="4616450"/>
            <a:ext cx="936625" cy="215900"/>
            <a:chOff x="612" y="890"/>
            <a:chExt cx="590" cy="181"/>
          </a:xfrm>
        </p:grpSpPr>
        <p:sp>
          <p:nvSpPr>
            <p:cNvPr id="112" name="Rectangle 197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14" name="Group 199"/>
          <p:cNvGrpSpPr>
            <a:grpSpLocks/>
          </p:cNvGrpSpPr>
          <p:nvPr/>
        </p:nvGrpSpPr>
        <p:grpSpPr bwMode="auto">
          <a:xfrm rot="16200000">
            <a:off x="2650760" y="5480050"/>
            <a:ext cx="936625" cy="215900"/>
            <a:chOff x="612" y="890"/>
            <a:chExt cx="590" cy="181"/>
          </a:xfrm>
        </p:grpSpPr>
        <p:sp>
          <p:nvSpPr>
            <p:cNvPr id="115" name="Rectangle 200"/>
            <p:cNvSpPr>
              <a:spLocks noChangeArrowheads="1"/>
            </p:cNvSpPr>
            <p:nvPr/>
          </p:nvSpPr>
          <p:spPr bwMode="auto">
            <a:xfrm>
              <a:off x="612" y="890"/>
              <a:ext cx="590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6" name="Line 201"/>
            <p:cNvSpPr>
              <a:spLocks noChangeShapeType="1"/>
            </p:cNvSpPr>
            <p:nvPr/>
          </p:nvSpPr>
          <p:spPr bwMode="auto">
            <a:xfrm>
              <a:off x="975" y="89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7" name="computr1"/>
          <p:cNvSpPr>
            <a:spLocks noEditPoints="1" noChangeArrowheads="1"/>
          </p:cNvSpPr>
          <p:nvPr/>
        </p:nvSpPr>
        <p:spPr bwMode="auto">
          <a:xfrm>
            <a:off x="3025410" y="6343650"/>
            <a:ext cx="288925" cy="360362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8" name="computr1"/>
          <p:cNvSpPr>
            <a:spLocks noEditPoints="1" noChangeArrowheads="1"/>
          </p:cNvSpPr>
          <p:nvPr/>
        </p:nvSpPr>
        <p:spPr bwMode="auto">
          <a:xfrm>
            <a:off x="1368060" y="6056312"/>
            <a:ext cx="361950" cy="360363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" name="computr1"/>
          <p:cNvSpPr>
            <a:spLocks noEditPoints="1" noChangeArrowheads="1"/>
          </p:cNvSpPr>
          <p:nvPr/>
        </p:nvSpPr>
        <p:spPr bwMode="auto">
          <a:xfrm>
            <a:off x="3746135" y="6343650"/>
            <a:ext cx="288925" cy="360362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" name="computr1"/>
          <p:cNvSpPr>
            <a:spLocks noEditPoints="1" noChangeArrowheads="1"/>
          </p:cNvSpPr>
          <p:nvPr/>
        </p:nvSpPr>
        <p:spPr bwMode="auto">
          <a:xfrm>
            <a:off x="577485" y="3463925"/>
            <a:ext cx="288925" cy="360362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" name="computr1"/>
          <p:cNvSpPr>
            <a:spLocks noEditPoints="1" noChangeArrowheads="1"/>
          </p:cNvSpPr>
          <p:nvPr/>
        </p:nvSpPr>
        <p:spPr bwMode="auto">
          <a:xfrm>
            <a:off x="5041535" y="6272212"/>
            <a:ext cx="288925" cy="360363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computr1"/>
          <p:cNvSpPr>
            <a:spLocks noEditPoints="1" noChangeArrowheads="1"/>
          </p:cNvSpPr>
          <p:nvPr/>
        </p:nvSpPr>
        <p:spPr bwMode="auto">
          <a:xfrm>
            <a:off x="8065723" y="4760912"/>
            <a:ext cx="288925" cy="360363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Text Box 215"/>
          <p:cNvSpPr txBox="1">
            <a:spLocks noChangeArrowheads="1"/>
          </p:cNvSpPr>
          <p:nvPr/>
        </p:nvSpPr>
        <p:spPr bwMode="auto">
          <a:xfrm>
            <a:off x="506048" y="3176587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N1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24" name="Text Box 216"/>
          <p:cNvSpPr txBox="1">
            <a:spLocks noChangeArrowheads="1"/>
          </p:cNvSpPr>
          <p:nvPr/>
        </p:nvSpPr>
        <p:spPr bwMode="auto">
          <a:xfrm>
            <a:off x="3962035" y="6111875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N4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25" name="Text Box 217"/>
          <p:cNvSpPr txBox="1">
            <a:spLocks noChangeArrowheads="1"/>
          </p:cNvSpPr>
          <p:nvPr/>
        </p:nvSpPr>
        <p:spPr bwMode="auto">
          <a:xfrm>
            <a:off x="5041535" y="6038850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N3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26" name="Text Box 218"/>
          <p:cNvSpPr txBox="1">
            <a:spLocks noChangeArrowheads="1"/>
          </p:cNvSpPr>
          <p:nvPr/>
        </p:nvSpPr>
        <p:spPr bwMode="auto">
          <a:xfrm>
            <a:off x="7994285" y="4456112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N2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27" name="Text Box 219"/>
          <p:cNvSpPr txBox="1">
            <a:spLocks noChangeArrowheads="1"/>
          </p:cNvSpPr>
          <p:nvPr/>
        </p:nvSpPr>
        <p:spPr bwMode="auto">
          <a:xfrm>
            <a:off x="2968260" y="6097587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N5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28" name="Line 220"/>
          <p:cNvSpPr>
            <a:spLocks noChangeShapeType="1"/>
          </p:cNvSpPr>
          <p:nvPr/>
        </p:nvSpPr>
        <p:spPr bwMode="auto">
          <a:xfrm>
            <a:off x="2377710" y="5480050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Text Box 221"/>
          <p:cNvSpPr txBox="1">
            <a:spLocks noChangeArrowheads="1"/>
          </p:cNvSpPr>
          <p:nvPr/>
        </p:nvSpPr>
        <p:spPr bwMode="auto">
          <a:xfrm>
            <a:off x="1369648" y="5768975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N6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0" name="Text Box 222"/>
          <p:cNvSpPr txBox="1">
            <a:spLocks noChangeArrowheads="1"/>
          </p:cNvSpPr>
          <p:nvPr/>
        </p:nvSpPr>
        <p:spPr bwMode="auto">
          <a:xfrm>
            <a:off x="3601673" y="4210050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N3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1" name="Text Box 223"/>
          <p:cNvSpPr txBox="1">
            <a:spLocks noChangeArrowheads="1"/>
          </p:cNvSpPr>
          <p:nvPr/>
        </p:nvSpPr>
        <p:spPr bwMode="auto">
          <a:xfrm>
            <a:off x="3817573" y="45577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N5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2" name="Text Box 224"/>
          <p:cNvSpPr txBox="1">
            <a:spLocks noChangeArrowheads="1"/>
          </p:cNvSpPr>
          <p:nvPr/>
        </p:nvSpPr>
        <p:spPr bwMode="auto">
          <a:xfrm rot="1273323">
            <a:off x="2088785" y="3924300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N4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3" name="Text Box 225"/>
          <p:cNvSpPr txBox="1">
            <a:spLocks noChangeArrowheads="1"/>
          </p:cNvSpPr>
          <p:nvPr/>
        </p:nvSpPr>
        <p:spPr bwMode="auto">
          <a:xfrm>
            <a:off x="2909523" y="5175250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N2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4" name="Text Box 226"/>
          <p:cNvSpPr txBox="1">
            <a:spLocks noChangeArrowheads="1"/>
          </p:cNvSpPr>
          <p:nvPr/>
        </p:nvSpPr>
        <p:spPr bwMode="auto">
          <a:xfrm rot="1629712">
            <a:off x="3169873" y="4743450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1400" b="1">
                <a:latin typeface="Times New Roman" pitchFamily="18" charset="0"/>
              </a:rPr>
              <a:t>N6</a:t>
            </a:r>
            <a:endParaRPr lang="ru-RU" altLang="ru-RU" sz="1400" b="1">
              <a:latin typeface="Times New Roman" pitchFamily="18" charset="0"/>
            </a:endParaRPr>
          </a:p>
        </p:txBody>
      </p:sp>
      <p:sp>
        <p:nvSpPr>
          <p:cNvPr id="135" name="Text Box 227"/>
          <p:cNvSpPr txBox="1">
            <a:spLocks noChangeArrowheads="1"/>
          </p:cNvSpPr>
          <p:nvPr/>
        </p:nvSpPr>
        <p:spPr bwMode="auto">
          <a:xfrm>
            <a:off x="361387" y="1871661"/>
            <a:ext cx="2232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ru-RU" altLang="ru-RU" sz="1400" b="1" dirty="0">
                <a:latin typeface="Times New Roman" pitchFamily="18" charset="0"/>
              </a:rPr>
              <a:t>Таблица коммутации коммутатора </a:t>
            </a:r>
            <a:r>
              <a:rPr lang="en-GB" altLang="ru-RU" sz="1400" b="1" dirty="0">
                <a:latin typeface="Times New Roman" pitchFamily="18" charset="0"/>
              </a:rPr>
              <a:t>S1</a:t>
            </a:r>
            <a:endParaRPr lang="ru-RU" altLang="ru-RU" sz="1400" b="1" dirty="0">
              <a:latin typeface="Times New Roman" pitchFamily="18" charset="0"/>
            </a:endParaRPr>
          </a:p>
        </p:txBody>
      </p:sp>
      <p:sp>
        <p:nvSpPr>
          <p:cNvPr id="137" name="Line 230"/>
          <p:cNvSpPr>
            <a:spLocks noChangeShapeType="1"/>
          </p:cNvSpPr>
          <p:nvPr/>
        </p:nvSpPr>
        <p:spPr bwMode="auto">
          <a:xfrm>
            <a:off x="2880948" y="5911850"/>
            <a:ext cx="2174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" name="Line 231"/>
          <p:cNvSpPr>
            <a:spLocks noChangeShapeType="1"/>
          </p:cNvSpPr>
          <p:nvPr/>
        </p:nvSpPr>
        <p:spPr bwMode="auto">
          <a:xfrm flipH="1">
            <a:off x="3889010" y="5911850"/>
            <a:ext cx="730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721947" y="796796"/>
            <a:ext cx="8317716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err="1"/>
              <a:t>Дейтаграммный</a:t>
            </a:r>
            <a:r>
              <a:rPr lang="ru-RU" altLang="ru-RU" sz="4000" dirty="0"/>
              <a:t> принцип передачи пакетов</a:t>
            </a:r>
            <a:endParaRPr lang="ru-RU" alt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70209" y="2637978"/>
            <a:ext cx="3169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Возможна балансировка </a:t>
            </a:r>
            <a:r>
              <a:rPr lang="en-US" dirty="0" smtClean="0"/>
              <a:t>(load balancing)</a:t>
            </a:r>
          </a:p>
          <a:p>
            <a:r>
              <a:rPr lang="en-US" dirty="0" smtClean="0"/>
              <a:t>Best effort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1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0" y="796796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Принцип установки логического соединения при пакетной коммутации</a:t>
            </a:r>
            <a:endParaRPr lang="ru-RU" altLang="ru-RU" sz="4000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276350" y="2074069"/>
            <a:ext cx="7223125" cy="4733010"/>
            <a:chOff x="1276350" y="681038"/>
            <a:chExt cx="7223125" cy="5243150"/>
          </a:xfrm>
        </p:grpSpPr>
        <p:sp>
          <p:nvSpPr>
            <p:cNvPr id="136" name="AutoShape 149"/>
            <p:cNvSpPr>
              <a:spLocks noChangeAspect="1" noChangeArrowheads="1" noTextEdit="1"/>
            </p:cNvSpPr>
            <p:nvPr/>
          </p:nvSpPr>
          <p:spPr bwMode="auto">
            <a:xfrm>
              <a:off x="1276350" y="688975"/>
              <a:ext cx="6991350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Line 151"/>
            <p:cNvSpPr>
              <a:spLocks noChangeShapeType="1"/>
            </p:cNvSpPr>
            <p:nvPr/>
          </p:nvSpPr>
          <p:spPr bwMode="auto">
            <a:xfrm>
              <a:off x="3360738" y="1011238"/>
              <a:ext cx="1587" cy="48148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152"/>
            <p:cNvSpPr>
              <a:spLocks noChangeShapeType="1"/>
            </p:cNvSpPr>
            <p:nvPr/>
          </p:nvSpPr>
          <p:spPr bwMode="auto">
            <a:xfrm>
              <a:off x="6362700" y="1011238"/>
              <a:ext cx="1588" cy="48148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Rectangle 153"/>
            <p:cNvSpPr>
              <a:spLocks noChangeArrowheads="1"/>
            </p:cNvSpPr>
            <p:nvPr/>
          </p:nvSpPr>
          <p:spPr bwMode="auto">
            <a:xfrm>
              <a:off x="2465388" y="952500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/>
                <a:t>Данные</a:t>
              </a:r>
            </a:p>
          </p:txBody>
        </p:sp>
        <p:sp>
          <p:nvSpPr>
            <p:cNvPr id="143" name="Rectangle 154"/>
            <p:cNvSpPr>
              <a:spLocks noChangeArrowheads="1"/>
            </p:cNvSpPr>
            <p:nvPr/>
          </p:nvSpPr>
          <p:spPr bwMode="auto">
            <a:xfrm>
              <a:off x="2393950" y="3684588"/>
              <a:ext cx="851195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Данные</a:t>
              </a:r>
            </a:p>
          </p:txBody>
        </p:sp>
        <p:sp>
          <p:nvSpPr>
            <p:cNvPr id="144" name="Rectangle 155"/>
            <p:cNvSpPr>
              <a:spLocks noChangeArrowheads="1"/>
            </p:cNvSpPr>
            <p:nvPr/>
          </p:nvSpPr>
          <p:spPr bwMode="auto">
            <a:xfrm>
              <a:off x="6564313" y="1385888"/>
              <a:ext cx="82867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/>
                <a:t>Данные</a:t>
              </a:r>
            </a:p>
          </p:txBody>
        </p:sp>
        <p:sp>
          <p:nvSpPr>
            <p:cNvPr id="145" name="Line 156"/>
            <p:cNvSpPr>
              <a:spLocks noChangeShapeType="1"/>
            </p:cNvSpPr>
            <p:nvPr/>
          </p:nvSpPr>
          <p:spPr bwMode="auto">
            <a:xfrm>
              <a:off x="130175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Line 157"/>
            <p:cNvSpPr>
              <a:spLocks noChangeShapeType="1"/>
            </p:cNvSpPr>
            <p:nvPr/>
          </p:nvSpPr>
          <p:spPr bwMode="auto">
            <a:xfrm>
              <a:off x="137636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158"/>
            <p:cNvSpPr>
              <a:spLocks noChangeShapeType="1"/>
            </p:cNvSpPr>
            <p:nvPr/>
          </p:nvSpPr>
          <p:spPr bwMode="auto">
            <a:xfrm>
              <a:off x="14493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>
              <a:off x="15240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160"/>
            <p:cNvSpPr>
              <a:spLocks noChangeShapeType="1"/>
            </p:cNvSpPr>
            <p:nvPr/>
          </p:nvSpPr>
          <p:spPr bwMode="auto">
            <a:xfrm>
              <a:off x="1574800" y="2005013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161"/>
            <p:cNvSpPr>
              <a:spLocks noChangeShapeType="1"/>
            </p:cNvSpPr>
            <p:nvPr/>
          </p:nvSpPr>
          <p:spPr bwMode="auto">
            <a:xfrm>
              <a:off x="16478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162"/>
            <p:cNvSpPr>
              <a:spLocks noChangeShapeType="1"/>
            </p:cNvSpPr>
            <p:nvPr/>
          </p:nvSpPr>
          <p:spPr bwMode="auto">
            <a:xfrm>
              <a:off x="17224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163"/>
            <p:cNvSpPr>
              <a:spLocks noChangeShapeType="1"/>
            </p:cNvSpPr>
            <p:nvPr/>
          </p:nvSpPr>
          <p:spPr bwMode="auto">
            <a:xfrm>
              <a:off x="17970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164"/>
            <p:cNvSpPr>
              <a:spLocks noChangeShapeType="1"/>
            </p:cNvSpPr>
            <p:nvPr/>
          </p:nvSpPr>
          <p:spPr bwMode="auto">
            <a:xfrm>
              <a:off x="18716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165"/>
            <p:cNvSpPr>
              <a:spLocks noChangeShapeType="1"/>
            </p:cNvSpPr>
            <p:nvPr/>
          </p:nvSpPr>
          <p:spPr bwMode="auto">
            <a:xfrm>
              <a:off x="1920875" y="2005013"/>
              <a:ext cx="508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166"/>
            <p:cNvSpPr>
              <a:spLocks noChangeShapeType="1"/>
            </p:cNvSpPr>
            <p:nvPr/>
          </p:nvSpPr>
          <p:spPr bwMode="auto">
            <a:xfrm>
              <a:off x="19954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167"/>
            <p:cNvSpPr>
              <a:spLocks noChangeShapeType="1"/>
            </p:cNvSpPr>
            <p:nvPr/>
          </p:nvSpPr>
          <p:spPr bwMode="auto">
            <a:xfrm>
              <a:off x="20701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168"/>
            <p:cNvSpPr>
              <a:spLocks noChangeShapeType="1"/>
            </p:cNvSpPr>
            <p:nvPr/>
          </p:nvSpPr>
          <p:spPr bwMode="auto">
            <a:xfrm>
              <a:off x="21447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169"/>
            <p:cNvSpPr>
              <a:spLocks noChangeShapeType="1"/>
            </p:cNvSpPr>
            <p:nvPr/>
          </p:nvSpPr>
          <p:spPr bwMode="auto">
            <a:xfrm>
              <a:off x="22193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170"/>
            <p:cNvSpPr>
              <a:spLocks noChangeShapeType="1"/>
            </p:cNvSpPr>
            <p:nvPr/>
          </p:nvSpPr>
          <p:spPr bwMode="auto">
            <a:xfrm>
              <a:off x="229393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171"/>
            <p:cNvSpPr>
              <a:spLocks noChangeShapeType="1"/>
            </p:cNvSpPr>
            <p:nvPr/>
          </p:nvSpPr>
          <p:spPr bwMode="auto">
            <a:xfrm>
              <a:off x="23431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172"/>
            <p:cNvSpPr>
              <a:spLocks noChangeShapeType="1"/>
            </p:cNvSpPr>
            <p:nvPr/>
          </p:nvSpPr>
          <p:spPr bwMode="auto">
            <a:xfrm>
              <a:off x="24177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173"/>
            <p:cNvSpPr>
              <a:spLocks noChangeShapeType="1"/>
            </p:cNvSpPr>
            <p:nvPr/>
          </p:nvSpPr>
          <p:spPr bwMode="auto">
            <a:xfrm>
              <a:off x="249237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74"/>
            <p:cNvSpPr>
              <a:spLocks noChangeShapeType="1"/>
            </p:cNvSpPr>
            <p:nvPr/>
          </p:nvSpPr>
          <p:spPr bwMode="auto">
            <a:xfrm>
              <a:off x="256698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75"/>
            <p:cNvSpPr>
              <a:spLocks noChangeShapeType="1"/>
            </p:cNvSpPr>
            <p:nvPr/>
          </p:nvSpPr>
          <p:spPr bwMode="auto">
            <a:xfrm>
              <a:off x="264160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76"/>
            <p:cNvSpPr>
              <a:spLocks noChangeShapeType="1"/>
            </p:cNvSpPr>
            <p:nvPr/>
          </p:nvSpPr>
          <p:spPr bwMode="auto">
            <a:xfrm>
              <a:off x="269081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77"/>
            <p:cNvSpPr>
              <a:spLocks noChangeShapeType="1"/>
            </p:cNvSpPr>
            <p:nvPr/>
          </p:nvSpPr>
          <p:spPr bwMode="auto">
            <a:xfrm>
              <a:off x="276542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78"/>
            <p:cNvSpPr>
              <a:spLocks noChangeShapeType="1"/>
            </p:cNvSpPr>
            <p:nvPr/>
          </p:nvSpPr>
          <p:spPr bwMode="auto">
            <a:xfrm>
              <a:off x="284003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79"/>
            <p:cNvSpPr>
              <a:spLocks noChangeShapeType="1"/>
            </p:cNvSpPr>
            <p:nvPr/>
          </p:nvSpPr>
          <p:spPr bwMode="auto">
            <a:xfrm>
              <a:off x="29130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80"/>
            <p:cNvSpPr>
              <a:spLocks noChangeShapeType="1"/>
            </p:cNvSpPr>
            <p:nvPr/>
          </p:nvSpPr>
          <p:spPr bwMode="auto">
            <a:xfrm>
              <a:off x="29876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181"/>
            <p:cNvSpPr>
              <a:spLocks noChangeShapeType="1"/>
            </p:cNvSpPr>
            <p:nvPr/>
          </p:nvSpPr>
          <p:spPr bwMode="auto">
            <a:xfrm>
              <a:off x="3038475" y="2005013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182"/>
            <p:cNvSpPr>
              <a:spLocks noChangeShapeType="1"/>
            </p:cNvSpPr>
            <p:nvPr/>
          </p:nvSpPr>
          <p:spPr bwMode="auto">
            <a:xfrm>
              <a:off x="311308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183"/>
            <p:cNvSpPr>
              <a:spLocks noChangeShapeType="1"/>
            </p:cNvSpPr>
            <p:nvPr/>
          </p:nvSpPr>
          <p:spPr bwMode="auto">
            <a:xfrm>
              <a:off x="31861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184"/>
            <p:cNvSpPr>
              <a:spLocks noChangeShapeType="1"/>
            </p:cNvSpPr>
            <p:nvPr/>
          </p:nvSpPr>
          <p:spPr bwMode="auto">
            <a:xfrm>
              <a:off x="32607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185"/>
            <p:cNvSpPr>
              <a:spLocks noChangeShapeType="1"/>
            </p:cNvSpPr>
            <p:nvPr/>
          </p:nvSpPr>
          <p:spPr bwMode="auto">
            <a:xfrm>
              <a:off x="33353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186"/>
            <p:cNvSpPr>
              <a:spLocks noChangeShapeType="1"/>
            </p:cNvSpPr>
            <p:nvPr/>
          </p:nvSpPr>
          <p:spPr bwMode="auto">
            <a:xfrm>
              <a:off x="3384550" y="2005013"/>
              <a:ext cx="508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187"/>
            <p:cNvSpPr>
              <a:spLocks noChangeShapeType="1"/>
            </p:cNvSpPr>
            <p:nvPr/>
          </p:nvSpPr>
          <p:spPr bwMode="auto">
            <a:xfrm>
              <a:off x="34591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188"/>
            <p:cNvSpPr>
              <a:spLocks noChangeShapeType="1"/>
            </p:cNvSpPr>
            <p:nvPr/>
          </p:nvSpPr>
          <p:spPr bwMode="auto">
            <a:xfrm>
              <a:off x="35337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189"/>
            <p:cNvSpPr>
              <a:spLocks noChangeShapeType="1"/>
            </p:cNvSpPr>
            <p:nvPr/>
          </p:nvSpPr>
          <p:spPr bwMode="auto">
            <a:xfrm>
              <a:off x="36083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Line 190"/>
            <p:cNvSpPr>
              <a:spLocks noChangeShapeType="1"/>
            </p:cNvSpPr>
            <p:nvPr/>
          </p:nvSpPr>
          <p:spPr bwMode="auto">
            <a:xfrm>
              <a:off x="36830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Line 191"/>
            <p:cNvSpPr>
              <a:spLocks noChangeShapeType="1"/>
            </p:cNvSpPr>
            <p:nvPr/>
          </p:nvSpPr>
          <p:spPr bwMode="auto">
            <a:xfrm>
              <a:off x="3732213" y="2005013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Line 192"/>
            <p:cNvSpPr>
              <a:spLocks noChangeShapeType="1"/>
            </p:cNvSpPr>
            <p:nvPr/>
          </p:nvSpPr>
          <p:spPr bwMode="auto">
            <a:xfrm>
              <a:off x="38068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193"/>
            <p:cNvSpPr>
              <a:spLocks noChangeShapeType="1"/>
            </p:cNvSpPr>
            <p:nvPr/>
          </p:nvSpPr>
          <p:spPr bwMode="auto">
            <a:xfrm>
              <a:off x="38814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Line 194"/>
            <p:cNvSpPr>
              <a:spLocks noChangeShapeType="1"/>
            </p:cNvSpPr>
            <p:nvPr/>
          </p:nvSpPr>
          <p:spPr bwMode="auto">
            <a:xfrm>
              <a:off x="39560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195"/>
            <p:cNvSpPr>
              <a:spLocks noChangeShapeType="1"/>
            </p:cNvSpPr>
            <p:nvPr/>
          </p:nvSpPr>
          <p:spPr bwMode="auto">
            <a:xfrm>
              <a:off x="403066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196"/>
            <p:cNvSpPr>
              <a:spLocks noChangeShapeType="1"/>
            </p:cNvSpPr>
            <p:nvPr/>
          </p:nvSpPr>
          <p:spPr bwMode="auto">
            <a:xfrm>
              <a:off x="410527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197"/>
            <p:cNvSpPr>
              <a:spLocks noChangeShapeType="1"/>
            </p:cNvSpPr>
            <p:nvPr/>
          </p:nvSpPr>
          <p:spPr bwMode="auto">
            <a:xfrm>
              <a:off x="41544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198"/>
            <p:cNvSpPr>
              <a:spLocks noChangeShapeType="1"/>
            </p:cNvSpPr>
            <p:nvPr/>
          </p:nvSpPr>
          <p:spPr bwMode="auto">
            <a:xfrm>
              <a:off x="422910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199"/>
            <p:cNvSpPr>
              <a:spLocks noChangeShapeType="1"/>
            </p:cNvSpPr>
            <p:nvPr/>
          </p:nvSpPr>
          <p:spPr bwMode="auto">
            <a:xfrm>
              <a:off x="430371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200"/>
            <p:cNvSpPr>
              <a:spLocks noChangeShapeType="1"/>
            </p:cNvSpPr>
            <p:nvPr/>
          </p:nvSpPr>
          <p:spPr bwMode="auto">
            <a:xfrm>
              <a:off x="437832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201"/>
            <p:cNvSpPr>
              <a:spLocks noChangeShapeType="1"/>
            </p:cNvSpPr>
            <p:nvPr/>
          </p:nvSpPr>
          <p:spPr bwMode="auto">
            <a:xfrm>
              <a:off x="44513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Line 202"/>
            <p:cNvSpPr>
              <a:spLocks noChangeShapeType="1"/>
            </p:cNvSpPr>
            <p:nvPr/>
          </p:nvSpPr>
          <p:spPr bwMode="auto">
            <a:xfrm>
              <a:off x="450215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Line 203"/>
            <p:cNvSpPr>
              <a:spLocks noChangeShapeType="1"/>
            </p:cNvSpPr>
            <p:nvPr/>
          </p:nvSpPr>
          <p:spPr bwMode="auto">
            <a:xfrm>
              <a:off x="457676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204"/>
            <p:cNvSpPr>
              <a:spLocks noChangeShapeType="1"/>
            </p:cNvSpPr>
            <p:nvPr/>
          </p:nvSpPr>
          <p:spPr bwMode="auto">
            <a:xfrm>
              <a:off x="46497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205"/>
            <p:cNvSpPr>
              <a:spLocks noChangeShapeType="1"/>
            </p:cNvSpPr>
            <p:nvPr/>
          </p:nvSpPr>
          <p:spPr bwMode="auto">
            <a:xfrm>
              <a:off x="47244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206"/>
            <p:cNvSpPr>
              <a:spLocks noChangeShapeType="1"/>
            </p:cNvSpPr>
            <p:nvPr/>
          </p:nvSpPr>
          <p:spPr bwMode="auto">
            <a:xfrm>
              <a:off x="47990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207"/>
            <p:cNvSpPr>
              <a:spLocks noChangeShapeType="1"/>
            </p:cNvSpPr>
            <p:nvPr/>
          </p:nvSpPr>
          <p:spPr bwMode="auto">
            <a:xfrm>
              <a:off x="4849813" y="2005013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208"/>
            <p:cNvSpPr>
              <a:spLocks noChangeShapeType="1"/>
            </p:cNvSpPr>
            <p:nvPr/>
          </p:nvSpPr>
          <p:spPr bwMode="auto">
            <a:xfrm>
              <a:off x="49228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209"/>
            <p:cNvSpPr>
              <a:spLocks noChangeShapeType="1"/>
            </p:cNvSpPr>
            <p:nvPr/>
          </p:nvSpPr>
          <p:spPr bwMode="auto">
            <a:xfrm>
              <a:off x="49974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210"/>
            <p:cNvSpPr>
              <a:spLocks noChangeShapeType="1"/>
            </p:cNvSpPr>
            <p:nvPr/>
          </p:nvSpPr>
          <p:spPr bwMode="auto">
            <a:xfrm>
              <a:off x="50720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11"/>
            <p:cNvSpPr>
              <a:spLocks noChangeShapeType="1"/>
            </p:cNvSpPr>
            <p:nvPr/>
          </p:nvSpPr>
          <p:spPr bwMode="auto">
            <a:xfrm>
              <a:off x="51466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12"/>
            <p:cNvSpPr>
              <a:spLocks noChangeShapeType="1"/>
            </p:cNvSpPr>
            <p:nvPr/>
          </p:nvSpPr>
          <p:spPr bwMode="auto">
            <a:xfrm>
              <a:off x="5195888" y="2005013"/>
              <a:ext cx="508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213"/>
            <p:cNvSpPr>
              <a:spLocks noChangeShapeType="1"/>
            </p:cNvSpPr>
            <p:nvPr/>
          </p:nvSpPr>
          <p:spPr bwMode="auto">
            <a:xfrm>
              <a:off x="52705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Line 214"/>
            <p:cNvSpPr>
              <a:spLocks noChangeShapeType="1"/>
            </p:cNvSpPr>
            <p:nvPr/>
          </p:nvSpPr>
          <p:spPr bwMode="auto">
            <a:xfrm>
              <a:off x="53451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Line 215"/>
            <p:cNvSpPr>
              <a:spLocks noChangeShapeType="1"/>
            </p:cNvSpPr>
            <p:nvPr/>
          </p:nvSpPr>
          <p:spPr bwMode="auto">
            <a:xfrm>
              <a:off x="54197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Line 216"/>
            <p:cNvSpPr>
              <a:spLocks noChangeShapeType="1"/>
            </p:cNvSpPr>
            <p:nvPr/>
          </p:nvSpPr>
          <p:spPr bwMode="auto">
            <a:xfrm>
              <a:off x="549433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Line 217"/>
            <p:cNvSpPr>
              <a:spLocks noChangeShapeType="1"/>
            </p:cNvSpPr>
            <p:nvPr/>
          </p:nvSpPr>
          <p:spPr bwMode="auto">
            <a:xfrm>
              <a:off x="5543550" y="2005013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Line 218"/>
            <p:cNvSpPr>
              <a:spLocks noChangeShapeType="1"/>
            </p:cNvSpPr>
            <p:nvPr/>
          </p:nvSpPr>
          <p:spPr bwMode="auto">
            <a:xfrm>
              <a:off x="56181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Line 219"/>
            <p:cNvSpPr>
              <a:spLocks noChangeShapeType="1"/>
            </p:cNvSpPr>
            <p:nvPr/>
          </p:nvSpPr>
          <p:spPr bwMode="auto">
            <a:xfrm>
              <a:off x="56927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Line 220"/>
            <p:cNvSpPr>
              <a:spLocks noChangeShapeType="1"/>
            </p:cNvSpPr>
            <p:nvPr/>
          </p:nvSpPr>
          <p:spPr bwMode="auto">
            <a:xfrm>
              <a:off x="576738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Line 221"/>
            <p:cNvSpPr>
              <a:spLocks noChangeShapeType="1"/>
            </p:cNvSpPr>
            <p:nvPr/>
          </p:nvSpPr>
          <p:spPr bwMode="auto">
            <a:xfrm>
              <a:off x="584200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Line 222"/>
            <p:cNvSpPr>
              <a:spLocks noChangeShapeType="1"/>
            </p:cNvSpPr>
            <p:nvPr/>
          </p:nvSpPr>
          <p:spPr bwMode="auto">
            <a:xfrm>
              <a:off x="591661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Line 223"/>
            <p:cNvSpPr>
              <a:spLocks noChangeShapeType="1"/>
            </p:cNvSpPr>
            <p:nvPr/>
          </p:nvSpPr>
          <p:spPr bwMode="auto">
            <a:xfrm>
              <a:off x="596582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Line 224"/>
            <p:cNvSpPr>
              <a:spLocks noChangeShapeType="1"/>
            </p:cNvSpPr>
            <p:nvPr/>
          </p:nvSpPr>
          <p:spPr bwMode="auto">
            <a:xfrm>
              <a:off x="604043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Line 225"/>
            <p:cNvSpPr>
              <a:spLocks noChangeShapeType="1"/>
            </p:cNvSpPr>
            <p:nvPr/>
          </p:nvSpPr>
          <p:spPr bwMode="auto">
            <a:xfrm>
              <a:off x="6115050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Line 226"/>
            <p:cNvSpPr>
              <a:spLocks noChangeShapeType="1"/>
            </p:cNvSpPr>
            <p:nvPr/>
          </p:nvSpPr>
          <p:spPr bwMode="auto">
            <a:xfrm>
              <a:off x="61880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Line 227"/>
            <p:cNvSpPr>
              <a:spLocks noChangeShapeType="1"/>
            </p:cNvSpPr>
            <p:nvPr/>
          </p:nvSpPr>
          <p:spPr bwMode="auto">
            <a:xfrm>
              <a:off x="62626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Line 228"/>
            <p:cNvSpPr>
              <a:spLocks noChangeShapeType="1"/>
            </p:cNvSpPr>
            <p:nvPr/>
          </p:nvSpPr>
          <p:spPr bwMode="auto">
            <a:xfrm>
              <a:off x="6313488" y="2005013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Line 229"/>
            <p:cNvSpPr>
              <a:spLocks noChangeShapeType="1"/>
            </p:cNvSpPr>
            <p:nvPr/>
          </p:nvSpPr>
          <p:spPr bwMode="auto">
            <a:xfrm>
              <a:off x="63865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Line 230"/>
            <p:cNvSpPr>
              <a:spLocks noChangeShapeType="1"/>
            </p:cNvSpPr>
            <p:nvPr/>
          </p:nvSpPr>
          <p:spPr bwMode="auto">
            <a:xfrm>
              <a:off x="646112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Line 231"/>
            <p:cNvSpPr>
              <a:spLocks noChangeShapeType="1"/>
            </p:cNvSpPr>
            <p:nvPr/>
          </p:nvSpPr>
          <p:spPr bwMode="auto">
            <a:xfrm>
              <a:off x="65357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Line 232"/>
            <p:cNvSpPr>
              <a:spLocks noChangeShapeType="1"/>
            </p:cNvSpPr>
            <p:nvPr/>
          </p:nvSpPr>
          <p:spPr bwMode="auto">
            <a:xfrm>
              <a:off x="66103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Line 233"/>
            <p:cNvSpPr>
              <a:spLocks noChangeShapeType="1"/>
            </p:cNvSpPr>
            <p:nvPr/>
          </p:nvSpPr>
          <p:spPr bwMode="auto">
            <a:xfrm>
              <a:off x="6659563" y="2005013"/>
              <a:ext cx="508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Line 234"/>
            <p:cNvSpPr>
              <a:spLocks noChangeShapeType="1"/>
            </p:cNvSpPr>
            <p:nvPr/>
          </p:nvSpPr>
          <p:spPr bwMode="auto">
            <a:xfrm>
              <a:off x="6734175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Line 235"/>
            <p:cNvSpPr>
              <a:spLocks noChangeShapeType="1"/>
            </p:cNvSpPr>
            <p:nvPr/>
          </p:nvSpPr>
          <p:spPr bwMode="auto">
            <a:xfrm>
              <a:off x="680878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Line 236"/>
            <p:cNvSpPr>
              <a:spLocks noChangeShapeType="1"/>
            </p:cNvSpPr>
            <p:nvPr/>
          </p:nvSpPr>
          <p:spPr bwMode="auto">
            <a:xfrm>
              <a:off x="68834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Line 237"/>
            <p:cNvSpPr>
              <a:spLocks noChangeShapeType="1"/>
            </p:cNvSpPr>
            <p:nvPr/>
          </p:nvSpPr>
          <p:spPr bwMode="auto">
            <a:xfrm>
              <a:off x="69580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Line 238"/>
            <p:cNvSpPr>
              <a:spLocks noChangeShapeType="1"/>
            </p:cNvSpPr>
            <p:nvPr/>
          </p:nvSpPr>
          <p:spPr bwMode="auto">
            <a:xfrm>
              <a:off x="7007225" y="2005013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Line 239"/>
            <p:cNvSpPr>
              <a:spLocks noChangeShapeType="1"/>
            </p:cNvSpPr>
            <p:nvPr/>
          </p:nvSpPr>
          <p:spPr bwMode="auto">
            <a:xfrm>
              <a:off x="7081838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Line 240"/>
            <p:cNvSpPr>
              <a:spLocks noChangeShapeType="1"/>
            </p:cNvSpPr>
            <p:nvPr/>
          </p:nvSpPr>
          <p:spPr bwMode="auto">
            <a:xfrm>
              <a:off x="715645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Line 241"/>
            <p:cNvSpPr>
              <a:spLocks noChangeShapeType="1"/>
            </p:cNvSpPr>
            <p:nvPr/>
          </p:nvSpPr>
          <p:spPr bwMode="auto">
            <a:xfrm>
              <a:off x="723106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Line 242"/>
            <p:cNvSpPr>
              <a:spLocks noChangeShapeType="1"/>
            </p:cNvSpPr>
            <p:nvPr/>
          </p:nvSpPr>
          <p:spPr bwMode="auto">
            <a:xfrm>
              <a:off x="730567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Line 243"/>
            <p:cNvSpPr>
              <a:spLocks noChangeShapeType="1"/>
            </p:cNvSpPr>
            <p:nvPr/>
          </p:nvSpPr>
          <p:spPr bwMode="auto">
            <a:xfrm>
              <a:off x="7354888" y="2005013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244"/>
            <p:cNvSpPr>
              <a:spLocks noChangeShapeType="1"/>
            </p:cNvSpPr>
            <p:nvPr/>
          </p:nvSpPr>
          <p:spPr bwMode="auto">
            <a:xfrm>
              <a:off x="74295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245"/>
            <p:cNvSpPr>
              <a:spLocks noChangeShapeType="1"/>
            </p:cNvSpPr>
            <p:nvPr/>
          </p:nvSpPr>
          <p:spPr bwMode="auto">
            <a:xfrm>
              <a:off x="750411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246"/>
            <p:cNvSpPr>
              <a:spLocks noChangeShapeType="1"/>
            </p:cNvSpPr>
            <p:nvPr/>
          </p:nvSpPr>
          <p:spPr bwMode="auto">
            <a:xfrm>
              <a:off x="757872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Line 247"/>
            <p:cNvSpPr>
              <a:spLocks noChangeShapeType="1"/>
            </p:cNvSpPr>
            <p:nvPr/>
          </p:nvSpPr>
          <p:spPr bwMode="auto">
            <a:xfrm>
              <a:off x="7653338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Line 248"/>
            <p:cNvSpPr>
              <a:spLocks noChangeShapeType="1"/>
            </p:cNvSpPr>
            <p:nvPr/>
          </p:nvSpPr>
          <p:spPr bwMode="auto">
            <a:xfrm>
              <a:off x="772636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Line 249"/>
            <p:cNvSpPr>
              <a:spLocks noChangeShapeType="1"/>
            </p:cNvSpPr>
            <p:nvPr/>
          </p:nvSpPr>
          <p:spPr bwMode="auto">
            <a:xfrm>
              <a:off x="7777163" y="2005013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Line 250"/>
            <p:cNvSpPr>
              <a:spLocks noChangeShapeType="1"/>
            </p:cNvSpPr>
            <p:nvPr/>
          </p:nvSpPr>
          <p:spPr bwMode="auto">
            <a:xfrm>
              <a:off x="7851775" y="2005013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Line 251"/>
            <p:cNvSpPr>
              <a:spLocks noChangeShapeType="1"/>
            </p:cNvSpPr>
            <p:nvPr/>
          </p:nvSpPr>
          <p:spPr bwMode="auto">
            <a:xfrm>
              <a:off x="7924800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Line 252"/>
            <p:cNvSpPr>
              <a:spLocks noChangeShapeType="1"/>
            </p:cNvSpPr>
            <p:nvPr/>
          </p:nvSpPr>
          <p:spPr bwMode="auto">
            <a:xfrm>
              <a:off x="79994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Line 253"/>
            <p:cNvSpPr>
              <a:spLocks noChangeShapeType="1"/>
            </p:cNvSpPr>
            <p:nvPr/>
          </p:nvSpPr>
          <p:spPr bwMode="auto">
            <a:xfrm>
              <a:off x="7999413" y="2005013"/>
              <a:ext cx="254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Line 254"/>
            <p:cNvSpPr>
              <a:spLocks noChangeShapeType="1"/>
            </p:cNvSpPr>
            <p:nvPr/>
          </p:nvSpPr>
          <p:spPr bwMode="auto">
            <a:xfrm>
              <a:off x="3360738" y="1235075"/>
              <a:ext cx="3001962" cy="2238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255"/>
            <p:cNvSpPr>
              <a:spLocks/>
            </p:cNvSpPr>
            <p:nvPr/>
          </p:nvSpPr>
          <p:spPr bwMode="auto">
            <a:xfrm>
              <a:off x="6213475" y="1358900"/>
              <a:ext cx="149225" cy="149225"/>
            </a:xfrm>
            <a:custGeom>
              <a:avLst/>
              <a:gdLst>
                <a:gd name="T0" fmla="*/ 0 w 94"/>
                <a:gd name="T1" fmla="*/ 0 h 94"/>
                <a:gd name="T2" fmla="*/ 94 w 94"/>
                <a:gd name="T3" fmla="*/ 63 h 94"/>
                <a:gd name="T4" fmla="*/ 0 w 94"/>
                <a:gd name="T5" fmla="*/ 94 h 94"/>
                <a:gd name="T6" fmla="*/ 0 w 94"/>
                <a:gd name="T7" fmla="*/ 0 h 94"/>
                <a:gd name="T8" fmla="*/ 94 w 94"/>
                <a:gd name="T9" fmla="*/ 63 h 94"/>
                <a:gd name="T10" fmla="*/ 0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94" y="63"/>
                  </a:lnTo>
                  <a:lnTo>
                    <a:pt x="0" y="94"/>
                  </a:lnTo>
                  <a:lnTo>
                    <a:pt x="0" y="0"/>
                  </a:lnTo>
                  <a:lnTo>
                    <a:pt x="94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Line 256"/>
            <p:cNvSpPr>
              <a:spLocks noChangeShapeType="1"/>
            </p:cNvSpPr>
            <p:nvPr/>
          </p:nvSpPr>
          <p:spPr bwMode="auto">
            <a:xfrm>
              <a:off x="3360738" y="3840163"/>
              <a:ext cx="3001962" cy="273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Freeform 257"/>
            <p:cNvSpPr>
              <a:spLocks/>
            </p:cNvSpPr>
            <p:nvPr/>
          </p:nvSpPr>
          <p:spPr bwMode="auto">
            <a:xfrm>
              <a:off x="6213475" y="4038600"/>
              <a:ext cx="149225" cy="149225"/>
            </a:xfrm>
            <a:custGeom>
              <a:avLst/>
              <a:gdLst>
                <a:gd name="T0" fmla="*/ 16 w 94"/>
                <a:gd name="T1" fmla="*/ 0 h 94"/>
                <a:gd name="T2" fmla="*/ 94 w 94"/>
                <a:gd name="T3" fmla="*/ 47 h 94"/>
                <a:gd name="T4" fmla="*/ 0 w 94"/>
                <a:gd name="T5" fmla="*/ 94 h 94"/>
                <a:gd name="T6" fmla="*/ 16 w 94"/>
                <a:gd name="T7" fmla="*/ 0 h 94"/>
                <a:gd name="T8" fmla="*/ 94 w 94"/>
                <a:gd name="T9" fmla="*/ 47 h 94"/>
                <a:gd name="T10" fmla="*/ 16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16" y="0"/>
                  </a:moveTo>
                  <a:lnTo>
                    <a:pt x="94" y="47"/>
                  </a:lnTo>
                  <a:lnTo>
                    <a:pt x="0" y="94"/>
                  </a:lnTo>
                  <a:lnTo>
                    <a:pt x="16" y="0"/>
                  </a:lnTo>
                  <a:lnTo>
                    <a:pt x="94" y="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Line 258"/>
            <p:cNvSpPr>
              <a:spLocks noChangeShapeType="1"/>
            </p:cNvSpPr>
            <p:nvPr/>
          </p:nvSpPr>
          <p:spPr bwMode="auto">
            <a:xfrm>
              <a:off x="3360738" y="3244850"/>
              <a:ext cx="3001962" cy="298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Freeform 259"/>
            <p:cNvSpPr>
              <a:spLocks/>
            </p:cNvSpPr>
            <p:nvPr/>
          </p:nvSpPr>
          <p:spPr bwMode="auto">
            <a:xfrm>
              <a:off x="6213475" y="3443288"/>
              <a:ext cx="149225" cy="149225"/>
            </a:xfrm>
            <a:custGeom>
              <a:avLst/>
              <a:gdLst>
                <a:gd name="T0" fmla="*/ 16 w 94"/>
                <a:gd name="T1" fmla="*/ 0 h 94"/>
                <a:gd name="T2" fmla="*/ 94 w 94"/>
                <a:gd name="T3" fmla="*/ 63 h 94"/>
                <a:gd name="T4" fmla="*/ 0 w 94"/>
                <a:gd name="T5" fmla="*/ 94 h 94"/>
                <a:gd name="T6" fmla="*/ 16 w 94"/>
                <a:gd name="T7" fmla="*/ 0 h 94"/>
                <a:gd name="T8" fmla="*/ 94 w 94"/>
                <a:gd name="T9" fmla="*/ 63 h 94"/>
                <a:gd name="T10" fmla="*/ 16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16" y="0"/>
                  </a:moveTo>
                  <a:lnTo>
                    <a:pt x="94" y="63"/>
                  </a:lnTo>
                  <a:lnTo>
                    <a:pt x="0" y="94"/>
                  </a:lnTo>
                  <a:lnTo>
                    <a:pt x="16" y="0"/>
                  </a:lnTo>
                  <a:lnTo>
                    <a:pt x="94" y="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Line 260"/>
            <p:cNvSpPr>
              <a:spLocks noChangeShapeType="1"/>
            </p:cNvSpPr>
            <p:nvPr/>
          </p:nvSpPr>
          <p:spPr bwMode="auto">
            <a:xfrm>
              <a:off x="3360738" y="2301875"/>
              <a:ext cx="3001962" cy="273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0" name="Freeform 261"/>
            <p:cNvSpPr>
              <a:spLocks/>
            </p:cNvSpPr>
            <p:nvPr/>
          </p:nvSpPr>
          <p:spPr bwMode="auto">
            <a:xfrm>
              <a:off x="6213475" y="2500313"/>
              <a:ext cx="149225" cy="149225"/>
            </a:xfrm>
            <a:custGeom>
              <a:avLst/>
              <a:gdLst>
                <a:gd name="T0" fmla="*/ 16 w 94"/>
                <a:gd name="T1" fmla="*/ 0 h 94"/>
                <a:gd name="T2" fmla="*/ 94 w 94"/>
                <a:gd name="T3" fmla="*/ 47 h 94"/>
                <a:gd name="T4" fmla="*/ 0 w 94"/>
                <a:gd name="T5" fmla="*/ 94 h 94"/>
                <a:gd name="T6" fmla="*/ 16 w 94"/>
                <a:gd name="T7" fmla="*/ 0 h 94"/>
                <a:gd name="T8" fmla="*/ 94 w 94"/>
                <a:gd name="T9" fmla="*/ 47 h 94"/>
                <a:gd name="T10" fmla="*/ 16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16" y="0"/>
                  </a:moveTo>
                  <a:lnTo>
                    <a:pt x="94" y="47"/>
                  </a:lnTo>
                  <a:lnTo>
                    <a:pt x="0" y="94"/>
                  </a:lnTo>
                  <a:lnTo>
                    <a:pt x="16" y="0"/>
                  </a:lnTo>
                  <a:lnTo>
                    <a:pt x="94" y="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1" name="Line 262"/>
            <p:cNvSpPr>
              <a:spLocks noChangeShapeType="1"/>
            </p:cNvSpPr>
            <p:nvPr/>
          </p:nvSpPr>
          <p:spPr bwMode="auto">
            <a:xfrm>
              <a:off x="3360738" y="4857750"/>
              <a:ext cx="3001962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2" name="Freeform 263"/>
            <p:cNvSpPr>
              <a:spLocks/>
            </p:cNvSpPr>
            <p:nvPr/>
          </p:nvSpPr>
          <p:spPr bwMode="auto">
            <a:xfrm>
              <a:off x="6213475" y="5156200"/>
              <a:ext cx="149225" cy="149225"/>
            </a:xfrm>
            <a:custGeom>
              <a:avLst/>
              <a:gdLst>
                <a:gd name="T0" fmla="*/ 16 w 94"/>
                <a:gd name="T1" fmla="*/ 0 h 94"/>
                <a:gd name="T2" fmla="*/ 94 w 94"/>
                <a:gd name="T3" fmla="*/ 62 h 94"/>
                <a:gd name="T4" fmla="*/ 0 w 94"/>
                <a:gd name="T5" fmla="*/ 94 h 94"/>
                <a:gd name="T6" fmla="*/ 16 w 94"/>
                <a:gd name="T7" fmla="*/ 0 h 94"/>
                <a:gd name="T8" fmla="*/ 94 w 94"/>
                <a:gd name="T9" fmla="*/ 62 h 94"/>
                <a:gd name="T10" fmla="*/ 16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16" y="0"/>
                  </a:moveTo>
                  <a:lnTo>
                    <a:pt x="94" y="62"/>
                  </a:lnTo>
                  <a:lnTo>
                    <a:pt x="0" y="94"/>
                  </a:lnTo>
                  <a:lnTo>
                    <a:pt x="16" y="0"/>
                  </a:lnTo>
                  <a:lnTo>
                    <a:pt x="94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3" name="Line 264"/>
            <p:cNvSpPr>
              <a:spLocks noChangeShapeType="1"/>
            </p:cNvSpPr>
            <p:nvPr/>
          </p:nvSpPr>
          <p:spPr bwMode="auto">
            <a:xfrm flipH="1">
              <a:off x="3360738" y="1657350"/>
              <a:ext cx="3001962" cy="173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4" name="Freeform 265"/>
            <p:cNvSpPr>
              <a:spLocks/>
            </p:cNvSpPr>
            <p:nvPr/>
          </p:nvSpPr>
          <p:spPr bwMode="auto">
            <a:xfrm>
              <a:off x="3360738" y="1731963"/>
              <a:ext cx="149225" cy="147637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62 h 93"/>
                <a:gd name="T4" fmla="*/ 94 w 94"/>
                <a:gd name="T5" fmla="*/ 0 h 93"/>
                <a:gd name="T6" fmla="*/ 94 w 94"/>
                <a:gd name="T7" fmla="*/ 93 h 93"/>
                <a:gd name="T8" fmla="*/ 0 w 94"/>
                <a:gd name="T9" fmla="*/ 62 h 93"/>
                <a:gd name="T10" fmla="*/ 94 w 94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94" y="93"/>
                  </a:lnTo>
                  <a:lnTo>
                    <a:pt x="0" y="62"/>
                  </a:lnTo>
                  <a:lnTo>
                    <a:pt x="94" y="9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5" name="Line 266"/>
            <p:cNvSpPr>
              <a:spLocks noChangeShapeType="1"/>
            </p:cNvSpPr>
            <p:nvPr/>
          </p:nvSpPr>
          <p:spPr bwMode="auto">
            <a:xfrm flipH="1">
              <a:off x="3360738" y="4337050"/>
              <a:ext cx="3001962" cy="2476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6" name="Freeform 267"/>
            <p:cNvSpPr>
              <a:spLocks/>
            </p:cNvSpPr>
            <p:nvPr/>
          </p:nvSpPr>
          <p:spPr bwMode="auto">
            <a:xfrm>
              <a:off x="3360738" y="4486275"/>
              <a:ext cx="149225" cy="149225"/>
            </a:xfrm>
            <a:custGeom>
              <a:avLst/>
              <a:gdLst>
                <a:gd name="T0" fmla="*/ 94 w 94"/>
                <a:gd name="T1" fmla="*/ 94 h 94"/>
                <a:gd name="T2" fmla="*/ 0 w 94"/>
                <a:gd name="T3" fmla="*/ 62 h 94"/>
                <a:gd name="T4" fmla="*/ 78 w 94"/>
                <a:gd name="T5" fmla="*/ 0 h 94"/>
                <a:gd name="T6" fmla="*/ 94 w 94"/>
                <a:gd name="T7" fmla="*/ 94 h 94"/>
                <a:gd name="T8" fmla="*/ 0 w 94"/>
                <a:gd name="T9" fmla="*/ 62 h 94"/>
                <a:gd name="T10" fmla="*/ 94 w 94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94" y="94"/>
                  </a:moveTo>
                  <a:lnTo>
                    <a:pt x="0" y="62"/>
                  </a:lnTo>
                  <a:lnTo>
                    <a:pt x="78" y="0"/>
                  </a:lnTo>
                  <a:lnTo>
                    <a:pt x="94" y="94"/>
                  </a:lnTo>
                  <a:lnTo>
                    <a:pt x="0" y="62"/>
                  </a:lnTo>
                  <a:lnTo>
                    <a:pt x="94" y="9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7" name="Line 268"/>
            <p:cNvSpPr>
              <a:spLocks noChangeShapeType="1"/>
            </p:cNvSpPr>
            <p:nvPr/>
          </p:nvSpPr>
          <p:spPr bwMode="auto">
            <a:xfrm flipH="1">
              <a:off x="3360738" y="2747963"/>
              <a:ext cx="3001962" cy="273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8" name="Freeform 269"/>
            <p:cNvSpPr>
              <a:spLocks/>
            </p:cNvSpPr>
            <p:nvPr/>
          </p:nvSpPr>
          <p:spPr bwMode="auto">
            <a:xfrm>
              <a:off x="3360738" y="2947988"/>
              <a:ext cx="149225" cy="147637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46 h 93"/>
                <a:gd name="T4" fmla="*/ 78 w 94"/>
                <a:gd name="T5" fmla="*/ 0 h 93"/>
                <a:gd name="T6" fmla="*/ 94 w 94"/>
                <a:gd name="T7" fmla="*/ 93 h 93"/>
                <a:gd name="T8" fmla="*/ 0 w 94"/>
                <a:gd name="T9" fmla="*/ 46 h 93"/>
                <a:gd name="T10" fmla="*/ 94 w 94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46"/>
                  </a:lnTo>
                  <a:lnTo>
                    <a:pt x="78" y="0"/>
                  </a:lnTo>
                  <a:lnTo>
                    <a:pt x="94" y="93"/>
                  </a:lnTo>
                  <a:lnTo>
                    <a:pt x="0" y="46"/>
                  </a:lnTo>
                  <a:lnTo>
                    <a:pt x="94" y="9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" name="Line 270"/>
            <p:cNvSpPr>
              <a:spLocks noChangeShapeType="1"/>
            </p:cNvSpPr>
            <p:nvPr/>
          </p:nvSpPr>
          <p:spPr bwMode="auto">
            <a:xfrm flipH="1">
              <a:off x="3360738" y="5354638"/>
              <a:ext cx="3001962" cy="2476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0" name="Freeform 271"/>
            <p:cNvSpPr>
              <a:spLocks/>
            </p:cNvSpPr>
            <p:nvPr/>
          </p:nvSpPr>
          <p:spPr bwMode="auto">
            <a:xfrm>
              <a:off x="3360738" y="5503863"/>
              <a:ext cx="149225" cy="147637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62 h 93"/>
                <a:gd name="T4" fmla="*/ 78 w 94"/>
                <a:gd name="T5" fmla="*/ 0 h 93"/>
                <a:gd name="T6" fmla="*/ 94 w 94"/>
                <a:gd name="T7" fmla="*/ 93 h 93"/>
                <a:gd name="T8" fmla="*/ 0 w 94"/>
                <a:gd name="T9" fmla="*/ 62 h 93"/>
                <a:gd name="T10" fmla="*/ 94 w 94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62"/>
                  </a:lnTo>
                  <a:lnTo>
                    <a:pt x="78" y="0"/>
                  </a:lnTo>
                  <a:lnTo>
                    <a:pt x="94" y="93"/>
                  </a:lnTo>
                  <a:lnTo>
                    <a:pt x="0" y="62"/>
                  </a:lnTo>
                  <a:lnTo>
                    <a:pt x="94" y="9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1" name="Rectangle 272"/>
            <p:cNvSpPr>
              <a:spLocks noChangeArrowheads="1"/>
            </p:cNvSpPr>
            <p:nvPr/>
          </p:nvSpPr>
          <p:spPr bwMode="auto">
            <a:xfrm>
              <a:off x="1746250" y="2066925"/>
              <a:ext cx="1487330" cy="73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ru-RU" altLang="ru-RU" dirty="0"/>
                <a:t>Запрос на</a:t>
              </a:r>
              <a:endParaRPr lang="en-US" altLang="ru-RU" dirty="0"/>
            </a:p>
            <a:p>
              <a:pPr>
                <a:lnSpc>
                  <a:spcPct val="65000"/>
                </a:lnSpc>
                <a:buNone/>
              </a:pPr>
              <a:r>
                <a:rPr lang="ru-RU" altLang="ru-RU" dirty="0"/>
                <a:t>установление</a:t>
              </a:r>
              <a:br>
                <a:rPr lang="ru-RU" altLang="ru-RU" dirty="0"/>
              </a:br>
              <a:r>
                <a:rPr lang="ru-RU" altLang="ru-RU" dirty="0"/>
                <a:t> с</a:t>
              </a:r>
              <a:r>
                <a:rPr lang="ru-RU" altLang="ru-RU" dirty="0">
                  <a:solidFill>
                    <a:srgbClr val="24211D"/>
                  </a:solidFill>
                </a:rPr>
                <a:t>оединения</a:t>
              </a:r>
            </a:p>
          </p:txBody>
        </p:sp>
        <p:sp>
          <p:nvSpPr>
            <p:cNvPr id="262" name="Rectangle 275"/>
            <p:cNvSpPr>
              <a:spLocks noChangeArrowheads="1"/>
            </p:cNvSpPr>
            <p:nvPr/>
          </p:nvSpPr>
          <p:spPr bwMode="auto">
            <a:xfrm>
              <a:off x="1949450" y="4646613"/>
              <a:ext cx="107473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dirty="0"/>
                <a:t>Запрос</a:t>
              </a:r>
              <a:r>
                <a:rPr lang="en-US" altLang="ru-RU" dirty="0"/>
                <a:t> </a:t>
              </a:r>
              <a:r>
                <a:rPr lang="ru-RU" altLang="ru-RU" dirty="0"/>
                <a:t>на</a:t>
              </a:r>
            </a:p>
          </p:txBody>
        </p:sp>
        <p:sp>
          <p:nvSpPr>
            <p:cNvPr id="263" name="Rectangle 276"/>
            <p:cNvSpPr>
              <a:spLocks noChangeArrowheads="1"/>
            </p:cNvSpPr>
            <p:nvPr/>
          </p:nvSpPr>
          <p:spPr bwMode="auto">
            <a:xfrm>
              <a:off x="1968500" y="4829175"/>
              <a:ext cx="766235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разрыв</a:t>
              </a:r>
            </a:p>
          </p:txBody>
        </p:sp>
        <p:sp>
          <p:nvSpPr>
            <p:cNvPr id="264" name="Rectangle 277"/>
            <p:cNvSpPr>
              <a:spLocks noChangeArrowheads="1"/>
            </p:cNvSpPr>
            <p:nvPr/>
          </p:nvSpPr>
          <p:spPr bwMode="auto">
            <a:xfrm>
              <a:off x="1966913" y="5041900"/>
              <a:ext cx="1269322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соединения</a:t>
              </a:r>
            </a:p>
          </p:txBody>
        </p:sp>
        <p:sp>
          <p:nvSpPr>
            <p:cNvPr id="265" name="Rectangle 278"/>
            <p:cNvSpPr>
              <a:spLocks noChangeArrowheads="1"/>
            </p:cNvSpPr>
            <p:nvPr/>
          </p:nvSpPr>
          <p:spPr bwMode="auto">
            <a:xfrm>
              <a:off x="6535738" y="5187950"/>
              <a:ext cx="16986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/>
                <a:t>Подтверждение</a:t>
              </a:r>
            </a:p>
          </p:txBody>
        </p:sp>
        <p:sp>
          <p:nvSpPr>
            <p:cNvPr id="266" name="Rectangle 279"/>
            <p:cNvSpPr>
              <a:spLocks noChangeArrowheads="1"/>
            </p:cNvSpPr>
            <p:nvPr/>
          </p:nvSpPr>
          <p:spPr bwMode="auto">
            <a:xfrm>
              <a:off x="6564313" y="5399088"/>
              <a:ext cx="876650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разрыва</a:t>
              </a:r>
            </a:p>
          </p:txBody>
        </p:sp>
        <p:sp>
          <p:nvSpPr>
            <p:cNvPr id="267" name="Rectangle 280"/>
            <p:cNvSpPr>
              <a:spLocks noChangeArrowheads="1"/>
            </p:cNvSpPr>
            <p:nvPr/>
          </p:nvSpPr>
          <p:spPr bwMode="auto">
            <a:xfrm>
              <a:off x="6564313" y="5583238"/>
              <a:ext cx="1269322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соединения</a:t>
              </a:r>
            </a:p>
          </p:txBody>
        </p:sp>
        <p:sp>
          <p:nvSpPr>
            <p:cNvPr id="268" name="Rectangle 281"/>
            <p:cNvSpPr>
              <a:spLocks noChangeArrowheads="1"/>
            </p:cNvSpPr>
            <p:nvPr/>
          </p:nvSpPr>
          <p:spPr bwMode="auto">
            <a:xfrm>
              <a:off x="1606550" y="2943225"/>
              <a:ext cx="16986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/>
                <a:t>Подтверждение</a:t>
              </a:r>
            </a:p>
          </p:txBody>
        </p:sp>
        <p:sp>
          <p:nvSpPr>
            <p:cNvPr id="269" name="Rectangle 282"/>
            <p:cNvSpPr>
              <a:spLocks noChangeArrowheads="1"/>
            </p:cNvSpPr>
            <p:nvPr/>
          </p:nvSpPr>
          <p:spPr bwMode="auto">
            <a:xfrm>
              <a:off x="1731963" y="3128963"/>
              <a:ext cx="1492140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установления</a:t>
              </a:r>
            </a:p>
          </p:txBody>
        </p:sp>
        <p:sp>
          <p:nvSpPr>
            <p:cNvPr id="270" name="Rectangle 283"/>
            <p:cNvSpPr>
              <a:spLocks noChangeArrowheads="1"/>
            </p:cNvSpPr>
            <p:nvPr/>
          </p:nvSpPr>
          <p:spPr bwMode="auto">
            <a:xfrm>
              <a:off x="1873250" y="3341688"/>
              <a:ext cx="1269322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соединения</a:t>
              </a:r>
            </a:p>
          </p:txBody>
        </p:sp>
        <p:sp>
          <p:nvSpPr>
            <p:cNvPr id="271" name="Rectangle 284"/>
            <p:cNvSpPr>
              <a:spLocks noChangeArrowheads="1"/>
            </p:cNvSpPr>
            <p:nvPr/>
          </p:nvSpPr>
          <p:spPr bwMode="auto">
            <a:xfrm>
              <a:off x="6564313" y="2576513"/>
              <a:ext cx="1935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/>
                <a:t>Прием запроса на</a:t>
              </a:r>
            </a:p>
          </p:txBody>
        </p:sp>
        <p:sp>
          <p:nvSpPr>
            <p:cNvPr id="272" name="Rectangle 285"/>
            <p:cNvSpPr>
              <a:spLocks noChangeArrowheads="1"/>
            </p:cNvSpPr>
            <p:nvPr/>
          </p:nvSpPr>
          <p:spPr bwMode="auto">
            <a:xfrm>
              <a:off x="6592888" y="2787650"/>
              <a:ext cx="1487330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установление</a:t>
              </a:r>
              <a:endParaRPr lang="ru-RU" altLang="ru-RU" dirty="0">
                <a:latin typeface="Times New Roman" pitchFamily="18" charset="0"/>
              </a:endParaRPr>
            </a:p>
          </p:txBody>
        </p:sp>
        <p:sp>
          <p:nvSpPr>
            <p:cNvPr id="273" name="Rectangle 286"/>
            <p:cNvSpPr>
              <a:spLocks noChangeArrowheads="1"/>
            </p:cNvSpPr>
            <p:nvPr/>
          </p:nvSpPr>
          <p:spPr bwMode="auto">
            <a:xfrm>
              <a:off x="6592888" y="3000374"/>
              <a:ext cx="1269322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соединения</a:t>
              </a:r>
            </a:p>
          </p:txBody>
        </p:sp>
        <p:sp>
          <p:nvSpPr>
            <p:cNvPr id="274" name="Rectangle 287"/>
            <p:cNvSpPr>
              <a:spLocks noChangeArrowheads="1"/>
            </p:cNvSpPr>
            <p:nvPr/>
          </p:nvSpPr>
          <p:spPr bwMode="auto">
            <a:xfrm>
              <a:off x="6564313" y="4095750"/>
              <a:ext cx="11255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dirty="0"/>
                <a:t>Квитанции</a:t>
              </a:r>
            </a:p>
          </p:txBody>
        </p:sp>
        <p:sp>
          <p:nvSpPr>
            <p:cNvPr id="275" name="Rectangle 288"/>
            <p:cNvSpPr>
              <a:spLocks noChangeArrowheads="1"/>
            </p:cNvSpPr>
            <p:nvPr/>
          </p:nvSpPr>
          <p:spPr bwMode="auto">
            <a:xfrm>
              <a:off x="6564313" y="4294188"/>
              <a:ext cx="1679114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dirty="0"/>
                <a:t>подтверждения</a:t>
              </a:r>
            </a:p>
          </p:txBody>
        </p:sp>
        <p:sp>
          <p:nvSpPr>
            <p:cNvPr id="278" name="Rectangle 291"/>
            <p:cNvSpPr>
              <a:spLocks noChangeArrowheads="1"/>
            </p:cNvSpPr>
            <p:nvPr/>
          </p:nvSpPr>
          <p:spPr bwMode="auto">
            <a:xfrm>
              <a:off x="6122988" y="681038"/>
              <a:ext cx="719556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b="1" dirty="0">
                  <a:solidFill>
                    <a:srgbClr val="24211D"/>
                  </a:solidFill>
                </a:rPr>
                <a:t>Узел 2</a:t>
              </a:r>
              <a:endParaRPr lang="ru-RU" altLang="ru-RU" dirty="0"/>
            </a:p>
          </p:txBody>
        </p:sp>
        <p:sp>
          <p:nvSpPr>
            <p:cNvPr id="279" name="Rectangle 292"/>
            <p:cNvSpPr>
              <a:spLocks noChangeArrowheads="1"/>
            </p:cNvSpPr>
            <p:nvPr/>
          </p:nvSpPr>
          <p:spPr bwMode="auto">
            <a:xfrm>
              <a:off x="3114675" y="681038"/>
              <a:ext cx="719556" cy="34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b="1" dirty="0">
                  <a:solidFill>
                    <a:srgbClr val="24211D"/>
                  </a:solidFill>
                </a:rPr>
                <a:t>Узел 1</a:t>
              </a:r>
              <a:endParaRPr lang="ru-RU" alt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0" y="796796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Логическое соединение</a:t>
            </a:r>
            <a:endParaRPr lang="ru-RU" alt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060848"/>
            <a:ext cx="7488832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Несколько типов пакетов</a:t>
            </a:r>
          </a:p>
          <a:p>
            <a:r>
              <a:rPr lang="ru-RU" sz="2800" dirty="0" smtClean="0"/>
              <a:t>Подтверждение доставки</a:t>
            </a:r>
          </a:p>
          <a:p>
            <a:r>
              <a:rPr lang="ru-RU" sz="2800" dirty="0" smtClean="0"/>
              <a:t>Исправление ошибок</a:t>
            </a:r>
          </a:p>
          <a:p>
            <a:r>
              <a:rPr lang="ru-RU" sz="2800" dirty="0" smtClean="0"/>
              <a:t>Дополнительная обработка трафика</a:t>
            </a:r>
          </a:p>
          <a:p>
            <a:r>
              <a:rPr lang="ru-RU" sz="2800" dirty="0" smtClean="0"/>
              <a:t>Дифференцированное обслуживание потоков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142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0" y="796796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Виртуальный канал</a:t>
            </a:r>
            <a:endParaRPr lang="ru-RU" altLang="ru-RU" sz="4000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61925" y="1636712"/>
            <a:ext cx="8586788" cy="4954587"/>
            <a:chOff x="161925" y="922338"/>
            <a:chExt cx="8586788" cy="4954587"/>
          </a:xfrm>
        </p:grpSpPr>
        <p:sp>
          <p:nvSpPr>
            <p:cNvPr id="4" name="Text Box 127"/>
            <p:cNvSpPr txBox="1">
              <a:spLocks noChangeArrowheads="1"/>
            </p:cNvSpPr>
            <p:nvPr/>
          </p:nvSpPr>
          <p:spPr bwMode="auto">
            <a:xfrm>
              <a:off x="161925" y="3429000"/>
              <a:ext cx="1884363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ru-RU" sz="1400" b="1" dirty="0"/>
                <a:t>Virtual circuit 2 (VC2)</a:t>
              </a:r>
              <a:endParaRPr lang="ru-RU" altLang="ru-RU" sz="1400" b="1" dirty="0"/>
            </a:p>
          </p:txBody>
        </p:sp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42988" y="3357563"/>
              <a:ext cx="6840537" cy="194468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97225" y="1589088"/>
              <a:ext cx="2592388" cy="1146175"/>
            </a:xfrm>
            <a:prstGeom prst="wedgeRectCallout">
              <a:avLst>
                <a:gd name="adj1" fmla="val -47000"/>
                <a:gd name="adj2" fmla="val 1142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ru-RU" altLang="ru-RU"/>
            </a:p>
          </p:txBody>
        </p:sp>
        <p:grpSp>
          <p:nvGrpSpPr>
            <p:cNvPr id="7" name="Group 134"/>
            <p:cNvGrpSpPr>
              <a:grpSpLocks/>
            </p:cNvGrpSpPr>
            <p:nvPr/>
          </p:nvGrpSpPr>
          <p:grpSpPr bwMode="auto">
            <a:xfrm>
              <a:off x="3221038" y="1622425"/>
              <a:ext cx="2524125" cy="1081088"/>
              <a:chOff x="1791" y="617"/>
              <a:chExt cx="1590" cy="681"/>
            </a:xfrm>
          </p:grpSpPr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2517" y="935"/>
                <a:ext cx="8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1000">
                    <a:latin typeface="Times New Roman" pitchFamily="18" charset="0"/>
                    <a:cs typeface="Times New Roman" pitchFamily="18" charset="0"/>
                  </a:rPr>
                  <a:t>S2</a:t>
                </a:r>
                <a:endParaRPr lang="en-US" altLang="ru-RU"/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2515" y="1115"/>
                <a:ext cx="86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1000">
                    <a:latin typeface="Times New Roman" pitchFamily="18" charset="0"/>
                    <a:cs typeface="Times New Roman" pitchFamily="18" charset="0"/>
                  </a:rPr>
                  <a:t>S3</a:t>
                </a:r>
                <a:endParaRPr lang="en-US" altLang="ru-RU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795" y="1115"/>
                <a:ext cx="720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1000">
                    <a:latin typeface="Times New Roman" pitchFamily="18" charset="0"/>
                    <a:cs typeface="Times New Roman" pitchFamily="18" charset="0"/>
                  </a:rPr>
                  <a:t>VC2</a:t>
                </a:r>
                <a:endParaRPr lang="en-US" altLang="ru-RU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795" y="866"/>
                <a:ext cx="72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1000">
                    <a:latin typeface="Times New Roman" pitchFamily="18" charset="0"/>
                    <a:cs typeface="Times New Roman" pitchFamily="18" charset="0"/>
                  </a:rPr>
                  <a:t>VC1</a:t>
                </a:r>
                <a:endParaRPr lang="en-US" altLang="ru-RU"/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2515" y="617"/>
                <a:ext cx="864" cy="249"/>
              </a:xfrm>
              <a:prstGeom prst="rect">
                <a:avLst/>
              </a:prstGeom>
              <a:solidFill>
                <a:srgbClr val="FFF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ru-RU" altLang="ru-RU" sz="1000">
                    <a:latin typeface="Times New Roman" pitchFamily="18" charset="0"/>
                    <a:cs typeface="Times New Roman" pitchFamily="18" charset="0"/>
                  </a:rPr>
                  <a:t>Адрес следующего коммутатора</a:t>
                </a:r>
                <a:endParaRPr lang="ru-RU" altLang="ru-RU"/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1791" y="618"/>
                <a:ext cx="720" cy="249"/>
              </a:xfrm>
              <a:prstGeom prst="rect">
                <a:avLst/>
              </a:prstGeom>
              <a:solidFill>
                <a:srgbClr val="FFF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ru-RU" altLang="ru-RU" sz="1000">
                    <a:latin typeface="Times New Roman" pitchFamily="18" charset="0"/>
                    <a:cs typeface="Times New Roman" pitchFamily="18" charset="0"/>
                  </a:rPr>
                  <a:t>Адрес  назначения</a:t>
                </a:r>
                <a:endParaRPr lang="ru-RU" altLang="ru-RU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1795" y="617"/>
                <a:ext cx="158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1791" y="617"/>
                <a:ext cx="4" cy="68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3379" y="617"/>
                <a:ext cx="0" cy="68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1795" y="866"/>
                <a:ext cx="158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>
                <a:off x="2517" y="618"/>
                <a:ext cx="0" cy="68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1795" y="1115"/>
                <a:ext cx="158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1795" y="1298"/>
                <a:ext cx="158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3059113" y="3573463"/>
              <a:ext cx="288925" cy="288925"/>
              <a:chOff x="521" y="663"/>
              <a:chExt cx="272" cy="272"/>
            </a:xfrm>
          </p:grpSpPr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23" name="Group 32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24" name="Line 33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2339975" y="4437063"/>
              <a:ext cx="288925" cy="288925"/>
              <a:chOff x="521" y="663"/>
              <a:chExt cx="272" cy="272"/>
            </a:xfrm>
          </p:grpSpPr>
          <p:sp>
            <p:nvSpPr>
              <p:cNvPr id="27" name="Oval 3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29" name="Line 3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1" name="Group 40"/>
            <p:cNvGrpSpPr>
              <a:grpSpLocks/>
            </p:cNvGrpSpPr>
            <p:nvPr/>
          </p:nvGrpSpPr>
          <p:grpSpPr bwMode="auto">
            <a:xfrm>
              <a:off x="2843213" y="4795838"/>
              <a:ext cx="288925" cy="288925"/>
              <a:chOff x="521" y="663"/>
              <a:chExt cx="272" cy="27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33" name="Group 42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34" name="Line 43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6" name="Group 45"/>
            <p:cNvGrpSpPr>
              <a:grpSpLocks/>
            </p:cNvGrpSpPr>
            <p:nvPr/>
          </p:nvGrpSpPr>
          <p:grpSpPr bwMode="auto">
            <a:xfrm>
              <a:off x="3995738" y="4797425"/>
              <a:ext cx="288925" cy="288925"/>
              <a:chOff x="521" y="663"/>
              <a:chExt cx="272" cy="272"/>
            </a:xfrm>
          </p:grpSpPr>
          <p:sp>
            <p:nvSpPr>
              <p:cNvPr id="37" name="Oval 4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38" name="Group 4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39" name="Line 4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41" name="Group 50"/>
            <p:cNvGrpSpPr>
              <a:grpSpLocks/>
            </p:cNvGrpSpPr>
            <p:nvPr/>
          </p:nvGrpSpPr>
          <p:grpSpPr bwMode="auto">
            <a:xfrm>
              <a:off x="4643438" y="4292600"/>
              <a:ext cx="288925" cy="288925"/>
              <a:chOff x="521" y="663"/>
              <a:chExt cx="272" cy="272"/>
            </a:xfrm>
          </p:grpSpPr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3" name="Group 52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44" name="Line 53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5" name="Line 54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46" name="Group 55"/>
            <p:cNvGrpSpPr>
              <a:grpSpLocks/>
            </p:cNvGrpSpPr>
            <p:nvPr/>
          </p:nvGrpSpPr>
          <p:grpSpPr bwMode="auto">
            <a:xfrm>
              <a:off x="5076825" y="3644900"/>
              <a:ext cx="288925" cy="288925"/>
              <a:chOff x="521" y="663"/>
              <a:chExt cx="272" cy="272"/>
            </a:xfrm>
          </p:grpSpPr>
          <p:sp>
            <p:nvSpPr>
              <p:cNvPr id="47" name="Oval 5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8" name="Group 5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49" name="Line 5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51" name="Group 60"/>
            <p:cNvGrpSpPr>
              <a:grpSpLocks/>
            </p:cNvGrpSpPr>
            <p:nvPr/>
          </p:nvGrpSpPr>
          <p:grpSpPr bwMode="auto">
            <a:xfrm>
              <a:off x="7092950" y="4076700"/>
              <a:ext cx="288925" cy="288925"/>
              <a:chOff x="521" y="663"/>
              <a:chExt cx="272" cy="272"/>
            </a:xfrm>
          </p:grpSpPr>
          <p:sp>
            <p:nvSpPr>
              <p:cNvPr id="52" name="Oval 61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53" name="Group 62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54" name="Line 63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5" name="Line 64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56" name="Text Box 69"/>
            <p:cNvSpPr txBox="1">
              <a:spLocks noChangeArrowheads="1"/>
            </p:cNvSpPr>
            <p:nvPr/>
          </p:nvSpPr>
          <p:spPr bwMode="auto">
            <a:xfrm>
              <a:off x="2743200" y="45640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S6</a:t>
              </a:r>
              <a:endParaRPr lang="ru-RU" altLang="ru-RU" sz="1400" b="1"/>
            </a:p>
          </p:txBody>
        </p:sp>
        <p:sp>
          <p:nvSpPr>
            <p:cNvPr id="57" name="Text Box 70"/>
            <p:cNvSpPr txBox="1">
              <a:spLocks noChangeArrowheads="1"/>
            </p:cNvSpPr>
            <p:nvPr/>
          </p:nvSpPr>
          <p:spPr bwMode="auto">
            <a:xfrm>
              <a:off x="7019925" y="37893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S4</a:t>
              </a:r>
              <a:endParaRPr lang="ru-RU" altLang="ru-RU" sz="1400" b="1"/>
            </a:p>
          </p:txBody>
        </p:sp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>
              <a:off x="4787900" y="41322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S3</a:t>
              </a:r>
              <a:endParaRPr lang="ru-RU" altLang="ru-RU" sz="1400" b="1"/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5003800" y="33575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S2</a:t>
              </a:r>
              <a:endParaRPr lang="ru-RU" altLang="ru-RU" sz="1400" b="1"/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3132138" y="33575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S1</a:t>
              </a:r>
              <a:endParaRPr lang="ru-RU" altLang="ru-RU" sz="1400" b="1"/>
            </a:p>
          </p:txBody>
        </p:sp>
        <p:sp>
          <p:nvSpPr>
            <p:cNvPr id="61" name="Text Box 74"/>
            <p:cNvSpPr txBox="1">
              <a:spLocks noChangeArrowheads="1"/>
            </p:cNvSpPr>
            <p:nvPr/>
          </p:nvSpPr>
          <p:spPr bwMode="auto">
            <a:xfrm>
              <a:off x="3924300" y="4564063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S5</a:t>
              </a:r>
              <a:endParaRPr lang="ru-RU" altLang="ru-RU" sz="1400" b="1"/>
            </a:p>
          </p:txBody>
        </p:sp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2195513" y="4149725"/>
              <a:ext cx="647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S7</a:t>
              </a:r>
              <a:endParaRPr lang="ru-RU" altLang="ru-RU" sz="1400" b="1"/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 flipH="1" flipV="1">
              <a:off x="971550" y="2852738"/>
              <a:ext cx="2087563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3348038" y="3716338"/>
              <a:ext cx="1728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>
              <a:off x="3203575" y="3716338"/>
              <a:ext cx="1439863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5364163" y="3716338"/>
              <a:ext cx="1800225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V="1">
              <a:off x="4932363" y="4292600"/>
              <a:ext cx="22320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 flipH="1">
              <a:off x="4284663" y="4581525"/>
              <a:ext cx="431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82"/>
            <p:cNvSpPr>
              <a:spLocks noChangeShapeType="1"/>
            </p:cNvSpPr>
            <p:nvPr/>
          </p:nvSpPr>
          <p:spPr bwMode="auto">
            <a:xfrm flipH="1">
              <a:off x="3059113" y="3860800"/>
              <a:ext cx="144462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83"/>
            <p:cNvSpPr>
              <a:spLocks noChangeShapeType="1"/>
            </p:cNvSpPr>
            <p:nvPr/>
          </p:nvSpPr>
          <p:spPr bwMode="auto">
            <a:xfrm flipH="1">
              <a:off x="1835150" y="4724400"/>
              <a:ext cx="5762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84"/>
            <p:cNvSpPr>
              <a:spLocks noChangeShapeType="1"/>
            </p:cNvSpPr>
            <p:nvPr/>
          </p:nvSpPr>
          <p:spPr bwMode="auto">
            <a:xfrm>
              <a:off x="4284663" y="5013325"/>
              <a:ext cx="1008062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85"/>
            <p:cNvSpPr>
              <a:spLocks noChangeShapeType="1"/>
            </p:cNvSpPr>
            <p:nvPr/>
          </p:nvSpPr>
          <p:spPr bwMode="auto">
            <a:xfrm>
              <a:off x="7380288" y="4221163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73" name="Group 98"/>
            <p:cNvGrpSpPr>
              <a:grpSpLocks/>
            </p:cNvGrpSpPr>
            <p:nvPr/>
          </p:nvGrpSpPr>
          <p:grpSpPr bwMode="auto">
            <a:xfrm rot="1458273">
              <a:off x="1403350" y="2781300"/>
              <a:ext cx="936625" cy="215900"/>
              <a:chOff x="612" y="890"/>
              <a:chExt cx="590" cy="181"/>
            </a:xfrm>
          </p:grpSpPr>
          <p:sp>
            <p:nvSpPr>
              <p:cNvPr id="74" name="Rectangle 99"/>
              <p:cNvSpPr>
                <a:spLocks noChangeArrowheads="1"/>
              </p:cNvSpPr>
              <p:nvPr/>
            </p:nvSpPr>
            <p:spPr bwMode="auto">
              <a:xfrm>
                <a:off x="612" y="890"/>
                <a:ext cx="59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ru-RU" sz="1400"/>
                  <a:t>           VC1</a:t>
                </a:r>
                <a:endParaRPr lang="ru-RU" altLang="ru-RU" sz="1400"/>
              </a:p>
            </p:txBody>
          </p:sp>
          <p:sp>
            <p:nvSpPr>
              <p:cNvPr id="75" name="Line 100"/>
              <p:cNvSpPr>
                <a:spLocks noChangeShapeType="1"/>
              </p:cNvSpPr>
              <p:nvPr/>
            </p:nvSpPr>
            <p:spPr bwMode="auto">
              <a:xfrm>
                <a:off x="975" y="8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6" name="computr1"/>
            <p:cNvSpPr>
              <a:spLocks noEditPoints="1" noChangeArrowheads="1"/>
            </p:cNvSpPr>
            <p:nvPr/>
          </p:nvSpPr>
          <p:spPr bwMode="auto">
            <a:xfrm>
              <a:off x="3203575" y="5516563"/>
              <a:ext cx="288925" cy="360362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computr1"/>
            <p:cNvSpPr>
              <a:spLocks noEditPoints="1" noChangeArrowheads="1"/>
            </p:cNvSpPr>
            <p:nvPr/>
          </p:nvSpPr>
          <p:spPr bwMode="auto">
            <a:xfrm>
              <a:off x="1546225" y="5229225"/>
              <a:ext cx="361950" cy="360363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computr1"/>
            <p:cNvSpPr>
              <a:spLocks noEditPoints="1" noChangeArrowheads="1"/>
            </p:cNvSpPr>
            <p:nvPr/>
          </p:nvSpPr>
          <p:spPr bwMode="auto">
            <a:xfrm>
              <a:off x="3924300" y="5516563"/>
              <a:ext cx="288925" cy="360362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computr1"/>
            <p:cNvSpPr>
              <a:spLocks noEditPoints="1" noChangeArrowheads="1"/>
            </p:cNvSpPr>
            <p:nvPr/>
          </p:nvSpPr>
          <p:spPr bwMode="auto">
            <a:xfrm>
              <a:off x="755650" y="2636838"/>
              <a:ext cx="288925" cy="360362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computr1"/>
            <p:cNvSpPr>
              <a:spLocks noEditPoints="1" noChangeArrowheads="1"/>
            </p:cNvSpPr>
            <p:nvPr/>
          </p:nvSpPr>
          <p:spPr bwMode="auto">
            <a:xfrm>
              <a:off x="5219700" y="5445125"/>
              <a:ext cx="288925" cy="360363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computr1"/>
            <p:cNvSpPr>
              <a:spLocks noEditPoints="1" noChangeArrowheads="1"/>
            </p:cNvSpPr>
            <p:nvPr/>
          </p:nvSpPr>
          <p:spPr bwMode="auto">
            <a:xfrm>
              <a:off x="8243888" y="3933825"/>
              <a:ext cx="288925" cy="360363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5762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N1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4140200" y="5284788"/>
              <a:ext cx="5762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N4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4" name="Text Box 109"/>
            <p:cNvSpPr txBox="1">
              <a:spLocks noChangeArrowheads="1"/>
            </p:cNvSpPr>
            <p:nvPr/>
          </p:nvSpPr>
          <p:spPr bwMode="auto">
            <a:xfrm>
              <a:off x="5219700" y="5211763"/>
              <a:ext cx="5762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N3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5" name="Text Box 110"/>
            <p:cNvSpPr txBox="1">
              <a:spLocks noChangeArrowheads="1"/>
            </p:cNvSpPr>
            <p:nvPr/>
          </p:nvSpPr>
          <p:spPr bwMode="auto">
            <a:xfrm>
              <a:off x="8172450" y="3629025"/>
              <a:ext cx="5762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N2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6" name="Text Box 111"/>
            <p:cNvSpPr txBox="1">
              <a:spLocks noChangeArrowheads="1"/>
            </p:cNvSpPr>
            <p:nvPr/>
          </p:nvSpPr>
          <p:spPr bwMode="auto">
            <a:xfrm>
              <a:off x="3146425" y="5270500"/>
              <a:ext cx="5762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N5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7" name="Line 112"/>
            <p:cNvSpPr>
              <a:spLocks noChangeShapeType="1"/>
            </p:cNvSpPr>
            <p:nvPr/>
          </p:nvSpPr>
          <p:spPr bwMode="auto">
            <a:xfrm>
              <a:off x="2555875" y="4652963"/>
              <a:ext cx="360363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Text Box 113"/>
            <p:cNvSpPr txBox="1">
              <a:spLocks noChangeArrowheads="1"/>
            </p:cNvSpPr>
            <p:nvPr/>
          </p:nvSpPr>
          <p:spPr bwMode="auto">
            <a:xfrm>
              <a:off x="1547813" y="4941888"/>
              <a:ext cx="5762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>
                  <a:latin typeface="Times New Roman" pitchFamily="18" charset="0"/>
                </a:rPr>
                <a:t>N6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89" name="Text Box 119"/>
            <p:cNvSpPr txBox="1">
              <a:spLocks noChangeArrowheads="1"/>
            </p:cNvSpPr>
            <p:nvPr/>
          </p:nvSpPr>
          <p:spPr bwMode="auto">
            <a:xfrm>
              <a:off x="3171825" y="922338"/>
              <a:ext cx="26638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400" b="1">
                  <a:latin typeface="Times New Roman" pitchFamily="18" charset="0"/>
                </a:rPr>
                <a:t>Таблица коммутации коммутатора </a:t>
              </a:r>
              <a:r>
                <a:rPr lang="en-GB" altLang="ru-RU" sz="1400" b="1">
                  <a:latin typeface="Times New Roman" pitchFamily="18" charset="0"/>
                </a:rPr>
                <a:t>S1</a:t>
              </a:r>
              <a:endParaRPr lang="ru-RU" altLang="ru-RU" sz="1400" b="1">
                <a:latin typeface="Times New Roman" pitchFamily="18" charset="0"/>
              </a:endParaRPr>
            </a:p>
          </p:txBody>
        </p:sp>
        <p:sp>
          <p:nvSpPr>
            <p:cNvPr id="90" name="Line 121"/>
            <p:cNvSpPr>
              <a:spLocks noChangeShapeType="1"/>
            </p:cNvSpPr>
            <p:nvPr/>
          </p:nvSpPr>
          <p:spPr bwMode="auto">
            <a:xfrm>
              <a:off x="3059113" y="5084763"/>
              <a:ext cx="217487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122"/>
            <p:cNvSpPr>
              <a:spLocks noChangeShapeType="1"/>
            </p:cNvSpPr>
            <p:nvPr/>
          </p:nvSpPr>
          <p:spPr bwMode="auto">
            <a:xfrm flipH="1">
              <a:off x="4067175" y="5084763"/>
              <a:ext cx="730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124"/>
            <p:cNvSpPr>
              <a:spLocks/>
            </p:cNvSpPr>
            <p:nvPr/>
          </p:nvSpPr>
          <p:spPr bwMode="auto">
            <a:xfrm>
              <a:off x="1042988" y="2997200"/>
              <a:ext cx="4176712" cy="2663825"/>
            </a:xfrm>
            <a:custGeom>
              <a:avLst/>
              <a:gdLst>
                <a:gd name="T0" fmla="*/ 0 w 2631"/>
                <a:gd name="T1" fmla="*/ 0 h 1678"/>
                <a:gd name="T2" fmla="*/ 409 w 2631"/>
                <a:gd name="T3" fmla="*/ 136 h 1678"/>
                <a:gd name="T4" fmla="*/ 1044 w 2631"/>
                <a:gd name="T5" fmla="*/ 363 h 1678"/>
                <a:gd name="T6" fmla="*/ 1361 w 2631"/>
                <a:gd name="T7" fmla="*/ 499 h 1678"/>
                <a:gd name="T8" fmla="*/ 1815 w 2631"/>
                <a:gd name="T9" fmla="*/ 726 h 1678"/>
                <a:gd name="T10" fmla="*/ 2178 w 2631"/>
                <a:gd name="T11" fmla="*/ 862 h 1678"/>
                <a:gd name="T12" fmla="*/ 2314 w 2631"/>
                <a:gd name="T13" fmla="*/ 907 h 1678"/>
                <a:gd name="T14" fmla="*/ 2132 w 2631"/>
                <a:gd name="T15" fmla="*/ 1043 h 1678"/>
                <a:gd name="T16" fmla="*/ 1951 w 2631"/>
                <a:gd name="T17" fmla="*/ 1225 h 1678"/>
                <a:gd name="T18" fmla="*/ 2132 w 2631"/>
                <a:gd name="T19" fmla="*/ 1406 h 1678"/>
                <a:gd name="T20" fmla="*/ 2359 w 2631"/>
                <a:gd name="T21" fmla="*/ 1497 h 1678"/>
                <a:gd name="T22" fmla="*/ 2631 w 2631"/>
                <a:gd name="T23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1" h="1678">
                  <a:moveTo>
                    <a:pt x="0" y="0"/>
                  </a:moveTo>
                  <a:cubicBezTo>
                    <a:pt x="117" y="38"/>
                    <a:pt x="235" y="76"/>
                    <a:pt x="409" y="136"/>
                  </a:cubicBezTo>
                  <a:cubicBezTo>
                    <a:pt x="583" y="196"/>
                    <a:pt x="885" y="303"/>
                    <a:pt x="1044" y="363"/>
                  </a:cubicBezTo>
                  <a:cubicBezTo>
                    <a:pt x="1203" y="423"/>
                    <a:pt x="1233" y="439"/>
                    <a:pt x="1361" y="499"/>
                  </a:cubicBezTo>
                  <a:cubicBezTo>
                    <a:pt x="1489" y="559"/>
                    <a:pt x="1679" y="666"/>
                    <a:pt x="1815" y="726"/>
                  </a:cubicBezTo>
                  <a:cubicBezTo>
                    <a:pt x="1951" y="786"/>
                    <a:pt x="2095" y="832"/>
                    <a:pt x="2178" y="862"/>
                  </a:cubicBezTo>
                  <a:cubicBezTo>
                    <a:pt x="2261" y="892"/>
                    <a:pt x="2322" y="877"/>
                    <a:pt x="2314" y="907"/>
                  </a:cubicBezTo>
                  <a:cubicBezTo>
                    <a:pt x="2306" y="937"/>
                    <a:pt x="2192" y="990"/>
                    <a:pt x="2132" y="1043"/>
                  </a:cubicBezTo>
                  <a:cubicBezTo>
                    <a:pt x="2072" y="1096"/>
                    <a:pt x="1951" y="1165"/>
                    <a:pt x="1951" y="1225"/>
                  </a:cubicBezTo>
                  <a:cubicBezTo>
                    <a:pt x="1951" y="1285"/>
                    <a:pt x="2064" y="1361"/>
                    <a:pt x="2132" y="1406"/>
                  </a:cubicBezTo>
                  <a:cubicBezTo>
                    <a:pt x="2200" y="1451"/>
                    <a:pt x="2276" y="1452"/>
                    <a:pt x="2359" y="1497"/>
                  </a:cubicBezTo>
                  <a:cubicBezTo>
                    <a:pt x="2442" y="1542"/>
                    <a:pt x="2536" y="1610"/>
                    <a:pt x="2631" y="167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125"/>
            <p:cNvSpPr>
              <a:spLocks/>
            </p:cNvSpPr>
            <p:nvPr/>
          </p:nvSpPr>
          <p:spPr bwMode="auto">
            <a:xfrm>
              <a:off x="1042988" y="2781300"/>
              <a:ext cx="7273925" cy="1392238"/>
            </a:xfrm>
            <a:custGeom>
              <a:avLst/>
              <a:gdLst>
                <a:gd name="T0" fmla="*/ 0 w 4582"/>
                <a:gd name="T1" fmla="*/ 0 h 877"/>
                <a:gd name="T2" fmla="*/ 318 w 4582"/>
                <a:gd name="T3" fmla="*/ 136 h 877"/>
                <a:gd name="T4" fmla="*/ 772 w 4582"/>
                <a:gd name="T5" fmla="*/ 317 h 877"/>
                <a:gd name="T6" fmla="*/ 1316 w 4582"/>
                <a:gd name="T7" fmla="*/ 499 h 877"/>
                <a:gd name="T8" fmla="*/ 1407 w 4582"/>
                <a:gd name="T9" fmla="*/ 544 h 877"/>
                <a:gd name="T10" fmla="*/ 1724 w 4582"/>
                <a:gd name="T11" fmla="*/ 544 h 877"/>
                <a:gd name="T12" fmla="*/ 2450 w 4582"/>
                <a:gd name="T13" fmla="*/ 544 h 877"/>
                <a:gd name="T14" fmla="*/ 2677 w 4582"/>
                <a:gd name="T15" fmla="*/ 589 h 877"/>
                <a:gd name="T16" fmla="*/ 2994 w 4582"/>
                <a:gd name="T17" fmla="*/ 589 h 877"/>
                <a:gd name="T18" fmla="*/ 3720 w 4582"/>
                <a:gd name="T19" fmla="*/ 771 h 877"/>
                <a:gd name="T20" fmla="*/ 3947 w 4582"/>
                <a:gd name="T21" fmla="*/ 862 h 877"/>
                <a:gd name="T22" fmla="*/ 4219 w 4582"/>
                <a:gd name="T23" fmla="*/ 862 h 877"/>
                <a:gd name="T24" fmla="*/ 4355 w 4582"/>
                <a:gd name="T25" fmla="*/ 862 h 877"/>
                <a:gd name="T26" fmla="*/ 4582 w 4582"/>
                <a:gd name="T27" fmla="*/ 86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82" h="877">
                  <a:moveTo>
                    <a:pt x="0" y="0"/>
                  </a:moveTo>
                  <a:cubicBezTo>
                    <a:pt x="94" y="41"/>
                    <a:pt x="189" y="83"/>
                    <a:pt x="318" y="136"/>
                  </a:cubicBezTo>
                  <a:cubicBezTo>
                    <a:pt x="447" y="189"/>
                    <a:pt x="606" y="256"/>
                    <a:pt x="772" y="317"/>
                  </a:cubicBezTo>
                  <a:cubicBezTo>
                    <a:pt x="938" y="378"/>
                    <a:pt x="1210" y="461"/>
                    <a:pt x="1316" y="499"/>
                  </a:cubicBezTo>
                  <a:cubicBezTo>
                    <a:pt x="1422" y="537"/>
                    <a:pt x="1339" y="536"/>
                    <a:pt x="1407" y="544"/>
                  </a:cubicBezTo>
                  <a:cubicBezTo>
                    <a:pt x="1475" y="552"/>
                    <a:pt x="1550" y="544"/>
                    <a:pt x="1724" y="544"/>
                  </a:cubicBezTo>
                  <a:cubicBezTo>
                    <a:pt x="1898" y="544"/>
                    <a:pt x="2291" y="537"/>
                    <a:pt x="2450" y="544"/>
                  </a:cubicBezTo>
                  <a:cubicBezTo>
                    <a:pt x="2609" y="551"/>
                    <a:pt x="2586" y="581"/>
                    <a:pt x="2677" y="589"/>
                  </a:cubicBezTo>
                  <a:cubicBezTo>
                    <a:pt x="2768" y="597"/>
                    <a:pt x="2820" y="559"/>
                    <a:pt x="2994" y="589"/>
                  </a:cubicBezTo>
                  <a:cubicBezTo>
                    <a:pt x="3168" y="619"/>
                    <a:pt x="3561" y="726"/>
                    <a:pt x="3720" y="771"/>
                  </a:cubicBezTo>
                  <a:cubicBezTo>
                    <a:pt x="3879" y="816"/>
                    <a:pt x="3864" y="847"/>
                    <a:pt x="3947" y="862"/>
                  </a:cubicBezTo>
                  <a:cubicBezTo>
                    <a:pt x="4030" y="877"/>
                    <a:pt x="4151" y="862"/>
                    <a:pt x="4219" y="862"/>
                  </a:cubicBezTo>
                  <a:cubicBezTo>
                    <a:pt x="4287" y="862"/>
                    <a:pt x="4295" y="862"/>
                    <a:pt x="4355" y="862"/>
                  </a:cubicBezTo>
                  <a:cubicBezTo>
                    <a:pt x="4415" y="862"/>
                    <a:pt x="4498" y="862"/>
                    <a:pt x="4582" y="86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Text Box 126"/>
            <p:cNvSpPr txBox="1">
              <a:spLocks noChangeArrowheads="1"/>
            </p:cNvSpPr>
            <p:nvPr/>
          </p:nvSpPr>
          <p:spPr bwMode="auto">
            <a:xfrm>
              <a:off x="6142038" y="2959100"/>
              <a:ext cx="1984375" cy="517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ru-RU" sz="1400" b="1"/>
                <a:t>Virtual circuit 1</a:t>
              </a:r>
              <a:br>
                <a:rPr lang="en-GB" altLang="ru-RU" sz="1400" b="1"/>
              </a:br>
              <a:r>
                <a:rPr lang="en-GB" altLang="ru-RU" sz="1400" b="1"/>
                <a:t> (VC1)</a:t>
              </a:r>
              <a:endParaRPr lang="ru-RU" altLang="ru-RU" sz="1400" b="1"/>
            </a:p>
          </p:txBody>
        </p:sp>
        <p:sp>
          <p:nvSpPr>
            <p:cNvPr id="95" name="Line 128"/>
            <p:cNvSpPr>
              <a:spLocks noChangeShapeType="1"/>
            </p:cNvSpPr>
            <p:nvPr/>
          </p:nvSpPr>
          <p:spPr bwMode="auto">
            <a:xfrm flipV="1">
              <a:off x="1247775" y="3213100"/>
              <a:ext cx="444500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129"/>
            <p:cNvSpPr>
              <a:spLocks noChangeShapeType="1"/>
            </p:cNvSpPr>
            <p:nvPr/>
          </p:nvSpPr>
          <p:spPr bwMode="auto">
            <a:xfrm flipV="1">
              <a:off x="6372225" y="3284538"/>
              <a:ext cx="4318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7" name="Group 131"/>
            <p:cNvGrpSpPr>
              <a:grpSpLocks/>
            </p:cNvGrpSpPr>
            <p:nvPr/>
          </p:nvGrpSpPr>
          <p:grpSpPr bwMode="auto">
            <a:xfrm rot="1458273">
              <a:off x="3276600" y="4149725"/>
              <a:ext cx="936625" cy="215900"/>
              <a:chOff x="612" y="890"/>
              <a:chExt cx="590" cy="181"/>
            </a:xfrm>
          </p:grpSpPr>
          <p:sp>
            <p:nvSpPr>
              <p:cNvPr id="98" name="Rectangle 132"/>
              <p:cNvSpPr>
                <a:spLocks noChangeArrowheads="1"/>
              </p:cNvSpPr>
              <p:nvPr/>
            </p:nvSpPr>
            <p:spPr bwMode="auto">
              <a:xfrm>
                <a:off x="612" y="890"/>
                <a:ext cx="59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ru-RU" sz="1400"/>
                  <a:t>           VC2</a:t>
                </a:r>
                <a:endParaRPr lang="ru-RU" altLang="ru-RU" sz="1400"/>
              </a:p>
            </p:txBody>
          </p:sp>
          <p:sp>
            <p:nvSpPr>
              <p:cNvPr id="99" name="Line 133"/>
              <p:cNvSpPr>
                <a:spLocks noChangeShapeType="1"/>
              </p:cNvSpPr>
              <p:nvPr/>
            </p:nvSpPr>
            <p:spPr bwMode="auto">
              <a:xfrm>
                <a:off x="975" y="8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965825" y="1556035"/>
            <a:ext cx="31288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меток</a:t>
            </a:r>
          </a:p>
          <a:p>
            <a:r>
              <a:rPr lang="ru-RU" dirty="0" smtClean="0"/>
              <a:t>Сокращение таблиц маршрутизации</a:t>
            </a:r>
          </a:p>
          <a:p>
            <a:r>
              <a:rPr lang="ru-RU" dirty="0" smtClean="0"/>
              <a:t>Ускорение продвижения</a:t>
            </a:r>
          </a:p>
          <a:p>
            <a:r>
              <a:rPr lang="ru-RU" dirty="0" smtClean="0"/>
              <a:t>Балансировка возможна между каналами</a:t>
            </a:r>
          </a:p>
        </p:txBody>
      </p:sp>
    </p:spTree>
    <p:extLst>
      <p:ext uri="{BB962C8B-B14F-4D97-AF65-F5344CB8AC3E}">
        <p14:creationId xmlns:p14="http://schemas.microsoft.com/office/powerpoint/2010/main" val="39299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Временная диаграмма</a:t>
            </a:r>
            <a:br>
              <a:rPr lang="ru-RU" altLang="ru-RU" sz="4000" dirty="0" smtClean="0"/>
            </a:br>
            <a:r>
              <a:rPr lang="ru-RU" altLang="ru-RU" sz="4000" dirty="0" smtClean="0"/>
              <a:t>при коммутации каналов</a:t>
            </a:r>
            <a:endParaRPr lang="ru-RU" altLang="ru-RU" sz="40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15900" y="2132013"/>
            <a:ext cx="8928100" cy="4183062"/>
            <a:chOff x="215900" y="541338"/>
            <a:chExt cx="8928100" cy="4183062"/>
          </a:xfrm>
        </p:grpSpPr>
        <p:sp>
          <p:nvSpPr>
            <p:cNvPr id="102" name="Line 4"/>
            <p:cNvSpPr>
              <a:spLocks noChangeShapeType="1"/>
            </p:cNvSpPr>
            <p:nvPr/>
          </p:nvSpPr>
          <p:spPr bwMode="auto">
            <a:xfrm>
              <a:off x="900113" y="981075"/>
              <a:ext cx="6624637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900113" y="908050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7524750" y="936625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Line 8"/>
            <p:cNvSpPr>
              <a:spLocks noChangeShapeType="1"/>
            </p:cNvSpPr>
            <p:nvPr/>
          </p:nvSpPr>
          <p:spPr bwMode="auto">
            <a:xfrm>
              <a:off x="7524750" y="981075"/>
              <a:ext cx="0" cy="37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9" descr="Dark horizontal"/>
            <p:cNvSpPr>
              <a:spLocks noChangeArrowheads="1"/>
            </p:cNvSpPr>
            <p:nvPr/>
          </p:nvSpPr>
          <p:spPr bwMode="auto">
            <a:xfrm>
              <a:off x="900113" y="1052513"/>
              <a:ext cx="287337" cy="1584325"/>
            </a:xfrm>
            <a:prstGeom prst="rect">
              <a:avLst/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Rectangle 10" descr="Dark horizontal"/>
            <p:cNvSpPr>
              <a:spLocks noChangeArrowheads="1"/>
            </p:cNvSpPr>
            <p:nvPr/>
          </p:nvSpPr>
          <p:spPr bwMode="auto">
            <a:xfrm>
              <a:off x="7237413" y="3140075"/>
              <a:ext cx="287337" cy="1584325"/>
            </a:xfrm>
            <a:prstGeom prst="rect">
              <a:avLst/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Line 11"/>
            <p:cNvSpPr>
              <a:spLocks noChangeShapeType="1"/>
            </p:cNvSpPr>
            <p:nvPr/>
          </p:nvSpPr>
          <p:spPr bwMode="auto">
            <a:xfrm>
              <a:off x="1187450" y="1052513"/>
              <a:ext cx="6337300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>
              <a:off x="1187450" y="2635250"/>
              <a:ext cx="6337300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auto">
            <a:xfrm>
              <a:off x="468313" y="541338"/>
              <a:ext cx="1079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r>
                <a:rPr lang="ru-RU" altLang="ru-RU" b="1"/>
                <a:t> </a:t>
              </a:r>
              <a:r>
                <a:rPr lang="en-GB" altLang="ru-RU" b="1"/>
                <a:t>N1</a:t>
              </a:r>
              <a:endParaRPr lang="ru-RU" altLang="ru-RU" b="1"/>
            </a:p>
          </p:txBody>
        </p:sp>
        <p:sp>
          <p:nvSpPr>
            <p:cNvPr id="111" name="Text Box 14"/>
            <p:cNvSpPr txBox="1">
              <a:spLocks noChangeArrowheads="1"/>
            </p:cNvSpPr>
            <p:nvPr/>
          </p:nvSpPr>
          <p:spPr bwMode="auto">
            <a:xfrm>
              <a:off x="7021513" y="541338"/>
              <a:ext cx="1079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r>
                <a:rPr lang="ru-RU" altLang="ru-RU" b="1"/>
                <a:t> </a:t>
              </a:r>
              <a:r>
                <a:rPr lang="en-GB" altLang="ru-RU" b="1"/>
                <a:t>N2</a:t>
              </a:r>
              <a:endParaRPr lang="ru-RU" altLang="ru-RU" b="1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>
              <a:off x="1547813" y="1052513"/>
              <a:ext cx="136683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2124075" y="981075"/>
              <a:ext cx="5032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b="1"/>
                <a:t>S</a:t>
              </a:r>
              <a:endParaRPr lang="ru-RU" altLang="ru-RU" b="1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524750" y="314166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7524750" y="98107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7812088" y="981075"/>
              <a:ext cx="0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7524750" y="47244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>
              <a:off x="7812088" y="3141663"/>
              <a:ext cx="0" cy="158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AutoShape 28"/>
            <p:cNvSpPr>
              <a:spLocks/>
            </p:cNvSpPr>
            <p:nvPr/>
          </p:nvSpPr>
          <p:spPr bwMode="auto">
            <a:xfrm>
              <a:off x="539750" y="1074738"/>
              <a:ext cx="215900" cy="1562100"/>
            </a:xfrm>
            <a:prstGeom prst="leftBrace">
              <a:avLst>
                <a:gd name="adj1" fmla="val 602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215900" y="1693863"/>
              <a:ext cx="539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b="1"/>
                <a:t>V</a:t>
              </a:r>
              <a:endParaRPr lang="ru-RU" altLang="ru-RU" b="1"/>
            </a:p>
          </p:txBody>
        </p:sp>
        <p:grpSp>
          <p:nvGrpSpPr>
            <p:cNvPr id="123" name="Group 31"/>
            <p:cNvGrpSpPr>
              <a:grpSpLocks/>
            </p:cNvGrpSpPr>
            <p:nvPr/>
          </p:nvGrpSpPr>
          <p:grpSpPr bwMode="auto">
            <a:xfrm>
              <a:off x="3563938" y="836613"/>
              <a:ext cx="407987" cy="287337"/>
              <a:chOff x="627" y="1661"/>
              <a:chExt cx="257" cy="181"/>
            </a:xfrm>
          </p:grpSpPr>
          <p:sp>
            <p:nvSpPr>
              <p:cNvPr id="124" name="Rectangle 32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" name="Line 33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6" name="Line 34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27" name="Group 35"/>
            <p:cNvGrpSpPr>
              <a:grpSpLocks/>
            </p:cNvGrpSpPr>
            <p:nvPr/>
          </p:nvGrpSpPr>
          <p:grpSpPr bwMode="auto">
            <a:xfrm>
              <a:off x="5651500" y="836613"/>
              <a:ext cx="407988" cy="287337"/>
              <a:chOff x="627" y="1661"/>
              <a:chExt cx="257" cy="181"/>
            </a:xfrm>
          </p:grpSpPr>
          <p:sp>
            <p:nvSpPr>
              <p:cNvPr id="128" name="Rectangle 36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9" name="Line 37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0" name="Line 38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31" name="Text Box 39"/>
            <p:cNvSpPr txBox="1">
              <a:spLocks noChangeArrowheads="1"/>
            </p:cNvSpPr>
            <p:nvPr/>
          </p:nvSpPr>
          <p:spPr bwMode="auto">
            <a:xfrm>
              <a:off x="3419475" y="549275"/>
              <a:ext cx="936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Switch</a:t>
              </a:r>
              <a:endParaRPr lang="ru-RU" altLang="ru-RU" sz="1400"/>
            </a:p>
          </p:txBody>
        </p:sp>
        <p:sp>
          <p:nvSpPr>
            <p:cNvPr id="132" name="Text Box 40"/>
            <p:cNvSpPr txBox="1">
              <a:spLocks noChangeArrowheads="1"/>
            </p:cNvSpPr>
            <p:nvPr/>
          </p:nvSpPr>
          <p:spPr bwMode="auto">
            <a:xfrm>
              <a:off x="5508625" y="549275"/>
              <a:ext cx="936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Switch</a:t>
              </a:r>
              <a:endParaRPr lang="ru-RU" altLang="ru-RU" sz="1400"/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>
              <a:off x="5867400" y="1125538"/>
              <a:ext cx="0" cy="302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42"/>
            <p:cNvSpPr>
              <a:spLocks noChangeShapeType="1"/>
            </p:cNvSpPr>
            <p:nvPr/>
          </p:nvSpPr>
          <p:spPr bwMode="auto">
            <a:xfrm>
              <a:off x="3779838" y="1125538"/>
              <a:ext cx="0" cy="2374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Text Box 44"/>
            <p:cNvSpPr txBox="1">
              <a:spLocks noChangeArrowheads="1"/>
            </p:cNvSpPr>
            <p:nvPr/>
          </p:nvSpPr>
          <p:spPr bwMode="auto">
            <a:xfrm>
              <a:off x="7848600" y="1412875"/>
              <a:ext cx="1295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Propagation delay</a:t>
              </a:r>
              <a:r>
                <a:rPr lang="en-GB" altLang="ru-RU"/>
                <a:t> -</a:t>
              </a:r>
              <a:r>
                <a:rPr lang="ru-RU" altLang="ru-RU"/>
                <a:t> t</a:t>
              </a:r>
              <a:r>
                <a:rPr lang="en-GB" altLang="ru-RU" sz="1200"/>
                <a:t>prg</a:t>
              </a:r>
              <a:r>
                <a:rPr lang="ru-RU" altLang="ru-RU"/>
                <a:t>. </a:t>
              </a:r>
            </a:p>
          </p:txBody>
        </p:sp>
        <p:sp>
          <p:nvSpPr>
            <p:cNvPr id="137" name="Text Box 45"/>
            <p:cNvSpPr txBox="1">
              <a:spLocks noChangeArrowheads="1"/>
            </p:cNvSpPr>
            <p:nvPr/>
          </p:nvSpPr>
          <p:spPr bwMode="auto">
            <a:xfrm>
              <a:off x="7812088" y="3573463"/>
              <a:ext cx="1331912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Transmission delay</a:t>
              </a:r>
              <a:r>
                <a:rPr lang="en-GB" altLang="ru-RU"/>
                <a:t> </a:t>
              </a:r>
              <a:r>
                <a:rPr lang="ru-RU" altLang="ru-RU"/>
                <a:t>- t</a:t>
              </a:r>
              <a:r>
                <a:rPr lang="en-GB" altLang="ru-RU" sz="1200"/>
                <a:t>trns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1558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584" y="908720"/>
            <a:ext cx="74676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Информационным потоком</a:t>
            </a:r>
            <a:r>
              <a:rPr lang="ru-RU" altLang="ru-RU" sz="3200" dirty="0"/>
              <a:t> (</a:t>
            </a:r>
            <a:r>
              <a:rPr lang="en-US" altLang="ru-RU" sz="3200" i="1" dirty="0"/>
              <a:t>data flow, data stream)</a:t>
            </a:r>
            <a:r>
              <a:rPr lang="en-US" altLang="ru-RU" sz="3200" dirty="0"/>
              <a:t> </a:t>
            </a:r>
            <a:r>
              <a:rPr lang="ru-RU" altLang="ru-RU" sz="3200" dirty="0"/>
              <a:t>называют непрерывную последовательность байт (пакетов, кадров, ячеек), объединенных набором общих признаков, который выделяет его из общего сетевого трафика.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3876005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Адрес назначения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Адрес отправителя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Тип трафика (данные </a:t>
            </a:r>
            <a:r>
              <a:rPr lang="en-US" dirty="0" smtClean="0"/>
              <a:t>vs </a:t>
            </a:r>
            <a:r>
              <a:rPr lang="ru-RU" dirty="0" smtClean="0"/>
              <a:t>голос)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Сетевая служба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Размер пакета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5016777"/>
            <a:ext cx="36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Признаки потока</a:t>
            </a:r>
          </a:p>
          <a:p>
            <a:pPr marL="342900" indent="-342900"/>
            <a:r>
              <a:rPr lang="ru-RU" dirty="0" smtClean="0"/>
              <a:t>Глобальные </a:t>
            </a:r>
            <a:r>
              <a:rPr lang="en-US" dirty="0" smtClean="0"/>
              <a:t>vs </a:t>
            </a:r>
            <a:r>
              <a:rPr lang="ru-RU" dirty="0" smtClean="0"/>
              <a:t>Локальные</a:t>
            </a:r>
          </a:p>
          <a:p>
            <a:pPr marL="342900" indent="-342900"/>
            <a:r>
              <a:rPr lang="ru-RU" dirty="0" smtClean="0"/>
              <a:t>Атрибуты </a:t>
            </a:r>
            <a:r>
              <a:rPr lang="en-US" dirty="0" smtClean="0"/>
              <a:t>vs </a:t>
            </a:r>
            <a:r>
              <a:rPr lang="ru-RU" dirty="0" smtClean="0"/>
              <a:t>Метки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Временная диаграмма</a:t>
            </a:r>
            <a:br>
              <a:rPr lang="ru-RU" altLang="ru-RU" sz="4000" dirty="0" smtClean="0"/>
            </a:br>
            <a:r>
              <a:rPr lang="ru-RU" altLang="ru-RU" sz="4000" dirty="0" smtClean="0"/>
              <a:t>при коммутации пакетов</a:t>
            </a:r>
            <a:endParaRPr lang="ru-RU" altLang="ru-RU" sz="4000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13299" y="1433656"/>
            <a:ext cx="8821737" cy="5230668"/>
            <a:chOff x="322263" y="339725"/>
            <a:chExt cx="8821737" cy="5753100"/>
          </a:xfrm>
        </p:grpSpPr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322263" y="534988"/>
              <a:ext cx="7207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br>
                <a:rPr lang="en-GB" altLang="ru-RU" sz="1400" b="1"/>
              </a:br>
              <a:r>
                <a:rPr lang="ru-RU" altLang="ru-RU" sz="1400" b="1"/>
                <a:t> </a:t>
              </a:r>
              <a:r>
                <a:rPr lang="en-GB" altLang="ru-RU" sz="1400" b="1"/>
                <a:t>N1</a:t>
              </a:r>
              <a:endParaRPr lang="ru-RU" altLang="ru-RU" sz="1400" b="1"/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855663" y="979488"/>
              <a:ext cx="657701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55663" y="906463"/>
              <a:ext cx="76200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356475" y="906463"/>
              <a:ext cx="74613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7432675" y="339725"/>
              <a:ext cx="0" cy="554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2" name="Group 31"/>
            <p:cNvGrpSpPr>
              <a:grpSpLocks/>
            </p:cNvGrpSpPr>
            <p:nvPr/>
          </p:nvGrpSpPr>
          <p:grpSpPr bwMode="auto">
            <a:xfrm>
              <a:off x="2843213" y="835025"/>
              <a:ext cx="433387" cy="284163"/>
              <a:chOff x="627" y="1661"/>
              <a:chExt cx="257" cy="181"/>
            </a:xfrm>
          </p:grpSpPr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6" name="Group 35"/>
            <p:cNvGrpSpPr>
              <a:grpSpLocks/>
            </p:cNvGrpSpPr>
            <p:nvPr/>
          </p:nvGrpSpPr>
          <p:grpSpPr bwMode="auto">
            <a:xfrm>
              <a:off x="5364163" y="835025"/>
              <a:ext cx="433387" cy="284163"/>
              <a:chOff x="627" y="1661"/>
              <a:chExt cx="257" cy="181"/>
            </a:xfrm>
          </p:grpSpPr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2627313" y="549275"/>
              <a:ext cx="10017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Switch 1</a:t>
              </a:r>
              <a:endParaRPr lang="ru-RU" altLang="ru-RU" sz="1400" b="1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5508625" y="1119188"/>
              <a:ext cx="0" cy="425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2916238" y="1119188"/>
              <a:ext cx="0" cy="3605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Text Box 103"/>
            <p:cNvSpPr txBox="1">
              <a:spLocks noChangeArrowheads="1"/>
            </p:cNvSpPr>
            <p:nvPr/>
          </p:nvSpPr>
          <p:spPr bwMode="auto">
            <a:xfrm>
              <a:off x="8353425" y="2968625"/>
              <a:ext cx="7905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/>
                <a:t>T</a:t>
              </a:r>
              <a:r>
                <a:rPr lang="en-GB" altLang="ru-RU" baseline="-25000"/>
                <a:t>ps</a:t>
              </a:r>
              <a:endParaRPr lang="ru-RU" altLang="ru-RU" baseline="-25000"/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7432675" y="6092825"/>
              <a:ext cx="1076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>
              <a:off x="7432675" y="979488"/>
              <a:ext cx="1076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109"/>
            <p:cNvSpPr>
              <a:spLocks noChangeShapeType="1"/>
            </p:cNvSpPr>
            <p:nvPr/>
          </p:nvSpPr>
          <p:spPr bwMode="auto">
            <a:xfrm>
              <a:off x="7885113" y="981075"/>
              <a:ext cx="0" cy="396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117"/>
            <p:cNvSpPr>
              <a:spLocks noChangeShapeType="1"/>
            </p:cNvSpPr>
            <p:nvPr/>
          </p:nvSpPr>
          <p:spPr bwMode="auto">
            <a:xfrm flipV="1">
              <a:off x="895350" y="339725"/>
              <a:ext cx="0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684213" y="2084388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59" name="Text Box 173"/>
            <p:cNvSpPr txBox="1">
              <a:spLocks noChangeArrowheads="1"/>
            </p:cNvSpPr>
            <p:nvPr/>
          </p:nvSpPr>
          <p:spPr bwMode="auto">
            <a:xfrm>
              <a:off x="7380288" y="476250"/>
              <a:ext cx="7207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br>
                <a:rPr lang="en-GB" altLang="ru-RU" sz="1400" b="1"/>
              </a:br>
              <a:r>
                <a:rPr lang="ru-RU" altLang="ru-RU" sz="1400" b="1"/>
                <a:t> </a:t>
              </a:r>
              <a:r>
                <a:rPr lang="en-GB" altLang="ru-RU" sz="1400" b="1"/>
                <a:t>N</a:t>
              </a:r>
              <a:r>
                <a:rPr lang="ru-RU" altLang="ru-RU" sz="1400" b="1"/>
                <a:t>2</a:t>
              </a:r>
            </a:p>
          </p:txBody>
        </p:sp>
        <p:sp>
          <p:nvSpPr>
            <p:cNvPr id="60" name="Text Box 174"/>
            <p:cNvSpPr txBox="1">
              <a:spLocks noChangeArrowheads="1"/>
            </p:cNvSpPr>
            <p:nvPr/>
          </p:nvSpPr>
          <p:spPr bwMode="auto">
            <a:xfrm>
              <a:off x="5730875" y="549275"/>
              <a:ext cx="1001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Switch </a:t>
              </a:r>
              <a:r>
                <a:rPr lang="ru-RU" altLang="ru-RU" sz="1400" b="1"/>
                <a:t>2</a:t>
              </a:r>
            </a:p>
          </p:txBody>
        </p:sp>
        <p:sp>
          <p:nvSpPr>
            <p:cNvPr id="61" name="Line 181"/>
            <p:cNvSpPr>
              <a:spLocks noChangeShapeType="1"/>
            </p:cNvSpPr>
            <p:nvPr/>
          </p:nvSpPr>
          <p:spPr bwMode="auto">
            <a:xfrm>
              <a:off x="900113" y="981075"/>
              <a:ext cx="0" cy="5040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182"/>
            <p:cNvSpPr>
              <a:spLocks noChangeShapeType="1"/>
            </p:cNvSpPr>
            <p:nvPr/>
          </p:nvSpPr>
          <p:spPr bwMode="auto">
            <a:xfrm>
              <a:off x="5724525" y="1125538"/>
              <a:ext cx="0" cy="425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183"/>
            <p:cNvSpPr>
              <a:spLocks noChangeShapeType="1"/>
            </p:cNvSpPr>
            <p:nvPr/>
          </p:nvSpPr>
          <p:spPr bwMode="auto">
            <a:xfrm>
              <a:off x="3132138" y="1125538"/>
              <a:ext cx="0" cy="3605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4" name="Group 186"/>
            <p:cNvGrpSpPr>
              <a:grpSpLocks/>
            </p:cNvGrpSpPr>
            <p:nvPr/>
          </p:nvGrpSpPr>
          <p:grpSpPr bwMode="auto">
            <a:xfrm>
              <a:off x="900113" y="1196975"/>
              <a:ext cx="217487" cy="431800"/>
              <a:chOff x="793" y="935"/>
              <a:chExt cx="137" cy="272"/>
            </a:xfrm>
          </p:grpSpPr>
          <p:sp>
            <p:nvSpPr>
              <p:cNvPr id="65" name="Rectangle 1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6" name="Rectangle 18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7" name="Group 187"/>
            <p:cNvGrpSpPr>
              <a:grpSpLocks/>
            </p:cNvGrpSpPr>
            <p:nvPr/>
          </p:nvGrpSpPr>
          <p:grpSpPr bwMode="auto">
            <a:xfrm>
              <a:off x="900113" y="1773238"/>
              <a:ext cx="217487" cy="431800"/>
              <a:chOff x="793" y="935"/>
              <a:chExt cx="137" cy="272"/>
            </a:xfrm>
          </p:grpSpPr>
          <p:sp>
            <p:nvSpPr>
              <p:cNvPr id="68" name="Rectangle 1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" name="Rectangle 18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0" name="Group 190"/>
            <p:cNvGrpSpPr>
              <a:grpSpLocks/>
            </p:cNvGrpSpPr>
            <p:nvPr/>
          </p:nvGrpSpPr>
          <p:grpSpPr bwMode="auto">
            <a:xfrm>
              <a:off x="900113" y="2357438"/>
              <a:ext cx="217487" cy="431800"/>
              <a:chOff x="793" y="935"/>
              <a:chExt cx="137" cy="272"/>
            </a:xfrm>
          </p:grpSpPr>
          <p:sp>
            <p:nvSpPr>
              <p:cNvPr id="71" name="Rectangle 19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" name="Rectangle 1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3" name="Group 193"/>
            <p:cNvGrpSpPr>
              <a:grpSpLocks/>
            </p:cNvGrpSpPr>
            <p:nvPr/>
          </p:nvGrpSpPr>
          <p:grpSpPr bwMode="auto">
            <a:xfrm>
              <a:off x="7234238" y="4508500"/>
              <a:ext cx="217487" cy="431800"/>
              <a:chOff x="793" y="935"/>
              <a:chExt cx="137" cy="272"/>
            </a:xfrm>
          </p:grpSpPr>
          <p:sp>
            <p:nvSpPr>
              <p:cNvPr id="74" name="Rectangle 19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5" name="Rectangle 19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6" name="Group 196"/>
            <p:cNvGrpSpPr>
              <a:grpSpLocks/>
            </p:cNvGrpSpPr>
            <p:nvPr/>
          </p:nvGrpSpPr>
          <p:grpSpPr bwMode="auto">
            <a:xfrm>
              <a:off x="3132138" y="3789363"/>
              <a:ext cx="217487" cy="431800"/>
              <a:chOff x="793" y="935"/>
              <a:chExt cx="137" cy="272"/>
            </a:xfrm>
          </p:grpSpPr>
          <p:sp>
            <p:nvSpPr>
              <p:cNvPr id="77" name="Rectangle 19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8" name="Rectangle 19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9" name="Group 199"/>
            <p:cNvGrpSpPr>
              <a:grpSpLocks/>
            </p:cNvGrpSpPr>
            <p:nvPr/>
          </p:nvGrpSpPr>
          <p:grpSpPr bwMode="auto">
            <a:xfrm>
              <a:off x="3132138" y="3213100"/>
              <a:ext cx="217487" cy="431800"/>
              <a:chOff x="793" y="935"/>
              <a:chExt cx="137" cy="272"/>
            </a:xfrm>
          </p:grpSpPr>
          <p:sp>
            <p:nvSpPr>
              <p:cNvPr id="80" name="Rectangle 2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" name="Rectangle 20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2" name="Group 202"/>
            <p:cNvGrpSpPr>
              <a:grpSpLocks/>
            </p:cNvGrpSpPr>
            <p:nvPr/>
          </p:nvGrpSpPr>
          <p:grpSpPr bwMode="auto">
            <a:xfrm>
              <a:off x="5291138" y="4508500"/>
              <a:ext cx="217487" cy="431800"/>
              <a:chOff x="793" y="935"/>
              <a:chExt cx="137" cy="272"/>
            </a:xfrm>
          </p:grpSpPr>
          <p:sp>
            <p:nvSpPr>
              <p:cNvPr id="83" name="Rectangle 20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4" name="Rectangle 2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5" name="Group 205"/>
            <p:cNvGrpSpPr>
              <a:grpSpLocks/>
            </p:cNvGrpSpPr>
            <p:nvPr/>
          </p:nvGrpSpPr>
          <p:grpSpPr bwMode="auto">
            <a:xfrm>
              <a:off x="5291138" y="3933825"/>
              <a:ext cx="217487" cy="431800"/>
              <a:chOff x="793" y="935"/>
              <a:chExt cx="137" cy="272"/>
            </a:xfrm>
          </p:grpSpPr>
          <p:sp>
            <p:nvSpPr>
              <p:cNvPr id="86" name="Rectangle 20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7" name="Rectangle 20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8" name="Group 208"/>
            <p:cNvGrpSpPr>
              <a:grpSpLocks/>
            </p:cNvGrpSpPr>
            <p:nvPr/>
          </p:nvGrpSpPr>
          <p:grpSpPr bwMode="auto">
            <a:xfrm>
              <a:off x="5292725" y="3357563"/>
              <a:ext cx="217488" cy="431800"/>
              <a:chOff x="793" y="935"/>
              <a:chExt cx="137" cy="272"/>
            </a:xfrm>
          </p:grpSpPr>
          <p:sp>
            <p:nvSpPr>
              <p:cNvPr id="89" name="Rectangle 20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0" name="Rectangle 21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1" name="Group 211"/>
            <p:cNvGrpSpPr>
              <a:grpSpLocks/>
            </p:cNvGrpSpPr>
            <p:nvPr/>
          </p:nvGrpSpPr>
          <p:grpSpPr bwMode="auto">
            <a:xfrm>
              <a:off x="5724525" y="5300663"/>
              <a:ext cx="217488" cy="431800"/>
              <a:chOff x="793" y="935"/>
              <a:chExt cx="137" cy="272"/>
            </a:xfrm>
          </p:grpSpPr>
          <p:sp>
            <p:nvSpPr>
              <p:cNvPr id="92" name="Rectangle 2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3" name="Rectangle 21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4" name="Group 214"/>
            <p:cNvGrpSpPr>
              <a:grpSpLocks/>
            </p:cNvGrpSpPr>
            <p:nvPr/>
          </p:nvGrpSpPr>
          <p:grpSpPr bwMode="auto">
            <a:xfrm>
              <a:off x="5724525" y="4724400"/>
              <a:ext cx="217488" cy="431800"/>
              <a:chOff x="793" y="935"/>
              <a:chExt cx="137" cy="272"/>
            </a:xfrm>
          </p:grpSpPr>
          <p:sp>
            <p:nvSpPr>
              <p:cNvPr id="95" name="Rectangle 21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6" name="Rectangle 2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7" name="Group 217"/>
            <p:cNvGrpSpPr>
              <a:grpSpLocks/>
            </p:cNvGrpSpPr>
            <p:nvPr/>
          </p:nvGrpSpPr>
          <p:grpSpPr bwMode="auto">
            <a:xfrm>
              <a:off x="5724525" y="4149725"/>
              <a:ext cx="217488" cy="431800"/>
              <a:chOff x="793" y="935"/>
              <a:chExt cx="137" cy="272"/>
            </a:xfrm>
          </p:grpSpPr>
          <p:sp>
            <p:nvSpPr>
              <p:cNvPr id="98" name="Rectangle 21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" name="Rectangle 21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00" name="Group 220"/>
            <p:cNvGrpSpPr>
              <a:grpSpLocks/>
            </p:cNvGrpSpPr>
            <p:nvPr/>
          </p:nvGrpSpPr>
          <p:grpSpPr bwMode="auto">
            <a:xfrm>
              <a:off x="7234238" y="5661025"/>
              <a:ext cx="217487" cy="431800"/>
              <a:chOff x="793" y="935"/>
              <a:chExt cx="137" cy="272"/>
            </a:xfrm>
          </p:grpSpPr>
          <p:sp>
            <p:nvSpPr>
              <p:cNvPr id="101" name="Rectangle 22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" name="Rectangle 22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13" name="Group 223"/>
            <p:cNvGrpSpPr>
              <a:grpSpLocks/>
            </p:cNvGrpSpPr>
            <p:nvPr/>
          </p:nvGrpSpPr>
          <p:grpSpPr bwMode="auto">
            <a:xfrm>
              <a:off x="7234238" y="5084763"/>
              <a:ext cx="217487" cy="431800"/>
              <a:chOff x="793" y="935"/>
              <a:chExt cx="137" cy="272"/>
            </a:xfrm>
          </p:grpSpPr>
          <p:sp>
            <p:nvSpPr>
              <p:cNvPr id="135" name="Rectangle 2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8" name="Rectangle 22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0" name="Group 226"/>
            <p:cNvGrpSpPr>
              <a:grpSpLocks/>
            </p:cNvGrpSpPr>
            <p:nvPr/>
          </p:nvGrpSpPr>
          <p:grpSpPr bwMode="auto">
            <a:xfrm>
              <a:off x="2700338" y="3073400"/>
              <a:ext cx="217487" cy="431800"/>
              <a:chOff x="793" y="935"/>
              <a:chExt cx="137" cy="272"/>
            </a:xfrm>
          </p:grpSpPr>
          <p:sp>
            <p:nvSpPr>
              <p:cNvPr id="141" name="Rectangle 22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2" name="Rectangle 2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3" name="Group 229"/>
            <p:cNvGrpSpPr>
              <a:grpSpLocks/>
            </p:cNvGrpSpPr>
            <p:nvPr/>
          </p:nvGrpSpPr>
          <p:grpSpPr bwMode="auto">
            <a:xfrm>
              <a:off x="2700338" y="2484438"/>
              <a:ext cx="217487" cy="431800"/>
              <a:chOff x="793" y="935"/>
              <a:chExt cx="137" cy="272"/>
            </a:xfrm>
          </p:grpSpPr>
          <p:sp>
            <p:nvSpPr>
              <p:cNvPr id="144" name="Rectangle 23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5" name="Rectangle 23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6" name="Group 232"/>
            <p:cNvGrpSpPr>
              <a:grpSpLocks/>
            </p:cNvGrpSpPr>
            <p:nvPr/>
          </p:nvGrpSpPr>
          <p:grpSpPr bwMode="auto">
            <a:xfrm>
              <a:off x="2700338" y="1916113"/>
              <a:ext cx="217487" cy="431800"/>
              <a:chOff x="793" y="935"/>
              <a:chExt cx="137" cy="272"/>
            </a:xfrm>
          </p:grpSpPr>
          <p:sp>
            <p:nvSpPr>
              <p:cNvPr id="147" name="Rectangle 23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8" name="Rectangle 23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9" name="Group 235"/>
            <p:cNvGrpSpPr>
              <a:grpSpLocks/>
            </p:cNvGrpSpPr>
            <p:nvPr/>
          </p:nvGrpSpPr>
          <p:grpSpPr bwMode="auto">
            <a:xfrm>
              <a:off x="3132138" y="2636838"/>
              <a:ext cx="217487" cy="431800"/>
              <a:chOff x="793" y="935"/>
              <a:chExt cx="137" cy="272"/>
            </a:xfrm>
          </p:grpSpPr>
          <p:sp>
            <p:nvSpPr>
              <p:cNvPr id="150" name="Rectangle 2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51" name="Rectangle 23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1116013" y="11969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239"/>
            <p:cNvSpPr>
              <a:spLocks noChangeShapeType="1"/>
            </p:cNvSpPr>
            <p:nvPr/>
          </p:nvSpPr>
          <p:spPr bwMode="auto">
            <a:xfrm>
              <a:off x="1116013" y="13414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1116013" y="1916113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1116013" y="22050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1116013" y="2349500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1116013" y="24923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1116013" y="2781300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245"/>
            <p:cNvSpPr>
              <a:spLocks noChangeShapeType="1"/>
            </p:cNvSpPr>
            <p:nvPr/>
          </p:nvSpPr>
          <p:spPr bwMode="auto">
            <a:xfrm>
              <a:off x="1116013" y="16287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246"/>
            <p:cNvSpPr>
              <a:spLocks noChangeShapeType="1"/>
            </p:cNvSpPr>
            <p:nvPr/>
          </p:nvSpPr>
          <p:spPr bwMode="auto">
            <a:xfrm>
              <a:off x="1116013" y="17732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247"/>
            <p:cNvSpPr>
              <a:spLocks noChangeShapeType="1"/>
            </p:cNvSpPr>
            <p:nvPr/>
          </p:nvSpPr>
          <p:spPr bwMode="auto">
            <a:xfrm>
              <a:off x="3348038" y="2638425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248"/>
            <p:cNvSpPr>
              <a:spLocks noChangeShapeType="1"/>
            </p:cNvSpPr>
            <p:nvPr/>
          </p:nvSpPr>
          <p:spPr bwMode="auto">
            <a:xfrm>
              <a:off x="3348038" y="27813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249"/>
            <p:cNvSpPr>
              <a:spLocks noChangeShapeType="1"/>
            </p:cNvSpPr>
            <p:nvPr/>
          </p:nvSpPr>
          <p:spPr bwMode="auto">
            <a:xfrm>
              <a:off x="3348038" y="3068638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250"/>
            <p:cNvSpPr>
              <a:spLocks noChangeShapeType="1"/>
            </p:cNvSpPr>
            <p:nvPr/>
          </p:nvSpPr>
          <p:spPr bwMode="auto">
            <a:xfrm>
              <a:off x="3348038" y="33575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251"/>
            <p:cNvSpPr>
              <a:spLocks noChangeShapeType="1"/>
            </p:cNvSpPr>
            <p:nvPr/>
          </p:nvSpPr>
          <p:spPr bwMode="auto">
            <a:xfrm>
              <a:off x="3348038" y="32131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252"/>
            <p:cNvSpPr>
              <a:spLocks noChangeShapeType="1"/>
            </p:cNvSpPr>
            <p:nvPr/>
          </p:nvSpPr>
          <p:spPr bwMode="auto">
            <a:xfrm>
              <a:off x="3348038" y="36449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253"/>
            <p:cNvSpPr>
              <a:spLocks noChangeShapeType="1"/>
            </p:cNvSpPr>
            <p:nvPr/>
          </p:nvSpPr>
          <p:spPr bwMode="auto">
            <a:xfrm>
              <a:off x="3348038" y="42211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254"/>
            <p:cNvSpPr>
              <a:spLocks noChangeShapeType="1"/>
            </p:cNvSpPr>
            <p:nvPr/>
          </p:nvSpPr>
          <p:spPr bwMode="auto">
            <a:xfrm>
              <a:off x="3348038" y="37893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255"/>
            <p:cNvSpPr>
              <a:spLocks noChangeShapeType="1"/>
            </p:cNvSpPr>
            <p:nvPr/>
          </p:nvSpPr>
          <p:spPr bwMode="auto">
            <a:xfrm>
              <a:off x="3348038" y="3933825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256"/>
            <p:cNvSpPr>
              <a:spLocks noChangeShapeType="1"/>
            </p:cNvSpPr>
            <p:nvPr/>
          </p:nvSpPr>
          <p:spPr bwMode="auto">
            <a:xfrm>
              <a:off x="5940425" y="4149725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257"/>
            <p:cNvSpPr>
              <a:spLocks noChangeShapeType="1"/>
            </p:cNvSpPr>
            <p:nvPr/>
          </p:nvSpPr>
          <p:spPr bwMode="auto">
            <a:xfrm>
              <a:off x="5940425" y="4294188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258"/>
            <p:cNvSpPr>
              <a:spLocks noChangeShapeType="1"/>
            </p:cNvSpPr>
            <p:nvPr/>
          </p:nvSpPr>
          <p:spPr bwMode="auto">
            <a:xfrm>
              <a:off x="5940425" y="4724400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259"/>
            <p:cNvSpPr>
              <a:spLocks noChangeShapeType="1"/>
            </p:cNvSpPr>
            <p:nvPr/>
          </p:nvSpPr>
          <p:spPr bwMode="auto">
            <a:xfrm>
              <a:off x="5940425" y="486886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260"/>
            <p:cNvSpPr>
              <a:spLocks noChangeShapeType="1"/>
            </p:cNvSpPr>
            <p:nvPr/>
          </p:nvSpPr>
          <p:spPr bwMode="auto">
            <a:xfrm>
              <a:off x="5940425" y="5157788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261"/>
            <p:cNvSpPr>
              <a:spLocks noChangeShapeType="1"/>
            </p:cNvSpPr>
            <p:nvPr/>
          </p:nvSpPr>
          <p:spPr bwMode="auto">
            <a:xfrm>
              <a:off x="5940425" y="530066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262"/>
            <p:cNvSpPr>
              <a:spLocks noChangeShapeType="1"/>
            </p:cNvSpPr>
            <p:nvPr/>
          </p:nvSpPr>
          <p:spPr bwMode="auto">
            <a:xfrm>
              <a:off x="5940425" y="5445125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263"/>
            <p:cNvSpPr>
              <a:spLocks noChangeShapeType="1"/>
            </p:cNvSpPr>
            <p:nvPr/>
          </p:nvSpPr>
          <p:spPr bwMode="auto">
            <a:xfrm>
              <a:off x="5940425" y="5734050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264"/>
            <p:cNvSpPr>
              <a:spLocks noChangeShapeType="1"/>
            </p:cNvSpPr>
            <p:nvPr/>
          </p:nvSpPr>
          <p:spPr bwMode="auto">
            <a:xfrm>
              <a:off x="5940425" y="458311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Text Box 265"/>
            <p:cNvSpPr txBox="1">
              <a:spLocks noChangeArrowheads="1"/>
            </p:cNvSpPr>
            <p:nvPr/>
          </p:nvSpPr>
          <p:spPr bwMode="auto">
            <a:xfrm>
              <a:off x="684213" y="908050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0" name="Text Box 266"/>
            <p:cNvSpPr txBox="1">
              <a:spLocks noChangeArrowheads="1"/>
            </p:cNvSpPr>
            <p:nvPr/>
          </p:nvSpPr>
          <p:spPr bwMode="auto">
            <a:xfrm>
              <a:off x="7381875" y="4892675"/>
              <a:ext cx="5032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1" name="Text Box 267"/>
            <p:cNvSpPr txBox="1">
              <a:spLocks noChangeArrowheads="1"/>
            </p:cNvSpPr>
            <p:nvPr/>
          </p:nvSpPr>
          <p:spPr bwMode="auto">
            <a:xfrm>
              <a:off x="7380288" y="5397500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2" name="Text Box 269"/>
            <p:cNvSpPr txBox="1">
              <a:spLocks noChangeArrowheads="1"/>
            </p:cNvSpPr>
            <p:nvPr/>
          </p:nvSpPr>
          <p:spPr bwMode="auto">
            <a:xfrm>
              <a:off x="684213" y="1484313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3" name="Line 270"/>
            <p:cNvSpPr>
              <a:spLocks noChangeShapeType="1"/>
            </p:cNvSpPr>
            <p:nvPr/>
          </p:nvSpPr>
          <p:spPr bwMode="auto">
            <a:xfrm>
              <a:off x="7451725" y="49418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271"/>
            <p:cNvSpPr>
              <a:spLocks noChangeShapeType="1"/>
            </p:cNvSpPr>
            <p:nvPr/>
          </p:nvSpPr>
          <p:spPr bwMode="auto">
            <a:xfrm>
              <a:off x="8316913" y="981075"/>
              <a:ext cx="0" cy="511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Text Box 272"/>
            <p:cNvSpPr txBox="1">
              <a:spLocks noChangeArrowheads="1"/>
            </p:cNvSpPr>
            <p:nvPr/>
          </p:nvSpPr>
          <p:spPr bwMode="auto">
            <a:xfrm>
              <a:off x="7813675" y="2997200"/>
              <a:ext cx="7905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/>
                <a:t>T</a:t>
              </a:r>
              <a:r>
                <a:rPr lang="en-GB" altLang="ru-RU" b="1" baseline="-25000"/>
                <a:t>1</a:t>
              </a:r>
              <a:endParaRPr lang="ru-RU" altLang="ru-RU" b="1" baseline="-25000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95536" y="5255716"/>
            <a:ext cx="4090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Задержки на </a:t>
            </a:r>
            <a:r>
              <a:rPr lang="ru-RU" dirty="0" err="1" smtClean="0"/>
              <a:t>пакетизацию</a:t>
            </a:r>
            <a:endParaRPr lang="ru-RU" dirty="0" smtClean="0"/>
          </a:p>
          <a:p>
            <a:r>
              <a:rPr lang="ru-RU" dirty="0" smtClean="0"/>
              <a:t>Расходы на заголовок / </a:t>
            </a:r>
            <a:r>
              <a:rPr lang="ru-RU" dirty="0" err="1" smtClean="0"/>
              <a:t>концевик</a:t>
            </a:r>
            <a:endParaRPr lang="ru-RU" dirty="0" smtClean="0"/>
          </a:p>
          <a:p>
            <a:r>
              <a:rPr lang="ru-RU" dirty="0" smtClean="0"/>
              <a:t>Ожидание в очередях</a:t>
            </a:r>
          </a:p>
          <a:p>
            <a:r>
              <a:rPr lang="ru-RU" dirty="0" smtClean="0"/>
              <a:t>Задержки в коммутаторах</a:t>
            </a:r>
          </a:p>
        </p:txBody>
      </p:sp>
    </p:spTree>
    <p:extLst>
      <p:ext uri="{BB962C8B-B14F-4D97-AF65-F5344CB8AC3E}">
        <p14:creationId xmlns:p14="http://schemas.microsoft.com/office/powerpoint/2010/main" val="3237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Сравнение эффективности</a:t>
            </a:r>
            <a:br>
              <a:rPr lang="ru-RU" altLang="ru-RU" sz="4000" dirty="0" smtClean="0"/>
            </a:br>
            <a:r>
              <a:rPr lang="ru-RU" altLang="ru-RU" sz="4000" dirty="0" smtClean="0"/>
              <a:t>двух типов коммутации</a:t>
            </a:r>
            <a:endParaRPr lang="ru-RU" altLang="ru-RU" sz="4000" b="1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838"/>
            <a:ext cx="7595254" cy="36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0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400" b="1"/>
              <a:t>Сравнение методов коммутации каналов и пакетов</a:t>
            </a:r>
            <a:br>
              <a:rPr lang="ru-RU" altLang="ru-RU" sz="2400" b="1"/>
            </a:br>
            <a:endParaRPr lang="ru-RU" altLang="ru-RU" sz="2400" b="1"/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48492664"/>
              </p:ext>
            </p:extLst>
          </p:nvPr>
        </p:nvGraphicFramePr>
        <p:xfrm>
          <a:off x="1173163" y="1981200"/>
          <a:ext cx="7772400" cy="389052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Коммутация каналов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Коммутация пакетов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Гарантированная пропускная способность (полоса) для взаимодействующих абонентов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Пропускная способность сети для абонентов неизвестна, задержки передачи носят случайный характер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Сеть может отказать абоненту в установлении соединения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Сеть всегда готова принять данные от абонента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Трафик реального времени передается без задержек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Ресурсы сети используются эффективно при передаче пульсирующего трафика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Адрес используется только на этапе установления соединения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Адрес передается с каждым пакетом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>
                <a:solidFill>
                  <a:srgbClr val="800000"/>
                </a:solidFill>
                <a:latin typeface="Arial" pitchFamily="34" charset="0"/>
              </a:rPr>
              <a:t>Области применимости методов коммутации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447800" y="1066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Коммутация каналов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для передачи трафика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с постоянной скоростью</a:t>
            </a:r>
            <a:r>
              <a:rPr kumimoji="0" lang="ru-RU" altLang="ru-RU">
                <a:latin typeface="Arial" pitchFamily="34" charset="0"/>
              </a:rPr>
              <a:t> и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чувствительного к задержкам</a:t>
            </a:r>
            <a:r>
              <a:rPr kumimoji="0" lang="ru-RU" altLang="ru-RU">
                <a:latin typeface="Arial" pitchFamily="34" charset="0"/>
              </a:rPr>
              <a:t>. Пример: речь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Недостатки  - в случае временного не использования канала абонентами его пропускную способность  нельзя отдать другим абонентам – отсутствует адресная информация в потоке данных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447800" y="3860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Коммутация пакетов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для передачи пульсирующего трафика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с переменной скоростью</a:t>
            </a:r>
            <a:r>
              <a:rPr kumimoji="0" lang="ru-RU" altLang="ru-RU">
                <a:latin typeface="Arial" pitchFamily="34" charset="0"/>
              </a:rPr>
              <a:t> и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не чувствительного к задержкам</a:t>
            </a:r>
            <a:r>
              <a:rPr kumimoji="0" lang="ru-RU" altLang="ru-RU">
                <a:latin typeface="Arial" pitchFamily="34" charset="0"/>
              </a:rPr>
              <a:t>. Пример: передача текстовых документов, просмотр </a:t>
            </a:r>
            <a:r>
              <a:rPr kumimoji="0" lang="en-US" altLang="ru-RU">
                <a:latin typeface="Arial" pitchFamily="34" charset="0"/>
              </a:rPr>
              <a:t>Web-</a:t>
            </a:r>
            <a:r>
              <a:rPr kumimoji="0" lang="ru-RU" altLang="ru-RU">
                <a:latin typeface="Arial" pitchFamily="34" charset="0"/>
              </a:rPr>
              <a:t>страниц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Недостатки  - нет гарантий пропускной способности, переменные задержки – сложно передавать потоковый трафик реального времени – речь, видео </a:t>
            </a:r>
          </a:p>
        </p:txBody>
      </p:sp>
    </p:spTree>
    <p:extLst>
      <p:ext uri="{BB962C8B-B14F-4D97-AF65-F5344CB8AC3E}">
        <p14:creationId xmlns:p14="http://schemas.microsoft.com/office/powerpoint/2010/main" val="11779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39552" y="1484784"/>
            <a:ext cx="8229600" cy="478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2800" dirty="0"/>
              <a:t>Совместно используемый </a:t>
            </a: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несколькими интерфейсами</a:t>
            </a:r>
            <a:r>
              <a:rPr lang="ru-RU" altLang="ru-RU" sz="2800" dirty="0"/>
              <a:t> физический канал называют </a:t>
            </a: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разделяемым (</a:t>
            </a:r>
            <a:r>
              <a:rPr lang="ru-RU" alt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shared</a:t>
            </a: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r>
              <a:rPr lang="ru-RU" altLang="ru-RU" sz="2800" i="1" dirty="0"/>
              <a:t> Ч</a:t>
            </a:r>
            <a:r>
              <a:rPr lang="ru-RU" altLang="ru-RU" sz="2800" dirty="0"/>
              <a:t>асто используется также термин разделяемая среда передачи данных — </a:t>
            </a:r>
            <a:r>
              <a:rPr lang="ru-RU" alt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shared</a:t>
            </a: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media</a:t>
            </a:r>
            <a:r>
              <a:rPr lang="ru-RU" altLang="ru-RU" sz="2800" i="1" dirty="0"/>
              <a:t>. </a:t>
            </a:r>
          </a:p>
          <a:p>
            <a:pPr algn="just">
              <a:spcBef>
                <a:spcPct val="50000"/>
              </a:spcBef>
            </a:pPr>
            <a:r>
              <a:rPr lang="ru-RU" altLang="ru-RU" sz="2800" dirty="0" smtClean="0"/>
              <a:t>Метод синхронизации</a:t>
            </a:r>
          </a:p>
          <a:p>
            <a:pPr lvl="1" algn="just">
              <a:spcBef>
                <a:spcPct val="50000"/>
              </a:spcBef>
            </a:pPr>
            <a:r>
              <a:rPr lang="ru-RU" altLang="ru-RU" sz="2800" dirty="0" smtClean="0"/>
              <a:t>Централизованный (Арбитр шины)</a:t>
            </a:r>
          </a:p>
          <a:p>
            <a:pPr lvl="1" algn="just">
              <a:spcBef>
                <a:spcPct val="50000"/>
              </a:spcBef>
            </a:pPr>
            <a:r>
              <a:rPr lang="ru-RU" altLang="ru-RU" sz="2800" dirty="0" smtClean="0"/>
              <a:t>Децентрализованный</a:t>
            </a:r>
          </a:p>
          <a:p>
            <a:pPr algn="just">
              <a:spcBef>
                <a:spcPct val="50000"/>
              </a:spcBef>
              <a:buNone/>
            </a:pPr>
            <a:endParaRPr lang="ru-RU" alt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5522664"/>
            <a:ext cx="52346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Редко используется в глобальных сетях</a:t>
            </a:r>
          </a:p>
          <a:p>
            <a:r>
              <a:rPr lang="ru-RU" dirty="0" smtClean="0"/>
              <a:t>Сдаёт позиции в локальных сетях</a:t>
            </a:r>
          </a:p>
          <a:p>
            <a:r>
              <a:rPr lang="ru-RU" dirty="0" smtClean="0"/>
              <a:t>Сохраняется в радиоканалах</a:t>
            </a:r>
            <a:endParaRPr lang="ru-RU" dirty="0"/>
          </a:p>
        </p:txBody>
      </p:sp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Разделение среды</a:t>
            </a:r>
            <a:endParaRPr lang="ru-RU" alt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76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244600" y="7366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2882900" y="1219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130300" y="12446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5626100" y="711200"/>
            <a:ext cx="1866900" cy="1282700"/>
            <a:chOff x="3528" y="464"/>
            <a:chExt cx="1176" cy="808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2984500" y="12446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2984500" y="14224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2565400" y="13208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2616200" y="13716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2971800" y="685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4737100" y="685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Пассивный интерфейс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3581400" y="2413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Физические каналы связи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1244600" y="23622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2882900" y="28448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1130300" y="2870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595" name="Group 19"/>
          <p:cNvGrpSpPr>
            <a:grpSpLocks/>
          </p:cNvGrpSpPr>
          <p:nvPr/>
        </p:nvGrpSpPr>
        <p:grpSpPr bwMode="auto">
          <a:xfrm>
            <a:off x="5626100" y="2336800"/>
            <a:ext cx="1866900" cy="1282700"/>
            <a:chOff x="3528" y="464"/>
            <a:chExt cx="1176" cy="808"/>
          </a:xfrm>
        </p:grpSpPr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97" name="Rectangle 21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2984500" y="28702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>
            <a:off x="2984500" y="30480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01" name="Line 25"/>
          <p:cNvSpPr>
            <a:spLocks noChangeShapeType="1"/>
          </p:cNvSpPr>
          <p:nvPr/>
        </p:nvSpPr>
        <p:spPr bwMode="auto">
          <a:xfrm>
            <a:off x="2565400" y="29464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>
            <a:off x="2616200" y="29972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2971800" y="23114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4737100" y="23114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3124200" y="31115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 связи</a:t>
            </a:r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 flipV="1">
            <a:off x="3759200" y="3060700"/>
            <a:ext cx="2032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H="1">
            <a:off x="2552700" y="2908300"/>
            <a:ext cx="332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1244600" y="40386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2882900" y="4521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3" name="Rectangle 37"/>
          <p:cNvSpPr>
            <a:spLocks noChangeArrowheads="1"/>
          </p:cNvSpPr>
          <p:nvPr/>
        </p:nvSpPr>
        <p:spPr bwMode="auto">
          <a:xfrm>
            <a:off x="1130300" y="45466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614" name="Group 38"/>
          <p:cNvGrpSpPr>
            <a:grpSpLocks/>
          </p:cNvGrpSpPr>
          <p:nvPr/>
        </p:nvGrpSpPr>
        <p:grpSpPr bwMode="auto">
          <a:xfrm>
            <a:off x="5626100" y="4013200"/>
            <a:ext cx="1866900" cy="1282700"/>
            <a:chOff x="3528" y="464"/>
            <a:chExt cx="1176" cy="808"/>
          </a:xfrm>
        </p:grpSpPr>
        <p:sp>
          <p:nvSpPr>
            <p:cNvPr id="152615" name="Rectangle 39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616" name="Rectangle 40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617" name="Rectangle 41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618" name="Line 42"/>
          <p:cNvSpPr>
            <a:spLocks noChangeShapeType="1"/>
          </p:cNvSpPr>
          <p:nvPr/>
        </p:nvSpPr>
        <p:spPr bwMode="auto">
          <a:xfrm>
            <a:off x="2984500" y="45466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9" name="Line 43"/>
          <p:cNvSpPr>
            <a:spLocks noChangeShapeType="1"/>
          </p:cNvSpPr>
          <p:nvPr/>
        </p:nvSpPr>
        <p:spPr bwMode="auto">
          <a:xfrm>
            <a:off x="2565400" y="46228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2870200" y="40259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4737100" y="3987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3860800" y="36195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 связи</a:t>
            </a:r>
          </a:p>
        </p:txBody>
      </p:sp>
      <p:sp>
        <p:nvSpPr>
          <p:cNvPr id="152623" name="Line 47"/>
          <p:cNvSpPr>
            <a:spLocks noChangeShapeType="1"/>
          </p:cNvSpPr>
          <p:nvPr/>
        </p:nvSpPr>
        <p:spPr bwMode="auto">
          <a:xfrm flipH="1">
            <a:off x="2552700" y="4584700"/>
            <a:ext cx="332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4" name="Line 48"/>
          <p:cNvSpPr>
            <a:spLocks noChangeShapeType="1"/>
          </p:cNvSpPr>
          <p:nvPr/>
        </p:nvSpPr>
        <p:spPr bwMode="auto">
          <a:xfrm flipH="1">
            <a:off x="4279900" y="3937000"/>
            <a:ext cx="304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5" name="Rectangle 49"/>
          <p:cNvSpPr>
            <a:spLocks noChangeArrowheads="1"/>
          </p:cNvSpPr>
          <p:nvPr/>
        </p:nvSpPr>
        <p:spPr bwMode="auto">
          <a:xfrm>
            <a:off x="3492500" y="51689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6" name="Rectangle 50"/>
          <p:cNvSpPr>
            <a:spLocks noChangeArrowheads="1"/>
          </p:cNvSpPr>
          <p:nvPr/>
        </p:nvSpPr>
        <p:spPr bwMode="auto">
          <a:xfrm>
            <a:off x="4152900" y="5029200"/>
            <a:ext cx="292100" cy="139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7" name="Line 51"/>
          <p:cNvSpPr>
            <a:spLocks noChangeShapeType="1"/>
          </p:cNvSpPr>
          <p:nvPr/>
        </p:nvSpPr>
        <p:spPr bwMode="auto">
          <a:xfrm>
            <a:off x="2984500" y="4724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8" name="Line 52"/>
          <p:cNvSpPr>
            <a:spLocks noChangeShapeType="1"/>
          </p:cNvSpPr>
          <p:nvPr/>
        </p:nvSpPr>
        <p:spPr bwMode="auto">
          <a:xfrm>
            <a:off x="4203700" y="472440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9" name="Line 53"/>
          <p:cNvSpPr>
            <a:spLocks noChangeShapeType="1"/>
          </p:cNvSpPr>
          <p:nvPr/>
        </p:nvSpPr>
        <p:spPr bwMode="auto">
          <a:xfrm flipH="1">
            <a:off x="4419600" y="4724400"/>
            <a:ext cx="119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0" name="Line 54"/>
          <p:cNvSpPr>
            <a:spLocks noChangeShapeType="1"/>
          </p:cNvSpPr>
          <p:nvPr/>
        </p:nvSpPr>
        <p:spPr bwMode="auto">
          <a:xfrm>
            <a:off x="4419600" y="472440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2631" name="Group 55"/>
          <p:cNvGrpSpPr>
            <a:grpSpLocks/>
          </p:cNvGrpSpPr>
          <p:nvPr/>
        </p:nvGrpSpPr>
        <p:grpSpPr bwMode="auto">
          <a:xfrm>
            <a:off x="2755900" y="4673600"/>
            <a:ext cx="1536700" cy="927100"/>
            <a:chOff x="1736" y="2944"/>
            <a:chExt cx="968" cy="584"/>
          </a:xfrm>
        </p:grpSpPr>
        <p:sp>
          <p:nvSpPr>
            <p:cNvPr id="152632" name="Line 56"/>
            <p:cNvSpPr>
              <a:spLocks noChangeShapeType="1"/>
            </p:cNvSpPr>
            <p:nvPr/>
          </p:nvSpPr>
          <p:spPr bwMode="auto">
            <a:xfrm>
              <a:off x="1736" y="2944"/>
              <a:ext cx="9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633" name="Line 57"/>
            <p:cNvSpPr>
              <a:spLocks noChangeShapeType="1"/>
            </p:cNvSpPr>
            <p:nvPr/>
          </p:nvSpPr>
          <p:spPr bwMode="auto">
            <a:xfrm>
              <a:off x="2704" y="2944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2634" name="Line 58"/>
          <p:cNvSpPr>
            <a:spLocks noChangeShapeType="1"/>
          </p:cNvSpPr>
          <p:nvPr/>
        </p:nvSpPr>
        <p:spPr bwMode="auto">
          <a:xfrm flipV="1">
            <a:off x="4356100" y="46609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5" name="Line 59"/>
          <p:cNvSpPr>
            <a:spLocks noChangeShapeType="1"/>
          </p:cNvSpPr>
          <p:nvPr/>
        </p:nvSpPr>
        <p:spPr bwMode="auto">
          <a:xfrm>
            <a:off x="4356100" y="4660900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6" name="Text Box 60"/>
          <p:cNvSpPr txBox="1">
            <a:spLocks noChangeArrowheads="1"/>
          </p:cNvSpPr>
          <p:nvPr/>
        </p:nvSpPr>
        <p:spPr bwMode="auto">
          <a:xfrm>
            <a:off x="3200400" y="4699000"/>
            <a:ext cx="1117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37" name="Text Box 61"/>
          <p:cNvSpPr txBox="1">
            <a:spLocks noChangeArrowheads="1"/>
          </p:cNvSpPr>
          <p:nvPr/>
        </p:nvSpPr>
        <p:spPr bwMode="auto">
          <a:xfrm>
            <a:off x="5867400" y="5667375"/>
            <a:ext cx="2755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Совместное использование канала связи интерфейсами устройств</a:t>
            </a:r>
          </a:p>
        </p:txBody>
      </p: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1612900" y="10795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39" name="Text Box 63"/>
          <p:cNvSpPr txBox="1">
            <a:spLocks noChangeArrowheads="1"/>
          </p:cNvSpPr>
          <p:nvPr/>
        </p:nvSpPr>
        <p:spPr bwMode="auto">
          <a:xfrm>
            <a:off x="6172200" y="10414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0" name="Text Box 64"/>
          <p:cNvSpPr txBox="1">
            <a:spLocks noChangeArrowheads="1"/>
          </p:cNvSpPr>
          <p:nvPr/>
        </p:nvSpPr>
        <p:spPr bwMode="auto">
          <a:xfrm>
            <a:off x="1701800" y="27305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41" name="Text Box 65"/>
          <p:cNvSpPr txBox="1">
            <a:spLocks noChangeArrowheads="1"/>
          </p:cNvSpPr>
          <p:nvPr/>
        </p:nvSpPr>
        <p:spPr bwMode="auto">
          <a:xfrm>
            <a:off x="6350000" y="27432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2" name="Text Box 66"/>
          <p:cNvSpPr txBox="1">
            <a:spLocks noChangeArrowheads="1"/>
          </p:cNvSpPr>
          <p:nvPr/>
        </p:nvSpPr>
        <p:spPr bwMode="auto">
          <a:xfrm>
            <a:off x="1727200" y="43561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43" name="Text Box 67"/>
          <p:cNvSpPr txBox="1">
            <a:spLocks noChangeArrowheads="1"/>
          </p:cNvSpPr>
          <p:nvPr/>
        </p:nvSpPr>
        <p:spPr bwMode="auto">
          <a:xfrm>
            <a:off x="6261100" y="43180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4" name="Text Box 68"/>
          <p:cNvSpPr txBox="1">
            <a:spLocks noChangeArrowheads="1"/>
          </p:cNvSpPr>
          <p:nvPr/>
        </p:nvSpPr>
        <p:spPr bwMode="auto">
          <a:xfrm>
            <a:off x="4064000" y="57404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К3</a:t>
            </a:r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2882900" y="15621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6" name="Line 70"/>
          <p:cNvSpPr>
            <a:spLocks noChangeShapeType="1"/>
          </p:cNvSpPr>
          <p:nvPr/>
        </p:nvSpPr>
        <p:spPr bwMode="auto">
          <a:xfrm>
            <a:off x="2984500" y="15875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7" name="Line 71"/>
          <p:cNvSpPr>
            <a:spLocks noChangeShapeType="1"/>
          </p:cNvSpPr>
          <p:nvPr/>
        </p:nvSpPr>
        <p:spPr bwMode="auto">
          <a:xfrm>
            <a:off x="2984500" y="17653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8" name="Line 72"/>
          <p:cNvSpPr>
            <a:spLocks noChangeShapeType="1"/>
          </p:cNvSpPr>
          <p:nvPr/>
        </p:nvSpPr>
        <p:spPr bwMode="auto">
          <a:xfrm>
            <a:off x="2565400" y="16637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49" name="Line 73"/>
          <p:cNvSpPr>
            <a:spLocks noChangeShapeType="1"/>
          </p:cNvSpPr>
          <p:nvPr/>
        </p:nvSpPr>
        <p:spPr bwMode="auto">
          <a:xfrm>
            <a:off x="2616200" y="17145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0" name="Line 74"/>
          <p:cNvSpPr>
            <a:spLocks noChangeShapeType="1"/>
          </p:cNvSpPr>
          <p:nvPr/>
        </p:nvSpPr>
        <p:spPr bwMode="auto">
          <a:xfrm flipH="1">
            <a:off x="4127500" y="685800"/>
            <a:ext cx="2159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1" name="Rectangle 75"/>
          <p:cNvSpPr>
            <a:spLocks noChangeArrowheads="1"/>
          </p:cNvSpPr>
          <p:nvPr/>
        </p:nvSpPr>
        <p:spPr bwMode="auto">
          <a:xfrm>
            <a:off x="5626100" y="15748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52" name="Text Box 76"/>
          <p:cNvSpPr txBox="1">
            <a:spLocks noChangeArrowheads="1"/>
          </p:cNvSpPr>
          <p:nvPr/>
        </p:nvSpPr>
        <p:spPr bwMode="auto">
          <a:xfrm>
            <a:off x="4749800" y="1701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53" name="Text Box 77"/>
          <p:cNvSpPr txBox="1">
            <a:spLocks noChangeArrowheads="1"/>
          </p:cNvSpPr>
          <p:nvPr/>
        </p:nvSpPr>
        <p:spPr bwMode="auto">
          <a:xfrm>
            <a:off x="2921000" y="17526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Пассивный интерфейс</a:t>
            </a:r>
          </a:p>
        </p:txBody>
      </p:sp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4445000" y="72390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5" name="Rectangle 79"/>
          <p:cNvSpPr>
            <a:spLocks noChangeArrowheads="1"/>
          </p:cNvSpPr>
          <p:nvPr/>
        </p:nvSpPr>
        <p:spPr bwMode="auto">
          <a:xfrm>
            <a:off x="2806700" y="1117600"/>
            <a:ext cx="2413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56" name="Rectangle 80"/>
          <p:cNvSpPr>
            <a:spLocks noChangeArrowheads="1"/>
          </p:cNvSpPr>
          <p:nvPr/>
        </p:nvSpPr>
        <p:spPr bwMode="auto">
          <a:xfrm>
            <a:off x="5562600" y="1130300"/>
            <a:ext cx="2413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Принципы разделения среды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88827"/>
            <a:ext cx="3403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Случайный доступ</a:t>
            </a:r>
          </a:p>
          <a:p>
            <a:pPr lvl="1"/>
            <a:r>
              <a:rPr lang="ru-RU" b="1" dirty="0" smtClean="0"/>
              <a:t>С контролем несущей</a:t>
            </a:r>
            <a:endParaRPr lang="ru-RU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932040" y="1488827"/>
            <a:ext cx="3626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Детерминированный доступ</a:t>
            </a:r>
          </a:p>
          <a:p>
            <a:pPr lvl="1"/>
            <a:r>
              <a:rPr lang="ru-RU" b="1" dirty="0" smtClean="0"/>
              <a:t>На основе </a:t>
            </a:r>
            <a:r>
              <a:rPr lang="ru-RU" b="1" dirty="0" err="1" smtClean="0"/>
              <a:t>токена</a:t>
            </a:r>
            <a:endParaRPr lang="ru-RU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2708920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возможна только если сеть свободна</a:t>
            </a:r>
          </a:p>
          <a:p>
            <a:r>
              <a:rPr lang="ru-RU" dirty="0" smtClean="0"/>
              <a:t>Время «захвата» среды ограничено (стандартом)</a:t>
            </a:r>
          </a:p>
          <a:p>
            <a:r>
              <a:rPr lang="ru-RU" dirty="0" smtClean="0"/>
              <a:t>Все сетевые адаптеры слышат передаваемый кадр</a:t>
            </a:r>
          </a:p>
          <a:p>
            <a:r>
              <a:rPr lang="ru-RU" dirty="0" smtClean="0"/>
              <a:t>При возникновении </a:t>
            </a:r>
            <a:r>
              <a:rPr lang="ru-RU" u="sng" dirty="0" smtClean="0"/>
              <a:t>коллизии</a:t>
            </a:r>
            <a:r>
              <a:rPr lang="ru-RU" dirty="0" smtClean="0"/>
              <a:t> передача прекращается и делается случайная задержка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5076056" y="2708920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возможна только для владельца </a:t>
            </a:r>
            <a:r>
              <a:rPr lang="ru-RU" dirty="0" err="1" smtClean="0"/>
              <a:t>токена</a:t>
            </a:r>
            <a:endParaRPr lang="ru-RU" dirty="0" smtClean="0"/>
          </a:p>
          <a:p>
            <a:r>
              <a:rPr lang="ru-RU" dirty="0" smtClean="0"/>
              <a:t>Время владения </a:t>
            </a:r>
            <a:r>
              <a:rPr lang="ru-RU" dirty="0" err="1" smtClean="0"/>
              <a:t>токеном</a:t>
            </a:r>
            <a:r>
              <a:rPr lang="ru-RU" dirty="0" smtClean="0"/>
              <a:t> ограничено (стандартом)</a:t>
            </a:r>
          </a:p>
          <a:p>
            <a:r>
              <a:rPr lang="ru-RU" dirty="0" smtClean="0"/>
              <a:t>Правило передачи </a:t>
            </a:r>
            <a:r>
              <a:rPr lang="ru-RU" dirty="0" err="1" smtClean="0"/>
              <a:t>токена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01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Технология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pic>
        <p:nvPicPr>
          <p:cNvPr id="7" name="Рисунок 6" descr="Network_c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65" y="3490407"/>
            <a:ext cx="3787328" cy="28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17590" y="1820680"/>
            <a:ext cx="5940425" cy="2208213"/>
            <a:chOff x="2274" y="1813"/>
            <a:chExt cx="7341" cy="2694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74" y="1813"/>
              <a:ext cx="7341" cy="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686" y="2556"/>
              <a:ext cx="5647" cy="1063"/>
              <a:chOff x="-14" y="0"/>
              <a:chExt cx="20014" cy="19998"/>
            </a:xfrm>
          </p:grpSpPr>
          <p:sp>
            <p:nvSpPr>
              <p:cNvPr id="15" name="Rectangle 31"/>
              <p:cNvSpPr>
                <a:spLocks noChangeArrowheads="1"/>
              </p:cNvSpPr>
              <p:nvPr/>
            </p:nvSpPr>
            <p:spPr bwMode="auto">
              <a:xfrm>
                <a:off x="19597" y="0"/>
                <a:ext cx="403" cy="211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>
                <a:off x="306" y="816"/>
                <a:ext cx="19291" cy="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-14" y="0"/>
                <a:ext cx="403" cy="211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1640" y="1107"/>
                <a:ext cx="1781" cy="18891"/>
                <a:chOff x="0" y="0"/>
                <a:chExt cx="20000" cy="20000"/>
              </a:xfrm>
            </p:grpSpPr>
            <p:sp>
              <p:nvSpPr>
                <p:cNvPr id="6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0116"/>
                  <a:ext cx="20000" cy="98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Line 27"/>
                <p:cNvSpPr>
                  <a:spLocks noChangeShapeType="1"/>
                </p:cNvSpPr>
                <p:nvPr/>
              </p:nvSpPr>
              <p:spPr bwMode="auto">
                <a:xfrm>
                  <a:off x="10511" y="0"/>
                  <a:ext cx="34" cy="103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Line 26"/>
                <p:cNvSpPr>
                  <a:spLocks noChangeShapeType="1"/>
                </p:cNvSpPr>
                <p:nvPr/>
              </p:nvSpPr>
              <p:spPr bwMode="auto">
                <a:xfrm>
                  <a:off x="10264" y="9931"/>
                  <a:ext cx="34" cy="4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5142" y="1107"/>
                <a:ext cx="1781" cy="18891"/>
                <a:chOff x="0" y="0"/>
                <a:chExt cx="20000" cy="20000"/>
              </a:xfrm>
            </p:grpSpPr>
            <p:sp>
              <p:nvSpPr>
                <p:cNvPr id="6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0116"/>
                  <a:ext cx="20000" cy="98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Line 23"/>
                <p:cNvSpPr>
                  <a:spLocks noChangeShapeType="1"/>
                </p:cNvSpPr>
                <p:nvPr/>
              </p:nvSpPr>
              <p:spPr bwMode="auto">
                <a:xfrm>
                  <a:off x="10511" y="0"/>
                  <a:ext cx="34" cy="103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Line 22"/>
                <p:cNvSpPr>
                  <a:spLocks noChangeShapeType="1"/>
                </p:cNvSpPr>
                <p:nvPr/>
              </p:nvSpPr>
              <p:spPr bwMode="auto">
                <a:xfrm>
                  <a:off x="10264" y="9931"/>
                  <a:ext cx="34" cy="4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>
                <a:off x="8699" y="1107"/>
                <a:ext cx="1782" cy="18891"/>
                <a:chOff x="0" y="0"/>
                <a:chExt cx="20000" cy="20000"/>
              </a:xfrm>
            </p:grpSpPr>
            <p:sp>
              <p:nvSpPr>
                <p:cNvPr id="29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0116"/>
                  <a:ext cx="20000" cy="98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10516" y="0"/>
                  <a:ext cx="34" cy="103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10269" y="9623"/>
                  <a:ext cx="23" cy="4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1" name="Group 13"/>
              <p:cNvGrpSpPr>
                <a:grpSpLocks/>
              </p:cNvGrpSpPr>
              <p:nvPr/>
            </p:nvGrpSpPr>
            <p:grpSpPr bwMode="auto">
              <a:xfrm>
                <a:off x="12257" y="1107"/>
                <a:ext cx="1781" cy="18891"/>
                <a:chOff x="0" y="0"/>
                <a:chExt cx="20000" cy="20000"/>
              </a:xfrm>
            </p:grpSpPr>
            <p:sp>
              <p:nvSpPr>
                <p:cNvPr id="2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0116"/>
                  <a:ext cx="20000" cy="98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10511" y="0"/>
                  <a:ext cx="34" cy="103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14"/>
                <p:cNvSpPr>
                  <a:spLocks noChangeShapeType="1"/>
                </p:cNvSpPr>
                <p:nvPr/>
              </p:nvSpPr>
              <p:spPr bwMode="auto">
                <a:xfrm>
                  <a:off x="10264" y="9623"/>
                  <a:ext cx="34" cy="4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2" name="Group 9"/>
              <p:cNvGrpSpPr>
                <a:grpSpLocks/>
              </p:cNvGrpSpPr>
              <p:nvPr/>
            </p:nvGrpSpPr>
            <p:grpSpPr bwMode="auto">
              <a:xfrm>
                <a:off x="15759" y="1107"/>
                <a:ext cx="1781" cy="18891"/>
                <a:chOff x="0" y="0"/>
                <a:chExt cx="20000" cy="20000"/>
              </a:xfrm>
            </p:grpSpPr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10116"/>
                  <a:ext cx="20000" cy="98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0511" y="0"/>
                  <a:ext cx="34" cy="103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Line 10"/>
                <p:cNvSpPr>
                  <a:spLocks noChangeShapeType="1"/>
                </p:cNvSpPr>
                <p:nvPr/>
              </p:nvSpPr>
              <p:spPr bwMode="auto">
                <a:xfrm>
                  <a:off x="10264" y="9623"/>
                  <a:ext cx="34" cy="4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86" y="4043"/>
              <a:ext cx="130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Компьютер</a:t>
              </a:r>
              <a:endPara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4156" y="3671"/>
              <a:ext cx="283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274" y="3578"/>
              <a:ext cx="1443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Сетевой</a:t>
              </a:r>
              <a:b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адаптер</a:t>
              </a:r>
              <a:endPara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H="1">
              <a:off x="3309" y="3299"/>
              <a:ext cx="1036" cy="4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 flipH="1">
              <a:off x="6886" y="1906"/>
              <a:ext cx="737" cy="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7639" y="1813"/>
              <a:ext cx="197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Разделяемая среда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01436" y="4509120"/>
            <a:ext cx="3446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Mbit (Ethernet)</a:t>
            </a:r>
          </a:p>
          <a:p>
            <a:r>
              <a:rPr lang="en-US" dirty="0" smtClean="0"/>
              <a:t>100 Mbit (Fast Ethernet)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(Gigabit Ethernet)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Gbit</a:t>
            </a:r>
            <a:endParaRPr lang="en-US" dirty="0" smtClean="0"/>
          </a:p>
          <a:p>
            <a:r>
              <a:rPr lang="en-US" dirty="0" smtClean="0"/>
              <a:t>…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4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Ethernet 10 Mbit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8" name="Содержимое 7" descr="Ch7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500188"/>
            <a:ext cx="4806950" cy="4926012"/>
          </a:xfrm>
          <a:prstGeom prst="rect">
            <a:avLst/>
          </a:prstGeom>
        </p:spPr>
      </p:pic>
      <p:pic>
        <p:nvPicPr>
          <p:cNvPr id="39" name="Рисунок 11" descr="hel_rg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0" y="1500560"/>
            <a:ext cx="2381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6136" y="4290090"/>
            <a:ext cx="32324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Base-5</a:t>
            </a:r>
            <a:r>
              <a:rPr lang="ru-RU" dirty="0" smtClean="0"/>
              <a:t>: Толстый коаксиал</a:t>
            </a:r>
          </a:p>
          <a:p>
            <a:r>
              <a:rPr lang="en-US" dirty="0" smtClean="0"/>
              <a:t>10Base-2</a:t>
            </a:r>
            <a:r>
              <a:rPr lang="ru-RU" dirty="0" smtClean="0"/>
              <a:t>: Тонкий коаксиал</a:t>
            </a:r>
          </a:p>
          <a:p>
            <a:r>
              <a:rPr lang="en-US" dirty="0" smtClean="0"/>
              <a:t>10Basr-T</a:t>
            </a:r>
            <a:r>
              <a:rPr lang="ru-RU" dirty="0" smtClean="0"/>
              <a:t>: витая пара</a:t>
            </a:r>
          </a:p>
          <a:p>
            <a:r>
              <a:rPr lang="en-US" dirty="0" smtClean="0"/>
              <a:t>10Base-F</a:t>
            </a:r>
            <a:r>
              <a:rPr lang="ru-RU" dirty="0" smtClean="0"/>
              <a:t>: Оптоволокно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6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Толстый коаксиал (10</a:t>
            </a:r>
            <a:r>
              <a:rPr lang="en-US" altLang="ru-RU" sz="4000" dirty="0" smtClean="0"/>
              <a:t>Base-5)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Содержимое 3" descr="image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00808"/>
            <a:ext cx="6281737" cy="40020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2952" y="5589240"/>
            <a:ext cx="34442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0.5 дюйма</a:t>
            </a:r>
          </a:p>
          <a:p>
            <a:r>
              <a:rPr lang="ru-RU" dirty="0" smtClean="0"/>
              <a:t>«Желтый» кабель</a:t>
            </a:r>
          </a:p>
          <a:p>
            <a:r>
              <a:rPr lang="ru-RU" dirty="0" smtClean="0"/>
              <a:t>До 200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4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738188" y="980728"/>
            <a:ext cx="7772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Маршрутизация</a:t>
            </a:r>
            <a:endParaRPr lang="ru-RU" alt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731838" y="2589212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B</a:t>
            </a:r>
            <a:endParaRPr lang="ru-RU" altLang="ru-RU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663951" y="2274887"/>
            <a:ext cx="506412" cy="468313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2</a:t>
            </a:r>
            <a:endParaRPr lang="ru-RU" altLang="ru-RU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181226" y="3114675"/>
            <a:ext cx="506412" cy="468312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1</a:t>
            </a:r>
            <a:endParaRPr lang="ru-RU" altLang="ru-RU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99051" y="3203575"/>
            <a:ext cx="506412" cy="468312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3</a:t>
            </a:r>
            <a:endParaRPr lang="ru-RU" altLang="ru-RU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809626" y="3671887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A</a:t>
            </a:r>
            <a:endParaRPr lang="ru-RU" altLang="ru-RU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686551" y="3984625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D</a:t>
            </a:r>
            <a:endParaRPr lang="ru-RU" altLang="ru-RU" dirty="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823076" y="2516187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 smtClean="0"/>
              <a:t>C</a:t>
            </a:r>
            <a:endParaRPr lang="ru-RU" altLang="ru-RU" dirty="0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1306513" y="1797050"/>
            <a:ext cx="5205413" cy="2714625"/>
          </a:xfrm>
          <a:custGeom>
            <a:avLst/>
            <a:gdLst>
              <a:gd name="T0" fmla="*/ 400 w 2491"/>
              <a:gd name="T1" fmla="*/ 1209 h 1520"/>
              <a:gd name="T2" fmla="*/ 500 w 2491"/>
              <a:gd name="T3" fmla="*/ 1347 h 1520"/>
              <a:gd name="T4" fmla="*/ 624 w 2491"/>
              <a:gd name="T5" fmla="*/ 1449 h 1520"/>
              <a:gd name="T6" fmla="*/ 760 w 2491"/>
              <a:gd name="T7" fmla="*/ 1506 h 1520"/>
              <a:gd name="T8" fmla="*/ 908 w 2491"/>
              <a:gd name="T9" fmla="*/ 1520 h 1520"/>
              <a:gd name="T10" fmla="*/ 1052 w 2491"/>
              <a:gd name="T11" fmla="*/ 1490 h 1520"/>
              <a:gd name="T12" fmla="*/ 1183 w 2491"/>
              <a:gd name="T13" fmla="*/ 1409 h 1520"/>
              <a:gd name="T14" fmla="*/ 1302 w 2491"/>
              <a:gd name="T15" fmla="*/ 1409 h 1520"/>
              <a:gd name="T16" fmla="*/ 1434 w 2491"/>
              <a:gd name="T17" fmla="*/ 1490 h 1520"/>
              <a:gd name="T18" fmla="*/ 1582 w 2491"/>
              <a:gd name="T19" fmla="*/ 1520 h 1520"/>
              <a:gd name="T20" fmla="*/ 1720 w 2491"/>
              <a:gd name="T21" fmla="*/ 1506 h 1520"/>
              <a:gd name="T22" fmla="*/ 1862 w 2491"/>
              <a:gd name="T23" fmla="*/ 1449 h 1520"/>
              <a:gd name="T24" fmla="*/ 1983 w 2491"/>
              <a:gd name="T25" fmla="*/ 1347 h 1520"/>
              <a:gd name="T26" fmla="*/ 2082 w 2491"/>
              <a:gd name="T27" fmla="*/ 1209 h 1520"/>
              <a:gd name="T28" fmla="*/ 2173 w 2491"/>
              <a:gd name="T29" fmla="*/ 1141 h 1520"/>
              <a:gd name="T30" fmla="*/ 2280 w 2491"/>
              <a:gd name="T31" fmla="*/ 1125 h 1520"/>
              <a:gd name="T32" fmla="*/ 2378 w 2491"/>
              <a:gd name="T33" fmla="*/ 1063 h 1520"/>
              <a:gd name="T34" fmla="*/ 2448 w 2491"/>
              <a:gd name="T35" fmla="*/ 958 h 1520"/>
              <a:gd name="T36" fmla="*/ 2485 w 2491"/>
              <a:gd name="T37" fmla="*/ 829 h 1520"/>
              <a:gd name="T38" fmla="*/ 2485 w 2491"/>
              <a:gd name="T39" fmla="*/ 689 h 1520"/>
              <a:gd name="T40" fmla="*/ 2448 w 2491"/>
              <a:gd name="T41" fmla="*/ 561 h 1520"/>
              <a:gd name="T42" fmla="*/ 2378 w 2491"/>
              <a:gd name="T43" fmla="*/ 459 h 1520"/>
              <a:gd name="T44" fmla="*/ 2280 w 2491"/>
              <a:gd name="T45" fmla="*/ 394 h 1520"/>
              <a:gd name="T46" fmla="*/ 2173 w 2491"/>
              <a:gd name="T47" fmla="*/ 378 h 1520"/>
              <a:gd name="T48" fmla="*/ 2082 w 2491"/>
              <a:gd name="T49" fmla="*/ 311 h 1520"/>
              <a:gd name="T50" fmla="*/ 1983 w 2491"/>
              <a:gd name="T51" fmla="*/ 170 h 1520"/>
              <a:gd name="T52" fmla="*/ 1862 w 2491"/>
              <a:gd name="T53" fmla="*/ 68 h 1520"/>
              <a:gd name="T54" fmla="*/ 1720 w 2491"/>
              <a:gd name="T55" fmla="*/ 11 h 1520"/>
              <a:gd name="T56" fmla="*/ 1582 w 2491"/>
              <a:gd name="T57" fmla="*/ 0 h 1520"/>
              <a:gd name="T58" fmla="*/ 1434 w 2491"/>
              <a:gd name="T59" fmla="*/ 32 h 1520"/>
              <a:gd name="T60" fmla="*/ 1302 w 2491"/>
              <a:gd name="T61" fmla="*/ 110 h 1520"/>
              <a:gd name="T62" fmla="*/ 1183 w 2491"/>
              <a:gd name="T63" fmla="*/ 110 h 1520"/>
              <a:gd name="T64" fmla="*/ 1052 w 2491"/>
              <a:gd name="T65" fmla="*/ 32 h 1520"/>
              <a:gd name="T66" fmla="*/ 908 w 2491"/>
              <a:gd name="T67" fmla="*/ 0 h 1520"/>
              <a:gd name="T68" fmla="*/ 760 w 2491"/>
              <a:gd name="T69" fmla="*/ 11 h 1520"/>
              <a:gd name="T70" fmla="*/ 624 w 2491"/>
              <a:gd name="T71" fmla="*/ 68 h 1520"/>
              <a:gd name="T72" fmla="*/ 500 w 2491"/>
              <a:gd name="T73" fmla="*/ 170 h 1520"/>
              <a:gd name="T74" fmla="*/ 400 w 2491"/>
              <a:gd name="T75" fmla="*/ 311 h 1520"/>
              <a:gd name="T76" fmla="*/ 311 w 2491"/>
              <a:gd name="T77" fmla="*/ 378 h 1520"/>
              <a:gd name="T78" fmla="*/ 206 w 2491"/>
              <a:gd name="T79" fmla="*/ 394 h 1520"/>
              <a:gd name="T80" fmla="*/ 110 w 2491"/>
              <a:gd name="T81" fmla="*/ 459 h 1520"/>
              <a:gd name="T82" fmla="*/ 38 w 2491"/>
              <a:gd name="T83" fmla="*/ 561 h 1520"/>
              <a:gd name="T84" fmla="*/ 1 w 2491"/>
              <a:gd name="T85" fmla="*/ 689 h 1520"/>
              <a:gd name="T86" fmla="*/ 1 w 2491"/>
              <a:gd name="T87" fmla="*/ 829 h 1520"/>
              <a:gd name="T88" fmla="*/ 38 w 2491"/>
              <a:gd name="T89" fmla="*/ 958 h 1520"/>
              <a:gd name="T90" fmla="*/ 110 w 2491"/>
              <a:gd name="T91" fmla="*/ 1063 h 1520"/>
              <a:gd name="T92" fmla="*/ 206 w 2491"/>
              <a:gd name="T93" fmla="*/ 1125 h 1520"/>
              <a:gd name="T94" fmla="*/ 311 w 2491"/>
              <a:gd name="T95" fmla="*/ 1141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1" h="1520">
                <a:moveTo>
                  <a:pt x="363" y="1129"/>
                </a:moveTo>
                <a:lnTo>
                  <a:pt x="400" y="1209"/>
                </a:lnTo>
                <a:lnTo>
                  <a:pt x="449" y="1282"/>
                </a:lnTo>
                <a:lnTo>
                  <a:pt x="500" y="1347"/>
                </a:lnTo>
                <a:lnTo>
                  <a:pt x="560" y="1403"/>
                </a:lnTo>
                <a:lnTo>
                  <a:pt x="624" y="1449"/>
                </a:lnTo>
                <a:lnTo>
                  <a:pt x="692" y="1482"/>
                </a:lnTo>
                <a:lnTo>
                  <a:pt x="760" y="1506"/>
                </a:lnTo>
                <a:lnTo>
                  <a:pt x="836" y="1520"/>
                </a:lnTo>
                <a:lnTo>
                  <a:pt x="908" y="1520"/>
                </a:lnTo>
                <a:lnTo>
                  <a:pt x="978" y="1511"/>
                </a:lnTo>
                <a:lnTo>
                  <a:pt x="1052" y="1490"/>
                </a:lnTo>
                <a:lnTo>
                  <a:pt x="1121" y="1455"/>
                </a:lnTo>
                <a:lnTo>
                  <a:pt x="1183" y="1409"/>
                </a:lnTo>
                <a:lnTo>
                  <a:pt x="1245" y="1353"/>
                </a:lnTo>
                <a:lnTo>
                  <a:pt x="1302" y="1409"/>
                </a:lnTo>
                <a:lnTo>
                  <a:pt x="1370" y="1455"/>
                </a:lnTo>
                <a:lnTo>
                  <a:pt x="1434" y="1490"/>
                </a:lnTo>
                <a:lnTo>
                  <a:pt x="1506" y="1511"/>
                </a:lnTo>
                <a:lnTo>
                  <a:pt x="1582" y="1520"/>
                </a:lnTo>
                <a:lnTo>
                  <a:pt x="1650" y="1520"/>
                </a:lnTo>
                <a:lnTo>
                  <a:pt x="1720" y="1506"/>
                </a:lnTo>
                <a:lnTo>
                  <a:pt x="1792" y="1482"/>
                </a:lnTo>
                <a:lnTo>
                  <a:pt x="1862" y="1449"/>
                </a:lnTo>
                <a:lnTo>
                  <a:pt x="1924" y="1403"/>
                </a:lnTo>
                <a:lnTo>
                  <a:pt x="1983" y="1347"/>
                </a:lnTo>
                <a:lnTo>
                  <a:pt x="2037" y="1282"/>
                </a:lnTo>
                <a:lnTo>
                  <a:pt x="2082" y="1209"/>
                </a:lnTo>
                <a:lnTo>
                  <a:pt x="2125" y="1129"/>
                </a:lnTo>
                <a:lnTo>
                  <a:pt x="2173" y="1141"/>
                </a:lnTo>
                <a:lnTo>
                  <a:pt x="2228" y="1136"/>
                </a:lnTo>
                <a:lnTo>
                  <a:pt x="2280" y="1125"/>
                </a:lnTo>
                <a:lnTo>
                  <a:pt x="2331" y="1099"/>
                </a:lnTo>
                <a:lnTo>
                  <a:pt x="2378" y="1063"/>
                </a:lnTo>
                <a:lnTo>
                  <a:pt x="2415" y="1015"/>
                </a:lnTo>
                <a:lnTo>
                  <a:pt x="2448" y="958"/>
                </a:lnTo>
                <a:lnTo>
                  <a:pt x="2467" y="896"/>
                </a:lnTo>
                <a:lnTo>
                  <a:pt x="2485" y="829"/>
                </a:lnTo>
                <a:lnTo>
                  <a:pt x="2491" y="761"/>
                </a:lnTo>
                <a:lnTo>
                  <a:pt x="2485" y="689"/>
                </a:lnTo>
                <a:lnTo>
                  <a:pt x="2467" y="621"/>
                </a:lnTo>
                <a:lnTo>
                  <a:pt x="2448" y="561"/>
                </a:lnTo>
                <a:lnTo>
                  <a:pt x="2415" y="507"/>
                </a:lnTo>
                <a:lnTo>
                  <a:pt x="2378" y="459"/>
                </a:lnTo>
                <a:lnTo>
                  <a:pt x="2331" y="423"/>
                </a:lnTo>
                <a:lnTo>
                  <a:pt x="2280" y="394"/>
                </a:lnTo>
                <a:lnTo>
                  <a:pt x="2228" y="381"/>
                </a:lnTo>
                <a:lnTo>
                  <a:pt x="2173" y="378"/>
                </a:lnTo>
                <a:lnTo>
                  <a:pt x="2125" y="392"/>
                </a:lnTo>
                <a:lnTo>
                  <a:pt x="2082" y="311"/>
                </a:lnTo>
                <a:lnTo>
                  <a:pt x="2037" y="235"/>
                </a:lnTo>
                <a:lnTo>
                  <a:pt x="1983" y="170"/>
                </a:lnTo>
                <a:lnTo>
                  <a:pt x="1924" y="118"/>
                </a:lnTo>
                <a:lnTo>
                  <a:pt x="1862" y="68"/>
                </a:lnTo>
                <a:lnTo>
                  <a:pt x="1792" y="37"/>
                </a:lnTo>
                <a:lnTo>
                  <a:pt x="1720" y="11"/>
                </a:lnTo>
                <a:lnTo>
                  <a:pt x="1650" y="0"/>
                </a:lnTo>
                <a:lnTo>
                  <a:pt x="1582" y="0"/>
                </a:lnTo>
                <a:lnTo>
                  <a:pt x="1506" y="8"/>
                </a:lnTo>
                <a:lnTo>
                  <a:pt x="1434" y="32"/>
                </a:lnTo>
                <a:lnTo>
                  <a:pt x="1370" y="67"/>
                </a:lnTo>
                <a:lnTo>
                  <a:pt x="1302" y="110"/>
                </a:lnTo>
                <a:lnTo>
                  <a:pt x="1245" y="164"/>
                </a:lnTo>
                <a:lnTo>
                  <a:pt x="1183" y="110"/>
                </a:lnTo>
                <a:lnTo>
                  <a:pt x="1121" y="67"/>
                </a:lnTo>
                <a:lnTo>
                  <a:pt x="1052" y="32"/>
                </a:lnTo>
                <a:lnTo>
                  <a:pt x="978" y="8"/>
                </a:lnTo>
                <a:lnTo>
                  <a:pt x="908" y="0"/>
                </a:lnTo>
                <a:lnTo>
                  <a:pt x="836" y="0"/>
                </a:lnTo>
                <a:lnTo>
                  <a:pt x="760" y="11"/>
                </a:lnTo>
                <a:lnTo>
                  <a:pt x="692" y="37"/>
                </a:lnTo>
                <a:lnTo>
                  <a:pt x="624" y="68"/>
                </a:lnTo>
                <a:lnTo>
                  <a:pt x="560" y="118"/>
                </a:lnTo>
                <a:lnTo>
                  <a:pt x="500" y="170"/>
                </a:lnTo>
                <a:lnTo>
                  <a:pt x="449" y="235"/>
                </a:lnTo>
                <a:lnTo>
                  <a:pt x="400" y="311"/>
                </a:lnTo>
                <a:lnTo>
                  <a:pt x="363" y="392"/>
                </a:lnTo>
                <a:lnTo>
                  <a:pt x="311" y="378"/>
                </a:lnTo>
                <a:lnTo>
                  <a:pt x="256" y="381"/>
                </a:lnTo>
                <a:lnTo>
                  <a:pt x="206" y="394"/>
                </a:lnTo>
                <a:lnTo>
                  <a:pt x="155" y="423"/>
                </a:lnTo>
                <a:lnTo>
                  <a:pt x="110" y="459"/>
                </a:lnTo>
                <a:lnTo>
                  <a:pt x="73" y="507"/>
                </a:lnTo>
                <a:lnTo>
                  <a:pt x="38" y="561"/>
                </a:lnTo>
                <a:lnTo>
                  <a:pt x="13" y="621"/>
                </a:lnTo>
                <a:lnTo>
                  <a:pt x="1" y="689"/>
                </a:lnTo>
                <a:lnTo>
                  <a:pt x="0" y="761"/>
                </a:lnTo>
                <a:lnTo>
                  <a:pt x="1" y="829"/>
                </a:lnTo>
                <a:lnTo>
                  <a:pt x="13" y="896"/>
                </a:lnTo>
                <a:lnTo>
                  <a:pt x="38" y="958"/>
                </a:lnTo>
                <a:lnTo>
                  <a:pt x="73" y="1015"/>
                </a:lnTo>
                <a:lnTo>
                  <a:pt x="110" y="1063"/>
                </a:lnTo>
                <a:lnTo>
                  <a:pt x="155" y="1099"/>
                </a:lnTo>
                <a:lnTo>
                  <a:pt x="206" y="1125"/>
                </a:lnTo>
                <a:lnTo>
                  <a:pt x="256" y="1136"/>
                </a:lnTo>
                <a:lnTo>
                  <a:pt x="311" y="1141"/>
                </a:lnTo>
                <a:lnTo>
                  <a:pt x="363" y="112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027113" y="2838450"/>
            <a:ext cx="1173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100138" y="3492500"/>
            <a:ext cx="1112838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644776" y="2665412"/>
            <a:ext cx="1076325" cy="579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127501" y="2652712"/>
            <a:ext cx="1038225" cy="630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670176" y="3455987"/>
            <a:ext cx="2433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5586413" y="2787650"/>
            <a:ext cx="1247775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5561013" y="3590925"/>
            <a:ext cx="113665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 rot="19857874">
            <a:off x="2755901" y="2541587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100</a:t>
            </a:r>
            <a:endParaRPr lang="ru-RU" altLang="ru-RU" sz="1400" b="1" dirty="0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 rot="1936846">
            <a:off x="4516438" y="2744787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100</a:t>
            </a:r>
            <a:endParaRPr lang="ru-RU" altLang="ru-RU" sz="1400" b="1" dirty="0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65526" y="3090862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</a:t>
            </a:r>
            <a:endParaRPr lang="ru-RU" altLang="ru-RU" sz="1400" b="1" dirty="0"/>
          </a:p>
        </p:txBody>
      </p:sp>
      <p:sp>
        <p:nvSpPr>
          <p:cNvPr id="2" name="Прямоугольная выноска 1"/>
          <p:cNvSpPr/>
          <p:nvPr/>
        </p:nvSpPr>
        <p:spPr bwMode="auto">
          <a:xfrm>
            <a:off x="809626" y="4653137"/>
            <a:ext cx="2854325" cy="2016224"/>
          </a:xfrm>
          <a:prstGeom prst="wedgeRectCallout">
            <a:avLst>
              <a:gd name="adj1" fmla="val 5800"/>
              <a:gd name="adj2" fmla="val -10323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b="1" dirty="0" smtClean="0"/>
              <a:t>Таблица коммутации</a:t>
            </a:r>
          </a:p>
          <a:p>
            <a:pPr marL="342900" indent="-342900"/>
            <a:r>
              <a:rPr lang="en-US" dirty="0" smtClean="0"/>
              <a:t>ds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&gt; </a:t>
            </a:r>
            <a:r>
              <a:rPr lang="en-US" dirty="0" smtClean="0"/>
              <a:t>2</a:t>
            </a:r>
          </a:p>
          <a:p>
            <a:pPr marL="342900" indent="-342900"/>
            <a:r>
              <a:rPr lang="en-US" dirty="0" smtClean="0"/>
              <a:t>ds2 &gt; 3</a:t>
            </a:r>
          </a:p>
          <a:p>
            <a:pPr marL="342900" indent="-342900"/>
            <a:r>
              <a:rPr lang="en-US" dirty="0"/>
              <a:t>d</a:t>
            </a:r>
            <a:r>
              <a:rPr lang="en-US" dirty="0" smtClean="0"/>
              <a:t>s3 &gt; A</a:t>
            </a:r>
          </a:p>
          <a:p>
            <a:pPr marL="342900" indent="-342900"/>
            <a:r>
              <a:rPr lang="en-US" dirty="0" smtClean="0"/>
              <a:t>…</a:t>
            </a:r>
          </a:p>
          <a:p>
            <a:pPr marL="342900" indent="-342900"/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Овальная выноска 21"/>
          <p:cNvSpPr/>
          <p:nvPr/>
        </p:nvSpPr>
        <p:spPr bwMode="auto">
          <a:xfrm>
            <a:off x="6811368" y="1412776"/>
            <a:ext cx="1841501" cy="623972"/>
          </a:xfrm>
          <a:prstGeom prst="wedgeEllipseCallout">
            <a:avLst>
              <a:gd name="adj1" fmla="val -157596"/>
              <a:gd name="adj2" fmla="val 16367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Метрика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Тонкий коаксиал (10</a:t>
            </a:r>
            <a:r>
              <a:rPr lang="en-US" altLang="ru-RU" sz="4000" dirty="0" smtClean="0"/>
              <a:t>Base-</a:t>
            </a:r>
            <a:r>
              <a:rPr lang="ru-RU" altLang="ru-RU" sz="4000" dirty="0" smtClean="0"/>
              <a:t>2</a:t>
            </a:r>
            <a:r>
              <a:rPr lang="en-US" altLang="ru-RU" sz="4000" dirty="0" smtClean="0"/>
              <a:t>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42818" y="5229200"/>
            <a:ext cx="35725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0.25 дюйма</a:t>
            </a:r>
          </a:p>
          <a:p>
            <a:r>
              <a:rPr lang="ru-RU" dirty="0" smtClean="0"/>
              <a:t>Гибкий кабель</a:t>
            </a:r>
          </a:p>
          <a:p>
            <a:r>
              <a:rPr lang="ru-RU" dirty="0" smtClean="0"/>
              <a:t>До 185 м</a:t>
            </a:r>
            <a:endParaRPr lang="ru-RU" dirty="0"/>
          </a:p>
        </p:txBody>
      </p:sp>
      <p:pic>
        <p:nvPicPr>
          <p:cNvPr id="7" name="Содержимое 8" descr="image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5160" y="1879621"/>
            <a:ext cx="4564226" cy="4608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1849905"/>
            <a:ext cx="3101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3" descr="eth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29" y="3429000"/>
            <a:ext cx="4761951" cy="32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Fast Ethernet (100 Mbit)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3708" y="1489592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</a:t>
            </a:r>
            <a:r>
              <a:rPr lang="ru-RU" sz="2800" dirty="0" smtClean="0"/>
              <a:t>0</a:t>
            </a:r>
            <a:r>
              <a:rPr lang="en-US" sz="2800" dirty="0" smtClean="0"/>
              <a:t>Base-TX</a:t>
            </a:r>
            <a:r>
              <a:rPr lang="ru-RU" sz="2800" dirty="0" smtClean="0"/>
              <a:t>: витая пара (до 100м)</a:t>
            </a:r>
          </a:p>
          <a:p>
            <a:r>
              <a:rPr lang="en-US" sz="2800" dirty="0" smtClean="0"/>
              <a:t>10</a:t>
            </a:r>
            <a:r>
              <a:rPr lang="ru-RU" sz="2800" dirty="0" smtClean="0"/>
              <a:t>0</a:t>
            </a:r>
            <a:r>
              <a:rPr lang="en-US" sz="2800" dirty="0" smtClean="0"/>
              <a:t>Base-FX</a:t>
            </a:r>
            <a:r>
              <a:rPr lang="ru-RU" sz="2800" dirty="0" smtClean="0"/>
              <a:t>: </a:t>
            </a:r>
            <a:r>
              <a:rPr lang="ru-RU" sz="2800" dirty="0" err="1" smtClean="0"/>
              <a:t>Многомодовое</a:t>
            </a:r>
            <a:r>
              <a:rPr lang="ru-RU" sz="2800" dirty="0" smtClean="0"/>
              <a:t> оптоволокно (до 400 м)</a:t>
            </a:r>
          </a:p>
          <a:p>
            <a:r>
              <a:rPr lang="en-US" sz="2800" dirty="0"/>
              <a:t>10</a:t>
            </a:r>
            <a:r>
              <a:rPr lang="ru-RU" sz="2800" dirty="0"/>
              <a:t>0</a:t>
            </a:r>
            <a:r>
              <a:rPr lang="en-US" sz="2800" dirty="0" smtClean="0"/>
              <a:t>Base-SX</a:t>
            </a:r>
            <a:r>
              <a:rPr lang="ru-RU" sz="2800" dirty="0"/>
              <a:t>: </a:t>
            </a:r>
            <a:r>
              <a:rPr lang="ru-RU" sz="2800" dirty="0" err="1"/>
              <a:t>Многомодовое</a:t>
            </a:r>
            <a:r>
              <a:rPr lang="ru-RU" sz="2800" dirty="0"/>
              <a:t> </a:t>
            </a:r>
            <a:r>
              <a:rPr lang="ru-RU" sz="2800" dirty="0" smtClean="0"/>
              <a:t>оптоволокно (до 300м)</a:t>
            </a:r>
          </a:p>
          <a:p>
            <a:r>
              <a:rPr lang="en-US" sz="2800" dirty="0"/>
              <a:t>10</a:t>
            </a:r>
            <a:r>
              <a:rPr lang="ru-RU" sz="2800" dirty="0"/>
              <a:t>0</a:t>
            </a:r>
            <a:r>
              <a:rPr lang="en-US" sz="2800" dirty="0" smtClean="0"/>
              <a:t>Base-LX</a:t>
            </a:r>
            <a:r>
              <a:rPr lang="ru-RU" sz="2800" dirty="0"/>
              <a:t>: </a:t>
            </a:r>
            <a:r>
              <a:rPr lang="ru-RU" sz="2800" dirty="0" err="1" smtClean="0"/>
              <a:t>Одномодовое</a:t>
            </a:r>
            <a:r>
              <a:rPr lang="ru-RU" sz="2800" dirty="0" smtClean="0"/>
              <a:t> оптоволокно (до 15км)</a:t>
            </a:r>
            <a:endParaRPr lang="ru-RU" sz="2800" dirty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42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Витая пара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3" descr="1885en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10060"/>
            <a:ext cx="21436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Содержимое 3" descr="v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88" y="3633380"/>
            <a:ext cx="1916361" cy="1972489"/>
          </a:xfrm>
          <a:prstGeom prst="rect">
            <a:avLst/>
          </a:prstGeom>
        </p:spPr>
      </p:pic>
      <p:pic>
        <p:nvPicPr>
          <p:cNvPr id="8" name="Рисунок 6" descr="v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41" y="1714500"/>
            <a:ext cx="55530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4" descr="imagesCAKCCMS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91" y="4486681"/>
            <a:ext cx="203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ru-RU" altLang="ru-RU" b="1" kern="0" smtClean="0"/>
              <a:t>Универсальный способ обжима</a:t>
            </a:r>
            <a:r>
              <a:rPr kumimoji="0" lang="ru-RU" altLang="ru-RU" kern="0" smtClean="0"/>
              <a:t> </a:t>
            </a:r>
            <a:br>
              <a:rPr kumimoji="0" lang="ru-RU" altLang="ru-RU" kern="0" smtClean="0"/>
            </a:br>
            <a:endParaRPr kumimoji="0" lang="ru-RU" altLang="ru-RU" kern="0" smtClean="0"/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428625" y="1000125"/>
            <a:ext cx="4900613" cy="542925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800" b="1" kern="0" smtClean="0"/>
              <a:t>Прямой порядок </a:t>
            </a:r>
            <a:endParaRPr kumimoji="0" lang="ru-RU" altLang="ru-RU" sz="2800" kern="0" dirty="0" smtClean="0"/>
          </a:p>
        </p:txBody>
      </p:sp>
      <p:pic>
        <p:nvPicPr>
          <p:cNvPr id="13" name="Рисунок 3" descr="v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14500"/>
            <a:ext cx="46037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28625" y="400050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Кросс-линковый (перекрестный) порядок </a:t>
            </a:r>
            <a:endParaRPr lang="ru-RU" altLang="ru-RU" sz="2400"/>
          </a:p>
        </p:txBody>
      </p:sp>
      <p:pic>
        <p:nvPicPr>
          <p:cNvPr id="15" name="Рисунок 5" descr="v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500563"/>
            <a:ext cx="4445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Оптоволоконный кабель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776" y="1457048"/>
            <a:ext cx="4964360" cy="3423697"/>
          </a:xfrm>
          <a:prstGeom prst="rect">
            <a:avLst/>
          </a:prstGeom>
          <a:noFill/>
        </p:spPr>
      </p:pic>
      <p:pic>
        <p:nvPicPr>
          <p:cNvPr id="12" name="Рисунок 4" descr="pi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69252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4869160"/>
            <a:ext cx="6705600" cy="1893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85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43608" y="1844824"/>
            <a:ext cx="75608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Топология</a:t>
            </a:r>
            <a:r>
              <a:rPr lang="ru-RU" dirty="0" smtClean="0"/>
              <a:t>: логическая - общая шина, физическая – общая шина или дерево</a:t>
            </a:r>
          </a:p>
          <a:p>
            <a:r>
              <a:rPr lang="ru-RU" b="1" dirty="0" smtClean="0"/>
              <a:t>Способ коммутации</a:t>
            </a:r>
            <a:r>
              <a:rPr lang="ru-RU" dirty="0" smtClean="0"/>
              <a:t>: </a:t>
            </a:r>
            <a:r>
              <a:rPr lang="ru-RU" dirty="0" err="1" smtClean="0"/>
              <a:t>дейтаграмная</a:t>
            </a:r>
            <a:r>
              <a:rPr lang="ru-RU" dirty="0" smtClean="0"/>
              <a:t> коммутация пакетов. Распределённый коммутатор</a:t>
            </a:r>
          </a:p>
          <a:p>
            <a:r>
              <a:rPr lang="ru-RU" b="1" dirty="0" smtClean="0"/>
              <a:t>Очереди</a:t>
            </a:r>
            <a:r>
              <a:rPr lang="ru-RU" dirty="0" smtClean="0"/>
              <a:t>: встроенные в сетевые адаптеры</a:t>
            </a:r>
          </a:p>
          <a:p>
            <a:r>
              <a:rPr lang="ru-RU" b="1" dirty="0" smtClean="0"/>
              <a:t>Адресация</a:t>
            </a:r>
            <a:r>
              <a:rPr lang="ru-RU" dirty="0" smtClean="0"/>
              <a:t>: </a:t>
            </a:r>
            <a:r>
              <a:rPr lang="en-US" dirty="0" smtClean="0"/>
              <a:t>MAC-</a:t>
            </a:r>
            <a:r>
              <a:rPr lang="ru-RU" dirty="0" smtClean="0"/>
              <a:t>адрес (6 байт)</a:t>
            </a:r>
          </a:p>
          <a:p>
            <a:r>
              <a:rPr lang="ru-RU" b="1" dirty="0" smtClean="0"/>
              <a:t>Разделение среды и мультиплексирование</a:t>
            </a:r>
            <a:r>
              <a:rPr lang="ru-RU" dirty="0" smtClean="0"/>
              <a:t>: случайный доступ с контролем несущей</a:t>
            </a:r>
          </a:p>
          <a:p>
            <a:r>
              <a:rPr lang="ru-RU" b="1" dirty="0" smtClean="0"/>
              <a:t>Кодирование</a:t>
            </a:r>
            <a:r>
              <a:rPr lang="ru-RU" dirty="0" smtClean="0"/>
              <a:t>: зависит от стандарта</a:t>
            </a:r>
          </a:p>
          <a:p>
            <a:r>
              <a:rPr lang="ru-RU" b="1" dirty="0" smtClean="0"/>
              <a:t>Надёжность</a:t>
            </a:r>
            <a:r>
              <a:rPr lang="ru-RU" dirty="0" smtClean="0"/>
              <a:t>: поле контрольной суммы в кадре. Повторная передача не выполняется</a:t>
            </a:r>
          </a:p>
          <a:p>
            <a:r>
              <a:rPr lang="ru-RU" b="1" dirty="0" smtClean="0"/>
              <a:t>Режим работы</a:t>
            </a:r>
            <a:r>
              <a:rPr lang="ru-RU" dirty="0" smtClean="0"/>
              <a:t>: полудуплексный </a:t>
            </a:r>
            <a:r>
              <a:rPr lang="ru-RU" smtClean="0"/>
              <a:t>или дуплексный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0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066800" y="1066800"/>
            <a:ext cx="77724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Определение маршрутов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 smtClean="0"/>
              <a:t>Дополнительные критерии </a:t>
            </a:r>
            <a:r>
              <a:rPr lang="ru-RU" altLang="ru-RU" dirty="0"/>
              <a:t>выбора: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номинальная пропускная способность;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загруженность каналов связи;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задержки, вносимые каналами;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количество промежуточных транзитных узлов;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надежность каналов и транзитных узлов.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 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Сложная задача прокладки единственного маршрута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Маршрут может определяться эмпирически («вручную») администратором сети.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Но чаще всего автоматически. </a:t>
            </a:r>
          </a:p>
        </p:txBody>
      </p:sp>
    </p:spTree>
    <p:extLst>
      <p:ext uri="{BB962C8B-B14F-4D97-AF65-F5344CB8AC3E}">
        <p14:creationId xmlns:p14="http://schemas.microsoft.com/office/powerpoint/2010/main" val="1494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7724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Оповещение сети о выбранном маршруте.</a:t>
            </a:r>
            <a:r>
              <a:rPr lang="ru-RU" altLang="ru-RU" b="1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Сообщение о маршруте: «если придут данные, относящиеся к потоку </a:t>
            </a:r>
            <a:r>
              <a:rPr lang="en-US" altLang="ru-RU"/>
              <a:t>n</a:t>
            </a:r>
            <a:r>
              <a:rPr lang="ru-RU" altLang="ru-RU"/>
              <a:t>, то нужно</a:t>
            </a:r>
            <a:r>
              <a:rPr lang="en-US" altLang="ru-RU"/>
              <a:t> </a:t>
            </a:r>
            <a:r>
              <a:rPr lang="ru-RU" altLang="ru-RU"/>
              <a:t>передать их на интерфейс </a:t>
            </a:r>
            <a:r>
              <a:rPr lang="en-US" altLang="ru-RU"/>
              <a:t>F</a:t>
            </a:r>
            <a:r>
              <a:rPr lang="ru-RU" altLang="ru-RU"/>
              <a:t>». 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новая запись в </a:t>
            </a:r>
            <a:r>
              <a:rPr lang="ru-RU" altLang="ru-RU" i="1"/>
              <a:t>таблице коммутации</a:t>
            </a:r>
            <a:r>
              <a:rPr lang="ru-RU" altLang="ru-RU"/>
              <a:t>. </a:t>
            </a:r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696200" cy="51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600" dirty="0">
                <a:latin typeface="Arial" pitchFamily="34" charset="0"/>
                <a:cs typeface="Arial" pitchFamily="34" charset="0"/>
              </a:rPr>
              <a:t>Продвижение – распознавание потоков и коммутация на каждом транзитном узле</a:t>
            </a:r>
            <a:endParaRPr lang="ru-RU" altLang="ru-RU" sz="3600" dirty="0">
              <a:latin typeface="Arial" pitchFamily="34" charset="0"/>
            </a:endParaRP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/>
              <a:t>Несколько локальных</a:t>
            </a:r>
            <a:r>
              <a:rPr lang="ru-RU" altLang="ru-RU" dirty="0"/>
              <a:t> операций коммутации. </a:t>
            </a:r>
          </a:p>
          <a:p>
            <a:pPr>
              <a:spcBef>
                <a:spcPct val="50000"/>
              </a:spcBef>
            </a:pPr>
            <a:r>
              <a:rPr lang="ru-RU" altLang="ru-RU" i="1" dirty="0"/>
              <a:t>Коммутатором</a:t>
            </a:r>
            <a:r>
              <a:rPr lang="ru-RU" altLang="ru-RU" dirty="0"/>
              <a:t>  </a:t>
            </a:r>
            <a:r>
              <a:rPr lang="ru-RU" altLang="ru-RU" i="1" dirty="0"/>
              <a:t>(</a:t>
            </a:r>
            <a:r>
              <a:rPr lang="ru-RU" altLang="ru-RU" i="1" dirty="0" err="1"/>
              <a:t>switch</a:t>
            </a:r>
            <a:r>
              <a:rPr lang="ru-RU" altLang="ru-RU" i="1" dirty="0"/>
              <a:t>)</a:t>
            </a:r>
            <a:r>
              <a:rPr lang="ru-RU" altLang="ru-RU" dirty="0"/>
              <a:t>в широком смысле называется устройство любого типа, способное выполнять операции переключения потока данных с одного интерфейса на другой.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 Коммутатором может быть как специализированное устройство, так и универсальный компьютер со встроенным программным механизмом коммутации.</a:t>
            </a:r>
          </a:p>
          <a:p>
            <a:pPr>
              <a:spcBef>
                <a:spcPct val="50000"/>
              </a:spcBef>
            </a:pPr>
            <a:endParaRPr lang="ru-RU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073400" y="2336800"/>
            <a:ext cx="18288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292600" y="37084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378200" y="37084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216400" y="22606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3302000" y="22606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073400" y="2794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b="1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3543300" y="3810000"/>
            <a:ext cx="0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3530600" y="2349500"/>
            <a:ext cx="0" cy="134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 flipV="1">
            <a:off x="3644900" y="23495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1" name="Freeform 11"/>
          <p:cNvSpPr>
            <a:spLocks/>
          </p:cNvSpPr>
          <p:nvPr/>
        </p:nvSpPr>
        <p:spPr bwMode="auto">
          <a:xfrm>
            <a:off x="3657600" y="3503613"/>
            <a:ext cx="812800" cy="217487"/>
          </a:xfrm>
          <a:custGeom>
            <a:avLst/>
            <a:gdLst>
              <a:gd name="T0" fmla="*/ 0 w 512"/>
              <a:gd name="T1" fmla="*/ 137 h 137"/>
              <a:gd name="T2" fmla="*/ 352 w 512"/>
              <a:gd name="T3" fmla="*/ 1 h 137"/>
              <a:gd name="T4" fmla="*/ 512 w 512"/>
              <a:gd name="T5" fmla="*/ 12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137">
                <a:moveTo>
                  <a:pt x="0" y="137"/>
                </a:moveTo>
                <a:cubicBezTo>
                  <a:pt x="133" y="69"/>
                  <a:pt x="267" y="2"/>
                  <a:pt x="352" y="1"/>
                </a:cubicBezTo>
                <a:cubicBezTo>
                  <a:pt x="437" y="0"/>
                  <a:pt x="474" y="64"/>
                  <a:pt x="512" y="12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559300" y="1828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/>
              <a:t>Интерфейсы коммутатора</a:t>
            </a: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H="1">
            <a:off x="3467100" y="2006600"/>
            <a:ext cx="116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 flipH="1">
            <a:off x="4508500" y="2082800"/>
            <a:ext cx="2794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384300" y="5753100"/>
            <a:ext cx="582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Коммутатор</a:t>
            </a: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4495800" y="2362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7" name="Freeform 17"/>
          <p:cNvSpPr>
            <a:spLocks/>
          </p:cNvSpPr>
          <p:nvPr/>
        </p:nvSpPr>
        <p:spPr bwMode="auto">
          <a:xfrm>
            <a:off x="3568700" y="2349500"/>
            <a:ext cx="736600" cy="241300"/>
          </a:xfrm>
          <a:custGeom>
            <a:avLst/>
            <a:gdLst>
              <a:gd name="T0" fmla="*/ 0 w 464"/>
              <a:gd name="T1" fmla="*/ 0 h 152"/>
              <a:gd name="T2" fmla="*/ 280 w 464"/>
              <a:gd name="T3" fmla="*/ 152 h 152"/>
              <a:gd name="T4" fmla="*/ 464 w 464"/>
              <a:gd name="T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152">
                <a:moveTo>
                  <a:pt x="0" y="0"/>
                </a:moveTo>
                <a:cubicBezTo>
                  <a:pt x="101" y="76"/>
                  <a:pt x="203" y="152"/>
                  <a:pt x="280" y="152"/>
                </a:cubicBezTo>
                <a:cubicBezTo>
                  <a:pt x="357" y="152"/>
                  <a:pt x="410" y="76"/>
                  <a:pt x="46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3416300" y="2349500"/>
            <a:ext cx="0" cy="134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 flipV="1">
            <a:off x="3416300" y="14224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 flipV="1">
            <a:off x="4368800" y="13970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V="1">
            <a:off x="4483100" y="37719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2590800" y="2046436"/>
            <a:ext cx="3810000" cy="3276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3657600" y="25798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5105400" y="5780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5638800" y="3646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6400800" y="1970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3886200" y="4637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7391400" y="37990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V="1">
            <a:off x="3962400" y="2275036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3810000" y="2884636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 flipV="1">
            <a:off x="4191000" y="3875236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5943600" y="3799036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V="1">
            <a:off x="5257800" y="3951436"/>
            <a:ext cx="533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3962400" y="2808436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9" name="Oval 15"/>
          <p:cNvSpPr>
            <a:spLocks noChangeArrowheads="1"/>
          </p:cNvSpPr>
          <p:nvPr/>
        </p:nvSpPr>
        <p:spPr bwMode="auto">
          <a:xfrm>
            <a:off x="1905000" y="4408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2362200" y="21988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2819400" y="3646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2" name="Oval 18"/>
          <p:cNvSpPr>
            <a:spLocks noChangeArrowheads="1"/>
          </p:cNvSpPr>
          <p:nvPr/>
        </p:nvSpPr>
        <p:spPr bwMode="auto">
          <a:xfrm>
            <a:off x="7010400" y="2732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048000" y="3799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5943600" y="2884636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2667000" y="2351236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H="1">
            <a:off x="2133600" y="3875236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3124200" y="3799036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7086600" y="2351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3</a:t>
            </a:r>
            <a:endParaRPr kumimoji="0" lang="ru-RU" altLang="ru-RU" sz="2400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5638800" y="32656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5</a:t>
            </a:r>
            <a:endParaRPr kumimoji="0" lang="ru-RU" altLang="ru-RU" sz="2400"/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7467600" y="34180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4</a:t>
            </a:r>
            <a:endParaRPr kumimoji="0" lang="ru-RU" altLang="ru-RU" sz="2400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2362200" y="18178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7</a:t>
            </a:r>
            <a:endParaRPr kumimoji="0" lang="ru-RU" altLang="ru-RU" sz="2400"/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2819400" y="32656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6</a:t>
            </a:r>
            <a:endParaRPr kumimoji="0" lang="ru-RU" altLang="ru-RU" sz="2400"/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3962400" y="4256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8</a:t>
            </a:r>
            <a:endParaRPr kumimoji="0" lang="ru-RU" altLang="ru-RU" sz="2400"/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3657600" y="21988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1</a:t>
            </a:r>
            <a:endParaRPr kumimoji="0" lang="ru-RU" altLang="ru-RU" sz="2400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6400800" y="1589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2</a:t>
            </a:r>
            <a:endParaRPr kumimoji="0" lang="ru-RU" altLang="ru-RU" sz="2400"/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1905000" y="39514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9</a:t>
            </a:r>
            <a:endParaRPr kumimoji="0" lang="ru-RU" altLang="ru-RU" sz="2400"/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5257800" y="547543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10</a:t>
            </a:r>
            <a:endParaRPr kumimoji="0" lang="ru-RU" altLang="ru-RU" sz="2400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3886200" y="2351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а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4038600" y="25941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b</a:t>
            </a:r>
            <a:endParaRPr kumimoji="0" lang="ru-RU" altLang="ru-RU" sz="1800"/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5867400" y="33418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а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3581400" y="28846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c</a:t>
            </a:r>
            <a:endParaRPr kumimoji="0" lang="ru-RU" altLang="ru-RU" sz="1800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3429000" y="23655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d</a:t>
            </a:r>
            <a:endParaRPr kumimoji="0" lang="ru-RU" altLang="ru-RU" sz="1800"/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5715000" y="3875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c</a:t>
            </a:r>
            <a:endParaRPr kumimoji="0" lang="ru-RU" altLang="ru-RU" sz="1800"/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6019800" y="3494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b</a:t>
            </a:r>
            <a:endParaRPr kumimoji="0" lang="ru-RU" altLang="ru-RU" sz="1800"/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5257800" y="38133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d</a:t>
            </a:r>
            <a:endParaRPr kumimoji="0" lang="ru-RU" altLang="ru-RU" sz="1800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5181600" y="35085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e</a:t>
            </a:r>
            <a:endParaRPr kumimoji="0" lang="ru-RU" altLang="ru-RU" sz="1800"/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5410200" y="32656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f</a:t>
            </a:r>
            <a:endParaRPr kumimoji="0" lang="ru-RU" altLang="ru-RU" sz="1800"/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3505200" y="1284436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/>
              <a:t>Коммутационная сеть</a:t>
            </a:r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 flipH="1">
            <a:off x="4191000" y="166543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5050</TotalTime>
  <Words>1283</Words>
  <Application>Microsoft Office PowerPoint</Application>
  <PresentationFormat>Экран (4:3)</PresentationFormat>
  <Paragraphs>419</Paragraphs>
  <Slides>45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Природа</vt:lpstr>
      <vt:lpstr>Документ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методов коммутации каналов и пакетов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125</cp:revision>
  <dcterms:created xsi:type="dcterms:W3CDTF">1601-01-01T00:00:00Z</dcterms:created>
  <dcterms:modified xsi:type="dcterms:W3CDTF">2017-09-26T10:36:49Z</dcterms:modified>
</cp:coreProperties>
</file>