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311" r:id="rId2"/>
    <p:sldId id="330" r:id="rId3"/>
    <p:sldId id="331" r:id="rId4"/>
    <p:sldId id="332" r:id="rId5"/>
    <p:sldId id="337" r:id="rId6"/>
    <p:sldId id="338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A50021"/>
      </a:buClr>
      <a:buSzPct val="75000"/>
      <a:buFont typeface="Wingdings" pitchFamily="2" charset="2"/>
      <a:buChar char="n"/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E0C"/>
    <a:srgbClr val="F76778"/>
    <a:srgbClr val="F40426"/>
    <a:srgbClr val="F8EE90"/>
    <a:srgbClr val="F8D4DC"/>
    <a:srgbClr val="D6EB0D"/>
    <a:srgbClr val="E9D40F"/>
    <a:srgbClr val="FCF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Темный стиль 1 -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828" autoAdjust="0"/>
    <p:restoredTop sz="99385" autoAdjust="0"/>
  </p:normalViewPr>
  <p:slideViewPr>
    <p:cSldViewPr>
      <p:cViewPr>
        <p:scale>
          <a:sx n="100" d="100"/>
          <a:sy n="100" d="100"/>
        </p:scale>
        <p:origin x="-123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endParaRPr lang="ru-RU" altLang="ru-RU"/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/>
            </a:lvl1pPr>
          </a:lstStyle>
          <a:p>
            <a:fld id="{79E2989F-E908-4574-A120-3D07ADD75B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0206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pic>
        <p:nvPicPr>
          <p:cNvPr id="7171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2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81EFC4B3-51EB-4ADC-8F6C-7313D2AC0A0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AB378-D130-421A-B08E-FD9A2F0A8266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60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7935F-0DAA-439F-8736-4CCBED1FC21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53403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6E4C3F08-28A2-4451-B512-48480F9D1F9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90616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артинка 3"/>
          <p:cNvSpPr>
            <a:spLocks noGrp="1"/>
          </p:cNvSpPr>
          <p:nvPr>
            <p:ph type="clipArt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429000" y="6413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13500"/>
            <a:ext cx="914400" cy="457200"/>
          </a:xfrm>
        </p:spPr>
        <p:txBody>
          <a:bodyPr/>
          <a:lstStyle>
            <a:lvl1pPr>
              <a:defRPr/>
            </a:lvl1pPr>
          </a:lstStyle>
          <a:p>
            <a:fld id="{83A1A078-FA03-4EBD-94A7-A2364655993F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2905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FBF71-61D7-4F2E-8A56-D13E3E3504C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15461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EDABBB-6512-4067-A20B-C722DFA0E484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397691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F5C6F-19C6-4571-8201-80946B40DA49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135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FD4689-B876-4EF3-A7F2-0BA07A5E471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75897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59764-1438-4F2B-B807-66AFC6C3EC0B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417759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BBD24-55A3-467E-84D5-8BC7F1958B95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90641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40019-A25B-405D-A870-9A5B7813597E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287166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BBEC4-8F11-4C89-9225-D25B13CABA83}" type="slidenum">
              <a:rPr lang="ru-RU" altLang="ru-RU"/>
              <a:pPr/>
              <a:t>‹#›</a:t>
            </a:fld>
            <a:endParaRPr lang="ru-RU" altLang="ru-RU" sz="1400"/>
          </a:p>
        </p:txBody>
      </p:sp>
    </p:spTree>
    <p:extLst>
      <p:ext uri="{BB962C8B-B14F-4D97-AF65-F5344CB8AC3E}">
        <p14:creationId xmlns:p14="http://schemas.microsoft.com/office/powerpoint/2010/main" val="133402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4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altLang="ru-RU"/>
          </a:p>
        </p:txBody>
      </p:sp>
      <p:pic>
        <p:nvPicPr>
          <p:cNvPr id="6153" name="Picture 9" descr="anabnr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2400">
                <a:solidFill>
                  <a:schemeClr val="tx2"/>
                </a:solidFill>
              </a:defRPr>
            </a:lvl1pPr>
          </a:lstStyle>
          <a:p>
            <a:fld id="{69C74184-92F9-4419-BB70-C6087659E60B}" type="slidenum">
              <a:rPr lang="ru-RU" altLang="ru-RU"/>
              <a:pPr/>
              <a:t>‹#›</a:t>
            </a:fld>
            <a:endParaRPr lang="ru-RU" altLang="ru-RU" sz="1400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113" indent="-4556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013" indent="-228600" algn="l" rtl="0" fontAlgn="base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2913" indent="-228600" algn="l" rtl="0" fontAlgn="base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/>
          <p:cNvSpPr txBox="1">
            <a:spLocks/>
          </p:cNvSpPr>
          <p:nvPr/>
        </p:nvSpPr>
        <p:spPr>
          <a:xfrm>
            <a:off x="1043608" y="908720"/>
            <a:ext cx="777240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Маршрутизация в </a:t>
            </a:r>
            <a:r>
              <a:rPr kumimoji="0" lang="en-US" altLang="ru-RU" b="1" kern="0" dirty="0" smtClean="0"/>
              <a:t>IP</a:t>
            </a:r>
            <a:r>
              <a:rPr kumimoji="0" lang="ru-RU" altLang="ru-RU" b="1" kern="0" dirty="0" smtClean="0"/>
              <a:t>-сетях</a:t>
            </a:r>
            <a:endParaRPr kumimoji="0" lang="en-US" altLang="ru-RU" b="1" kern="0" dirty="0" smtClean="0"/>
          </a:p>
        </p:txBody>
      </p:sp>
      <p:pic>
        <p:nvPicPr>
          <p:cNvPr id="192514" name="Picture 2" descr="Картинки по запросу tcp 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19772"/>
            <a:ext cx="8676456" cy="433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21990" y="908720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Address Resolution Protocol</a:t>
            </a:r>
          </a:p>
          <a:p>
            <a:pPr algn="ctr">
              <a:buClrTx/>
              <a:buSzTx/>
              <a:buFontTx/>
              <a:buNone/>
            </a:pP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2420888"/>
            <a:ext cx="7632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Преобразование </a:t>
            </a:r>
            <a:r>
              <a:rPr lang="en-US" dirty="0" smtClean="0"/>
              <a:t>IP</a:t>
            </a:r>
            <a:r>
              <a:rPr lang="ru-RU" dirty="0" smtClean="0"/>
              <a:t>-адреса в физический (</a:t>
            </a:r>
            <a:r>
              <a:rPr lang="en-US" dirty="0" smtClean="0"/>
              <a:t>MAC</a:t>
            </a:r>
            <a:r>
              <a:rPr lang="ru-RU" dirty="0" smtClean="0"/>
              <a:t>-адрес)</a:t>
            </a:r>
          </a:p>
          <a:p>
            <a:r>
              <a:rPr lang="ru-RU" dirty="0" smtClean="0"/>
              <a:t>В обратную сторону обычно не производится</a:t>
            </a:r>
          </a:p>
          <a:p>
            <a:r>
              <a:rPr lang="ru-RU" dirty="0" smtClean="0"/>
              <a:t>Использование таблиц</a:t>
            </a:r>
          </a:p>
          <a:p>
            <a:pPr lvl="1"/>
            <a:r>
              <a:rPr lang="ru-RU" dirty="0" smtClean="0"/>
              <a:t>Отсутствие какой-либо схемы</a:t>
            </a:r>
          </a:p>
          <a:p>
            <a:r>
              <a:rPr lang="ru-RU" dirty="0" smtClean="0"/>
              <a:t>Происходит </a:t>
            </a:r>
            <a:r>
              <a:rPr lang="ru-RU" b="1" dirty="0" smtClean="0"/>
              <a:t>на каждом</a:t>
            </a:r>
            <a:r>
              <a:rPr lang="ru-RU" dirty="0" smtClean="0"/>
              <a:t> узле сети</a:t>
            </a:r>
          </a:p>
          <a:p>
            <a:r>
              <a:rPr lang="en-US" dirty="0" smtClean="0"/>
              <a:t>RFC 826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3295748" y="4119651"/>
            <a:ext cx="6126162" cy="2506723"/>
            <a:chOff x="1214438" y="673100"/>
            <a:chExt cx="6126162" cy="2506723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214438" y="1606550"/>
              <a:ext cx="5748337" cy="587375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214438" y="1619250"/>
              <a:ext cx="1620837" cy="5746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 rot="16200000">
              <a:off x="4645025" y="530226"/>
              <a:ext cx="509587" cy="4075112"/>
            </a:xfrm>
            <a:prstGeom prst="leftBrace">
              <a:avLst>
                <a:gd name="adj1" fmla="val 666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8" name="AutoShape 5"/>
            <p:cNvSpPr>
              <a:spLocks/>
            </p:cNvSpPr>
            <p:nvPr/>
          </p:nvSpPr>
          <p:spPr bwMode="auto">
            <a:xfrm rot="5400000">
              <a:off x="3858419" y="-1539081"/>
              <a:ext cx="509587" cy="5648325"/>
            </a:xfrm>
            <a:prstGeom prst="leftBrace">
              <a:avLst>
                <a:gd name="adj1" fmla="val 923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092450" y="673100"/>
              <a:ext cx="3724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/>
                <a:t>Кадр </a:t>
              </a:r>
              <a:r>
                <a:rPr lang="en-GB" altLang="ru-RU"/>
                <a:t>Ethernet</a:t>
              </a:r>
              <a:endParaRPr lang="ru-RU" altLang="ru-RU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3857625" y="2779713"/>
              <a:ext cx="34829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ARP request/replay</a:t>
              </a:r>
              <a:endParaRPr lang="ru-RU" altLang="ru-RU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77938" y="1681163"/>
              <a:ext cx="147796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ru-RU" altLang="ru-RU" sz="1200"/>
                <a:t>Заголовок </a:t>
              </a:r>
              <a:r>
                <a:rPr lang="en-GB" altLang="ru-RU" sz="1200"/>
                <a:t>Ethernet</a:t>
              </a:r>
              <a:endParaRPr lang="ru-RU" altLang="ru-RU" sz="1200"/>
            </a:p>
          </p:txBody>
        </p:sp>
      </p:grpSp>
    </p:spTree>
    <p:extLst>
      <p:ext uri="{BB962C8B-B14F-4D97-AF65-F5344CB8AC3E}">
        <p14:creationId xmlns:p14="http://schemas.microsoft.com/office/powerpoint/2010/main" val="4224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"/>
          <p:cNvSpPr>
            <a:spLocks noChangeArrowheads="1"/>
          </p:cNvSpPr>
          <p:nvPr/>
        </p:nvSpPr>
        <p:spPr bwMode="auto">
          <a:xfrm>
            <a:off x="1490663" y="465138"/>
            <a:ext cx="1871662" cy="19970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3" name="Oval 3"/>
          <p:cNvSpPr>
            <a:spLocks noChangeArrowheads="1"/>
          </p:cNvSpPr>
          <p:nvPr/>
        </p:nvSpPr>
        <p:spPr bwMode="auto">
          <a:xfrm>
            <a:off x="2957513" y="239077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sp>
        <p:nvSpPr>
          <p:cNvPr id="164" name="Oval 4"/>
          <p:cNvSpPr>
            <a:spLocks noChangeArrowheads="1"/>
          </p:cNvSpPr>
          <p:nvPr/>
        </p:nvSpPr>
        <p:spPr bwMode="auto">
          <a:xfrm>
            <a:off x="1736725" y="2397125"/>
            <a:ext cx="168275" cy="169863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ru-RU"/>
          </a:p>
        </p:txBody>
      </p:sp>
      <p:grpSp>
        <p:nvGrpSpPr>
          <p:cNvPr id="165" name="Group 5"/>
          <p:cNvGrpSpPr>
            <a:grpSpLocks/>
          </p:cNvGrpSpPr>
          <p:nvPr/>
        </p:nvGrpSpPr>
        <p:grpSpPr bwMode="auto">
          <a:xfrm>
            <a:off x="2614613" y="1784350"/>
            <a:ext cx="801687" cy="617538"/>
            <a:chOff x="2960" y="2526"/>
            <a:chExt cx="505" cy="389"/>
          </a:xfrm>
        </p:grpSpPr>
        <p:sp>
          <p:nvSpPr>
            <p:cNvPr id="166" name="Rectangle 6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67" name="Text Box 7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2</a:t>
              </a:r>
              <a:endParaRPr lang="ru-RU" altLang="ru-RU" sz="1400"/>
            </a:p>
          </p:txBody>
        </p:sp>
      </p:grpSp>
      <p:grpSp>
        <p:nvGrpSpPr>
          <p:cNvPr id="168" name="Group 8"/>
          <p:cNvGrpSpPr>
            <a:grpSpLocks/>
          </p:cNvGrpSpPr>
          <p:nvPr/>
        </p:nvGrpSpPr>
        <p:grpSpPr bwMode="auto">
          <a:xfrm>
            <a:off x="1520825" y="1774825"/>
            <a:ext cx="801688" cy="617538"/>
            <a:chOff x="2960" y="2526"/>
            <a:chExt cx="505" cy="389"/>
          </a:xfrm>
        </p:grpSpPr>
        <p:sp>
          <p:nvSpPr>
            <p:cNvPr id="169" name="Rectangle 9"/>
            <p:cNvSpPr>
              <a:spLocks noChangeArrowheads="1"/>
            </p:cNvSpPr>
            <p:nvPr/>
          </p:nvSpPr>
          <p:spPr bwMode="auto">
            <a:xfrm>
              <a:off x="2960" y="2526"/>
              <a:ext cx="443" cy="3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0" name="Text Box 10"/>
            <p:cNvSpPr txBox="1">
              <a:spLocks noChangeArrowheads="1"/>
            </p:cNvSpPr>
            <p:nvPr/>
          </p:nvSpPr>
          <p:spPr bwMode="auto">
            <a:xfrm>
              <a:off x="2995" y="2533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table 1</a:t>
              </a:r>
              <a:endParaRPr lang="ru-RU" altLang="ru-RU" sz="1400"/>
            </a:p>
          </p:txBody>
        </p:sp>
      </p:grpSp>
      <p:sp>
        <p:nvSpPr>
          <p:cNvPr id="171" name="Line 11"/>
          <p:cNvSpPr>
            <a:spLocks noChangeShapeType="1"/>
          </p:cNvSpPr>
          <p:nvPr/>
        </p:nvSpPr>
        <p:spPr bwMode="auto">
          <a:xfrm>
            <a:off x="3024188" y="2532063"/>
            <a:ext cx="0" cy="393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2" name="Line 12"/>
          <p:cNvSpPr>
            <a:spLocks noChangeShapeType="1"/>
          </p:cNvSpPr>
          <p:nvPr/>
        </p:nvSpPr>
        <p:spPr bwMode="auto">
          <a:xfrm>
            <a:off x="3024188" y="2940050"/>
            <a:ext cx="51911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3" name="Line 13"/>
          <p:cNvSpPr>
            <a:spLocks noChangeShapeType="1"/>
          </p:cNvSpPr>
          <p:nvPr/>
        </p:nvSpPr>
        <p:spPr bwMode="auto">
          <a:xfrm>
            <a:off x="1814513" y="2574925"/>
            <a:ext cx="0" cy="3094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174" name="Line 14"/>
          <p:cNvSpPr>
            <a:spLocks noChangeShapeType="1"/>
          </p:cNvSpPr>
          <p:nvPr/>
        </p:nvSpPr>
        <p:spPr bwMode="auto">
          <a:xfrm>
            <a:off x="1814513" y="5668963"/>
            <a:ext cx="662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175" name="Group 15"/>
          <p:cNvGrpSpPr>
            <a:grpSpLocks/>
          </p:cNvGrpSpPr>
          <p:nvPr/>
        </p:nvGrpSpPr>
        <p:grpSpPr bwMode="auto">
          <a:xfrm>
            <a:off x="2182813" y="539750"/>
            <a:ext cx="601662" cy="407988"/>
            <a:chOff x="3314" y="346"/>
            <a:chExt cx="273" cy="257"/>
          </a:xfrm>
        </p:grpSpPr>
        <p:sp>
          <p:nvSpPr>
            <p:cNvPr id="176" name="Rectangle 16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7" name="Text Box 17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 dirty="0"/>
                <a:t>IP</a:t>
              </a:r>
              <a:endParaRPr lang="ru-RU" altLang="ru-RU" sz="1400" b="1" dirty="0"/>
            </a:p>
          </p:txBody>
        </p:sp>
      </p:grpSp>
      <p:grpSp>
        <p:nvGrpSpPr>
          <p:cNvPr id="178" name="Group 18"/>
          <p:cNvGrpSpPr>
            <a:grpSpLocks/>
          </p:cNvGrpSpPr>
          <p:nvPr/>
        </p:nvGrpSpPr>
        <p:grpSpPr bwMode="auto">
          <a:xfrm>
            <a:off x="1524000" y="900113"/>
            <a:ext cx="615950" cy="407987"/>
            <a:chOff x="3314" y="346"/>
            <a:chExt cx="273" cy="257"/>
          </a:xfrm>
        </p:grpSpPr>
        <p:sp>
          <p:nvSpPr>
            <p:cNvPr id="179" name="Rectangle 19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0" name="Text Box 20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1" name="Group 21"/>
          <p:cNvGrpSpPr>
            <a:grpSpLocks/>
          </p:cNvGrpSpPr>
          <p:nvPr/>
        </p:nvGrpSpPr>
        <p:grpSpPr bwMode="auto">
          <a:xfrm>
            <a:off x="2790825" y="900113"/>
            <a:ext cx="615950" cy="407987"/>
            <a:chOff x="3314" y="346"/>
            <a:chExt cx="273" cy="257"/>
          </a:xfrm>
        </p:grpSpPr>
        <p:sp>
          <p:nvSpPr>
            <p:cNvPr id="182" name="Rectangle 22"/>
            <p:cNvSpPr>
              <a:spLocks noChangeArrowheads="1"/>
            </p:cNvSpPr>
            <p:nvPr/>
          </p:nvSpPr>
          <p:spPr bwMode="auto">
            <a:xfrm>
              <a:off x="3314" y="346"/>
              <a:ext cx="231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3" name="Text Box 23"/>
            <p:cNvSpPr txBox="1">
              <a:spLocks noChangeArrowheads="1"/>
            </p:cNvSpPr>
            <p:nvPr/>
          </p:nvSpPr>
          <p:spPr bwMode="auto">
            <a:xfrm>
              <a:off x="3321" y="381"/>
              <a:ext cx="2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Eth</a:t>
              </a:r>
              <a:endParaRPr lang="ru-RU" altLang="ru-RU" sz="1400" b="1"/>
            </a:p>
          </p:txBody>
        </p:sp>
      </p:grpSp>
      <p:grpSp>
        <p:nvGrpSpPr>
          <p:cNvPr id="184" name="Group 24"/>
          <p:cNvGrpSpPr>
            <a:grpSpLocks/>
          </p:cNvGrpSpPr>
          <p:nvPr/>
        </p:nvGrpSpPr>
        <p:grpSpPr bwMode="auto">
          <a:xfrm>
            <a:off x="2703513" y="1336675"/>
            <a:ext cx="850900" cy="407988"/>
            <a:chOff x="3961" y="319"/>
            <a:chExt cx="536" cy="257"/>
          </a:xfrm>
        </p:grpSpPr>
        <p:sp>
          <p:nvSpPr>
            <p:cNvPr id="185" name="Rectangle 25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6" name="Text Box 26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grpSp>
        <p:nvGrpSpPr>
          <p:cNvPr id="187" name="Group 27"/>
          <p:cNvGrpSpPr>
            <a:grpSpLocks/>
          </p:cNvGrpSpPr>
          <p:nvPr/>
        </p:nvGrpSpPr>
        <p:grpSpPr bwMode="auto">
          <a:xfrm>
            <a:off x="1533525" y="1347788"/>
            <a:ext cx="850900" cy="407987"/>
            <a:chOff x="3961" y="319"/>
            <a:chExt cx="536" cy="257"/>
          </a:xfrm>
        </p:grpSpPr>
        <p:sp>
          <p:nvSpPr>
            <p:cNvPr id="188" name="Rectangle 28"/>
            <p:cNvSpPr>
              <a:spLocks noChangeArrowheads="1"/>
            </p:cNvSpPr>
            <p:nvPr/>
          </p:nvSpPr>
          <p:spPr bwMode="auto">
            <a:xfrm>
              <a:off x="3961" y="319"/>
              <a:ext cx="372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9" name="Text Box 29"/>
            <p:cNvSpPr txBox="1">
              <a:spLocks noChangeArrowheads="1"/>
            </p:cNvSpPr>
            <p:nvPr/>
          </p:nvSpPr>
          <p:spPr bwMode="auto">
            <a:xfrm>
              <a:off x="3983" y="344"/>
              <a:ext cx="5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 b="1"/>
                <a:t>ARP</a:t>
              </a:r>
              <a:endParaRPr lang="ru-RU" altLang="ru-RU" sz="1400" b="1"/>
            </a:p>
          </p:txBody>
        </p:sp>
      </p:grpSp>
      <p:sp>
        <p:nvSpPr>
          <p:cNvPr id="190" name="Text Box 30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1" name="Text Box 31"/>
          <p:cNvSpPr txBox="1">
            <a:spLocks noChangeArrowheads="1"/>
          </p:cNvSpPr>
          <p:nvPr/>
        </p:nvSpPr>
        <p:spPr bwMode="auto">
          <a:xfrm>
            <a:off x="1389063" y="2460625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1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1</a:t>
            </a:r>
            <a:endParaRPr lang="ru-RU" altLang="ru-RU" sz="1400" baseline="-25000"/>
          </a:p>
        </p:txBody>
      </p:sp>
      <p:sp>
        <p:nvSpPr>
          <p:cNvPr id="192" name="Text Box 32"/>
          <p:cNvSpPr txBox="1">
            <a:spLocks noChangeArrowheads="1"/>
          </p:cNvSpPr>
          <p:nvPr/>
        </p:nvSpPr>
        <p:spPr bwMode="auto">
          <a:xfrm>
            <a:off x="2619375" y="2462213"/>
            <a:ext cx="11112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IP</a:t>
            </a:r>
            <a:r>
              <a:rPr lang="en-GB" altLang="ru-RU" sz="1400" baseline="-25000"/>
              <a:t>2 </a:t>
            </a:r>
            <a:r>
              <a:rPr lang="en-GB" altLang="ru-RU"/>
              <a:t>  </a:t>
            </a:r>
            <a:r>
              <a:rPr lang="en-GB" altLang="ru-RU" sz="1400"/>
              <a:t>MAC</a:t>
            </a:r>
            <a:r>
              <a:rPr lang="en-GB" altLang="ru-RU" sz="1400" baseline="-25000"/>
              <a:t>2</a:t>
            </a:r>
            <a:endParaRPr lang="ru-RU" altLang="ru-RU" sz="1400" baseline="-25000"/>
          </a:p>
        </p:txBody>
      </p:sp>
      <p:sp>
        <p:nvSpPr>
          <p:cNvPr id="193" name="Text Box 33"/>
          <p:cNvSpPr txBox="1">
            <a:spLocks noChangeArrowheads="1"/>
          </p:cNvSpPr>
          <p:nvPr/>
        </p:nvSpPr>
        <p:spPr bwMode="auto">
          <a:xfrm>
            <a:off x="3473451" y="841315"/>
            <a:ext cx="1082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Router</a:t>
            </a:r>
            <a:endParaRPr lang="ru-RU" altLang="ru-RU" dirty="0"/>
          </a:p>
        </p:txBody>
      </p:sp>
      <p:grpSp>
        <p:nvGrpSpPr>
          <p:cNvPr id="194" name="Group 34"/>
          <p:cNvGrpSpPr>
            <a:grpSpLocks/>
          </p:cNvGrpSpPr>
          <p:nvPr/>
        </p:nvGrpSpPr>
        <p:grpSpPr bwMode="auto">
          <a:xfrm>
            <a:off x="4578350" y="1122363"/>
            <a:ext cx="1616075" cy="1868488"/>
            <a:chOff x="3110" y="708"/>
            <a:chExt cx="1018" cy="1177"/>
          </a:xfrm>
        </p:grpSpPr>
        <p:sp>
          <p:nvSpPr>
            <p:cNvPr id="195" name="Rectangle 35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6" name="Group 36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10" name="Rectangle 37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11" name="Text Box 38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197" name="Oval 39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98" name="Group 40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08" name="Rectangle 4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9" name="Text Box 4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199" name="Group 43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06" name="Rectangle 44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7" name="Text Box 45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00" name="Group 46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04" name="Rectangle 4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05" name="Text Box 4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01" name="Line 49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02" name="Text Box 50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D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D</a:t>
              </a:r>
              <a:endParaRPr lang="ru-RU" altLang="ru-RU" sz="1400" baseline="-25000"/>
            </a:p>
          </p:txBody>
        </p:sp>
        <p:sp>
          <p:nvSpPr>
            <p:cNvPr id="203" name="Text Box 51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 D</a:t>
              </a:r>
              <a:endParaRPr lang="ru-RU" altLang="ru-RU"/>
            </a:p>
          </p:txBody>
        </p:sp>
      </p:grpSp>
      <p:grpSp>
        <p:nvGrpSpPr>
          <p:cNvPr id="212" name="Group 52"/>
          <p:cNvGrpSpPr>
            <a:grpSpLocks/>
          </p:cNvGrpSpPr>
          <p:nvPr/>
        </p:nvGrpSpPr>
        <p:grpSpPr bwMode="auto">
          <a:xfrm>
            <a:off x="6553200" y="1096963"/>
            <a:ext cx="1616075" cy="1868488"/>
            <a:chOff x="3110" y="708"/>
            <a:chExt cx="1018" cy="1177"/>
          </a:xfrm>
        </p:grpSpPr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4" name="Group 54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28" name="Rectangle 55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9" name="Text Box 56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15" name="Oval 57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16" name="Group 58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26" name="Rectangle 5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7" name="Text Box 6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17" name="Group 61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24" name="Rectangle 62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5" name="Text Box 63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18" name="Group 64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22" name="Rectangle 6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23" name="Text Box 6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19" name="Line 67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0" name="Text Box 68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E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E</a:t>
              </a:r>
              <a:endParaRPr lang="ru-RU" altLang="ru-RU" sz="1400" baseline="-25000"/>
            </a:p>
          </p:txBody>
        </p:sp>
        <p:sp>
          <p:nvSpPr>
            <p:cNvPr id="221" name="Text Box 69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E</a:t>
              </a:r>
              <a:endParaRPr lang="ru-RU" altLang="ru-RU"/>
            </a:p>
          </p:txBody>
        </p:sp>
      </p:grpSp>
      <p:grpSp>
        <p:nvGrpSpPr>
          <p:cNvPr id="230" name="Group 70"/>
          <p:cNvGrpSpPr>
            <a:grpSpLocks/>
          </p:cNvGrpSpPr>
          <p:nvPr/>
        </p:nvGrpSpPr>
        <p:grpSpPr bwMode="auto">
          <a:xfrm>
            <a:off x="2476500" y="3852863"/>
            <a:ext cx="1616075" cy="1868488"/>
            <a:chOff x="3110" y="708"/>
            <a:chExt cx="1018" cy="1177"/>
          </a:xfrm>
        </p:grpSpPr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2" name="Group 72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46" name="Rectangle 73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7" name="Text Box 74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33" name="Oval 75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34" name="Group 76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44" name="Rectangle 77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5" name="Text Box 78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35" name="Group 79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42" name="Rectangle 80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3" name="Text Box 81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36" name="Group 82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40" name="Rectangle 8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41" name="Text Box 8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37" name="Line 85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8" name="Text Box 86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A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A</a:t>
              </a:r>
              <a:endParaRPr lang="ru-RU" altLang="ru-RU" sz="1400" baseline="-25000"/>
            </a:p>
          </p:txBody>
        </p:sp>
        <p:sp>
          <p:nvSpPr>
            <p:cNvPr id="239" name="Text Box 87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A</a:t>
              </a:r>
              <a:endParaRPr lang="ru-RU" altLang="ru-RU"/>
            </a:p>
          </p:txBody>
        </p:sp>
      </p:grpSp>
      <p:grpSp>
        <p:nvGrpSpPr>
          <p:cNvPr id="248" name="Group 88"/>
          <p:cNvGrpSpPr>
            <a:grpSpLocks/>
          </p:cNvGrpSpPr>
          <p:nvPr/>
        </p:nvGrpSpPr>
        <p:grpSpPr bwMode="auto">
          <a:xfrm>
            <a:off x="6399213" y="3838575"/>
            <a:ext cx="1616075" cy="1868488"/>
            <a:chOff x="3110" y="708"/>
            <a:chExt cx="1018" cy="1177"/>
          </a:xfrm>
        </p:grpSpPr>
        <p:sp>
          <p:nvSpPr>
            <p:cNvPr id="249" name="Rectangle 89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0" name="Group 90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64" name="Rectangle 91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5" name="Text Box 92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51" name="Oval 93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52" name="Group 94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62" name="Rectangle 95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3" name="Text Box 96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53" name="Group 97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60" name="Rectangle 98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61" name="Text Box 99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54" name="Group 100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58" name="Rectangle 101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59" name="Text Box 102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55" name="Line 103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6" name="Text Box 104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C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C</a:t>
              </a:r>
              <a:endParaRPr lang="ru-RU" altLang="ru-RU" sz="1400" baseline="-25000"/>
            </a:p>
          </p:txBody>
        </p:sp>
        <p:sp>
          <p:nvSpPr>
            <p:cNvPr id="257" name="Text Box 105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C</a:t>
              </a:r>
              <a:endParaRPr lang="ru-RU" altLang="ru-RU"/>
            </a:p>
          </p:txBody>
        </p:sp>
      </p:grpSp>
      <p:grpSp>
        <p:nvGrpSpPr>
          <p:cNvPr id="266" name="Group 106"/>
          <p:cNvGrpSpPr>
            <a:grpSpLocks/>
          </p:cNvGrpSpPr>
          <p:nvPr/>
        </p:nvGrpSpPr>
        <p:grpSpPr bwMode="auto">
          <a:xfrm>
            <a:off x="4449763" y="3857625"/>
            <a:ext cx="1616075" cy="1868488"/>
            <a:chOff x="3110" y="708"/>
            <a:chExt cx="1018" cy="1177"/>
          </a:xfrm>
        </p:grpSpPr>
        <p:sp>
          <p:nvSpPr>
            <p:cNvPr id="267" name="Rectangle 107"/>
            <p:cNvSpPr>
              <a:spLocks noChangeArrowheads="1"/>
            </p:cNvSpPr>
            <p:nvPr/>
          </p:nvSpPr>
          <p:spPr bwMode="auto">
            <a:xfrm>
              <a:off x="3110" y="912"/>
              <a:ext cx="904" cy="73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68" name="Group 108"/>
            <p:cNvGrpSpPr>
              <a:grpSpLocks/>
            </p:cNvGrpSpPr>
            <p:nvPr/>
          </p:nvGrpSpPr>
          <p:grpSpPr bwMode="auto">
            <a:xfrm>
              <a:off x="3587" y="1233"/>
              <a:ext cx="452" cy="389"/>
              <a:chOff x="2960" y="2526"/>
              <a:chExt cx="505" cy="389"/>
            </a:xfrm>
          </p:grpSpPr>
          <p:sp>
            <p:nvSpPr>
              <p:cNvPr id="282" name="Rectangle 109"/>
              <p:cNvSpPr>
                <a:spLocks noChangeArrowheads="1"/>
              </p:cNvSpPr>
              <p:nvPr/>
            </p:nvSpPr>
            <p:spPr bwMode="auto">
              <a:xfrm>
                <a:off x="2960" y="2526"/>
                <a:ext cx="443" cy="3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3" name="Text Box 110"/>
              <p:cNvSpPr txBox="1">
                <a:spLocks noChangeArrowheads="1"/>
              </p:cNvSpPr>
              <p:nvPr/>
            </p:nvSpPr>
            <p:spPr bwMode="auto">
              <a:xfrm>
                <a:off x="2995" y="2533"/>
                <a:ext cx="47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/>
                  <a:t>ARP table </a:t>
                </a:r>
                <a:endParaRPr lang="ru-RU" altLang="ru-RU" sz="1400"/>
              </a:p>
            </p:txBody>
          </p:sp>
        </p:grpSp>
        <p:sp>
          <p:nvSpPr>
            <p:cNvPr id="269" name="Oval 111"/>
            <p:cNvSpPr>
              <a:spLocks noChangeArrowheads="1"/>
            </p:cNvSpPr>
            <p:nvPr/>
          </p:nvSpPr>
          <p:spPr bwMode="auto">
            <a:xfrm>
              <a:off x="3499" y="1601"/>
              <a:ext cx="106" cy="10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270" name="Group 112"/>
            <p:cNvGrpSpPr>
              <a:grpSpLocks/>
            </p:cNvGrpSpPr>
            <p:nvPr/>
          </p:nvGrpSpPr>
          <p:grpSpPr bwMode="auto">
            <a:xfrm>
              <a:off x="3136" y="922"/>
              <a:ext cx="379" cy="257"/>
              <a:chOff x="3314" y="346"/>
              <a:chExt cx="273" cy="257"/>
            </a:xfrm>
          </p:grpSpPr>
          <p:sp>
            <p:nvSpPr>
              <p:cNvPr id="280" name="Rectangle 113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81" name="Text Box 114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IP</a:t>
                </a:r>
                <a:endParaRPr lang="ru-RU" altLang="ru-RU" sz="1400" b="1"/>
              </a:p>
            </p:txBody>
          </p:sp>
        </p:grpSp>
        <p:grpSp>
          <p:nvGrpSpPr>
            <p:cNvPr id="271" name="Group 115"/>
            <p:cNvGrpSpPr>
              <a:grpSpLocks/>
            </p:cNvGrpSpPr>
            <p:nvPr/>
          </p:nvGrpSpPr>
          <p:grpSpPr bwMode="auto">
            <a:xfrm>
              <a:off x="3592" y="940"/>
              <a:ext cx="536" cy="257"/>
              <a:chOff x="3961" y="319"/>
              <a:chExt cx="536" cy="257"/>
            </a:xfrm>
          </p:grpSpPr>
          <p:sp>
            <p:nvSpPr>
              <p:cNvPr id="278" name="Rectangle 116"/>
              <p:cNvSpPr>
                <a:spLocks noChangeArrowheads="1"/>
              </p:cNvSpPr>
              <p:nvPr/>
            </p:nvSpPr>
            <p:spPr bwMode="auto">
              <a:xfrm>
                <a:off x="3961" y="319"/>
                <a:ext cx="372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9" name="Text Box 117"/>
              <p:cNvSpPr txBox="1">
                <a:spLocks noChangeArrowheads="1"/>
              </p:cNvSpPr>
              <p:nvPr/>
            </p:nvSpPr>
            <p:spPr bwMode="auto">
              <a:xfrm>
                <a:off x="3983" y="344"/>
                <a:ext cx="51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ARP</a:t>
                </a:r>
                <a:endParaRPr lang="ru-RU" altLang="ru-RU" sz="1400" b="1"/>
              </a:p>
            </p:txBody>
          </p:sp>
        </p:grpSp>
        <p:grpSp>
          <p:nvGrpSpPr>
            <p:cNvPr id="272" name="Group 118"/>
            <p:cNvGrpSpPr>
              <a:grpSpLocks/>
            </p:cNvGrpSpPr>
            <p:nvPr/>
          </p:nvGrpSpPr>
          <p:grpSpPr bwMode="auto">
            <a:xfrm>
              <a:off x="3137" y="1220"/>
              <a:ext cx="388" cy="257"/>
              <a:chOff x="3314" y="346"/>
              <a:chExt cx="273" cy="257"/>
            </a:xfrm>
          </p:grpSpPr>
          <p:sp>
            <p:nvSpPr>
              <p:cNvPr id="276" name="Rectangle 119"/>
              <p:cNvSpPr>
                <a:spLocks noChangeArrowheads="1"/>
              </p:cNvSpPr>
              <p:nvPr/>
            </p:nvSpPr>
            <p:spPr bwMode="auto">
              <a:xfrm>
                <a:off x="3314" y="346"/>
                <a:ext cx="231" cy="25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277" name="Text Box 120"/>
              <p:cNvSpPr txBox="1">
                <a:spLocks noChangeArrowheads="1"/>
              </p:cNvSpPr>
              <p:nvPr/>
            </p:nvSpPr>
            <p:spPr bwMode="auto">
              <a:xfrm>
                <a:off x="3321" y="381"/>
                <a:ext cx="26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400" b="1"/>
                  <a:t>Eth</a:t>
                </a:r>
                <a:endParaRPr lang="ru-RU" altLang="ru-RU" sz="1400" b="1"/>
              </a:p>
            </p:txBody>
          </p:sp>
        </p:grpSp>
        <p:sp>
          <p:nvSpPr>
            <p:cNvPr id="273" name="Line 121"/>
            <p:cNvSpPr>
              <a:spLocks noChangeShapeType="1"/>
            </p:cNvSpPr>
            <p:nvPr/>
          </p:nvSpPr>
          <p:spPr bwMode="auto">
            <a:xfrm>
              <a:off x="3553" y="168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4" name="Text Box 122"/>
            <p:cNvSpPr txBox="1">
              <a:spLocks noChangeArrowheads="1"/>
            </p:cNvSpPr>
            <p:nvPr/>
          </p:nvSpPr>
          <p:spPr bwMode="auto">
            <a:xfrm>
              <a:off x="3308" y="1633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B </a:t>
              </a:r>
              <a:r>
                <a:rPr lang="en-GB" altLang="ru-RU"/>
                <a:t>  </a:t>
              </a:r>
              <a:r>
                <a:rPr lang="en-GB" altLang="ru-RU" sz="1400"/>
                <a:t>MAC</a:t>
              </a:r>
              <a:r>
                <a:rPr lang="en-GB" altLang="ru-RU" sz="1400" baseline="-25000"/>
                <a:t>B</a:t>
              </a:r>
              <a:endParaRPr lang="ru-RU" altLang="ru-RU" sz="1400" baseline="-25000"/>
            </a:p>
          </p:txBody>
        </p:sp>
        <p:sp>
          <p:nvSpPr>
            <p:cNvPr id="275" name="Text Box 123"/>
            <p:cNvSpPr txBox="1">
              <a:spLocks noChangeArrowheads="1"/>
            </p:cNvSpPr>
            <p:nvPr/>
          </p:nvSpPr>
          <p:spPr bwMode="auto">
            <a:xfrm>
              <a:off x="3120" y="708"/>
              <a:ext cx="9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/>
                <a:t>B</a:t>
              </a:r>
              <a:endParaRPr lang="ru-RU" altLang="ru-RU"/>
            </a:p>
          </p:txBody>
        </p:sp>
      </p:grpSp>
      <p:sp>
        <p:nvSpPr>
          <p:cNvPr id="284" name="Text Box 124"/>
          <p:cNvSpPr txBox="1">
            <a:spLocks noChangeArrowheads="1"/>
          </p:cNvSpPr>
          <p:nvPr/>
        </p:nvSpPr>
        <p:spPr bwMode="auto">
          <a:xfrm>
            <a:off x="7905750" y="2924175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Ethernet2</a:t>
            </a:r>
            <a:endParaRPr lang="ru-RU" altLang="ru-RU" sz="1400"/>
          </a:p>
        </p:txBody>
      </p:sp>
      <p:sp>
        <p:nvSpPr>
          <p:cNvPr id="285" name="Text Box 125"/>
          <p:cNvSpPr txBox="1">
            <a:spLocks noChangeArrowheads="1"/>
          </p:cNvSpPr>
          <p:nvPr/>
        </p:nvSpPr>
        <p:spPr bwMode="auto">
          <a:xfrm>
            <a:off x="8102600" y="5643563"/>
            <a:ext cx="104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/>
              <a:t>Ethernet1</a:t>
            </a:r>
            <a:endParaRPr lang="ru-RU" altLang="ru-RU" sz="1400"/>
          </a:p>
        </p:txBody>
      </p:sp>
      <p:sp>
        <p:nvSpPr>
          <p:cNvPr id="286" name="Freeform 126"/>
          <p:cNvSpPr>
            <a:spLocks/>
          </p:cNvSpPr>
          <p:nvPr/>
        </p:nvSpPr>
        <p:spPr bwMode="auto">
          <a:xfrm>
            <a:off x="6780213" y="3849688"/>
            <a:ext cx="760412" cy="369887"/>
          </a:xfrm>
          <a:custGeom>
            <a:avLst/>
            <a:gdLst>
              <a:gd name="T0" fmla="*/ 0 w 479"/>
              <a:gd name="T1" fmla="*/ 216 h 233"/>
              <a:gd name="T2" fmla="*/ 213 w 479"/>
              <a:gd name="T3" fmla="*/ 3 h 233"/>
              <a:gd name="T4" fmla="*/ 479 w 479"/>
              <a:gd name="T5" fmla="*/ 233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9" h="233">
                <a:moveTo>
                  <a:pt x="0" y="216"/>
                </a:moveTo>
                <a:cubicBezTo>
                  <a:pt x="66" y="108"/>
                  <a:pt x="133" y="0"/>
                  <a:pt x="213" y="3"/>
                </a:cubicBezTo>
                <a:cubicBezTo>
                  <a:pt x="293" y="6"/>
                  <a:pt x="386" y="119"/>
                  <a:pt x="479" y="23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7" name="Freeform 127"/>
          <p:cNvSpPr>
            <a:spLocks/>
          </p:cNvSpPr>
          <p:nvPr/>
        </p:nvSpPr>
        <p:spPr bwMode="auto">
          <a:xfrm>
            <a:off x="7766050" y="4418013"/>
            <a:ext cx="252413" cy="660400"/>
          </a:xfrm>
          <a:custGeom>
            <a:avLst/>
            <a:gdLst>
              <a:gd name="T0" fmla="*/ 0 w 159"/>
              <a:gd name="T1" fmla="*/ 0 h 416"/>
              <a:gd name="T2" fmla="*/ 124 w 159"/>
              <a:gd name="T3" fmla="*/ 79 h 416"/>
              <a:gd name="T4" fmla="*/ 141 w 159"/>
              <a:gd name="T5" fmla="*/ 274 h 416"/>
              <a:gd name="T6" fmla="*/ 17 w 159"/>
              <a:gd name="T7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" h="416">
                <a:moveTo>
                  <a:pt x="0" y="0"/>
                </a:moveTo>
                <a:cubicBezTo>
                  <a:pt x="50" y="16"/>
                  <a:pt x="100" y="33"/>
                  <a:pt x="124" y="79"/>
                </a:cubicBezTo>
                <a:cubicBezTo>
                  <a:pt x="148" y="125"/>
                  <a:pt x="159" y="218"/>
                  <a:pt x="141" y="274"/>
                </a:cubicBezTo>
                <a:cubicBezTo>
                  <a:pt x="123" y="330"/>
                  <a:pt x="70" y="373"/>
                  <a:pt x="17" y="4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8" name="Freeform 128"/>
          <p:cNvSpPr>
            <a:spLocks/>
          </p:cNvSpPr>
          <p:nvPr/>
        </p:nvSpPr>
        <p:spPr bwMode="auto">
          <a:xfrm>
            <a:off x="5156200" y="5443538"/>
            <a:ext cx="395288" cy="506412"/>
          </a:xfrm>
          <a:custGeom>
            <a:avLst/>
            <a:gdLst>
              <a:gd name="T0" fmla="*/ 421 w 421"/>
              <a:gd name="T1" fmla="*/ 426 h 426"/>
              <a:gd name="T2" fmla="*/ 66 w 421"/>
              <a:gd name="T3" fmla="*/ 293 h 426"/>
              <a:gd name="T4" fmla="*/ 22 w 421"/>
              <a:gd name="T5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1" h="426">
                <a:moveTo>
                  <a:pt x="421" y="426"/>
                </a:moveTo>
                <a:cubicBezTo>
                  <a:pt x="276" y="395"/>
                  <a:pt x="132" y="364"/>
                  <a:pt x="66" y="293"/>
                </a:cubicBezTo>
                <a:cubicBezTo>
                  <a:pt x="0" y="222"/>
                  <a:pt x="11" y="111"/>
                  <a:pt x="2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89" name="Freeform 129"/>
          <p:cNvSpPr>
            <a:spLocks/>
          </p:cNvSpPr>
          <p:nvPr/>
        </p:nvSpPr>
        <p:spPr bwMode="auto">
          <a:xfrm>
            <a:off x="3206750" y="5443538"/>
            <a:ext cx="412750" cy="579437"/>
          </a:xfrm>
          <a:custGeom>
            <a:avLst/>
            <a:gdLst>
              <a:gd name="T0" fmla="*/ 417 w 417"/>
              <a:gd name="T1" fmla="*/ 505 h 505"/>
              <a:gd name="T2" fmla="*/ 151 w 417"/>
              <a:gd name="T3" fmla="*/ 310 h 505"/>
              <a:gd name="T4" fmla="*/ 0 w 417"/>
              <a:gd name="T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7" h="505">
                <a:moveTo>
                  <a:pt x="417" y="505"/>
                </a:moveTo>
                <a:cubicBezTo>
                  <a:pt x="318" y="449"/>
                  <a:pt x="220" y="394"/>
                  <a:pt x="151" y="310"/>
                </a:cubicBezTo>
                <a:cubicBezTo>
                  <a:pt x="82" y="226"/>
                  <a:pt x="24" y="5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sp>
        <p:nvSpPr>
          <p:cNvPr id="290" name="Text Box 130"/>
          <p:cNvSpPr txBox="1">
            <a:spLocks noChangeArrowheads="1"/>
          </p:cNvSpPr>
          <p:nvPr/>
        </p:nvSpPr>
        <p:spPr bwMode="auto">
          <a:xfrm>
            <a:off x="684213" y="4295775"/>
            <a:ext cx="58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(4)</a:t>
            </a:r>
            <a:endParaRPr lang="ru-RU" altLang="ru-RU"/>
          </a:p>
        </p:txBody>
      </p:sp>
      <p:sp>
        <p:nvSpPr>
          <p:cNvPr id="291" name="Text Box 131"/>
          <p:cNvSpPr txBox="1">
            <a:spLocks noChangeArrowheads="1"/>
          </p:cNvSpPr>
          <p:nvPr/>
        </p:nvSpPr>
        <p:spPr bwMode="auto">
          <a:xfrm>
            <a:off x="4567238" y="5945188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(3)</a:t>
            </a:r>
            <a:endParaRPr lang="ru-RU" altLang="ru-RU"/>
          </a:p>
        </p:txBody>
      </p:sp>
      <p:sp>
        <p:nvSpPr>
          <p:cNvPr id="292" name="Text Box 132"/>
          <p:cNvSpPr txBox="1">
            <a:spLocks noChangeArrowheads="1"/>
          </p:cNvSpPr>
          <p:nvPr/>
        </p:nvSpPr>
        <p:spPr bwMode="auto">
          <a:xfrm>
            <a:off x="7921625" y="4562475"/>
            <a:ext cx="7548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dirty="0"/>
              <a:t>(2)</a:t>
            </a:r>
            <a:endParaRPr lang="ru-RU" altLang="ru-RU" dirty="0"/>
          </a:p>
        </p:txBody>
      </p:sp>
      <p:sp>
        <p:nvSpPr>
          <p:cNvPr id="293" name="Text Box 133"/>
          <p:cNvSpPr txBox="1">
            <a:spLocks noChangeArrowheads="1"/>
          </p:cNvSpPr>
          <p:nvPr/>
        </p:nvSpPr>
        <p:spPr bwMode="auto">
          <a:xfrm>
            <a:off x="6807200" y="3503613"/>
            <a:ext cx="10771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/>
              <a:t>(1)</a:t>
            </a:r>
            <a:endParaRPr lang="ru-RU" altLang="ru-RU"/>
          </a:p>
        </p:txBody>
      </p:sp>
      <p:sp>
        <p:nvSpPr>
          <p:cNvPr id="294" name="Freeform 134"/>
          <p:cNvSpPr>
            <a:spLocks/>
          </p:cNvSpPr>
          <p:nvPr/>
        </p:nvSpPr>
        <p:spPr bwMode="auto">
          <a:xfrm>
            <a:off x="882650" y="2795588"/>
            <a:ext cx="6534150" cy="3779837"/>
          </a:xfrm>
          <a:custGeom>
            <a:avLst/>
            <a:gdLst>
              <a:gd name="T0" fmla="*/ 440 w 4116"/>
              <a:gd name="T1" fmla="*/ 0 h 2381"/>
              <a:gd name="T2" fmla="*/ 111 w 4116"/>
              <a:gd name="T3" fmla="*/ 1275 h 2381"/>
              <a:gd name="T4" fmla="*/ 333 w 4116"/>
              <a:gd name="T5" fmla="*/ 2139 h 2381"/>
              <a:gd name="T6" fmla="*/ 2110 w 4116"/>
              <a:gd name="T7" fmla="*/ 2370 h 2381"/>
              <a:gd name="T8" fmla="*/ 3813 w 4116"/>
              <a:gd name="T9" fmla="*/ 2205 h 2381"/>
              <a:gd name="T10" fmla="*/ 3929 w 4116"/>
              <a:gd name="T11" fmla="*/ 1810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16" h="2381">
                <a:moveTo>
                  <a:pt x="440" y="0"/>
                </a:moveTo>
                <a:cubicBezTo>
                  <a:pt x="284" y="459"/>
                  <a:pt x="129" y="919"/>
                  <a:pt x="111" y="1275"/>
                </a:cubicBezTo>
                <a:cubicBezTo>
                  <a:pt x="93" y="1631"/>
                  <a:pt x="0" y="1957"/>
                  <a:pt x="333" y="2139"/>
                </a:cubicBezTo>
                <a:cubicBezTo>
                  <a:pt x="666" y="2321"/>
                  <a:pt x="1530" y="2359"/>
                  <a:pt x="2110" y="2370"/>
                </a:cubicBezTo>
                <a:cubicBezTo>
                  <a:pt x="2690" y="2381"/>
                  <a:pt x="3510" y="2298"/>
                  <a:pt x="3813" y="2205"/>
                </a:cubicBezTo>
                <a:cubicBezTo>
                  <a:pt x="4116" y="2112"/>
                  <a:pt x="4022" y="1961"/>
                  <a:pt x="3929" y="181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  <p:grpSp>
        <p:nvGrpSpPr>
          <p:cNvPr id="295" name="Group 135"/>
          <p:cNvGrpSpPr>
            <a:grpSpLocks/>
          </p:cNvGrpSpPr>
          <p:nvPr/>
        </p:nvGrpSpPr>
        <p:grpSpPr bwMode="auto">
          <a:xfrm>
            <a:off x="127000" y="3513135"/>
            <a:ext cx="1246188" cy="628649"/>
            <a:chOff x="80" y="2213"/>
            <a:chExt cx="785" cy="396"/>
          </a:xfrm>
        </p:grpSpPr>
        <p:grpSp>
          <p:nvGrpSpPr>
            <p:cNvPr id="296" name="Group 136"/>
            <p:cNvGrpSpPr>
              <a:grpSpLocks/>
            </p:cNvGrpSpPr>
            <p:nvPr/>
          </p:nvGrpSpPr>
          <p:grpSpPr bwMode="auto">
            <a:xfrm>
              <a:off x="99" y="2407"/>
              <a:ext cx="600" cy="181"/>
              <a:chOff x="99" y="2551"/>
              <a:chExt cx="600" cy="181"/>
            </a:xfrm>
          </p:grpSpPr>
          <p:sp>
            <p:nvSpPr>
              <p:cNvPr id="299" name="Rectangle 137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0" name="Line 138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297" name="Text Box 139"/>
            <p:cNvSpPr txBox="1">
              <a:spLocks noChangeArrowheads="1"/>
            </p:cNvSpPr>
            <p:nvPr/>
          </p:nvSpPr>
          <p:spPr bwMode="auto">
            <a:xfrm>
              <a:off x="91" y="2213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replay</a:t>
              </a:r>
              <a:endParaRPr lang="ru-RU" altLang="ru-RU" sz="1400"/>
            </a:p>
          </p:txBody>
        </p:sp>
        <p:sp>
          <p:nvSpPr>
            <p:cNvPr id="298" name="Text Box 140"/>
            <p:cNvSpPr txBox="1">
              <a:spLocks noChangeArrowheads="1"/>
            </p:cNvSpPr>
            <p:nvPr/>
          </p:nvSpPr>
          <p:spPr bwMode="auto">
            <a:xfrm>
              <a:off x="80" y="2357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MAC</a:t>
              </a:r>
              <a:r>
                <a:rPr lang="en-GB" altLang="ru-RU" sz="1400" b="1" baseline="-25000"/>
                <a:t>1</a:t>
              </a:r>
              <a:endParaRPr lang="ru-RU" altLang="ru-RU" sz="1400" b="1" baseline="-25000"/>
            </a:p>
          </p:txBody>
        </p:sp>
      </p:grpSp>
      <p:grpSp>
        <p:nvGrpSpPr>
          <p:cNvPr id="301" name="Group 141"/>
          <p:cNvGrpSpPr>
            <a:grpSpLocks/>
          </p:cNvGrpSpPr>
          <p:nvPr/>
        </p:nvGrpSpPr>
        <p:grpSpPr bwMode="auto">
          <a:xfrm>
            <a:off x="3519488" y="5746753"/>
            <a:ext cx="1228725" cy="623888"/>
            <a:chOff x="4978" y="2291"/>
            <a:chExt cx="774" cy="393"/>
          </a:xfrm>
        </p:grpSpPr>
        <p:grpSp>
          <p:nvGrpSpPr>
            <p:cNvPr id="302" name="Group 142"/>
            <p:cNvGrpSpPr>
              <a:grpSpLocks/>
            </p:cNvGrpSpPr>
            <p:nvPr/>
          </p:nvGrpSpPr>
          <p:grpSpPr bwMode="auto">
            <a:xfrm>
              <a:off x="5058" y="2480"/>
              <a:ext cx="600" cy="177"/>
              <a:chOff x="99" y="2551"/>
              <a:chExt cx="600" cy="181"/>
            </a:xfrm>
          </p:grpSpPr>
          <p:sp>
            <p:nvSpPr>
              <p:cNvPr id="305" name="Rectangle 143"/>
              <p:cNvSpPr>
                <a:spLocks noChangeArrowheads="1"/>
              </p:cNvSpPr>
              <p:nvPr/>
            </p:nvSpPr>
            <p:spPr bwMode="auto">
              <a:xfrm>
                <a:off x="99" y="2551"/>
                <a:ext cx="600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306" name="Line 144"/>
              <p:cNvSpPr>
                <a:spLocks noChangeShapeType="1"/>
              </p:cNvSpPr>
              <p:nvPr/>
            </p:nvSpPr>
            <p:spPr bwMode="auto">
              <a:xfrm>
                <a:off x="346" y="2551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</p:grpSp>
        <p:sp>
          <p:nvSpPr>
            <p:cNvPr id="303" name="Text Box 145"/>
            <p:cNvSpPr txBox="1">
              <a:spLocks noChangeArrowheads="1"/>
            </p:cNvSpPr>
            <p:nvPr/>
          </p:nvSpPr>
          <p:spPr bwMode="auto">
            <a:xfrm>
              <a:off x="4978" y="2291"/>
              <a:ext cx="7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ARP request</a:t>
              </a:r>
              <a:endParaRPr lang="ru-RU" altLang="ru-RU" sz="1400"/>
            </a:p>
          </p:txBody>
        </p:sp>
        <p:sp>
          <p:nvSpPr>
            <p:cNvPr id="304" name="Text Box 146"/>
            <p:cNvSpPr txBox="1">
              <a:spLocks noChangeArrowheads="1"/>
            </p:cNvSpPr>
            <p:nvPr/>
          </p:nvSpPr>
          <p:spPr bwMode="auto">
            <a:xfrm>
              <a:off x="5039" y="2432"/>
              <a:ext cx="7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400"/>
                <a:t>IP</a:t>
              </a:r>
              <a:r>
                <a:rPr lang="en-GB" altLang="ru-RU" sz="1400" baseline="-25000"/>
                <a:t>1 </a:t>
              </a:r>
              <a:r>
                <a:rPr lang="en-GB" altLang="ru-RU"/>
                <a:t>  </a:t>
              </a:r>
              <a:r>
                <a:rPr lang="en-GB" altLang="ru-RU" sz="1400" b="1"/>
                <a:t>?</a:t>
              </a:r>
              <a:endParaRPr lang="ru-RU" altLang="ru-RU" sz="1400" b="1" baseline="-25000"/>
            </a:p>
          </p:txBody>
        </p:sp>
      </p:grpSp>
      <p:sp>
        <p:nvSpPr>
          <p:cNvPr id="308" name="Text Box 148"/>
          <p:cNvSpPr txBox="1">
            <a:spLocks noChangeArrowheads="1"/>
          </p:cNvSpPr>
          <p:nvPr/>
        </p:nvSpPr>
        <p:spPr bwMode="auto">
          <a:xfrm>
            <a:off x="1674813" y="233203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1</a:t>
            </a:r>
            <a:endParaRPr lang="ru-RU" altLang="ru-RU" sz="1400" b="1"/>
          </a:p>
        </p:txBody>
      </p:sp>
      <p:sp>
        <p:nvSpPr>
          <p:cNvPr id="309" name="Text Box 149"/>
          <p:cNvSpPr txBox="1">
            <a:spLocks noChangeArrowheads="1"/>
          </p:cNvSpPr>
          <p:nvPr/>
        </p:nvSpPr>
        <p:spPr bwMode="auto">
          <a:xfrm>
            <a:off x="2895600" y="2312988"/>
            <a:ext cx="327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GB" altLang="ru-RU" sz="1400" b="1"/>
              <a:t>2</a:t>
            </a:r>
            <a:endParaRPr lang="ru-RU" altLang="ru-RU" sz="1400" b="1"/>
          </a:p>
        </p:txBody>
      </p:sp>
      <p:sp>
        <p:nvSpPr>
          <p:cNvPr id="310" name="Freeform 150"/>
          <p:cNvSpPr>
            <a:spLocks/>
          </p:cNvSpPr>
          <p:nvPr/>
        </p:nvSpPr>
        <p:spPr bwMode="auto">
          <a:xfrm>
            <a:off x="1444625" y="2560638"/>
            <a:ext cx="5762625" cy="3681412"/>
          </a:xfrm>
          <a:custGeom>
            <a:avLst/>
            <a:gdLst>
              <a:gd name="T0" fmla="*/ 3607 w 3630"/>
              <a:gd name="T1" fmla="*/ 1168 h 2319"/>
              <a:gd name="T2" fmla="*/ 3525 w 3630"/>
              <a:gd name="T3" fmla="*/ 1349 h 2319"/>
              <a:gd name="T4" fmla="*/ 3533 w 3630"/>
              <a:gd name="T5" fmla="*/ 1975 h 2319"/>
              <a:gd name="T6" fmla="*/ 2941 w 3630"/>
              <a:gd name="T7" fmla="*/ 2123 h 2319"/>
              <a:gd name="T8" fmla="*/ 736 w 3630"/>
              <a:gd name="T9" fmla="*/ 2164 h 2319"/>
              <a:gd name="T10" fmla="*/ 86 w 3630"/>
              <a:gd name="T11" fmla="*/ 1958 h 2319"/>
              <a:gd name="T12" fmla="*/ 217 w 3630"/>
              <a:gd name="T13" fmla="*/ 0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0" h="2319">
                <a:moveTo>
                  <a:pt x="3607" y="1168"/>
                </a:moveTo>
                <a:cubicBezTo>
                  <a:pt x="3572" y="1191"/>
                  <a:pt x="3537" y="1215"/>
                  <a:pt x="3525" y="1349"/>
                </a:cubicBezTo>
                <a:cubicBezTo>
                  <a:pt x="3513" y="1483"/>
                  <a:pt x="3630" y="1846"/>
                  <a:pt x="3533" y="1975"/>
                </a:cubicBezTo>
                <a:cubicBezTo>
                  <a:pt x="3436" y="2104"/>
                  <a:pt x="3407" y="2092"/>
                  <a:pt x="2941" y="2123"/>
                </a:cubicBezTo>
                <a:cubicBezTo>
                  <a:pt x="2475" y="2154"/>
                  <a:pt x="1212" y="2191"/>
                  <a:pt x="736" y="2164"/>
                </a:cubicBezTo>
                <a:cubicBezTo>
                  <a:pt x="260" y="2137"/>
                  <a:pt x="172" y="2319"/>
                  <a:pt x="86" y="1958"/>
                </a:cubicBezTo>
                <a:cubicBezTo>
                  <a:pt x="0" y="1597"/>
                  <a:pt x="108" y="798"/>
                  <a:pt x="21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Таблица </a:t>
            </a:r>
            <a:r>
              <a:rPr kumimoji="0" lang="en-US" altLang="ru-RU" b="1" kern="0" dirty="0" smtClean="0"/>
              <a:t>ARP</a:t>
            </a:r>
            <a:endParaRPr kumimoji="0" lang="ru-RU" altLang="ru-RU" b="1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043608" y="1628800"/>
            <a:ext cx="7632848" cy="388414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>
                <a:latin typeface="Courier" pitchFamily="49" charset="0"/>
              </a:rPr>
              <a:t>D:\&gt;</a:t>
            </a:r>
            <a:r>
              <a:rPr lang="en-US" sz="1600" b="1" dirty="0">
                <a:latin typeface="Courier" pitchFamily="49" charset="0"/>
              </a:rPr>
              <a:t>arp -a</a:t>
            </a:r>
          </a:p>
          <a:p>
            <a:pPr>
              <a:buNone/>
            </a:pPr>
            <a:endParaRPr lang="en-US" sz="1600" dirty="0">
              <a:latin typeface="Courier" pitchFamily="49" charset="0"/>
            </a:endParaRP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Interface: 192.168.0.102 --- 0xb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Internet Address      Physical Address      Type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192.168.0.1           00-1c-f0-53-89-28     dynamic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192.168.0.2           00-1e-58-b6-b3-9b     dynamic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192.168.0.255         </a:t>
            </a:r>
            <a:r>
              <a:rPr lang="en-US" sz="1600" dirty="0" err="1">
                <a:latin typeface="Courier" pitchFamily="49" charset="0"/>
              </a:rPr>
              <a:t>ff-ff-ff-ff-ff-ff</a:t>
            </a:r>
            <a:r>
              <a:rPr lang="en-US" sz="1600" dirty="0">
                <a:latin typeface="Courier" pitchFamily="49" charset="0"/>
              </a:rPr>
              <a:t>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224.0.0.22            01-00-5e-00-00-16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224.0.0.251           01-00-5e-00-00-fb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224.0.0.252           01-00-5e-00-00-fc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239.255.255.250       01-00-5e-7f-ff-fa     static</a:t>
            </a:r>
          </a:p>
          <a:p>
            <a:pPr>
              <a:buNone/>
            </a:pPr>
            <a:r>
              <a:rPr lang="en-US" sz="1600" dirty="0">
                <a:latin typeface="Courier" pitchFamily="49" charset="0"/>
              </a:rPr>
              <a:t>  255.255.255.255       </a:t>
            </a:r>
            <a:r>
              <a:rPr lang="en-US" sz="1600" dirty="0" err="1">
                <a:latin typeface="Courier" pitchFamily="49" charset="0"/>
              </a:rPr>
              <a:t>ff-ff-ff-ff-ff-ff</a:t>
            </a:r>
            <a:r>
              <a:rPr lang="en-US" sz="1600" dirty="0">
                <a:latin typeface="Courier" pitchFamily="49" charset="0"/>
              </a:rPr>
              <a:t>     static</a:t>
            </a:r>
          </a:p>
          <a:p>
            <a:pPr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879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427559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340768"/>
            <a:ext cx="498976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 smtClean="0"/>
              <a:t>IP</a:t>
            </a:r>
          </a:p>
          <a:p>
            <a:pPr lvl="1"/>
            <a:r>
              <a:rPr lang="en-US" dirty="0" smtClean="0"/>
              <a:t>Mask</a:t>
            </a:r>
          </a:p>
          <a:p>
            <a:pPr lvl="1"/>
            <a:r>
              <a:rPr lang="en-US" dirty="0" smtClean="0"/>
              <a:t>Gateway (</a:t>
            </a:r>
            <a:r>
              <a:rPr lang="ru-RU" dirty="0" smtClean="0"/>
              <a:t>шлюз)</a:t>
            </a:r>
            <a:endParaRPr lang="en-US" dirty="0" smtClean="0"/>
          </a:p>
          <a:p>
            <a:pPr lvl="1"/>
            <a:r>
              <a:rPr lang="ru-RU" dirty="0" smtClean="0"/>
              <a:t>Сервера </a:t>
            </a:r>
            <a:r>
              <a:rPr lang="en-US" dirty="0" smtClean="0"/>
              <a:t>DNS</a:t>
            </a:r>
            <a:endParaRPr lang="ru-RU" dirty="0" smtClean="0"/>
          </a:p>
          <a:p>
            <a:pPr lvl="1"/>
            <a:r>
              <a:rPr lang="ru-RU" dirty="0" smtClean="0"/>
              <a:t>Период обновления</a:t>
            </a:r>
          </a:p>
          <a:p>
            <a:pPr lvl="1"/>
            <a:r>
              <a:rPr lang="ru-RU" dirty="0" smtClean="0"/>
              <a:t>Прочее</a:t>
            </a:r>
          </a:p>
          <a:p>
            <a:pPr lvl="2"/>
            <a:r>
              <a:rPr lang="ru-RU" dirty="0" smtClean="0"/>
              <a:t>Имя домена</a:t>
            </a:r>
          </a:p>
          <a:p>
            <a:pPr lvl="2"/>
            <a:r>
              <a:rPr lang="ru-RU" dirty="0" smtClean="0"/>
              <a:t>Сервера точного времени</a:t>
            </a:r>
          </a:p>
          <a:p>
            <a:pPr lvl="2"/>
            <a:r>
              <a:rPr lang="ru-RU" dirty="0" smtClean="0"/>
              <a:t>…</a:t>
            </a:r>
          </a:p>
          <a:p>
            <a:r>
              <a:rPr lang="ru-RU" dirty="0" smtClean="0"/>
              <a:t>Режимы работы</a:t>
            </a:r>
          </a:p>
          <a:p>
            <a:pPr lvl="1"/>
            <a:r>
              <a:rPr lang="ru-RU" dirty="0" smtClean="0"/>
              <a:t>Ручные статические адреса</a:t>
            </a:r>
          </a:p>
          <a:p>
            <a:pPr lvl="1"/>
            <a:r>
              <a:rPr lang="ru-RU" dirty="0" smtClean="0"/>
              <a:t>Автоматические статические адреса</a:t>
            </a:r>
          </a:p>
          <a:p>
            <a:pPr lvl="1"/>
            <a:r>
              <a:rPr lang="ru-RU" dirty="0" smtClean="0"/>
              <a:t>Автоматические динамические адреса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4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>
            <a:spLocks/>
          </p:cNvSpPr>
          <p:nvPr/>
        </p:nvSpPr>
        <p:spPr>
          <a:xfrm>
            <a:off x="251520" y="201631"/>
            <a:ext cx="8892480" cy="1008112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kumimoji="0" lang="ru-RU" altLang="ru-RU" b="1" kern="0" dirty="0" smtClean="0"/>
              <a:t>Протокол</a:t>
            </a:r>
            <a:r>
              <a:rPr kumimoji="0" lang="en-US" altLang="ru-RU" b="1" kern="0" dirty="0" smtClean="0"/>
              <a:t> DHCP</a:t>
            </a:r>
            <a:endParaRPr kumimoji="0" lang="ru-RU" altLang="ru-RU" b="1" kern="0" dirty="0" smtClean="0"/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367908" y="948536"/>
            <a:ext cx="8580437" cy="5840412"/>
            <a:chOff x="115" y="71"/>
            <a:chExt cx="4484" cy="2944"/>
          </a:xfrm>
        </p:grpSpPr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1553" y="599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7" name="Visio" r:id="rId3" imgW="250850" imgH="493776" progId="Visio.Drawing.6">
                    <p:embed/>
                  </p:oleObj>
                </mc:Choice>
                <mc:Fallback>
                  <p:oleObj name="Visio" r:id="rId3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599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omputr1"/>
            <p:cNvSpPr>
              <a:spLocks noEditPoints="1" noChangeArrowheads="1"/>
            </p:cNvSpPr>
            <p:nvPr/>
          </p:nvSpPr>
          <p:spPr bwMode="auto">
            <a:xfrm>
              <a:off x="149" y="90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2150" y="1086"/>
              <a:ext cx="272" cy="272"/>
              <a:chOff x="521" y="663"/>
              <a:chExt cx="272" cy="272"/>
            </a:xfrm>
          </p:grpSpPr>
          <p:sp>
            <p:nvSpPr>
              <p:cNvPr id="63" name="Oval 5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4" name="Group 6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5" name="Line 7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6" name="Line 8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5" y="1240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2003" y="123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447" y="1259"/>
              <a:ext cx="2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pic>
          <p:nvPicPr>
            <p:cNvPr id="12" name="Picture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5" y="1549"/>
              <a:ext cx="1287" cy="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77" y="1374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03" y="2836"/>
              <a:ext cx="2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pSp>
          <p:nvGrpSpPr>
            <p:cNvPr id="15" name="Group 15"/>
            <p:cNvGrpSpPr>
              <a:grpSpLocks/>
            </p:cNvGrpSpPr>
            <p:nvPr/>
          </p:nvGrpSpPr>
          <p:grpSpPr bwMode="auto">
            <a:xfrm>
              <a:off x="2160" y="2455"/>
              <a:ext cx="272" cy="272"/>
              <a:chOff x="521" y="663"/>
              <a:chExt cx="272" cy="272"/>
            </a:xfrm>
          </p:grpSpPr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521" y="663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ru-RU"/>
              </a:p>
            </p:txBody>
          </p:sp>
          <p:grpSp>
            <p:nvGrpSpPr>
              <p:cNvPr id="60" name="Group 17"/>
              <p:cNvGrpSpPr>
                <a:grpSpLocks/>
              </p:cNvGrpSpPr>
              <p:nvPr/>
            </p:nvGrpSpPr>
            <p:grpSpPr bwMode="auto">
              <a:xfrm>
                <a:off x="539" y="690"/>
                <a:ext cx="227" cy="227"/>
                <a:chOff x="1111" y="618"/>
                <a:chExt cx="272" cy="272"/>
              </a:xfrm>
            </p:grpSpPr>
            <p:sp>
              <p:nvSpPr>
                <p:cNvPr id="61" name="Line 18"/>
                <p:cNvSpPr>
                  <a:spLocks noChangeShapeType="1"/>
                </p:cNvSpPr>
                <p:nvPr/>
              </p:nvSpPr>
              <p:spPr bwMode="auto">
                <a:xfrm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  <p:sp>
              <p:nvSpPr>
                <p:cNvPr id="62" name="Line 19"/>
                <p:cNvSpPr>
                  <a:spLocks noChangeShapeType="1"/>
                </p:cNvSpPr>
                <p:nvPr/>
              </p:nvSpPr>
              <p:spPr bwMode="auto">
                <a:xfrm rot="-5400000">
                  <a:off x="1111" y="754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buNone/>
                  </a:pPr>
                  <a:endParaRPr lang="ru-RU"/>
                </a:p>
              </p:txBody>
            </p:sp>
          </p:grpSp>
        </p:grp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295" y="2401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295" y="2729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8" name="computr1"/>
            <p:cNvSpPr>
              <a:spLocks noEditPoints="1" noChangeArrowheads="1"/>
            </p:cNvSpPr>
            <p:nvPr/>
          </p:nvSpPr>
          <p:spPr bwMode="auto">
            <a:xfrm>
              <a:off x="4177" y="930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19" name="computr1"/>
            <p:cNvSpPr>
              <a:spLocks noEditPoints="1" noChangeArrowheads="1"/>
            </p:cNvSpPr>
            <p:nvPr/>
          </p:nvSpPr>
          <p:spPr bwMode="auto">
            <a:xfrm>
              <a:off x="2822" y="932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1113" y="602"/>
            <a:ext cx="31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38" name="Visio" r:id="rId6" imgW="250850" imgH="493776" progId="Visio.Drawing.6">
                    <p:embed/>
                  </p:oleObj>
                </mc:Choice>
                <mc:Fallback>
                  <p:oleObj name="Visio" r:id="rId6" imgW="250850" imgH="493776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602"/>
                          <a:ext cx="31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computr1"/>
            <p:cNvSpPr>
              <a:spLocks noEditPoints="1" noChangeArrowheads="1"/>
            </p:cNvSpPr>
            <p:nvPr/>
          </p:nvSpPr>
          <p:spPr bwMode="auto">
            <a:xfrm>
              <a:off x="3673" y="924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2" name="computr1"/>
            <p:cNvSpPr>
              <a:spLocks noEditPoints="1" noChangeArrowheads="1"/>
            </p:cNvSpPr>
            <p:nvPr/>
          </p:nvSpPr>
          <p:spPr bwMode="auto">
            <a:xfrm>
              <a:off x="3251" y="936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3" name="computr1"/>
            <p:cNvSpPr>
              <a:spLocks noEditPoints="1" noChangeArrowheads="1"/>
            </p:cNvSpPr>
            <p:nvPr/>
          </p:nvSpPr>
          <p:spPr bwMode="auto">
            <a:xfrm>
              <a:off x="640" y="903"/>
              <a:ext cx="297" cy="276"/>
            </a:xfrm>
            <a:custGeom>
              <a:avLst/>
              <a:gdLst>
                <a:gd name="T0" fmla="*/ 19535 w 21600"/>
                <a:gd name="T1" fmla="*/ 0 h 21600"/>
                <a:gd name="T2" fmla="*/ 10800 w 21600"/>
                <a:gd name="T3" fmla="*/ 0 h 21600"/>
                <a:gd name="T4" fmla="*/ 2065 w 21600"/>
                <a:gd name="T5" fmla="*/ 0 h 21600"/>
                <a:gd name="T6" fmla="*/ 0 w 21600"/>
                <a:gd name="T7" fmla="*/ 15388 h 21600"/>
                <a:gd name="T8" fmla="*/ 0 w 21600"/>
                <a:gd name="T9" fmla="*/ 21600 h 21600"/>
                <a:gd name="T10" fmla="*/ 10800 w 21600"/>
                <a:gd name="T11" fmla="*/ 21600 h 21600"/>
                <a:gd name="T12" fmla="*/ 21600 w 21600"/>
                <a:gd name="T13" fmla="*/ 21600 h 21600"/>
                <a:gd name="T14" fmla="*/ 21600 w 21600"/>
                <a:gd name="T15" fmla="*/ 15388 h 21600"/>
                <a:gd name="T16" fmla="*/ 19535 w 21600"/>
                <a:gd name="T17" fmla="*/ 13553 h 21600"/>
                <a:gd name="T18" fmla="*/ 2065 w 21600"/>
                <a:gd name="T19" fmla="*/ 13553 h 21600"/>
                <a:gd name="T20" fmla="*/ 2065 w 21600"/>
                <a:gd name="T21" fmla="*/ 6776 h 21600"/>
                <a:gd name="T22" fmla="*/ 19535 w 21600"/>
                <a:gd name="T23" fmla="*/ 6776 h 21600"/>
                <a:gd name="T24" fmla="*/ 0 w 21600"/>
                <a:gd name="T25" fmla="*/ 18494 h 21600"/>
                <a:gd name="T26" fmla="*/ 21600 w 21600"/>
                <a:gd name="T27" fmla="*/ 18494 h 21600"/>
                <a:gd name="T28" fmla="*/ 4923 w 21600"/>
                <a:gd name="T29" fmla="*/ 2541 h 21600"/>
                <a:gd name="T30" fmla="*/ 16756 w 21600"/>
                <a:gd name="T31" fmla="*/ 1115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T28" t="T29" r="T30" b="T31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4" name="Line 28"/>
            <p:cNvSpPr>
              <a:spLocks noChangeShapeType="1"/>
            </p:cNvSpPr>
            <p:nvPr/>
          </p:nvSpPr>
          <p:spPr bwMode="auto">
            <a:xfrm>
              <a:off x="275" y="1179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762" y="117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285" y="1187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7" name="Line 31"/>
            <p:cNvSpPr>
              <a:spLocks noChangeShapeType="1"/>
            </p:cNvSpPr>
            <p:nvPr/>
          </p:nvSpPr>
          <p:spPr bwMode="auto">
            <a:xfrm>
              <a:off x="1666" y="1187"/>
              <a:ext cx="0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>
              <a:off x="2951" y="12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29" name="Line 33"/>
            <p:cNvSpPr>
              <a:spLocks noChangeShapeType="1"/>
            </p:cNvSpPr>
            <p:nvPr/>
          </p:nvSpPr>
          <p:spPr bwMode="auto">
            <a:xfrm>
              <a:off x="3403" y="1223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0" name="Line 34"/>
            <p:cNvSpPr>
              <a:spLocks noChangeShapeType="1"/>
            </p:cNvSpPr>
            <p:nvPr/>
          </p:nvSpPr>
          <p:spPr bwMode="auto">
            <a:xfrm>
              <a:off x="3840" y="1199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1" name="Line 35"/>
            <p:cNvSpPr>
              <a:spLocks noChangeShapeType="1"/>
            </p:cNvSpPr>
            <p:nvPr/>
          </p:nvSpPr>
          <p:spPr bwMode="auto">
            <a:xfrm>
              <a:off x="4260" y="1211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32" name="Text Box 36"/>
            <p:cNvSpPr txBox="1">
              <a:spLocks noChangeArrowheads="1"/>
            </p:cNvSpPr>
            <p:nvPr/>
          </p:nvSpPr>
          <p:spPr bwMode="auto">
            <a:xfrm>
              <a:off x="3225" y="1285"/>
              <a:ext cx="41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relay agent</a:t>
              </a:r>
              <a:endParaRPr lang="ru-RU" altLang="ru-RU" sz="1200"/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1518" y="348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4" name="Text Box 38"/>
            <p:cNvSpPr txBox="1">
              <a:spLocks noChangeArrowheads="1"/>
            </p:cNvSpPr>
            <p:nvPr/>
          </p:nvSpPr>
          <p:spPr bwMode="auto">
            <a:xfrm>
              <a:off x="1078" y="34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023" y="195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server</a:t>
              </a:r>
              <a:endParaRPr lang="ru-RU" altLang="ru-RU" sz="12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2925" y="223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632" y="623"/>
              <a:ext cx="4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121" y="609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4183" y="664"/>
              <a:ext cx="4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client</a:t>
              </a:r>
              <a:endParaRPr lang="ru-RU" altLang="ru-RU" sz="1200"/>
            </a:p>
          </p:txBody>
        </p:sp>
        <p:grpSp>
          <p:nvGrpSpPr>
            <p:cNvPr id="40" name="Group 44"/>
            <p:cNvGrpSpPr>
              <a:grpSpLocks/>
            </p:cNvGrpSpPr>
            <p:nvPr/>
          </p:nvGrpSpPr>
          <p:grpSpPr bwMode="auto">
            <a:xfrm>
              <a:off x="2957" y="2200"/>
              <a:ext cx="1426" cy="636"/>
              <a:chOff x="2633" y="2200"/>
              <a:chExt cx="1426" cy="636"/>
            </a:xfrm>
          </p:grpSpPr>
          <p:sp>
            <p:nvSpPr>
              <p:cNvPr id="52" name="computr1"/>
              <p:cNvSpPr>
                <a:spLocks noEditPoints="1" noChangeArrowheads="1"/>
              </p:cNvSpPr>
              <p:nvPr/>
            </p:nvSpPr>
            <p:spPr bwMode="auto">
              <a:xfrm>
                <a:off x="3207" y="2513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3" name="computr1"/>
              <p:cNvSpPr>
                <a:spLocks noEditPoints="1" noChangeArrowheads="1"/>
              </p:cNvSpPr>
              <p:nvPr/>
            </p:nvSpPr>
            <p:spPr bwMode="auto">
              <a:xfrm>
                <a:off x="2633" y="2507"/>
                <a:ext cx="297" cy="276"/>
              </a:xfrm>
              <a:custGeom>
                <a:avLst/>
                <a:gdLst>
                  <a:gd name="T0" fmla="*/ 19535 w 21600"/>
                  <a:gd name="T1" fmla="*/ 0 h 21600"/>
                  <a:gd name="T2" fmla="*/ 10800 w 21600"/>
                  <a:gd name="T3" fmla="*/ 0 h 21600"/>
                  <a:gd name="T4" fmla="*/ 2065 w 21600"/>
                  <a:gd name="T5" fmla="*/ 0 h 21600"/>
                  <a:gd name="T6" fmla="*/ 0 w 21600"/>
                  <a:gd name="T7" fmla="*/ 15388 h 21600"/>
                  <a:gd name="T8" fmla="*/ 0 w 21600"/>
                  <a:gd name="T9" fmla="*/ 21600 h 21600"/>
                  <a:gd name="T10" fmla="*/ 10800 w 21600"/>
                  <a:gd name="T11" fmla="*/ 21600 h 21600"/>
                  <a:gd name="T12" fmla="*/ 21600 w 21600"/>
                  <a:gd name="T13" fmla="*/ 21600 h 21600"/>
                  <a:gd name="T14" fmla="*/ 21600 w 21600"/>
                  <a:gd name="T15" fmla="*/ 15388 h 21600"/>
                  <a:gd name="T16" fmla="*/ 19535 w 21600"/>
                  <a:gd name="T17" fmla="*/ 13553 h 21600"/>
                  <a:gd name="T18" fmla="*/ 2065 w 21600"/>
                  <a:gd name="T19" fmla="*/ 13553 h 21600"/>
                  <a:gd name="T20" fmla="*/ 2065 w 21600"/>
                  <a:gd name="T21" fmla="*/ 6776 h 21600"/>
                  <a:gd name="T22" fmla="*/ 19535 w 21600"/>
                  <a:gd name="T23" fmla="*/ 6776 h 21600"/>
                  <a:gd name="T24" fmla="*/ 0 w 21600"/>
                  <a:gd name="T25" fmla="*/ 18494 h 21600"/>
                  <a:gd name="T26" fmla="*/ 21600 w 21600"/>
                  <a:gd name="T27" fmla="*/ 18494 h 21600"/>
                  <a:gd name="T28" fmla="*/ 4923 w 21600"/>
                  <a:gd name="T29" fmla="*/ 2541 h 21600"/>
                  <a:gd name="T30" fmla="*/ 16756 w 21600"/>
                  <a:gd name="T31" fmla="*/ 1115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T28" t="T29" r="T30" b="T31"/>
                <a:pathLst>
                  <a:path w="21600" h="21600" extrusionOk="0">
                    <a:moveTo>
                      <a:pt x="16994" y="15388"/>
                    </a:moveTo>
                    <a:lnTo>
                      <a:pt x="16994" y="13553"/>
                    </a:lnTo>
                    <a:lnTo>
                      <a:pt x="19535" y="13553"/>
                    </a:lnTo>
                    <a:lnTo>
                      <a:pt x="19535" y="10729"/>
                    </a:lnTo>
                    <a:lnTo>
                      <a:pt x="19535" y="6776"/>
                    </a:lnTo>
                    <a:lnTo>
                      <a:pt x="19535" y="0"/>
                    </a:lnTo>
                    <a:lnTo>
                      <a:pt x="10800" y="0"/>
                    </a:lnTo>
                    <a:lnTo>
                      <a:pt x="2065" y="0"/>
                    </a:lnTo>
                    <a:lnTo>
                      <a:pt x="2065" y="6776"/>
                    </a:lnTo>
                    <a:lnTo>
                      <a:pt x="2065" y="10729"/>
                    </a:lnTo>
                    <a:lnTo>
                      <a:pt x="2065" y="13553"/>
                    </a:lnTo>
                    <a:lnTo>
                      <a:pt x="4606" y="13553"/>
                    </a:lnTo>
                    <a:lnTo>
                      <a:pt x="4606" y="15388"/>
                    </a:lnTo>
                    <a:lnTo>
                      <a:pt x="0" y="15388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21600" y="15388"/>
                    </a:lnTo>
                    <a:lnTo>
                      <a:pt x="16994" y="15388"/>
                    </a:lnTo>
                    <a:close/>
                  </a:path>
                  <a:path w="21600" h="21600" extrusionOk="0">
                    <a:moveTo>
                      <a:pt x="4606" y="15388"/>
                    </a:moveTo>
                    <a:lnTo>
                      <a:pt x="4606" y="13553"/>
                    </a:lnTo>
                    <a:lnTo>
                      <a:pt x="16994" y="13553"/>
                    </a:lnTo>
                    <a:lnTo>
                      <a:pt x="16994" y="15388"/>
                    </a:lnTo>
                    <a:lnTo>
                      <a:pt x="4606" y="15388"/>
                    </a:lnTo>
                  </a:path>
                  <a:path w="21600" h="21600" extrusionOk="0">
                    <a:moveTo>
                      <a:pt x="4606" y="11294"/>
                    </a:moveTo>
                    <a:lnTo>
                      <a:pt x="4606" y="2259"/>
                    </a:lnTo>
                    <a:lnTo>
                      <a:pt x="16994" y="2259"/>
                    </a:lnTo>
                    <a:lnTo>
                      <a:pt x="16994" y="11294"/>
                    </a:lnTo>
                    <a:lnTo>
                      <a:pt x="4606" y="11294"/>
                    </a:lnTo>
                    <a:moveTo>
                      <a:pt x="13976" y="17082"/>
                    </a:moveTo>
                    <a:lnTo>
                      <a:pt x="13976" y="16376"/>
                    </a:lnTo>
                    <a:lnTo>
                      <a:pt x="20171" y="16376"/>
                    </a:lnTo>
                    <a:lnTo>
                      <a:pt x="20171" y="17082"/>
                    </a:lnTo>
                    <a:lnTo>
                      <a:pt x="13976" y="17082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35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graphicFrame>
            <p:nvGraphicFramePr>
              <p:cNvPr id="54" name="Object 47"/>
              <p:cNvGraphicFramePr>
                <a:graphicFrameLocks noChangeAspect="1"/>
              </p:cNvGraphicFramePr>
              <p:nvPr/>
            </p:nvGraphicFramePr>
            <p:xfrm>
              <a:off x="3747" y="2200"/>
              <a:ext cx="312" cy="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939" name="Visio" r:id="rId7" imgW="250850" imgH="493776" progId="Visio.Drawing.6">
                      <p:embed/>
                    </p:oleObj>
                  </mc:Choice>
                  <mc:Fallback>
                    <p:oleObj name="Visio" r:id="rId7" imgW="250850" imgH="493776" progId="Visio.Drawing.6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7" y="2200"/>
                            <a:ext cx="312" cy="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" name="Line 48"/>
              <p:cNvSpPr>
                <a:spLocks noChangeShapeType="1"/>
              </p:cNvSpPr>
              <p:nvPr/>
            </p:nvSpPr>
            <p:spPr bwMode="auto">
              <a:xfrm>
                <a:off x="2774" y="2783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6" name="Line 49"/>
              <p:cNvSpPr>
                <a:spLocks noChangeShapeType="1"/>
              </p:cNvSpPr>
              <p:nvPr/>
            </p:nvSpPr>
            <p:spPr bwMode="auto">
              <a:xfrm>
                <a:off x="3332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7" name="Line 50"/>
              <p:cNvSpPr>
                <a:spLocks noChangeShapeType="1"/>
              </p:cNvSpPr>
              <p:nvPr/>
            </p:nvSpPr>
            <p:spPr bwMode="auto">
              <a:xfrm>
                <a:off x="3881" y="2783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ru-RU"/>
              </a:p>
            </p:txBody>
          </p:sp>
          <p:sp>
            <p:nvSpPr>
              <p:cNvPr id="58" name="Text Box 51"/>
              <p:cNvSpPr txBox="1">
                <a:spLocks noChangeArrowheads="1"/>
              </p:cNvSpPr>
              <p:nvPr/>
            </p:nvSpPr>
            <p:spPr bwMode="auto">
              <a:xfrm>
                <a:off x="3158" y="2219"/>
                <a:ext cx="4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None/>
                </a:pPr>
                <a:r>
                  <a:rPr lang="en-GB" altLang="ru-RU" sz="1200"/>
                  <a:t>DHCP client</a:t>
                </a:r>
                <a:endParaRPr lang="ru-RU" altLang="ru-RU" sz="1200"/>
              </a:p>
            </p:txBody>
          </p:sp>
        </p:grpSp>
        <p:sp>
          <p:nvSpPr>
            <p:cNvPr id="41" name="Freeform 52"/>
            <p:cNvSpPr>
              <a:spLocks/>
            </p:cNvSpPr>
            <p:nvPr/>
          </p:nvSpPr>
          <p:spPr bwMode="auto">
            <a:xfrm>
              <a:off x="3775" y="448"/>
              <a:ext cx="257" cy="465"/>
            </a:xfrm>
            <a:custGeom>
              <a:avLst/>
              <a:gdLst>
                <a:gd name="T0" fmla="*/ 257 w 257"/>
                <a:gd name="T1" fmla="*/ 13 h 465"/>
                <a:gd name="T2" fmla="*/ 53 w 257"/>
                <a:gd name="T3" fmla="*/ 75 h 465"/>
                <a:gd name="T4" fmla="*/ 0 w 257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7" h="465">
                  <a:moveTo>
                    <a:pt x="257" y="13"/>
                  </a:moveTo>
                  <a:cubicBezTo>
                    <a:pt x="176" y="6"/>
                    <a:pt x="96" y="0"/>
                    <a:pt x="53" y="75"/>
                  </a:cubicBezTo>
                  <a:cubicBezTo>
                    <a:pt x="10" y="150"/>
                    <a:pt x="5" y="307"/>
                    <a:pt x="0" y="46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2" name="Freeform 53"/>
            <p:cNvSpPr>
              <a:spLocks/>
            </p:cNvSpPr>
            <p:nvPr/>
          </p:nvSpPr>
          <p:spPr bwMode="auto">
            <a:xfrm>
              <a:off x="2871" y="264"/>
              <a:ext cx="1347" cy="675"/>
            </a:xfrm>
            <a:custGeom>
              <a:avLst/>
              <a:gdLst>
                <a:gd name="T0" fmla="*/ 1347 w 1347"/>
                <a:gd name="T1" fmla="*/ 649 h 675"/>
                <a:gd name="T2" fmla="*/ 1232 w 1347"/>
                <a:gd name="T3" fmla="*/ 241 h 675"/>
                <a:gd name="T4" fmla="*/ 851 w 1347"/>
                <a:gd name="T5" fmla="*/ 64 h 675"/>
                <a:gd name="T6" fmla="*/ 443 w 1347"/>
                <a:gd name="T7" fmla="*/ 37 h 675"/>
                <a:gd name="T8" fmla="*/ 89 w 1347"/>
                <a:gd name="T9" fmla="*/ 285 h 675"/>
                <a:gd name="T10" fmla="*/ 0 w 1347"/>
                <a:gd name="T11" fmla="*/ 675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7" h="675">
                  <a:moveTo>
                    <a:pt x="1347" y="649"/>
                  </a:moveTo>
                  <a:cubicBezTo>
                    <a:pt x="1331" y="493"/>
                    <a:pt x="1315" y="338"/>
                    <a:pt x="1232" y="241"/>
                  </a:cubicBezTo>
                  <a:cubicBezTo>
                    <a:pt x="1149" y="144"/>
                    <a:pt x="982" y="98"/>
                    <a:pt x="851" y="64"/>
                  </a:cubicBezTo>
                  <a:cubicBezTo>
                    <a:pt x="720" y="30"/>
                    <a:pt x="570" y="0"/>
                    <a:pt x="443" y="37"/>
                  </a:cubicBezTo>
                  <a:cubicBezTo>
                    <a:pt x="316" y="74"/>
                    <a:pt x="163" y="179"/>
                    <a:pt x="89" y="285"/>
                  </a:cubicBezTo>
                  <a:cubicBezTo>
                    <a:pt x="15" y="391"/>
                    <a:pt x="7" y="533"/>
                    <a:pt x="0" y="67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3" name="Freeform 54"/>
            <p:cNvSpPr>
              <a:spLocks/>
            </p:cNvSpPr>
            <p:nvPr/>
          </p:nvSpPr>
          <p:spPr bwMode="auto">
            <a:xfrm>
              <a:off x="3350" y="278"/>
              <a:ext cx="274" cy="652"/>
            </a:xfrm>
            <a:custGeom>
              <a:avLst/>
              <a:gdLst>
                <a:gd name="T0" fmla="*/ 274 w 274"/>
                <a:gd name="T1" fmla="*/ 32 h 652"/>
                <a:gd name="T2" fmla="*/ 88 w 274"/>
                <a:gd name="T3" fmla="*/ 103 h 652"/>
                <a:gd name="T4" fmla="*/ 0 w 274"/>
                <a:gd name="T5" fmla="*/ 65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4" h="652">
                  <a:moveTo>
                    <a:pt x="274" y="32"/>
                  </a:moveTo>
                  <a:cubicBezTo>
                    <a:pt x="204" y="16"/>
                    <a:pt x="134" y="0"/>
                    <a:pt x="88" y="103"/>
                  </a:cubicBezTo>
                  <a:cubicBezTo>
                    <a:pt x="42" y="206"/>
                    <a:pt x="15" y="561"/>
                    <a:pt x="0" y="6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4" name="Text Box 55"/>
            <p:cNvSpPr txBox="1">
              <a:spLocks noChangeArrowheads="1"/>
            </p:cNvSpPr>
            <p:nvPr/>
          </p:nvSpPr>
          <p:spPr bwMode="auto">
            <a:xfrm>
              <a:off x="3138" y="71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2209" y="1214"/>
              <a:ext cx="1796" cy="1797"/>
            </a:xfrm>
            <a:custGeom>
              <a:avLst/>
              <a:gdLst>
                <a:gd name="T0" fmla="*/ 1096 w 1796"/>
                <a:gd name="T1" fmla="*/ 0 h 1797"/>
                <a:gd name="T2" fmla="*/ 946 w 1796"/>
                <a:gd name="T3" fmla="*/ 160 h 1797"/>
                <a:gd name="T4" fmla="*/ 157 w 1796"/>
                <a:gd name="T5" fmla="*/ 115 h 1797"/>
                <a:gd name="T6" fmla="*/ 6 w 1796"/>
                <a:gd name="T7" fmla="*/ 328 h 1797"/>
                <a:gd name="T8" fmla="*/ 148 w 1796"/>
                <a:gd name="T9" fmla="*/ 1312 h 1797"/>
                <a:gd name="T10" fmla="*/ 192 w 1796"/>
                <a:gd name="T11" fmla="*/ 1719 h 1797"/>
                <a:gd name="T12" fmla="*/ 972 w 1796"/>
                <a:gd name="T13" fmla="*/ 842 h 1797"/>
                <a:gd name="T14" fmla="*/ 1796 w 1796"/>
                <a:gd name="T15" fmla="*/ 833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6" h="1797">
                  <a:moveTo>
                    <a:pt x="1096" y="0"/>
                  </a:moveTo>
                  <a:cubicBezTo>
                    <a:pt x="1099" y="70"/>
                    <a:pt x="1102" y="141"/>
                    <a:pt x="946" y="160"/>
                  </a:cubicBezTo>
                  <a:cubicBezTo>
                    <a:pt x="790" y="179"/>
                    <a:pt x="314" y="87"/>
                    <a:pt x="157" y="115"/>
                  </a:cubicBezTo>
                  <a:cubicBezTo>
                    <a:pt x="0" y="143"/>
                    <a:pt x="7" y="129"/>
                    <a:pt x="6" y="328"/>
                  </a:cubicBezTo>
                  <a:cubicBezTo>
                    <a:pt x="5" y="527"/>
                    <a:pt x="117" y="1080"/>
                    <a:pt x="148" y="1312"/>
                  </a:cubicBezTo>
                  <a:cubicBezTo>
                    <a:pt x="179" y="1544"/>
                    <a:pt x="55" y="1797"/>
                    <a:pt x="192" y="1719"/>
                  </a:cubicBezTo>
                  <a:cubicBezTo>
                    <a:pt x="329" y="1641"/>
                    <a:pt x="705" y="990"/>
                    <a:pt x="972" y="842"/>
                  </a:cubicBezTo>
                  <a:cubicBezTo>
                    <a:pt x="1239" y="694"/>
                    <a:pt x="1659" y="834"/>
                    <a:pt x="1796" y="83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6" name="Freeform 57"/>
            <p:cNvSpPr>
              <a:spLocks/>
            </p:cNvSpPr>
            <p:nvPr/>
          </p:nvSpPr>
          <p:spPr bwMode="auto">
            <a:xfrm>
              <a:off x="256" y="270"/>
              <a:ext cx="1410" cy="386"/>
            </a:xfrm>
            <a:custGeom>
              <a:avLst/>
              <a:gdLst>
                <a:gd name="T0" fmla="*/ 36 w 1410"/>
                <a:gd name="T1" fmla="*/ 386 h 386"/>
                <a:gd name="T2" fmla="*/ 134 w 1410"/>
                <a:gd name="T3" fmla="*/ 84 h 386"/>
                <a:gd name="T4" fmla="*/ 843 w 1410"/>
                <a:gd name="T5" fmla="*/ 5 h 386"/>
                <a:gd name="T6" fmla="*/ 1410 w 1410"/>
                <a:gd name="T7" fmla="*/ 111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0" h="386">
                  <a:moveTo>
                    <a:pt x="36" y="386"/>
                  </a:moveTo>
                  <a:cubicBezTo>
                    <a:pt x="18" y="266"/>
                    <a:pt x="0" y="147"/>
                    <a:pt x="134" y="84"/>
                  </a:cubicBezTo>
                  <a:cubicBezTo>
                    <a:pt x="268" y="21"/>
                    <a:pt x="630" y="0"/>
                    <a:pt x="843" y="5"/>
                  </a:cubicBezTo>
                  <a:cubicBezTo>
                    <a:pt x="1056" y="10"/>
                    <a:pt x="1233" y="60"/>
                    <a:pt x="1410" y="1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7" name="Freeform 58"/>
            <p:cNvSpPr>
              <a:spLocks/>
            </p:cNvSpPr>
            <p:nvPr/>
          </p:nvSpPr>
          <p:spPr bwMode="auto">
            <a:xfrm>
              <a:off x="992" y="266"/>
              <a:ext cx="125" cy="124"/>
            </a:xfrm>
            <a:custGeom>
              <a:avLst/>
              <a:gdLst>
                <a:gd name="T0" fmla="*/ 0 w 125"/>
                <a:gd name="T1" fmla="*/ 0 h 124"/>
                <a:gd name="T2" fmla="*/ 125 w 125"/>
                <a:gd name="T3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124">
                  <a:moveTo>
                    <a:pt x="0" y="0"/>
                  </a:moveTo>
                  <a:cubicBezTo>
                    <a:pt x="0" y="0"/>
                    <a:pt x="62" y="62"/>
                    <a:pt x="125" y="1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629" y="292"/>
              <a:ext cx="179" cy="373"/>
            </a:xfrm>
            <a:custGeom>
              <a:avLst/>
              <a:gdLst>
                <a:gd name="T0" fmla="*/ 0 w 179"/>
                <a:gd name="T1" fmla="*/ 0 h 373"/>
                <a:gd name="T2" fmla="*/ 151 w 179"/>
                <a:gd name="T3" fmla="*/ 142 h 373"/>
                <a:gd name="T4" fmla="*/ 169 w 179"/>
                <a:gd name="T5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373">
                  <a:moveTo>
                    <a:pt x="0" y="0"/>
                  </a:moveTo>
                  <a:cubicBezTo>
                    <a:pt x="61" y="40"/>
                    <a:pt x="123" y="80"/>
                    <a:pt x="151" y="142"/>
                  </a:cubicBezTo>
                  <a:cubicBezTo>
                    <a:pt x="179" y="204"/>
                    <a:pt x="174" y="288"/>
                    <a:pt x="169" y="3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None/>
              </a:pPr>
              <a:endParaRPr lang="ru-RU"/>
            </a:p>
          </p:txBody>
        </p:sp>
        <p:sp>
          <p:nvSpPr>
            <p:cNvPr id="49" name="Text Box 60"/>
            <p:cNvSpPr txBox="1">
              <a:spLocks noChangeArrowheads="1"/>
            </p:cNvSpPr>
            <p:nvPr/>
          </p:nvSpPr>
          <p:spPr bwMode="auto">
            <a:xfrm>
              <a:off x="554" y="83"/>
              <a:ext cx="108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DHCP </a:t>
              </a:r>
              <a:r>
                <a:rPr lang="ru-RU" altLang="ru-RU" sz="1200"/>
                <a:t>discover</a:t>
              </a:r>
              <a:r>
                <a:rPr lang="ru-RU" altLang="ru-RU"/>
                <a:t> </a:t>
              </a:r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142" y="1221"/>
              <a:ext cx="1161" cy="1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Network1</a:t>
              </a:r>
              <a:endParaRPr lang="ru-RU" altLang="ru-RU" sz="1200"/>
            </a:p>
          </p:txBody>
        </p:sp>
        <p:sp>
          <p:nvSpPr>
            <p:cNvPr id="51" name="Text Box 63"/>
            <p:cNvSpPr txBox="1">
              <a:spLocks noChangeArrowheads="1"/>
            </p:cNvSpPr>
            <p:nvPr/>
          </p:nvSpPr>
          <p:spPr bwMode="auto">
            <a:xfrm>
              <a:off x="3436" y="2876"/>
              <a:ext cx="1161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en-GB" altLang="ru-RU" sz="1200"/>
                <a:t>Network3</a:t>
              </a:r>
              <a:endParaRPr lang="ru-RU" altLang="ru-RU" sz="1200"/>
            </a:p>
          </p:txBody>
        </p:sp>
      </p:grpSp>
      <p:sp>
        <p:nvSpPr>
          <p:cNvPr id="2" name="Скругленная прямоугольная выноска 1"/>
          <p:cNvSpPr/>
          <p:nvPr/>
        </p:nvSpPr>
        <p:spPr bwMode="auto">
          <a:xfrm>
            <a:off x="777411" y="3880645"/>
            <a:ext cx="1969061" cy="555876"/>
          </a:xfrm>
          <a:prstGeom prst="wedgeRoundRectCallout">
            <a:avLst>
              <a:gd name="adj1" fmla="val 40118"/>
              <a:gd name="adj2" fmla="val -170537"/>
              <a:gd name="adj3" fmla="val 16667"/>
            </a:avLst>
          </a:prstGeom>
          <a:solidFill>
            <a:srgbClr val="92D05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Пул адресов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Скругленная прямоугольная выноска 67"/>
          <p:cNvSpPr/>
          <p:nvPr/>
        </p:nvSpPr>
        <p:spPr bwMode="auto">
          <a:xfrm>
            <a:off x="6984511" y="3905380"/>
            <a:ext cx="2121190" cy="555876"/>
          </a:xfrm>
          <a:prstGeom prst="wedgeRoundRectCallout">
            <a:avLst>
              <a:gd name="adj1" fmla="val 21044"/>
              <a:gd name="adj2" fmla="val 161884"/>
              <a:gd name="adj3" fmla="val 166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None/>
              <a:tabLst/>
            </a:pPr>
            <a:r>
              <a:rPr lang="ru-RU" dirty="0" smtClean="0">
                <a:solidFill>
                  <a:srgbClr val="100E0C"/>
                </a:solidFill>
              </a:rPr>
              <a:t>Несколько п</a:t>
            </a:r>
            <a:r>
              <a:rPr lang="ru-RU" dirty="0" smtClean="0">
                <a:solidFill>
                  <a:srgbClr val="100E0C"/>
                </a:solidFill>
              </a:rPr>
              <a:t>улов</a:t>
            </a:r>
            <a:endParaRPr kumimoji="1" lang="ru-RU" sz="2000" b="0" i="0" u="none" strike="noStrike" cap="none" normalizeH="0" baseline="0" dirty="0" smtClean="0">
              <a:ln>
                <a:noFill/>
              </a:ln>
              <a:solidFill>
                <a:srgbClr val="100E0C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рирода">
  <a:themeElements>
    <a:clrScheme name="Природа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Природа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A50021"/>
          </a:buClr>
          <a:buSzPct val="75000"/>
          <a:buFont typeface="Wingdings" pitchFamily="2" charset="2"/>
          <a:buChar char="n"/>
          <a:tabLst/>
          <a:defRPr kumimoji="1" lang="en-US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Природа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ирода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ирода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Designs\Природа.pot</Template>
  <TotalTime>6019</TotalTime>
  <Words>239</Words>
  <Application>Microsoft Office PowerPoint</Application>
  <PresentationFormat>Экран (4:3)</PresentationFormat>
  <Paragraphs>109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Природа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</dc:creator>
  <cp:lastModifiedBy>stas</cp:lastModifiedBy>
  <cp:revision>484</cp:revision>
  <dcterms:created xsi:type="dcterms:W3CDTF">1601-01-01T00:00:00Z</dcterms:created>
  <dcterms:modified xsi:type="dcterms:W3CDTF">2017-11-10T09:38:45Z</dcterms:modified>
</cp:coreProperties>
</file>