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277" r:id="rId2"/>
    <p:sldId id="428" r:id="rId3"/>
    <p:sldId id="427" r:id="rId4"/>
    <p:sldId id="276" r:id="rId5"/>
    <p:sldId id="279" r:id="rId6"/>
    <p:sldId id="439" r:id="rId7"/>
    <p:sldId id="280" r:id="rId8"/>
    <p:sldId id="281" r:id="rId9"/>
    <p:sldId id="440" r:id="rId10"/>
    <p:sldId id="442" r:id="rId11"/>
    <p:sldId id="441" r:id="rId12"/>
    <p:sldId id="283" r:id="rId13"/>
    <p:sldId id="378" r:id="rId14"/>
    <p:sldId id="443" r:id="rId15"/>
    <p:sldId id="379" r:id="rId16"/>
    <p:sldId id="282" r:id="rId17"/>
    <p:sldId id="365" r:id="rId18"/>
    <p:sldId id="278" r:id="rId19"/>
    <p:sldId id="284" r:id="rId20"/>
    <p:sldId id="287" r:id="rId21"/>
    <p:sldId id="286" r:id="rId22"/>
    <p:sldId id="288" r:id="rId23"/>
    <p:sldId id="285" r:id="rId24"/>
    <p:sldId id="289" r:id="rId25"/>
    <p:sldId id="380" r:id="rId26"/>
    <p:sldId id="444" r:id="rId27"/>
    <p:sldId id="381" r:id="rId28"/>
    <p:sldId id="382" r:id="rId29"/>
    <p:sldId id="383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B0D"/>
    <a:srgbClr val="E9D40F"/>
    <a:srgbClr val="F8D4DC"/>
    <a:srgbClr val="F76778"/>
    <a:srgbClr val="F40426"/>
    <a:srgbClr val="FCF7C8"/>
    <a:srgbClr val="F8EE90"/>
    <a:srgbClr val="100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11" autoAdjust="0"/>
  </p:normalViewPr>
  <p:slideViewPr>
    <p:cSldViewPr>
      <p:cViewPr>
        <p:scale>
          <a:sx n="75" d="100"/>
          <a:sy n="75" d="100"/>
        </p:scale>
        <p:origin x="-2034" y="-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53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F566CD8C-B7AC-48B3-9259-7225DA04F51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5963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BBA8AEEB-53FA-47FC-9A15-5F6A0747B70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21848-6483-4D56-A1A0-A086CB62A8D8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6601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53371B-8BE9-4C08-A9A1-27F3B78F8E78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222951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D919FA5B-1B83-42B6-90F1-6E02E64F55D0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792051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E9664D93-CD6E-4065-818B-26F988DB133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22320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D2E317-7FA7-4A96-B163-0548B9EE1A52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13859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F591A0-8B3D-4C45-857D-82A97E8DFB3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6568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3CDCDE-F0ED-4297-BCB5-DD6402D2362C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0868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09669-00B0-40C2-A963-077868665BFD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00598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CB24E3-37E2-4857-9EFD-90D216AB086B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11668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5B66E-FDFB-48AD-92B3-EEDF4603A01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44294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BB0FD8-8410-44BD-97C8-D30F83F248FD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1114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7EF72B-9D98-4EC5-AD09-CF45BCE0E661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50580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D5B3366C-2467-4EFB-BC13-BD8452200F72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5.png"/><Relationship Id="rId4" Type="http://schemas.openxmlformats.org/officeDocument/2006/relationships/image" Target="../media/image14.wmf"/><Relationship Id="rId9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8.bin"/><Relationship Id="rId10" Type="http://schemas.openxmlformats.org/officeDocument/2006/relationships/oleObject" Target="../embeddings/oleObject33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32.bin"/><Relationship Id="rId14" Type="http://schemas.openxmlformats.org/officeDocument/2006/relationships/oleObject" Target="../embeddings/oleObject3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4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oleObject" Target="../embeddings/oleObject54.bin"/><Relationship Id="rId18" Type="http://schemas.openxmlformats.org/officeDocument/2006/relationships/oleObject" Target="../embeddings/oleObject59.bin"/><Relationship Id="rId26" Type="http://schemas.openxmlformats.org/officeDocument/2006/relationships/oleObject" Target="../embeddings/oleObject67.bin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3.bin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61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52.bin"/><Relationship Id="rId24" Type="http://schemas.openxmlformats.org/officeDocument/2006/relationships/oleObject" Target="../embeddings/oleObject65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4.bin"/><Relationship Id="rId28" Type="http://schemas.openxmlformats.org/officeDocument/2006/relationships/oleObject" Target="../embeddings/oleObject69.bin"/><Relationship Id="rId10" Type="http://schemas.openxmlformats.org/officeDocument/2006/relationships/oleObject" Target="../embeddings/oleObject51.bin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50.bin"/><Relationship Id="rId14" Type="http://schemas.openxmlformats.org/officeDocument/2006/relationships/oleObject" Target="../embeddings/oleObject55.bin"/><Relationship Id="rId22" Type="http://schemas.openxmlformats.org/officeDocument/2006/relationships/oleObject" Target="../embeddings/oleObject63.bin"/><Relationship Id="rId27" Type="http://schemas.openxmlformats.org/officeDocument/2006/relationships/oleObject" Target="../embeddings/oleObject68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rfu.ru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 smtClean="0"/>
              <a:t>Сети</a:t>
            </a:r>
            <a:br>
              <a:rPr lang="ru-RU" altLang="ru-RU" dirty="0" smtClean="0"/>
            </a:br>
            <a:r>
              <a:rPr lang="ru-RU" altLang="ru-RU" dirty="0" smtClean="0"/>
              <a:t>Основные понятия</a:t>
            </a:r>
            <a:endParaRPr lang="ru-RU" altLang="ru-RU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 smtClean="0"/>
              <a:t>Связь двух узлов</a:t>
            </a:r>
            <a:endParaRPr lang="ru-RU" altLang="ru-RU" dirty="0"/>
          </a:p>
          <a:p>
            <a:r>
              <a:rPr lang="ru-RU" altLang="ru-RU" dirty="0" smtClean="0"/>
              <a:t>Физическая передача данных</a:t>
            </a:r>
            <a:endParaRPr lang="ru-RU" altLang="ru-RU" dirty="0"/>
          </a:p>
          <a:p>
            <a:r>
              <a:rPr lang="ru-RU" altLang="ru-RU" dirty="0" smtClean="0"/>
              <a:t>Сетевое ПО</a:t>
            </a:r>
            <a:endParaRPr lang="ru-RU" altLang="ru-RU" dirty="0"/>
          </a:p>
          <a:p>
            <a:r>
              <a:rPr lang="ru-RU" altLang="ru-RU" dirty="0" smtClean="0"/>
              <a:t>Топология сети</a:t>
            </a:r>
          </a:p>
          <a:p>
            <a:r>
              <a:rPr lang="ru-RU" altLang="ru-RU" dirty="0" smtClean="0"/>
              <a:t>Адресация в сети</a:t>
            </a:r>
          </a:p>
          <a:p>
            <a:r>
              <a:rPr lang="ru-RU" altLang="ru-RU" dirty="0" smtClean="0"/>
              <a:t>Коммутация / Маршрутизация</a:t>
            </a:r>
          </a:p>
          <a:p>
            <a:r>
              <a:rPr lang="ru-RU" altLang="ru-RU" dirty="0" smtClean="0"/>
              <a:t>Разделяемая среда передачи данных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657424" y="801578"/>
            <a:ext cx="7352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sz="3600" dirty="0" smtClean="0"/>
              <a:t>Сетевая операционная система (ОС)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067944" y="147650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Net OS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755576" y="1447909"/>
            <a:ext cx="8136904" cy="507743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1259632" y="1876619"/>
            <a:ext cx="7200800" cy="104832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83157" y="2200726"/>
            <a:ext cx="4096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Управление локальными ресурсами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1259632" y="3284984"/>
            <a:ext cx="7128792" cy="288032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83156" y="3564742"/>
            <a:ext cx="2112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Сетевые средства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 bwMode="auto">
          <a:xfrm>
            <a:off x="1443402" y="3986626"/>
            <a:ext cx="6617235" cy="57606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Транспортные средства</a:t>
            </a:r>
          </a:p>
        </p:txBody>
      </p:sp>
      <p:sp>
        <p:nvSpPr>
          <p:cNvPr id="14" name="Скругленный прямоугольник 13"/>
          <p:cNvSpPr/>
          <p:nvPr/>
        </p:nvSpPr>
        <p:spPr bwMode="auto">
          <a:xfrm>
            <a:off x="1443402" y="4696296"/>
            <a:ext cx="6617235" cy="12961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Сетевые</a:t>
            </a:r>
            <a:r>
              <a:rPr kumimoji="1" 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службы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1536176" y="5122304"/>
            <a:ext cx="6120680" cy="50405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691679" y="5229200"/>
            <a:ext cx="6120680" cy="504056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888885" y="5374332"/>
            <a:ext cx="6120680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2123728" y="5427780"/>
            <a:ext cx="1944216" cy="39716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dirty="0" smtClean="0"/>
              <a:t>Клиент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 bwMode="auto">
          <a:xfrm>
            <a:off x="5220072" y="5427780"/>
            <a:ext cx="1944216" cy="39716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dirty="0" smtClean="0"/>
              <a:t>Сервер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2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2836514" y="801578"/>
            <a:ext cx="4358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sz="3600" dirty="0" smtClean="0"/>
              <a:t>Сетевые приложения</a:t>
            </a:r>
            <a:endParaRPr lang="ru-RU" sz="3600" dirty="0"/>
          </a:p>
        </p:txBody>
      </p:sp>
      <p:pic>
        <p:nvPicPr>
          <p:cNvPr id="207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47909"/>
            <a:ext cx="2448272" cy="2138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8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35" y="1447909"/>
            <a:ext cx="2873119" cy="209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8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3695076"/>
            <a:ext cx="4827438" cy="29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156176" y="4077072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Параллельные вычисления</a:t>
            </a:r>
          </a:p>
          <a:p>
            <a:r>
              <a:rPr lang="ru-RU" dirty="0" smtClean="0"/>
              <a:t>Специализация серверов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744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583" y="1196752"/>
            <a:ext cx="8686800" cy="5486400"/>
          </a:xfrm>
        </p:spPr>
        <p:txBody>
          <a:bodyPr/>
          <a:lstStyle/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endParaRPr kumimoji="1" lang="ru-RU" altLang="ru-RU" sz="2000" dirty="0"/>
          </a:p>
          <a:p>
            <a:r>
              <a:rPr kumimoji="1" lang="ru-RU" altLang="ru-RU" sz="2000" dirty="0"/>
              <a:t>Кодирование</a:t>
            </a:r>
          </a:p>
          <a:p>
            <a:endParaRPr kumimoji="1" lang="ru-RU" altLang="ru-RU" sz="2000" dirty="0"/>
          </a:p>
          <a:p>
            <a:endParaRPr kumimoji="1" lang="ru-RU" altLang="ru-RU" sz="2000" dirty="0"/>
          </a:p>
          <a:p>
            <a:endParaRPr kumimoji="1" lang="ru-RU" altLang="ru-RU" sz="2000" dirty="0"/>
          </a:p>
          <a:p>
            <a:endParaRPr kumimoji="1" lang="ru-RU" altLang="ru-RU" sz="2000" dirty="0"/>
          </a:p>
          <a:p>
            <a:r>
              <a:rPr kumimoji="1" lang="ru-RU" altLang="ru-RU" sz="2000" dirty="0" smtClean="0"/>
              <a:t>Синхронизация</a:t>
            </a:r>
            <a:endParaRPr kumimoji="1" lang="ru-RU" altLang="ru-RU" sz="2000" dirty="0"/>
          </a:p>
          <a:p>
            <a:r>
              <a:rPr kumimoji="1" lang="ru-RU" altLang="ru-RU" sz="2000" dirty="0">
                <a:cs typeface="Times New Roman" pitchFamily="18" charset="0"/>
              </a:rPr>
              <a:t>Компрессия</a:t>
            </a:r>
            <a:endParaRPr kumimoji="1" lang="ru-RU" altLang="ru-RU" sz="2000" dirty="0"/>
          </a:p>
          <a:p>
            <a:r>
              <a:rPr kumimoji="1" lang="ru-RU" altLang="ru-RU" sz="2000" dirty="0">
                <a:cs typeface="Times New Roman" pitchFamily="18" charset="0"/>
              </a:rPr>
              <a:t>Преобразование информации из параллельной в последовательную форму (экономия линий связи)</a:t>
            </a:r>
            <a:endParaRPr kumimoji="1" lang="ru-RU" altLang="ru-RU" sz="2000" dirty="0"/>
          </a:p>
          <a:p>
            <a:r>
              <a:rPr kumimoji="1" lang="ru-RU" altLang="ru-RU" sz="2000" dirty="0">
                <a:cs typeface="Times New Roman" pitchFamily="18" charset="0"/>
              </a:rPr>
              <a:t>Обеспечение надежности передачи - контрольные суммы, квитирование</a:t>
            </a:r>
            <a:endParaRPr kumimoji="1" lang="ru-RU" altLang="ru-RU" sz="2000" dirty="0"/>
          </a:p>
          <a:p>
            <a:pPr>
              <a:buFont typeface="Wingdings" pitchFamily="2" charset="2"/>
              <a:buNone/>
            </a:pPr>
            <a:r>
              <a:rPr kumimoji="1" lang="ru-RU" altLang="ru-RU" sz="2800" dirty="0"/>
              <a:t>Элементы</a:t>
            </a:r>
            <a:r>
              <a:rPr kumimoji="1" lang="ru-RU" altLang="ru-RU" sz="2800" dirty="0">
                <a:cs typeface="Times New Roman" pitchFamily="18" charset="0"/>
              </a:rPr>
              <a:t>, реализующие физическую передачу :</a:t>
            </a:r>
            <a:endParaRPr kumimoji="1" lang="ru-RU" altLang="ru-RU" sz="2800" dirty="0"/>
          </a:p>
          <a:p>
            <a:pPr>
              <a:buFont typeface="Wingdings" pitchFamily="2" charset="2"/>
              <a:buNone/>
            </a:pPr>
            <a:r>
              <a:rPr kumimoji="1" lang="ru-RU" altLang="ru-RU" sz="2000" dirty="0"/>
              <a:t>Сетевые адаптеры, сетевые интерфейсы коммутаторов, маршрутизаторов и</a:t>
            </a:r>
          </a:p>
          <a:p>
            <a:pPr>
              <a:buFont typeface="Wingdings" pitchFamily="2" charset="2"/>
              <a:buNone/>
            </a:pPr>
            <a:r>
              <a:rPr kumimoji="1" lang="ru-RU" altLang="ru-RU" sz="2000" dirty="0"/>
              <a:t>т.д. Аппаратура передачи данных (модемы)</a:t>
            </a:r>
          </a:p>
          <a:p>
            <a:endParaRPr kumimoji="1" lang="ru-RU" altLang="ru-RU" sz="2000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762000"/>
          </a:xfrm>
        </p:spPr>
        <p:txBody>
          <a:bodyPr/>
          <a:lstStyle/>
          <a:p>
            <a:r>
              <a:rPr lang="ru-RU" altLang="ru-RU" sz="2800" dirty="0"/>
              <a:t>Задачи физической передачи данных по линии связи</a:t>
            </a:r>
          </a:p>
        </p:txBody>
      </p:sp>
      <p:grpSp>
        <p:nvGrpSpPr>
          <p:cNvPr id="34898" name="Group 82"/>
          <p:cNvGrpSpPr>
            <a:grpSpLocks/>
          </p:cNvGrpSpPr>
          <p:nvPr/>
        </p:nvGrpSpPr>
        <p:grpSpPr bwMode="auto">
          <a:xfrm>
            <a:off x="3429000" y="1447800"/>
            <a:ext cx="4800600" cy="2057400"/>
            <a:chOff x="1632" y="1056"/>
            <a:chExt cx="2465" cy="1163"/>
          </a:xfrm>
        </p:grpSpPr>
        <p:grpSp>
          <p:nvGrpSpPr>
            <p:cNvPr id="34821" name="Group 5"/>
            <p:cNvGrpSpPr>
              <a:grpSpLocks/>
            </p:cNvGrpSpPr>
            <p:nvPr/>
          </p:nvGrpSpPr>
          <p:grpSpPr bwMode="auto">
            <a:xfrm>
              <a:off x="1632" y="1056"/>
              <a:ext cx="2465" cy="1163"/>
              <a:chOff x="0" y="0"/>
              <a:chExt cx="19999" cy="20000"/>
            </a:xfrm>
          </p:grpSpPr>
          <p:sp>
            <p:nvSpPr>
              <p:cNvPr id="34822" name="Rectangle 6"/>
              <p:cNvSpPr>
                <a:spLocks noChangeArrowheads="1"/>
              </p:cNvSpPr>
              <p:nvPr/>
            </p:nvSpPr>
            <p:spPr bwMode="auto">
              <a:xfrm>
                <a:off x="487" y="0"/>
                <a:ext cx="13691" cy="20000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ru-RU" altLang="ru-RU" sz="1200"/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ru-RU" altLang="ru-RU" sz="1200"/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ru-RU" altLang="ru-RU" sz="1200"/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ru-RU" altLang="ru-RU" sz="1200"/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ru-RU" altLang="ru-RU" sz="1200"/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ru-RU" altLang="ru-RU" sz="1200"/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ru-RU" altLang="ru-RU" sz="1200"/>
              </a:p>
            </p:txBody>
          </p:sp>
          <p:sp>
            <p:nvSpPr>
              <p:cNvPr id="34823" name="Freeform 7"/>
              <p:cNvSpPr>
                <a:spLocks/>
              </p:cNvSpPr>
              <p:nvPr/>
            </p:nvSpPr>
            <p:spPr bwMode="auto">
              <a:xfrm>
                <a:off x="643" y="777"/>
                <a:ext cx="10283" cy="2752"/>
              </a:xfrm>
              <a:custGeom>
                <a:avLst/>
                <a:gdLst>
                  <a:gd name="T0" fmla="*/ 0 w 20000"/>
                  <a:gd name="T1" fmla="*/ 0 h 20000"/>
                  <a:gd name="T2" fmla="*/ 4998 w 20000"/>
                  <a:gd name="T3" fmla="*/ 0 h 20000"/>
                  <a:gd name="T4" fmla="*/ 4998 w 20000"/>
                  <a:gd name="T5" fmla="*/ 19950 h 20000"/>
                  <a:gd name="T6" fmla="*/ 10035 w 20000"/>
                  <a:gd name="T7" fmla="*/ 19950 h 20000"/>
                  <a:gd name="T8" fmla="*/ 10035 w 20000"/>
                  <a:gd name="T9" fmla="*/ 0 h 20000"/>
                  <a:gd name="T10" fmla="*/ 19994 w 20000"/>
                  <a:gd name="T11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4998" y="0"/>
                    </a:lnTo>
                    <a:lnTo>
                      <a:pt x="4998" y="19950"/>
                    </a:lnTo>
                    <a:lnTo>
                      <a:pt x="10035" y="19950"/>
                    </a:lnTo>
                    <a:lnTo>
                      <a:pt x="10035" y="0"/>
                    </a:lnTo>
                    <a:lnTo>
                      <a:pt x="19994" y="0"/>
                    </a:lnTo>
                  </a:path>
                </a:pathLst>
              </a:custGeom>
              <a:solidFill>
                <a:srgbClr val="CCFFFF"/>
              </a:solidFill>
              <a:ln w="16510" cap="flat">
                <a:solidFill>
                  <a:srgbClr val="000000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824" name="Freeform 8"/>
              <p:cNvSpPr>
                <a:spLocks/>
              </p:cNvSpPr>
              <p:nvPr/>
            </p:nvSpPr>
            <p:spPr bwMode="auto">
              <a:xfrm>
                <a:off x="643" y="7052"/>
                <a:ext cx="12834" cy="2752"/>
              </a:xfrm>
              <a:custGeom>
                <a:avLst/>
                <a:gdLst>
                  <a:gd name="T0" fmla="*/ 0 w 20000"/>
                  <a:gd name="T1" fmla="*/ 19950 h 20000"/>
                  <a:gd name="T2" fmla="*/ 1699 w 20000"/>
                  <a:gd name="T3" fmla="*/ 19950 h 20000"/>
                  <a:gd name="T4" fmla="*/ 1699 w 20000"/>
                  <a:gd name="T5" fmla="*/ 0 h 20000"/>
                  <a:gd name="T6" fmla="*/ 2549 w 20000"/>
                  <a:gd name="T7" fmla="*/ 0 h 20000"/>
                  <a:gd name="T8" fmla="*/ 2549 w 20000"/>
                  <a:gd name="T9" fmla="*/ 19950 h 20000"/>
                  <a:gd name="T10" fmla="*/ 9649 w 20000"/>
                  <a:gd name="T11" fmla="*/ 19950 h 20000"/>
                  <a:gd name="T12" fmla="*/ 9649 w 20000"/>
                  <a:gd name="T13" fmla="*/ 0 h 20000"/>
                  <a:gd name="T14" fmla="*/ 10437 w 20000"/>
                  <a:gd name="T15" fmla="*/ 0 h 20000"/>
                  <a:gd name="T16" fmla="*/ 10437 w 20000"/>
                  <a:gd name="T17" fmla="*/ 19950 h 20000"/>
                  <a:gd name="T18" fmla="*/ 13805 w 20000"/>
                  <a:gd name="T19" fmla="*/ 19950 h 20000"/>
                  <a:gd name="T20" fmla="*/ 13805 w 20000"/>
                  <a:gd name="T21" fmla="*/ 0 h 20000"/>
                  <a:gd name="T22" fmla="*/ 14503 w 20000"/>
                  <a:gd name="T23" fmla="*/ 0 h 20000"/>
                  <a:gd name="T24" fmla="*/ 14503 w 20000"/>
                  <a:gd name="T25" fmla="*/ 19950 h 20000"/>
                  <a:gd name="T26" fmla="*/ 19995 w 20000"/>
                  <a:gd name="T27" fmla="*/ 1995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000" h="20000">
                    <a:moveTo>
                      <a:pt x="0" y="19950"/>
                    </a:moveTo>
                    <a:lnTo>
                      <a:pt x="1699" y="19950"/>
                    </a:lnTo>
                    <a:lnTo>
                      <a:pt x="1699" y="0"/>
                    </a:lnTo>
                    <a:lnTo>
                      <a:pt x="2549" y="0"/>
                    </a:lnTo>
                    <a:lnTo>
                      <a:pt x="2549" y="19950"/>
                    </a:lnTo>
                    <a:lnTo>
                      <a:pt x="9649" y="19950"/>
                    </a:lnTo>
                    <a:lnTo>
                      <a:pt x="9649" y="0"/>
                    </a:lnTo>
                    <a:lnTo>
                      <a:pt x="10437" y="0"/>
                    </a:lnTo>
                    <a:lnTo>
                      <a:pt x="10437" y="19950"/>
                    </a:lnTo>
                    <a:lnTo>
                      <a:pt x="13805" y="19950"/>
                    </a:lnTo>
                    <a:lnTo>
                      <a:pt x="13805" y="0"/>
                    </a:lnTo>
                    <a:lnTo>
                      <a:pt x="14503" y="0"/>
                    </a:lnTo>
                    <a:lnTo>
                      <a:pt x="14503" y="19950"/>
                    </a:lnTo>
                    <a:lnTo>
                      <a:pt x="19995" y="19950"/>
                    </a:lnTo>
                  </a:path>
                </a:pathLst>
              </a:custGeom>
              <a:solidFill>
                <a:srgbClr val="CCFFFF"/>
              </a:solidFill>
              <a:ln w="16510" cap="flat">
                <a:solidFill>
                  <a:srgbClr val="000000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34825" name="Group 9"/>
              <p:cNvGrpSpPr>
                <a:grpSpLocks/>
              </p:cNvGrpSpPr>
              <p:nvPr/>
            </p:nvGrpSpPr>
            <p:grpSpPr bwMode="auto">
              <a:xfrm>
                <a:off x="701" y="12934"/>
                <a:ext cx="2476" cy="5504"/>
                <a:chOff x="0" y="0"/>
                <a:chExt cx="20003" cy="19999"/>
              </a:xfrm>
            </p:grpSpPr>
            <p:grpSp>
              <p:nvGrpSpPr>
                <p:cNvPr id="34826" name="Group 1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118" cy="10025"/>
                  <a:chOff x="0" y="0"/>
                  <a:chExt cx="20001" cy="20000"/>
                </a:xfrm>
              </p:grpSpPr>
              <p:sp>
                <p:nvSpPr>
                  <p:cNvPr id="34827" name="Arc 11"/>
                  <p:cNvSpPr>
                    <a:spLocks/>
                  </p:cNvSpPr>
                  <p:nvPr/>
                </p:nvSpPr>
                <p:spPr bwMode="auto">
                  <a:xfrm flipH="1">
                    <a:off x="0" y="50"/>
                    <a:ext cx="10103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828" name="Arc 12"/>
                  <p:cNvSpPr>
                    <a:spLocks/>
                  </p:cNvSpPr>
                  <p:nvPr/>
                </p:nvSpPr>
                <p:spPr bwMode="auto">
                  <a:xfrm>
                    <a:off x="9949" y="0"/>
                    <a:ext cx="10052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4829" name="Group 13"/>
                <p:cNvGrpSpPr>
                  <a:grpSpLocks/>
                </p:cNvGrpSpPr>
                <p:nvPr/>
              </p:nvGrpSpPr>
              <p:grpSpPr bwMode="auto">
                <a:xfrm>
                  <a:off x="3070" y="9974"/>
                  <a:ext cx="3118" cy="10025"/>
                  <a:chOff x="0" y="0"/>
                  <a:chExt cx="20001" cy="20000"/>
                </a:xfrm>
              </p:grpSpPr>
              <p:sp>
                <p:nvSpPr>
                  <p:cNvPr id="34830" name="Arc 14"/>
                  <p:cNvSpPr>
                    <a:spLocks/>
                  </p:cNvSpPr>
                  <p:nvPr/>
                </p:nvSpPr>
                <p:spPr bwMode="auto">
                  <a:xfrm flipH="1" flipV="1">
                    <a:off x="0" y="0"/>
                    <a:ext cx="10103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831" name="Arc 15"/>
                  <p:cNvSpPr>
                    <a:spLocks/>
                  </p:cNvSpPr>
                  <p:nvPr/>
                </p:nvSpPr>
                <p:spPr bwMode="auto">
                  <a:xfrm flipV="1">
                    <a:off x="9898" y="52"/>
                    <a:ext cx="10103" cy="1994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4832" name="Group 16"/>
                <p:cNvGrpSpPr>
                  <a:grpSpLocks/>
                </p:cNvGrpSpPr>
                <p:nvPr/>
              </p:nvGrpSpPr>
              <p:grpSpPr bwMode="auto">
                <a:xfrm>
                  <a:off x="6140" y="0"/>
                  <a:ext cx="3118" cy="10025"/>
                  <a:chOff x="0" y="0"/>
                  <a:chExt cx="19999" cy="20000"/>
                </a:xfrm>
              </p:grpSpPr>
              <p:sp>
                <p:nvSpPr>
                  <p:cNvPr id="34833" name="Arc 17"/>
                  <p:cNvSpPr>
                    <a:spLocks/>
                  </p:cNvSpPr>
                  <p:nvPr/>
                </p:nvSpPr>
                <p:spPr bwMode="auto">
                  <a:xfrm flipH="1">
                    <a:off x="0" y="50"/>
                    <a:ext cx="10051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834" name="Arc 18"/>
                  <p:cNvSpPr>
                    <a:spLocks/>
                  </p:cNvSpPr>
                  <p:nvPr/>
                </p:nvSpPr>
                <p:spPr bwMode="auto">
                  <a:xfrm>
                    <a:off x="9897" y="0"/>
                    <a:ext cx="10102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4835" name="Group 19"/>
                <p:cNvGrpSpPr>
                  <a:grpSpLocks/>
                </p:cNvGrpSpPr>
                <p:nvPr/>
              </p:nvGrpSpPr>
              <p:grpSpPr bwMode="auto">
                <a:xfrm>
                  <a:off x="9226" y="9974"/>
                  <a:ext cx="3094" cy="10025"/>
                  <a:chOff x="0" y="0"/>
                  <a:chExt cx="20000" cy="20000"/>
                </a:xfrm>
              </p:grpSpPr>
              <p:sp>
                <p:nvSpPr>
                  <p:cNvPr id="34836" name="Arc 20"/>
                  <p:cNvSpPr>
                    <a:spLocks/>
                  </p:cNvSpPr>
                  <p:nvPr/>
                </p:nvSpPr>
                <p:spPr bwMode="auto">
                  <a:xfrm flipH="1" flipV="1">
                    <a:off x="0" y="0"/>
                    <a:ext cx="10181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837" name="Arc 21"/>
                  <p:cNvSpPr>
                    <a:spLocks/>
                  </p:cNvSpPr>
                  <p:nvPr/>
                </p:nvSpPr>
                <p:spPr bwMode="auto">
                  <a:xfrm flipV="1">
                    <a:off x="9871" y="52"/>
                    <a:ext cx="10129" cy="1994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34838" name="Arc 22"/>
                <p:cNvSpPr>
                  <a:spLocks/>
                </p:cNvSpPr>
                <p:nvPr/>
              </p:nvSpPr>
              <p:spPr bwMode="auto">
                <a:xfrm flipH="1">
                  <a:off x="12296" y="25"/>
                  <a:ext cx="1575" cy="1000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651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839" name="Arc 23"/>
                <p:cNvSpPr>
                  <a:spLocks/>
                </p:cNvSpPr>
                <p:nvPr/>
              </p:nvSpPr>
              <p:spPr bwMode="auto">
                <a:xfrm>
                  <a:off x="13847" y="0"/>
                  <a:ext cx="1567" cy="1000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651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34840" name="Group 24"/>
                <p:cNvGrpSpPr>
                  <a:grpSpLocks/>
                </p:cNvGrpSpPr>
                <p:nvPr/>
              </p:nvGrpSpPr>
              <p:grpSpPr bwMode="auto">
                <a:xfrm>
                  <a:off x="15366" y="9974"/>
                  <a:ext cx="3118" cy="10025"/>
                  <a:chOff x="0" y="0"/>
                  <a:chExt cx="19999" cy="20000"/>
                </a:xfrm>
              </p:grpSpPr>
              <p:sp>
                <p:nvSpPr>
                  <p:cNvPr id="34841" name="Arc 25"/>
                  <p:cNvSpPr>
                    <a:spLocks/>
                  </p:cNvSpPr>
                  <p:nvPr/>
                </p:nvSpPr>
                <p:spPr bwMode="auto">
                  <a:xfrm flipH="1" flipV="1">
                    <a:off x="0" y="0"/>
                    <a:ext cx="10051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842" name="Arc 26"/>
                  <p:cNvSpPr>
                    <a:spLocks/>
                  </p:cNvSpPr>
                  <p:nvPr/>
                </p:nvSpPr>
                <p:spPr bwMode="auto">
                  <a:xfrm flipV="1">
                    <a:off x="9897" y="52"/>
                    <a:ext cx="10102" cy="1994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34843" name="Arc 27"/>
                <p:cNvSpPr>
                  <a:spLocks/>
                </p:cNvSpPr>
                <p:nvPr/>
              </p:nvSpPr>
              <p:spPr bwMode="auto">
                <a:xfrm flipH="1">
                  <a:off x="18427" y="0"/>
                  <a:ext cx="1576" cy="1000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651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4844" name="Group 28"/>
              <p:cNvGrpSpPr>
                <a:grpSpLocks/>
              </p:cNvGrpSpPr>
              <p:nvPr/>
            </p:nvGrpSpPr>
            <p:grpSpPr bwMode="auto">
              <a:xfrm>
                <a:off x="3174" y="12934"/>
                <a:ext cx="1347" cy="5497"/>
                <a:chOff x="0" y="0"/>
                <a:chExt cx="19998" cy="20000"/>
              </a:xfrm>
            </p:grpSpPr>
            <p:sp>
              <p:nvSpPr>
                <p:cNvPr id="34845" name="Arc 29"/>
                <p:cNvSpPr>
                  <a:spLocks/>
                </p:cNvSpPr>
                <p:nvPr/>
              </p:nvSpPr>
              <p:spPr bwMode="auto">
                <a:xfrm>
                  <a:off x="0" y="0"/>
                  <a:ext cx="3860" cy="287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651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846" name="Arc 30"/>
                <p:cNvSpPr>
                  <a:spLocks/>
                </p:cNvSpPr>
                <p:nvPr/>
              </p:nvSpPr>
              <p:spPr bwMode="auto">
                <a:xfrm flipH="1" flipV="1">
                  <a:off x="4098" y="2856"/>
                  <a:ext cx="15900" cy="171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651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4847" name="Group 31"/>
              <p:cNvGrpSpPr>
                <a:grpSpLocks/>
              </p:cNvGrpSpPr>
              <p:nvPr/>
            </p:nvGrpSpPr>
            <p:grpSpPr bwMode="auto">
              <a:xfrm>
                <a:off x="4537" y="12934"/>
                <a:ext cx="1210" cy="5497"/>
                <a:chOff x="1" y="0"/>
                <a:chExt cx="19999" cy="20000"/>
              </a:xfrm>
            </p:grpSpPr>
            <p:sp>
              <p:nvSpPr>
                <p:cNvPr id="34848" name="Arc 32"/>
                <p:cNvSpPr>
                  <a:spLocks/>
                </p:cNvSpPr>
                <p:nvPr/>
              </p:nvSpPr>
              <p:spPr bwMode="auto">
                <a:xfrm flipH="1">
                  <a:off x="16149" y="0"/>
                  <a:ext cx="3851" cy="287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651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849" name="Arc 33"/>
                <p:cNvSpPr>
                  <a:spLocks/>
                </p:cNvSpPr>
                <p:nvPr/>
              </p:nvSpPr>
              <p:spPr bwMode="auto">
                <a:xfrm flipV="1">
                  <a:off x="1" y="2856"/>
                  <a:ext cx="15867" cy="171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651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4850" name="Group 34"/>
              <p:cNvGrpSpPr>
                <a:grpSpLocks/>
              </p:cNvGrpSpPr>
              <p:nvPr/>
            </p:nvGrpSpPr>
            <p:grpSpPr bwMode="auto">
              <a:xfrm>
                <a:off x="5783" y="12934"/>
                <a:ext cx="2826" cy="5504"/>
                <a:chOff x="2" y="0"/>
                <a:chExt cx="19998" cy="19999"/>
              </a:xfrm>
            </p:grpSpPr>
            <p:grpSp>
              <p:nvGrpSpPr>
                <p:cNvPr id="34851" name="Group 35"/>
                <p:cNvGrpSpPr>
                  <a:grpSpLocks/>
                </p:cNvGrpSpPr>
                <p:nvPr/>
              </p:nvGrpSpPr>
              <p:grpSpPr bwMode="auto">
                <a:xfrm>
                  <a:off x="16879" y="0"/>
                  <a:ext cx="3121" cy="10025"/>
                  <a:chOff x="-1" y="0"/>
                  <a:chExt cx="20001" cy="20000"/>
                </a:xfrm>
              </p:grpSpPr>
              <p:sp>
                <p:nvSpPr>
                  <p:cNvPr id="34852" name="Arc 36"/>
                  <p:cNvSpPr>
                    <a:spLocks/>
                  </p:cNvSpPr>
                  <p:nvPr/>
                </p:nvSpPr>
                <p:spPr bwMode="auto">
                  <a:xfrm>
                    <a:off x="10022" y="50"/>
                    <a:ext cx="9978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853" name="Arc 37"/>
                  <p:cNvSpPr>
                    <a:spLocks/>
                  </p:cNvSpPr>
                  <p:nvPr/>
                </p:nvSpPr>
                <p:spPr bwMode="auto">
                  <a:xfrm flipH="1">
                    <a:off x="-1" y="0"/>
                    <a:ext cx="10023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4854" name="Group 38"/>
                <p:cNvGrpSpPr>
                  <a:grpSpLocks/>
                </p:cNvGrpSpPr>
                <p:nvPr/>
              </p:nvGrpSpPr>
              <p:grpSpPr bwMode="auto">
                <a:xfrm>
                  <a:off x="13829" y="9974"/>
                  <a:ext cx="3100" cy="10025"/>
                  <a:chOff x="1" y="0"/>
                  <a:chExt cx="19999" cy="20000"/>
                </a:xfrm>
              </p:grpSpPr>
              <p:sp>
                <p:nvSpPr>
                  <p:cNvPr id="34855" name="Arc 39"/>
                  <p:cNvSpPr>
                    <a:spLocks/>
                  </p:cNvSpPr>
                  <p:nvPr/>
                </p:nvSpPr>
                <p:spPr bwMode="auto">
                  <a:xfrm flipV="1">
                    <a:off x="9910" y="0"/>
                    <a:ext cx="10090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856" name="Arc 40"/>
                  <p:cNvSpPr>
                    <a:spLocks/>
                  </p:cNvSpPr>
                  <p:nvPr/>
                </p:nvSpPr>
                <p:spPr bwMode="auto">
                  <a:xfrm flipH="1" flipV="1">
                    <a:off x="1" y="52"/>
                    <a:ext cx="10044" cy="1994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4857" name="Group 41"/>
                <p:cNvGrpSpPr>
                  <a:grpSpLocks/>
                </p:cNvGrpSpPr>
                <p:nvPr/>
              </p:nvGrpSpPr>
              <p:grpSpPr bwMode="auto">
                <a:xfrm>
                  <a:off x="10751" y="0"/>
                  <a:ext cx="3100" cy="10025"/>
                  <a:chOff x="1" y="0"/>
                  <a:chExt cx="20005" cy="20000"/>
                </a:xfrm>
              </p:grpSpPr>
              <p:sp>
                <p:nvSpPr>
                  <p:cNvPr id="34858" name="Arc 42"/>
                  <p:cNvSpPr>
                    <a:spLocks/>
                  </p:cNvSpPr>
                  <p:nvPr/>
                </p:nvSpPr>
                <p:spPr bwMode="auto">
                  <a:xfrm>
                    <a:off x="9913" y="50"/>
                    <a:ext cx="10093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859" name="Arc 43"/>
                  <p:cNvSpPr>
                    <a:spLocks/>
                  </p:cNvSpPr>
                  <p:nvPr/>
                </p:nvSpPr>
                <p:spPr bwMode="auto">
                  <a:xfrm flipH="1">
                    <a:off x="1" y="0"/>
                    <a:ext cx="10048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4860" name="Group 44"/>
                <p:cNvGrpSpPr>
                  <a:grpSpLocks/>
                </p:cNvGrpSpPr>
                <p:nvPr/>
              </p:nvGrpSpPr>
              <p:grpSpPr bwMode="auto">
                <a:xfrm>
                  <a:off x="7673" y="9974"/>
                  <a:ext cx="3099" cy="10025"/>
                  <a:chOff x="0" y="0"/>
                  <a:chExt cx="20000" cy="20000"/>
                </a:xfrm>
              </p:grpSpPr>
              <p:sp>
                <p:nvSpPr>
                  <p:cNvPr id="34861" name="Arc 45"/>
                  <p:cNvSpPr>
                    <a:spLocks/>
                  </p:cNvSpPr>
                  <p:nvPr/>
                </p:nvSpPr>
                <p:spPr bwMode="auto">
                  <a:xfrm flipV="1">
                    <a:off x="9913" y="0"/>
                    <a:ext cx="10087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862" name="Arc 46"/>
                  <p:cNvSpPr>
                    <a:spLocks/>
                  </p:cNvSpPr>
                  <p:nvPr/>
                </p:nvSpPr>
                <p:spPr bwMode="auto">
                  <a:xfrm flipH="1" flipV="1">
                    <a:off x="0" y="52"/>
                    <a:ext cx="10049" cy="1994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34863" name="Arc 47"/>
                <p:cNvSpPr>
                  <a:spLocks/>
                </p:cNvSpPr>
                <p:nvPr/>
              </p:nvSpPr>
              <p:spPr bwMode="auto">
                <a:xfrm>
                  <a:off x="6130" y="25"/>
                  <a:ext cx="1564" cy="1000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651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864" name="Arc 48"/>
                <p:cNvSpPr>
                  <a:spLocks/>
                </p:cNvSpPr>
                <p:nvPr/>
              </p:nvSpPr>
              <p:spPr bwMode="auto">
                <a:xfrm flipH="1">
                  <a:off x="4594" y="0"/>
                  <a:ext cx="1564" cy="1000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651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34865" name="Group 49"/>
                <p:cNvGrpSpPr>
                  <a:grpSpLocks/>
                </p:cNvGrpSpPr>
                <p:nvPr/>
              </p:nvGrpSpPr>
              <p:grpSpPr bwMode="auto">
                <a:xfrm>
                  <a:off x="1516" y="9974"/>
                  <a:ext cx="3121" cy="10025"/>
                  <a:chOff x="1" y="0"/>
                  <a:chExt cx="20005" cy="20000"/>
                </a:xfrm>
              </p:grpSpPr>
              <p:sp>
                <p:nvSpPr>
                  <p:cNvPr id="34866" name="Arc 50"/>
                  <p:cNvSpPr>
                    <a:spLocks/>
                  </p:cNvSpPr>
                  <p:nvPr/>
                </p:nvSpPr>
                <p:spPr bwMode="auto">
                  <a:xfrm flipV="1">
                    <a:off x="10026" y="0"/>
                    <a:ext cx="9980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867" name="Arc 51"/>
                  <p:cNvSpPr>
                    <a:spLocks/>
                  </p:cNvSpPr>
                  <p:nvPr/>
                </p:nvSpPr>
                <p:spPr bwMode="auto">
                  <a:xfrm flipH="1" flipV="1">
                    <a:off x="1" y="52"/>
                    <a:ext cx="10025" cy="1994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34868" name="Arc 52"/>
                <p:cNvSpPr>
                  <a:spLocks/>
                </p:cNvSpPr>
                <p:nvPr/>
              </p:nvSpPr>
              <p:spPr bwMode="auto">
                <a:xfrm>
                  <a:off x="2" y="0"/>
                  <a:ext cx="1564" cy="1000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651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4869" name="Group 53"/>
              <p:cNvGrpSpPr>
                <a:grpSpLocks/>
              </p:cNvGrpSpPr>
              <p:nvPr/>
            </p:nvGrpSpPr>
            <p:grpSpPr bwMode="auto">
              <a:xfrm>
                <a:off x="8606" y="12934"/>
                <a:ext cx="2476" cy="5504"/>
                <a:chOff x="0" y="1"/>
                <a:chExt cx="20003" cy="19999"/>
              </a:xfrm>
            </p:grpSpPr>
            <p:grpSp>
              <p:nvGrpSpPr>
                <p:cNvPr id="34870" name="Group 54"/>
                <p:cNvGrpSpPr>
                  <a:grpSpLocks/>
                </p:cNvGrpSpPr>
                <p:nvPr/>
              </p:nvGrpSpPr>
              <p:grpSpPr bwMode="auto">
                <a:xfrm>
                  <a:off x="0" y="9975"/>
                  <a:ext cx="3118" cy="10025"/>
                  <a:chOff x="0" y="0"/>
                  <a:chExt cx="20001" cy="20000"/>
                </a:xfrm>
              </p:grpSpPr>
              <p:sp>
                <p:nvSpPr>
                  <p:cNvPr id="34871" name="Arc 55"/>
                  <p:cNvSpPr>
                    <a:spLocks/>
                  </p:cNvSpPr>
                  <p:nvPr/>
                </p:nvSpPr>
                <p:spPr bwMode="auto">
                  <a:xfrm flipH="1" flipV="1">
                    <a:off x="0" y="0"/>
                    <a:ext cx="10103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872" name="Arc 56"/>
                  <p:cNvSpPr>
                    <a:spLocks/>
                  </p:cNvSpPr>
                  <p:nvPr/>
                </p:nvSpPr>
                <p:spPr bwMode="auto">
                  <a:xfrm flipV="1">
                    <a:off x="9949" y="50"/>
                    <a:ext cx="10052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4873" name="Group 57"/>
                <p:cNvGrpSpPr>
                  <a:grpSpLocks/>
                </p:cNvGrpSpPr>
                <p:nvPr/>
              </p:nvGrpSpPr>
              <p:grpSpPr bwMode="auto">
                <a:xfrm>
                  <a:off x="3070" y="1"/>
                  <a:ext cx="3118" cy="10025"/>
                  <a:chOff x="0" y="0"/>
                  <a:chExt cx="20001" cy="20000"/>
                </a:xfrm>
              </p:grpSpPr>
              <p:sp>
                <p:nvSpPr>
                  <p:cNvPr id="34874" name="Arc 58"/>
                  <p:cNvSpPr>
                    <a:spLocks/>
                  </p:cNvSpPr>
                  <p:nvPr/>
                </p:nvSpPr>
                <p:spPr bwMode="auto">
                  <a:xfrm flipH="1">
                    <a:off x="0" y="50"/>
                    <a:ext cx="10103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875" name="Arc 59"/>
                  <p:cNvSpPr>
                    <a:spLocks/>
                  </p:cNvSpPr>
                  <p:nvPr/>
                </p:nvSpPr>
                <p:spPr bwMode="auto">
                  <a:xfrm>
                    <a:off x="9898" y="0"/>
                    <a:ext cx="10103" cy="1994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4876" name="Group 60"/>
                <p:cNvGrpSpPr>
                  <a:grpSpLocks/>
                </p:cNvGrpSpPr>
                <p:nvPr/>
              </p:nvGrpSpPr>
              <p:grpSpPr bwMode="auto">
                <a:xfrm>
                  <a:off x="6140" y="9975"/>
                  <a:ext cx="3118" cy="10025"/>
                  <a:chOff x="0" y="0"/>
                  <a:chExt cx="19999" cy="20000"/>
                </a:xfrm>
              </p:grpSpPr>
              <p:sp>
                <p:nvSpPr>
                  <p:cNvPr id="34877" name="Arc 61"/>
                  <p:cNvSpPr>
                    <a:spLocks/>
                  </p:cNvSpPr>
                  <p:nvPr/>
                </p:nvSpPr>
                <p:spPr bwMode="auto">
                  <a:xfrm flipH="1" flipV="1">
                    <a:off x="0" y="0"/>
                    <a:ext cx="10051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878" name="Arc 62"/>
                  <p:cNvSpPr>
                    <a:spLocks/>
                  </p:cNvSpPr>
                  <p:nvPr/>
                </p:nvSpPr>
                <p:spPr bwMode="auto">
                  <a:xfrm flipV="1">
                    <a:off x="9897" y="52"/>
                    <a:ext cx="10102" cy="1994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4879" name="Group 63"/>
                <p:cNvGrpSpPr>
                  <a:grpSpLocks/>
                </p:cNvGrpSpPr>
                <p:nvPr/>
              </p:nvGrpSpPr>
              <p:grpSpPr bwMode="auto">
                <a:xfrm>
                  <a:off x="9226" y="1"/>
                  <a:ext cx="3094" cy="10025"/>
                  <a:chOff x="0" y="0"/>
                  <a:chExt cx="20000" cy="20000"/>
                </a:xfrm>
              </p:grpSpPr>
              <p:sp>
                <p:nvSpPr>
                  <p:cNvPr id="34880" name="Arc 64"/>
                  <p:cNvSpPr>
                    <a:spLocks/>
                  </p:cNvSpPr>
                  <p:nvPr/>
                </p:nvSpPr>
                <p:spPr bwMode="auto">
                  <a:xfrm flipH="1">
                    <a:off x="0" y="50"/>
                    <a:ext cx="10181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881" name="Arc 65"/>
                  <p:cNvSpPr>
                    <a:spLocks/>
                  </p:cNvSpPr>
                  <p:nvPr/>
                </p:nvSpPr>
                <p:spPr bwMode="auto">
                  <a:xfrm>
                    <a:off x="9871" y="0"/>
                    <a:ext cx="10129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34882" name="Arc 66"/>
                <p:cNvSpPr>
                  <a:spLocks/>
                </p:cNvSpPr>
                <p:nvPr/>
              </p:nvSpPr>
              <p:spPr bwMode="auto">
                <a:xfrm flipH="1" flipV="1">
                  <a:off x="12296" y="9975"/>
                  <a:ext cx="1575" cy="1000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651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883" name="Arc 67"/>
                <p:cNvSpPr>
                  <a:spLocks/>
                </p:cNvSpPr>
                <p:nvPr/>
              </p:nvSpPr>
              <p:spPr bwMode="auto">
                <a:xfrm flipV="1">
                  <a:off x="13847" y="10001"/>
                  <a:ext cx="1567" cy="999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651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34884" name="Group 68"/>
                <p:cNvGrpSpPr>
                  <a:grpSpLocks/>
                </p:cNvGrpSpPr>
                <p:nvPr/>
              </p:nvGrpSpPr>
              <p:grpSpPr bwMode="auto">
                <a:xfrm>
                  <a:off x="15366" y="1"/>
                  <a:ext cx="3118" cy="10025"/>
                  <a:chOff x="0" y="0"/>
                  <a:chExt cx="20001" cy="20000"/>
                </a:xfrm>
              </p:grpSpPr>
              <p:sp>
                <p:nvSpPr>
                  <p:cNvPr id="34885" name="Arc 69"/>
                  <p:cNvSpPr>
                    <a:spLocks/>
                  </p:cNvSpPr>
                  <p:nvPr/>
                </p:nvSpPr>
                <p:spPr bwMode="auto">
                  <a:xfrm flipH="1">
                    <a:off x="0" y="50"/>
                    <a:ext cx="10103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886" name="Arc 70"/>
                  <p:cNvSpPr>
                    <a:spLocks/>
                  </p:cNvSpPr>
                  <p:nvPr/>
                </p:nvSpPr>
                <p:spPr bwMode="auto">
                  <a:xfrm>
                    <a:off x="9898" y="0"/>
                    <a:ext cx="10103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34887" name="Arc 71"/>
                <p:cNvSpPr>
                  <a:spLocks/>
                </p:cNvSpPr>
                <p:nvPr/>
              </p:nvSpPr>
              <p:spPr bwMode="auto">
                <a:xfrm flipH="1" flipV="1">
                  <a:off x="18427" y="10001"/>
                  <a:ext cx="1576" cy="999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651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34888" name="Rectangle 72"/>
              <p:cNvSpPr>
                <a:spLocks noChangeArrowheads="1"/>
              </p:cNvSpPr>
              <p:nvPr/>
            </p:nvSpPr>
            <p:spPr bwMode="auto">
              <a:xfrm>
                <a:off x="14019" y="13725"/>
                <a:ext cx="5922" cy="5071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651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ru-RU" altLang="ru-RU" sz="1600" i="1"/>
                  <a:t>частотная</a:t>
                </a:r>
                <a:br>
                  <a:rPr kumimoji="0" lang="ru-RU" altLang="ru-RU" sz="1600" i="1"/>
                </a:br>
                <a:r>
                  <a:rPr kumimoji="0" lang="ru-RU" altLang="ru-RU" sz="1600" i="1"/>
                  <a:t>модуляция</a:t>
                </a:r>
              </a:p>
            </p:txBody>
          </p:sp>
          <p:sp>
            <p:nvSpPr>
              <p:cNvPr id="34889" name="Rectangle 73"/>
              <p:cNvSpPr>
                <a:spLocks noChangeArrowheads="1"/>
              </p:cNvSpPr>
              <p:nvPr/>
            </p:nvSpPr>
            <p:spPr bwMode="auto">
              <a:xfrm>
                <a:off x="14077" y="1170"/>
                <a:ext cx="5922" cy="353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651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ru-RU" altLang="ru-RU" sz="1600" i="1"/>
                  <a:t>потенциальное</a:t>
                </a:r>
              </a:p>
            </p:txBody>
          </p:sp>
          <p:sp>
            <p:nvSpPr>
              <p:cNvPr id="34890" name="Rectangle 74"/>
              <p:cNvSpPr>
                <a:spLocks noChangeArrowheads="1"/>
              </p:cNvSpPr>
              <p:nvPr/>
            </p:nvSpPr>
            <p:spPr bwMode="auto">
              <a:xfrm>
                <a:off x="14019" y="7045"/>
                <a:ext cx="5922" cy="353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651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ru-RU" altLang="ru-RU" sz="1600" i="1"/>
                  <a:t>импульсное</a:t>
                </a:r>
              </a:p>
            </p:txBody>
          </p:sp>
          <p:sp>
            <p:nvSpPr>
              <p:cNvPr id="34891" name="Line 75"/>
              <p:cNvSpPr>
                <a:spLocks noChangeShapeType="1"/>
              </p:cNvSpPr>
              <p:nvPr/>
            </p:nvSpPr>
            <p:spPr bwMode="auto">
              <a:xfrm flipH="1">
                <a:off x="0" y="16072"/>
                <a:ext cx="607" cy="6"/>
              </a:xfrm>
              <a:prstGeom prst="line">
                <a:avLst/>
              </a:prstGeom>
              <a:noFill/>
              <a:ln w="1651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4892" name="Line 76"/>
            <p:cNvSpPr>
              <a:spLocks noChangeShapeType="1"/>
            </p:cNvSpPr>
            <p:nvPr/>
          </p:nvSpPr>
          <p:spPr bwMode="auto">
            <a:xfrm>
              <a:off x="1680" y="129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34893" name="Text Box 77"/>
            <p:cNvSpPr txBox="1">
              <a:spLocks noChangeArrowheads="1"/>
            </p:cNvSpPr>
            <p:nvPr/>
          </p:nvSpPr>
          <p:spPr bwMode="auto">
            <a:xfrm>
              <a:off x="1824" y="1296"/>
              <a:ext cx="144" cy="17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400"/>
                <a:t>1</a:t>
              </a:r>
            </a:p>
          </p:txBody>
        </p:sp>
        <p:sp>
          <p:nvSpPr>
            <p:cNvPr id="34895" name="Text Box 79"/>
            <p:cNvSpPr txBox="1">
              <a:spLocks noChangeArrowheads="1"/>
            </p:cNvSpPr>
            <p:nvPr/>
          </p:nvSpPr>
          <p:spPr bwMode="auto">
            <a:xfrm>
              <a:off x="2160" y="1296"/>
              <a:ext cx="240" cy="17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400"/>
                <a:t>0</a:t>
              </a:r>
            </a:p>
          </p:txBody>
        </p:sp>
        <p:sp>
          <p:nvSpPr>
            <p:cNvPr id="34896" name="Text Box 80"/>
            <p:cNvSpPr txBox="1">
              <a:spLocks noChangeArrowheads="1"/>
            </p:cNvSpPr>
            <p:nvPr/>
          </p:nvSpPr>
          <p:spPr bwMode="auto">
            <a:xfrm>
              <a:off x="2400" y="1296"/>
              <a:ext cx="144" cy="17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400"/>
                <a:t>1</a:t>
              </a:r>
            </a:p>
          </p:txBody>
        </p:sp>
        <p:sp>
          <p:nvSpPr>
            <p:cNvPr id="34897" name="Text Box 81"/>
            <p:cNvSpPr txBox="1">
              <a:spLocks noChangeArrowheads="1"/>
            </p:cNvSpPr>
            <p:nvPr/>
          </p:nvSpPr>
          <p:spPr bwMode="auto">
            <a:xfrm>
              <a:off x="2736" y="1296"/>
              <a:ext cx="144" cy="17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400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569" y="801577"/>
            <a:ext cx="8683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sz="3600" dirty="0"/>
              <a:t>Характеристики физических каналов связи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1844824"/>
            <a:ext cx="547260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Предложенная нагрузка</a:t>
            </a:r>
          </a:p>
          <a:p>
            <a:r>
              <a:rPr lang="ru-RU" dirty="0" smtClean="0"/>
              <a:t>Скорость передачи данных, кол-во потерь</a:t>
            </a:r>
          </a:p>
          <a:p>
            <a:r>
              <a:rPr lang="ru-RU" dirty="0" smtClean="0"/>
              <a:t>Ёмкость канала / Полоса пропускания</a:t>
            </a:r>
          </a:p>
          <a:p>
            <a:pPr lvl="1"/>
            <a:r>
              <a:rPr lang="ru-RU" i="1" dirty="0" smtClean="0"/>
              <a:t>Физическая среда</a:t>
            </a:r>
          </a:p>
          <a:p>
            <a:pPr lvl="1"/>
            <a:r>
              <a:rPr lang="ru-RU" i="1" dirty="0" smtClean="0"/>
              <a:t>Способ передачи (протокол)</a:t>
            </a:r>
          </a:p>
          <a:p>
            <a:r>
              <a:rPr lang="ru-RU" dirty="0" smtClean="0"/>
              <a:t>Режим</a:t>
            </a:r>
          </a:p>
          <a:p>
            <a:pPr lvl="1"/>
            <a:r>
              <a:rPr lang="ru-RU" i="1" dirty="0" smtClean="0"/>
              <a:t>Симплекс</a:t>
            </a:r>
          </a:p>
          <a:p>
            <a:pPr lvl="1"/>
            <a:r>
              <a:rPr lang="ru-RU" i="1" dirty="0" smtClean="0"/>
              <a:t>Полудуплекс</a:t>
            </a:r>
          </a:p>
          <a:p>
            <a:pPr lvl="1"/>
            <a:r>
              <a:rPr lang="ru-RU" i="1" dirty="0" smtClean="0"/>
              <a:t>Дуплекс</a:t>
            </a:r>
          </a:p>
          <a:p>
            <a:pPr lvl="2"/>
            <a:r>
              <a:rPr lang="ru-RU" sz="1600" dirty="0" smtClean="0"/>
              <a:t>Симплекс + Симплекс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990600" y="817563"/>
            <a:ext cx="7620000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just">
              <a:spcBef>
                <a:spcPct val="50000"/>
              </a:spcBef>
              <a:buNone/>
            </a:pPr>
            <a:r>
              <a:rPr lang="ru-RU" altLang="ru-RU" dirty="0">
                <a:latin typeface="Wingdings" pitchFamily="2" charset="2"/>
              </a:rPr>
              <a:t>l</a:t>
            </a:r>
            <a:r>
              <a:rPr lang="ru-RU" altLang="ru-RU" dirty="0"/>
              <a:t>        </a:t>
            </a:r>
            <a:r>
              <a:rPr lang="ru-RU" altLang="ru-RU" sz="2400" dirty="0"/>
              <a:t>Наиболее простым случаем связи двух устройств является их непосредственное соединение физическим каналом,  такое соединение называется </a:t>
            </a:r>
            <a:r>
              <a:rPr lang="ru-RU" altLang="ru-RU" sz="2400" i="1" dirty="0"/>
              <a:t>связью «точка-точка» (</a:t>
            </a:r>
            <a:r>
              <a:rPr lang="en-US" altLang="ru-RU" sz="2400" i="1" dirty="0"/>
              <a:t>point-to-point)</a:t>
            </a:r>
            <a:r>
              <a:rPr lang="en-US" altLang="ru-RU" sz="2400" dirty="0"/>
              <a:t>.</a:t>
            </a:r>
            <a:endParaRPr lang="ru-RU" altLang="ru-RU" sz="2400" dirty="0"/>
          </a:p>
          <a:p>
            <a:pPr algn="just">
              <a:spcBef>
                <a:spcPct val="50000"/>
              </a:spcBef>
              <a:buNone/>
            </a:pPr>
            <a:r>
              <a:rPr lang="ru-RU" altLang="ru-RU" sz="2400" dirty="0">
                <a:latin typeface="Wingdings" pitchFamily="2" charset="2"/>
              </a:rPr>
              <a:t>l</a:t>
            </a:r>
            <a:r>
              <a:rPr lang="ru-RU" altLang="ru-RU" sz="2400" dirty="0"/>
              <a:t>        Для обмена данными с внешними устройствами (как с собственной периферией, так и с другими компьютерами) в компьютере предусмотрены </a:t>
            </a:r>
            <a:r>
              <a:rPr lang="ru-RU" altLang="ru-RU" sz="2400" i="1" dirty="0"/>
              <a:t>интерфейсы</a:t>
            </a:r>
            <a:r>
              <a:rPr lang="ru-RU" altLang="ru-RU" sz="2400" dirty="0"/>
              <a:t>  или </a:t>
            </a:r>
            <a:r>
              <a:rPr lang="ru-RU" altLang="ru-RU" sz="2400" i="1" dirty="0"/>
              <a:t>порты</a:t>
            </a:r>
            <a:r>
              <a:rPr lang="ru-RU" altLang="ru-RU" sz="2400" dirty="0"/>
              <a:t>. </a:t>
            </a:r>
          </a:p>
          <a:p>
            <a:pPr algn="just">
              <a:spcBef>
                <a:spcPct val="50000"/>
              </a:spcBef>
              <a:buNone/>
            </a:pPr>
            <a:r>
              <a:rPr lang="ru-RU" altLang="ru-RU" sz="2400" dirty="0">
                <a:latin typeface="Wingdings" pitchFamily="2" charset="2"/>
              </a:rPr>
              <a:t>l</a:t>
            </a:r>
            <a:r>
              <a:rPr lang="ru-RU" altLang="ru-RU" sz="2400" dirty="0"/>
              <a:t>        Логикой передачи сигналов на внешний интерфейс  управляют аппаратное устройство компьютера - </a:t>
            </a:r>
            <a:r>
              <a:rPr lang="ru-RU" altLang="ru-RU" sz="2400" i="1" dirty="0"/>
              <a:t>контроллер </a:t>
            </a:r>
            <a:r>
              <a:rPr lang="ru-RU" altLang="ru-RU" sz="2400" dirty="0"/>
              <a:t>и программный модуль - </a:t>
            </a:r>
            <a:r>
              <a:rPr lang="ru-RU" altLang="ru-RU" sz="2400" i="1" dirty="0"/>
              <a:t>драйвер</a:t>
            </a:r>
            <a:r>
              <a:rPr lang="ru-RU" alt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425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1143000" y="1422400"/>
            <a:ext cx="7543800" cy="364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just">
              <a:spcBef>
                <a:spcPct val="50000"/>
              </a:spcBef>
              <a:buNone/>
            </a:pPr>
            <a:r>
              <a:rPr lang="ru-RU" altLang="ru-RU" dirty="0">
                <a:latin typeface="Wingdings" pitchFamily="2" charset="2"/>
              </a:rPr>
              <a:t>l</a:t>
            </a:r>
            <a:r>
              <a:rPr lang="ru-RU" altLang="ru-RU" dirty="0"/>
              <a:t>        О</a:t>
            </a:r>
            <a:r>
              <a:rPr lang="ru-RU" altLang="ru-RU" sz="2400" dirty="0"/>
              <a:t>перационная система компьютера в сети должна быть дополнена клиентским и/или серверным модулем, а также средствами передачи данных между компьютерами. В результате операционная система компьютера становится </a:t>
            </a:r>
            <a:r>
              <a:rPr lang="ru-RU" altLang="ru-RU" sz="2400" i="1" dirty="0"/>
              <a:t>сетевой. ОС</a:t>
            </a:r>
            <a:endParaRPr lang="ru-RU" altLang="ru-RU" sz="2400" dirty="0"/>
          </a:p>
          <a:p>
            <a:pPr algn="just">
              <a:spcBef>
                <a:spcPct val="50000"/>
              </a:spcBef>
              <a:buNone/>
            </a:pPr>
            <a:r>
              <a:rPr lang="ru-RU" altLang="ru-RU" sz="2400" dirty="0">
                <a:latin typeface="Wingdings" pitchFamily="2" charset="2"/>
              </a:rPr>
              <a:t>l</a:t>
            </a:r>
            <a:r>
              <a:rPr lang="ru-RU" altLang="ru-RU" sz="2400" dirty="0"/>
              <a:t>      При соединении «точка-точка» на первый план выходит задача физической передачи данных по линиям связи. </a:t>
            </a:r>
          </a:p>
          <a:p>
            <a:pPr>
              <a:spcBef>
                <a:spcPct val="50000"/>
              </a:spcBef>
            </a:pP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11188" y="2420938"/>
            <a:ext cx="8077200" cy="392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Tx/>
              <a:buSzTx/>
              <a:buFontTx/>
              <a:buBlip>
                <a:blip r:embed="rId2"/>
              </a:buBlip>
            </a:pPr>
            <a:r>
              <a:rPr lang="ru-RU" altLang="ru-RU" sz="2400"/>
              <a:t> Выбор конфигурации связей (</a:t>
            </a:r>
            <a:r>
              <a:rPr lang="ru-RU" altLang="ru-RU" sz="2400" b="1">
                <a:solidFill>
                  <a:srgbClr val="941310"/>
                </a:solidFill>
              </a:rPr>
              <a:t>топологии</a:t>
            </a:r>
            <a:r>
              <a:rPr lang="ru-RU" altLang="ru-RU" sz="2400"/>
              <a:t>)</a:t>
            </a:r>
            <a:endParaRPr lang="en-US" altLang="ru-RU" sz="2400"/>
          </a:p>
          <a:p>
            <a:pPr lvl="2" algn="just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 i="1"/>
              <a:t>полносвязные и неполносвязные структуры</a:t>
            </a:r>
            <a:r>
              <a:rPr lang="en-US" altLang="ru-RU" sz="2400" i="1"/>
              <a:t> 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Blip>
                <a:blip r:embed="rId2"/>
              </a:buBlip>
            </a:pPr>
            <a:r>
              <a:rPr lang="ru-RU" altLang="ru-RU" sz="2400">
                <a:solidFill>
                  <a:srgbClr val="F40426"/>
                </a:solidFill>
              </a:rPr>
              <a:t> </a:t>
            </a:r>
            <a:r>
              <a:rPr lang="ru-RU" altLang="ru-RU" sz="2400"/>
              <a:t>  Проблема </a:t>
            </a:r>
            <a:r>
              <a:rPr lang="ru-RU" altLang="ru-RU" sz="2400" b="1"/>
              <a:t>адресации</a:t>
            </a:r>
            <a:r>
              <a:rPr lang="ru-RU" altLang="ru-RU" sz="2400"/>
              <a:t> узлов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Blip>
                <a:blip r:embed="rId2"/>
              </a:buBlip>
            </a:pPr>
            <a:r>
              <a:rPr lang="ru-RU" altLang="ru-RU" sz="2400"/>
              <a:t> Способ </a:t>
            </a:r>
            <a:r>
              <a:rPr lang="ru-RU" altLang="ru-RU" sz="2400" b="1"/>
              <a:t>коммутации</a:t>
            </a:r>
            <a:r>
              <a:rPr lang="ru-RU" altLang="ru-RU" sz="2400"/>
              <a:t> </a:t>
            </a:r>
            <a:r>
              <a:rPr lang="ru-RU" altLang="ru-RU" sz="2400" i="1"/>
              <a:t>(коммутация пакетов, сообщений, каналов)</a:t>
            </a:r>
            <a:r>
              <a:rPr lang="ru-RU" altLang="ru-RU" sz="2400"/>
              <a:t> 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Blip>
                <a:blip r:embed="rId2"/>
              </a:buBlip>
            </a:pPr>
            <a:r>
              <a:rPr lang="ru-RU" altLang="ru-RU" sz="2400"/>
              <a:t>Способ </a:t>
            </a:r>
            <a:r>
              <a:rPr lang="ru-RU" altLang="ru-RU" sz="2400" b="1"/>
              <a:t>разделения линий связи</a:t>
            </a:r>
            <a:r>
              <a:rPr lang="ru-RU" altLang="ru-RU" sz="2400"/>
              <a:t> в неполносвязных системах</a:t>
            </a:r>
            <a:endParaRPr lang="en-US" altLang="ru-RU" sz="2400"/>
          </a:p>
          <a:p>
            <a:pPr lvl="1" algn="just">
              <a:spcBef>
                <a:spcPct val="50000"/>
              </a:spcBef>
              <a:buClrTx/>
              <a:buSzTx/>
              <a:buFontTx/>
              <a:buNone/>
            </a:pPr>
            <a:endParaRPr lang="en-US" altLang="ru-RU" sz="2400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sz="4000" b="1"/>
              <a:t>Проблемы связи нескольких компьютеров</a:t>
            </a:r>
            <a:r>
              <a:rPr kumimoji="0" lang="ru-RU" altLang="ru-RU" sz="4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73" name="Text Box 45"/>
          <p:cNvSpPr txBox="1">
            <a:spLocks noChangeArrowheads="1"/>
          </p:cNvSpPr>
          <p:nvPr/>
        </p:nvSpPr>
        <p:spPr bwMode="auto">
          <a:xfrm>
            <a:off x="971550" y="260350"/>
            <a:ext cx="74676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4000" b="1"/>
              <a:t>Топология</a:t>
            </a:r>
            <a:r>
              <a:rPr kumimoji="0" lang="ru-RU" altLang="ru-RU" sz="2400"/>
              <a:t>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2400"/>
              <a:t>Варианты связи сетевых узлов</a:t>
            </a:r>
          </a:p>
        </p:txBody>
      </p:sp>
      <p:graphicFrame>
        <p:nvGraphicFramePr>
          <p:cNvPr id="124989" name="Object 61"/>
          <p:cNvGraphicFramePr>
            <a:graphicFrameLocks noChangeAspect="1"/>
          </p:cNvGraphicFramePr>
          <p:nvPr/>
        </p:nvGraphicFramePr>
        <p:xfrm>
          <a:off x="755650" y="1628775"/>
          <a:ext cx="7921625" cy="522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3" name="Slide" r:id="rId3" imgW="4572042" imgH="3428869" progId="PowerPoint.Slide.8">
                  <p:embed/>
                </p:oleObj>
              </mc:Choice>
              <mc:Fallback>
                <p:oleObj name="Slide" r:id="rId3" imgW="4572042" imgH="3428869" progId="PowerPoint.Slide.8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28775"/>
                        <a:ext cx="7921625" cy="522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1752600" y="3429000"/>
            <a:ext cx="533400" cy="17526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flipH="1">
            <a:off x="2286000" y="1905000"/>
            <a:ext cx="3048000" cy="32004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 flipH="1">
            <a:off x="5181600" y="1905000"/>
            <a:ext cx="228600" cy="2590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9735" name="Group 39"/>
          <p:cNvGrpSpPr>
            <a:grpSpLocks/>
          </p:cNvGrpSpPr>
          <p:nvPr/>
        </p:nvGrpSpPr>
        <p:grpSpPr bwMode="auto">
          <a:xfrm>
            <a:off x="1524000" y="2286000"/>
            <a:ext cx="5629275" cy="4191000"/>
            <a:chOff x="960" y="1440"/>
            <a:chExt cx="3546" cy="2640"/>
          </a:xfrm>
        </p:grpSpPr>
        <p:sp>
          <p:nvSpPr>
            <p:cNvPr id="29726" name="Line 30"/>
            <p:cNvSpPr>
              <a:spLocks noChangeShapeType="1"/>
            </p:cNvSpPr>
            <p:nvPr/>
          </p:nvSpPr>
          <p:spPr bwMode="auto">
            <a:xfrm>
              <a:off x="1248" y="2784"/>
              <a:ext cx="206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29734" name="Group 38"/>
            <p:cNvGrpSpPr>
              <a:grpSpLocks/>
            </p:cNvGrpSpPr>
            <p:nvPr/>
          </p:nvGrpSpPr>
          <p:grpSpPr bwMode="auto">
            <a:xfrm>
              <a:off x="960" y="1440"/>
              <a:ext cx="3546" cy="2640"/>
              <a:chOff x="960" y="1440"/>
              <a:chExt cx="3546" cy="2640"/>
            </a:xfrm>
          </p:grpSpPr>
          <p:sp>
            <p:nvSpPr>
              <p:cNvPr id="29719" name="Line 23"/>
              <p:cNvSpPr>
                <a:spLocks noChangeShapeType="1"/>
              </p:cNvSpPr>
              <p:nvPr/>
            </p:nvSpPr>
            <p:spPr bwMode="auto">
              <a:xfrm flipH="1">
                <a:off x="1584" y="3552"/>
                <a:ext cx="168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29731" name="Group 35"/>
              <p:cNvGrpSpPr>
                <a:grpSpLocks/>
              </p:cNvGrpSpPr>
              <p:nvPr/>
            </p:nvGrpSpPr>
            <p:grpSpPr bwMode="auto">
              <a:xfrm>
                <a:off x="960" y="1440"/>
                <a:ext cx="3546" cy="2640"/>
                <a:chOff x="816" y="864"/>
                <a:chExt cx="3546" cy="2604"/>
              </a:xfrm>
            </p:grpSpPr>
            <p:graphicFrame>
              <p:nvGraphicFramePr>
                <p:cNvPr id="29704" name="Object 8"/>
                <p:cNvGraphicFramePr>
                  <a:graphicFrameLocks noChangeAspect="1"/>
                </p:cNvGraphicFramePr>
                <p:nvPr/>
              </p:nvGraphicFramePr>
              <p:xfrm>
                <a:off x="1104" y="864"/>
                <a:ext cx="330" cy="2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042" r:id="rId3" imgW="4183063" imgH="3216275" progId="Word.Document.8">
                        <p:embed/>
                      </p:oleObj>
                    </mc:Choice>
                    <mc:Fallback>
                      <p:oleObj r:id="rId3" imgW="4183063" imgH="3216275" progId="Word.Document.8">
                        <p:embed/>
                        <p:pic>
                          <p:nvPicPr>
                            <p:cNvPr id="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04" y="864"/>
                              <a:ext cx="330" cy="25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05" name="Object 9"/>
                <p:cNvGraphicFramePr>
                  <a:graphicFrameLocks noChangeAspect="1"/>
                </p:cNvGraphicFramePr>
                <p:nvPr/>
              </p:nvGraphicFramePr>
              <p:xfrm>
                <a:off x="3264" y="960"/>
                <a:ext cx="330" cy="2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043" r:id="rId5" imgW="4183063" imgH="3216275" progId="Word.Document.8">
                        <p:embed/>
                      </p:oleObj>
                    </mc:Choice>
                    <mc:Fallback>
                      <p:oleObj r:id="rId5" imgW="4183063" imgH="3216275" progId="Word.Document.8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64" y="960"/>
                              <a:ext cx="330" cy="25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06" name="Object 10"/>
                <p:cNvGraphicFramePr>
                  <a:graphicFrameLocks noChangeAspect="1"/>
                </p:cNvGraphicFramePr>
                <p:nvPr/>
              </p:nvGraphicFramePr>
              <p:xfrm>
                <a:off x="1248" y="3216"/>
                <a:ext cx="330" cy="2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044" r:id="rId6" imgW="4183063" imgH="3216275" progId="Word.Document.8">
                        <p:embed/>
                      </p:oleObj>
                    </mc:Choice>
                    <mc:Fallback>
                      <p:oleObj r:id="rId6" imgW="4183063" imgH="3216275" progId="Word.Document.8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48" y="3216"/>
                              <a:ext cx="330" cy="25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07" name="Object 11"/>
                <p:cNvGraphicFramePr>
                  <a:graphicFrameLocks noChangeAspect="1"/>
                </p:cNvGraphicFramePr>
                <p:nvPr/>
              </p:nvGraphicFramePr>
              <p:xfrm>
                <a:off x="816" y="2016"/>
                <a:ext cx="330" cy="2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045" r:id="rId7" imgW="4183063" imgH="3216275" progId="Word.Document.8">
                        <p:embed/>
                      </p:oleObj>
                    </mc:Choice>
                    <mc:Fallback>
                      <p:oleObj r:id="rId7" imgW="4183063" imgH="3216275" progId="Word.Document.8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16" y="2016"/>
                              <a:ext cx="330" cy="25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08" name="Object 12"/>
                <p:cNvGraphicFramePr>
                  <a:graphicFrameLocks noChangeAspect="1"/>
                </p:cNvGraphicFramePr>
                <p:nvPr/>
              </p:nvGraphicFramePr>
              <p:xfrm>
                <a:off x="4032" y="1872"/>
                <a:ext cx="330" cy="2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046" r:id="rId8" imgW="4183063" imgH="3216275" progId="Word.Document.8">
                        <p:embed/>
                      </p:oleObj>
                    </mc:Choice>
                    <mc:Fallback>
                      <p:oleObj r:id="rId8" imgW="4183063" imgH="3216275" progId="Word.Document.8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32" y="1872"/>
                              <a:ext cx="330" cy="25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09" name="Object 13"/>
                <p:cNvGraphicFramePr>
                  <a:graphicFrameLocks noChangeAspect="1"/>
                </p:cNvGraphicFramePr>
                <p:nvPr/>
              </p:nvGraphicFramePr>
              <p:xfrm>
                <a:off x="3072" y="2832"/>
                <a:ext cx="330" cy="2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047" r:id="rId9" imgW="4183063" imgH="3216275" progId="Word.Document.8">
                        <p:embed/>
                      </p:oleObj>
                    </mc:Choice>
                    <mc:Fallback>
                      <p:oleObj r:id="rId9" imgW="4183063" imgH="3216275" progId="Word.Document.8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72" y="2832"/>
                              <a:ext cx="330" cy="25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9711" name="Line 15"/>
                <p:cNvSpPr>
                  <a:spLocks noChangeShapeType="1"/>
                </p:cNvSpPr>
                <p:nvPr/>
              </p:nvSpPr>
              <p:spPr bwMode="auto">
                <a:xfrm>
                  <a:off x="1344" y="1056"/>
                  <a:ext cx="1824" cy="18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9712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104" y="1200"/>
                  <a:ext cx="2256" cy="9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9713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104" y="1056"/>
                  <a:ext cx="96" cy="110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9716" name="Line 20"/>
                <p:cNvSpPr>
                  <a:spLocks noChangeShapeType="1"/>
                </p:cNvSpPr>
                <p:nvPr/>
              </p:nvSpPr>
              <p:spPr bwMode="auto">
                <a:xfrm>
                  <a:off x="1392" y="960"/>
                  <a:ext cx="192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9717" name="Line 21"/>
                <p:cNvSpPr>
                  <a:spLocks noChangeShapeType="1"/>
                </p:cNvSpPr>
                <p:nvPr/>
              </p:nvSpPr>
              <p:spPr bwMode="auto">
                <a:xfrm>
                  <a:off x="3504" y="1200"/>
                  <a:ext cx="624" cy="7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9718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3312" y="2064"/>
                  <a:ext cx="816" cy="81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9721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488" y="2016"/>
                  <a:ext cx="2640" cy="12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9722" name="Line 26"/>
                <p:cNvSpPr>
                  <a:spLocks noChangeShapeType="1"/>
                </p:cNvSpPr>
                <p:nvPr/>
              </p:nvSpPr>
              <p:spPr bwMode="auto">
                <a:xfrm>
                  <a:off x="1104" y="2160"/>
                  <a:ext cx="288" cy="10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9724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488" y="1200"/>
                  <a:ext cx="1968" cy="201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9725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3264" y="1200"/>
                  <a:ext cx="240" cy="16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9727" name="Line 31"/>
                <p:cNvSpPr>
                  <a:spLocks noChangeShapeType="1"/>
                </p:cNvSpPr>
                <p:nvPr/>
              </p:nvSpPr>
              <p:spPr bwMode="auto">
                <a:xfrm>
                  <a:off x="1248" y="1056"/>
                  <a:ext cx="192" cy="2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9728" name="Line 32"/>
                <p:cNvSpPr>
                  <a:spLocks noChangeShapeType="1"/>
                </p:cNvSpPr>
                <p:nvPr/>
              </p:nvSpPr>
              <p:spPr bwMode="auto">
                <a:xfrm>
                  <a:off x="1392" y="1008"/>
                  <a:ext cx="2736" cy="9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972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152" y="2016"/>
                  <a:ext cx="2976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</p:grpSp>
      <p:sp>
        <p:nvSpPr>
          <p:cNvPr id="29733" name="Text Box 37"/>
          <p:cNvSpPr txBox="1">
            <a:spLocks noChangeArrowheads="1"/>
          </p:cNvSpPr>
          <p:nvPr/>
        </p:nvSpPr>
        <p:spPr bwMode="auto">
          <a:xfrm>
            <a:off x="1447800" y="99060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/>
              <a:t>Полносвязная топология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60232" y="5076719"/>
                <a:ext cx="2174698" cy="687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ru-RU" b="0" i="1" smtClean="0">
                          <a:latin typeface="Cambria Math"/>
                        </a:rPr>
                        <m:t> связей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076719"/>
                <a:ext cx="2174698" cy="68762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1219200" y="1066800"/>
            <a:ext cx="6858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979" name="Text Box 139"/>
          <p:cNvSpPr txBox="1">
            <a:spLocks noChangeArrowheads="1"/>
          </p:cNvSpPr>
          <p:nvPr/>
        </p:nvSpPr>
        <p:spPr bwMode="auto">
          <a:xfrm>
            <a:off x="838200" y="914400"/>
            <a:ext cx="746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/>
              <a:t>Ячеистая топология</a:t>
            </a:r>
            <a:r>
              <a:rPr lang="ru-RU" altLang="ru-RU"/>
              <a:t> </a:t>
            </a:r>
          </a:p>
        </p:txBody>
      </p:sp>
      <p:grpSp>
        <p:nvGrpSpPr>
          <p:cNvPr id="35986" name="Group 146"/>
          <p:cNvGrpSpPr>
            <a:grpSpLocks/>
          </p:cNvGrpSpPr>
          <p:nvPr/>
        </p:nvGrpSpPr>
        <p:grpSpPr bwMode="auto">
          <a:xfrm>
            <a:off x="1524000" y="1981200"/>
            <a:ext cx="5629275" cy="4495800"/>
            <a:chOff x="960" y="1248"/>
            <a:chExt cx="3546" cy="2832"/>
          </a:xfrm>
        </p:grpSpPr>
        <p:sp>
          <p:nvSpPr>
            <p:cNvPr id="35956" name="Line 116"/>
            <p:cNvSpPr>
              <a:spLocks noChangeShapeType="1"/>
            </p:cNvSpPr>
            <p:nvPr/>
          </p:nvSpPr>
          <p:spPr bwMode="auto">
            <a:xfrm>
              <a:off x="1248" y="2784"/>
              <a:ext cx="2064" cy="768"/>
            </a:xfrm>
            <a:prstGeom prst="line">
              <a:avLst/>
            </a:prstGeom>
            <a:noFill/>
            <a:ln w="76200">
              <a:solidFill>
                <a:srgbClr val="F4042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958" name="Line 118"/>
            <p:cNvSpPr>
              <a:spLocks noChangeShapeType="1"/>
            </p:cNvSpPr>
            <p:nvPr/>
          </p:nvSpPr>
          <p:spPr bwMode="auto">
            <a:xfrm flipH="1">
              <a:off x="1584" y="3552"/>
              <a:ext cx="168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35960" name="Object 120"/>
            <p:cNvGraphicFramePr>
              <a:graphicFrameLocks noChangeAspect="1"/>
            </p:cNvGraphicFramePr>
            <p:nvPr/>
          </p:nvGraphicFramePr>
          <p:xfrm>
            <a:off x="1248" y="1440"/>
            <a:ext cx="33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93" r:id="rId3" imgW="4183063" imgH="3216275" progId="Word.Document.8">
                    <p:embed/>
                  </p:oleObj>
                </mc:Choice>
                <mc:Fallback>
                  <p:oleObj r:id="rId3" imgW="4183063" imgH="3216275" progId="Word.Document.8">
                    <p:embed/>
                    <p:pic>
                      <p:nvPicPr>
                        <p:cNvPr id="0" name="Object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440"/>
                          <a:ext cx="330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61" name="Object 121"/>
            <p:cNvGraphicFramePr>
              <a:graphicFrameLocks noChangeAspect="1"/>
            </p:cNvGraphicFramePr>
            <p:nvPr/>
          </p:nvGraphicFramePr>
          <p:xfrm>
            <a:off x="3408" y="1537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94" r:id="rId5" imgW="4183063" imgH="3216275" progId="Word.Document.8">
                    <p:embed/>
                  </p:oleObj>
                </mc:Choice>
                <mc:Fallback>
                  <p:oleObj r:id="rId5" imgW="4183063" imgH="3216275" progId="Word.Document.8">
                    <p:embed/>
                    <p:pic>
                      <p:nvPicPr>
                        <p:cNvPr id="0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537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62" name="Object 122"/>
            <p:cNvGraphicFramePr>
              <a:graphicFrameLocks noChangeAspect="1"/>
            </p:cNvGraphicFramePr>
            <p:nvPr/>
          </p:nvGraphicFramePr>
          <p:xfrm>
            <a:off x="1392" y="3825"/>
            <a:ext cx="33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95" r:id="rId6" imgW="4183063" imgH="3216275" progId="Word.Document.8">
                    <p:embed/>
                  </p:oleObj>
                </mc:Choice>
                <mc:Fallback>
                  <p:oleObj r:id="rId6" imgW="4183063" imgH="3216275" progId="Word.Document.8">
                    <p:embed/>
                    <p:pic>
                      <p:nvPicPr>
                        <p:cNvPr id="0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825"/>
                          <a:ext cx="330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63" name="Object 123"/>
            <p:cNvGraphicFramePr>
              <a:graphicFrameLocks noChangeAspect="1"/>
            </p:cNvGraphicFramePr>
            <p:nvPr/>
          </p:nvGraphicFramePr>
          <p:xfrm>
            <a:off x="960" y="2608"/>
            <a:ext cx="33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96" r:id="rId7" imgW="4183063" imgH="3216275" progId="Word.Document.8">
                    <p:embed/>
                  </p:oleObj>
                </mc:Choice>
                <mc:Fallback>
                  <p:oleObj r:id="rId7" imgW="4183063" imgH="3216275" progId="Word.Document.8">
                    <p:embed/>
                    <p:pic>
                      <p:nvPicPr>
                        <p:cNvPr id="0" name="Object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608"/>
                          <a:ext cx="330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64" name="Object 124"/>
            <p:cNvGraphicFramePr>
              <a:graphicFrameLocks noChangeAspect="1"/>
            </p:cNvGraphicFramePr>
            <p:nvPr/>
          </p:nvGraphicFramePr>
          <p:xfrm>
            <a:off x="4176" y="2462"/>
            <a:ext cx="33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97" r:id="rId8" imgW="4183063" imgH="3216275" progId="Word.Document.8">
                    <p:embed/>
                  </p:oleObj>
                </mc:Choice>
                <mc:Fallback>
                  <p:oleObj r:id="rId8" imgW="4183063" imgH="3216275" progId="Word.Document.8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462"/>
                          <a:ext cx="330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65" name="Object 125"/>
            <p:cNvGraphicFramePr>
              <a:graphicFrameLocks noChangeAspect="1"/>
            </p:cNvGraphicFramePr>
            <p:nvPr/>
          </p:nvGraphicFramePr>
          <p:xfrm>
            <a:off x="3216" y="3435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98" r:id="rId9" imgW="4183063" imgH="3216275" progId="Word.Document.8">
                    <p:embed/>
                  </p:oleObj>
                </mc:Choice>
                <mc:Fallback>
                  <p:oleObj r:id="rId9" imgW="4183063" imgH="3216275" progId="Word.Document.8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435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68" name="Line 128"/>
            <p:cNvSpPr>
              <a:spLocks noChangeShapeType="1"/>
            </p:cNvSpPr>
            <p:nvPr/>
          </p:nvSpPr>
          <p:spPr bwMode="auto">
            <a:xfrm flipH="1">
              <a:off x="1248" y="1635"/>
              <a:ext cx="96" cy="1119"/>
            </a:xfrm>
            <a:prstGeom prst="line">
              <a:avLst/>
            </a:prstGeom>
            <a:noFill/>
            <a:ln w="76200">
              <a:solidFill>
                <a:srgbClr val="F4042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969" name="Line 129"/>
            <p:cNvSpPr>
              <a:spLocks noChangeShapeType="1"/>
            </p:cNvSpPr>
            <p:nvPr/>
          </p:nvSpPr>
          <p:spPr bwMode="auto">
            <a:xfrm>
              <a:off x="1536" y="1537"/>
              <a:ext cx="1920" cy="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972" name="Line 132"/>
            <p:cNvSpPr>
              <a:spLocks noChangeShapeType="1"/>
            </p:cNvSpPr>
            <p:nvPr/>
          </p:nvSpPr>
          <p:spPr bwMode="auto">
            <a:xfrm flipH="1">
              <a:off x="1632" y="2608"/>
              <a:ext cx="2640" cy="1265"/>
            </a:xfrm>
            <a:prstGeom prst="line">
              <a:avLst/>
            </a:prstGeom>
            <a:noFill/>
            <a:ln w="76200">
              <a:solidFill>
                <a:srgbClr val="F4042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973" name="Line 133"/>
            <p:cNvSpPr>
              <a:spLocks noChangeShapeType="1"/>
            </p:cNvSpPr>
            <p:nvPr/>
          </p:nvSpPr>
          <p:spPr bwMode="auto">
            <a:xfrm>
              <a:off x="1248" y="2754"/>
              <a:ext cx="288" cy="10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975" name="Line 135"/>
            <p:cNvSpPr>
              <a:spLocks noChangeShapeType="1"/>
            </p:cNvSpPr>
            <p:nvPr/>
          </p:nvSpPr>
          <p:spPr bwMode="auto">
            <a:xfrm flipH="1">
              <a:off x="3408" y="1781"/>
              <a:ext cx="240" cy="1654"/>
            </a:xfrm>
            <a:prstGeom prst="line">
              <a:avLst/>
            </a:prstGeom>
            <a:noFill/>
            <a:ln w="76200">
              <a:solidFill>
                <a:srgbClr val="F4042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977" name="Line 137"/>
            <p:cNvSpPr>
              <a:spLocks noChangeShapeType="1"/>
            </p:cNvSpPr>
            <p:nvPr/>
          </p:nvSpPr>
          <p:spPr bwMode="auto">
            <a:xfrm>
              <a:off x="1536" y="1586"/>
              <a:ext cx="2736" cy="973"/>
            </a:xfrm>
            <a:prstGeom prst="line">
              <a:avLst/>
            </a:prstGeom>
            <a:noFill/>
            <a:ln w="76200">
              <a:solidFill>
                <a:srgbClr val="F4042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980" name="Text Box 140"/>
            <p:cNvSpPr txBox="1">
              <a:spLocks noChangeArrowheads="1"/>
            </p:cNvSpPr>
            <p:nvPr/>
          </p:nvSpPr>
          <p:spPr bwMode="auto">
            <a:xfrm>
              <a:off x="1440" y="2112"/>
              <a:ext cx="15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ru-RU" altLang="ru-RU" dirty="0"/>
                <a:t>Разделяемые каналы</a:t>
              </a:r>
            </a:p>
          </p:txBody>
        </p:sp>
        <p:sp>
          <p:nvSpPr>
            <p:cNvPr id="35981" name="Line 141"/>
            <p:cNvSpPr>
              <a:spLocks noChangeShapeType="1"/>
            </p:cNvSpPr>
            <p:nvPr/>
          </p:nvSpPr>
          <p:spPr bwMode="auto">
            <a:xfrm>
              <a:off x="2160" y="1824"/>
              <a:ext cx="96" cy="38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982" name="Line 142"/>
            <p:cNvSpPr>
              <a:spLocks noChangeShapeType="1"/>
            </p:cNvSpPr>
            <p:nvPr/>
          </p:nvSpPr>
          <p:spPr bwMode="auto">
            <a:xfrm flipH="1">
              <a:off x="1296" y="2304"/>
              <a:ext cx="240" cy="19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984" name="Text Box 144"/>
            <p:cNvSpPr txBox="1">
              <a:spLocks noChangeArrowheads="1"/>
            </p:cNvSpPr>
            <p:nvPr/>
          </p:nvSpPr>
          <p:spPr bwMode="auto">
            <a:xfrm>
              <a:off x="1728" y="1248"/>
              <a:ext cx="26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ru-RU" altLang="ru-RU"/>
                <a:t>Индивидуальные каналы</a:t>
              </a:r>
            </a:p>
          </p:txBody>
        </p:sp>
        <p:sp>
          <p:nvSpPr>
            <p:cNvPr id="35985" name="Line 145"/>
            <p:cNvSpPr>
              <a:spLocks noChangeShapeType="1"/>
            </p:cNvSpPr>
            <p:nvPr/>
          </p:nvSpPr>
          <p:spPr bwMode="auto">
            <a:xfrm flipH="1">
              <a:off x="2592" y="1440"/>
              <a:ext cx="240" cy="19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" name="Скругленная прямоугольная выноска 2"/>
          <p:cNvSpPr/>
          <p:nvPr/>
        </p:nvSpPr>
        <p:spPr bwMode="auto">
          <a:xfrm>
            <a:off x="5600700" y="204640"/>
            <a:ext cx="3219772" cy="2119460"/>
          </a:xfrm>
          <a:prstGeom prst="wedgeRoundRectCallout">
            <a:avLst>
              <a:gd name="adj1" fmla="val -9527"/>
              <a:gd name="adj2" fmla="val 124219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ru-RU" dirty="0"/>
              <a:t>Транзитный узел</a:t>
            </a:r>
          </a:p>
          <a:p>
            <a:pPr marL="342900" indent="-342900"/>
            <a:r>
              <a:rPr lang="ru-RU" dirty="0"/>
              <a:t>Универсальный компьютер</a:t>
            </a:r>
          </a:p>
          <a:p>
            <a:pPr marL="342900" indent="-342900"/>
            <a:r>
              <a:rPr lang="ru-RU" dirty="0"/>
              <a:t>Специализированное сетевое оборудование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26" name="Picture 2" descr="D:\Users\stas\Downloads\lib\Tech\olifer.ppt\img\2.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7424" y="801578"/>
            <a:ext cx="7680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sz="3600" dirty="0" smtClean="0"/>
              <a:t>Совместное использование ресурсов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029400" y="3045098"/>
            <a:ext cx="302433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Периферийные устройства</a:t>
            </a:r>
          </a:p>
          <a:p>
            <a:pPr lvl="1"/>
            <a:r>
              <a:rPr lang="ru-RU" dirty="0" smtClean="0"/>
              <a:t>Диски</a:t>
            </a:r>
          </a:p>
          <a:p>
            <a:pPr lvl="1"/>
            <a:r>
              <a:rPr lang="ru-RU" dirty="0" smtClean="0"/>
              <a:t>Принтеры</a:t>
            </a:r>
          </a:p>
          <a:p>
            <a:pPr lvl="1"/>
            <a:r>
              <a:rPr lang="ru-RU" dirty="0" smtClean="0"/>
              <a:t>Сканеры</a:t>
            </a:r>
          </a:p>
          <a:p>
            <a:pPr lvl="1"/>
            <a:r>
              <a:rPr lang="ru-RU" dirty="0" smtClean="0"/>
              <a:t>…</a:t>
            </a:r>
          </a:p>
          <a:p>
            <a:r>
              <a:rPr lang="ru-RU" dirty="0" smtClean="0"/>
              <a:t>Данные</a:t>
            </a:r>
          </a:p>
          <a:p>
            <a:r>
              <a:rPr lang="ru-RU" dirty="0" smtClean="0"/>
              <a:t>Вычислительные мощности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1295400" y="914400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/>
              <a:t>Топология «кольцо»</a:t>
            </a:r>
          </a:p>
        </p:txBody>
      </p:sp>
      <p:grpSp>
        <p:nvGrpSpPr>
          <p:cNvPr id="38932" name="Group 20"/>
          <p:cNvGrpSpPr>
            <a:grpSpLocks/>
          </p:cNvGrpSpPr>
          <p:nvPr/>
        </p:nvGrpSpPr>
        <p:grpSpPr bwMode="auto">
          <a:xfrm>
            <a:off x="2219325" y="1714500"/>
            <a:ext cx="4867275" cy="3225800"/>
            <a:chOff x="1248" y="1536"/>
            <a:chExt cx="3066" cy="2032"/>
          </a:xfrm>
        </p:grpSpPr>
        <p:graphicFrame>
          <p:nvGraphicFramePr>
            <p:cNvPr id="38915" name="Object 3"/>
            <p:cNvGraphicFramePr>
              <a:graphicFrameLocks noChangeAspect="1"/>
            </p:cNvGraphicFramePr>
            <p:nvPr/>
          </p:nvGraphicFramePr>
          <p:xfrm>
            <a:off x="3456" y="1680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88" r:id="rId3" imgW="4183063" imgH="3216275" progId="Word.Document.8">
                    <p:embed/>
                  </p:oleObj>
                </mc:Choice>
                <mc:Fallback>
                  <p:oleObj r:id="rId3" imgW="4183063" imgH="3216275" progId="Word.Document.8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680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6" name="Object 4"/>
            <p:cNvGraphicFramePr>
              <a:graphicFrameLocks noChangeAspect="1"/>
            </p:cNvGraphicFramePr>
            <p:nvPr/>
          </p:nvGraphicFramePr>
          <p:xfrm>
            <a:off x="3984" y="2640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89" r:id="rId5" imgW="4183063" imgH="3216275" progId="Word.Document.8">
                    <p:embed/>
                  </p:oleObj>
                </mc:Choice>
                <mc:Fallback>
                  <p:oleObj r:id="rId5" imgW="4183063" imgH="3216275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640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7" name="Object 5"/>
            <p:cNvGraphicFramePr>
              <a:graphicFrameLocks noChangeAspect="1"/>
            </p:cNvGraphicFramePr>
            <p:nvPr/>
          </p:nvGraphicFramePr>
          <p:xfrm>
            <a:off x="2784" y="3312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90" r:id="rId6" imgW="4183063" imgH="3216275" progId="Word.Document.8">
                    <p:embed/>
                  </p:oleObj>
                </mc:Choice>
                <mc:Fallback>
                  <p:oleObj r:id="rId6" imgW="4183063" imgH="3216275" progId="Word.Documen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312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8" name="Object 6"/>
            <p:cNvGraphicFramePr>
              <a:graphicFrameLocks noChangeAspect="1"/>
            </p:cNvGraphicFramePr>
            <p:nvPr/>
          </p:nvGraphicFramePr>
          <p:xfrm>
            <a:off x="1248" y="2544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91" r:id="rId7" imgW="4183063" imgH="3216275" progId="Word.Document.8">
                    <p:embed/>
                  </p:oleObj>
                </mc:Choice>
                <mc:Fallback>
                  <p:oleObj r:id="rId7" imgW="4183063" imgH="3216275" progId="Word.Document.8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544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9" name="Object 7"/>
            <p:cNvGraphicFramePr>
              <a:graphicFrameLocks noChangeAspect="1"/>
            </p:cNvGraphicFramePr>
            <p:nvPr/>
          </p:nvGraphicFramePr>
          <p:xfrm>
            <a:off x="1968" y="1536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92" r:id="rId8" imgW="4183063" imgH="3216275" progId="Word.Document.8">
                    <p:embed/>
                  </p:oleObj>
                </mc:Choice>
                <mc:Fallback>
                  <p:oleObj r:id="rId8" imgW="4183063" imgH="3216275" progId="Word.Document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536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2" name="Line 10"/>
            <p:cNvSpPr>
              <a:spLocks noChangeShapeType="1"/>
            </p:cNvSpPr>
            <p:nvPr/>
          </p:nvSpPr>
          <p:spPr bwMode="auto">
            <a:xfrm flipH="1">
              <a:off x="1488" y="1776"/>
              <a:ext cx="576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23" name="Line 11"/>
            <p:cNvSpPr>
              <a:spLocks noChangeShapeType="1"/>
            </p:cNvSpPr>
            <p:nvPr/>
          </p:nvSpPr>
          <p:spPr bwMode="auto">
            <a:xfrm>
              <a:off x="1536" y="2688"/>
              <a:ext cx="1344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 flipH="1">
              <a:off x="3024" y="2832"/>
              <a:ext cx="1056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>
              <a:off x="3600" y="1920"/>
              <a:ext cx="48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>
              <a:off x="2208" y="1680"/>
              <a:ext cx="12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27" name="Freeform 15"/>
            <p:cNvSpPr>
              <a:spLocks/>
            </p:cNvSpPr>
            <p:nvPr/>
          </p:nvSpPr>
          <p:spPr bwMode="auto">
            <a:xfrm>
              <a:off x="1872" y="1888"/>
              <a:ext cx="1656" cy="1104"/>
            </a:xfrm>
            <a:custGeom>
              <a:avLst/>
              <a:gdLst>
                <a:gd name="T0" fmla="*/ 0 w 1656"/>
                <a:gd name="T1" fmla="*/ 656 h 1104"/>
                <a:gd name="T2" fmla="*/ 432 w 1656"/>
                <a:gd name="T3" fmla="*/ 80 h 1104"/>
                <a:gd name="T4" fmla="*/ 1392 w 1656"/>
                <a:gd name="T5" fmla="*/ 176 h 1104"/>
                <a:gd name="T6" fmla="*/ 1632 w 1656"/>
                <a:gd name="T7" fmla="*/ 656 h 1104"/>
                <a:gd name="T8" fmla="*/ 1248 w 1656"/>
                <a:gd name="T9" fmla="*/ 1040 h 1104"/>
                <a:gd name="T10" fmla="*/ 720 w 1656"/>
                <a:gd name="T11" fmla="*/ 104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6" h="1104">
                  <a:moveTo>
                    <a:pt x="0" y="656"/>
                  </a:moveTo>
                  <a:cubicBezTo>
                    <a:pt x="100" y="408"/>
                    <a:pt x="200" y="160"/>
                    <a:pt x="432" y="80"/>
                  </a:cubicBezTo>
                  <a:cubicBezTo>
                    <a:pt x="664" y="0"/>
                    <a:pt x="1192" y="80"/>
                    <a:pt x="1392" y="176"/>
                  </a:cubicBezTo>
                  <a:cubicBezTo>
                    <a:pt x="1592" y="272"/>
                    <a:pt x="1656" y="512"/>
                    <a:pt x="1632" y="656"/>
                  </a:cubicBezTo>
                  <a:cubicBezTo>
                    <a:pt x="1608" y="800"/>
                    <a:pt x="1400" y="976"/>
                    <a:pt x="1248" y="1040"/>
                  </a:cubicBezTo>
                  <a:cubicBezTo>
                    <a:pt x="1096" y="1104"/>
                    <a:pt x="908" y="1072"/>
                    <a:pt x="720" y="104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2592" y="29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30" name="Line 18"/>
            <p:cNvSpPr>
              <a:spLocks noChangeShapeType="1"/>
            </p:cNvSpPr>
            <p:nvPr/>
          </p:nvSpPr>
          <p:spPr bwMode="auto">
            <a:xfrm>
              <a:off x="2544" y="2928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755576" y="5301208"/>
            <a:ext cx="63246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dirty="0" smtClean="0"/>
              <a:t>Резервирование</a:t>
            </a:r>
          </a:p>
          <a:p>
            <a:pPr>
              <a:spcBef>
                <a:spcPct val="50000"/>
              </a:spcBef>
            </a:pPr>
            <a:r>
              <a:rPr lang="ru-RU" altLang="ru-RU" dirty="0" smtClean="0"/>
              <a:t>Возможность </a:t>
            </a:r>
            <a:r>
              <a:rPr lang="ru-RU" altLang="ru-RU" dirty="0"/>
              <a:t>контроля доставки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1447800" y="990600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/>
              <a:t>Топология «звезда»</a:t>
            </a:r>
          </a:p>
        </p:txBody>
      </p:sp>
      <p:grpSp>
        <p:nvGrpSpPr>
          <p:cNvPr id="37909" name="Group 21"/>
          <p:cNvGrpSpPr>
            <a:grpSpLocks/>
          </p:cNvGrpSpPr>
          <p:nvPr/>
        </p:nvGrpSpPr>
        <p:grpSpPr bwMode="auto">
          <a:xfrm>
            <a:off x="1981200" y="2438400"/>
            <a:ext cx="4867275" cy="3225800"/>
            <a:chOff x="1248" y="1536"/>
            <a:chExt cx="3066" cy="2032"/>
          </a:xfrm>
        </p:grpSpPr>
        <p:sp>
          <p:nvSpPr>
            <p:cNvPr id="37906" name="Oval 18"/>
            <p:cNvSpPr>
              <a:spLocks noChangeArrowheads="1"/>
            </p:cNvSpPr>
            <p:nvPr/>
          </p:nvSpPr>
          <p:spPr bwMode="auto">
            <a:xfrm>
              <a:off x="2640" y="2160"/>
              <a:ext cx="528" cy="480"/>
            </a:xfrm>
            <a:prstGeom prst="ellipse">
              <a:avLst/>
            </a:prstGeom>
            <a:solidFill>
              <a:srgbClr val="F8D4DC"/>
            </a:solidFill>
            <a:ln w="9525">
              <a:solidFill>
                <a:srgbClr val="F7677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7897" name="Group 9"/>
            <p:cNvGrpSpPr>
              <a:grpSpLocks/>
            </p:cNvGrpSpPr>
            <p:nvPr/>
          </p:nvGrpSpPr>
          <p:grpSpPr bwMode="auto">
            <a:xfrm>
              <a:off x="1248" y="1536"/>
              <a:ext cx="3066" cy="2032"/>
              <a:chOff x="1248" y="1536"/>
              <a:chExt cx="3066" cy="2032"/>
            </a:xfrm>
          </p:grpSpPr>
          <p:graphicFrame>
            <p:nvGraphicFramePr>
              <p:cNvPr id="37890" name="Object 2"/>
              <p:cNvGraphicFramePr>
                <a:graphicFrameLocks noChangeAspect="1"/>
              </p:cNvGraphicFramePr>
              <p:nvPr/>
            </p:nvGraphicFramePr>
            <p:xfrm>
              <a:off x="3456" y="1680"/>
              <a:ext cx="33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16" r:id="rId3" imgW="4183063" imgH="3216275" progId="Word.Document.8">
                      <p:embed/>
                    </p:oleObj>
                  </mc:Choice>
                  <mc:Fallback>
                    <p:oleObj r:id="rId3" imgW="4183063" imgH="3216275" progId="Word.Document.8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680"/>
                            <a:ext cx="330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891" name="Object 3"/>
              <p:cNvGraphicFramePr>
                <a:graphicFrameLocks noChangeAspect="1"/>
              </p:cNvGraphicFramePr>
              <p:nvPr/>
            </p:nvGraphicFramePr>
            <p:xfrm>
              <a:off x="3984" y="2640"/>
              <a:ext cx="33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17" r:id="rId5" imgW="4183063" imgH="3216275" progId="Word.Document.8">
                      <p:embed/>
                    </p:oleObj>
                  </mc:Choice>
                  <mc:Fallback>
                    <p:oleObj r:id="rId5" imgW="4183063" imgH="3216275" progId="Word.Document.8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640"/>
                            <a:ext cx="330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892" name="Object 4"/>
              <p:cNvGraphicFramePr>
                <a:graphicFrameLocks noChangeAspect="1"/>
              </p:cNvGraphicFramePr>
              <p:nvPr/>
            </p:nvGraphicFramePr>
            <p:xfrm>
              <a:off x="2784" y="3312"/>
              <a:ext cx="33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18" r:id="rId6" imgW="4183063" imgH="3216275" progId="Word.Document.8">
                      <p:embed/>
                    </p:oleObj>
                  </mc:Choice>
                  <mc:Fallback>
                    <p:oleObj r:id="rId6" imgW="4183063" imgH="3216275" progId="Word.Document.8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3312"/>
                            <a:ext cx="330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893" name="Object 5"/>
              <p:cNvGraphicFramePr>
                <a:graphicFrameLocks noChangeAspect="1"/>
              </p:cNvGraphicFramePr>
              <p:nvPr/>
            </p:nvGraphicFramePr>
            <p:xfrm>
              <a:off x="1248" y="2544"/>
              <a:ext cx="33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19" r:id="rId7" imgW="4183063" imgH="3216275" progId="Word.Document.8">
                      <p:embed/>
                    </p:oleObj>
                  </mc:Choice>
                  <mc:Fallback>
                    <p:oleObj r:id="rId7" imgW="4183063" imgH="3216275" progId="Word.Document.8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2544"/>
                            <a:ext cx="330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894" name="Object 6"/>
              <p:cNvGraphicFramePr>
                <a:graphicFrameLocks noChangeAspect="1"/>
              </p:cNvGraphicFramePr>
              <p:nvPr/>
            </p:nvGraphicFramePr>
            <p:xfrm>
              <a:off x="1968" y="1536"/>
              <a:ext cx="33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20" r:id="rId8" imgW="4183063" imgH="3216275" progId="Word.Document.8">
                      <p:embed/>
                    </p:oleObj>
                  </mc:Choice>
                  <mc:Fallback>
                    <p:oleObj r:id="rId8" imgW="4183063" imgH="3216275" progId="Word.Document.8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1536"/>
                            <a:ext cx="330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896" name="Object 8"/>
              <p:cNvGraphicFramePr>
                <a:graphicFrameLocks noChangeAspect="1"/>
              </p:cNvGraphicFramePr>
              <p:nvPr/>
            </p:nvGraphicFramePr>
            <p:xfrm>
              <a:off x="2736" y="2304"/>
              <a:ext cx="33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21" r:id="rId9" imgW="4183063" imgH="3216275" progId="Word.Document.8">
                      <p:embed/>
                    </p:oleObj>
                  </mc:Choice>
                  <mc:Fallback>
                    <p:oleObj r:id="rId9" imgW="4183063" imgH="3216275" progId="Word.Document.8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2304"/>
                            <a:ext cx="330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>
              <a:off x="2256" y="1776"/>
              <a:ext cx="57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00" name="Line 12"/>
            <p:cNvSpPr>
              <a:spLocks noChangeShapeType="1"/>
            </p:cNvSpPr>
            <p:nvPr/>
          </p:nvSpPr>
          <p:spPr bwMode="auto">
            <a:xfrm flipH="1">
              <a:off x="2976" y="1920"/>
              <a:ext cx="576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>
              <a:off x="2976" y="2496"/>
              <a:ext cx="105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02" name="Line 14"/>
            <p:cNvSpPr>
              <a:spLocks noChangeShapeType="1"/>
            </p:cNvSpPr>
            <p:nvPr/>
          </p:nvSpPr>
          <p:spPr bwMode="auto">
            <a:xfrm flipV="1">
              <a:off x="1584" y="2496"/>
              <a:ext cx="13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03" name="Line 15"/>
            <p:cNvSpPr>
              <a:spLocks noChangeShapeType="1"/>
            </p:cNvSpPr>
            <p:nvPr/>
          </p:nvSpPr>
          <p:spPr bwMode="auto">
            <a:xfrm>
              <a:off x="2880" y="2544"/>
              <a:ext cx="96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07" name="Text Box 19"/>
            <p:cNvSpPr txBox="1">
              <a:spLocks noChangeArrowheads="1"/>
            </p:cNvSpPr>
            <p:nvPr/>
          </p:nvSpPr>
          <p:spPr bwMode="auto">
            <a:xfrm>
              <a:off x="3168" y="2304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ru-RU" altLang="ru-RU" sz="1600"/>
                <a:t>Концентратор</a:t>
              </a:r>
            </a:p>
          </p:txBody>
        </p:sp>
      </p:grp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1219200" y="5562600"/>
            <a:ext cx="7239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Более надежна</a:t>
            </a:r>
          </a:p>
          <a:p>
            <a:pPr>
              <a:spcBef>
                <a:spcPct val="50000"/>
              </a:spcBef>
            </a:pPr>
            <a:r>
              <a:rPr lang="ru-RU" altLang="ru-RU"/>
              <a:t>Требует специального устройства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2" name="Group 26"/>
          <p:cNvGrpSpPr>
            <a:grpSpLocks/>
          </p:cNvGrpSpPr>
          <p:nvPr/>
        </p:nvGrpSpPr>
        <p:grpSpPr bwMode="auto">
          <a:xfrm>
            <a:off x="2931378" y="2059917"/>
            <a:ext cx="4102100" cy="3340100"/>
            <a:chOff x="432" y="1152"/>
            <a:chExt cx="3642" cy="2704"/>
          </a:xfrm>
        </p:grpSpPr>
        <p:graphicFrame>
          <p:nvGraphicFramePr>
            <p:cNvPr id="39938" name="Object 2"/>
            <p:cNvGraphicFramePr>
              <a:graphicFrameLocks noChangeAspect="1"/>
            </p:cNvGraphicFramePr>
            <p:nvPr/>
          </p:nvGraphicFramePr>
          <p:xfrm>
            <a:off x="2928" y="2976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75" r:id="rId3" imgW="4183063" imgH="3216275" progId="Word.Document.8">
                    <p:embed/>
                  </p:oleObj>
                </mc:Choice>
                <mc:Fallback>
                  <p:oleObj r:id="rId3" imgW="4183063" imgH="3216275" progId="Word.Document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976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39" name="Object 3"/>
            <p:cNvGraphicFramePr>
              <a:graphicFrameLocks noChangeAspect="1"/>
            </p:cNvGraphicFramePr>
            <p:nvPr/>
          </p:nvGraphicFramePr>
          <p:xfrm>
            <a:off x="2928" y="2016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76" r:id="rId5" imgW="4183063" imgH="3216275" progId="Word.Document.8">
                    <p:embed/>
                  </p:oleObj>
                </mc:Choice>
                <mc:Fallback>
                  <p:oleObj r:id="rId5" imgW="4183063" imgH="3216275" progId="Word.Document.8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016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0" name="Object 4"/>
            <p:cNvGraphicFramePr>
              <a:graphicFrameLocks noChangeAspect="1"/>
            </p:cNvGraphicFramePr>
            <p:nvPr/>
          </p:nvGraphicFramePr>
          <p:xfrm>
            <a:off x="2400" y="2352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77" r:id="rId6" imgW="4183063" imgH="3216275" progId="Word.Document.8">
                    <p:embed/>
                  </p:oleObj>
                </mc:Choice>
                <mc:Fallback>
                  <p:oleObj r:id="rId6" imgW="4183063" imgH="3216275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1" name="Object 5"/>
            <p:cNvGraphicFramePr>
              <a:graphicFrameLocks noChangeAspect="1"/>
            </p:cNvGraphicFramePr>
            <p:nvPr/>
          </p:nvGraphicFramePr>
          <p:xfrm>
            <a:off x="1728" y="2928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78" r:id="rId7" imgW="4183063" imgH="3216275" progId="Word.Document.8">
                    <p:embed/>
                  </p:oleObj>
                </mc:Choice>
                <mc:Fallback>
                  <p:oleObj r:id="rId7" imgW="4183063" imgH="3216275" progId="Word.Documen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928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2" name="Object 6"/>
            <p:cNvGraphicFramePr>
              <a:graphicFrameLocks noChangeAspect="1"/>
            </p:cNvGraphicFramePr>
            <p:nvPr/>
          </p:nvGraphicFramePr>
          <p:xfrm>
            <a:off x="1152" y="3264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79" r:id="rId8" imgW="4183063" imgH="3216275" progId="Word.Document.8">
                    <p:embed/>
                  </p:oleObj>
                </mc:Choice>
                <mc:Fallback>
                  <p:oleObj r:id="rId8" imgW="4183063" imgH="3216275" progId="Word.Document.8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264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3" name="Object 7"/>
            <p:cNvGraphicFramePr>
              <a:graphicFrameLocks noChangeAspect="1"/>
            </p:cNvGraphicFramePr>
            <p:nvPr/>
          </p:nvGraphicFramePr>
          <p:xfrm>
            <a:off x="432" y="3600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80" r:id="rId9" imgW="4183063" imgH="3216275" progId="Word.Document.8">
                    <p:embed/>
                  </p:oleObj>
                </mc:Choice>
                <mc:Fallback>
                  <p:oleObj r:id="rId9" imgW="4183063" imgH="3216275" progId="Word.Document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600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4" name="Object 8"/>
            <p:cNvGraphicFramePr>
              <a:graphicFrameLocks noChangeAspect="1"/>
            </p:cNvGraphicFramePr>
            <p:nvPr/>
          </p:nvGraphicFramePr>
          <p:xfrm>
            <a:off x="3216" y="1632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81" name="Рисунок" r:id="rId10" imgW="4183063" imgH="3216275" progId="Word.Picture.8">
                    <p:embed/>
                  </p:oleObj>
                </mc:Choice>
                <mc:Fallback>
                  <p:oleObj name="Рисунок" r:id="rId10" imgW="4183063" imgH="3216275" progId="Word.Picture.8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632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5" name="Object 9"/>
            <p:cNvGraphicFramePr>
              <a:graphicFrameLocks noChangeAspect="1"/>
            </p:cNvGraphicFramePr>
            <p:nvPr/>
          </p:nvGraphicFramePr>
          <p:xfrm>
            <a:off x="2064" y="1584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82" r:id="rId11" imgW="4183063" imgH="3216275" progId="Word.Document.8">
                    <p:embed/>
                  </p:oleObj>
                </mc:Choice>
                <mc:Fallback>
                  <p:oleObj r:id="rId11" imgW="4183063" imgH="3216275" progId="Word.Document.8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584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6" name="Object 10"/>
            <p:cNvGraphicFramePr>
              <a:graphicFrameLocks noChangeAspect="1"/>
            </p:cNvGraphicFramePr>
            <p:nvPr/>
          </p:nvGraphicFramePr>
          <p:xfrm>
            <a:off x="912" y="2160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83" r:id="rId12" imgW="4183063" imgH="3216275" progId="Word.Document.8">
                    <p:embed/>
                  </p:oleObj>
                </mc:Choice>
                <mc:Fallback>
                  <p:oleObj r:id="rId12" imgW="4183063" imgH="3216275" progId="Word.Document.8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160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7" name="Object 11"/>
            <p:cNvGraphicFramePr>
              <a:graphicFrameLocks noChangeAspect="1"/>
            </p:cNvGraphicFramePr>
            <p:nvPr/>
          </p:nvGraphicFramePr>
          <p:xfrm>
            <a:off x="960" y="1152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84" r:id="rId13" imgW="4183063" imgH="3216275" progId="Word.Document.8">
                    <p:embed/>
                  </p:oleObj>
                </mc:Choice>
                <mc:Fallback>
                  <p:oleObj r:id="rId13" imgW="4183063" imgH="3216275" progId="Word.Document.8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152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8" name="Object 12"/>
            <p:cNvGraphicFramePr>
              <a:graphicFrameLocks noChangeAspect="1"/>
            </p:cNvGraphicFramePr>
            <p:nvPr/>
          </p:nvGraphicFramePr>
          <p:xfrm>
            <a:off x="3744" y="2304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85" r:id="rId14" imgW="4183063" imgH="3216275" progId="Word.Document.8">
                    <p:embed/>
                  </p:oleObj>
                </mc:Choice>
                <mc:Fallback>
                  <p:oleObj r:id="rId14" imgW="4183063" imgH="3216275" progId="Word.Document.8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304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9" name="Object 13"/>
            <p:cNvGraphicFramePr>
              <a:graphicFrameLocks noChangeAspect="1"/>
            </p:cNvGraphicFramePr>
            <p:nvPr/>
          </p:nvGraphicFramePr>
          <p:xfrm>
            <a:off x="2160" y="3504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86" r:id="rId15" imgW="4183063" imgH="3216275" progId="Word.Document.8">
                    <p:embed/>
                  </p:oleObj>
                </mc:Choice>
                <mc:Fallback>
                  <p:oleObj r:id="rId15" imgW="4183063" imgH="3216275" progId="Word.Document.8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504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 flipH="1">
              <a:off x="1056" y="1392"/>
              <a:ext cx="48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 flipH="1">
              <a:off x="2352" y="2544"/>
              <a:ext cx="19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952" name="Line 16"/>
            <p:cNvSpPr>
              <a:spLocks noChangeShapeType="1"/>
            </p:cNvSpPr>
            <p:nvPr/>
          </p:nvSpPr>
          <p:spPr bwMode="auto">
            <a:xfrm>
              <a:off x="3168" y="2208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953" name="Line 17"/>
            <p:cNvSpPr>
              <a:spLocks noChangeShapeType="1"/>
            </p:cNvSpPr>
            <p:nvPr/>
          </p:nvSpPr>
          <p:spPr bwMode="auto">
            <a:xfrm>
              <a:off x="2640" y="2544"/>
              <a:ext cx="43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954" name="Line 18"/>
            <p:cNvSpPr>
              <a:spLocks noChangeShapeType="1"/>
            </p:cNvSpPr>
            <p:nvPr/>
          </p:nvSpPr>
          <p:spPr bwMode="auto">
            <a:xfrm>
              <a:off x="2304" y="1728"/>
              <a:ext cx="100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955" name="Line 19"/>
            <p:cNvSpPr>
              <a:spLocks noChangeShapeType="1"/>
            </p:cNvSpPr>
            <p:nvPr/>
          </p:nvSpPr>
          <p:spPr bwMode="auto">
            <a:xfrm>
              <a:off x="2256" y="1776"/>
              <a:ext cx="76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956" name="Line 20"/>
            <p:cNvSpPr>
              <a:spLocks noChangeShapeType="1"/>
            </p:cNvSpPr>
            <p:nvPr/>
          </p:nvSpPr>
          <p:spPr bwMode="auto">
            <a:xfrm>
              <a:off x="2256" y="1824"/>
              <a:ext cx="24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957" name="Line 21"/>
            <p:cNvSpPr>
              <a:spLocks noChangeShapeType="1"/>
            </p:cNvSpPr>
            <p:nvPr/>
          </p:nvSpPr>
          <p:spPr bwMode="auto">
            <a:xfrm>
              <a:off x="1152" y="1344"/>
              <a:ext cx="91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958" name="Line 22"/>
            <p:cNvSpPr>
              <a:spLocks noChangeShapeType="1"/>
            </p:cNvSpPr>
            <p:nvPr/>
          </p:nvSpPr>
          <p:spPr bwMode="auto">
            <a:xfrm>
              <a:off x="1152" y="2352"/>
              <a:ext cx="672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959" name="Line 23"/>
            <p:cNvSpPr>
              <a:spLocks noChangeShapeType="1"/>
            </p:cNvSpPr>
            <p:nvPr/>
          </p:nvSpPr>
          <p:spPr bwMode="auto">
            <a:xfrm>
              <a:off x="1104" y="2400"/>
              <a:ext cx="24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960" name="Line 24"/>
            <p:cNvSpPr>
              <a:spLocks noChangeShapeType="1"/>
            </p:cNvSpPr>
            <p:nvPr/>
          </p:nvSpPr>
          <p:spPr bwMode="auto">
            <a:xfrm flipH="1">
              <a:off x="624" y="2400"/>
              <a:ext cx="432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1752600" y="914400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/>
              <a:t>Топология «иерархическая звезда»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1600200" y="914400"/>
            <a:ext cx="6324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2800" b="1"/>
              <a:t>Топология «общая шина</a:t>
            </a:r>
            <a:r>
              <a:rPr lang="ru-RU" altLang="ru-RU" sz="2400" b="1"/>
              <a:t>» - </a:t>
            </a: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2400"/>
              <a:t>канал, разделяемый всеми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1524000" y="4495800"/>
            <a:ext cx="71628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dirty="0"/>
              <a:t>Экономична, проста для установки</a:t>
            </a:r>
          </a:p>
          <a:p>
            <a:pPr>
              <a:spcBef>
                <a:spcPct val="50000"/>
              </a:spcBef>
            </a:pPr>
            <a:r>
              <a:rPr lang="ru-RU" altLang="ru-RU" dirty="0"/>
              <a:t>Низкая надежность</a:t>
            </a:r>
          </a:p>
          <a:p>
            <a:pPr>
              <a:spcBef>
                <a:spcPct val="50000"/>
              </a:spcBef>
            </a:pPr>
            <a:r>
              <a:rPr lang="ru-RU" altLang="ru-RU" dirty="0"/>
              <a:t>Плохая </a:t>
            </a:r>
            <a:r>
              <a:rPr lang="ru-RU" altLang="ru-RU" dirty="0" smtClean="0"/>
              <a:t>масштабируемость</a:t>
            </a:r>
          </a:p>
          <a:p>
            <a:pPr>
              <a:spcBef>
                <a:spcPct val="50000"/>
              </a:spcBef>
            </a:pPr>
            <a:r>
              <a:rPr lang="ru-RU" altLang="ru-RU" dirty="0" smtClean="0"/>
              <a:t>Процедура доступа к среде</a:t>
            </a:r>
            <a:endParaRPr lang="ru-RU" altLang="ru-RU" dirty="0"/>
          </a:p>
        </p:txBody>
      </p:sp>
      <p:grpSp>
        <p:nvGrpSpPr>
          <p:cNvPr id="36885" name="Group 21"/>
          <p:cNvGrpSpPr>
            <a:grpSpLocks/>
          </p:cNvGrpSpPr>
          <p:nvPr/>
        </p:nvGrpSpPr>
        <p:grpSpPr bwMode="auto">
          <a:xfrm>
            <a:off x="755650" y="2667000"/>
            <a:ext cx="7848600" cy="1625600"/>
            <a:chOff x="476" y="1680"/>
            <a:chExt cx="4944" cy="1024"/>
          </a:xfrm>
        </p:grpSpPr>
        <p:graphicFrame>
          <p:nvGraphicFramePr>
            <p:cNvPr id="36866" name="Object 2"/>
            <p:cNvGraphicFramePr>
              <a:graphicFrameLocks noChangeAspect="1"/>
            </p:cNvGraphicFramePr>
            <p:nvPr/>
          </p:nvGraphicFramePr>
          <p:xfrm>
            <a:off x="3456" y="1680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92" r:id="rId3" imgW="4183063" imgH="3216275" progId="Word.Document.8">
                    <p:embed/>
                  </p:oleObj>
                </mc:Choice>
                <mc:Fallback>
                  <p:oleObj r:id="rId3" imgW="4183063" imgH="3216275" progId="Word.Document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680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7" name="Object 3"/>
            <p:cNvGraphicFramePr>
              <a:graphicFrameLocks noChangeAspect="1"/>
            </p:cNvGraphicFramePr>
            <p:nvPr/>
          </p:nvGraphicFramePr>
          <p:xfrm>
            <a:off x="4176" y="1728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93" r:id="rId5" imgW="4183063" imgH="3216275" progId="Word.Document.8">
                    <p:embed/>
                  </p:oleObj>
                </mc:Choice>
                <mc:Fallback>
                  <p:oleObj r:id="rId5" imgW="4183063" imgH="3216275" progId="Word.Document.8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728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8" name="Object 4"/>
            <p:cNvGraphicFramePr>
              <a:graphicFrameLocks noChangeAspect="1"/>
            </p:cNvGraphicFramePr>
            <p:nvPr/>
          </p:nvGraphicFramePr>
          <p:xfrm>
            <a:off x="4704" y="1680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94" r:id="rId6" imgW="4183063" imgH="3216275" progId="Word.Document.8">
                    <p:embed/>
                  </p:oleObj>
                </mc:Choice>
                <mc:Fallback>
                  <p:oleObj r:id="rId6" imgW="4183063" imgH="3216275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680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2640" y="1680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95" r:id="rId7" imgW="4183063" imgH="3216275" progId="Word.Document.8">
                    <p:embed/>
                  </p:oleObj>
                </mc:Choice>
                <mc:Fallback>
                  <p:oleObj r:id="rId7" imgW="4183063" imgH="3216275" progId="Word.Documen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680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1680" y="1680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96" r:id="rId8" imgW="4183063" imgH="3216275" progId="Word.Document.8">
                    <p:embed/>
                  </p:oleObj>
                </mc:Choice>
                <mc:Fallback>
                  <p:oleObj r:id="rId8" imgW="4183063" imgH="3216275" progId="Word.Document.8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680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864" y="1680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97" r:id="rId9" imgW="4183063" imgH="3216275" progId="Word.Document.8">
                    <p:embed/>
                  </p:oleObj>
                </mc:Choice>
                <mc:Fallback>
                  <p:oleObj r:id="rId9" imgW="4183063" imgH="3216275" progId="Word.Document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680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 flipV="1">
              <a:off x="864" y="2400"/>
              <a:ext cx="427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>
              <a:off x="1056" y="192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>
              <a:off x="1824" y="192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>
              <a:off x="2784" y="192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>
              <a:off x="3600" y="192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4320" y="192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4848" y="192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882" name="Oval 18"/>
            <p:cNvSpPr>
              <a:spLocks noChangeArrowheads="1"/>
            </p:cNvSpPr>
            <p:nvPr/>
          </p:nvSpPr>
          <p:spPr bwMode="auto">
            <a:xfrm>
              <a:off x="476" y="2205"/>
              <a:ext cx="4944" cy="499"/>
            </a:xfrm>
            <a:prstGeom prst="ellipse">
              <a:avLst/>
            </a:prstGeom>
            <a:noFill/>
            <a:ln w="9525">
              <a:solidFill>
                <a:srgbClr val="F4042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ru-RU"/>
            </a:p>
          </p:txBody>
        </p:sp>
        <p:sp>
          <p:nvSpPr>
            <p:cNvPr id="36883" name="Text Box 19"/>
            <p:cNvSpPr txBox="1">
              <a:spLocks noChangeArrowheads="1"/>
            </p:cNvSpPr>
            <p:nvPr/>
          </p:nvSpPr>
          <p:spPr bwMode="auto">
            <a:xfrm>
              <a:off x="2835" y="2523"/>
              <a:ext cx="1814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 marL="4572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ru-RU" altLang="ru-RU" sz="1200"/>
                <a:t>Центральный элемент</a:t>
              </a:r>
              <a:endParaRPr lang="en-US" altLang="ru-RU" sz="1200"/>
            </a:p>
          </p:txBody>
        </p:sp>
        <p:sp>
          <p:nvSpPr>
            <p:cNvPr id="36884" name="Line 20"/>
            <p:cNvSpPr>
              <a:spLocks noChangeShapeType="1"/>
            </p:cNvSpPr>
            <p:nvPr/>
          </p:nvSpPr>
          <p:spPr bwMode="auto">
            <a:xfrm flipH="1" flipV="1">
              <a:off x="2608" y="2387"/>
              <a:ext cx="27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2286000" y="1905000"/>
            <a:ext cx="4002088" cy="4489450"/>
            <a:chOff x="1" y="1"/>
            <a:chExt cx="19994" cy="19996"/>
          </a:xfrm>
        </p:grpSpPr>
        <p:sp>
          <p:nvSpPr>
            <p:cNvPr id="40963" name="Line 3"/>
            <p:cNvSpPr>
              <a:spLocks noChangeShapeType="1"/>
            </p:cNvSpPr>
            <p:nvPr/>
          </p:nvSpPr>
          <p:spPr bwMode="auto">
            <a:xfrm>
              <a:off x="3137" y="1825"/>
              <a:ext cx="2404" cy="13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64" name="Line 4"/>
            <p:cNvSpPr>
              <a:spLocks noChangeShapeType="1"/>
            </p:cNvSpPr>
            <p:nvPr/>
          </p:nvSpPr>
          <p:spPr bwMode="auto">
            <a:xfrm>
              <a:off x="5522" y="430"/>
              <a:ext cx="182" cy="25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65" name="Line 5"/>
            <p:cNvSpPr>
              <a:spLocks noChangeShapeType="1"/>
            </p:cNvSpPr>
            <p:nvPr/>
          </p:nvSpPr>
          <p:spPr bwMode="auto">
            <a:xfrm flipH="1">
              <a:off x="5995" y="1580"/>
              <a:ext cx="1930" cy="15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66" name="Line 6"/>
            <p:cNvSpPr>
              <a:spLocks noChangeShapeType="1"/>
            </p:cNvSpPr>
            <p:nvPr/>
          </p:nvSpPr>
          <p:spPr bwMode="auto">
            <a:xfrm flipV="1">
              <a:off x="2810" y="3343"/>
              <a:ext cx="2796" cy="16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>
              <a:off x="5946" y="3358"/>
              <a:ext cx="3645" cy="12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>
              <a:off x="10013" y="4830"/>
              <a:ext cx="3302" cy="25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 flipH="1" flipV="1">
              <a:off x="15060" y="3634"/>
              <a:ext cx="411" cy="2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15142" y="2209"/>
              <a:ext cx="1848" cy="10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>
              <a:off x="17412" y="2224"/>
              <a:ext cx="2191" cy="26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 flipH="1">
              <a:off x="18702" y="5244"/>
              <a:ext cx="999" cy="13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15762" y="6164"/>
              <a:ext cx="2551" cy="5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 flipH="1">
              <a:off x="10094" y="7743"/>
              <a:ext cx="3253" cy="4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 flipH="1">
              <a:off x="13655" y="6118"/>
              <a:ext cx="1750" cy="13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76" name="Line 16"/>
            <p:cNvSpPr>
              <a:spLocks noChangeShapeType="1"/>
            </p:cNvSpPr>
            <p:nvPr/>
          </p:nvSpPr>
          <p:spPr bwMode="auto">
            <a:xfrm flipH="1" flipV="1">
              <a:off x="7318" y="10227"/>
              <a:ext cx="2404" cy="18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77" name="Line 17"/>
            <p:cNvSpPr>
              <a:spLocks noChangeShapeType="1"/>
            </p:cNvSpPr>
            <p:nvPr/>
          </p:nvSpPr>
          <p:spPr bwMode="auto">
            <a:xfrm>
              <a:off x="10143" y="12297"/>
              <a:ext cx="2469" cy="17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78" name="Line 18"/>
            <p:cNvSpPr>
              <a:spLocks noChangeShapeType="1"/>
            </p:cNvSpPr>
            <p:nvPr/>
          </p:nvSpPr>
          <p:spPr bwMode="auto">
            <a:xfrm flipH="1">
              <a:off x="6730" y="12220"/>
              <a:ext cx="2959" cy="3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79" name="Line 19"/>
            <p:cNvSpPr>
              <a:spLocks noChangeShapeType="1"/>
            </p:cNvSpPr>
            <p:nvPr/>
          </p:nvSpPr>
          <p:spPr bwMode="auto">
            <a:xfrm flipH="1">
              <a:off x="9490" y="12389"/>
              <a:ext cx="411" cy="25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 flipH="1">
              <a:off x="5440" y="15302"/>
              <a:ext cx="3759" cy="10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 flipH="1" flipV="1">
              <a:off x="4133" y="14030"/>
              <a:ext cx="917" cy="22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>
              <a:off x="5358" y="16606"/>
              <a:ext cx="3188" cy="25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 flipH="1">
              <a:off x="1814" y="16529"/>
              <a:ext cx="3138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84" name="Line 24"/>
            <p:cNvSpPr>
              <a:spLocks noChangeShapeType="1"/>
            </p:cNvSpPr>
            <p:nvPr/>
          </p:nvSpPr>
          <p:spPr bwMode="auto">
            <a:xfrm flipH="1">
              <a:off x="4297" y="16682"/>
              <a:ext cx="819" cy="29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85" name="Line 25"/>
            <p:cNvSpPr>
              <a:spLocks noChangeShapeType="1"/>
            </p:cNvSpPr>
            <p:nvPr/>
          </p:nvSpPr>
          <p:spPr bwMode="auto">
            <a:xfrm>
              <a:off x="1" y="7422"/>
              <a:ext cx="789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86" name="Line 26"/>
            <p:cNvSpPr>
              <a:spLocks noChangeShapeType="1"/>
            </p:cNvSpPr>
            <p:nvPr/>
          </p:nvSpPr>
          <p:spPr bwMode="auto">
            <a:xfrm>
              <a:off x="2631" y="5398"/>
              <a:ext cx="2" cy="19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87" name="Oval 27"/>
            <p:cNvSpPr>
              <a:spLocks noChangeArrowheads="1"/>
            </p:cNvSpPr>
            <p:nvPr/>
          </p:nvSpPr>
          <p:spPr bwMode="auto">
            <a:xfrm>
              <a:off x="8510" y="19089"/>
              <a:ext cx="428" cy="40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88" name="Oval 28"/>
            <p:cNvSpPr>
              <a:spLocks noChangeArrowheads="1"/>
            </p:cNvSpPr>
            <p:nvPr/>
          </p:nvSpPr>
          <p:spPr bwMode="auto">
            <a:xfrm>
              <a:off x="5554" y="2991"/>
              <a:ext cx="428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89" name="Oval 29"/>
            <p:cNvSpPr>
              <a:spLocks noChangeArrowheads="1"/>
            </p:cNvSpPr>
            <p:nvPr/>
          </p:nvSpPr>
          <p:spPr bwMode="auto">
            <a:xfrm>
              <a:off x="2696" y="1534"/>
              <a:ext cx="427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90" name="Oval 30"/>
            <p:cNvSpPr>
              <a:spLocks noChangeArrowheads="1"/>
            </p:cNvSpPr>
            <p:nvPr/>
          </p:nvSpPr>
          <p:spPr bwMode="auto">
            <a:xfrm>
              <a:off x="5293" y="1"/>
              <a:ext cx="427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91" name="Oval 31"/>
            <p:cNvSpPr>
              <a:spLocks noChangeArrowheads="1"/>
            </p:cNvSpPr>
            <p:nvPr/>
          </p:nvSpPr>
          <p:spPr bwMode="auto">
            <a:xfrm>
              <a:off x="2451" y="4953"/>
              <a:ext cx="427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92" name="Oval 32"/>
            <p:cNvSpPr>
              <a:spLocks noChangeArrowheads="1"/>
            </p:cNvSpPr>
            <p:nvPr/>
          </p:nvSpPr>
          <p:spPr bwMode="auto">
            <a:xfrm>
              <a:off x="7906" y="1243"/>
              <a:ext cx="427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93" name="Oval 33"/>
            <p:cNvSpPr>
              <a:spLocks noChangeArrowheads="1"/>
            </p:cNvSpPr>
            <p:nvPr/>
          </p:nvSpPr>
          <p:spPr bwMode="auto">
            <a:xfrm>
              <a:off x="9621" y="4509"/>
              <a:ext cx="427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94" name="Line 34"/>
            <p:cNvSpPr>
              <a:spLocks noChangeShapeType="1"/>
            </p:cNvSpPr>
            <p:nvPr/>
          </p:nvSpPr>
          <p:spPr bwMode="auto">
            <a:xfrm>
              <a:off x="2631" y="5429"/>
              <a:ext cx="2" cy="19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95" name="Line 35"/>
            <p:cNvSpPr>
              <a:spLocks noChangeShapeType="1"/>
            </p:cNvSpPr>
            <p:nvPr/>
          </p:nvSpPr>
          <p:spPr bwMode="auto">
            <a:xfrm>
              <a:off x="5031" y="5429"/>
              <a:ext cx="3" cy="19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96" name="Line 36"/>
            <p:cNvSpPr>
              <a:spLocks noChangeShapeType="1"/>
            </p:cNvSpPr>
            <p:nvPr/>
          </p:nvSpPr>
          <p:spPr bwMode="auto">
            <a:xfrm>
              <a:off x="7351" y="5429"/>
              <a:ext cx="2" cy="19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97" name="Line 37"/>
            <p:cNvSpPr>
              <a:spLocks noChangeShapeType="1"/>
            </p:cNvSpPr>
            <p:nvPr/>
          </p:nvSpPr>
          <p:spPr bwMode="auto">
            <a:xfrm>
              <a:off x="458" y="5444"/>
              <a:ext cx="3" cy="19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98" name="Oval 38"/>
            <p:cNvSpPr>
              <a:spLocks noChangeArrowheads="1"/>
            </p:cNvSpPr>
            <p:nvPr/>
          </p:nvSpPr>
          <p:spPr bwMode="auto">
            <a:xfrm>
              <a:off x="246" y="5045"/>
              <a:ext cx="427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99" name="Oval 39"/>
            <p:cNvSpPr>
              <a:spLocks noChangeArrowheads="1"/>
            </p:cNvSpPr>
            <p:nvPr/>
          </p:nvSpPr>
          <p:spPr bwMode="auto">
            <a:xfrm>
              <a:off x="4868" y="4999"/>
              <a:ext cx="428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00" name="Oval 40"/>
            <p:cNvSpPr>
              <a:spLocks noChangeArrowheads="1"/>
            </p:cNvSpPr>
            <p:nvPr/>
          </p:nvSpPr>
          <p:spPr bwMode="auto">
            <a:xfrm>
              <a:off x="7138" y="4999"/>
              <a:ext cx="428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01" name="Oval 41"/>
            <p:cNvSpPr>
              <a:spLocks noChangeArrowheads="1"/>
            </p:cNvSpPr>
            <p:nvPr/>
          </p:nvSpPr>
          <p:spPr bwMode="auto">
            <a:xfrm>
              <a:off x="13280" y="7376"/>
              <a:ext cx="427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02" name="Oval 42"/>
            <p:cNvSpPr>
              <a:spLocks noChangeArrowheads="1"/>
            </p:cNvSpPr>
            <p:nvPr/>
          </p:nvSpPr>
          <p:spPr bwMode="auto">
            <a:xfrm>
              <a:off x="15354" y="5781"/>
              <a:ext cx="427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03" name="Oval 43"/>
            <p:cNvSpPr>
              <a:spLocks noChangeArrowheads="1"/>
            </p:cNvSpPr>
            <p:nvPr/>
          </p:nvSpPr>
          <p:spPr bwMode="auto">
            <a:xfrm>
              <a:off x="14782" y="3282"/>
              <a:ext cx="427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04" name="Oval 44"/>
            <p:cNvSpPr>
              <a:spLocks noChangeArrowheads="1"/>
            </p:cNvSpPr>
            <p:nvPr/>
          </p:nvSpPr>
          <p:spPr bwMode="auto">
            <a:xfrm>
              <a:off x="16954" y="1902"/>
              <a:ext cx="428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05" name="Oval 45"/>
            <p:cNvSpPr>
              <a:spLocks noChangeArrowheads="1"/>
            </p:cNvSpPr>
            <p:nvPr/>
          </p:nvSpPr>
          <p:spPr bwMode="auto">
            <a:xfrm>
              <a:off x="19568" y="4831"/>
              <a:ext cx="427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06" name="Oval 46"/>
            <p:cNvSpPr>
              <a:spLocks noChangeArrowheads="1"/>
            </p:cNvSpPr>
            <p:nvPr/>
          </p:nvSpPr>
          <p:spPr bwMode="auto">
            <a:xfrm>
              <a:off x="18359" y="6578"/>
              <a:ext cx="427" cy="40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07" name="Oval 47"/>
            <p:cNvSpPr>
              <a:spLocks noChangeArrowheads="1"/>
            </p:cNvSpPr>
            <p:nvPr/>
          </p:nvSpPr>
          <p:spPr bwMode="auto">
            <a:xfrm>
              <a:off x="9719" y="11960"/>
              <a:ext cx="427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08" name="Oval 48"/>
            <p:cNvSpPr>
              <a:spLocks noChangeArrowheads="1"/>
            </p:cNvSpPr>
            <p:nvPr/>
          </p:nvSpPr>
          <p:spPr bwMode="auto">
            <a:xfrm>
              <a:off x="6910" y="9875"/>
              <a:ext cx="427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09" name="Oval 49"/>
            <p:cNvSpPr>
              <a:spLocks noChangeArrowheads="1"/>
            </p:cNvSpPr>
            <p:nvPr/>
          </p:nvSpPr>
          <p:spPr bwMode="auto">
            <a:xfrm>
              <a:off x="6273" y="12343"/>
              <a:ext cx="427" cy="40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10" name="Oval 50"/>
            <p:cNvSpPr>
              <a:spLocks noChangeArrowheads="1"/>
            </p:cNvSpPr>
            <p:nvPr/>
          </p:nvSpPr>
          <p:spPr bwMode="auto">
            <a:xfrm>
              <a:off x="12577" y="14030"/>
              <a:ext cx="428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11" name="Oval 51"/>
            <p:cNvSpPr>
              <a:spLocks noChangeArrowheads="1"/>
            </p:cNvSpPr>
            <p:nvPr/>
          </p:nvSpPr>
          <p:spPr bwMode="auto">
            <a:xfrm>
              <a:off x="9147" y="14950"/>
              <a:ext cx="428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12" name="Oval 52"/>
            <p:cNvSpPr>
              <a:spLocks noChangeArrowheads="1"/>
            </p:cNvSpPr>
            <p:nvPr/>
          </p:nvSpPr>
          <p:spPr bwMode="auto">
            <a:xfrm>
              <a:off x="4999" y="16222"/>
              <a:ext cx="427" cy="40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13" name="Oval 53"/>
            <p:cNvSpPr>
              <a:spLocks noChangeArrowheads="1"/>
            </p:cNvSpPr>
            <p:nvPr/>
          </p:nvSpPr>
          <p:spPr bwMode="auto">
            <a:xfrm>
              <a:off x="3839" y="13631"/>
              <a:ext cx="428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14" name="Oval 54"/>
            <p:cNvSpPr>
              <a:spLocks noChangeArrowheads="1"/>
            </p:cNvSpPr>
            <p:nvPr/>
          </p:nvSpPr>
          <p:spPr bwMode="auto">
            <a:xfrm>
              <a:off x="1340" y="16314"/>
              <a:ext cx="428" cy="40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15" name="Oval 55"/>
            <p:cNvSpPr>
              <a:spLocks noChangeArrowheads="1"/>
            </p:cNvSpPr>
            <p:nvPr/>
          </p:nvSpPr>
          <p:spPr bwMode="auto">
            <a:xfrm>
              <a:off x="4003" y="19595"/>
              <a:ext cx="427" cy="40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aphicFrame>
        <p:nvGraphicFramePr>
          <p:cNvPr id="41022" name="Object 62"/>
          <p:cNvGraphicFramePr>
            <a:graphicFrameLocks noChangeAspect="1"/>
          </p:cNvGraphicFramePr>
          <p:nvPr/>
        </p:nvGraphicFramePr>
        <p:xfrm>
          <a:off x="3276600" y="23622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63" r:id="rId3" imgW="4183063" imgH="3216275" progId="Word.Document.8">
                  <p:embed/>
                </p:oleObj>
              </mc:Choice>
              <mc:Fallback>
                <p:oleObj r:id="rId3" imgW="4183063" imgH="3216275" progId="Word.Document.8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3622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7" name="Object 67"/>
          <p:cNvGraphicFramePr>
            <a:graphicFrameLocks noChangeAspect="1"/>
          </p:cNvGraphicFramePr>
          <p:nvPr/>
        </p:nvGraphicFramePr>
        <p:xfrm>
          <a:off x="2667000" y="28956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64" r:id="rId5" imgW="4183063" imgH="3216275" progId="Word.Document.8">
                  <p:embed/>
                </p:oleObj>
              </mc:Choice>
              <mc:Fallback>
                <p:oleObj r:id="rId5" imgW="4183063" imgH="3216275" progId="Word.Document.8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8" name="Object 68"/>
          <p:cNvGraphicFramePr>
            <a:graphicFrameLocks noChangeAspect="1"/>
          </p:cNvGraphicFramePr>
          <p:nvPr/>
        </p:nvGraphicFramePr>
        <p:xfrm>
          <a:off x="2209800" y="28956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65" r:id="rId6" imgW="4183063" imgH="3216275" progId="Word.Document.8">
                  <p:embed/>
                </p:oleObj>
              </mc:Choice>
              <mc:Fallback>
                <p:oleObj r:id="rId6" imgW="4183063" imgH="3216275" progId="Word.Document.8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956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9" name="Object 69"/>
          <p:cNvGraphicFramePr>
            <a:graphicFrameLocks noChangeAspect="1"/>
          </p:cNvGraphicFramePr>
          <p:nvPr/>
        </p:nvGraphicFramePr>
        <p:xfrm>
          <a:off x="3124200" y="28956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66" r:id="rId7" imgW="4183063" imgH="3216275" progId="Word.Document.8">
                  <p:embed/>
                </p:oleObj>
              </mc:Choice>
              <mc:Fallback>
                <p:oleObj r:id="rId7" imgW="4183063" imgH="3216275" progId="Word.Document.8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0" name="Object 70"/>
          <p:cNvGraphicFramePr>
            <a:graphicFrameLocks noChangeAspect="1"/>
          </p:cNvGraphicFramePr>
          <p:nvPr/>
        </p:nvGraphicFramePr>
        <p:xfrm>
          <a:off x="3657600" y="28956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67" r:id="rId8" imgW="4183063" imgH="3216275" progId="Word.Document.8">
                  <p:embed/>
                </p:oleObj>
              </mc:Choice>
              <mc:Fallback>
                <p:oleObj r:id="rId8" imgW="4183063" imgH="3216275" progId="Word.Document.8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956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1" name="Object 71"/>
          <p:cNvGraphicFramePr>
            <a:graphicFrameLocks noChangeAspect="1"/>
          </p:cNvGraphicFramePr>
          <p:nvPr/>
        </p:nvGraphicFramePr>
        <p:xfrm>
          <a:off x="4191000" y="27432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68" r:id="rId9" imgW="4183063" imgH="3216275" progId="Word.Document.8">
                  <p:embed/>
                </p:oleObj>
              </mc:Choice>
              <mc:Fallback>
                <p:oleObj r:id="rId9" imgW="4183063" imgH="3216275" progId="Word.Document.8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7432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2" name="Object 72"/>
          <p:cNvGraphicFramePr>
            <a:graphicFrameLocks noChangeAspect="1"/>
          </p:cNvGraphicFramePr>
          <p:nvPr/>
        </p:nvGraphicFramePr>
        <p:xfrm>
          <a:off x="5562600" y="21336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69" r:id="rId10" imgW="4183063" imgH="3216275" progId="Word.Document.8">
                  <p:embed/>
                </p:oleObj>
              </mc:Choice>
              <mc:Fallback>
                <p:oleObj r:id="rId10" imgW="4183063" imgH="3216275" progId="Word.Document.8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1336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3" name="Object 73"/>
          <p:cNvGraphicFramePr>
            <a:graphicFrameLocks noChangeAspect="1"/>
          </p:cNvGraphicFramePr>
          <p:nvPr/>
        </p:nvGraphicFramePr>
        <p:xfrm>
          <a:off x="4953000" y="24384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70" r:id="rId11" imgW="4183063" imgH="3216275" progId="Word.Document.8">
                  <p:embed/>
                </p:oleObj>
              </mc:Choice>
              <mc:Fallback>
                <p:oleObj r:id="rId11" imgW="4183063" imgH="3216275" progId="Word.Document.8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4384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4" name="Object 74"/>
          <p:cNvGraphicFramePr>
            <a:graphicFrameLocks noChangeAspect="1"/>
          </p:cNvGraphicFramePr>
          <p:nvPr/>
        </p:nvGraphicFramePr>
        <p:xfrm>
          <a:off x="6172200" y="27432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71" r:id="rId12" imgW="4183063" imgH="3216275" progId="Word.Document.8">
                  <p:embed/>
                </p:oleObj>
              </mc:Choice>
              <mc:Fallback>
                <p:oleObj r:id="rId12" imgW="4183063" imgH="3216275" progId="Word.Document.8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7432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5" name="Object 75"/>
          <p:cNvGraphicFramePr>
            <a:graphicFrameLocks noChangeAspect="1"/>
          </p:cNvGraphicFramePr>
          <p:nvPr/>
        </p:nvGraphicFramePr>
        <p:xfrm>
          <a:off x="5181600" y="29718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72" r:id="rId13" imgW="4183063" imgH="3216275" progId="Word.Document.8">
                  <p:embed/>
                </p:oleObj>
              </mc:Choice>
              <mc:Fallback>
                <p:oleObj r:id="rId13" imgW="4183063" imgH="3216275" progId="Word.Document.8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9718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6" name="Object 76"/>
          <p:cNvGraphicFramePr>
            <a:graphicFrameLocks noChangeAspect="1"/>
          </p:cNvGraphicFramePr>
          <p:nvPr/>
        </p:nvGraphicFramePr>
        <p:xfrm>
          <a:off x="5791200" y="32766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73" r:id="rId14" imgW="4183063" imgH="3216275" progId="Word.Document.8">
                  <p:embed/>
                </p:oleObj>
              </mc:Choice>
              <mc:Fallback>
                <p:oleObj r:id="rId14" imgW="4183063" imgH="3216275" progId="Word.Document.8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2766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7" name="Object 77"/>
          <p:cNvGraphicFramePr>
            <a:graphicFrameLocks noChangeAspect="1"/>
          </p:cNvGraphicFramePr>
          <p:nvPr/>
        </p:nvGraphicFramePr>
        <p:xfrm>
          <a:off x="4800600" y="34290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74" r:id="rId15" imgW="4183063" imgH="3216275" progId="Word.Document.8">
                  <p:embed/>
                </p:oleObj>
              </mc:Choice>
              <mc:Fallback>
                <p:oleObj r:id="rId15" imgW="4183063" imgH="3216275" progId="Word.Document.8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4290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8" name="Object 78"/>
          <p:cNvGraphicFramePr>
            <a:graphicFrameLocks noChangeAspect="1"/>
          </p:cNvGraphicFramePr>
          <p:nvPr/>
        </p:nvGraphicFramePr>
        <p:xfrm>
          <a:off x="3581400" y="39624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75" r:id="rId16" imgW="4183063" imgH="3216275" progId="Word.Document.8">
                  <p:embed/>
                </p:oleObj>
              </mc:Choice>
              <mc:Fallback>
                <p:oleObj r:id="rId16" imgW="4183063" imgH="3216275" progId="Word.Document.8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9624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9" name="Object 79"/>
          <p:cNvGraphicFramePr>
            <a:graphicFrameLocks noChangeAspect="1"/>
          </p:cNvGraphicFramePr>
          <p:nvPr/>
        </p:nvGraphicFramePr>
        <p:xfrm>
          <a:off x="4114800" y="44958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76" r:id="rId17" imgW="4183063" imgH="3216275" progId="Word.Document.8">
                  <p:embed/>
                </p:oleObj>
              </mc:Choice>
              <mc:Fallback>
                <p:oleObj r:id="rId17" imgW="4183063" imgH="3216275" progId="Word.Document.8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4958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0" name="Object 80"/>
          <p:cNvGraphicFramePr>
            <a:graphicFrameLocks noChangeAspect="1"/>
          </p:cNvGraphicFramePr>
          <p:nvPr/>
        </p:nvGraphicFramePr>
        <p:xfrm>
          <a:off x="4724400" y="49530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77" r:id="rId18" imgW="4183063" imgH="3216275" progId="Word.Document.8">
                  <p:embed/>
                </p:oleObj>
              </mc:Choice>
              <mc:Fallback>
                <p:oleObj r:id="rId18" imgW="4183063" imgH="3216275" progId="Word.Document.8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9530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1" name="Object 81"/>
          <p:cNvGraphicFramePr>
            <a:graphicFrameLocks noChangeAspect="1"/>
          </p:cNvGraphicFramePr>
          <p:nvPr/>
        </p:nvGraphicFramePr>
        <p:xfrm>
          <a:off x="3429000" y="45720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78" r:id="rId19" imgW="4183063" imgH="3216275" progId="Word.Document.8">
                  <p:embed/>
                </p:oleObj>
              </mc:Choice>
              <mc:Fallback>
                <p:oleObj r:id="rId19" imgW="4183063" imgH="3216275" progId="Word.Document.8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5720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2" name="Object 82"/>
          <p:cNvGraphicFramePr>
            <a:graphicFrameLocks noChangeAspect="1"/>
          </p:cNvGraphicFramePr>
          <p:nvPr/>
        </p:nvGraphicFramePr>
        <p:xfrm>
          <a:off x="4038600" y="51816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79" r:id="rId20" imgW="4183063" imgH="3216275" progId="Word.Document.8">
                  <p:embed/>
                </p:oleObj>
              </mc:Choice>
              <mc:Fallback>
                <p:oleObj r:id="rId20" imgW="4183063" imgH="3216275" progId="Word.Document.8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1816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3" name="Object 83"/>
          <p:cNvGraphicFramePr>
            <a:graphicFrameLocks noChangeAspect="1"/>
          </p:cNvGraphicFramePr>
          <p:nvPr/>
        </p:nvGraphicFramePr>
        <p:xfrm>
          <a:off x="2819400" y="48006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80" r:id="rId21" imgW="4183063" imgH="3216275" progId="Word.Document.8">
                  <p:embed/>
                </p:oleObj>
              </mc:Choice>
              <mc:Fallback>
                <p:oleObj r:id="rId21" imgW="4183063" imgH="3216275" progId="Word.Document.8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4" name="Object 84"/>
          <p:cNvGraphicFramePr>
            <a:graphicFrameLocks noChangeAspect="1"/>
          </p:cNvGraphicFramePr>
          <p:nvPr/>
        </p:nvGraphicFramePr>
        <p:xfrm>
          <a:off x="2362200" y="54102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81" r:id="rId22" imgW="4183063" imgH="3216275" progId="Word.Document.8">
                  <p:embed/>
                </p:oleObj>
              </mc:Choice>
              <mc:Fallback>
                <p:oleObj r:id="rId22" imgW="4183063" imgH="3216275" progId="Word.Document.8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4102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5" name="Object 85"/>
          <p:cNvGraphicFramePr>
            <a:graphicFrameLocks noChangeAspect="1"/>
          </p:cNvGraphicFramePr>
          <p:nvPr/>
        </p:nvGraphicFramePr>
        <p:xfrm>
          <a:off x="2971800" y="61722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82" r:id="rId23" imgW="4183063" imgH="3216275" progId="Word.Document.8">
                  <p:embed/>
                </p:oleObj>
              </mc:Choice>
              <mc:Fallback>
                <p:oleObj r:id="rId23" imgW="4183063" imgH="3216275" progId="Word.Document.8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61722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6" name="Object 86"/>
          <p:cNvGraphicFramePr>
            <a:graphicFrameLocks noChangeAspect="1"/>
          </p:cNvGraphicFramePr>
          <p:nvPr/>
        </p:nvGraphicFramePr>
        <p:xfrm>
          <a:off x="3200400" y="54864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83" r:id="rId24" imgW="4183063" imgH="3216275" progId="Word.Document.8">
                  <p:embed/>
                </p:oleObj>
              </mc:Choice>
              <mc:Fallback>
                <p:oleObj r:id="rId24" imgW="4183063" imgH="3216275" progId="Word.Document.8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864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7" name="Object 87"/>
          <p:cNvGraphicFramePr>
            <a:graphicFrameLocks noChangeAspect="1"/>
          </p:cNvGraphicFramePr>
          <p:nvPr/>
        </p:nvGraphicFramePr>
        <p:xfrm>
          <a:off x="3962400" y="60960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84" r:id="rId25" imgW="4183063" imgH="3216275" progId="Word.Document.8">
                  <p:embed/>
                </p:oleObj>
              </mc:Choice>
              <mc:Fallback>
                <p:oleObj r:id="rId25" imgW="4183063" imgH="3216275" progId="Word.Document.8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60960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8" name="Object 88"/>
          <p:cNvGraphicFramePr>
            <a:graphicFrameLocks noChangeAspect="1"/>
          </p:cNvGraphicFramePr>
          <p:nvPr/>
        </p:nvGraphicFramePr>
        <p:xfrm>
          <a:off x="3200400" y="17526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85" r:id="rId26" imgW="4183063" imgH="3216275" progId="Word.Document.8">
                  <p:embed/>
                </p:oleObj>
              </mc:Choice>
              <mc:Fallback>
                <p:oleObj r:id="rId26" imgW="4183063" imgH="3216275" progId="Word.Document.8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7526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9" name="Object 89"/>
          <p:cNvGraphicFramePr>
            <a:graphicFrameLocks noChangeAspect="1"/>
          </p:cNvGraphicFramePr>
          <p:nvPr/>
        </p:nvGraphicFramePr>
        <p:xfrm>
          <a:off x="3886200" y="19812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86" name="Рисунок" r:id="rId27" imgW="4183063" imgH="3216275" progId="Word.Picture.8">
                  <p:embed/>
                </p:oleObj>
              </mc:Choice>
              <mc:Fallback>
                <p:oleObj name="Рисунок" r:id="rId27" imgW="4183063" imgH="3216275" progId="Word.Picture.8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9812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0" name="Object 90"/>
          <p:cNvGraphicFramePr>
            <a:graphicFrameLocks noChangeAspect="1"/>
          </p:cNvGraphicFramePr>
          <p:nvPr/>
        </p:nvGraphicFramePr>
        <p:xfrm>
          <a:off x="2514600" y="21336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87" r:id="rId28" imgW="4183063" imgH="3216275" progId="Word.Document.8">
                  <p:embed/>
                </p:oleObj>
              </mc:Choice>
              <mc:Fallback>
                <p:oleObj r:id="rId28" imgW="4183063" imgH="3216275" progId="Word.Document.8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336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1" name="Text Box 91"/>
          <p:cNvSpPr txBox="1">
            <a:spLocks noChangeArrowheads="1"/>
          </p:cNvSpPr>
          <p:nvPr/>
        </p:nvSpPr>
        <p:spPr bwMode="auto">
          <a:xfrm>
            <a:off x="914400" y="8382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/>
              <a:t>Смешанная топология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838200" y="1782763"/>
            <a:ext cx="7848600" cy="481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just">
              <a:spcBef>
                <a:spcPct val="50000"/>
              </a:spcBef>
              <a:buNone/>
            </a:pPr>
            <a:r>
              <a:rPr lang="ru-RU" altLang="ru-RU" dirty="0">
                <a:latin typeface="Wingdings" pitchFamily="2" charset="2"/>
              </a:rPr>
              <a:t>l</a:t>
            </a:r>
            <a:r>
              <a:rPr lang="ru-RU" altLang="ru-RU" dirty="0"/>
              <a:t>        Адрес должен уникально идентифицировать сетевой интерфейс в сети любого масштаба.</a:t>
            </a:r>
          </a:p>
          <a:p>
            <a:pPr algn="just">
              <a:spcBef>
                <a:spcPct val="50000"/>
              </a:spcBef>
              <a:buNone/>
            </a:pPr>
            <a:r>
              <a:rPr lang="ru-RU" altLang="ru-RU" dirty="0">
                <a:latin typeface="Wingdings" pitchFamily="2" charset="2"/>
              </a:rPr>
              <a:t>l</a:t>
            </a:r>
            <a:r>
              <a:rPr lang="ru-RU" altLang="ru-RU" dirty="0"/>
              <a:t>        Схема назначения адресов должна сводить к минимуму ручной труд администратора и вероятность дублирования адресов.</a:t>
            </a:r>
          </a:p>
          <a:p>
            <a:pPr algn="just">
              <a:spcBef>
                <a:spcPct val="50000"/>
              </a:spcBef>
              <a:buNone/>
            </a:pPr>
            <a:r>
              <a:rPr lang="ru-RU" altLang="ru-RU" dirty="0">
                <a:latin typeface="Wingdings" pitchFamily="2" charset="2"/>
              </a:rPr>
              <a:t>l</a:t>
            </a:r>
            <a:r>
              <a:rPr lang="ru-RU" altLang="ru-RU" dirty="0"/>
              <a:t>        Желательно, чтобы адрес имел иерархическую структуру, удобную для построения больших сетей. </a:t>
            </a:r>
          </a:p>
          <a:p>
            <a:pPr algn="just">
              <a:spcBef>
                <a:spcPct val="50000"/>
              </a:spcBef>
              <a:buNone/>
            </a:pPr>
            <a:r>
              <a:rPr lang="ru-RU" altLang="ru-RU" dirty="0">
                <a:latin typeface="Wingdings" pitchFamily="2" charset="2"/>
              </a:rPr>
              <a:t>l</a:t>
            </a:r>
            <a:r>
              <a:rPr lang="ru-RU" altLang="ru-RU" dirty="0"/>
              <a:t>        Адрес должен быть удобен для пользователей сети, а это значит, что он должен допускать символьное представление, например, </a:t>
            </a:r>
            <a:r>
              <a:rPr lang="ru-RU" altLang="ru-RU" dirty="0">
                <a:latin typeface="Arial" pitchFamily="34" charset="0"/>
              </a:rPr>
              <a:t>Server3</a:t>
            </a:r>
            <a:r>
              <a:rPr lang="ru-RU" altLang="ru-RU" dirty="0"/>
              <a:t> или </a:t>
            </a:r>
            <a:r>
              <a:rPr lang="ru-RU" altLang="ru-RU" dirty="0">
                <a:latin typeface="Arial" pitchFamily="34" charset="0"/>
              </a:rPr>
              <a:t>www.cisco.com</a:t>
            </a:r>
            <a:r>
              <a:rPr lang="ru-RU" altLang="ru-RU" dirty="0"/>
              <a:t>.</a:t>
            </a:r>
          </a:p>
          <a:p>
            <a:pPr algn="just">
              <a:spcBef>
                <a:spcPct val="50000"/>
              </a:spcBef>
              <a:buNone/>
            </a:pPr>
            <a:r>
              <a:rPr lang="ru-RU" altLang="ru-RU" dirty="0">
                <a:latin typeface="Wingdings" pitchFamily="2" charset="2"/>
              </a:rPr>
              <a:t>l</a:t>
            </a:r>
            <a:r>
              <a:rPr lang="ru-RU" altLang="ru-RU" dirty="0"/>
              <a:t>        Адрес должен быть по возможности компактным, чтобы не перегружать память коммуникационной аппаратуры — сетевых адаптеров, маршрутизаторов и т. п.</a:t>
            </a:r>
          </a:p>
          <a:p>
            <a:pPr>
              <a:spcBef>
                <a:spcPct val="50000"/>
              </a:spcBef>
            </a:pPr>
            <a:endParaRPr lang="ru-RU" altLang="ru-RU" dirty="0"/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1066800" y="762000"/>
            <a:ext cx="7924800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Адресация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1066800" y="762000"/>
            <a:ext cx="7924800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Виды адресов</a:t>
            </a:r>
            <a:endParaRPr lang="ru-RU" altLang="ru-RU" sz="4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685131"/>
            <a:ext cx="4057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Уникальный </a:t>
            </a:r>
            <a:r>
              <a:rPr lang="en-US" dirty="0" smtClean="0"/>
              <a:t>(unicast)</a:t>
            </a:r>
          </a:p>
          <a:p>
            <a:r>
              <a:rPr lang="ru-RU" dirty="0" smtClean="0"/>
              <a:t>Групповой </a:t>
            </a:r>
            <a:r>
              <a:rPr lang="en-US" dirty="0" smtClean="0"/>
              <a:t>(multicast)</a:t>
            </a:r>
          </a:p>
          <a:p>
            <a:r>
              <a:rPr lang="ru-RU" dirty="0" smtClean="0"/>
              <a:t>Широковещательный </a:t>
            </a:r>
            <a:r>
              <a:rPr lang="en-US" dirty="0" smtClean="0"/>
              <a:t>(broadcast)</a:t>
            </a:r>
          </a:p>
          <a:p>
            <a:r>
              <a:rPr lang="ru-RU" dirty="0" smtClean="0"/>
              <a:t>Произвольной рассылки </a:t>
            </a:r>
            <a:r>
              <a:rPr lang="en-US" dirty="0" smtClean="0"/>
              <a:t>(</a:t>
            </a:r>
            <a:r>
              <a:rPr lang="en-US" dirty="0" err="1" smtClean="0"/>
              <a:t>anycast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3717032"/>
            <a:ext cx="4057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Числовой</a:t>
            </a:r>
            <a:endParaRPr lang="en-US" dirty="0" smtClean="0"/>
          </a:p>
          <a:p>
            <a:pPr lvl="1"/>
            <a:r>
              <a:rPr lang="en-US" dirty="0" smtClean="0"/>
              <a:t>MAC 9c-93-4e-06-ca-eb</a:t>
            </a:r>
          </a:p>
          <a:p>
            <a:pPr lvl="1"/>
            <a:r>
              <a:rPr lang="en-US" dirty="0"/>
              <a:t>IP 192.168.0.103</a:t>
            </a:r>
            <a:endParaRPr lang="en-US" dirty="0" smtClean="0"/>
          </a:p>
          <a:p>
            <a:r>
              <a:rPr lang="ru-RU" dirty="0" smtClean="0"/>
              <a:t>Символьный</a:t>
            </a:r>
            <a:r>
              <a:rPr lang="en-US" dirty="0" smtClean="0"/>
              <a:t> www.urfu.ru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1292" y="1466573"/>
            <a:ext cx="29990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Аппаратные</a:t>
            </a:r>
            <a:endParaRPr lang="en-US" dirty="0" smtClean="0"/>
          </a:p>
          <a:p>
            <a:r>
              <a:rPr lang="ru-RU" dirty="0" smtClean="0"/>
              <a:t>Назначенные</a:t>
            </a:r>
            <a:endParaRPr lang="en-US" dirty="0" smtClean="0"/>
          </a:p>
          <a:p>
            <a:pPr lvl="1"/>
            <a:r>
              <a:rPr lang="ru-RU" dirty="0" smtClean="0"/>
              <a:t>Вручную</a:t>
            </a:r>
            <a:endParaRPr lang="en-US" dirty="0" smtClean="0"/>
          </a:p>
          <a:p>
            <a:pPr lvl="1"/>
            <a:r>
              <a:rPr lang="ru-RU" dirty="0" smtClean="0"/>
              <a:t>Автоматически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250222" y="3193236"/>
            <a:ext cx="37950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«Плоские»</a:t>
            </a:r>
            <a:endParaRPr lang="en-US" dirty="0" smtClean="0"/>
          </a:p>
          <a:p>
            <a:r>
              <a:rPr lang="ru-RU" dirty="0" smtClean="0"/>
              <a:t>Иерархические</a:t>
            </a:r>
          </a:p>
          <a:p>
            <a:pPr lvl="1"/>
            <a:r>
              <a:rPr lang="ru-RU" dirty="0" smtClean="0"/>
              <a:t>Переменной длины</a:t>
            </a:r>
          </a:p>
          <a:p>
            <a:pPr lvl="1"/>
            <a:r>
              <a:rPr lang="ru-RU" dirty="0" smtClean="0"/>
              <a:t>Фиксированной длины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0992" y="4682459"/>
            <a:ext cx="4057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Хост</a:t>
            </a:r>
          </a:p>
          <a:p>
            <a:r>
              <a:rPr lang="ru-RU" b="1" dirty="0" smtClean="0"/>
              <a:t>Интерфейс</a:t>
            </a:r>
          </a:p>
          <a:p>
            <a:r>
              <a:rPr lang="ru-RU" dirty="0" smtClean="0"/>
              <a:t>Сетевая служба</a:t>
            </a:r>
            <a:endParaRPr lang="en-US" dirty="0" smtClean="0"/>
          </a:p>
          <a:p>
            <a:pPr lvl="1"/>
            <a:r>
              <a:rPr lang="ru-RU" dirty="0" smtClean="0"/>
              <a:t>Порт </a:t>
            </a:r>
            <a:r>
              <a:rPr lang="en-US" dirty="0" smtClean="0"/>
              <a:t>www.urfu.ru:</a:t>
            </a:r>
            <a:r>
              <a:rPr lang="en-US" u="sng" dirty="0" smtClean="0"/>
              <a:t>80</a:t>
            </a:r>
          </a:p>
          <a:p>
            <a:pPr lvl="1"/>
            <a:r>
              <a:rPr lang="en-US" dirty="0" smtClean="0"/>
              <a:t>URL mail.urfu.ru/</a:t>
            </a:r>
            <a:r>
              <a:rPr lang="en-US" u="sng" dirty="0" err="1" smtClean="0"/>
              <a:t>owa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275841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386" name="Group 2"/>
          <p:cNvGrpSpPr>
            <a:grpSpLocks/>
          </p:cNvGrpSpPr>
          <p:nvPr/>
        </p:nvGrpSpPr>
        <p:grpSpPr bwMode="auto">
          <a:xfrm>
            <a:off x="381000" y="228600"/>
            <a:ext cx="8356600" cy="5257800"/>
            <a:chOff x="240" y="144"/>
            <a:chExt cx="5280" cy="3792"/>
          </a:xfrm>
        </p:grpSpPr>
        <p:sp>
          <p:nvSpPr>
            <p:cNvPr id="144387" name="Rectangle 3"/>
            <p:cNvSpPr>
              <a:spLocks noChangeArrowheads="1"/>
            </p:cNvSpPr>
            <p:nvPr/>
          </p:nvSpPr>
          <p:spPr bwMode="auto">
            <a:xfrm>
              <a:off x="1392" y="576"/>
              <a:ext cx="2352" cy="3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44388" name="Group 4"/>
            <p:cNvGrpSpPr>
              <a:grpSpLocks/>
            </p:cNvGrpSpPr>
            <p:nvPr/>
          </p:nvGrpSpPr>
          <p:grpSpPr bwMode="auto">
            <a:xfrm>
              <a:off x="1392" y="720"/>
              <a:ext cx="2352" cy="480"/>
              <a:chOff x="1392" y="720"/>
              <a:chExt cx="2352" cy="480"/>
            </a:xfrm>
          </p:grpSpPr>
          <p:sp>
            <p:nvSpPr>
              <p:cNvPr id="144389" name="Line 5"/>
              <p:cNvSpPr>
                <a:spLocks noChangeShapeType="1"/>
              </p:cNvSpPr>
              <p:nvPr/>
            </p:nvSpPr>
            <p:spPr bwMode="auto">
              <a:xfrm>
                <a:off x="1392" y="720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390" name="Line 6"/>
              <p:cNvSpPr>
                <a:spLocks noChangeShapeType="1"/>
              </p:cNvSpPr>
              <p:nvPr/>
            </p:nvSpPr>
            <p:spPr bwMode="auto">
              <a:xfrm>
                <a:off x="1392" y="816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391" name="Line 7"/>
              <p:cNvSpPr>
                <a:spLocks noChangeShapeType="1"/>
              </p:cNvSpPr>
              <p:nvPr/>
            </p:nvSpPr>
            <p:spPr bwMode="auto">
              <a:xfrm>
                <a:off x="1392" y="912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392" name="Line 8"/>
              <p:cNvSpPr>
                <a:spLocks noChangeShapeType="1"/>
              </p:cNvSpPr>
              <p:nvPr/>
            </p:nvSpPr>
            <p:spPr bwMode="auto">
              <a:xfrm>
                <a:off x="1392" y="1008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393" name="Line 9"/>
              <p:cNvSpPr>
                <a:spLocks noChangeShapeType="1"/>
              </p:cNvSpPr>
              <p:nvPr/>
            </p:nvSpPr>
            <p:spPr bwMode="auto">
              <a:xfrm>
                <a:off x="1392" y="1104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394" name="Line 10"/>
              <p:cNvSpPr>
                <a:spLocks noChangeShapeType="1"/>
              </p:cNvSpPr>
              <p:nvPr/>
            </p:nvSpPr>
            <p:spPr bwMode="auto">
              <a:xfrm>
                <a:off x="1392" y="1200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44395" name="Group 11"/>
            <p:cNvGrpSpPr>
              <a:grpSpLocks/>
            </p:cNvGrpSpPr>
            <p:nvPr/>
          </p:nvGrpSpPr>
          <p:grpSpPr bwMode="auto">
            <a:xfrm>
              <a:off x="1392" y="1296"/>
              <a:ext cx="2352" cy="480"/>
              <a:chOff x="1392" y="720"/>
              <a:chExt cx="2352" cy="480"/>
            </a:xfrm>
          </p:grpSpPr>
          <p:sp>
            <p:nvSpPr>
              <p:cNvPr id="144396" name="Line 12"/>
              <p:cNvSpPr>
                <a:spLocks noChangeShapeType="1"/>
              </p:cNvSpPr>
              <p:nvPr/>
            </p:nvSpPr>
            <p:spPr bwMode="auto">
              <a:xfrm>
                <a:off x="1392" y="720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397" name="Line 13"/>
              <p:cNvSpPr>
                <a:spLocks noChangeShapeType="1"/>
              </p:cNvSpPr>
              <p:nvPr/>
            </p:nvSpPr>
            <p:spPr bwMode="auto">
              <a:xfrm>
                <a:off x="1392" y="816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398" name="Line 14"/>
              <p:cNvSpPr>
                <a:spLocks noChangeShapeType="1"/>
              </p:cNvSpPr>
              <p:nvPr/>
            </p:nvSpPr>
            <p:spPr bwMode="auto">
              <a:xfrm>
                <a:off x="1392" y="912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399" name="Line 15"/>
              <p:cNvSpPr>
                <a:spLocks noChangeShapeType="1"/>
              </p:cNvSpPr>
              <p:nvPr/>
            </p:nvSpPr>
            <p:spPr bwMode="auto">
              <a:xfrm>
                <a:off x="1392" y="1008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00" name="Line 16"/>
              <p:cNvSpPr>
                <a:spLocks noChangeShapeType="1"/>
              </p:cNvSpPr>
              <p:nvPr/>
            </p:nvSpPr>
            <p:spPr bwMode="auto">
              <a:xfrm>
                <a:off x="1392" y="1104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01" name="Line 17"/>
              <p:cNvSpPr>
                <a:spLocks noChangeShapeType="1"/>
              </p:cNvSpPr>
              <p:nvPr/>
            </p:nvSpPr>
            <p:spPr bwMode="auto">
              <a:xfrm>
                <a:off x="1392" y="1200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44402" name="Group 18"/>
            <p:cNvGrpSpPr>
              <a:grpSpLocks/>
            </p:cNvGrpSpPr>
            <p:nvPr/>
          </p:nvGrpSpPr>
          <p:grpSpPr bwMode="auto">
            <a:xfrm>
              <a:off x="1392" y="2448"/>
              <a:ext cx="2352" cy="480"/>
              <a:chOff x="1392" y="720"/>
              <a:chExt cx="2352" cy="480"/>
            </a:xfrm>
          </p:grpSpPr>
          <p:sp>
            <p:nvSpPr>
              <p:cNvPr id="144403" name="Line 19"/>
              <p:cNvSpPr>
                <a:spLocks noChangeShapeType="1"/>
              </p:cNvSpPr>
              <p:nvPr/>
            </p:nvSpPr>
            <p:spPr bwMode="auto">
              <a:xfrm>
                <a:off x="1392" y="720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04" name="Line 20"/>
              <p:cNvSpPr>
                <a:spLocks noChangeShapeType="1"/>
              </p:cNvSpPr>
              <p:nvPr/>
            </p:nvSpPr>
            <p:spPr bwMode="auto">
              <a:xfrm>
                <a:off x="1392" y="816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05" name="Line 21"/>
              <p:cNvSpPr>
                <a:spLocks noChangeShapeType="1"/>
              </p:cNvSpPr>
              <p:nvPr/>
            </p:nvSpPr>
            <p:spPr bwMode="auto">
              <a:xfrm>
                <a:off x="1392" y="912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06" name="Line 22"/>
              <p:cNvSpPr>
                <a:spLocks noChangeShapeType="1"/>
              </p:cNvSpPr>
              <p:nvPr/>
            </p:nvSpPr>
            <p:spPr bwMode="auto">
              <a:xfrm>
                <a:off x="1392" y="1008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07" name="Line 23"/>
              <p:cNvSpPr>
                <a:spLocks noChangeShapeType="1"/>
              </p:cNvSpPr>
              <p:nvPr/>
            </p:nvSpPr>
            <p:spPr bwMode="auto">
              <a:xfrm>
                <a:off x="1392" y="1104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08" name="Line 24"/>
              <p:cNvSpPr>
                <a:spLocks noChangeShapeType="1"/>
              </p:cNvSpPr>
              <p:nvPr/>
            </p:nvSpPr>
            <p:spPr bwMode="auto">
              <a:xfrm>
                <a:off x="1392" y="1200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44409" name="Group 25"/>
            <p:cNvGrpSpPr>
              <a:grpSpLocks/>
            </p:cNvGrpSpPr>
            <p:nvPr/>
          </p:nvGrpSpPr>
          <p:grpSpPr bwMode="auto">
            <a:xfrm>
              <a:off x="1392" y="1872"/>
              <a:ext cx="2352" cy="480"/>
              <a:chOff x="1392" y="720"/>
              <a:chExt cx="2352" cy="480"/>
            </a:xfrm>
          </p:grpSpPr>
          <p:sp>
            <p:nvSpPr>
              <p:cNvPr id="144410" name="Line 26"/>
              <p:cNvSpPr>
                <a:spLocks noChangeShapeType="1"/>
              </p:cNvSpPr>
              <p:nvPr/>
            </p:nvSpPr>
            <p:spPr bwMode="auto">
              <a:xfrm>
                <a:off x="1392" y="720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11" name="Line 27"/>
              <p:cNvSpPr>
                <a:spLocks noChangeShapeType="1"/>
              </p:cNvSpPr>
              <p:nvPr/>
            </p:nvSpPr>
            <p:spPr bwMode="auto">
              <a:xfrm>
                <a:off x="1392" y="816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12" name="Line 28"/>
              <p:cNvSpPr>
                <a:spLocks noChangeShapeType="1"/>
              </p:cNvSpPr>
              <p:nvPr/>
            </p:nvSpPr>
            <p:spPr bwMode="auto">
              <a:xfrm>
                <a:off x="1392" y="912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13" name="Line 29"/>
              <p:cNvSpPr>
                <a:spLocks noChangeShapeType="1"/>
              </p:cNvSpPr>
              <p:nvPr/>
            </p:nvSpPr>
            <p:spPr bwMode="auto">
              <a:xfrm>
                <a:off x="1392" y="1008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14" name="Line 30"/>
              <p:cNvSpPr>
                <a:spLocks noChangeShapeType="1"/>
              </p:cNvSpPr>
              <p:nvPr/>
            </p:nvSpPr>
            <p:spPr bwMode="auto">
              <a:xfrm>
                <a:off x="1392" y="1104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15" name="Line 31"/>
              <p:cNvSpPr>
                <a:spLocks noChangeShapeType="1"/>
              </p:cNvSpPr>
              <p:nvPr/>
            </p:nvSpPr>
            <p:spPr bwMode="auto">
              <a:xfrm>
                <a:off x="1392" y="1200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44416" name="Group 32"/>
            <p:cNvGrpSpPr>
              <a:grpSpLocks/>
            </p:cNvGrpSpPr>
            <p:nvPr/>
          </p:nvGrpSpPr>
          <p:grpSpPr bwMode="auto">
            <a:xfrm>
              <a:off x="1392" y="3024"/>
              <a:ext cx="2352" cy="480"/>
              <a:chOff x="1392" y="720"/>
              <a:chExt cx="2352" cy="480"/>
            </a:xfrm>
          </p:grpSpPr>
          <p:sp>
            <p:nvSpPr>
              <p:cNvPr id="144417" name="Line 33"/>
              <p:cNvSpPr>
                <a:spLocks noChangeShapeType="1"/>
              </p:cNvSpPr>
              <p:nvPr/>
            </p:nvSpPr>
            <p:spPr bwMode="auto">
              <a:xfrm>
                <a:off x="1392" y="720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18" name="Line 34"/>
              <p:cNvSpPr>
                <a:spLocks noChangeShapeType="1"/>
              </p:cNvSpPr>
              <p:nvPr/>
            </p:nvSpPr>
            <p:spPr bwMode="auto">
              <a:xfrm>
                <a:off x="1392" y="816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19" name="Line 35"/>
              <p:cNvSpPr>
                <a:spLocks noChangeShapeType="1"/>
              </p:cNvSpPr>
              <p:nvPr/>
            </p:nvSpPr>
            <p:spPr bwMode="auto">
              <a:xfrm>
                <a:off x="1392" y="912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20" name="Line 36"/>
              <p:cNvSpPr>
                <a:spLocks noChangeShapeType="1"/>
              </p:cNvSpPr>
              <p:nvPr/>
            </p:nvSpPr>
            <p:spPr bwMode="auto">
              <a:xfrm>
                <a:off x="1392" y="1008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21" name="Line 37"/>
              <p:cNvSpPr>
                <a:spLocks noChangeShapeType="1"/>
              </p:cNvSpPr>
              <p:nvPr/>
            </p:nvSpPr>
            <p:spPr bwMode="auto">
              <a:xfrm>
                <a:off x="1392" y="1104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22" name="Line 38"/>
              <p:cNvSpPr>
                <a:spLocks noChangeShapeType="1"/>
              </p:cNvSpPr>
              <p:nvPr/>
            </p:nvSpPr>
            <p:spPr bwMode="auto">
              <a:xfrm>
                <a:off x="1392" y="1200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44423" name="Line 39"/>
            <p:cNvSpPr>
              <a:spLocks noChangeShapeType="1"/>
            </p:cNvSpPr>
            <p:nvPr/>
          </p:nvSpPr>
          <p:spPr bwMode="auto">
            <a:xfrm>
              <a:off x="1392" y="3600"/>
              <a:ext cx="23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424" name="Line 40"/>
            <p:cNvSpPr>
              <a:spLocks noChangeShapeType="1"/>
            </p:cNvSpPr>
            <p:nvPr/>
          </p:nvSpPr>
          <p:spPr bwMode="auto">
            <a:xfrm>
              <a:off x="1392" y="3696"/>
              <a:ext cx="23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425" name="Line 41"/>
            <p:cNvSpPr>
              <a:spLocks noChangeShapeType="1"/>
            </p:cNvSpPr>
            <p:nvPr/>
          </p:nvSpPr>
          <p:spPr bwMode="auto">
            <a:xfrm>
              <a:off x="1392" y="3792"/>
              <a:ext cx="23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426" name="Text Box 42"/>
            <p:cNvSpPr txBox="1">
              <a:spLocks noChangeArrowheads="1"/>
            </p:cNvSpPr>
            <p:nvPr/>
          </p:nvSpPr>
          <p:spPr bwMode="auto">
            <a:xfrm>
              <a:off x="480" y="144"/>
              <a:ext cx="4320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ru-RU" altLang="ru-RU" sz="3200"/>
                <a:t>Плоское адресное пространство</a:t>
              </a:r>
            </a:p>
          </p:txBody>
        </p:sp>
        <p:sp>
          <p:nvSpPr>
            <p:cNvPr id="144427" name="Text Box 43"/>
            <p:cNvSpPr txBox="1">
              <a:spLocks noChangeArrowheads="1"/>
            </p:cNvSpPr>
            <p:nvPr/>
          </p:nvSpPr>
          <p:spPr bwMode="auto">
            <a:xfrm>
              <a:off x="4224" y="1103"/>
              <a:ext cx="1296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ru-RU" altLang="ru-RU" sz="2400"/>
                <a:t>Множество адресов узлов</a:t>
              </a:r>
            </a:p>
          </p:txBody>
        </p:sp>
        <p:sp>
          <p:nvSpPr>
            <p:cNvPr id="144428" name="Line 44"/>
            <p:cNvSpPr>
              <a:spLocks noChangeShapeType="1"/>
            </p:cNvSpPr>
            <p:nvPr/>
          </p:nvSpPr>
          <p:spPr bwMode="auto">
            <a:xfrm>
              <a:off x="3744" y="720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429" name="Line 45"/>
            <p:cNvSpPr>
              <a:spLocks noChangeShapeType="1"/>
            </p:cNvSpPr>
            <p:nvPr/>
          </p:nvSpPr>
          <p:spPr bwMode="auto">
            <a:xfrm flipH="1">
              <a:off x="3744" y="1584"/>
              <a:ext cx="576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430" name="Text Box 46"/>
            <p:cNvSpPr txBox="1">
              <a:spLocks noChangeArrowheads="1"/>
            </p:cNvSpPr>
            <p:nvPr/>
          </p:nvSpPr>
          <p:spPr bwMode="auto">
            <a:xfrm>
              <a:off x="240" y="768"/>
              <a:ext cx="1056" cy="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ru-RU" altLang="ru-RU" sz="2400"/>
                <a:t>Адрес узла </a:t>
              </a:r>
              <a:r>
                <a:rPr kumimoji="0" lang="en-US" altLang="ru-RU" sz="2400"/>
                <a:t>n</a:t>
              </a:r>
              <a:endParaRPr kumimoji="0" lang="ru-RU" altLang="ru-RU" sz="2400"/>
            </a:p>
          </p:txBody>
        </p:sp>
        <p:sp>
          <p:nvSpPr>
            <p:cNvPr id="144431" name="Line 47"/>
            <p:cNvSpPr>
              <a:spLocks noChangeShapeType="1"/>
            </p:cNvSpPr>
            <p:nvPr/>
          </p:nvSpPr>
          <p:spPr bwMode="auto">
            <a:xfrm>
              <a:off x="480" y="1152"/>
              <a:ext cx="91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5816600" y="2406650"/>
            <a:ext cx="2895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2400" b="1"/>
              <a:t>Множества адресов групп интерфейсов</a:t>
            </a:r>
            <a:r>
              <a:rPr kumimoji="0" lang="en-US" altLang="ru-RU" sz="2400" b="1"/>
              <a:t> - </a:t>
            </a:r>
            <a:r>
              <a:rPr kumimoji="0" lang="en-US" altLang="ru-RU" b="1">
                <a:sym typeface="Symbol" pitchFamily="18" charset="2"/>
              </a:rPr>
              <a:t></a:t>
            </a:r>
            <a:r>
              <a:rPr kumimoji="0" lang="en-US" altLang="ru-RU" sz="2400" b="1"/>
              <a:t>K</a:t>
            </a:r>
            <a:r>
              <a:rPr kumimoji="0" lang="en-US" altLang="ru-RU" b="1">
                <a:sym typeface="Symbol" pitchFamily="18" charset="2"/>
              </a:rPr>
              <a:t></a:t>
            </a:r>
            <a:endParaRPr kumimoji="0" lang="ru-RU" altLang="ru-RU" b="1">
              <a:sym typeface="Symbol" pitchFamily="18" charset="2"/>
            </a:endParaRP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0" y="1066800"/>
            <a:ext cx="1828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b="1"/>
              <a:t>Множество адресов подгрупп интерфейсов</a:t>
            </a:r>
            <a:r>
              <a:rPr kumimoji="0" lang="en-US" altLang="ru-RU" b="1"/>
              <a:t> -</a:t>
            </a:r>
            <a:r>
              <a:rPr kumimoji="0" lang="en-US" altLang="ru-RU" b="1">
                <a:sym typeface="Symbol" pitchFamily="18" charset="2"/>
              </a:rPr>
              <a:t> </a:t>
            </a:r>
            <a:r>
              <a:rPr kumimoji="0" lang="en-US" altLang="ru-RU" b="1"/>
              <a:t>L</a:t>
            </a:r>
            <a:r>
              <a:rPr kumimoji="0" lang="en-US" altLang="ru-RU" b="1">
                <a:sym typeface="Symbol" pitchFamily="18" charset="2"/>
              </a:rPr>
              <a:t> </a:t>
            </a:r>
            <a:endParaRPr kumimoji="0" lang="ru-RU" altLang="ru-RU" b="1">
              <a:sym typeface="Symbol" pitchFamily="18" charset="2"/>
            </a:endParaRPr>
          </a:p>
        </p:txBody>
      </p:sp>
      <p:grpSp>
        <p:nvGrpSpPr>
          <p:cNvPr id="145412" name="Group 4"/>
          <p:cNvGrpSpPr>
            <a:grpSpLocks/>
          </p:cNvGrpSpPr>
          <p:nvPr/>
        </p:nvGrpSpPr>
        <p:grpSpPr bwMode="auto">
          <a:xfrm>
            <a:off x="1549400" y="215900"/>
            <a:ext cx="6273800" cy="5295900"/>
            <a:chOff x="960" y="96"/>
            <a:chExt cx="4656" cy="3840"/>
          </a:xfrm>
        </p:grpSpPr>
        <p:sp>
          <p:nvSpPr>
            <p:cNvPr id="145413" name="Rectangle 5"/>
            <p:cNvSpPr>
              <a:spLocks noChangeArrowheads="1"/>
            </p:cNvSpPr>
            <p:nvPr/>
          </p:nvSpPr>
          <p:spPr bwMode="auto">
            <a:xfrm>
              <a:off x="1200" y="480"/>
              <a:ext cx="2592" cy="34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5414" name="Line 6"/>
            <p:cNvSpPr>
              <a:spLocks noChangeShapeType="1"/>
            </p:cNvSpPr>
            <p:nvPr/>
          </p:nvSpPr>
          <p:spPr bwMode="auto">
            <a:xfrm>
              <a:off x="1200" y="1248"/>
              <a:ext cx="259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15" name="Line 7"/>
            <p:cNvSpPr>
              <a:spLocks noChangeShapeType="1"/>
            </p:cNvSpPr>
            <p:nvPr/>
          </p:nvSpPr>
          <p:spPr bwMode="auto">
            <a:xfrm>
              <a:off x="1200" y="2160"/>
              <a:ext cx="259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16" name="Line 8"/>
            <p:cNvSpPr>
              <a:spLocks noChangeShapeType="1"/>
            </p:cNvSpPr>
            <p:nvPr/>
          </p:nvSpPr>
          <p:spPr bwMode="auto">
            <a:xfrm>
              <a:off x="1200" y="3072"/>
              <a:ext cx="259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17" name="Text Box 9"/>
            <p:cNvSpPr txBox="1">
              <a:spLocks noChangeArrowheads="1"/>
            </p:cNvSpPr>
            <p:nvPr/>
          </p:nvSpPr>
          <p:spPr bwMode="auto">
            <a:xfrm>
              <a:off x="1247" y="96"/>
              <a:ext cx="3217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ru-RU" altLang="ru-RU" sz="2400"/>
                <a:t>Адресное пространство</a:t>
              </a:r>
            </a:p>
          </p:txBody>
        </p:sp>
        <p:sp>
          <p:nvSpPr>
            <p:cNvPr id="145418" name="Line 10"/>
            <p:cNvSpPr>
              <a:spLocks noChangeShapeType="1"/>
            </p:cNvSpPr>
            <p:nvPr/>
          </p:nvSpPr>
          <p:spPr bwMode="auto">
            <a:xfrm>
              <a:off x="1200" y="720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19" name="Line 11"/>
            <p:cNvSpPr>
              <a:spLocks noChangeShapeType="1"/>
            </p:cNvSpPr>
            <p:nvPr/>
          </p:nvSpPr>
          <p:spPr bwMode="auto">
            <a:xfrm>
              <a:off x="1200" y="1008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20" name="Line 12"/>
            <p:cNvSpPr>
              <a:spLocks noChangeShapeType="1"/>
            </p:cNvSpPr>
            <p:nvPr/>
          </p:nvSpPr>
          <p:spPr bwMode="auto">
            <a:xfrm>
              <a:off x="1200" y="1488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21" name="Line 13"/>
            <p:cNvSpPr>
              <a:spLocks noChangeShapeType="1"/>
            </p:cNvSpPr>
            <p:nvPr/>
          </p:nvSpPr>
          <p:spPr bwMode="auto">
            <a:xfrm>
              <a:off x="1200" y="1776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22" name="Line 14"/>
            <p:cNvSpPr>
              <a:spLocks noChangeShapeType="1"/>
            </p:cNvSpPr>
            <p:nvPr/>
          </p:nvSpPr>
          <p:spPr bwMode="auto">
            <a:xfrm>
              <a:off x="1200" y="2400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23" name="Line 15"/>
            <p:cNvSpPr>
              <a:spLocks noChangeShapeType="1"/>
            </p:cNvSpPr>
            <p:nvPr/>
          </p:nvSpPr>
          <p:spPr bwMode="auto">
            <a:xfrm>
              <a:off x="1200" y="2400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24" name="Line 16"/>
            <p:cNvSpPr>
              <a:spLocks noChangeShapeType="1"/>
            </p:cNvSpPr>
            <p:nvPr/>
          </p:nvSpPr>
          <p:spPr bwMode="auto">
            <a:xfrm>
              <a:off x="1200" y="2592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25" name="Line 17"/>
            <p:cNvSpPr>
              <a:spLocks noChangeShapeType="1"/>
            </p:cNvSpPr>
            <p:nvPr/>
          </p:nvSpPr>
          <p:spPr bwMode="auto">
            <a:xfrm>
              <a:off x="1200" y="3312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26" name="Line 18"/>
            <p:cNvSpPr>
              <a:spLocks noChangeShapeType="1"/>
            </p:cNvSpPr>
            <p:nvPr/>
          </p:nvSpPr>
          <p:spPr bwMode="auto">
            <a:xfrm>
              <a:off x="1200" y="3552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27" name="Line 19"/>
            <p:cNvSpPr>
              <a:spLocks noChangeShapeType="1"/>
            </p:cNvSpPr>
            <p:nvPr/>
          </p:nvSpPr>
          <p:spPr bwMode="auto">
            <a:xfrm>
              <a:off x="1200" y="2832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28" name="Line 20"/>
            <p:cNvSpPr>
              <a:spLocks noChangeShapeType="1"/>
            </p:cNvSpPr>
            <p:nvPr/>
          </p:nvSpPr>
          <p:spPr bwMode="auto">
            <a:xfrm>
              <a:off x="1200" y="196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29" name="Line 21"/>
            <p:cNvSpPr>
              <a:spLocks noChangeShapeType="1"/>
            </p:cNvSpPr>
            <p:nvPr/>
          </p:nvSpPr>
          <p:spPr bwMode="auto">
            <a:xfrm>
              <a:off x="1200" y="576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30" name="Line 22"/>
            <p:cNvSpPr>
              <a:spLocks noChangeShapeType="1"/>
            </p:cNvSpPr>
            <p:nvPr/>
          </p:nvSpPr>
          <p:spPr bwMode="auto">
            <a:xfrm flipV="1">
              <a:off x="3600" y="240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31" name="Text Box 23"/>
            <p:cNvSpPr txBox="1">
              <a:spLocks noChangeArrowheads="1"/>
            </p:cNvSpPr>
            <p:nvPr/>
          </p:nvSpPr>
          <p:spPr bwMode="auto">
            <a:xfrm>
              <a:off x="4080" y="144"/>
              <a:ext cx="1536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ru-RU" altLang="ru-RU" sz="1800"/>
                <a:t>Адрес сетевого интерфейса</a:t>
              </a:r>
              <a:r>
                <a:rPr kumimoji="0" lang="en-US" altLang="ru-RU" sz="1800"/>
                <a:t> -</a:t>
              </a:r>
              <a:r>
                <a:rPr kumimoji="0" lang="en-US" altLang="ru-RU" sz="1800" b="1"/>
                <a:t>n</a:t>
              </a:r>
              <a:endParaRPr kumimoji="0" lang="ru-RU" altLang="ru-RU" sz="1800" b="1"/>
            </a:p>
          </p:txBody>
        </p:sp>
        <p:sp>
          <p:nvSpPr>
            <p:cNvPr id="145432" name="Text Box 24"/>
            <p:cNvSpPr txBox="1">
              <a:spLocks noChangeArrowheads="1"/>
            </p:cNvSpPr>
            <p:nvPr/>
          </p:nvSpPr>
          <p:spPr bwMode="auto">
            <a:xfrm>
              <a:off x="4033" y="3024"/>
              <a:ext cx="1488" cy="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ru-RU" altLang="ru-RU"/>
                <a:t>Иерархический адрес – (</a:t>
              </a:r>
              <a:r>
                <a:rPr kumimoji="0" lang="en-US" altLang="ru-RU"/>
                <a:t>K,L,n)</a:t>
              </a:r>
              <a:endParaRPr kumimoji="0" lang="ru-RU" altLang="ru-RU"/>
            </a:p>
          </p:txBody>
        </p:sp>
        <p:sp>
          <p:nvSpPr>
            <p:cNvPr id="145433" name="AutoShape 25"/>
            <p:cNvSpPr>
              <a:spLocks/>
            </p:cNvSpPr>
            <p:nvPr/>
          </p:nvSpPr>
          <p:spPr bwMode="auto">
            <a:xfrm>
              <a:off x="960" y="480"/>
              <a:ext cx="144" cy="72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5434" name="AutoShape 26"/>
            <p:cNvSpPr>
              <a:spLocks/>
            </p:cNvSpPr>
            <p:nvPr/>
          </p:nvSpPr>
          <p:spPr bwMode="auto">
            <a:xfrm>
              <a:off x="3840" y="480"/>
              <a:ext cx="144" cy="3408"/>
            </a:xfrm>
            <a:prstGeom prst="rightBrace">
              <a:avLst>
                <a:gd name="adj1" fmla="val 197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45435" name="Text Box 27"/>
          <p:cNvSpPr txBox="1">
            <a:spLocks noChangeArrowheads="1"/>
          </p:cNvSpPr>
          <p:nvPr/>
        </p:nvSpPr>
        <p:spPr bwMode="auto">
          <a:xfrm>
            <a:off x="381000" y="5969000"/>
            <a:ext cx="822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3600"/>
              <a:t>Иерархическое адресное пространство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3594100"/>
            <a:ext cx="146690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/>
              <a:t>IP</a:t>
            </a:r>
          </a:p>
          <a:p>
            <a:pPr>
              <a:buNone/>
            </a:pPr>
            <a:r>
              <a:rPr lang="en-US" dirty="0" smtClean="0"/>
              <a:t>10.16.201.9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10.16.201.*</a:t>
            </a:r>
          </a:p>
          <a:p>
            <a:pPr>
              <a:buNone/>
            </a:pPr>
            <a:r>
              <a:rPr lang="ru-RU" dirty="0" smtClean="0"/>
              <a:t>10.16.*</a:t>
            </a:r>
          </a:p>
          <a:p>
            <a:pPr>
              <a:buNone/>
            </a:pPr>
            <a:r>
              <a:rPr lang="ru-RU" dirty="0" smtClean="0"/>
              <a:t>10.*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4569" y="801577"/>
            <a:ext cx="6151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sz="3600" dirty="0" smtClean="0"/>
              <a:t>Протокол разрешения адресов</a:t>
            </a:r>
            <a:endParaRPr lang="ru-RU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827583" y="2132856"/>
            <a:ext cx="581822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ARP</a:t>
            </a:r>
          </a:p>
          <a:p>
            <a:pPr lvl="1"/>
            <a:r>
              <a:rPr lang="en-US" dirty="0" smtClean="0"/>
              <a:t>192.168.0.103 &gt; 9c-93-4e-06-ca-eb</a:t>
            </a:r>
          </a:p>
          <a:p>
            <a:r>
              <a:rPr lang="en-US" dirty="0" smtClean="0"/>
              <a:t>DNS</a:t>
            </a:r>
          </a:p>
          <a:p>
            <a:pPr lvl="1"/>
            <a:r>
              <a:rPr lang="en-US" dirty="0" smtClean="0">
                <a:hlinkClick r:id="rId2"/>
              </a:rPr>
              <a:t>www.urfu.ru</a:t>
            </a:r>
            <a:r>
              <a:rPr lang="en-US" dirty="0"/>
              <a:t> &gt; </a:t>
            </a:r>
            <a:r>
              <a:rPr lang="en-US" dirty="0" smtClean="0"/>
              <a:t>212.193.82.20</a:t>
            </a:r>
          </a:p>
          <a:p>
            <a:pPr lvl="1"/>
            <a:r>
              <a:rPr lang="en-US" dirty="0"/>
              <a:t>212.193.68.199 &gt; id.urfu.ru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048" y="4869160"/>
            <a:ext cx="2952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Распределённые</a:t>
            </a:r>
          </a:p>
          <a:p>
            <a:r>
              <a:rPr lang="ru-RU" dirty="0" smtClean="0"/>
              <a:t>Централизованные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492" name="Group 4"/>
          <p:cNvGrpSpPr>
            <a:grpSpLocks noChangeAspect="1"/>
          </p:cNvGrpSpPr>
          <p:nvPr/>
        </p:nvGrpSpPr>
        <p:grpSpPr bwMode="auto">
          <a:xfrm>
            <a:off x="36513" y="681038"/>
            <a:ext cx="9144000" cy="6096000"/>
            <a:chOff x="1800" y="720"/>
            <a:chExt cx="8640" cy="5760"/>
          </a:xfrm>
        </p:grpSpPr>
        <p:sp>
          <p:nvSpPr>
            <p:cNvPr id="191531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800" y="720"/>
              <a:ext cx="8640" cy="5760"/>
            </a:xfrm>
            <a:prstGeom prst="rect">
              <a:avLst/>
            </a:prstGeom>
            <a:solidFill>
              <a:srgbClr val="CCFFFF"/>
            </a:solidFill>
          </p:spPr>
          <p:txBody>
            <a:bodyPr/>
            <a:lstStyle/>
            <a:p>
              <a:endParaRPr lang="ru-RU"/>
            </a:p>
          </p:txBody>
        </p:sp>
        <p:sp>
          <p:nvSpPr>
            <p:cNvPr id="191530" name="Rectangle 42"/>
            <p:cNvSpPr>
              <a:spLocks noChangeArrowheads="1"/>
            </p:cNvSpPr>
            <p:nvPr/>
          </p:nvSpPr>
          <p:spPr bwMode="auto">
            <a:xfrm>
              <a:off x="2160" y="1440"/>
              <a:ext cx="2880" cy="44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529" name="Rectangle 41"/>
            <p:cNvSpPr>
              <a:spLocks noChangeArrowheads="1"/>
            </p:cNvSpPr>
            <p:nvPr/>
          </p:nvSpPr>
          <p:spPr bwMode="auto">
            <a:xfrm>
              <a:off x="8100" y="4321"/>
              <a:ext cx="1980" cy="16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528" name="Rectangle 40"/>
            <p:cNvSpPr>
              <a:spLocks noChangeArrowheads="1"/>
            </p:cNvSpPr>
            <p:nvPr/>
          </p:nvSpPr>
          <p:spPr bwMode="auto">
            <a:xfrm>
              <a:off x="8100" y="4680"/>
              <a:ext cx="126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527" name="Rectangle 39"/>
            <p:cNvSpPr>
              <a:spLocks noChangeArrowheads="1"/>
            </p:cNvSpPr>
            <p:nvPr/>
          </p:nvSpPr>
          <p:spPr bwMode="auto">
            <a:xfrm>
              <a:off x="3600" y="4680"/>
              <a:ext cx="144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526" name="Rectangle 38"/>
            <p:cNvSpPr>
              <a:spLocks noChangeArrowheads="1"/>
            </p:cNvSpPr>
            <p:nvPr/>
          </p:nvSpPr>
          <p:spPr bwMode="auto">
            <a:xfrm>
              <a:off x="5040" y="4680"/>
              <a:ext cx="180" cy="72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525" name="Rectangle 37"/>
            <p:cNvSpPr>
              <a:spLocks noChangeArrowheads="1"/>
            </p:cNvSpPr>
            <p:nvPr/>
          </p:nvSpPr>
          <p:spPr bwMode="auto">
            <a:xfrm>
              <a:off x="7920" y="4680"/>
              <a:ext cx="180" cy="72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524" name="Rectangle 36"/>
            <p:cNvSpPr>
              <a:spLocks noChangeArrowheads="1"/>
            </p:cNvSpPr>
            <p:nvPr/>
          </p:nvSpPr>
          <p:spPr bwMode="auto">
            <a:xfrm>
              <a:off x="3600" y="3600"/>
              <a:ext cx="1440" cy="72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523" name="Rectangle 35"/>
            <p:cNvSpPr>
              <a:spLocks noChangeArrowheads="1"/>
            </p:cNvSpPr>
            <p:nvPr/>
          </p:nvSpPr>
          <p:spPr bwMode="auto">
            <a:xfrm>
              <a:off x="2160" y="2520"/>
              <a:ext cx="2880" cy="9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522" name="Text Box 34"/>
            <p:cNvSpPr txBox="1">
              <a:spLocks noChangeArrowheads="1"/>
            </p:cNvSpPr>
            <p:nvPr/>
          </p:nvSpPr>
          <p:spPr bwMode="auto">
            <a:xfrm>
              <a:off x="2700" y="2520"/>
              <a:ext cx="198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1800"/>
                <a:t>Операционная </a:t>
              </a: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1800"/>
                <a:t>система</a:t>
              </a:r>
            </a:p>
          </p:txBody>
        </p:sp>
        <p:sp>
          <p:nvSpPr>
            <p:cNvPr id="191521" name="Text Box 33"/>
            <p:cNvSpPr txBox="1">
              <a:spLocks noChangeArrowheads="1"/>
            </p:cNvSpPr>
            <p:nvPr/>
          </p:nvSpPr>
          <p:spPr bwMode="auto">
            <a:xfrm>
              <a:off x="3600" y="4680"/>
              <a:ext cx="180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1800"/>
                <a:t>Контроллер ПУ</a:t>
              </a:r>
            </a:p>
          </p:txBody>
        </p:sp>
        <p:sp>
          <p:nvSpPr>
            <p:cNvPr id="191520" name="Rectangle 32"/>
            <p:cNvSpPr>
              <a:spLocks noChangeArrowheads="1"/>
            </p:cNvSpPr>
            <p:nvPr/>
          </p:nvSpPr>
          <p:spPr bwMode="auto">
            <a:xfrm>
              <a:off x="2340" y="1620"/>
              <a:ext cx="2520" cy="5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519" name="Text Box 31"/>
            <p:cNvSpPr txBox="1">
              <a:spLocks noChangeArrowheads="1"/>
            </p:cNvSpPr>
            <p:nvPr/>
          </p:nvSpPr>
          <p:spPr bwMode="auto">
            <a:xfrm>
              <a:off x="2520" y="1620"/>
              <a:ext cx="23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1800"/>
                <a:t>Приложение В</a:t>
              </a:r>
            </a:p>
          </p:txBody>
        </p:sp>
        <p:sp>
          <p:nvSpPr>
            <p:cNvPr id="191518" name="Text Box 30"/>
            <p:cNvSpPr txBox="1">
              <a:spLocks noChangeArrowheads="1"/>
            </p:cNvSpPr>
            <p:nvPr/>
          </p:nvSpPr>
          <p:spPr bwMode="auto">
            <a:xfrm>
              <a:off x="8100" y="4860"/>
              <a:ext cx="12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1200"/>
                <a:t>УУ</a:t>
              </a:r>
              <a:endParaRPr kumimoji="0" lang="en-US" altLang="ru-RU" sz="2400"/>
            </a:p>
          </p:txBody>
        </p:sp>
        <p:sp>
          <p:nvSpPr>
            <p:cNvPr id="191517" name="Text Box 29"/>
            <p:cNvSpPr txBox="1">
              <a:spLocks noChangeArrowheads="1"/>
            </p:cNvSpPr>
            <p:nvPr/>
          </p:nvSpPr>
          <p:spPr bwMode="auto">
            <a:xfrm>
              <a:off x="5190" y="4500"/>
              <a:ext cx="147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1800"/>
                <a:t>Интерфейс компьютера</a:t>
              </a:r>
            </a:p>
          </p:txBody>
        </p:sp>
        <p:sp>
          <p:nvSpPr>
            <p:cNvPr id="191516" name="Text Box 28"/>
            <p:cNvSpPr txBox="1">
              <a:spLocks noChangeArrowheads="1"/>
            </p:cNvSpPr>
            <p:nvPr/>
          </p:nvSpPr>
          <p:spPr bwMode="auto">
            <a:xfrm>
              <a:off x="6840" y="5220"/>
              <a:ext cx="126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1800"/>
                <a:t>Интерфейс устройства</a:t>
              </a:r>
            </a:p>
          </p:txBody>
        </p:sp>
        <p:sp>
          <p:nvSpPr>
            <p:cNvPr id="191515" name="Freeform 27"/>
            <p:cNvSpPr>
              <a:spLocks/>
            </p:cNvSpPr>
            <p:nvPr/>
          </p:nvSpPr>
          <p:spPr bwMode="auto">
            <a:xfrm>
              <a:off x="5220" y="4980"/>
              <a:ext cx="2700" cy="420"/>
            </a:xfrm>
            <a:custGeom>
              <a:avLst/>
              <a:gdLst>
                <a:gd name="T0" fmla="*/ 0 w 2700"/>
                <a:gd name="T1" fmla="*/ 60 h 420"/>
                <a:gd name="T2" fmla="*/ 1440 w 2700"/>
                <a:gd name="T3" fmla="*/ 420 h 420"/>
                <a:gd name="T4" fmla="*/ 1980 w 2700"/>
                <a:gd name="T5" fmla="*/ 60 h 420"/>
                <a:gd name="T6" fmla="*/ 2700 w 2700"/>
                <a:gd name="T7" fmla="*/ 6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00" h="420">
                  <a:moveTo>
                    <a:pt x="0" y="60"/>
                  </a:moveTo>
                  <a:cubicBezTo>
                    <a:pt x="555" y="240"/>
                    <a:pt x="1110" y="420"/>
                    <a:pt x="1440" y="420"/>
                  </a:cubicBezTo>
                  <a:cubicBezTo>
                    <a:pt x="1770" y="420"/>
                    <a:pt x="1770" y="120"/>
                    <a:pt x="1980" y="60"/>
                  </a:cubicBezTo>
                  <a:cubicBezTo>
                    <a:pt x="2190" y="0"/>
                    <a:pt x="2445" y="30"/>
                    <a:pt x="2700" y="6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1514" name="Text Box 26"/>
            <p:cNvSpPr txBox="1">
              <a:spLocks noChangeArrowheads="1"/>
            </p:cNvSpPr>
            <p:nvPr/>
          </p:nvSpPr>
          <p:spPr bwMode="auto">
            <a:xfrm>
              <a:off x="2340" y="900"/>
              <a:ext cx="30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2400" b="1"/>
                <a:t>Компьютер В</a:t>
              </a:r>
              <a:endParaRPr kumimoji="0" lang="en-US" altLang="ru-RU" sz="2400"/>
            </a:p>
          </p:txBody>
        </p:sp>
        <p:sp>
          <p:nvSpPr>
            <p:cNvPr id="191513" name="Text Box 25"/>
            <p:cNvSpPr txBox="1">
              <a:spLocks noChangeArrowheads="1"/>
            </p:cNvSpPr>
            <p:nvPr/>
          </p:nvSpPr>
          <p:spPr bwMode="auto">
            <a:xfrm>
              <a:off x="7920" y="3420"/>
              <a:ext cx="2340" cy="1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1800" b="1"/>
                <a:t>Периферийное устройство</a:t>
              </a:r>
              <a:endParaRPr kumimoji="0" lang="en-US" altLang="ru-RU" sz="1800"/>
            </a:p>
          </p:txBody>
        </p:sp>
        <p:sp>
          <p:nvSpPr>
            <p:cNvPr id="191512" name="Freeform 24"/>
            <p:cNvSpPr>
              <a:spLocks/>
            </p:cNvSpPr>
            <p:nvPr/>
          </p:nvSpPr>
          <p:spPr bwMode="auto">
            <a:xfrm>
              <a:off x="4860" y="1800"/>
              <a:ext cx="780" cy="1260"/>
            </a:xfrm>
            <a:custGeom>
              <a:avLst/>
              <a:gdLst>
                <a:gd name="T0" fmla="*/ 0 w 780"/>
                <a:gd name="T1" fmla="*/ 0 h 1260"/>
                <a:gd name="T2" fmla="*/ 540 w 780"/>
                <a:gd name="T3" fmla="*/ 180 h 1260"/>
                <a:gd name="T4" fmla="*/ 720 w 780"/>
                <a:gd name="T5" fmla="*/ 900 h 1260"/>
                <a:gd name="T6" fmla="*/ 180 w 780"/>
                <a:gd name="T7" fmla="*/ 126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0" h="1260">
                  <a:moveTo>
                    <a:pt x="0" y="0"/>
                  </a:moveTo>
                  <a:cubicBezTo>
                    <a:pt x="210" y="15"/>
                    <a:pt x="420" y="30"/>
                    <a:pt x="540" y="180"/>
                  </a:cubicBezTo>
                  <a:cubicBezTo>
                    <a:pt x="660" y="330"/>
                    <a:pt x="780" y="720"/>
                    <a:pt x="720" y="900"/>
                  </a:cubicBezTo>
                  <a:cubicBezTo>
                    <a:pt x="660" y="1080"/>
                    <a:pt x="420" y="1170"/>
                    <a:pt x="180" y="126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1511" name="Freeform 23"/>
            <p:cNvSpPr>
              <a:spLocks/>
            </p:cNvSpPr>
            <p:nvPr/>
          </p:nvSpPr>
          <p:spPr bwMode="auto">
            <a:xfrm>
              <a:off x="5040" y="3240"/>
              <a:ext cx="390" cy="900"/>
            </a:xfrm>
            <a:custGeom>
              <a:avLst/>
              <a:gdLst>
                <a:gd name="T0" fmla="*/ 0 w 390"/>
                <a:gd name="T1" fmla="*/ 0 h 900"/>
                <a:gd name="T2" fmla="*/ 360 w 390"/>
                <a:gd name="T3" fmla="*/ 180 h 900"/>
                <a:gd name="T4" fmla="*/ 180 w 390"/>
                <a:gd name="T5" fmla="*/ 720 h 900"/>
                <a:gd name="T6" fmla="*/ 0 w 390"/>
                <a:gd name="T7" fmla="*/ 90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0" h="900">
                  <a:moveTo>
                    <a:pt x="0" y="0"/>
                  </a:moveTo>
                  <a:cubicBezTo>
                    <a:pt x="165" y="30"/>
                    <a:pt x="330" y="60"/>
                    <a:pt x="360" y="180"/>
                  </a:cubicBezTo>
                  <a:cubicBezTo>
                    <a:pt x="390" y="300"/>
                    <a:pt x="240" y="600"/>
                    <a:pt x="180" y="720"/>
                  </a:cubicBezTo>
                  <a:cubicBezTo>
                    <a:pt x="120" y="840"/>
                    <a:pt x="60" y="870"/>
                    <a:pt x="0" y="90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1510" name="Line 22"/>
            <p:cNvSpPr>
              <a:spLocks noChangeShapeType="1"/>
            </p:cNvSpPr>
            <p:nvPr/>
          </p:nvSpPr>
          <p:spPr bwMode="auto">
            <a:xfrm>
              <a:off x="4140" y="432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1509" name="Rectangle 21"/>
            <p:cNvSpPr>
              <a:spLocks noChangeArrowheads="1"/>
            </p:cNvSpPr>
            <p:nvPr/>
          </p:nvSpPr>
          <p:spPr bwMode="auto">
            <a:xfrm>
              <a:off x="2340" y="2235"/>
              <a:ext cx="1260" cy="1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508" name="Rectangle 20"/>
            <p:cNvSpPr>
              <a:spLocks noChangeArrowheads="1"/>
            </p:cNvSpPr>
            <p:nvPr/>
          </p:nvSpPr>
          <p:spPr bwMode="auto">
            <a:xfrm>
              <a:off x="8100" y="5580"/>
              <a:ext cx="1260" cy="1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507" name="Text Box 19"/>
            <p:cNvSpPr txBox="1">
              <a:spLocks noChangeArrowheads="1"/>
            </p:cNvSpPr>
            <p:nvPr/>
          </p:nvSpPr>
          <p:spPr bwMode="auto">
            <a:xfrm>
              <a:off x="3555" y="2070"/>
              <a:ext cx="16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/>
                <a:t>Буфер</a:t>
              </a:r>
            </a:p>
          </p:txBody>
        </p:sp>
        <p:sp>
          <p:nvSpPr>
            <p:cNvPr id="191506" name="Oval 18"/>
            <p:cNvSpPr>
              <a:spLocks noChangeArrowheads="1"/>
            </p:cNvSpPr>
            <p:nvPr/>
          </p:nvSpPr>
          <p:spPr bwMode="auto">
            <a:xfrm>
              <a:off x="3240" y="432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505" name="Text Box 17"/>
            <p:cNvSpPr txBox="1">
              <a:spLocks noChangeArrowheads="1"/>
            </p:cNvSpPr>
            <p:nvPr/>
          </p:nvSpPr>
          <p:spPr bwMode="auto">
            <a:xfrm>
              <a:off x="3240" y="4320"/>
              <a:ext cx="5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200"/>
                <a:t>3</a:t>
              </a:r>
              <a:endParaRPr kumimoji="0" lang="en-US" altLang="ru-RU" sz="2400"/>
            </a:p>
          </p:txBody>
        </p:sp>
        <p:sp>
          <p:nvSpPr>
            <p:cNvPr id="191504" name="Oval 16"/>
            <p:cNvSpPr>
              <a:spLocks noChangeArrowheads="1"/>
            </p:cNvSpPr>
            <p:nvPr/>
          </p:nvSpPr>
          <p:spPr bwMode="auto">
            <a:xfrm>
              <a:off x="4320" y="504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503" name="Oval 15"/>
            <p:cNvSpPr>
              <a:spLocks noChangeArrowheads="1"/>
            </p:cNvSpPr>
            <p:nvPr/>
          </p:nvSpPr>
          <p:spPr bwMode="auto">
            <a:xfrm>
              <a:off x="5580" y="198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502" name="Oval 14"/>
            <p:cNvSpPr>
              <a:spLocks noChangeArrowheads="1"/>
            </p:cNvSpPr>
            <p:nvPr/>
          </p:nvSpPr>
          <p:spPr bwMode="auto">
            <a:xfrm>
              <a:off x="5400" y="306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501" name="Text Box 13"/>
            <p:cNvSpPr txBox="1">
              <a:spLocks noChangeArrowheads="1"/>
            </p:cNvSpPr>
            <p:nvPr/>
          </p:nvSpPr>
          <p:spPr bwMode="auto">
            <a:xfrm>
              <a:off x="5580" y="1980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1200"/>
                <a:t>1</a:t>
              </a:r>
              <a:endParaRPr kumimoji="0" lang="en-US" altLang="ru-RU" sz="2400"/>
            </a:p>
          </p:txBody>
        </p:sp>
        <p:sp>
          <p:nvSpPr>
            <p:cNvPr id="191500" name="Text Box 12"/>
            <p:cNvSpPr txBox="1">
              <a:spLocks noChangeArrowheads="1"/>
            </p:cNvSpPr>
            <p:nvPr/>
          </p:nvSpPr>
          <p:spPr bwMode="auto">
            <a:xfrm>
              <a:off x="5400" y="3060"/>
              <a:ext cx="7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1200"/>
                <a:t>2</a:t>
              </a:r>
              <a:endParaRPr kumimoji="0" lang="en-US" altLang="ru-RU" sz="2400"/>
            </a:p>
          </p:txBody>
        </p:sp>
        <p:sp>
          <p:nvSpPr>
            <p:cNvPr id="191499" name="Text Box 11"/>
            <p:cNvSpPr txBox="1">
              <a:spLocks noChangeArrowheads="1"/>
            </p:cNvSpPr>
            <p:nvPr/>
          </p:nvSpPr>
          <p:spPr bwMode="auto">
            <a:xfrm>
              <a:off x="4320" y="5040"/>
              <a:ext cx="5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200"/>
                <a:t>4</a:t>
              </a:r>
              <a:endParaRPr kumimoji="0" lang="en-US" altLang="ru-RU" sz="2400"/>
            </a:p>
          </p:txBody>
        </p:sp>
        <p:sp>
          <p:nvSpPr>
            <p:cNvPr id="191498" name="Oval 10"/>
            <p:cNvSpPr>
              <a:spLocks noChangeArrowheads="1"/>
            </p:cNvSpPr>
            <p:nvPr/>
          </p:nvSpPr>
          <p:spPr bwMode="auto">
            <a:xfrm>
              <a:off x="7560" y="432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497" name="Oval 9"/>
            <p:cNvSpPr>
              <a:spLocks noChangeArrowheads="1"/>
            </p:cNvSpPr>
            <p:nvPr/>
          </p:nvSpPr>
          <p:spPr bwMode="auto">
            <a:xfrm>
              <a:off x="5295" y="522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496" name="Text Box 8"/>
            <p:cNvSpPr txBox="1">
              <a:spLocks noChangeArrowheads="1"/>
            </p:cNvSpPr>
            <p:nvPr/>
          </p:nvSpPr>
          <p:spPr bwMode="auto">
            <a:xfrm>
              <a:off x="5220" y="5220"/>
              <a:ext cx="3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800"/>
                <a:t> 5</a:t>
              </a:r>
              <a:endParaRPr kumimoji="0" lang="en-US" altLang="ru-RU" sz="1800"/>
            </a:p>
          </p:txBody>
        </p:sp>
        <p:sp>
          <p:nvSpPr>
            <p:cNvPr id="191495" name="Text Box 7"/>
            <p:cNvSpPr txBox="1">
              <a:spLocks noChangeArrowheads="1"/>
            </p:cNvSpPr>
            <p:nvPr/>
          </p:nvSpPr>
          <p:spPr bwMode="auto">
            <a:xfrm>
              <a:off x="7560" y="4320"/>
              <a:ext cx="3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800"/>
                <a:t>6</a:t>
              </a:r>
              <a:endParaRPr kumimoji="0" lang="en-US" altLang="ru-RU" sz="1800"/>
            </a:p>
          </p:txBody>
        </p:sp>
        <p:sp>
          <p:nvSpPr>
            <p:cNvPr id="191494" name="Rectangle 6"/>
            <p:cNvSpPr>
              <a:spLocks noChangeArrowheads="1"/>
            </p:cNvSpPr>
            <p:nvPr/>
          </p:nvSpPr>
          <p:spPr bwMode="auto">
            <a:xfrm>
              <a:off x="5040" y="4680"/>
              <a:ext cx="180" cy="72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493" name="Text Box 5"/>
            <p:cNvSpPr txBox="1">
              <a:spLocks noChangeArrowheads="1"/>
            </p:cNvSpPr>
            <p:nvPr/>
          </p:nvSpPr>
          <p:spPr bwMode="auto">
            <a:xfrm>
              <a:off x="3600" y="3580"/>
              <a:ext cx="1440" cy="72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1800"/>
                <a:t>Драйвер ПУ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08513" y="980728"/>
            <a:ext cx="419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dirty="0" smtClean="0"/>
              <a:t>Интерфейс – формально определённая физическая или логическая границы между взаимодействующими независимыми объектами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643063" y="452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452438"/>
            <a:ext cx="6302375" cy="640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477000" y="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 b="1"/>
              <a:t>Взаимодействие с периферийным устройством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4724400" y="2057400"/>
            <a:ext cx="4419600" cy="464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457200" y="2057400"/>
            <a:ext cx="4191000" cy="4648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CCE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686800" cy="609600"/>
          </a:xfrm>
        </p:spPr>
        <p:txBody>
          <a:bodyPr/>
          <a:lstStyle/>
          <a:p>
            <a:r>
              <a:rPr lang="ru-RU" altLang="ru-RU" sz="2800" b="1" dirty="0">
                <a:latin typeface="Arial" pitchFamily="34" charset="0"/>
              </a:rPr>
              <a:t>      </a:t>
            </a:r>
            <a:r>
              <a:rPr lang="ru-RU" altLang="ru-RU" sz="2800" b="1" dirty="0">
                <a:latin typeface="Arial" pitchFamily="34" charset="0"/>
                <a:cs typeface="Times New Roman" pitchFamily="18" charset="0"/>
              </a:rPr>
              <a:t>Возможное распределение функций</a:t>
            </a:r>
            <a:r>
              <a:rPr lang="ru-RU" altLang="ru-RU" sz="2800" b="1" dirty="0">
                <a:latin typeface="Arial" pitchFamily="34" charset="0"/>
              </a:rPr>
              <a:t> </a:t>
            </a:r>
            <a:r>
              <a:rPr lang="ru-RU" altLang="ru-RU" sz="2800" b="1" dirty="0">
                <a:latin typeface="Arial" pitchFamily="34" charset="0"/>
                <a:cs typeface="Times New Roman" pitchFamily="18" charset="0"/>
              </a:rPr>
              <a:t>между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343400" cy="41148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ru-RU" sz="2400" b="1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ru-RU" altLang="ru-RU" sz="2400">
                <a:cs typeface="Times New Roman" pitchFamily="18" charset="0"/>
              </a:rPr>
              <a:t>Ведение очередей запросов</a:t>
            </a:r>
            <a:endParaRPr lang="ru-RU" altLang="ru-RU" sz="2400"/>
          </a:p>
          <a:p>
            <a:pPr>
              <a:lnSpc>
                <a:spcPct val="90000"/>
              </a:lnSpc>
            </a:pPr>
            <a:r>
              <a:rPr lang="ru-RU" altLang="ru-RU" sz="2400">
                <a:cs typeface="Times New Roman" pitchFamily="18" charset="0"/>
              </a:rPr>
              <a:t>Буферизация данных</a:t>
            </a:r>
            <a:endParaRPr lang="ru-RU" altLang="ru-RU" sz="2400"/>
          </a:p>
          <a:p>
            <a:pPr>
              <a:lnSpc>
                <a:spcPct val="90000"/>
              </a:lnSpc>
            </a:pPr>
            <a:r>
              <a:rPr lang="ru-RU" altLang="ru-RU" sz="2400">
                <a:cs typeface="Times New Roman" pitchFamily="18" charset="0"/>
              </a:rPr>
              <a:t>Подсчет контрольной суммы последовательности байтов</a:t>
            </a:r>
            <a:endParaRPr lang="ru-RU" altLang="ru-RU" sz="2400"/>
          </a:p>
          <a:p>
            <a:pPr>
              <a:lnSpc>
                <a:spcPct val="90000"/>
              </a:lnSpc>
            </a:pPr>
            <a:r>
              <a:rPr lang="ru-RU" altLang="ru-RU" sz="2400">
                <a:cs typeface="Times New Roman" pitchFamily="18" charset="0"/>
              </a:rPr>
              <a:t>Анализ состояния ПУ</a:t>
            </a:r>
            <a:endParaRPr lang="ru-RU" altLang="ru-RU" sz="2400"/>
          </a:p>
          <a:p>
            <a:pPr>
              <a:lnSpc>
                <a:spcPct val="90000"/>
              </a:lnSpc>
            </a:pPr>
            <a:r>
              <a:rPr lang="ru-RU" altLang="ru-RU" sz="2400">
                <a:cs typeface="Times New Roman" pitchFamily="18" charset="0"/>
              </a:rPr>
              <a:t>Загрузка очередного байта данных (или команды) в регистр контроллера</a:t>
            </a:r>
            <a:endParaRPr lang="en-US" altLang="ru-RU" sz="240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ru-RU" altLang="ru-RU" sz="2400">
                <a:cs typeface="Times New Roman" pitchFamily="18" charset="0"/>
              </a:rPr>
              <a:t>Считывание байта данных или байта состояния ПУ из регистра контроллера</a:t>
            </a:r>
            <a:r>
              <a:rPr lang="ru-RU" altLang="ru-RU" sz="2400"/>
              <a:t> 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295400" y="1447800"/>
            <a:ext cx="262852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2800" b="1">
                <a:solidFill>
                  <a:schemeClr val="tx2"/>
                </a:solidFill>
                <a:latin typeface="Arial" pitchFamily="34" charset="0"/>
              </a:rPr>
              <a:t>драйвером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4724400" y="14478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2800" b="1">
                <a:solidFill>
                  <a:schemeClr val="tx2"/>
                </a:solidFill>
                <a:latin typeface="Arial" pitchFamily="34" charset="0"/>
              </a:rPr>
              <a:t>   контроллером (УУ)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4191000" y="14478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800" b="1"/>
              <a:t>и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4800600" y="1676400"/>
            <a:ext cx="43434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7113" indent="-4556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0013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2913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kumimoji="0" lang="en-US" altLang="ru-RU" b="1"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ru-RU" altLang="ru-RU"/>
              <a:t>Преобразование байта из регистра (порта) в последовательность бит</a:t>
            </a:r>
            <a:endParaRPr kumimoji="0" lang="en-US" altLang="ru-RU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ru-RU" altLang="ru-RU"/>
              <a:t>Передача каждого бита в линию связи</a:t>
            </a:r>
            <a:endParaRPr kumimoji="0" lang="en-US" altLang="ru-RU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ru-RU" altLang="ru-RU"/>
              <a:t>Обрамление байта стартовым и стоповым </a:t>
            </a:r>
            <a:br>
              <a:rPr kumimoji="0" lang="ru-RU" altLang="ru-RU"/>
            </a:br>
            <a:r>
              <a:rPr kumimoji="0" lang="ru-RU" altLang="ru-RU"/>
              <a:t>битами - синхронизация</a:t>
            </a:r>
            <a:endParaRPr kumimoji="0" lang="en-US" altLang="ru-RU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ru-RU" altLang="ru-RU"/>
              <a:t>Формирование бита четности</a:t>
            </a:r>
            <a:endParaRPr kumimoji="0" lang="en-US" altLang="ru-RU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ru-RU" altLang="ru-RU"/>
              <a:t>Установка признака завершения </a:t>
            </a:r>
            <a:br>
              <a:rPr kumimoji="0" lang="ru-RU" altLang="ru-RU"/>
            </a:br>
            <a:r>
              <a:rPr kumimoji="0" lang="ru-RU" altLang="ru-RU"/>
              <a:t>приема/передачи байта</a:t>
            </a:r>
            <a:endParaRPr kumimoji="0"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516" name="Group 4"/>
          <p:cNvGrpSpPr>
            <a:grpSpLocks/>
          </p:cNvGrpSpPr>
          <p:nvPr/>
        </p:nvGrpSpPr>
        <p:grpSpPr bwMode="auto">
          <a:xfrm>
            <a:off x="321147" y="1773059"/>
            <a:ext cx="8748712" cy="4465637"/>
            <a:chOff x="1080" y="2520"/>
            <a:chExt cx="10620" cy="4367"/>
          </a:xfrm>
        </p:grpSpPr>
        <p:grpSp>
          <p:nvGrpSpPr>
            <p:cNvPr id="192540" name="Group 28"/>
            <p:cNvGrpSpPr>
              <a:grpSpLocks noChangeAspect="1"/>
            </p:cNvGrpSpPr>
            <p:nvPr/>
          </p:nvGrpSpPr>
          <p:grpSpPr bwMode="auto">
            <a:xfrm>
              <a:off x="5220" y="2520"/>
              <a:ext cx="6480" cy="4367"/>
              <a:chOff x="5220" y="2520"/>
              <a:chExt cx="6480" cy="4367"/>
            </a:xfrm>
          </p:grpSpPr>
          <p:sp>
            <p:nvSpPr>
              <p:cNvPr id="192584" name="AutoShape 72"/>
              <p:cNvSpPr>
                <a:spLocks noChangeAspect="1" noChangeArrowheads="1" noTextEdit="1"/>
              </p:cNvSpPr>
              <p:nvPr/>
            </p:nvSpPr>
            <p:spPr bwMode="auto">
              <a:xfrm>
                <a:off x="5220" y="2520"/>
                <a:ext cx="6480" cy="4367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83" name="Rectangle 71"/>
              <p:cNvSpPr>
                <a:spLocks noChangeArrowheads="1"/>
              </p:cNvSpPr>
              <p:nvPr/>
            </p:nvSpPr>
            <p:spPr bwMode="auto">
              <a:xfrm>
                <a:off x="5220" y="2880"/>
                <a:ext cx="2340" cy="35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82" name="Rectangle 70"/>
              <p:cNvSpPr>
                <a:spLocks noChangeArrowheads="1"/>
              </p:cNvSpPr>
              <p:nvPr/>
            </p:nvSpPr>
            <p:spPr bwMode="auto">
              <a:xfrm>
                <a:off x="9869" y="5197"/>
                <a:ext cx="1549" cy="126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81" name="Rectangle 69"/>
              <p:cNvSpPr>
                <a:spLocks noChangeArrowheads="1"/>
              </p:cNvSpPr>
              <p:nvPr/>
            </p:nvSpPr>
            <p:spPr bwMode="auto">
              <a:xfrm>
                <a:off x="9869" y="5478"/>
                <a:ext cx="986" cy="56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80" name="Rectangle 68"/>
              <p:cNvSpPr>
                <a:spLocks noChangeArrowheads="1"/>
              </p:cNvSpPr>
              <p:nvPr/>
            </p:nvSpPr>
            <p:spPr bwMode="auto">
              <a:xfrm>
                <a:off x="6347" y="5478"/>
                <a:ext cx="1127" cy="56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79" name="Rectangle 67"/>
              <p:cNvSpPr>
                <a:spLocks noChangeArrowheads="1"/>
              </p:cNvSpPr>
              <p:nvPr/>
            </p:nvSpPr>
            <p:spPr bwMode="auto">
              <a:xfrm>
                <a:off x="7474" y="5478"/>
                <a:ext cx="141" cy="56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78" name="Rectangle 66"/>
              <p:cNvSpPr>
                <a:spLocks noChangeArrowheads="1"/>
              </p:cNvSpPr>
              <p:nvPr/>
            </p:nvSpPr>
            <p:spPr bwMode="auto">
              <a:xfrm>
                <a:off x="9728" y="5478"/>
                <a:ext cx="141" cy="564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77" name="Rectangle 65"/>
              <p:cNvSpPr>
                <a:spLocks noChangeArrowheads="1"/>
              </p:cNvSpPr>
              <p:nvPr/>
            </p:nvSpPr>
            <p:spPr bwMode="auto">
              <a:xfrm>
                <a:off x="6347" y="4633"/>
                <a:ext cx="1127" cy="56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76" name="Rectangle 64"/>
              <p:cNvSpPr>
                <a:spLocks noChangeArrowheads="1"/>
              </p:cNvSpPr>
              <p:nvPr/>
            </p:nvSpPr>
            <p:spPr bwMode="auto">
              <a:xfrm>
                <a:off x="5220" y="3788"/>
                <a:ext cx="2254" cy="70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75" name="Text Box 63"/>
              <p:cNvSpPr txBox="1">
                <a:spLocks noChangeArrowheads="1"/>
              </p:cNvSpPr>
              <p:nvPr/>
            </p:nvSpPr>
            <p:spPr bwMode="auto">
              <a:xfrm>
                <a:off x="5643" y="3788"/>
                <a:ext cx="1549" cy="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ru-RU" altLang="ru-RU" sz="1800" b="1"/>
                  <a:t>ОС</a:t>
                </a:r>
                <a:endParaRPr kumimoji="0" lang="en-US" altLang="ru-RU" sz="1800" b="1"/>
              </a:p>
            </p:txBody>
          </p:sp>
          <p:sp>
            <p:nvSpPr>
              <p:cNvPr id="192574" name="Text Box 62"/>
              <p:cNvSpPr txBox="1">
                <a:spLocks noChangeArrowheads="1"/>
              </p:cNvSpPr>
              <p:nvPr/>
            </p:nvSpPr>
            <p:spPr bwMode="auto">
              <a:xfrm>
                <a:off x="6347" y="5478"/>
                <a:ext cx="1409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400">
                    <a:solidFill>
                      <a:srgbClr val="100E0C"/>
                    </a:solidFill>
                  </a:rPr>
                  <a:t>Контроллер ПУ</a:t>
                </a:r>
              </a:p>
            </p:txBody>
          </p:sp>
          <p:sp>
            <p:nvSpPr>
              <p:cNvPr id="192573" name="Rectangle 61"/>
              <p:cNvSpPr>
                <a:spLocks noChangeArrowheads="1"/>
              </p:cNvSpPr>
              <p:nvPr/>
            </p:nvSpPr>
            <p:spPr bwMode="auto">
              <a:xfrm>
                <a:off x="5361" y="3083"/>
                <a:ext cx="1972" cy="42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72" name="Text Box 60"/>
              <p:cNvSpPr txBox="1">
                <a:spLocks noChangeArrowheads="1"/>
              </p:cNvSpPr>
              <p:nvPr/>
            </p:nvSpPr>
            <p:spPr bwMode="auto">
              <a:xfrm>
                <a:off x="5502" y="3083"/>
                <a:ext cx="1831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600"/>
                  <a:t>Приложение В</a:t>
                </a:r>
              </a:p>
            </p:txBody>
          </p:sp>
          <p:sp>
            <p:nvSpPr>
              <p:cNvPr id="192571" name="Text Box 59"/>
              <p:cNvSpPr txBox="1">
                <a:spLocks noChangeArrowheads="1"/>
              </p:cNvSpPr>
              <p:nvPr/>
            </p:nvSpPr>
            <p:spPr bwMode="auto">
              <a:xfrm>
                <a:off x="9869" y="5619"/>
                <a:ext cx="986" cy="28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800" b="1"/>
                  <a:t>УУ</a:t>
                </a:r>
              </a:p>
            </p:txBody>
          </p:sp>
          <p:sp>
            <p:nvSpPr>
              <p:cNvPr id="192570" name="Text Box 58"/>
              <p:cNvSpPr txBox="1">
                <a:spLocks noChangeArrowheads="1"/>
              </p:cNvSpPr>
              <p:nvPr/>
            </p:nvSpPr>
            <p:spPr bwMode="auto">
              <a:xfrm>
                <a:off x="7591" y="5337"/>
                <a:ext cx="115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200">
                    <a:solidFill>
                      <a:srgbClr val="100E0C"/>
                    </a:solidFill>
                  </a:rPr>
                  <a:t>Интерфейс компьютера</a:t>
                </a:r>
              </a:p>
            </p:txBody>
          </p:sp>
          <p:sp>
            <p:nvSpPr>
              <p:cNvPr id="192569" name="Text Box 57"/>
              <p:cNvSpPr txBox="1">
                <a:spLocks noChangeArrowheads="1"/>
              </p:cNvSpPr>
              <p:nvPr/>
            </p:nvSpPr>
            <p:spPr bwMode="auto">
              <a:xfrm>
                <a:off x="8883" y="5901"/>
                <a:ext cx="986" cy="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400">
                    <a:solidFill>
                      <a:srgbClr val="100E0C"/>
                    </a:solidFill>
                  </a:rPr>
                  <a:t>Интер</a:t>
                </a:r>
                <a:r>
                  <a:rPr kumimoji="0" lang="ru-RU" altLang="ru-RU" sz="1400">
                    <a:solidFill>
                      <a:srgbClr val="100E0C"/>
                    </a:solidFill>
                  </a:rPr>
                  <a:t>.</a:t>
                </a:r>
                <a:r>
                  <a:rPr kumimoji="0" lang="en-US" altLang="ru-RU" sz="1400">
                    <a:solidFill>
                      <a:srgbClr val="100E0C"/>
                    </a:solidFill>
                  </a:rPr>
                  <a:t> устройства</a:t>
                </a:r>
              </a:p>
            </p:txBody>
          </p:sp>
          <p:sp>
            <p:nvSpPr>
              <p:cNvPr id="192568" name="Freeform 56"/>
              <p:cNvSpPr>
                <a:spLocks/>
              </p:cNvSpPr>
              <p:nvPr/>
            </p:nvSpPr>
            <p:spPr bwMode="auto">
              <a:xfrm>
                <a:off x="7615" y="5713"/>
                <a:ext cx="2113" cy="329"/>
              </a:xfrm>
              <a:custGeom>
                <a:avLst/>
                <a:gdLst>
                  <a:gd name="T0" fmla="*/ 0 w 2700"/>
                  <a:gd name="T1" fmla="*/ 60 h 420"/>
                  <a:gd name="T2" fmla="*/ 1440 w 2700"/>
                  <a:gd name="T3" fmla="*/ 420 h 420"/>
                  <a:gd name="T4" fmla="*/ 1980 w 2700"/>
                  <a:gd name="T5" fmla="*/ 60 h 420"/>
                  <a:gd name="T6" fmla="*/ 2700 w 2700"/>
                  <a:gd name="T7" fmla="*/ 6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00" h="420">
                    <a:moveTo>
                      <a:pt x="0" y="60"/>
                    </a:moveTo>
                    <a:cubicBezTo>
                      <a:pt x="555" y="240"/>
                      <a:pt x="1110" y="420"/>
                      <a:pt x="1440" y="420"/>
                    </a:cubicBezTo>
                    <a:cubicBezTo>
                      <a:pt x="1770" y="420"/>
                      <a:pt x="1770" y="120"/>
                      <a:pt x="1980" y="60"/>
                    </a:cubicBezTo>
                    <a:cubicBezTo>
                      <a:pt x="2190" y="0"/>
                      <a:pt x="2445" y="30"/>
                      <a:pt x="2700" y="6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67" name="Text Box 55"/>
              <p:cNvSpPr txBox="1">
                <a:spLocks noChangeArrowheads="1"/>
              </p:cNvSpPr>
              <p:nvPr/>
            </p:nvSpPr>
            <p:spPr bwMode="auto">
              <a:xfrm>
                <a:off x="5361" y="2520"/>
                <a:ext cx="2395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b="1"/>
                  <a:t>Компьютер В</a:t>
                </a:r>
                <a:endParaRPr kumimoji="0" lang="en-US" altLang="ru-RU"/>
              </a:p>
            </p:txBody>
          </p:sp>
          <p:sp>
            <p:nvSpPr>
              <p:cNvPr id="192566" name="Text Box 54"/>
              <p:cNvSpPr txBox="1">
                <a:spLocks noChangeArrowheads="1"/>
              </p:cNvSpPr>
              <p:nvPr/>
            </p:nvSpPr>
            <p:spPr bwMode="auto">
              <a:xfrm>
                <a:off x="9728" y="4492"/>
                <a:ext cx="1831" cy="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ru-RU" altLang="ru-RU" b="1"/>
                  <a:t>                          ПУ</a:t>
                </a:r>
                <a:endParaRPr kumimoji="0" lang="en-US" altLang="ru-RU"/>
              </a:p>
            </p:txBody>
          </p:sp>
          <p:sp>
            <p:nvSpPr>
              <p:cNvPr id="192565" name="Freeform 53"/>
              <p:cNvSpPr>
                <a:spLocks/>
              </p:cNvSpPr>
              <p:nvPr/>
            </p:nvSpPr>
            <p:spPr bwMode="auto">
              <a:xfrm>
                <a:off x="7333" y="3224"/>
                <a:ext cx="610" cy="986"/>
              </a:xfrm>
              <a:custGeom>
                <a:avLst/>
                <a:gdLst>
                  <a:gd name="T0" fmla="*/ 0 w 780"/>
                  <a:gd name="T1" fmla="*/ 0 h 1260"/>
                  <a:gd name="T2" fmla="*/ 540 w 780"/>
                  <a:gd name="T3" fmla="*/ 180 h 1260"/>
                  <a:gd name="T4" fmla="*/ 720 w 780"/>
                  <a:gd name="T5" fmla="*/ 900 h 1260"/>
                  <a:gd name="T6" fmla="*/ 180 w 780"/>
                  <a:gd name="T7" fmla="*/ 1260 h 1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0" h="1260">
                    <a:moveTo>
                      <a:pt x="0" y="0"/>
                    </a:moveTo>
                    <a:cubicBezTo>
                      <a:pt x="210" y="15"/>
                      <a:pt x="420" y="30"/>
                      <a:pt x="540" y="180"/>
                    </a:cubicBezTo>
                    <a:cubicBezTo>
                      <a:pt x="660" y="330"/>
                      <a:pt x="780" y="720"/>
                      <a:pt x="720" y="900"/>
                    </a:cubicBezTo>
                    <a:cubicBezTo>
                      <a:pt x="660" y="1080"/>
                      <a:pt x="420" y="1170"/>
                      <a:pt x="180" y="12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64" name="Freeform 52"/>
              <p:cNvSpPr>
                <a:spLocks/>
              </p:cNvSpPr>
              <p:nvPr/>
            </p:nvSpPr>
            <p:spPr bwMode="auto">
              <a:xfrm>
                <a:off x="7474" y="4351"/>
                <a:ext cx="305" cy="705"/>
              </a:xfrm>
              <a:custGeom>
                <a:avLst/>
                <a:gdLst>
                  <a:gd name="T0" fmla="*/ 0 w 390"/>
                  <a:gd name="T1" fmla="*/ 0 h 900"/>
                  <a:gd name="T2" fmla="*/ 360 w 390"/>
                  <a:gd name="T3" fmla="*/ 180 h 900"/>
                  <a:gd name="T4" fmla="*/ 180 w 390"/>
                  <a:gd name="T5" fmla="*/ 720 h 900"/>
                  <a:gd name="T6" fmla="*/ 0 w 390"/>
                  <a:gd name="T7" fmla="*/ 900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0" h="900">
                    <a:moveTo>
                      <a:pt x="0" y="0"/>
                    </a:moveTo>
                    <a:cubicBezTo>
                      <a:pt x="165" y="30"/>
                      <a:pt x="330" y="60"/>
                      <a:pt x="360" y="180"/>
                    </a:cubicBezTo>
                    <a:cubicBezTo>
                      <a:pt x="390" y="300"/>
                      <a:pt x="240" y="600"/>
                      <a:pt x="180" y="720"/>
                    </a:cubicBezTo>
                    <a:cubicBezTo>
                      <a:pt x="120" y="840"/>
                      <a:pt x="60" y="870"/>
                      <a:pt x="0" y="90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63" name="Line 51"/>
              <p:cNvSpPr>
                <a:spLocks noChangeShapeType="1"/>
              </p:cNvSpPr>
              <p:nvPr/>
            </p:nvSpPr>
            <p:spPr bwMode="auto">
              <a:xfrm>
                <a:off x="6770" y="5197"/>
                <a:ext cx="0" cy="2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62" name="Rectangle 50"/>
              <p:cNvSpPr>
                <a:spLocks noChangeArrowheads="1"/>
              </p:cNvSpPr>
              <p:nvPr/>
            </p:nvSpPr>
            <p:spPr bwMode="auto">
              <a:xfrm>
                <a:off x="5361" y="3565"/>
                <a:ext cx="986" cy="14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61" name="Rectangle 49"/>
              <p:cNvSpPr>
                <a:spLocks noChangeArrowheads="1"/>
              </p:cNvSpPr>
              <p:nvPr/>
            </p:nvSpPr>
            <p:spPr bwMode="auto">
              <a:xfrm>
                <a:off x="9869" y="6183"/>
                <a:ext cx="986" cy="14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60" name="Text Box 48"/>
              <p:cNvSpPr txBox="1">
                <a:spLocks noChangeArrowheads="1"/>
              </p:cNvSpPr>
              <p:nvPr/>
            </p:nvSpPr>
            <p:spPr bwMode="auto">
              <a:xfrm>
                <a:off x="6312" y="3436"/>
                <a:ext cx="1268" cy="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800"/>
                  <a:t>Буфер</a:t>
                </a:r>
              </a:p>
            </p:txBody>
          </p:sp>
          <p:sp>
            <p:nvSpPr>
              <p:cNvPr id="192559" name="Oval 47"/>
              <p:cNvSpPr>
                <a:spLocks noChangeArrowheads="1"/>
              </p:cNvSpPr>
              <p:nvPr/>
            </p:nvSpPr>
            <p:spPr bwMode="auto">
              <a:xfrm>
                <a:off x="6378" y="5197"/>
                <a:ext cx="282" cy="2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58" name="Text Box 46"/>
              <p:cNvSpPr txBox="1">
                <a:spLocks noChangeArrowheads="1"/>
              </p:cNvSpPr>
              <p:nvPr/>
            </p:nvSpPr>
            <p:spPr bwMode="auto">
              <a:xfrm>
                <a:off x="6387" y="5197"/>
                <a:ext cx="423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ru-RU" altLang="ru-RU" sz="900"/>
                  <a:t>3</a:t>
                </a:r>
                <a:endParaRPr kumimoji="0" lang="en-US" altLang="ru-RU" sz="2400"/>
              </a:p>
            </p:txBody>
          </p:sp>
          <p:sp>
            <p:nvSpPr>
              <p:cNvPr id="192557" name="Oval 45"/>
              <p:cNvSpPr>
                <a:spLocks noChangeArrowheads="1"/>
              </p:cNvSpPr>
              <p:nvPr/>
            </p:nvSpPr>
            <p:spPr bwMode="auto">
              <a:xfrm>
                <a:off x="6910" y="5760"/>
                <a:ext cx="282" cy="28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56" name="Oval 44"/>
              <p:cNvSpPr>
                <a:spLocks noChangeArrowheads="1"/>
              </p:cNvSpPr>
              <p:nvPr/>
            </p:nvSpPr>
            <p:spPr bwMode="auto">
              <a:xfrm>
                <a:off x="7897" y="3365"/>
                <a:ext cx="281" cy="28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55" name="Oval 43"/>
              <p:cNvSpPr>
                <a:spLocks noChangeArrowheads="1"/>
              </p:cNvSpPr>
              <p:nvPr/>
            </p:nvSpPr>
            <p:spPr bwMode="auto">
              <a:xfrm>
                <a:off x="7756" y="4210"/>
                <a:ext cx="281" cy="28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54" name="Text Box 42"/>
              <p:cNvSpPr txBox="1">
                <a:spLocks noChangeArrowheads="1"/>
              </p:cNvSpPr>
              <p:nvPr/>
            </p:nvSpPr>
            <p:spPr bwMode="auto">
              <a:xfrm>
                <a:off x="7897" y="3365"/>
                <a:ext cx="422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900"/>
                  <a:t>1</a:t>
                </a:r>
                <a:endParaRPr kumimoji="0" lang="en-US" altLang="ru-RU" sz="2400"/>
              </a:p>
            </p:txBody>
          </p:sp>
          <p:sp>
            <p:nvSpPr>
              <p:cNvPr id="192553" name="Text Box 41"/>
              <p:cNvSpPr txBox="1">
                <a:spLocks noChangeArrowheads="1"/>
              </p:cNvSpPr>
              <p:nvPr/>
            </p:nvSpPr>
            <p:spPr bwMode="auto">
              <a:xfrm>
                <a:off x="7756" y="4210"/>
                <a:ext cx="563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900"/>
                  <a:t>2</a:t>
                </a:r>
                <a:endParaRPr kumimoji="0" lang="en-US" altLang="ru-RU" sz="2400"/>
              </a:p>
            </p:txBody>
          </p:sp>
          <p:sp>
            <p:nvSpPr>
              <p:cNvPr id="192552" name="Text Box 40"/>
              <p:cNvSpPr txBox="1">
                <a:spLocks noChangeArrowheads="1"/>
              </p:cNvSpPr>
              <p:nvPr/>
            </p:nvSpPr>
            <p:spPr bwMode="auto">
              <a:xfrm>
                <a:off x="6910" y="5760"/>
                <a:ext cx="423" cy="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ru-RU" altLang="ru-RU" sz="900"/>
                  <a:t>4</a:t>
                </a:r>
                <a:endParaRPr kumimoji="0" lang="en-US" altLang="ru-RU" sz="2400"/>
              </a:p>
            </p:txBody>
          </p:sp>
          <p:sp>
            <p:nvSpPr>
              <p:cNvPr id="192551" name="Oval 39"/>
              <p:cNvSpPr>
                <a:spLocks noChangeArrowheads="1"/>
              </p:cNvSpPr>
              <p:nvPr/>
            </p:nvSpPr>
            <p:spPr bwMode="auto">
              <a:xfrm>
                <a:off x="9446" y="5197"/>
                <a:ext cx="282" cy="2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50" name="Oval 38"/>
              <p:cNvSpPr>
                <a:spLocks noChangeArrowheads="1"/>
              </p:cNvSpPr>
              <p:nvPr/>
            </p:nvSpPr>
            <p:spPr bwMode="auto">
              <a:xfrm>
                <a:off x="7673" y="5901"/>
                <a:ext cx="282" cy="28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49" name="Text Box 37"/>
              <p:cNvSpPr txBox="1">
                <a:spLocks noChangeArrowheads="1"/>
              </p:cNvSpPr>
              <p:nvPr/>
            </p:nvSpPr>
            <p:spPr bwMode="auto">
              <a:xfrm>
                <a:off x="7615" y="5901"/>
                <a:ext cx="282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ru-RU" altLang="ru-RU" sz="900"/>
                  <a:t>5</a:t>
                </a:r>
                <a:endParaRPr kumimoji="0" lang="en-US" altLang="ru-RU" sz="2400"/>
              </a:p>
            </p:txBody>
          </p:sp>
          <p:sp>
            <p:nvSpPr>
              <p:cNvPr id="192548" name="Text Box 36"/>
              <p:cNvSpPr txBox="1">
                <a:spLocks noChangeArrowheads="1"/>
              </p:cNvSpPr>
              <p:nvPr/>
            </p:nvSpPr>
            <p:spPr bwMode="auto">
              <a:xfrm>
                <a:off x="9446" y="5197"/>
                <a:ext cx="282" cy="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ru-RU" altLang="ru-RU" sz="900"/>
                  <a:t>6</a:t>
                </a:r>
                <a:endParaRPr kumimoji="0" lang="en-US" altLang="ru-RU" sz="2400"/>
              </a:p>
            </p:txBody>
          </p:sp>
          <p:sp>
            <p:nvSpPr>
              <p:cNvPr id="192547" name="Rectangle 35"/>
              <p:cNvSpPr>
                <a:spLocks noChangeArrowheads="1"/>
              </p:cNvSpPr>
              <p:nvPr/>
            </p:nvSpPr>
            <p:spPr bwMode="auto">
              <a:xfrm>
                <a:off x="7474" y="5478"/>
                <a:ext cx="141" cy="564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46" name="Line 34"/>
              <p:cNvSpPr>
                <a:spLocks noChangeShapeType="1"/>
              </p:cNvSpPr>
              <p:nvPr/>
            </p:nvSpPr>
            <p:spPr bwMode="auto">
              <a:xfrm>
                <a:off x="5220" y="5400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45" name="Line 33"/>
              <p:cNvSpPr>
                <a:spLocks noChangeShapeType="1"/>
              </p:cNvSpPr>
              <p:nvPr/>
            </p:nvSpPr>
            <p:spPr bwMode="auto">
              <a:xfrm>
                <a:off x="5220" y="5940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44" name="Line 32"/>
              <p:cNvSpPr>
                <a:spLocks noChangeShapeType="1"/>
              </p:cNvSpPr>
              <p:nvPr/>
            </p:nvSpPr>
            <p:spPr bwMode="auto">
              <a:xfrm>
                <a:off x="6300" y="5400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43" name="Text Box 31"/>
              <p:cNvSpPr txBox="1">
                <a:spLocks noChangeArrowheads="1"/>
              </p:cNvSpPr>
              <p:nvPr/>
            </p:nvSpPr>
            <p:spPr bwMode="auto">
              <a:xfrm>
                <a:off x="5220" y="4590"/>
                <a:ext cx="1260" cy="5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400"/>
                  <a:t>Драйвер COM-порта</a:t>
                </a:r>
              </a:p>
            </p:txBody>
          </p:sp>
          <p:sp>
            <p:nvSpPr>
              <p:cNvPr id="192542" name="Text Box 30"/>
              <p:cNvSpPr txBox="1">
                <a:spLocks noChangeArrowheads="1"/>
              </p:cNvSpPr>
              <p:nvPr/>
            </p:nvSpPr>
            <p:spPr bwMode="auto">
              <a:xfrm>
                <a:off x="6480" y="4680"/>
                <a:ext cx="108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400"/>
                  <a:t>Драйвер ПУ</a:t>
                </a:r>
              </a:p>
            </p:txBody>
          </p:sp>
          <p:sp>
            <p:nvSpPr>
              <p:cNvPr id="192541" name="Line 29"/>
              <p:cNvSpPr>
                <a:spLocks noChangeShapeType="1"/>
              </p:cNvSpPr>
              <p:nvPr/>
            </p:nvSpPr>
            <p:spPr bwMode="auto">
              <a:xfrm>
                <a:off x="5580" y="5220"/>
                <a:ext cx="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92518" name="Group 6"/>
            <p:cNvGrpSpPr>
              <a:grpSpLocks noChangeAspect="1"/>
            </p:cNvGrpSpPr>
            <p:nvPr/>
          </p:nvGrpSpPr>
          <p:grpSpPr bwMode="auto">
            <a:xfrm>
              <a:off x="1080" y="2520"/>
              <a:ext cx="4140" cy="4320"/>
              <a:chOff x="1080" y="2520"/>
              <a:chExt cx="4140" cy="4320"/>
            </a:xfrm>
          </p:grpSpPr>
          <p:sp>
            <p:nvSpPr>
              <p:cNvPr id="192539" name="AutoShape 27"/>
              <p:cNvSpPr>
                <a:spLocks noChangeAspect="1" noChangeArrowheads="1" noTextEdit="1"/>
              </p:cNvSpPr>
              <p:nvPr/>
            </p:nvSpPr>
            <p:spPr bwMode="auto">
              <a:xfrm>
                <a:off x="1080" y="2520"/>
                <a:ext cx="4140" cy="4320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38" name="Rectangle 26"/>
              <p:cNvSpPr>
                <a:spLocks noChangeArrowheads="1"/>
              </p:cNvSpPr>
              <p:nvPr/>
            </p:nvSpPr>
            <p:spPr bwMode="auto">
              <a:xfrm>
                <a:off x="1080" y="3123"/>
                <a:ext cx="2254" cy="35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37" name="Rectangle 25"/>
              <p:cNvSpPr>
                <a:spLocks noChangeArrowheads="1"/>
              </p:cNvSpPr>
              <p:nvPr/>
            </p:nvSpPr>
            <p:spPr bwMode="auto">
              <a:xfrm>
                <a:off x="2207" y="5658"/>
                <a:ext cx="1127" cy="56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36" name="Rectangle 24"/>
              <p:cNvSpPr>
                <a:spLocks noChangeArrowheads="1"/>
              </p:cNvSpPr>
              <p:nvPr/>
            </p:nvSpPr>
            <p:spPr bwMode="auto">
              <a:xfrm>
                <a:off x="3334" y="5658"/>
                <a:ext cx="141" cy="56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35" name="Rectangle 23"/>
              <p:cNvSpPr>
                <a:spLocks noChangeArrowheads="1"/>
              </p:cNvSpPr>
              <p:nvPr/>
            </p:nvSpPr>
            <p:spPr bwMode="auto">
              <a:xfrm>
                <a:off x="1080" y="3968"/>
                <a:ext cx="2254" cy="70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34" name="Text Box 22"/>
              <p:cNvSpPr txBox="1">
                <a:spLocks noChangeArrowheads="1"/>
              </p:cNvSpPr>
              <p:nvPr/>
            </p:nvSpPr>
            <p:spPr bwMode="auto">
              <a:xfrm>
                <a:off x="1503" y="3968"/>
                <a:ext cx="1549" cy="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ru-RU" altLang="ru-RU" sz="1800" b="1"/>
                  <a:t>ОС</a:t>
                </a:r>
                <a:endParaRPr kumimoji="0" lang="en-US" altLang="ru-RU" sz="1800" b="1"/>
              </a:p>
            </p:txBody>
          </p:sp>
          <p:sp>
            <p:nvSpPr>
              <p:cNvPr id="192533" name="Text Box 21"/>
              <p:cNvSpPr txBox="1">
                <a:spLocks noChangeArrowheads="1"/>
              </p:cNvSpPr>
              <p:nvPr/>
            </p:nvSpPr>
            <p:spPr bwMode="auto">
              <a:xfrm>
                <a:off x="2207" y="5658"/>
                <a:ext cx="1409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400"/>
                  <a:t>Контроллер COM-порта</a:t>
                </a:r>
              </a:p>
            </p:txBody>
          </p:sp>
          <p:sp>
            <p:nvSpPr>
              <p:cNvPr id="192532" name="Rectangle 20"/>
              <p:cNvSpPr>
                <a:spLocks noChangeArrowheads="1"/>
              </p:cNvSpPr>
              <p:nvPr/>
            </p:nvSpPr>
            <p:spPr bwMode="auto">
              <a:xfrm>
                <a:off x="1221" y="3263"/>
                <a:ext cx="1972" cy="42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31" name="Text Box 19"/>
              <p:cNvSpPr txBox="1">
                <a:spLocks noChangeArrowheads="1"/>
              </p:cNvSpPr>
              <p:nvPr/>
            </p:nvSpPr>
            <p:spPr bwMode="auto">
              <a:xfrm>
                <a:off x="1362" y="3263"/>
                <a:ext cx="1831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600"/>
                  <a:t>Приложение А</a:t>
                </a:r>
              </a:p>
            </p:txBody>
          </p:sp>
          <p:sp>
            <p:nvSpPr>
              <p:cNvPr id="192530" name="Text Box 18"/>
              <p:cNvSpPr txBox="1">
                <a:spLocks noChangeArrowheads="1"/>
              </p:cNvSpPr>
              <p:nvPr/>
            </p:nvSpPr>
            <p:spPr bwMode="auto">
              <a:xfrm>
                <a:off x="3451" y="5517"/>
                <a:ext cx="115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200">
                    <a:solidFill>
                      <a:srgbClr val="100E0C"/>
                    </a:solidFill>
                    <a:latin typeface="Arial" pitchFamily="34" charset="0"/>
                  </a:rPr>
                  <a:t>Интерфейс компьютера</a:t>
                </a:r>
              </a:p>
            </p:txBody>
          </p:sp>
          <p:sp>
            <p:nvSpPr>
              <p:cNvPr id="192529" name="Text Box 17"/>
              <p:cNvSpPr txBox="1">
                <a:spLocks noChangeArrowheads="1"/>
              </p:cNvSpPr>
              <p:nvPr/>
            </p:nvSpPr>
            <p:spPr bwMode="auto">
              <a:xfrm>
                <a:off x="1221" y="2700"/>
                <a:ext cx="2395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b="1"/>
                  <a:t>Компьютер А</a:t>
                </a:r>
                <a:endParaRPr kumimoji="0" lang="en-US" altLang="ru-RU"/>
              </a:p>
            </p:txBody>
          </p:sp>
          <p:sp>
            <p:nvSpPr>
              <p:cNvPr id="192528" name="Freeform 16"/>
              <p:cNvSpPr>
                <a:spLocks/>
              </p:cNvSpPr>
              <p:nvPr/>
            </p:nvSpPr>
            <p:spPr bwMode="auto">
              <a:xfrm>
                <a:off x="3193" y="3404"/>
                <a:ext cx="610" cy="986"/>
              </a:xfrm>
              <a:custGeom>
                <a:avLst/>
                <a:gdLst>
                  <a:gd name="T0" fmla="*/ 0 w 780"/>
                  <a:gd name="T1" fmla="*/ 0 h 1260"/>
                  <a:gd name="T2" fmla="*/ 540 w 780"/>
                  <a:gd name="T3" fmla="*/ 180 h 1260"/>
                  <a:gd name="T4" fmla="*/ 720 w 780"/>
                  <a:gd name="T5" fmla="*/ 900 h 1260"/>
                  <a:gd name="T6" fmla="*/ 180 w 780"/>
                  <a:gd name="T7" fmla="*/ 1260 h 1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0" h="1260">
                    <a:moveTo>
                      <a:pt x="0" y="0"/>
                    </a:moveTo>
                    <a:cubicBezTo>
                      <a:pt x="210" y="15"/>
                      <a:pt x="420" y="30"/>
                      <a:pt x="540" y="180"/>
                    </a:cubicBezTo>
                    <a:cubicBezTo>
                      <a:pt x="660" y="330"/>
                      <a:pt x="780" y="720"/>
                      <a:pt x="720" y="900"/>
                    </a:cubicBezTo>
                    <a:cubicBezTo>
                      <a:pt x="660" y="1080"/>
                      <a:pt x="420" y="1170"/>
                      <a:pt x="180" y="12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27" name="Freeform 15"/>
              <p:cNvSpPr>
                <a:spLocks/>
              </p:cNvSpPr>
              <p:nvPr/>
            </p:nvSpPr>
            <p:spPr bwMode="auto">
              <a:xfrm>
                <a:off x="3334" y="4531"/>
                <a:ext cx="305" cy="705"/>
              </a:xfrm>
              <a:custGeom>
                <a:avLst/>
                <a:gdLst>
                  <a:gd name="T0" fmla="*/ 0 w 390"/>
                  <a:gd name="T1" fmla="*/ 0 h 900"/>
                  <a:gd name="T2" fmla="*/ 360 w 390"/>
                  <a:gd name="T3" fmla="*/ 180 h 900"/>
                  <a:gd name="T4" fmla="*/ 180 w 390"/>
                  <a:gd name="T5" fmla="*/ 720 h 900"/>
                  <a:gd name="T6" fmla="*/ 0 w 390"/>
                  <a:gd name="T7" fmla="*/ 900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0" h="900">
                    <a:moveTo>
                      <a:pt x="0" y="0"/>
                    </a:moveTo>
                    <a:cubicBezTo>
                      <a:pt x="165" y="30"/>
                      <a:pt x="330" y="60"/>
                      <a:pt x="360" y="180"/>
                    </a:cubicBezTo>
                    <a:cubicBezTo>
                      <a:pt x="390" y="300"/>
                      <a:pt x="240" y="600"/>
                      <a:pt x="180" y="720"/>
                    </a:cubicBezTo>
                    <a:cubicBezTo>
                      <a:pt x="120" y="840"/>
                      <a:pt x="60" y="870"/>
                      <a:pt x="0" y="90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26" name="Line 14"/>
              <p:cNvSpPr>
                <a:spLocks noChangeShapeType="1"/>
              </p:cNvSpPr>
              <p:nvPr/>
            </p:nvSpPr>
            <p:spPr bwMode="auto">
              <a:xfrm>
                <a:off x="2630" y="5377"/>
                <a:ext cx="0" cy="2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25" name="Rectangle 13"/>
              <p:cNvSpPr>
                <a:spLocks noChangeArrowheads="1"/>
              </p:cNvSpPr>
              <p:nvPr/>
            </p:nvSpPr>
            <p:spPr bwMode="auto">
              <a:xfrm>
                <a:off x="1221" y="3745"/>
                <a:ext cx="986" cy="14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24" name="Text Box 12"/>
              <p:cNvSpPr txBox="1">
                <a:spLocks noChangeArrowheads="1"/>
              </p:cNvSpPr>
              <p:nvPr/>
            </p:nvSpPr>
            <p:spPr bwMode="auto">
              <a:xfrm>
                <a:off x="2172" y="3616"/>
                <a:ext cx="1268" cy="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800"/>
                  <a:t>Буфер</a:t>
                </a:r>
              </a:p>
            </p:txBody>
          </p:sp>
          <p:sp>
            <p:nvSpPr>
              <p:cNvPr id="192523" name="Text Box 11"/>
              <p:cNvSpPr txBox="1">
                <a:spLocks noChangeArrowheads="1"/>
              </p:cNvSpPr>
              <p:nvPr/>
            </p:nvSpPr>
            <p:spPr bwMode="auto">
              <a:xfrm>
                <a:off x="1925" y="5377"/>
                <a:ext cx="423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endParaRPr lang="ru-RU"/>
              </a:p>
            </p:txBody>
          </p:sp>
          <p:sp>
            <p:nvSpPr>
              <p:cNvPr id="192522" name="Rectangle 10"/>
              <p:cNvSpPr>
                <a:spLocks noChangeArrowheads="1"/>
              </p:cNvSpPr>
              <p:nvPr/>
            </p:nvSpPr>
            <p:spPr bwMode="auto">
              <a:xfrm>
                <a:off x="3334" y="5658"/>
                <a:ext cx="141" cy="564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21" name="Rectangle 9"/>
              <p:cNvSpPr>
                <a:spLocks noChangeArrowheads="1"/>
              </p:cNvSpPr>
              <p:nvPr/>
            </p:nvSpPr>
            <p:spPr bwMode="auto">
              <a:xfrm>
                <a:off x="5040" y="5400"/>
                <a:ext cx="141" cy="564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20" name="Freeform 8"/>
              <p:cNvSpPr>
                <a:spLocks/>
              </p:cNvSpPr>
              <p:nvPr/>
            </p:nvSpPr>
            <p:spPr bwMode="auto">
              <a:xfrm>
                <a:off x="3420" y="5700"/>
                <a:ext cx="1620" cy="480"/>
              </a:xfrm>
              <a:custGeom>
                <a:avLst/>
                <a:gdLst>
                  <a:gd name="T0" fmla="*/ 0 w 1620"/>
                  <a:gd name="T1" fmla="*/ 240 h 480"/>
                  <a:gd name="T2" fmla="*/ 540 w 1620"/>
                  <a:gd name="T3" fmla="*/ 420 h 480"/>
                  <a:gd name="T4" fmla="*/ 720 w 1620"/>
                  <a:gd name="T5" fmla="*/ 420 h 480"/>
                  <a:gd name="T6" fmla="*/ 1440 w 1620"/>
                  <a:gd name="T7" fmla="*/ 60 h 480"/>
                  <a:gd name="T8" fmla="*/ 1620 w 1620"/>
                  <a:gd name="T9" fmla="*/ 6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0" h="480">
                    <a:moveTo>
                      <a:pt x="0" y="240"/>
                    </a:moveTo>
                    <a:cubicBezTo>
                      <a:pt x="210" y="315"/>
                      <a:pt x="420" y="390"/>
                      <a:pt x="540" y="420"/>
                    </a:cubicBezTo>
                    <a:cubicBezTo>
                      <a:pt x="660" y="450"/>
                      <a:pt x="570" y="480"/>
                      <a:pt x="720" y="420"/>
                    </a:cubicBezTo>
                    <a:cubicBezTo>
                      <a:pt x="870" y="360"/>
                      <a:pt x="1290" y="120"/>
                      <a:pt x="1440" y="60"/>
                    </a:cubicBezTo>
                    <a:cubicBezTo>
                      <a:pt x="1590" y="0"/>
                      <a:pt x="1590" y="60"/>
                      <a:pt x="1620" y="6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19" name="Text Box 7"/>
              <p:cNvSpPr txBox="1">
                <a:spLocks noChangeArrowheads="1"/>
              </p:cNvSpPr>
              <p:nvPr/>
            </p:nvSpPr>
            <p:spPr bwMode="auto">
              <a:xfrm>
                <a:off x="2160" y="4680"/>
                <a:ext cx="1260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400"/>
                  <a:t>Драйвер COM-порта</a:t>
                </a:r>
              </a:p>
            </p:txBody>
          </p:sp>
        </p:grpSp>
        <p:sp>
          <p:nvSpPr>
            <p:cNvPr id="192517" name="Text Box 5"/>
            <p:cNvSpPr txBox="1">
              <a:spLocks noChangeArrowheads="1"/>
            </p:cNvSpPr>
            <p:nvPr/>
          </p:nvSpPr>
          <p:spPr bwMode="auto">
            <a:xfrm>
              <a:off x="5145" y="5400"/>
              <a:ext cx="16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1200"/>
                <a:t>Контроллер COM-порта</a:t>
              </a:r>
              <a:endParaRPr kumimoji="0" lang="en-US" altLang="ru-RU" sz="240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57424" y="801578"/>
            <a:ext cx="546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sz="3600" dirty="0" smtClean="0"/>
              <a:t>Доступ к ресурсам по сети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351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300288" y="2128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pic>
        <p:nvPicPr>
          <p:cNvPr id="3175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066800"/>
            <a:ext cx="79152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58892" y="1109707"/>
            <a:ext cx="20707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Интерфейс, протокол</a:t>
            </a:r>
          </a:p>
          <a:p>
            <a:r>
              <a:rPr lang="ru-RU" dirty="0" smtClean="0"/>
              <a:t>Драйвер, сетевая карта</a:t>
            </a:r>
          </a:p>
          <a:p>
            <a:r>
              <a:rPr lang="ru-RU" dirty="0" smtClean="0"/>
              <a:t>Согласование, синхронизация, достоверность данных</a:t>
            </a:r>
          </a:p>
          <a:p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614363" y="6021288"/>
            <a:ext cx="7125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dirty="0" smtClean="0"/>
              <a:t>Клиенты + Сервер = Сетевая служба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0" name="Rectangle 42"/>
          <p:cNvSpPr>
            <a:spLocks noChangeArrowheads="1"/>
          </p:cNvSpPr>
          <p:nvPr/>
        </p:nvSpPr>
        <p:spPr bwMode="auto">
          <a:xfrm>
            <a:off x="1371600" y="1506538"/>
            <a:ext cx="3287713" cy="46863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2809" name="Rectangle 41"/>
          <p:cNvSpPr>
            <a:spLocks noChangeArrowheads="1"/>
          </p:cNvSpPr>
          <p:nvPr/>
        </p:nvSpPr>
        <p:spPr bwMode="auto">
          <a:xfrm>
            <a:off x="5094288" y="1506538"/>
            <a:ext cx="3287712" cy="4687887"/>
          </a:xfrm>
          <a:prstGeom prst="rect">
            <a:avLst/>
          </a:prstGeom>
          <a:solidFill>
            <a:srgbClr val="FCF7C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5378450" y="1627188"/>
            <a:ext cx="1455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400" b="1">
                <a:latin typeface="Times New Roman CYR" charset="-52"/>
              </a:rPr>
              <a:t>Компьютер В</a:t>
            </a:r>
            <a:endParaRPr kumimoji="0" lang="en-US" altLang="ru-RU" sz="1200">
              <a:latin typeface="Times New Roman CYR" charset="-5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sp>
        <p:nvSpPr>
          <p:cNvPr id="32807" name="Rectangle 39"/>
          <p:cNvSpPr>
            <a:spLocks noChangeArrowheads="1"/>
          </p:cNvSpPr>
          <p:nvPr/>
        </p:nvSpPr>
        <p:spPr bwMode="auto">
          <a:xfrm>
            <a:off x="1663700" y="1627188"/>
            <a:ext cx="1457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400" b="1">
                <a:latin typeface="Times New Roman CYR" charset="-52"/>
              </a:rPr>
              <a:t>Компьютер А</a:t>
            </a:r>
            <a:endParaRPr kumimoji="0" lang="en-US" altLang="ru-RU" sz="1200">
              <a:latin typeface="Times New Roman CYR" charset="-5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sp>
        <p:nvSpPr>
          <p:cNvPr id="32806" name="Rectangle 38"/>
          <p:cNvSpPr>
            <a:spLocks noChangeArrowheads="1"/>
          </p:cNvSpPr>
          <p:nvPr/>
        </p:nvSpPr>
        <p:spPr bwMode="auto">
          <a:xfrm>
            <a:off x="2024063" y="2840038"/>
            <a:ext cx="1939925" cy="446087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38100" tIns="38100" rIns="38100" bIns="3810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600" b="1">
                <a:latin typeface="Arial" pitchFamily="34" charset="0"/>
              </a:rPr>
              <a:t>Редиректор</a:t>
            </a:r>
            <a:r>
              <a:rPr kumimoji="0" lang="en-US" altLang="ru-RU" sz="1400">
                <a:latin typeface="Times New Roman CYR" charset="-52"/>
              </a:rPr>
              <a:t> </a:t>
            </a:r>
            <a:endParaRPr kumimoji="0" lang="en-US" altLang="ru-RU" sz="1200">
              <a:latin typeface="Times New Roman CYR" charset="-5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2024063" y="2071688"/>
            <a:ext cx="1939925" cy="44608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38100" tIns="38100" rIns="38100" bIns="3810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400">
                <a:latin typeface="Times New Roman CYR" charset="-52"/>
              </a:rPr>
              <a:t>Приложение А</a:t>
            </a:r>
            <a:endParaRPr kumimoji="0" lang="en-US" altLang="ru-RU" sz="1200">
              <a:latin typeface="Times New Roman CYR" charset="-5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6924675" y="3648075"/>
            <a:ext cx="1111250" cy="688975"/>
          </a:xfrm>
          <a:prstGeom prst="rect">
            <a:avLst/>
          </a:prstGeom>
          <a:solidFill>
            <a:srgbClr val="F8D4D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38100" tIns="38100" rIns="38100" bIns="3810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600">
                <a:latin typeface="Times New Roman CYR" charset="-52"/>
              </a:rPr>
              <a:t>Локальная ОС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1600"/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5378450" y="3648075"/>
            <a:ext cx="1109663" cy="688975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38100" tIns="38100" rIns="38100" bIns="3810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600" b="1">
                <a:latin typeface="Arial" pitchFamily="34" charset="0"/>
              </a:rPr>
              <a:t>Серверная часть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1600" b="1">
              <a:latin typeface="Arial" pitchFamily="34" charset="0"/>
            </a:endParaRPr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3175000" y="3649663"/>
            <a:ext cx="1200150" cy="687387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38100" tIns="38100" rIns="38100" bIns="3810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600" b="1">
                <a:latin typeface="Arial" pitchFamily="34" charset="0"/>
              </a:rPr>
              <a:t>Клиентская часть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1600" b="1">
              <a:latin typeface="Arial" pitchFamily="34" charset="0"/>
            </a:endParaRPr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1663700" y="3648075"/>
            <a:ext cx="1109663" cy="688975"/>
          </a:xfrm>
          <a:prstGeom prst="rect">
            <a:avLst/>
          </a:prstGeom>
          <a:solidFill>
            <a:srgbClr val="F8D4D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38100" tIns="38100" rIns="38100" bIns="3810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600">
                <a:latin typeface="Times New Roman CYR" charset="-52"/>
              </a:rPr>
              <a:t>Локальная ОС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1600"/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2530475" y="5180013"/>
            <a:ext cx="109378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endParaRPr lang="ru-RU"/>
          </a:p>
        </p:txBody>
      </p:sp>
      <p:grpSp>
        <p:nvGrpSpPr>
          <p:cNvPr id="32793" name="Group 25"/>
          <p:cNvGrpSpPr>
            <a:grpSpLocks/>
          </p:cNvGrpSpPr>
          <p:nvPr/>
        </p:nvGrpSpPr>
        <p:grpSpPr bwMode="auto">
          <a:xfrm>
            <a:off x="1503363" y="5105400"/>
            <a:ext cx="827087" cy="363538"/>
            <a:chOff x="0" y="0"/>
            <a:chExt cx="20000" cy="19999"/>
          </a:xfrm>
        </p:grpSpPr>
        <p:sp>
          <p:nvSpPr>
            <p:cNvPr id="32798" name="Oval 30"/>
            <p:cNvSpPr>
              <a:spLocks noChangeArrowheads="1"/>
            </p:cNvSpPr>
            <p:nvPr/>
          </p:nvSpPr>
          <p:spPr bwMode="auto">
            <a:xfrm>
              <a:off x="34" y="0"/>
              <a:ext cx="19914" cy="892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797" name="Oval 29"/>
            <p:cNvSpPr>
              <a:spLocks noChangeArrowheads="1"/>
            </p:cNvSpPr>
            <p:nvPr/>
          </p:nvSpPr>
          <p:spPr bwMode="auto">
            <a:xfrm>
              <a:off x="0" y="11092"/>
              <a:ext cx="19948" cy="890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>
              <a:off x="0" y="4431"/>
              <a:ext cx="17" cy="11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>
              <a:off x="19982" y="4431"/>
              <a:ext cx="18" cy="11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794" name="Rectangle 26"/>
            <p:cNvSpPr>
              <a:spLocks noChangeArrowheads="1"/>
            </p:cNvSpPr>
            <p:nvPr/>
          </p:nvSpPr>
          <p:spPr bwMode="auto">
            <a:xfrm>
              <a:off x="310" y="10293"/>
              <a:ext cx="19345" cy="52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5962650" y="5810250"/>
            <a:ext cx="2114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400" i="1">
                <a:latin typeface="Times New Roman CYR" charset="-52"/>
              </a:rPr>
              <a:t>Локальные ресурсы</a:t>
            </a:r>
            <a:endParaRPr kumimoji="0" lang="en-US" altLang="ru-RU" sz="1200">
              <a:latin typeface="Times New Roman CYR" charset="-5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1435100" y="5770563"/>
            <a:ext cx="2114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400" i="1">
                <a:latin typeface="Times New Roman CYR" charset="-52"/>
              </a:rPr>
              <a:t>Локальные ресурсы</a:t>
            </a:r>
            <a:endParaRPr kumimoji="0" lang="en-US" altLang="ru-RU" sz="1200">
              <a:latin typeface="Times New Roman CYR" charset="-5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>
            <a:off x="1878013" y="4337050"/>
            <a:ext cx="1587" cy="728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2586038" y="4337050"/>
            <a:ext cx="490537" cy="868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7583488" y="4337050"/>
            <a:ext cx="0" cy="728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2279650" y="3286125"/>
            <a:ext cx="1588" cy="363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3694113" y="3286125"/>
            <a:ext cx="1587" cy="363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2973388" y="2517775"/>
            <a:ext cx="0" cy="323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32779" name="Group 11"/>
          <p:cNvGrpSpPr>
            <a:grpSpLocks/>
          </p:cNvGrpSpPr>
          <p:nvPr/>
        </p:nvGrpSpPr>
        <p:grpSpPr bwMode="auto">
          <a:xfrm>
            <a:off x="7162800" y="4984750"/>
            <a:ext cx="825500" cy="363538"/>
            <a:chOff x="0" y="0"/>
            <a:chExt cx="20000" cy="19999"/>
          </a:xfrm>
        </p:grpSpPr>
        <p:sp>
          <p:nvSpPr>
            <p:cNvPr id="32784" name="Oval 16"/>
            <p:cNvSpPr>
              <a:spLocks noChangeArrowheads="1"/>
            </p:cNvSpPr>
            <p:nvPr/>
          </p:nvSpPr>
          <p:spPr bwMode="auto">
            <a:xfrm>
              <a:off x="34" y="0"/>
              <a:ext cx="19914" cy="892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783" name="Oval 15"/>
            <p:cNvSpPr>
              <a:spLocks noChangeArrowheads="1"/>
            </p:cNvSpPr>
            <p:nvPr/>
          </p:nvSpPr>
          <p:spPr bwMode="auto">
            <a:xfrm>
              <a:off x="0" y="11092"/>
              <a:ext cx="19948" cy="890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>
              <a:off x="0" y="4431"/>
              <a:ext cx="17" cy="11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>
              <a:off x="19982" y="4431"/>
              <a:ext cx="18" cy="11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310" y="10293"/>
              <a:ext cx="19345" cy="52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4379913" y="4010025"/>
            <a:ext cx="996950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"/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408488" y="6473825"/>
            <a:ext cx="882650" cy="231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400" i="1">
                <a:latin typeface="Times New Roman CYR" charset="-52"/>
              </a:rPr>
              <a:t>Сеть</a:t>
            </a:r>
            <a:endParaRPr kumimoji="0" lang="en-US" altLang="ru-RU" sz="1200">
              <a:latin typeface="Times New Roman CYR" charset="-5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4251325" y="4741863"/>
            <a:ext cx="12398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"/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6486525" y="4010025"/>
            <a:ext cx="44291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191125" y="1231900"/>
            <a:ext cx="12827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400">
                <a:latin typeface="Times New Roman CYR" charset="-52"/>
              </a:rPr>
              <a:t>СЕРВЕР</a:t>
            </a:r>
            <a:endParaRPr kumimoji="0" lang="en-US" altLang="ru-RU" sz="1200">
              <a:latin typeface="Times New Roman CYR" charset="-5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460500" y="1219200"/>
            <a:ext cx="12827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400">
                <a:latin typeface="Times New Roman CYR" charset="-52"/>
              </a:rPr>
              <a:t>КЛИЕНТ</a:t>
            </a:r>
            <a:endParaRPr kumimoji="0" lang="en-US" altLang="ru-RU" sz="1200">
              <a:latin typeface="Times New Roman CYR" charset="-5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sp>
        <p:nvSpPr>
          <p:cNvPr id="32816" name="Rectangle 48"/>
          <p:cNvSpPr>
            <a:spLocks noChangeArrowheads="1"/>
          </p:cNvSpPr>
          <p:nvPr/>
        </p:nvSpPr>
        <p:spPr bwMode="auto">
          <a:xfrm>
            <a:off x="87313" y="19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32834" name="Rectangle 66"/>
          <p:cNvSpPr>
            <a:spLocks noChangeArrowheads="1"/>
          </p:cNvSpPr>
          <p:nvPr/>
        </p:nvSpPr>
        <p:spPr bwMode="auto">
          <a:xfrm>
            <a:off x="87313" y="19050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200">
                <a:latin typeface="Times New Roman CYR" charset="-52"/>
              </a:rPr>
              <a:t/>
            </a:r>
            <a:br>
              <a:rPr kumimoji="0" lang="en-US" altLang="ru-RU" sz="1200">
                <a:latin typeface="Times New Roman CYR" charset="-52"/>
              </a:rPr>
            </a:br>
            <a:r>
              <a:rPr kumimoji="0" lang="en-US" altLang="ru-RU" sz="1200">
                <a:latin typeface="Times New Roman CYR" charset="-52"/>
              </a:rPr>
              <a:t> 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sp>
        <p:nvSpPr>
          <p:cNvPr id="32835" name="Text Box 67"/>
          <p:cNvSpPr txBox="1">
            <a:spLocks noChangeArrowheads="1"/>
          </p:cNvSpPr>
          <p:nvPr/>
        </p:nvSpPr>
        <p:spPr bwMode="auto">
          <a:xfrm>
            <a:off x="1295400" y="6096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 b="1"/>
              <a:t>Взаимодействие программных компонент</a:t>
            </a:r>
          </a:p>
        </p:txBody>
      </p:sp>
      <p:sp>
        <p:nvSpPr>
          <p:cNvPr id="32837" name="Rectangle 69"/>
          <p:cNvSpPr>
            <a:spLocks noChangeArrowheads="1"/>
          </p:cNvSpPr>
          <p:nvPr/>
        </p:nvSpPr>
        <p:spPr bwMode="auto">
          <a:xfrm>
            <a:off x="4157663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32836" name="Object 68"/>
          <p:cNvGraphicFramePr>
            <a:graphicFrameLocks noChangeAspect="1"/>
          </p:cNvGraphicFramePr>
          <p:nvPr/>
        </p:nvGraphicFramePr>
        <p:xfrm>
          <a:off x="2590800" y="5181600"/>
          <a:ext cx="8286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3" r:id="rId3" imgW="5554663" imgH="2851150" progId="MS_ClipArt_Gallery.5">
                  <p:embed/>
                </p:oleObj>
              </mc:Choice>
              <mc:Fallback>
                <p:oleObj r:id="rId3" imgW="5554663" imgH="2851150" progId="MS_ClipArt_Gallery.5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81600"/>
                        <a:ext cx="8286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39" name="Rectangle 71"/>
          <p:cNvSpPr>
            <a:spLocks noChangeArrowheads="1"/>
          </p:cNvSpPr>
          <p:nvPr/>
        </p:nvSpPr>
        <p:spPr bwMode="auto">
          <a:xfrm>
            <a:off x="4157663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32838" name="Object 70"/>
          <p:cNvGraphicFramePr>
            <a:graphicFrameLocks noChangeAspect="1"/>
          </p:cNvGraphicFramePr>
          <p:nvPr/>
        </p:nvGraphicFramePr>
        <p:xfrm>
          <a:off x="6477000" y="5334000"/>
          <a:ext cx="8286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4" r:id="rId5" imgW="5554663" imgH="2851150" progId="MS_ClipArt_Gallery.5">
                  <p:embed/>
                </p:oleObj>
              </mc:Choice>
              <mc:Fallback>
                <p:oleObj r:id="rId5" imgW="5554663" imgH="2851150" progId="MS_ClipArt_Gallery.5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334000"/>
                        <a:ext cx="8286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40" name="Line 72"/>
          <p:cNvSpPr>
            <a:spLocks noChangeShapeType="1"/>
          </p:cNvSpPr>
          <p:nvPr/>
        </p:nvSpPr>
        <p:spPr bwMode="auto">
          <a:xfrm flipH="1">
            <a:off x="7010400" y="43434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32815" name="Rectangle 47"/>
          <p:cNvSpPr>
            <a:spLocks noChangeArrowheads="1"/>
          </p:cNvSpPr>
          <p:nvPr/>
        </p:nvSpPr>
        <p:spPr bwMode="auto">
          <a:xfrm>
            <a:off x="4572000" y="3581400"/>
            <a:ext cx="969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200">
                <a:latin typeface="Times New Roman CYR" charset="-52"/>
              </a:rPr>
              <a:t>Сообщения А - В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grpSp>
        <p:nvGrpSpPr>
          <p:cNvPr id="32811" name="Group 43"/>
          <p:cNvGrpSpPr>
            <a:grpSpLocks/>
          </p:cNvGrpSpPr>
          <p:nvPr/>
        </p:nvGrpSpPr>
        <p:grpSpPr bwMode="auto">
          <a:xfrm>
            <a:off x="3752850" y="4338638"/>
            <a:ext cx="2193925" cy="2085975"/>
            <a:chOff x="1514" y="0"/>
            <a:chExt cx="18486" cy="20000"/>
          </a:xfrm>
        </p:grpSpPr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>
              <a:off x="19994" y="0"/>
              <a:ext cx="6" cy="19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>
              <a:off x="1514" y="5"/>
              <a:ext cx="6" cy="19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>
              <a:off x="1514" y="19995"/>
              <a:ext cx="18486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3311525" y="4691063"/>
            <a:ext cx="955675" cy="566737"/>
          </a:xfrm>
          <a:prstGeom prst="rect">
            <a:avLst/>
          </a:prstGeom>
          <a:solidFill>
            <a:schemeClr val="fol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2700" tIns="12700" rIns="12700" bIns="1270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600" b="1">
                <a:latin typeface="Arial" pitchFamily="34" charset="0"/>
              </a:rPr>
              <a:t>Драйвер порта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1600" b="1">
              <a:latin typeface="Arial" pitchFamily="34" charset="0"/>
            </a:endParaRP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5486400" y="4614863"/>
            <a:ext cx="915988" cy="566737"/>
          </a:xfrm>
          <a:prstGeom prst="rect">
            <a:avLst/>
          </a:prstGeom>
          <a:solidFill>
            <a:schemeClr val="fol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2700" tIns="12700" rIns="12700" bIns="1270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600" b="1">
                <a:latin typeface="Times New Roman CYR" charset="-52"/>
              </a:rPr>
              <a:t>Драйвер порта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657424" y="801578"/>
            <a:ext cx="3480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sz="3600" dirty="0" smtClean="0"/>
              <a:t>Сетевые службы</a:t>
            </a:r>
            <a:endParaRPr lang="ru-RU" sz="3600" dirty="0"/>
          </a:p>
        </p:txBody>
      </p:sp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629367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3222" y="1772816"/>
            <a:ext cx="21312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Файловая служба</a:t>
            </a:r>
          </a:p>
          <a:p>
            <a:r>
              <a:rPr lang="ru-RU" dirty="0" smtClean="0"/>
              <a:t>Служба печати</a:t>
            </a:r>
          </a:p>
          <a:p>
            <a:r>
              <a:rPr lang="ru-RU" dirty="0" smtClean="0"/>
              <a:t>Веб-служба</a:t>
            </a:r>
          </a:p>
          <a:p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668636" y="801578"/>
            <a:ext cx="3480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sz="3600" dirty="0" smtClean="0"/>
              <a:t>Сетевые службы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37967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4899</TotalTime>
  <Words>596</Words>
  <Application>Microsoft Office PowerPoint</Application>
  <PresentationFormat>Экран (4:3)</PresentationFormat>
  <Paragraphs>241</Paragraphs>
  <Slides>29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Природа</vt:lpstr>
      <vt:lpstr>MS_ClipArt_Gallery.5</vt:lpstr>
      <vt:lpstr>Slide</vt:lpstr>
      <vt:lpstr>Документ Microsoft Word 97-2003</vt:lpstr>
      <vt:lpstr>Рисунок</vt:lpstr>
      <vt:lpstr>Сети Основные понятия</vt:lpstr>
      <vt:lpstr>Презентация PowerPoint</vt:lpstr>
      <vt:lpstr>Презентация PowerPoint</vt:lpstr>
      <vt:lpstr>Презентация PowerPoint</vt:lpstr>
      <vt:lpstr>      Возможное распределение функций между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Задачи физической передачи данных по линии связи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79</cp:revision>
  <dcterms:created xsi:type="dcterms:W3CDTF">1601-01-01T00:00:00Z</dcterms:created>
  <dcterms:modified xsi:type="dcterms:W3CDTF">2017-09-26T08:05:08Z</dcterms:modified>
</cp:coreProperties>
</file>