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311" r:id="rId2"/>
    <p:sldId id="312" r:id="rId3"/>
    <p:sldId id="313" r:id="rId4"/>
    <p:sldId id="315" r:id="rId5"/>
    <p:sldId id="316" r:id="rId6"/>
    <p:sldId id="314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326" r:id="rId16"/>
    <p:sldId id="334" r:id="rId17"/>
    <p:sldId id="323" r:id="rId18"/>
    <p:sldId id="327" r:id="rId19"/>
    <p:sldId id="328" r:id="rId20"/>
    <p:sldId id="337" r:id="rId21"/>
    <p:sldId id="338" r:id="rId22"/>
    <p:sldId id="329" r:id="rId23"/>
    <p:sldId id="330" r:id="rId24"/>
    <p:sldId id="331" r:id="rId25"/>
    <p:sldId id="332" r:id="rId26"/>
    <p:sldId id="333" r:id="rId27"/>
    <p:sldId id="335" r:id="rId28"/>
    <p:sldId id="339" r:id="rId29"/>
    <p:sldId id="33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8EE90"/>
    <a:srgbClr val="F76778"/>
    <a:srgbClr val="F8D4DC"/>
    <a:srgbClr val="D6EB0D"/>
    <a:srgbClr val="E9D40F"/>
    <a:srgbClr val="F40426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gif"/><Relationship Id="rId5" Type="http://schemas.openxmlformats.org/officeDocument/2006/relationships/image" Target="../media/image36.gif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Коммутируемый </a:t>
            </a:r>
            <a:r>
              <a:rPr kumimoji="0" lang="en-US" altLang="ru-RU" b="1" kern="0" dirty="0" smtClean="0"/>
              <a:t>Ethernet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7308304" cy="408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0" name="Picture 2" descr="https://upload.wikimedia.org/wikipedia/commons/thumb/b/b9/2550T-PWR-Front.jpg/370px-2550T-PWR-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80989"/>
            <a:ext cx="4786595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899592" y="836712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Пример адресной таблицы</a:t>
            </a:r>
          </a:p>
        </p:txBody>
      </p:sp>
      <p:pic>
        <p:nvPicPr>
          <p:cNvPr id="4" name="Picture 4" descr="1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749927" cy="28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 bwMode="auto">
          <a:xfrm>
            <a:off x="7884368" y="2996952"/>
            <a:ext cx="648072" cy="288032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 bwMode="auto">
          <a:xfrm>
            <a:off x="7884368" y="2636912"/>
            <a:ext cx="648072" cy="28803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Петли в коммутируемых сетях</a:t>
            </a:r>
          </a:p>
        </p:txBody>
      </p:sp>
      <p:pic>
        <p:nvPicPr>
          <p:cNvPr id="7" name="Picture 4" descr="15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7266248" cy="503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0435" y="3573016"/>
            <a:ext cx="2808312" cy="1083374"/>
          </a:xfrm>
          <a:prstGeom prst="rect">
            <a:avLst/>
          </a:prstGeom>
          <a:solidFill>
            <a:srgbClr val="E9D40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060"/>
                </a:solidFill>
              </a:rPr>
              <a:t>Размножение кадра</a:t>
            </a:r>
          </a:p>
          <a:p>
            <a:r>
              <a:rPr lang="ru-RU" sz="1400" dirty="0" smtClean="0">
                <a:solidFill>
                  <a:srgbClr val="002060"/>
                </a:solidFill>
              </a:rPr>
              <a:t>Бесконечная циркуляция</a:t>
            </a:r>
          </a:p>
          <a:p>
            <a:r>
              <a:rPr lang="ru-RU" sz="1400" dirty="0" smtClean="0">
                <a:solidFill>
                  <a:srgbClr val="002060"/>
                </a:solidFill>
              </a:rPr>
              <a:t>Постоянная перестройка таблиц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ru-RU" sz="1400" dirty="0" smtClean="0">
                <a:solidFill>
                  <a:srgbClr val="002060"/>
                </a:solidFill>
              </a:rPr>
              <a:t>Неустойчивая работа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5" name="Выноска 2 (граница и черта) 4"/>
          <p:cNvSpPr/>
          <p:nvPr/>
        </p:nvSpPr>
        <p:spPr bwMode="auto">
          <a:xfrm>
            <a:off x="5580112" y="6361092"/>
            <a:ext cx="1872208" cy="322409"/>
          </a:xfrm>
          <a:prstGeom prst="accentBorderCallout2">
            <a:avLst>
              <a:gd name="adj1" fmla="val 27613"/>
              <a:gd name="adj2" fmla="val -4772"/>
              <a:gd name="adj3" fmla="val 57156"/>
              <a:gd name="adj4" fmla="val -14632"/>
              <a:gd name="adj5" fmla="val -516770"/>
              <a:gd name="adj6" fmla="val -45649"/>
            </a:avLst>
          </a:prstGeom>
          <a:solidFill>
            <a:srgbClr val="92D050"/>
          </a:solidFill>
          <a:ln w="19050">
            <a:solidFill>
              <a:schemeClr val="accent5">
                <a:lumMod val="25000"/>
              </a:schemeClr>
            </a:solidFill>
            <a:headEnd type="none" w="med" len="med"/>
            <a:tailEnd type="arrow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Spanning Tree Protocol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</a:t>
            </a:r>
            <a:r>
              <a:rPr kumimoji="0" lang="en-US" altLang="ru-RU" b="1" kern="0" dirty="0" smtClean="0"/>
              <a:t>/ Switch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62050" y="1700808"/>
            <a:ext cx="7704856" cy="76944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Повторитель + Много портов = Концентратор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Repeater + Multiport = Hub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368" y="3573016"/>
            <a:ext cx="7704856" cy="769441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Мост+ Много портов = Коммутатор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Bridge + Multiport = Switch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Пятно 2 3"/>
          <p:cNvSpPr/>
          <p:nvPr/>
        </p:nvSpPr>
        <p:spPr bwMode="auto">
          <a:xfrm>
            <a:off x="323528" y="3957736"/>
            <a:ext cx="3456384" cy="1368152"/>
          </a:xfrm>
          <a:prstGeom prst="irregularSeal2">
            <a:avLst/>
          </a:prstGeom>
          <a:solidFill>
            <a:srgbClr val="F40426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en-US" sz="1600" dirty="0" smtClean="0">
                <a:solidFill>
                  <a:srgbClr val="FFFF00"/>
                </a:solidFill>
              </a:rPr>
              <a:t>+ </a:t>
            </a:r>
            <a:r>
              <a:rPr lang="ru-RU" sz="1600" dirty="0" smtClean="0">
                <a:solidFill>
                  <a:srgbClr val="FFFF00"/>
                </a:solidFill>
              </a:rPr>
              <a:t>Много процессоров!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9" name="Пятно 1 8"/>
          <p:cNvSpPr/>
          <p:nvPr/>
        </p:nvSpPr>
        <p:spPr bwMode="auto">
          <a:xfrm>
            <a:off x="6045349" y="2708920"/>
            <a:ext cx="3096344" cy="1152128"/>
          </a:xfrm>
          <a:prstGeom prst="irregularSeal1">
            <a:avLst/>
          </a:prstGeom>
          <a:solidFill>
            <a:srgbClr val="E9D40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Multiprocessor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4797152"/>
            <a:ext cx="432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1990</a:t>
            </a:r>
            <a:r>
              <a:rPr lang="ru-RU" u="sng" baseline="30000" dirty="0" smtClean="0"/>
              <a:t>х</a:t>
            </a:r>
            <a:endParaRPr lang="ru-RU" dirty="0" smtClean="0"/>
          </a:p>
          <a:p>
            <a:r>
              <a:rPr lang="ru-RU" dirty="0" smtClean="0"/>
              <a:t>Рост трафика</a:t>
            </a:r>
          </a:p>
          <a:p>
            <a:r>
              <a:rPr lang="ru-RU" dirty="0" smtClean="0"/>
              <a:t>Процессор моста не справляется</a:t>
            </a:r>
            <a:endParaRPr lang="ru-RU" u="sng" baseline="30000" dirty="0"/>
          </a:p>
        </p:txBody>
      </p:sp>
    </p:spTree>
    <p:extLst>
      <p:ext uri="{BB962C8B-B14F-4D97-AF65-F5344CB8AC3E}">
        <p14:creationId xmlns:p14="http://schemas.microsoft.com/office/powerpoint/2010/main" val="29796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Структура коммутатора </a:t>
            </a:r>
            <a:r>
              <a:rPr kumimoji="0" lang="en-US" altLang="ru-RU" b="1" kern="0" dirty="0" err="1" smtClean="0"/>
              <a:t>EtherSwitch</a:t>
            </a:r>
            <a:endParaRPr kumimoji="0" lang="ru-RU" altLang="ru-RU" b="1" kern="0" dirty="0" smtClean="0"/>
          </a:p>
        </p:txBody>
      </p:sp>
      <p:pic>
        <p:nvPicPr>
          <p:cNvPr id="8" name="Picture 4" descr="15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084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916832"/>
            <a:ext cx="2592288" cy="113877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Компания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Kalpana</a:t>
            </a:r>
            <a:endParaRPr lang="en-US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1990</a:t>
            </a:r>
            <a:endParaRPr lang="ru-RU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Задержка до 40 </a:t>
            </a:r>
            <a:r>
              <a:rPr lang="ru-RU" dirty="0" err="1" smtClean="0">
                <a:solidFill>
                  <a:schemeClr val="accent5">
                    <a:lumMod val="10000"/>
                  </a:schemeClr>
                </a:solidFill>
              </a:rPr>
              <a:t>мс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Прямоугольная выноска 4"/>
          <p:cNvSpPr/>
          <p:nvPr/>
        </p:nvSpPr>
        <p:spPr bwMode="auto">
          <a:xfrm>
            <a:off x="899592" y="3645024"/>
            <a:ext cx="1080120" cy="864096"/>
          </a:xfrm>
          <a:prstGeom prst="wedgeRectCallout">
            <a:avLst>
              <a:gd name="adj1" fmla="val 101303"/>
              <a:gd name="adj2" fmla="val -30636"/>
            </a:avLst>
          </a:prstGeom>
          <a:solidFill>
            <a:srgbClr val="D6EB0D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Ethernet Packet Processor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ая выноска 10"/>
          <p:cNvSpPr/>
          <p:nvPr/>
        </p:nvSpPr>
        <p:spPr bwMode="auto">
          <a:xfrm>
            <a:off x="7020272" y="3578721"/>
            <a:ext cx="1440160" cy="570359"/>
          </a:xfrm>
          <a:prstGeom prst="wedgeRectCallout">
            <a:avLst>
              <a:gd name="adj1" fmla="val -161046"/>
              <a:gd name="adj2" fmla="val 94989"/>
            </a:avLst>
          </a:prstGeom>
          <a:solidFill>
            <a:srgbClr val="F8D4DC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Коммутация каналов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15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53911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395536" y="62068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Коммутация</a:t>
            </a:r>
          </a:p>
          <a:p>
            <a:pPr>
              <a:buClrTx/>
              <a:buSzTx/>
              <a:buFontTx/>
              <a:buNone/>
            </a:pPr>
            <a:r>
              <a:rPr kumimoji="0" lang="ru-RU" altLang="ru-RU" b="1" kern="0" dirty="0" smtClean="0"/>
              <a:t>«на лету»</a:t>
            </a:r>
          </a:p>
        </p:txBody>
      </p:sp>
    </p:spTree>
    <p:extLst>
      <p:ext uri="{BB962C8B-B14F-4D97-AF65-F5344CB8AC3E}">
        <p14:creationId xmlns:p14="http://schemas.microsoft.com/office/powerpoint/2010/main" val="788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15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88" y="836712"/>
            <a:ext cx="648252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36712"/>
            <a:ext cx="25815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первых байтов кадра процессором входного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Поиск адреса назначения в адресной таблице (порта или общей)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Коммутация матрицы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остальных байтов кадра процессором входного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Приём байтов кадра процессором выходного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Получение доступа к среде процессором выходного порта</a:t>
            </a:r>
          </a:p>
          <a:p>
            <a:pPr marL="180000">
              <a:spcBef>
                <a:spcPts val="0"/>
              </a:spcBef>
              <a:buFont typeface="+mj-lt"/>
              <a:buAutoNum type="arabicPeriod"/>
            </a:pPr>
            <a:r>
              <a:rPr lang="ru-RU" sz="1400" dirty="0" smtClean="0">
                <a:solidFill>
                  <a:schemeClr val="accent5">
                    <a:lumMod val="10000"/>
                  </a:schemeClr>
                </a:solidFill>
              </a:rPr>
              <a:t>Передача байтов кадра процессором выходного порта в сеть</a:t>
            </a:r>
            <a:endParaRPr lang="ru-RU" sz="14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157192"/>
            <a:ext cx="655272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а) Режим коммутации «На лету» (</a:t>
            </a:r>
            <a:r>
              <a:rPr lang="en-US" sz="1600" dirty="0" smtClean="0">
                <a:solidFill>
                  <a:srgbClr val="7030A0"/>
                </a:solidFill>
              </a:rPr>
              <a:t>on-the-fly</a:t>
            </a:r>
            <a:r>
              <a:rPr lang="ru-RU" sz="1600" dirty="0" smtClean="0">
                <a:solidFill>
                  <a:srgbClr val="7030A0"/>
                </a:solidFill>
              </a:rPr>
              <a:t>)</a:t>
            </a:r>
            <a:r>
              <a:rPr lang="en-US" sz="1600" dirty="0" smtClean="0">
                <a:solidFill>
                  <a:srgbClr val="7030A0"/>
                </a:solidFill>
              </a:rPr>
              <a:t> / </a:t>
            </a:r>
            <a:r>
              <a:rPr lang="ru-RU" sz="1600" dirty="0" smtClean="0">
                <a:solidFill>
                  <a:srgbClr val="7030A0"/>
                </a:solidFill>
              </a:rPr>
              <a:t>«Напролёт» </a:t>
            </a:r>
            <a:r>
              <a:rPr lang="en-US" sz="1600" dirty="0" smtClean="0">
                <a:solidFill>
                  <a:srgbClr val="7030A0"/>
                </a:solidFill>
              </a:rPr>
              <a:t>(cut-through)</a:t>
            </a:r>
          </a:p>
          <a:p>
            <a:pPr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б) Режим полной буферизации кадра</a:t>
            </a:r>
            <a:endParaRPr lang="ru-RU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Два типа коммутации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01313"/>
              </p:ext>
            </p:extLst>
          </p:nvPr>
        </p:nvGraphicFramePr>
        <p:xfrm>
          <a:off x="1186353" y="1412776"/>
          <a:ext cx="7845679" cy="3677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79241"/>
                <a:gridCol w="2367597"/>
                <a:gridCol w="1898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Функция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 лету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 буферизацией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Фильтрация плохих кадров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 разных технологий</a:t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(Ethernet,</a:t>
                      </a:r>
                      <a:r>
                        <a:rPr lang="en-US" baseline="0" dirty="0" smtClean="0"/>
                        <a:t> Token Ring, FDDI, ATM)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Задержка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 (5-40 </a:t>
                      </a:r>
                      <a:r>
                        <a:rPr lang="ru-RU" dirty="0" err="1" smtClean="0"/>
                        <a:t>мкс</a:t>
                      </a:r>
                      <a:r>
                        <a:rPr lang="ru-RU" dirty="0" smtClean="0"/>
                        <a:t>)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при низкой нагрузке</a:t>
                      </a:r>
                      <a:endParaRPr lang="ru-RU" dirty="0" smtClean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</a:p>
                    <a:p>
                      <a:pPr algn="ctr"/>
                      <a:r>
                        <a:rPr lang="ru-RU" dirty="0" smtClean="0"/>
                        <a:t>(50</a:t>
                      </a:r>
                      <a:r>
                        <a:rPr lang="ru-RU" baseline="0" dirty="0" smtClean="0"/>
                        <a:t> – 200 </a:t>
                      </a:r>
                      <a:r>
                        <a:rPr lang="ru-RU" baseline="0" dirty="0" err="1" smtClean="0"/>
                        <a:t>мкс</a:t>
                      </a:r>
                      <a:r>
                        <a:rPr lang="ru-RU" baseline="0" dirty="0" smtClean="0"/>
                        <a:t>)</a:t>
                      </a:r>
                      <a:endParaRPr lang="ru-RU" dirty="0" smtClean="0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Средняя</a:t>
                      </a:r>
                      <a:endParaRPr lang="ru-RU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при высокой нагрузке</a:t>
                      </a:r>
                      <a:endParaRPr lang="ru-RU" dirty="0" smtClean="0"/>
                    </a:p>
                    <a:p>
                      <a:pPr algn="ctr"/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 резервных</a:t>
                      </a:r>
                      <a:r>
                        <a:rPr lang="ru-RU" baseline="0" dirty="0" smtClean="0"/>
                        <a:t> связей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Анализ трафика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79907"/>
              </p:ext>
            </p:extLst>
          </p:nvPr>
        </p:nvGraphicFramePr>
        <p:xfrm>
          <a:off x="5292080" y="1209416"/>
          <a:ext cx="29718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0" r:id="rId3" imgW="2973324" imgH="3156204" progId="Word.Document.8">
                  <p:embed/>
                </p:oleObj>
              </mc:Choice>
              <mc:Fallback>
                <p:oleObj r:id="rId3" imgW="2973324" imgH="3156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209416"/>
                        <a:ext cx="297180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1417704" y="1724823"/>
            <a:ext cx="1381125" cy="4495800"/>
            <a:chOff x="1752600" y="1447800"/>
            <a:chExt cx="1381125" cy="4495800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223163"/>
                </p:ext>
              </p:extLst>
            </p:nvPr>
          </p:nvGraphicFramePr>
          <p:xfrm>
            <a:off x="2286000" y="1600200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1" r:id="rId5" imgW="4006850" imgH="3192463" progId="MS_ClipArt_Gallery.5">
                    <p:embed/>
                  </p:oleObj>
                </mc:Choice>
                <mc:Fallback>
                  <p:oleObj r:id="rId5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600200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713528"/>
                </p:ext>
              </p:extLst>
            </p:nvPr>
          </p:nvGraphicFramePr>
          <p:xfrm>
            <a:off x="2286000" y="2403475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2" r:id="rId7" imgW="4006850" imgH="3192463" progId="MS_ClipArt_Gallery.5">
                    <p:embed/>
                  </p:oleObj>
                </mc:Choice>
                <mc:Fallback>
                  <p:oleObj r:id="rId7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2403475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039414"/>
                </p:ext>
              </p:extLst>
            </p:nvPr>
          </p:nvGraphicFramePr>
          <p:xfrm>
            <a:off x="2286000" y="3124200"/>
            <a:ext cx="6096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3" r:id="rId8" imgW="4006850" imgH="3192463" progId="MS_ClipArt_Gallery.5">
                    <p:embed/>
                  </p:oleObj>
                </mc:Choice>
                <mc:Fallback>
                  <p:oleObj r:id="rId8" imgW="4006850" imgH="3192463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124200"/>
                          <a:ext cx="6096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28875" y="3810000"/>
              <a:ext cx="314325" cy="677863"/>
              <a:chOff x="5745" y="8892"/>
              <a:chExt cx="623" cy="1483"/>
            </a:xfrm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3" name="Group 16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4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8" name="Rectangle 18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9" name="Rectangle 19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" name="Rectangle 20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41" name="Rectangle 26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28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5" name="Rectangle 30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6" name="Rectangle 31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7" name="Group 32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35" name="Rectangle 33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6" name="Rectangle 34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" name="Rectangle 35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" name="Rectangle 36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" name="Rectangle 37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" name="Rectangle 38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28" name="Group 39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29" name="Rectangle 40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" name="Rectangle 41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1" name="Rectangle 42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" name="Rectangle 43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" name="Rectangle 44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" name="Rectangle 45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53" name="Group 46"/>
            <p:cNvGrpSpPr>
              <a:grpSpLocks/>
            </p:cNvGrpSpPr>
            <p:nvPr/>
          </p:nvGrpSpPr>
          <p:grpSpPr bwMode="auto">
            <a:xfrm>
              <a:off x="2809875" y="4122738"/>
              <a:ext cx="314325" cy="677862"/>
              <a:chOff x="5745" y="8892"/>
              <a:chExt cx="623" cy="1483"/>
            </a:xfrm>
          </p:grpSpPr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1" name="Group 54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85" name="Rectangle 55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" name="Rectangle 56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" name="Rectangle 57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8" name="Rectangle 58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9" name="Rectangle 59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" name="Rectangle 60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4" name="Group 63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79" name="Rectangle 64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0" name="Rectangle 65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1" name="Rectangle 66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2" name="Rectangle 67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3" name="Rectangle 68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4" name="Rectangle 69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5" name="Group 70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73" name="Rectangle 71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4" name="Rectangle 72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5" name="Rectangle 73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6" name="Rectangle 74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7" name="Rectangle 75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8" name="Rectangle 76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6" name="Group 77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67" name="Rectangle 78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8" name="Rectangle 79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9" name="Rectangle 80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0" name="Rectangle 81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1" name="Rectangle 82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72" name="Rectangle 83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1" name="Group 84"/>
            <p:cNvGrpSpPr>
              <a:grpSpLocks/>
            </p:cNvGrpSpPr>
            <p:nvPr/>
          </p:nvGrpSpPr>
          <p:grpSpPr bwMode="auto">
            <a:xfrm>
              <a:off x="2428875" y="4808538"/>
              <a:ext cx="314325" cy="677862"/>
              <a:chOff x="5745" y="8892"/>
              <a:chExt cx="623" cy="1483"/>
            </a:xfrm>
          </p:grpSpPr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3" name="Freeform 86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Rectangle 87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Rectangle 88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Rectangle 89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Rectangle 91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9" name="Group 92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123" name="Rectangle 93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4" name="Rectangle 94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5" name="Rectangle 95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6" name="Rectangle 96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7" name="Rectangle 97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8" name="Rectangle 98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2" name="Group 101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117" name="Rectangle 102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8" name="Rectangle 103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9" name="Rectangle 104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1" name="Rectangle 106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22" name="Rectangle 107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3" name="Group 108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111" name="Rectangle 109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2" name="Rectangle 110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3" name="Rectangle 111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4" name="Rectangle 112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5" name="Rectangle 113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6" name="Rectangle 114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4" name="Group 115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1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8" name="Rectangle 119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10" name="Rectangle 121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29" name="Group 122"/>
            <p:cNvGrpSpPr>
              <a:grpSpLocks/>
            </p:cNvGrpSpPr>
            <p:nvPr/>
          </p:nvGrpSpPr>
          <p:grpSpPr bwMode="auto">
            <a:xfrm>
              <a:off x="2819400" y="5189538"/>
              <a:ext cx="314325" cy="677862"/>
              <a:chOff x="5745" y="8892"/>
              <a:chExt cx="623" cy="1483"/>
            </a:xfrm>
          </p:grpSpPr>
          <p:sp>
            <p:nvSpPr>
              <p:cNvPr id="130" name="Freeform 123"/>
              <p:cNvSpPr>
                <a:spLocks/>
              </p:cNvSpPr>
              <p:nvPr/>
            </p:nvSpPr>
            <p:spPr bwMode="auto">
              <a:xfrm>
                <a:off x="5837" y="8954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1" name="Freeform 124"/>
              <p:cNvSpPr>
                <a:spLocks/>
              </p:cNvSpPr>
              <p:nvPr/>
            </p:nvSpPr>
            <p:spPr bwMode="auto">
              <a:xfrm>
                <a:off x="5745" y="8892"/>
                <a:ext cx="531" cy="1421"/>
              </a:xfrm>
              <a:custGeom>
                <a:avLst/>
                <a:gdLst>
                  <a:gd name="T0" fmla="*/ 0 w 531"/>
                  <a:gd name="T1" fmla="*/ 0 h 1421"/>
                  <a:gd name="T2" fmla="*/ 528 w 531"/>
                  <a:gd name="T3" fmla="*/ 0 h 1421"/>
                  <a:gd name="T4" fmla="*/ 528 w 531"/>
                  <a:gd name="T5" fmla="*/ 1326 h 1421"/>
                  <a:gd name="T6" fmla="*/ 350 w 531"/>
                  <a:gd name="T7" fmla="*/ 1326 h 1421"/>
                  <a:gd name="T8" fmla="*/ 350 w 531"/>
                  <a:gd name="T9" fmla="*/ 1347 h 1421"/>
                  <a:gd name="T10" fmla="*/ 531 w 531"/>
                  <a:gd name="T11" fmla="*/ 1347 h 1421"/>
                  <a:gd name="T12" fmla="*/ 531 w 531"/>
                  <a:gd name="T13" fmla="*/ 1421 h 1421"/>
                  <a:gd name="T14" fmla="*/ 0 w 531"/>
                  <a:gd name="T15" fmla="*/ 1421 h 1421"/>
                  <a:gd name="T16" fmla="*/ 0 w 531"/>
                  <a:gd name="T17" fmla="*/ 1347 h 1421"/>
                  <a:gd name="T18" fmla="*/ 172 w 531"/>
                  <a:gd name="T19" fmla="*/ 1347 h 1421"/>
                  <a:gd name="T20" fmla="*/ 172 w 531"/>
                  <a:gd name="T21" fmla="*/ 1326 h 1421"/>
                  <a:gd name="T22" fmla="*/ 0 w 531"/>
                  <a:gd name="T23" fmla="*/ 1326 h 1421"/>
                  <a:gd name="T24" fmla="*/ 0 w 531"/>
                  <a:gd name="T2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1" h="1421">
                    <a:moveTo>
                      <a:pt x="0" y="0"/>
                    </a:moveTo>
                    <a:lnTo>
                      <a:pt x="528" y="0"/>
                    </a:lnTo>
                    <a:lnTo>
                      <a:pt x="528" y="1326"/>
                    </a:lnTo>
                    <a:lnTo>
                      <a:pt x="350" y="1326"/>
                    </a:lnTo>
                    <a:lnTo>
                      <a:pt x="350" y="1347"/>
                    </a:lnTo>
                    <a:lnTo>
                      <a:pt x="531" y="1347"/>
                    </a:lnTo>
                    <a:lnTo>
                      <a:pt x="531" y="1421"/>
                    </a:lnTo>
                    <a:lnTo>
                      <a:pt x="0" y="1421"/>
                    </a:lnTo>
                    <a:lnTo>
                      <a:pt x="0" y="1347"/>
                    </a:lnTo>
                    <a:lnTo>
                      <a:pt x="172" y="1347"/>
                    </a:lnTo>
                    <a:lnTo>
                      <a:pt x="172" y="1326"/>
                    </a:lnTo>
                    <a:lnTo>
                      <a:pt x="0" y="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24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2" name="Rectangle 125"/>
              <p:cNvSpPr>
                <a:spLocks noChangeArrowheads="1"/>
              </p:cNvSpPr>
              <p:nvPr/>
            </p:nvSpPr>
            <p:spPr bwMode="auto">
              <a:xfrm>
                <a:off x="5796" y="8954"/>
                <a:ext cx="424" cy="540"/>
              </a:xfrm>
              <a:prstGeom prst="rect">
                <a:avLst/>
              </a:prstGeom>
              <a:noFill/>
              <a:ln w="152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" name="Rectangle 126"/>
              <p:cNvSpPr>
                <a:spLocks noChangeArrowheads="1"/>
              </p:cNvSpPr>
              <p:nvPr/>
            </p:nvSpPr>
            <p:spPr bwMode="auto">
              <a:xfrm>
                <a:off x="5828" y="9034"/>
                <a:ext cx="69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" name="Rectangle 127"/>
              <p:cNvSpPr>
                <a:spLocks noChangeArrowheads="1"/>
              </p:cNvSpPr>
              <p:nvPr/>
            </p:nvSpPr>
            <p:spPr bwMode="auto">
              <a:xfrm>
                <a:off x="5929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5" name="Rectangle 128"/>
              <p:cNvSpPr>
                <a:spLocks noChangeArrowheads="1"/>
              </p:cNvSpPr>
              <p:nvPr/>
            </p:nvSpPr>
            <p:spPr bwMode="auto">
              <a:xfrm>
                <a:off x="5796" y="9212"/>
                <a:ext cx="424" cy="36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6" name="Rectangle 129"/>
              <p:cNvSpPr>
                <a:spLocks noChangeArrowheads="1"/>
              </p:cNvSpPr>
              <p:nvPr/>
            </p:nvSpPr>
            <p:spPr bwMode="auto">
              <a:xfrm>
                <a:off x="6152" y="9079"/>
                <a:ext cx="62" cy="65"/>
              </a:xfrm>
              <a:prstGeom prst="rect">
                <a:avLst/>
              </a:prstGeom>
              <a:solidFill>
                <a:srgbClr val="7F7F7F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7" name="Group 130"/>
              <p:cNvGrpSpPr>
                <a:grpSpLocks/>
              </p:cNvGrpSpPr>
              <p:nvPr/>
            </p:nvGrpSpPr>
            <p:grpSpPr bwMode="auto">
              <a:xfrm>
                <a:off x="5810" y="9574"/>
                <a:ext cx="199" cy="107"/>
                <a:chOff x="5810" y="9574"/>
                <a:chExt cx="199" cy="107"/>
              </a:xfrm>
            </p:grpSpPr>
            <p:sp>
              <p:nvSpPr>
                <p:cNvPr id="161" name="Rectangle 131"/>
                <p:cNvSpPr>
                  <a:spLocks noChangeArrowheads="1"/>
                </p:cNvSpPr>
                <p:nvPr/>
              </p:nvSpPr>
              <p:spPr bwMode="auto">
                <a:xfrm>
                  <a:off x="5810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2" name="Rectangle 132"/>
                <p:cNvSpPr>
                  <a:spLocks noChangeArrowheads="1"/>
                </p:cNvSpPr>
                <p:nvPr/>
              </p:nvSpPr>
              <p:spPr bwMode="auto">
                <a:xfrm>
                  <a:off x="584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3" name="Rectangle 133"/>
                <p:cNvSpPr>
                  <a:spLocks noChangeArrowheads="1"/>
                </p:cNvSpPr>
                <p:nvPr/>
              </p:nvSpPr>
              <p:spPr bwMode="auto">
                <a:xfrm>
                  <a:off x="5882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4" name="Rectangle 134"/>
                <p:cNvSpPr>
                  <a:spLocks noChangeArrowheads="1"/>
                </p:cNvSpPr>
                <p:nvPr/>
              </p:nvSpPr>
              <p:spPr bwMode="auto">
                <a:xfrm>
                  <a:off x="5917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5" name="Rectangle 135"/>
                <p:cNvSpPr>
                  <a:spLocks noChangeArrowheads="1"/>
                </p:cNvSpPr>
                <p:nvPr/>
              </p:nvSpPr>
              <p:spPr bwMode="auto">
                <a:xfrm>
                  <a:off x="5953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6" name="Rectangle 136"/>
                <p:cNvSpPr>
                  <a:spLocks noChangeArrowheads="1"/>
                </p:cNvSpPr>
                <p:nvPr/>
              </p:nvSpPr>
              <p:spPr bwMode="auto">
                <a:xfrm>
                  <a:off x="5988" y="9574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5988" y="9034"/>
                <a:ext cx="30" cy="45"/>
              </a:xfrm>
              <a:prstGeom prst="rect">
                <a:avLst/>
              </a:prstGeom>
              <a:solidFill>
                <a:srgbClr val="F2F2F2"/>
              </a:solidFill>
              <a:ln w="762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5796" y="9028"/>
                <a:ext cx="424" cy="51"/>
              </a:xfrm>
              <a:prstGeom prst="rect">
                <a:avLst/>
              </a:prstGeom>
              <a:noFill/>
              <a:ln w="762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40" name="Group 139"/>
              <p:cNvGrpSpPr>
                <a:grpSpLocks/>
              </p:cNvGrpSpPr>
              <p:nvPr/>
            </p:nvGrpSpPr>
            <p:grpSpPr bwMode="auto">
              <a:xfrm>
                <a:off x="6033" y="9574"/>
                <a:ext cx="187" cy="107"/>
                <a:chOff x="6033" y="9574"/>
                <a:chExt cx="187" cy="107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6033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6066" y="9574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01" y="9574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6134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6166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6202" y="9574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41" name="Group 146"/>
              <p:cNvGrpSpPr>
                <a:grpSpLocks/>
              </p:cNvGrpSpPr>
              <p:nvPr/>
            </p:nvGrpSpPr>
            <p:grpSpPr bwMode="auto">
              <a:xfrm>
                <a:off x="5810" y="9731"/>
                <a:ext cx="199" cy="107"/>
                <a:chOff x="5810" y="9731"/>
                <a:chExt cx="199" cy="107"/>
              </a:xfrm>
            </p:grpSpPr>
            <p:sp>
              <p:nvSpPr>
                <p:cNvPr id="149" name="Rectangle 147"/>
                <p:cNvSpPr>
                  <a:spLocks noChangeArrowheads="1"/>
                </p:cNvSpPr>
                <p:nvPr/>
              </p:nvSpPr>
              <p:spPr bwMode="auto">
                <a:xfrm>
                  <a:off x="5810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0" name="Rectangle 148"/>
                <p:cNvSpPr>
                  <a:spLocks noChangeArrowheads="1"/>
                </p:cNvSpPr>
                <p:nvPr/>
              </p:nvSpPr>
              <p:spPr bwMode="auto">
                <a:xfrm>
                  <a:off x="5846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1" name="Rectangle 149"/>
                <p:cNvSpPr>
                  <a:spLocks noChangeArrowheads="1"/>
                </p:cNvSpPr>
                <p:nvPr/>
              </p:nvSpPr>
              <p:spPr bwMode="auto">
                <a:xfrm>
                  <a:off x="5882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2" name="Rectangle 150"/>
                <p:cNvSpPr>
                  <a:spLocks noChangeArrowheads="1"/>
                </p:cNvSpPr>
                <p:nvPr/>
              </p:nvSpPr>
              <p:spPr bwMode="auto">
                <a:xfrm>
                  <a:off x="5917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3" name="Rectangle 151"/>
                <p:cNvSpPr>
                  <a:spLocks noChangeArrowheads="1"/>
                </p:cNvSpPr>
                <p:nvPr/>
              </p:nvSpPr>
              <p:spPr bwMode="auto">
                <a:xfrm>
                  <a:off x="5953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988" y="9731"/>
                  <a:ext cx="21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42" name="Group 153"/>
              <p:cNvGrpSpPr>
                <a:grpSpLocks/>
              </p:cNvGrpSpPr>
              <p:nvPr/>
            </p:nvGrpSpPr>
            <p:grpSpPr bwMode="auto">
              <a:xfrm>
                <a:off x="6033" y="9731"/>
                <a:ext cx="184" cy="107"/>
                <a:chOff x="6033" y="9731"/>
                <a:chExt cx="184" cy="107"/>
              </a:xfrm>
            </p:grpSpPr>
            <p:sp>
              <p:nvSpPr>
                <p:cNvPr id="143" name="Rectangle 154"/>
                <p:cNvSpPr>
                  <a:spLocks noChangeArrowheads="1"/>
                </p:cNvSpPr>
                <p:nvPr/>
              </p:nvSpPr>
              <p:spPr bwMode="auto">
                <a:xfrm>
                  <a:off x="6033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4" name="Rectangle 155"/>
                <p:cNvSpPr>
                  <a:spLocks noChangeArrowheads="1"/>
                </p:cNvSpPr>
                <p:nvPr/>
              </p:nvSpPr>
              <p:spPr bwMode="auto">
                <a:xfrm>
                  <a:off x="6066" y="9731"/>
                  <a:ext cx="17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5" name="Rectangle 156"/>
                <p:cNvSpPr>
                  <a:spLocks noChangeArrowheads="1"/>
                </p:cNvSpPr>
                <p:nvPr/>
              </p:nvSpPr>
              <p:spPr bwMode="auto">
                <a:xfrm>
                  <a:off x="6101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6" name="Rectangle 157"/>
                <p:cNvSpPr>
                  <a:spLocks noChangeArrowheads="1"/>
                </p:cNvSpPr>
                <p:nvPr/>
              </p:nvSpPr>
              <p:spPr bwMode="auto">
                <a:xfrm>
                  <a:off x="6134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7" name="Rectangle 158"/>
                <p:cNvSpPr>
                  <a:spLocks noChangeArrowheads="1"/>
                </p:cNvSpPr>
                <p:nvPr/>
              </p:nvSpPr>
              <p:spPr bwMode="auto">
                <a:xfrm>
                  <a:off x="6166" y="9731"/>
                  <a:ext cx="15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48" name="Rectangle 159"/>
                <p:cNvSpPr>
                  <a:spLocks noChangeArrowheads="1"/>
                </p:cNvSpPr>
                <p:nvPr/>
              </p:nvSpPr>
              <p:spPr bwMode="auto">
                <a:xfrm>
                  <a:off x="6199" y="9731"/>
                  <a:ext cx="18" cy="107"/>
                </a:xfrm>
                <a:prstGeom prst="rect">
                  <a:avLst/>
                </a:prstGeom>
                <a:noFill/>
                <a:ln w="76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167" name="Line 160"/>
            <p:cNvSpPr>
              <a:spLocks noChangeShapeType="1"/>
            </p:cNvSpPr>
            <p:nvPr/>
          </p:nvSpPr>
          <p:spPr bwMode="auto">
            <a:xfrm flipV="1">
              <a:off x="1752600" y="1447800"/>
              <a:ext cx="0" cy="449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8" name="Line 161"/>
            <p:cNvSpPr>
              <a:spLocks noChangeShapeType="1"/>
            </p:cNvSpPr>
            <p:nvPr/>
          </p:nvSpPr>
          <p:spPr bwMode="auto">
            <a:xfrm flipH="1">
              <a:off x="1752600" y="1981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9" name="Line 162"/>
            <p:cNvSpPr>
              <a:spLocks noChangeShapeType="1"/>
            </p:cNvSpPr>
            <p:nvPr/>
          </p:nvSpPr>
          <p:spPr bwMode="auto">
            <a:xfrm flipH="1">
              <a:off x="1752600" y="2743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0" name="Line 163"/>
            <p:cNvSpPr>
              <a:spLocks noChangeShapeType="1"/>
            </p:cNvSpPr>
            <p:nvPr/>
          </p:nvSpPr>
          <p:spPr bwMode="auto">
            <a:xfrm flipH="1">
              <a:off x="1752600" y="3429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1" name="Line 164"/>
            <p:cNvSpPr>
              <a:spLocks noChangeShapeType="1"/>
            </p:cNvSpPr>
            <p:nvPr/>
          </p:nvSpPr>
          <p:spPr bwMode="auto">
            <a:xfrm flipH="1">
              <a:off x="1752600" y="4191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2" name="Line 165"/>
            <p:cNvSpPr>
              <a:spLocks noChangeShapeType="1"/>
            </p:cNvSpPr>
            <p:nvPr/>
          </p:nvSpPr>
          <p:spPr bwMode="auto">
            <a:xfrm flipH="1">
              <a:off x="1752600" y="46482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3" name="Line 166"/>
            <p:cNvSpPr>
              <a:spLocks noChangeShapeType="1"/>
            </p:cNvSpPr>
            <p:nvPr/>
          </p:nvSpPr>
          <p:spPr bwMode="auto">
            <a:xfrm flipH="1">
              <a:off x="1752600" y="5181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" name="Line 167"/>
            <p:cNvSpPr>
              <a:spLocks noChangeShapeType="1"/>
            </p:cNvSpPr>
            <p:nvPr/>
          </p:nvSpPr>
          <p:spPr bwMode="auto">
            <a:xfrm flipH="1">
              <a:off x="1752600" y="5638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76" name="Text Box 169"/>
          <p:cNvSpPr txBox="1">
            <a:spLocks noChangeArrowheads="1"/>
          </p:cNvSpPr>
          <p:nvPr/>
        </p:nvSpPr>
        <p:spPr bwMode="auto">
          <a:xfrm>
            <a:off x="628658" y="1052736"/>
            <a:ext cx="419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b="1" dirty="0">
                <a:latin typeface="Arial" pitchFamily="34" charset="0"/>
              </a:rPr>
              <a:t>Разделяемая среда: </a:t>
            </a:r>
            <a:br>
              <a:rPr lang="ru-RU" altLang="ru-RU" sz="1600" b="1" dirty="0">
                <a:latin typeface="Arial" pitchFamily="34" charset="0"/>
              </a:rPr>
            </a:br>
            <a:r>
              <a:rPr lang="ru-RU" altLang="ru-RU" sz="1600" b="1" dirty="0">
                <a:latin typeface="Arial" pitchFamily="34" charset="0"/>
              </a:rPr>
              <a:t>на станцию приходится 10 </a:t>
            </a:r>
            <a:r>
              <a:rPr lang="en-US" altLang="ru-RU" sz="1600" b="1" dirty="0">
                <a:latin typeface="Arial" pitchFamily="34" charset="0"/>
              </a:rPr>
              <a:t>/ N </a:t>
            </a:r>
            <a:r>
              <a:rPr lang="ru-RU" altLang="ru-RU" sz="1600" b="1" dirty="0">
                <a:latin typeface="Arial" pitchFamily="34" charset="0"/>
              </a:rPr>
              <a:t>Мбит</a:t>
            </a:r>
            <a:r>
              <a:rPr lang="en-US" altLang="ru-RU" sz="1600" b="1" dirty="0">
                <a:latin typeface="Arial" pitchFamily="34" charset="0"/>
              </a:rPr>
              <a:t>/</a:t>
            </a:r>
            <a:r>
              <a:rPr lang="ru-RU" altLang="ru-RU" sz="1600" b="1" dirty="0">
                <a:latin typeface="Arial" pitchFamily="34" charset="0"/>
              </a:rPr>
              <a:t>с  </a:t>
            </a:r>
          </a:p>
        </p:txBody>
      </p:sp>
      <p:sp>
        <p:nvSpPr>
          <p:cNvPr id="177" name="Text Box 170"/>
          <p:cNvSpPr txBox="1">
            <a:spLocks noChangeArrowheads="1"/>
          </p:cNvSpPr>
          <p:nvPr/>
        </p:nvSpPr>
        <p:spPr bwMode="auto">
          <a:xfrm>
            <a:off x="4139952" y="4575291"/>
            <a:ext cx="48558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b="1" dirty="0">
                <a:latin typeface="Arial" pitchFamily="34" charset="0"/>
              </a:rPr>
              <a:t>Коммутатор: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b="1" dirty="0">
                <a:latin typeface="Arial" pitchFamily="34" charset="0"/>
              </a:rPr>
              <a:t>параллельная обработка потоков от портов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b="1" dirty="0">
                <a:latin typeface="Arial" pitchFamily="34" charset="0"/>
              </a:rPr>
              <a:t>на </a:t>
            </a:r>
            <a:r>
              <a:rPr lang="ru-RU" altLang="ru-RU" sz="1600" b="1" u="sng" dirty="0" smtClean="0">
                <a:latin typeface="Arial" pitchFamily="34" charset="0"/>
              </a:rPr>
              <a:t>каждую</a:t>
            </a:r>
            <a:r>
              <a:rPr lang="ru-RU" altLang="ru-RU" sz="1600" b="1" dirty="0" smtClean="0">
                <a:latin typeface="Arial" pitchFamily="34" charset="0"/>
              </a:rPr>
              <a:t> станцию </a:t>
            </a:r>
            <a:r>
              <a:rPr lang="ru-RU" altLang="ru-RU" sz="1600" b="1" dirty="0">
                <a:latin typeface="Arial" pitchFamily="34" charset="0"/>
              </a:rPr>
              <a:t>приходится 10 </a:t>
            </a:r>
            <a:r>
              <a:rPr lang="en-US" altLang="ru-RU" sz="1600" b="1" dirty="0">
                <a:latin typeface="Arial" pitchFamily="34" charset="0"/>
              </a:rPr>
              <a:t> </a:t>
            </a:r>
            <a:r>
              <a:rPr lang="ru-RU" altLang="ru-RU" sz="1600" b="1" dirty="0">
                <a:latin typeface="Arial" pitchFamily="34" charset="0"/>
              </a:rPr>
              <a:t>Мбит</a:t>
            </a:r>
            <a:r>
              <a:rPr lang="en-US" altLang="ru-RU" sz="1600" b="1" dirty="0">
                <a:latin typeface="Arial" pitchFamily="34" charset="0"/>
              </a:rPr>
              <a:t>/</a:t>
            </a:r>
            <a:r>
              <a:rPr lang="ru-RU" altLang="ru-RU" sz="1600" b="1" dirty="0" smtClean="0">
                <a:latin typeface="Arial" pitchFamily="34" charset="0"/>
              </a:rPr>
              <a:t>с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 sz="1600" dirty="0" smtClean="0">
                <a:latin typeface="Arial" pitchFamily="34" charset="0"/>
              </a:rPr>
              <a:t>Общая производительность коммутатора 40 Мбит/с</a:t>
            </a:r>
            <a:r>
              <a:rPr lang="ru-RU" altLang="ru-RU" sz="1600" b="1" dirty="0" smtClean="0">
                <a:latin typeface="Arial" pitchFamily="34" charset="0"/>
              </a:rPr>
              <a:t>  </a:t>
            </a:r>
            <a:endParaRPr lang="ru-RU" altLang="ru-RU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Несбалансированный трафик</a:t>
            </a:r>
          </a:p>
        </p:txBody>
      </p:sp>
      <p:pic>
        <p:nvPicPr>
          <p:cNvPr id="5" name="Picture 6" descr="15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76" y="1700808"/>
            <a:ext cx="7704856" cy="35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5373216"/>
            <a:ext cx="6552728" cy="113877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Борьба с перегрузками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Магистральные </a:t>
            </a:r>
            <a:r>
              <a:rPr lang="en-US" dirty="0" smtClean="0">
                <a:solidFill>
                  <a:srgbClr val="002060"/>
                </a:solidFill>
              </a:rPr>
              <a:t>(uplink) </a:t>
            </a:r>
            <a:r>
              <a:rPr lang="ru-RU" dirty="0" smtClean="0">
                <a:solidFill>
                  <a:srgbClr val="002060"/>
                </a:solidFill>
              </a:rPr>
              <a:t>порты </a:t>
            </a:r>
            <a:r>
              <a:rPr lang="en-US" dirty="0" smtClean="0">
                <a:solidFill>
                  <a:srgbClr val="002060"/>
                </a:solidFill>
              </a:rPr>
              <a:t>10 / 100 / 1000…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Агрегация каналов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Борьба с перегрузками</a:t>
            </a:r>
          </a:p>
        </p:txBody>
      </p:sp>
      <p:pic>
        <p:nvPicPr>
          <p:cNvPr id="9" name="Picture 4" descr="15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5644244" cy="38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156" y="1052736"/>
            <a:ext cx="7876492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«классическом» (полудуплексном</a:t>
            </a:r>
            <a:r>
              <a:rPr lang="ru-RU" sz="1600" smtClean="0"/>
              <a:t>) режиме</a:t>
            </a:r>
          </a:p>
          <a:p>
            <a:r>
              <a:rPr lang="ru-RU" sz="1600" dirty="0" smtClean="0"/>
              <a:t>Метод обратного давления </a:t>
            </a:r>
            <a:r>
              <a:rPr lang="en-US" sz="1600" dirty="0" smtClean="0"/>
              <a:t>(backpressure) – </a:t>
            </a:r>
            <a:r>
              <a:rPr lang="ru-RU" sz="1600" dirty="0" smtClean="0"/>
              <a:t>искусственные коллизии</a:t>
            </a:r>
          </a:p>
          <a:p>
            <a:r>
              <a:rPr lang="ru-RU" sz="1600" dirty="0" smtClean="0"/>
              <a:t>Метод агрессивного захвата среды</a:t>
            </a:r>
          </a:p>
          <a:p>
            <a:pPr lvl="1"/>
            <a:r>
              <a:rPr lang="ru-RU" sz="1600" dirty="0" smtClean="0"/>
              <a:t>По окончании кадра</a:t>
            </a:r>
          </a:p>
          <a:p>
            <a:pPr lvl="1"/>
            <a:r>
              <a:rPr lang="ru-RU" sz="1600" dirty="0" smtClean="0"/>
              <a:t>После коллизии</a:t>
            </a:r>
          </a:p>
        </p:txBody>
      </p:sp>
    </p:spTree>
    <p:extLst>
      <p:ext uri="{BB962C8B-B14F-4D97-AF65-F5344CB8AC3E}">
        <p14:creationId xmlns:p14="http://schemas.microsoft.com/office/powerpoint/2010/main" val="15926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980728"/>
            <a:ext cx="7772400" cy="1584176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Локальные сети на разделяемой среде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0394" y="2583582"/>
            <a:ext cx="3958208" cy="286232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>
                <a:solidFill>
                  <a:srgbClr val="100E0C"/>
                </a:solidFill>
              </a:rPr>
              <a:t>Достоинства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Простая топология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Лёгкое наращивание узлов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Простой протокол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Автоматическое ограничение скорости передачи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Низкая стоимость сетевых адаптеров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2596926"/>
            <a:ext cx="3958208" cy="2848977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>
              <a:buNone/>
            </a:pPr>
            <a:r>
              <a:rPr lang="ru-RU" dirty="0" smtClean="0">
                <a:solidFill>
                  <a:srgbClr val="100E0C"/>
                </a:solidFill>
              </a:rPr>
              <a:t>Недостатки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Дефицит пропускной способности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Фактическое ограничение на количество узлов в сети</a:t>
            </a:r>
          </a:p>
          <a:p>
            <a:pPr>
              <a:buNone/>
            </a:pPr>
            <a:endParaRPr lang="ru-RU" dirty="0" smtClean="0">
              <a:solidFill>
                <a:srgbClr val="100E0C"/>
              </a:solidFill>
            </a:endParaRPr>
          </a:p>
        </p:txBody>
      </p:sp>
      <p:pic>
        <p:nvPicPr>
          <p:cNvPr id="8" name="Picture 4" descr="1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5"/>
            <a:ext cx="3960440" cy="22899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Дуплексный режим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04186"/>
              </p:ext>
            </p:extLst>
          </p:nvPr>
        </p:nvGraphicFramePr>
        <p:xfrm>
          <a:off x="971600" y="1124744"/>
          <a:ext cx="3643655" cy="435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r:id="rId3" imgW="3194304" imgH="3810000" progId="Word.Document.8">
                  <p:embed/>
                </p:oleObj>
              </mc:Choice>
              <mc:Fallback>
                <p:oleObj r:id="rId3" imgW="3194304" imgH="3810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24744"/>
                        <a:ext cx="3643655" cy="4357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91833"/>
              </p:ext>
            </p:extLst>
          </p:nvPr>
        </p:nvGraphicFramePr>
        <p:xfrm>
          <a:off x="4821796" y="2204864"/>
          <a:ext cx="3600400" cy="430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3" r:id="rId5" imgW="4658868" imgH="5573268" progId="Word.Picture.8">
                  <p:embed/>
                </p:oleObj>
              </mc:Choice>
              <mc:Fallback>
                <p:oleObj r:id="rId5" imgW="4658868" imgH="557326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796" y="2204864"/>
                        <a:ext cx="3600400" cy="4307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110436" y="4221088"/>
            <a:ext cx="0" cy="127863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736035" y="3597275"/>
            <a:ext cx="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28506" y="4509120"/>
            <a:ext cx="228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804570" y="3597275"/>
            <a:ext cx="228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152853" y="3783186"/>
            <a:ext cx="18745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None/>
            </a:pPr>
            <a:r>
              <a:rPr lang="ru-RU" altLang="ru-RU" sz="1600" dirty="0">
                <a:latin typeface="Arial" pitchFamily="34" charset="0"/>
              </a:rPr>
              <a:t>Одновременная передача кадров в двух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40459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Механизм обратной связи</a:t>
            </a: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30351"/>
            <a:ext cx="5696423" cy="411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5"/>
            <a:ext cx="7776864" cy="137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 bwMode="auto">
          <a:xfrm>
            <a:off x="611560" y="2492896"/>
            <a:ext cx="2016224" cy="360040"/>
          </a:xfrm>
          <a:prstGeom prst="wedgeRoundRectCallout">
            <a:avLst>
              <a:gd name="adj1" fmla="val 102449"/>
              <a:gd name="adj2" fmla="val 43981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01-80-С2-00-00-01</a:t>
            </a:r>
          </a:p>
        </p:txBody>
      </p:sp>
      <p:sp>
        <p:nvSpPr>
          <p:cNvPr id="17" name="Скругленная прямоугольная выноска 16"/>
          <p:cNvSpPr/>
          <p:nvPr/>
        </p:nvSpPr>
        <p:spPr bwMode="auto">
          <a:xfrm>
            <a:off x="635596" y="3933056"/>
            <a:ext cx="2016224" cy="360040"/>
          </a:xfrm>
          <a:prstGeom prst="wedgeRoundRectCallout">
            <a:avLst>
              <a:gd name="adj1" fmla="val 102448"/>
              <a:gd name="adj2" fmla="val -51258"/>
              <a:gd name="adj3" fmla="val 16667"/>
            </a:avLst>
          </a:prstGeom>
          <a:solidFill>
            <a:srgbClr val="F7677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88-08</a:t>
            </a:r>
          </a:p>
        </p:txBody>
      </p:sp>
      <p:sp>
        <p:nvSpPr>
          <p:cNvPr id="18" name="Скругленная прямоугольная выноска 17"/>
          <p:cNvSpPr/>
          <p:nvPr/>
        </p:nvSpPr>
        <p:spPr bwMode="auto">
          <a:xfrm>
            <a:off x="635596" y="4502200"/>
            <a:ext cx="2016224" cy="360040"/>
          </a:xfrm>
          <a:prstGeom prst="wedgeRoundRectCallout">
            <a:avLst>
              <a:gd name="adj1" fmla="val 98669"/>
              <a:gd name="adj2" fmla="val -67133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00-01: 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Pause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 bwMode="auto">
          <a:xfrm>
            <a:off x="635596" y="5661248"/>
            <a:ext cx="2712268" cy="360040"/>
          </a:xfrm>
          <a:prstGeom prst="wedgeRoundRectCallout">
            <a:avLst>
              <a:gd name="adj1" fmla="val 62138"/>
              <a:gd name="adj2" fmla="val -268193"/>
              <a:gd name="adj3" fmla="val 16667"/>
            </a:avLst>
          </a:prstGeom>
          <a:solidFill>
            <a:srgbClr val="F8EE9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N*512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битовых интервалов</a:t>
            </a:r>
            <a:endParaRPr kumimoji="1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340"/>
              </p:ext>
            </p:extLst>
          </p:nvPr>
        </p:nvGraphicFramePr>
        <p:xfrm>
          <a:off x="6876587" y="3752819"/>
          <a:ext cx="2155445" cy="279612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34860"/>
                <a:gridCol w="1120585"/>
              </a:tblGrid>
              <a:tr h="57108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100E0C"/>
                          </a:solidFill>
                        </a:rPr>
                        <a:t>EtherType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Протокол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0x0800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IPv4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0x0806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ARP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0x8137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IPX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0x86DD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IPv6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0x</a:t>
                      </a:r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8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100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Тэг </a:t>
                      </a:r>
                      <a:r>
                        <a:rPr lang="en-US" sz="1400" dirty="0" smtClean="0">
                          <a:solidFill>
                            <a:srgbClr val="100E0C"/>
                          </a:solidFill>
                        </a:rPr>
                        <a:t>VLAN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100E0C"/>
                          </a:solidFill>
                        </a:rPr>
                        <a:t>0</a:t>
                      </a:r>
                      <a:r>
                        <a:rPr lang="en-US" sz="1400" smtClean="0">
                          <a:solidFill>
                            <a:srgbClr val="100E0C"/>
                          </a:solidFill>
                        </a:rPr>
                        <a:t>x</a:t>
                      </a:r>
                      <a:r>
                        <a:rPr lang="ru-RU" sz="1400" smtClean="0">
                          <a:solidFill>
                            <a:srgbClr val="100E0C"/>
                          </a:solidFill>
                        </a:rPr>
                        <a:t>8808</a:t>
                      </a:r>
                      <a:endParaRPr lang="ru-RU" sz="1400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u="sng" dirty="0" smtClean="0">
                          <a:solidFill>
                            <a:srgbClr val="100E0C"/>
                          </a:solidFill>
                        </a:rPr>
                        <a:t>Управление</a:t>
                      </a:r>
                      <a:endParaRPr lang="ru-RU" sz="1400" u="sng" dirty="0">
                        <a:solidFill>
                          <a:srgbClr val="100E0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2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Архитектура коммутаторов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232756"/>
            <a:ext cx="806489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Специализированные микросхемы</a:t>
            </a:r>
          </a:p>
          <a:p>
            <a:pPr lvl="1"/>
            <a:r>
              <a:rPr lang="en-US" dirty="0" smtClean="0"/>
              <a:t>ASIC (Application Specific Integrated Circuit) </a:t>
            </a:r>
          </a:p>
          <a:p>
            <a:pPr lvl="1"/>
            <a:r>
              <a:rPr lang="en-US" dirty="0" smtClean="0"/>
              <a:t>FPGA (Field Programmable Gate Array)</a:t>
            </a:r>
          </a:p>
          <a:p>
            <a:r>
              <a:rPr lang="ru-RU" dirty="0" smtClean="0"/>
              <a:t>Несколько функциональных блоков</a:t>
            </a:r>
          </a:p>
          <a:p>
            <a:pPr lvl="1"/>
            <a:r>
              <a:rPr lang="ru-RU" dirty="0" smtClean="0"/>
              <a:t>Узел обмена</a:t>
            </a:r>
          </a:p>
          <a:p>
            <a:r>
              <a:rPr lang="ru-RU" dirty="0" smtClean="0"/>
              <a:t>Разные схемы</a:t>
            </a:r>
          </a:p>
          <a:p>
            <a:pPr lvl="1"/>
            <a:r>
              <a:rPr lang="ru-RU" dirty="0" smtClean="0"/>
              <a:t>Коммутационная матрица</a:t>
            </a:r>
          </a:p>
          <a:p>
            <a:pPr lvl="1"/>
            <a:r>
              <a:rPr lang="ru-RU" dirty="0" smtClean="0"/>
              <a:t>Общая шина</a:t>
            </a:r>
          </a:p>
          <a:p>
            <a:pPr lvl="1"/>
            <a:r>
              <a:rPr lang="ru-RU" dirty="0" smtClean="0"/>
              <a:t>Разделяемая многовходовая память</a:t>
            </a:r>
          </a:p>
          <a:p>
            <a:pPr lvl="1"/>
            <a:r>
              <a:rPr lang="ru-RU" dirty="0" smtClean="0"/>
              <a:t>Их комбинации…</a:t>
            </a:r>
            <a:endParaRPr lang="ru-RU" dirty="0"/>
          </a:p>
        </p:txBody>
      </p:sp>
      <p:pic>
        <p:nvPicPr>
          <p:cNvPr id="185346" name="Picture 2" descr="https://upload.wikimedia.org/wikipedia/commons/thumb/7/79/SSDTR-ASIC_technology.jpg/220px-SSDTR-ASIC_techn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86" y="1232756"/>
            <a:ext cx="2412267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48" name="Picture 4" descr="https://upload.wikimedia.org/wikipedia/commons/thumb/f/fa/Altera_StratixIVGX_FPGA.jpg/300px-Altera_StratixIVGX_FP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54" y="4293096"/>
            <a:ext cx="3287399" cy="22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0" name="Picture 6" descr="Картинки по запросу коммутато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9" y="4956852"/>
            <a:ext cx="3240360" cy="180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8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Коммутационная матрица</a:t>
            </a:r>
          </a:p>
        </p:txBody>
      </p:sp>
      <p:pic>
        <p:nvPicPr>
          <p:cNvPr id="7" name="Picture 5" descr="15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11254"/>
            <a:ext cx="2138536" cy="212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4008" y="1052736"/>
            <a:ext cx="3888432" cy="769441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Сложность / Цена </a:t>
            </a:r>
            <a:r>
              <a:rPr lang="en-US" dirty="0" smtClean="0">
                <a:solidFill>
                  <a:srgbClr val="002060"/>
                </a:solidFill>
              </a:rPr>
              <a:t>O(N</a:t>
            </a:r>
            <a:r>
              <a:rPr lang="en-US" baseline="30000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Отсутствие буферизации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9" name="Picture 4" descr="15_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75" y="1990197"/>
            <a:ext cx="5392528" cy="426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370120"/>
            <a:ext cx="3647256" cy="76944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Скорость коммутации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Удобная реализация в БИС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 с общей шиной</a:t>
            </a:r>
          </a:p>
        </p:txBody>
      </p:sp>
      <p:pic>
        <p:nvPicPr>
          <p:cNvPr id="8" name="Picture 4" descr="15_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7916416" cy="43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124744"/>
            <a:ext cx="43924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Коммутация пакетов</a:t>
            </a:r>
          </a:p>
          <a:p>
            <a:r>
              <a:rPr lang="ru-RU" dirty="0" smtClean="0"/>
              <a:t>Сетевые пакеты делятся на меньшие</a:t>
            </a:r>
          </a:p>
          <a:p>
            <a:pPr lvl="1"/>
            <a:r>
              <a:rPr lang="ru-RU" dirty="0" smtClean="0"/>
              <a:t>Задержки всё ещё возможны</a:t>
            </a:r>
          </a:p>
          <a:p>
            <a:r>
              <a:rPr lang="ru-RU" dirty="0" smtClean="0"/>
              <a:t>Нет буферизации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7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Разделяемая многовходовая память</a:t>
            </a:r>
          </a:p>
        </p:txBody>
      </p:sp>
      <p:pic>
        <p:nvPicPr>
          <p:cNvPr id="5" name="Picture 5" descr="15_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59332"/>
            <a:ext cx="7916416" cy="32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Коммутаторы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комбинированной архитектуры</a:t>
            </a:r>
          </a:p>
        </p:txBody>
      </p:sp>
      <p:pic>
        <p:nvPicPr>
          <p:cNvPr id="4" name="Picture 5" descr="15_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86" y="2204864"/>
            <a:ext cx="7772400" cy="369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ая прямоугольная выноска 1"/>
          <p:cNvSpPr/>
          <p:nvPr/>
        </p:nvSpPr>
        <p:spPr bwMode="auto">
          <a:xfrm>
            <a:off x="107504" y="4599388"/>
            <a:ext cx="1728192" cy="648072"/>
          </a:xfrm>
          <a:prstGeom prst="wedgeRoundRectCallout">
            <a:avLst>
              <a:gd name="adj1" fmla="val 60187"/>
              <a:gd name="adj2" fmla="val -124158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Коммутационная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4042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32" name="Picture 16" descr="Картинки по запросу шассийный коммут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6" y="2177471"/>
            <a:ext cx="2629023" cy="17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2" name="Picture 6" descr="Картинки по запросу d-link 5 port swit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15" y="3529574"/>
            <a:ext cx="1998402" cy="12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18" name="Picture 2" descr="Картинки по запросу коммутато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14" y="4773390"/>
            <a:ext cx="1811301" cy="18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379" y="4178321"/>
            <a:ext cx="2124236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Консоль</a:t>
            </a:r>
          </a:p>
          <a:p>
            <a:r>
              <a:rPr lang="en-US" sz="1400" dirty="0" smtClean="0"/>
              <a:t>Web-</a:t>
            </a:r>
            <a:r>
              <a:rPr lang="ru-RU" sz="1400" dirty="0" smtClean="0"/>
              <a:t>интерфейс</a:t>
            </a:r>
          </a:p>
          <a:p>
            <a:r>
              <a:rPr lang="en-US" sz="1400" dirty="0" smtClean="0"/>
              <a:t>SSH / Telnet</a:t>
            </a:r>
          </a:p>
          <a:p>
            <a:r>
              <a:rPr lang="en-US" sz="1400" dirty="0" smtClean="0"/>
              <a:t>SNMP</a:t>
            </a:r>
            <a:endParaRPr lang="ru-RU" sz="1400" dirty="0" smtClean="0"/>
          </a:p>
          <a:p>
            <a:r>
              <a:rPr lang="ru-RU" sz="1400" dirty="0" smtClean="0"/>
              <a:t>Спец. ПО</a:t>
            </a:r>
            <a:endParaRPr lang="ru-RU" sz="1400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Исполнение коммутаторов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7760" y="1525112"/>
            <a:ext cx="179333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Простые</a:t>
            </a:r>
            <a:endParaRPr lang="ru-RU" sz="1600" dirty="0">
              <a:solidFill>
                <a:srgbClr val="7030A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 flipH="1">
            <a:off x="2555776" y="908720"/>
            <a:ext cx="1512168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894512" y="1243499"/>
            <a:ext cx="1296144" cy="338554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ru-RU" dirty="0"/>
              <a:t>Сложные</a:t>
            </a: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4572000" y="908720"/>
            <a:ext cx="2304256" cy="504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064726" y="3217655"/>
            <a:ext cx="1572728" cy="338554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Неуправляемые</a:t>
            </a:r>
            <a:endParaRPr lang="ru-RU" sz="16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031" y="3862455"/>
            <a:ext cx="1429457" cy="33855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600" dirty="0" smtClean="0">
                <a:solidFill>
                  <a:srgbClr val="7030A0"/>
                </a:solidFill>
              </a:rPr>
              <a:t>Управляемые</a:t>
            </a:r>
            <a:endParaRPr lang="ru-RU" sz="16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0"/>
          </p:cNvCxnSpPr>
          <p:nvPr/>
        </p:nvCxnSpPr>
        <p:spPr bwMode="auto">
          <a:xfrm flipH="1">
            <a:off x="1057760" y="1899938"/>
            <a:ext cx="621816" cy="19625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109321" y="1899938"/>
            <a:ext cx="741769" cy="13177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4" descr="Картинки по запросу d-link 5 port swi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599037" y="1899938"/>
            <a:ext cx="1228775" cy="338554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ru-RU" dirty="0">
                <a:solidFill>
                  <a:srgbClr val="FFFF00"/>
                </a:solidFill>
              </a:rPr>
              <a:t>Шасси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3193" y="2696320"/>
            <a:ext cx="2098144" cy="338554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Rack-mounted (19”)</a:t>
            </a:r>
            <a:endParaRPr lang="ru-RU" dirty="0"/>
          </a:p>
        </p:txBody>
      </p:sp>
      <p:sp>
        <p:nvSpPr>
          <p:cNvPr id="188416" name="AutoShape 8" descr="Картинки по запросу switch rack mount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8417" name="AutoShape 10" descr="Картинки по запросу switch rack mount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8428" name="Picture 12" descr="Картинки по запросу switch rack mount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5" y="3285155"/>
            <a:ext cx="2545625" cy="10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821796" y="4631281"/>
            <a:ext cx="1512169" cy="338554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ru-RU" dirty="0"/>
              <a:t>Стек</a:t>
            </a:r>
          </a:p>
        </p:txBody>
      </p:sp>
      <p:pic>
        <p:nvPicPr>
          <p:cNvPr id="188430" name="Picture 14" descr="Картинки по запросу stack swit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202675"/>
            <a:ext cx="3209561" cy="129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115102" y="4800558"/>
            <a:ext cx="1512169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ru-RU" dirty="0" smtClean="0"/>
              <a:t>Спец. кабель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380312" y="5589240"/>
            <a:ext cx="1512169" cy="3385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UTP</a:t>
            </a:r>
            <a:endParaRPr lang="ru-RU" dirty="0"/>
          </a:p>
        </p:txBody>
      </p:sp>
      <p:cxnSp>
        <p:nvCxnSpPr>
          <p:cNvPr id="188426" name="Прямая со стрелкой 188425"/>
          <p:cNvCxnSpPr/>
          <p:nvPr/>
        </p:nvCxnSpPr>
        <p:spPr bwMode="auto">
          <a:xfrm flipH="1">
            <a:off x="5868144" y="1694389"/>
            <a:ext cx="1152128" cy="3748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29" name="Прямая со стрелкой 188428"/>
          <p:cNvCxnSpPr/>
          <p:nvPr/>
        </p:nvCxnSpPr>
        <p:spPr bwMode="auto">
          <a:xfrm>
            <a:off x="7740352" y="1694389"/>
            <a:ext cx="886919" cy="942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33" name="Прямая со стрелкой 188432"/>
          <p:cNvCxnSpPr/>
          <p:nvPr/>
        </p:nvCxnSpPr>
        <p:spPr bwMode="auto">
          <a:xfrm flipH="1">
            <a:off x="5868145" y="1694389"/>
            <a:ext cx="1512167" cy="2814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35" name="Прямая со стрелкой 188434"/>
          <p:cNvCxnSpPr/>
          <p:nvPr/>
        </p:nvCxnSpPr>
        <p:spPr bwMode="auto">
          <a:xfrm>
            <a:off x="6491623" y="4849274"/>
            <a:ext cx="528649" cy="1205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437" name="Прямая со стрелкой 188436"/>
          <p:cNvCxnSpPr/>
          <p:nvPr/>
        </p:nvCxnSpPr>
        <p:spPr bwMode="auto">
          <a:xfrm>
            <a:off x="6491623" y="4969835"/>
            <a:ext cx="785882" cy="7886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88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11560" y="26064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Характеристики коммутаторов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484784"/>
            <a:ext cx="7200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Скорость фильтрации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Приём кадра в буфер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Просмотр адресной таблицы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Уничтожение кадра</a:t>
            </a:r>
          </a:p>
          <a:p>
            <a:r>
              <a:rPr lang="ru-RU" dirty="0" smtClean="0"/>
              <a:t>Скорость продвижения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Приём кадра в буфер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Просмотр адресной таблицы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Передача кадра через найденный порт</a:t>
            </a:r>
          </a:p>
          <a:p>
            <a:r>
              <a:rPr lang="ru-RU" dirty="0" smtClean="0"/>
              <a:t>Задержка передачи кадра</a:t>
            </a:r>
          </a:p>
          <a:p>
            <a:pPr lvl="1"/>
            <a:r>
              <a:rPr lang="ru-RU" dirty="0" smtClean="0"/>
              <a:t>На лету 5-40 </a:t>
            </a:r>
            <a:r>
              <a:rPr lang="ru-RU" dirty="0" err="1" smtClean="0"/>
              <a:t>мкс</a:t>
            </a:r>
            <a:endParaRPr lang="ru-RU" dirty="0" smtClean="0"/>
          </a:p>
          <a:p>
            <a:pPr lvl="1"/>
            <a:r>
              <a:rPr lang="ru-RU" dirty="0" smtClean="0"/>
              <a:t>С буферизацией 50-200 </a:t>
            </a:r>
            <a:r>
              <a:rPr lang="ru-RU" dirty="0" err="1" smtClean="0"/>
              <a:t>мкс</a:t>
            </a:r>
            <a:endParaRPr lang="ru-RU" dirty="0" smtClean="0"/>
          </a:p>
          <a:p>
            <a:r>
              <a:rPr lang="ru-RU" dirty="0" smtClean="0"/>
              <a:t>Производительность коммутатора, Гб/с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594606" y="980728"/>
            <a:ext cx="8420472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Интеллектуальные функции коммутаторов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4256" y="2996952"/>
            <a:ext cx="66967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Обнаружение петель </a:t>
            </a:r>
            <a:r>
              <a:rPr lang="en-US" dirty="0"/>
              <a:t>(Loop detection)</a:t>
            </a:r>
            <a:endParaRPr lang="ru-RU" dirty="0"/>
          </a:p>
          <a:p>
            <a:r>
              <a:rPr lang="ru-RU" dirty="0" smtClean="0"/>
              <a:t>Виртуальные </a:t>
            </a:r>
            <a:r>
              <a:rPr lang="ru-RU" dirty="0"/>
              <a:t>сети </a:t>
            </a:r>
            <a:r>
              <a:rPr lang="en-US" dirty="0" smtClean="0"/>
              <a:t>VLAN</a:t>
            </a:r>
            <a:endParaRPr lang="ru-RU" dirty="0" smtClean="0"/>
          </a:p>
          <a:p>
            <a:r>
              <a:rPr lang="ru-RU" dirty="0" smtClean="0"/>
              <a:t>Качество обслуживания </a:t>
            </a:r>
            <a:r>
              <a:rPr lang="en-US" dirty="0" err="1" smtClean="0"/>
              <a:t>QoS</a:t>
            </a:r>
            <a:endParaRPr lang="ru-RU" dirty="0" smtClean="0"/>
          </a:p>
          <a:p>
            <a:r>
              <a:rPr lang="ru-RU" dirty="0" smtClean="0"/>
              <a:t>Резервные </a:t>
            </a:r>
            <a:r>
              <a:rPr lang="ru-RU" dirty="0" err="1" smtClean="0"/>
              <a:t>линки</a:t>
            </a:r>
            <a:endParaRPr lang="en-US" dirty="0" smtClean="0"/>
          </a:p>
          <a:p>
            <a:pPr lvl="1"/>
            <a:r>
              <a:rPr lang="ru-RU" dirty="0" smtClean="0"/>
              <a:t>Протокол </a:t>
            </a:r>
            <a:r>
              <a:rPr lang="en-US" dirty="0" smtClean="0"/>
              <a:t>Spanning Tree</a:t>
            </a:r>
          </a:p>
          <a:p>
            <a:pPr lvl="1"/>
            <a:r>
              <a:rPr lang="ru-RU" dirty="0" smtClean="0"/>
              <a:t>Агрегирование каналов</a:t>
            </a:r>
          </a:p>
          <a:p>
            <a:pPr lvl="2"/>
            <a:r>
              <a:rPr lang="ru-RU" dirty="0" smtClean="0"/>
              <a:t>Протокол </a:t>
            </a:r>
            <a:r>
              <a:rPr lang="en-US" dirty="0" smtClean="0"/>
              <a:t>LACP</a:t>
            </a:r>
          </a:p>
          <a:p>
            <a:r>
              <a:rPr lang="ru-RU" dirty="0" err="1" smtClean="0"/>
              <a:t>Зеркалирование</a:t>
            </a:r>
            <a:r>
              <a:rPr lang="en-US" dirty="0" smtClean="0"/>
              <a:t> (Port mirroring)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18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Логическая</a:t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структуризация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8" name="Picture 4" descr="15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93987"/>
            <a:ext cx="6048672" cy="41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ая прямоугольная выноска 3"/>
          <p:cNvSpPr/>
          <p:nvPr/>
        </p:nvSpPr>
        <p:spPr bwMode="auto">
          <a:xfrm>
            <a:off x="2339752" y="3645024"/>
            <a:ext cx="1296144" cy="504056"/>
          </a:xfrm>
          <a:prstGeom prst="wedgeRoundRectCallout">
            <a:avLst>
              <a:gd name="adj1" fmla="val 121732"/>
              <a:gd name="adj2" fmla="val 111631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dirty="0" smtClean="0"/>
              <a:t>OSI L2/3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Преимущества логической</a:t>
            </a:r>
            <a:br>
              <a:rPr kumimoji="0" lang="ru-RU" altLang="ru-RU" b="1" kern="0" dirty="0" smtClean="0"/>
            </a:br>
            <a:r>
              <a:rPr kumimoji="0" lang="ru-RU" altLang="ru-RU" b="1" kern="0" dirty="0" smtClean="0"/>
              <a:t>структуризаци</a:t>
            </a:r>
            <a:r>
              <a:rPr kumimoji="0" lang="ru-RU" altLang="ru-RU" b="1" kern="0" dirty="0"/>
              <a:t>и</a:t>
            </a:r>
            <a:r>
              <a:rPr kumimoji="0" lang="ru-RU" altLang="ru-RU" b="1" kern="0" dirty="0" smtClean="0"/>
              <a:t>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15616" y="2276872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Повышение производительности</a:t>
            </a:r>
          </a:p>
          <a:p>
            <a:pPr lvl="1"/>
            <a:r>
              <a:rPr lang="ru-RU" dirty="0" smtClean="0"/>
              <a:t>Уменьшение трафика в сегменте</a:t>
            </a:r>
          </a:p>
          <a:p>
            <a:pPr lvl="1"/>
            <a:r>
              <a:rPr lang="ru-RU" dirty="0" smtClean="0"/>
              <a:t>Параллельная обработка независимого трафика</a:t>
            </a:r>
          </a:p>
          <a:p>
            <a:r>
              <a:rPr lang="ru-RU" dirty="0" smtClean="0"/>
              <a:t>Повышение гибкости сети</a:t>
            </a:r>
          </a:p>
          <a:p>
            <a:pPr lvl="1"/>
            <a:r>
              <a:rPr lang="ru-RU" dirty="0" smtClean="0"/>
              <a:t>Разные сегменты – разные настройки</a:t>
            </a:r>
            <a:endParaRPr lang="en-US" dirty="0" smtClean="0"/>
          </a:p>
          <a:p>
            <a:r>
              <a:rPr lang="ru-RU" dirty="0" smtClean="0"/>
              <a:t>Повышение безопасности данных</a:t>
            </a:r>
          </a:p>
          <a:p>
            <a:pPr lvl="1"/>
            <a:r>
              <a:rPr lang="ru-RU" dirty="0" smtClean="0"/>
              <a:t>Физическая недоступность чужого трафика</a:t>
            </a:r>
          </a:p>
          <a:p>
            <a:pPr lvl="1"/>
            <a:r>
              <a:rPr lang="ru-RU" dirty="0" smtClean="0"/>
              <a:t>Возможность контроля, фильтрации и </a:t>
            </a:r>
            <a:r>
              <a:rPr lang="ru-RU" dirty="0" err="1" smtClean="0"/>
              <a:t>журналирования</a:t>
            </a:r>
            <a:endParaRPr lang="ru-RU" dirty="0" smtClean="0"/>
          </a:p>
          <a:p>
            <a:r>
              <a:rPr lang="ru-RU" dirty="0" smtClean="0"/>
              <a:t>Повышение управляемости сети</a:t>
            </a:r>
          </a:p>
          <a:p>
            <a:pPr lvl="1"/>
            <a:r>
              <a:rPr lang="ru-RU" dirty="0"/>
              <a:t>Локализация проблем</a:t>
            </a:r>
          </a:p>
          <a:p>
            <a:pPr lvl="1"/>
            <a:r>
              <a:rPr lang="ru-RU" dirty="0" smtClean="0"/>
              <a:t>Возможность обработки транзитного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854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20675"/>
            <a:ext cx="7772400" cy="1556197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Повышение производительности сети</a:t>
            </a:r>
            <a:endParaRPr kumimoji="0" lang="en-US" altLang="ru-RU" b="1" kern="0" dirty="0" smtClean="0"/>
          </a:p>
        </p:txBody>
      </p:sp>
      <p:sp>
        <p:nvSpPr>
          <p:cNvPr id="2" name="AutoShape 2" descr="Картинки по запросу суслика видиш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Picture 4" descr="15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55" y="2420888"/>
            <a:ext cx="7128792" cy="43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0375" y="3284984"/>
                <a:ext cx="2868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284984"/>
                <a:ext cx="286899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кругленный прямоугольник 5"/>
          <p:cNvSpPr/>
          <p:nvPr/>
        </p:nvSpPr>
        <p:spPr bwMode="auto">
          <a:xfrm>
            <a:off x="1115616" y="3140968"/>
            <a:ext cx="1512168" cy="72008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1802365" y="3068960"/>
            <a:ext cx="1512168" cy="72008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Алгоритм прозрачного моста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IEEE 802.1D</a:t>
            </a:r>
            <a:endParaRPr kumimoji="0" lang="ru-RU" altLang="ru-RU" b="1" kern="0" dirty="0" smtClean="0"/>
          </a:p>
        </p:txBody>
      </p:sp>
      <p:pic>
        <p:nvPicPr>
          <p:cNvPr id="4" name="Picture 4" descr="Картинки по запросу суслика видиш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67"/>
            <a:ext cx="7729203" cy="49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Алгоритм прозрачного моста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IEEE 802.1D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1628800"/>
            <a:ext cx="6552728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Мост незаметен сетевым узлам</a:t>
            </a:r>
          </a:p>
          <a:p>
            <a:pPr lvl="1"/>
            <a:r>
              <a:rPr lang="ru-RU" sz="1800" dirty="0" smtClean="0"/>
              <a:t>Сохраняется сетевое оборудование</a:t>
            </a:r>
          </a:p>
          <a:p>
            <a:r>
              <a:rPr lang="ru-RU" sz="1800" dirty="0" smtClean="0"/>
              <a:t>Метод доступа </a:t>
            </a:r>
            <a:r>
              <a:rPr lang="en-US" sz="1800" dirty="0" smtClean="0"/>
              <a:t>CSMA/CD (</a:t>
            </a:r>
            <a:r>
              <a:rPr lang="ru-RU" sz="1800" dirty="0" smtClean="0"/>
              <a:t>формально</a:t>
            </a:r>
            <a:r>
              <a:rPr lang="en-US" sz="1800" dirty="0" smtClean="0"/>
              <a:t>)</a:t>
            </a:r>
            <a:r>
              <a:rPr lang="ru-RU" sz="1800" dirty="0" smtClean="0"/>
              <a:t> сохраняется</a:t>
            </a:r>
            <a:endParaRPr lang="en-US" sz="1800" dirty="0" smtClean="0"/>
          </a:p>
          <a:p>
            <a:pPr lvl="1"/>
            <a:r>
              <a:rPr lang="ru-RU" sz="1800" dirty="0" smtClean="0"/>
              <a:t>Только древовидная топология</a:t>
            </a:r>
          </a:p>
          <a:p>
            <a:r>
              <a:rPr lang="ru-RU" sz="1800" dirty="0" smtClean="0"/>
              <a:t>Работает на </a:t>
            </a:r>
            <a:r>
              <a:rPr lang="en-US" sz="1800" dirty="0" smtClean="0"/>
              <a:t>L2 </a:t>
            </a:r>
            <a:r>
              <a:rPr lang="ru-RU" sz="1800" dirty="0" smtClean="0"/>
              <a:t>(канальном уровне модели </a:t>
            </a:r>
            <a:r>
              <a:rPr lang="en-US" sz="1800" dirty="0" smtClean="0"/>
              <a:t>OSI)</a:t>
            </a:r>
          </a:p>
          <a:p>
            <a:pPr lvl="1"/>
            <a:r>
              <a:rPr lang="ru-RU" sz="1800" dirty="0" smtClean="0"/>
              <a:t>Пакет</a:t>
            </a:r>
          </a:p>
          <a:p>
            <a:pPr lvl="1"/>
            <a:r>
              <a:rPr lang="en-US" sz="1800" dirty="0" smtClean="0"/>
              <a:t>MAC-</a:t>
            </a:r>
            <a:r>
              <a:rPr lang="ru-RU" sz="1800" dirty="0" smtClean="0"/>
              <a:t>адрес</a:t>
            </a:r>
          </a:p>
          <a:p>
            <a:pPr lvl="1"/>
            <a:r>
              <a:rPr lang="ru-RU" sz="1800" dirty="0" smtClean="0"/>
              <a:t>Таблица коммутации</a:t>
            </a:r>
            <a:endParaRPr lang="en-US" sz="1800" dirty="0" smtClean="0"/>
          </a:p>
          <a:p>
            <a:pPr lvl="1"/>
            <a:r>
              <a:rPr lang="ru-RU" sz="1800" dirty="0" smtClean="0"/>
              <a:t>Любые технологии </a:t>
            </a:r>
            <a:r>
              <a:rPr lang="en-US" sz="1800" dirty="0" smtClean="0"/>
              <a:t>L1:</a:t>
            </a:r>
            <a:r>
              <a:rPr lang="ru-RU" sz="1800" dirty="0" smtClean="0"/>
              <a:t> </a:t>
            </a:r>
            <a:r>
              <a:rPr lang="en-US" sz="1800" u="sng" dirty="0" smtClean="0"/>
              <a:t>Ethernet</a:t>
            </a:r>
            <a:r>
              <a:rPr lang="en-US" sz="1800" dirty="0" smtClean="0"/>
              <a:t>, Token Ring, FDDI</a:t>
            </a:r>
          </a:p>
          <a:p>
            <a:pPr lvl="1"/>
            <a:r>
              <a:rPr lang="ru-RU" sz="1800" dirty="0" smtClean="0"/>
              <a:t>Любые протоколы </a:t>
            </a:r>
            <a:r>
              <a:rPr lang="en-US" sz="1800" dirty="0" smtClean="0"/>
              <a:t>L3: TCP-IP, IPX/SPX</a:t>
            </a:r>
            <a:endParaRPr lang="ru-RU" sz="1800" dirty="0" smtClean="0"/>
          </a:p>
          <a:p>
            <a:r>
              <a:rPr lang="ru-RU" sz="1800" dirty="0" smtClean="0"/>
              <a:t>Активное оборудование</a:t>
            </a:r>
          </a:p>
          <a:p>
            <a:pPr lvl="1"/>
            <a:r>
              <a:rPr lang="ru-RU" sz="1800" dirty="0" smtClean="0"/>
              <a:t>Процессор</a:t>
            </a:r>
          </a:p>
          <a:p>
            <a:pPr lvl="1"/>
            <a:r>
              <a:rPr lang="ru-RU" sz="1800" dirty="0" smtClean="0"/>
              <a:t>Память</a:t>
            </a:r>
          </a:p>
          <a:p>
            <a:pPr lvl="1"/>
            <a:r>
              <a:rPr lang="ru-RU" sz="1800" dirty="0" smtClean="0"/>
              <a:t>Алгоритм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954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43519"/>
            <a:ext cx="7956376" cy="39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Принцип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632448"/>
            <a:ext cx="7848872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00E0C"/>
                </a:solidFill>
              </a:rPr>
              <a:t>«Неразборчивый» режим </a:t>
            </a:r>
            <a:r>
              <a:rPr lang="en-US" sz="1400" dirty="0">
                <a:solidFill>
                  <a:srgbClr val="100E0C"/>
                </a:solidFill>
              </a:rPr>
              <a:t>/ Promiscuous mode</a:t>
            </a:r>
          </a:p>
          <a:p>
            <a:r>
              <a:rPr lang="ru-RU" sz="1400" dirty="0">
                <a:solidFill>
                  <a:srgbClr val="100E0C"/>
                </a:solidFill>
              </a:rPr>
              <a:t>Нет своего </a:t>
            </a:r>
            <a:r>
              <a:rPr lang="en-US" sz="1400" dirty="0">
                <a:solidFill>
                  <a:srgbClr val="100E0C"/>
                </a:solidFill>
              </a:rPr>
              <a:t>MAC-</a:t>
            </a:r>
            <a:r>
              <a:rPr lang="ru-RU" sz="1400" dirty="0">
                <a:solidFill>
                  <a:srgbClr val="100E0C"/>
                </a:solidFill>
              </a:rPr>
              <a:t>адреса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Буферизация кадра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Задержка не критична для сети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Динамическое заполнение таблицы коммутации</a:t>
            </a:r>
            <a:endParaRPr lang="en-US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Постоянное обновление и устаревание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Возможно вручную администратором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Маршрутизация по таблице коммутации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Только один порт назначения (</a:t>
            </a:r>
            <a:r>
              <a:rPr lang="en-US" sz="1400" dirty="0" smtClean="0">
                <a:solidFill>
                  <a:srgbClr val="100E0C"/>
                </a:solidFill>
              </a:rPr>
              <a:t>forwarding)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Никогда не в порт получения</a:t>
            </a:r>
            <a:r>
              <a:rPr lang="en-US" sz="1400" dirty="0" smtClean="0">
                <a:solidFill>
                  <a:srgbClr val="100E0C"/>
                </a:solidFill>
              </a:rPr>
              <a:t> (filtering)</a:t>
            </a:r>
            <a:endParaRPr lang="ru-RU" sz="1400" dirty="0" smtClean="0">
              <a:solidFill>
                <a:srgbClr val="100E0C"/>
              </a:solidFill>
            </a:endParaRP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Незнакомый адрес – на все порты (кроме исходного)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Не защищает от широковещательных штормов</a:t>
            </a:r>
            <a:endParaRPr lang="ru-RU" sz="1400" dirty="0">
              <a:solidFill>
                <a:srgbClr val="100E0C"/>
              </a:solidFill>
            </a:endParaRPr>
          </a:p>
        </p:txBody>
      </p:sp>
      <p:pic>
        <p:nvPicPr>
          <p:cNvPr id="5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90" y="5342706"/>
            <a:ext cx="4936025" cy="87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62558" y="188640"/>
            <a:ext cx="7772400" cy="97210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устройства моста</a:t>
            </a:r>
          </a:p>
        </p:txBody>
      </p:sp>
      <p:pic>
        <p:nvPicPr>
          <p:cNvPr id="5" name="Picture 4" descr="1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6408712" cy="534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5642</TotalTime>
  <Words>713</Words>
  <Application>Microsoft Office PowerPoint</Application>
  <PresentationFormat>Экран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Природа</vt:lpstr>
      <vt:lpstr>Документ Microsoft Word 97-2003</vt:lpstr>
      <vt:lpstr>MS_ClipArt_Gallery.5</vt:lpstr>
      <vt:lpstr>Microsoft Word 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336</cp:revision>
  <dcterms:created xsi:type="dcterms:W3CDTF">1601-01-01T00:00:00Z</dcterms:created>
  <dcterms:modified xsi:type="dcterms:W3CDTF">2017-10-25T09:53:51Z</dcterms:modified>
</cp:coreProperties>
</file>