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sldIdLst>
    <p:sldId id="311" r:id="rId2"/>
    <p:sldId id="330" r:id="rId3"/>
    <p:sldId id="340" r:id="rId4"/>
    <p:sldId id="341" r:id="rId5"/>
    <p:sldId id="339" r:id="rId6"/>
    <p:sldId id="331" r:id="rId7"/>
    <p:sldId id="332" r:id="rId8"/>
    <p:sldId id="342" r:id="rId9"/>
    <p:sldId id="343" r:id="rId10"/>
    <p:sldId id="344" r:id="rId11"/>
    <p:sldId id="351" r:id="rId12"/>
    <p:sldId id="345" r:id="rId13"/>
    <p:sldId id="346" r:id="rId14"/>
    <p:sldId id="347" r:id="rId15"/>
    <p:sldId id="348" r:id="rId16"/>
    <p:sldId id="350" r:id="rId17"/>
    <p:sldId id="349" r:id="rId18"/>
    <p:sldId id="337" r:id="rId19"/>
    <p:sldId id="338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E0C"/>
    <a:srgbClr val="F76778"/>
    <a:srgbClr val="F40426"/>
    <a:srgbClr val="F8EE90"/>
    <a:srgbClr val="F8D4DC"/>
    <a:srgbClr val="D6EB0D"/>
    <a:srgbClr val="E9D40F"/>
    <a:srgbClr val="FCF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Темный стиль 1 -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Темный стиль 1 -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Темный стиль 1 - акцент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1828" autoAdjust="0"/>
    <p:restoredTop sz="98893" autoAdjust="0"/>
  </p:normalViewPr>
  <p:slideViewPr>
    <p:cSldViewPr>
      <p:cViewPr>
        <p:scale>
          <a:sx n="100" d="100"/>
          <a:sy n="100" d="100"/>
        </p:scale>
        <p:origin x="-1230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fld id="{79E2989F-E908-4574-A120-3D07ADD75B2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30206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pic>
        <p:nvPicPr>
          <p:cNvPr id="7171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81EFC4B3-51EB-4ADC-8F6C-7313D2AC0A08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AB378-D130-421A-B08E-FD9A2F0A8266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6077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7935F-0DAA-439F-8736-4CCBED1FC21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534033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6E4C3F08-28A2-4451-B512-48480F9D1F9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90616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артинка 3"/>
          <p:cNvSpPr>
            <a:spLocks noGrp="1"/>
          </p:cNvSpPr>
          <p:nvPr>
            <p:ph type="clipArt"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83A1A078-FA03-4EBD-94A7-A2364655993F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2905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FBF71-61D7-4F2E-8A56-D13E3E3504C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15461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DABBB-6512-4067-A20B-C722DFA0E48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97691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F5C6F-19C6-4571-8201-80946B40DA4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135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D4689-B876-4EF3-A7F2-0BA07A5E471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5897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59764-1438-4F2B-B807-66AFC6C3EC0B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417759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BBD24-55A3-467E-84D5-8BC7F1958B95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0641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40019-A25B-405D-A870-9A5B7813597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87166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BBEC4-8F11-4C89-9225-D25B13CABA8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3340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pic>
        <p:nvPicPr>
          <p:cNvPr id="6153" name="Picture 9" descr="anabnr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2400">
                <a:solidFill>
                  <a:schemeClr val="tx2"/>
                </a:solidFill>
              </a:defRPr>
            </a:lvl1pPr>
          </a:lstStyle>
          <a:p>
            <a:fld id="{69C74184-92F9-4419-BB70-C6087659E60B}" type="slidenum">
              <a:rPr lang="ru-RU" altLang="ru-RU"/>
              <a:pPr/>
              <a:t>‹#›</a:t>
            </a:fld>
            <a:endParaRPr lang="ru-RU" altLang="ru-RU" sz="140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5.wmf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1043608" y="908720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Маршрутизация в </a:t>
            </a:r>
            <a:r>
              <a:rPr kumimoji="0" lang="en-US" altLang="ru-RU" b="1" kern="0" dirty="0" smtClean="0"/>
              <a:t>IP</a:t>
            </a:r>
            <a:r>
              <a:rPr kumimoji="0" lang="ru-RU" altLang="ru-RU" b="1" kern="0" dirty="0" smtClean="0"/>
              <a:t>-сетях</a:t>
            </a:r>
            <a:endParaRPr kumimoji="0" lang="en-US" altLang="ru-RU" b="1" kern="0" dirty="0" smtClean="0"/>
          </a:p>
        </p:txBody>
      </p:sp>
      <p:pic>
        <p:nvPicPr>
          <p:cNvPr id="192514" name="Picture 2" descr="Картинки по запросу tcp 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19772"/>
            <a:ext cx="8676456" cy="433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186" name="Picture 2" descr="Картинки по запросу router cis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785" y="4725144"/>
            <a:ext cx="4362455" cy="235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Заголовок 1"/>
          <p:cNvSpPr txBox="1">
            <a:spLocks/>
          </p:cNvSpPr>
          <p:nvPr/>
        </p:nvSpPr>
        <p:spPr>
          <a:xfrm>
            <a:off x="125760" y="937173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Коммутатор </a:t>
            </a:r>
            <a:r>
              <a:rPr kumimoji="0" lang="en-US" altLang="ru-RU" b="1" kern="0" dirty="0" smtClean="0"/>
              <a:t>vs </a:t>
            </a:r>
            <a:r>
              <a:rPr kumimoji="0" lang="ru-RU" altLang="ru-RU" b="1" kern="0" dirty="0" smtClean="0"/>
              <a:t>Маршрутизатор</a:t>
            </a:r>
            <a:endParaRPr kumimoji="0" lang="ru-RU" altLang="ru-RU" b="1" kern="0" dirty="0" smtClean="0"/>
          </a:p>
        </p:txBody>
      </p:sp>
      <p:sp>
        <p:nvSpPr>
          <p:cNvPr id="3" name="AutoShape 6" descr="Похожее изображен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483642" y="1773982"/>
            <a:ext cx="39604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800" b="1" dirty="0" smtClean="0"/>
              <a:t>Switch</a:t>
            </a:r>
          </a:p>
          <a:p>
            <a:pPr marL="285750" indent="-285750"/>
            <a:r>
              <a:rPr lang="ru-RU" sz="1800" dirty="0" smtClean="0"/>
              <a:t>Уровень </a:t>
            </a:r>
            <a:r>
              <a:rPr lang="en-US" sz="1800" dirty="0" smtClean="0"/>
              <a:t>OSI L2</a:t>
            </a:r>
            <a:endParaRPr lang="ru-RU" sz="1800" dirty="0" smtClean="0"/>
          </a:p>
          <a:p>
            <a:pPr marL="285750" indent="-285750"/>
            <a:r>
              <a:rPr lang="ru-RU" sz="1800" dirty="0" smtClean="0"/>
              <a:t>Внутри локальной сети</a:t>
            </a:r>
            <a:endParaRPr lang="ru-RU" sz="1800" dirty="0"/>
          </a:p>
          <a:p>
            <a:pPr marL="285750" indent="-285750"/>
            <a:r>
              <a:rPr lang="ru-RU" sz="1800" dirty="0" smtClean="0"/>
              <a:t>Много портов</a:t>
            </a:r>
            <a:r>
              <a:rPr lang="en-US" sz="1800" dirty="0" smtClean="0"/>
              <a:t>: </a:t>
            </a:r>
            <a:r>
              <a:rPr lang="en-US" sz="1800" dirty="0"/>
              <a:t>5, 24, 48, </a:t>
            </a:r>
            <a:r>
              <a:rPr lang="en-US" sz="1800" dirty="0" smtClean="0"/>
              <a:t>…</a:t>
            </a:r>
            <a:endParaRPr lang="ru-RU" sz="1800" dirty="0" smtClean="0"/>
          </a:p>
          <a:p>
            <a:pPr marL="285750" indent="-285750"/>
            <a:r>
              <a:rPr lang="ru-RU" sz="1800" dirty="0"/>
              <a:t>Коммутация по </a:t>
            </a:r>
            <a:r>
              <a:rPr lang="en-US" sz="1800" dirty="0"/>
              <a:t>MAC</a:t>
            </a:r>
            <a:r>
              <a:rPr lang="ru-RU" sz="1800" dirty="0" smtClean="0"/>
              <a:t>-адресам</a:t>
            </a:r>
            <a:endParaRPr lang="en-US" sz="1800" dirty="0" smtClean="0"/>
          </a:p>
          <a:p>
            <a:pPr marL="742950" lvl="1" indent="-285750"/>
            <a:r>
              <a:rPr lang="ru-RU" sz="1800" dirty="0" smtClean="0"/>
              <a:t>Таблица </a:t>
            </a:r>
            <a:r>
              <a:rPr lang="en-US" sz="1800" dirty="0" smtClean="0"/>
              <a:t>MAC </a:t>
            </a:r>
            <a:r>
              <a:rPr lang="en-US" sz="1800" dirty="0" smtClean="0">
                <a:sym typeface="Wingdings" panose="05000000000000000000" pitchFamily="2" charset="2"/>
              </a:rPr>
              <a:t> </a:t>
            </a:r>
            <a:r>
              <a:rPr lang="ru-RU" sz="1800" dirty="0" smtClean="0">
                <a:sym typeface="Wingdings" panose="05000000000000000000" pitchFamily="2" charset="2"/>
              </a:rPr>
              <a:t>порт</a:t>
            </a:r>
            <a:endParaRPr lang="en-US" sz="1800" dirty="0"/>
          </a:p>
          <a:p>
            <a:pPr marL="285750" indent="-285750"/>
            <a:r>
              <a:rPr lang="ru-RU" sz="1800" dirty="0" smtClean="0"/>
              <a:t>Может не иметь своего адреса</a:t>
            </a:r>
            <a:endParaRPr lang="en-US" sz="1800" dirty="0" smtClean="0"/>
          </a:p>
          <a:p>
            <a:pPr marL="742950" lvl="1" indent="-285750"/>
            <a:r>
              <a:rPr lang="ru-RU" sz="1800" dirty="0" smtClean="0"/>
              <a:t>У управляемых 1 адрес</a:t>
            </a:r>
            <a:endParaRPr lang="en-US" sz="1800" dirty="0" smtClean="0"/>
          </a:p>
          <a:p>
            <a:pPr marL="285750" indent="-285750"/>
            <a:r>
              <a:rPr lang="ru-RU" sz="1800" dirty="0" smtClean="0"/>
              <a:t>Бывают неуправляемые</a:t>
            </a:r>
          </a:p>
          <a:p>
            <a:pPr marL="742950" lvl="1" indent="-285750"/>
            <a:r>
              <a:rPr lang="ru-RU" sz="1800" dirty="0" smtClean="0"/>
              <a:t>Только самые простые</a:t>
            </a:r>
            <a:endParaRPr lang="en-US" sz="1800" dirty="0" smtClean="0"/>
          </a:p>
          <a:p>
            <a:pPr marL="285750" indent="-285750"/>
            <a:endParaRPr lang="ru-RU" sz="1800" dirty="0"/>
          </a:p>
        </p:txBody>
      </p:sp>
      <p:sp>
        <p:nvSpPr>
          <p:cNvPr id="38" name="TextBox 37"/>
          <p:cNvSpPr txBox="1"/>
          <p:nvPr/>
        </p:nvSpPr>
        <p:spPr>
          <a:xfrm>
            <a:off x="4572000" y="1765476"/>
            <a:ext cx="42667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800" b="1" dirty="0" smtClean="0"/>
              <a:t>Router</a:t>
            </a:r>
          </a:p>
          <a:p>
            <a:pPr marL="285750" indent="-285750"/>
            <a:r>
              <a:rPr lang="ru-RU" sz="1800" dirty="0" smtClean="0"/>
              <a:t>Уровень </a:t>
            </a:r>
            <a:r>
              <a:rPr lang="en-US" sz="1800" dirty="0" smtClean="0"/>
              <a:t>OSI L3</a:t>
            </a:r>
            <a:endParaRPr lang="ru-RU" sz="1800" dirty="0" smtClean="0"/>
          </a:p>
          <a:p>
            <a:pPr marL="285750" indent="-285750"/>
            <a:r>
              <a:rPr lang="ru-RU" sz="1800" dirty="0" smtClean="0"/>
              <a:t>Соединяет локальные сети</a:t>
            </a:r>
            <a:endParaRPr lang="en-US" sz="1800" dirty="0" smtClean="0"/>
          </a:p>
          <a:p>
            <a:pPr marL="285750" indent="-285750"/>
            <a:r>
              <a:rPr lang="ru-RU" sz="1800" dirty="0" smtClean="0"/>
              <a:t>Мало портов: 2 – 4</a:t>
            </a:r>
          </a:p>
          <a:p>
            <a:pPr marL="742950" lvl="1" indent="-285750"/>
            <a:r>
              <a:rPr lang="en-US" sz="1800" dirty="0" smtClean="0"/>
              <a:t>Router-on-a-Stick – 1</a:t>
            </a:r>
            <a:r>
              <a:rPr lang="ru-RU" sz="1800" dirty="0" smtClean="0"/>
              <a:t> порт</a:t>
            </a:r>
          </a:p>
          <a:p>
            <a:pPr marL="285750" indent="-285750"/>
            <a:r>
              <a:rPr lang="ru-RU" sz="1800" dirty="0" smtClean="0"/>
              <a:t>Коммутация по </a:t>
            </a:r>
            <a:r>
              <a:rPr lang="en-US" sz="1800" dirty="0" smtClean="0"/>
              <a:t>IP/Netmask</a:t>
            </a:r>
          </a:p>
          <a:p>
            <a:pPr marL="742950" lvl="1" indent="-285750"/>
            <a:r>
              <a:rPr lang="en-US" sz="1800" dirty="0" smtClean="0"/>
              <a:t>ARP-</a:t>
            </a:r>
            <a:r>
              <a:rPr lang="ru-RU" sz="1800" dirty="0" smtClean="0"/>
              <a:t>таблица: </a:t>
            </a:r>
            <a:r>
              <a:rPr lang="en-US" sz="1800" dirty="0" smtClean="0"/>
              <a:t>IP </a:t>
            </a:r>
            <a:r>
              <a:rPr lang="en-US" sz="1800" dirty="0" smtClean="0">
                <a:sym typeface="Wingdings" panose="05000000000000000000" pitchFamily="2" charset="2"/>
              </a:rPr>
              <a:t> MAC</a:t>
            </a:r>
          </a:p>
          <a:p>
            <a:pPr marL="742950" lvl="1" indent="-285750"/>
            <a:r>
              <a:rPr lang="ru-RU" sz="1800" dirty="0" smtClean="0">
                <a:sym typeface="Wingdings" panose="05000000000000000000" pitchFamily="2" charset="2"/>
              </a:rPr>
              <a:t>Таблица </a:t>
            </a:r>
            <a:r>
              <a:rPr lang="en-US" sz="1800" dirty="0" err="1" smtClean="0">
                <a:sym typeface="Wingdings" panose="05000000000000000000" pitchFamily="2" charset="2"/>
              </a:rPr>
              <a:t>ip</a:t>
            </a:r>
            <a:r>
              <a:rPr lang="en-US" sz="1800" dirty="0" smtClean="0">
                <a:sym typeface="Wingdings" panose="05000000000000000000" pitchFamily="2" charset="2"/>
              </a:rPr>
              <a:t>/netmask  IP/</a:t>
            </a:r>
            <a:r>
              <a:rPr lang="ru-RU" sz="1800" dirty="0" smtClean="0">
                <a:sym typeface="Wingdings" panose="05000000000000000000" pitchFamily="2" charset="2"/>
              </a:rPr>
              <a:t>порт</a:t>
            </a:r>
            <a:endParaRPr lang="ru-RU" sz="1800" dirty="0" smtClean="0"/>
          </a:p>
          <a:p>
            <a:pPr marL="285750" indent="-285750"/>
            <a:r>
              <a:rPr lang="ru-RU" sz="1800" dirty="0" smtClean="0"/>
              <a:t>Сколько портов, столько адресов</a:t>
            </a:r>
          </a:p>
          <a:p>
            <a:pPr marL="742950" lvl="1" indent="-285750"/>
            <a:r>
              <a:rPr lang="en-US" sz="1800" dirty="0" smtClean="0"/>
              <a:t>MAC &amp; IP</a:t>
            </a:r>
            <a:endParaRPr lang="ru-RU" sz="1800" dirty="0"/>
          </a:p>
          <a:p>
            <a:pPr marL="285750" indent="-285750"/>
            <a:r>
              <a:rPr lang="ru-RU" sz="1800" dirty="0" smtClean="0"/>
              <a:t>Всегда управляемые</a:t>
            </a:r>
            <a:endParaRPr lang="ru-RU" sz="1800" dirty="0"/>
          </a:p>
        </p:txBody>
      </p:sp>
      <p:pic>
        <p:nvPicPr>
          <p:cNvPr id="221188" name="Picture 4" descr="Картинки по запросу switch cisc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229200"/>
            <a:ext cx="3235981" cy="119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33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25760" y="937173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Коммутатор </a:t>
            </a:r>
            <a:r>
              <a:rPr kumimoji="0" lang="en-US" altLang="ru-RU" b="1" kern="0" dirty="0" smtClean="0"/>
              <a:t>&amp; </a:t>
            </a:r>
            <a:r>
              <a:rPr kumimoji="0" lang="ru-RU" altLang="ru-RU" b="1" kern="0" dirty="0" smtClean="0"/>
              <a:t>Маршрутизатор</a:t>
            </a:r>
            <a:endParaRPr kumimoji="0" lang="ru-RU" altLang="ru-RU" b="1" kern="0" dirty="0" smtClean="0"/>
          </a:p>
        </p:txBody>
      </p:sp>
      <p:sp>
        <p:nvSpPr>
          <p:cNvPr id="3" name="AutoShape 6" descr="Похожее изображен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14018" name="Picture 2" descr="Картинки по запросу dir-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72816"/>
            <a:ext cx="4536504" cy="340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813" y="5445224"/>
            <a:ext cx="1881207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Похожее изображени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013176"/>
            <a:ext cx="1609725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Соединительная линия уступом 4"/>
          <p:cNvCxnSpPr>
            <a:stCxn id="7" idx="3"/>
            <a:endCxn id="8" idx="2"/>
          </p:cNvCxnSpPr>
          <p:nvPr/>
        </p:nvCxnSpPr>
        <p:spPr bwMode="auto">
          <a:xfrm>
            <a:off x="4752020" y="5841268"/>
            <a:ext cx="984883" cy="514934"/>
          </a:xfrm>
          <a:prstGeom prst="bentConnector4">
            <a:avLst>
              <a:gd name="adj1" fmla="val 9139"/>
              <a:gd name="adj2" fmla="val 1314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Соединительная линия уступом 12"/>
          <p:cNvCxnSpPr>
            <a:stCxn id="8" idx="3"/>
          </p:cNvCxnSpPr>
          <p:nvPr/>
        </p:nvCxnSpPr>
        <p:spPr bwMode="auto">
          <a:xfrm flipV="1">
            <a:off x="6541765" y="5013176"/>
            <a:ext cx="1054571" cy="671513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Соединительная линия уступом 15"/>
          <p:cNvCxnSpPr>
            <a:stCxn id="7" idx="1"/>
          </p:cNvCxnSpPr>
          <p:nvPr/>
        </p:nvCxnSpPr>
        <p:spPr bwMode="auto">
          <a:xfrm rot="10800000">
            <a:off x="1835697" y="5643246"/>
            <a:ext cx="1035117" cy="198022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Соединительная линия уступом 21"/>
          <p:cNvCxnSpPr>
            <a:stCxn id="7" idx="0"/>
          </p:cNvCxnSpPr>
          <p:nvPr/>
        </p:nvCxnSpPr>
        <p:spPr bwMode="auto">
          <a:xfrm rot="16200000" flipV="1">
            <a:off x="2756049" y="4389855"/>
            <a:ext cx="135016" cy="1975721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Соединительная линия уступом 25"/>
          <p:cNvCxnSpPr>
            <a:stCxn id="7" idx="2"/>
          </p:cNvCxnSpPr>
          <p:nvPr/>
        </p:nvCxnSpPr>
        <p:spPr bwMode="auto">
          <a:xfrm rot="5400000">
            <a:off x="2769550" y="5303459"/>
            <a:ext cx="108014" cy="1975721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Соединительная линия уступом 28"/>
          <p:cNvCxnSpPr>
            <a:stCxn id="7" idx="2"/>
          </p:cNvCxnSpPr>
          <p:nvPr/>
        </p:nvCxnSpPr>
        <p:spPr bwMode="auto">
          <a:xfrm rot="5400000">
            <a:off x="2643536" y="5429473"/>
            <a:ext cx="360042" cy="1975721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6804248" y="3068960"/>
            <a:ext cx="1915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D-Link DIR-300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267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25760" y="937173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Маршрутиз</a:t>
            </a:r>
            <a:r>
              <a:rPr kumimoji="0" lang="ru-RU" altLang="ru-RU" b="1" kern="0" dirty="0" smtClean="0"/>
              <a:t>ация 1</a:t>
            </a:r>
            <a:r>
              <a:rPr kumimoji="0" lang="en-US" altLang="ru-RU" b="1" kern="0" dirty="0" smtClean="0"/>
              <a:t> hop</a:t>
            </a:r>
            <a:endParaRPr kumimoji="0" lang="ru-RU" altLang="ru-RU" b="1" kern="0" dirty="0" smtClean="0"/>
          </a:p>
        </p:txBody>
      </p:sp>
      <p:sp>
        <p:nvSpPr>
          <p:cNvPr id="3" name="AutoShape 6" descr="Похожее изображен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Picture 4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811849"/>
            <a:ext cx="1609725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085184"/>
            <a:ext cx="1120542" cy="11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085184"/>
            <a:ext cx="1120542" cy="11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524190" y="5476178"/>
            <a:ext cx="1524776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192.168.1.42/24</a:t>
            </a:r>
          </a:p>
          <a:p>
            <a:pPr>
              <a:buNone/>
            </a:pPr>
            <a:r>
              <a:rPr lang="en-US" sz="1600" dirty="0" smtClean="0"/>
              <a:t>mac-42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04048" y="1842002"/>
            <a:ext cx="1422184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192.168.2.1/24</a:t>
            </a:r>
          </a:p>
          <a:p>
            <a:pPr>
              <a:buNone/>
            </a:pPr>
            <a:r>
              <a:rPr lang="en-US" sz="1600" dirty="0" smtClean="0"/>
              <a:t>mac-02</a:t>
            </a:r>
          </a:p>
        </p:txBody>
      </p:sp>
      <p:cxnSp>
        <p:nvCxnSpPr>
          <p:cNvPr id="5" name="Соединительная линия уступом 4"/>
          <p:cNvCxnSpPr>
            <a:stCxn id="6" idx="1"/>
            <a:endCxn id="7" idx="0"/>
          </p:cNvCxnSpPr>
          <p:nvPr/>
        </p:nvCxnSpPr>
        <p:spPr bwMode="auto">
          <a:xfrm rot="10800000" flipV="1">
            <a:off x="1963920" y="2483362"/>
            <a:ext cx="1599969" cy="260182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Соединительная линия уступом 12"/>
          <p:cNvCxnSpPr>
            <a:stCxn id="6" idx="3"/>
            <a:endCxn id="8" idx="0"/>
          </p:cNvCxnSpPr>
          <p:nvPr/>
        </p:nvCxnSpPr>
        <p:spPr bwMode="auto">
          <a:xfrm>
            <a:off x="5173613" y="2483362"/>
            <a:ext cx="2766970" cy="260182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2267744" y="1849342"/>
            <a:ext cx="1422184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buNone/>
            </a:pPr>
            <a:r>
              <a:rPr lang="en-US" sz="1600" dirty="0" smtClean="0"/>
              <a:t>192.168.1.1/24</a:t>
            </a:r>
          </a:p>
          <a:p>
            <a:pPr algn="r">
              <a:buNone/>
            </a:pPr>
            <a:r>
              <a:rPr lang="en-US" sz="1600" dirty="0" smtClean="0"/>
              <a:t>mac-01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58872" y="5328445"/>
            <a:ext cx="1524776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buNone/>
            </a:pPr>
            <a:r>
              <a:rPr lang="en-US" sz="1600" dirty="0" smtClean="0"/>
              <a:t>192.168.2.27/24</a:t>
            </a:r>
          </a:p>
          <a:p>
            <a:pPr algn="r">
              <a:buNone/>
            </a:pPr>
            <a:r>
              <a:rPr lang="en-US" sz="1600" dirty="0" smtClean="0"/>
              <a:t>mac-27</a:t>
            </a: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303521"/>
              </p:ext>
            </p:extLst>
          </p:nvPr>
        </p:nvGraphicFramePr>
        <p:xfrm>
          <a:off x="2299345" y="3284984"/>
          <a:ext cx="5250180" cy="15240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373380"/>
                <a:gridCol w="1219200"/>
                <a:gridCol w="1219200"/>
                <a:gridCol w="1219200"/>
                <a:gridCol w="1219200"/>
              </a:tblGrid>
              <a:tr h="23077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100E0C"/>
                          </a:solidFill>
                        </a:rPr>
                        <a:t>№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IP</a:t>
                      </a:r>
                      <a:r>
                        <a:rPr lang="en-US" sz="1400" dirty="0" smtClean="0">
                          <a:solidFill>
                            <a:srgbClr val="100E0C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  <a:sym typeface="Wingdings" panose="05000000000000000000" pitchFamily="2" charset="2"/>
                        </a:rPr>
                        <a:t>IP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</a:t>
                      </a:r>
                      <a:r>
                        <a:rPr lang="en-US" sz="1400" dirty="0" smtClean="0">
                          <a:solidFill>
                            <a:srgbClr val="100E0C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  <a:sym typeface="Wingdings" panose="05000000000000000000" pitchFamily="2" charset="2"/>
                        </a:rPr>
                        <a:t>MAC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</a:tr>
              <a:tr h="2307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192.168.1.42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192.168.2.27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mac-42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mac-01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</a:tr>
              <a:tr h="2307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192.168.1.42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192.168.2.27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mac-02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mac-27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</a:tr>
              <a:tr h="2307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192.168.2.27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192.168.1.42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mac-27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mac-02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</a:tr>
              <a:tr h="2307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192.168.2.27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192.168.1.42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mac-01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mac-42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Скругленная прямоугольная выноска 15"/>
          <p:cNvSpPr/>
          <p:nvPr/>
        </p:nvSpPr>
        <p:spPr bwMode="auto">
          <a:xfrm>
            <a:off x="1115616" y="3340994"/>
            <a:ext cx="576064" cy="288031"/>
          </a:xfrm>
          <a:prstGeom prst="wedgeRoundRectCallout">
            <a:avLst>
              <a:gd name="adj1" fmla="val 147159"/>
              <a:gd name="adj2" fmla="val 36100"/>
              <a:gd name="adj3" fmla="val 16667"/>
            </a:avLst>
          </a:prstGeom>
          <a:solidFill>
            <a:srgbClr val="00B05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en-US" sz="1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ARP?</a:t>
            </a:r>
            <a:endParaRPr kumimoji="1" lang="ru-RU" sz="12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Скругленная прямоугольная выноска 20"/>
          <p:cNvSpPr/>
          <p:nvPr/>
        </p:nvSpPr>
        <p:spPr bwMode="auto">
          <a:xfrm>
            <a:off x="8243629" y="3629025"/>
            <a:ext cx="576064" cy="288031"/>
          </a:xfrm>
          <a:prstGeom prst="wedgeRoundRectCallout">
            <a:avLst>
              <a:gd name="adj1" fmla="val -166999"/>
              <a:gd name="adj2" fmla="val 39407"/>
              <a:gd name="adj3" fmla="val 16667"/>
            </a:avLst>
          </a:prstGeom>
          <a:solidFill>
            <a:srgbClr val="00B05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en-US" sz="1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ARP?</a:t>
            </a:r>
            <a:endParaRPr kumimoji="1" lang="ru-RU" sz="12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73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427559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Доставка в «дальнюю» сеть</a:t>
            </a:r>
            <a:endParaRPr kumimoji="0" lang="ru-RU" altLang="ru-RU" b="1" kern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505649" y="1124744"/>
            <a:ext cx="2268150" cy="1138773"/>
          </a:xfrm>
          <a:prstGeom prst="rect">
            <a:avLst/>
          </a:prstGeom>
          <a:solidFill>
            <a:srgbClr val="F76778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002060"/>
                </a:solidFill>
              </a:rPr>
              <a:t>IP</a:t>
            </a:r>
            <a:r>
              <a:rPr lang="en-US" dirty="0" smtClean="0">
                <a:solidFill>
                  <a:srgbClr val="002060"/>
                </a:solidFill>
                <a:sym typeface="Wingdings" panose="05000000000000000000" pitchFamily="2" charset="2"/>
              </a:rPr>
              <a:t></a:t>
            </a:r>
            <a:r>
              <a:rPr lang="en-US" dirty="0" smtClean="0">
                <a:solidFill>
                  <a:srgbClr val="002060"/>
                </a:solidFill>
              </a:rPr>
              <a:t> &amp; Netmask</a:t>
            </a:r>
          </a:p>
          <a:p>
            <a:pPr algn="ctr">
              <a:buNone/>
            </a:pPr>
            <a:r>
              <a:rPr lang="en-US" dirty="0" smtClean="0">
                <a:solidFill>
                  <a:srgbClr val="002060"/>
                </a:solidFill>
              </a:rPr>
              <a:t>≠</a:t>
            </a:r>
          </a:p>
          <a:p>
            <a:pPr algn="ctr">
              <a:buNone/>
            </a:pPr>
            <a:r>
              <a:rPr lang="en-US" dirty="0" smtClean="0">
                <a:solidFill>
                  <a:srgbClr val="002060"/>
                </a:solidFill>
                <a:sym typeface="Wingdings" panose="05000000000000000000" pitchFamily="2" charset="2"/>
              </a:rPr>
              <a:t></a:t>
            </a:r>
            <a:r>
              <a:rPr lang="en-US" dirty="0" smtClean="0">
                <a:solidFill>
                  <a:srgbClr val="002060"/>
                </a:solidFill>
              </a:rPr>
              <a:t>IP &amp; Netmask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AutoShape 6" descr="Похожее изображен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11970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86" y="3968210"/>
            <a:ext cx="1244883" cy="52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31" y="3863705"/>
            <a:ext cx="1244883" cy="52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972" name="Picture 4" descr="Похожее 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839" y="2590378"/>
            <a:ext cx="1065231" cy="88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978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1" y="5197935"/>
            <a:ext cx="741515" cy="7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633" y="5489620"/>
            <a:ext cx="741515" cy="7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106" y="4583002"/>
            <a:ext cx="741515" cy="7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997" y="4476577"/>
            <a:ext cx="741515" cy="7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056" y="5508266"/>
            <a:ext cx="741515" cy="7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39" y="5677227"/>
            <a:ext cx="741515" cy="7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893" y="4735219"/>
            <a:ext cx="741515" cy="7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 bwMode="auto">
          <a:xfrm flipH="1">
            <a:off x="1107991" y="4492372"/>
            <a:ext cx="238255" cy="832145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Прямая соединительная линия 24"/>
          <p:cNvCxnSpPr/>
          <p:nvPr/>
        </p:nvCxnSpPr>
        <p:spPr bwMode="auto">
          <a:xfrm>
            <a:off x="1539774" y="4492372"/>
            <a:ext cx="425936" cy="1076321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Прямая соединительная линия 26"/>
          <p:cNvCxnSpPr/>
          <p:nvPr/>
        </p:nvCxnSpPr>
        <p:spPr bwMode="auto">
          <a:xfrm>
            <a:off x="2005391" y="4387867"/>
            <a:ext cx="627434" cy="285906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Прямая соединительная линия 28"/>
          <p:cNvCxnSpPr>
            <a:stCxn id="211970" idx="0"/>
            <a:endCxn id="211972" idx="1"/>
          </p:cNvCxnSpPr>
          <p:nvPr/>
        </p:nvCxnSpPr>
        <p:spPr bwMode="auto">
          <a:xfrm flipV="1">
            <a:off x="1539828" y="3034750"/>
            <a:ext cx="1069011" cy="933460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Прямая соединительная линия 30"/>
          <p:cNvCxnSpPr>
            <a:stCxn id="211972" idx="3"/>
            <a:endCxn id="7" idx="0"/>
          </p:cNvCxnSpPr>
          <p:nvPr/>
        </p:nvCxnSpPr>
        <p:spPr bwMode="auto">
          <a:xfrm>
            <a:off x="3674070" y="3034750"/>
            <a:ext cx="1044303" cy="828955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Прямая соединительная линия 33"/>
          <p:cNvCxnSpPr/>
          <p:nvPr/>
        </p:nvCxnSpPr>
        <p:spPr bwMode="auto">
          <a:xfrm>
            <a:off x="5205983" y="4244287"/>
            <a:ext cx="599580" cy="31244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Прямая соединительная линия 34"/>
          <p:cNvCxnSpPr/>
          <p:nvPr/>
        </p:nvCxnSpPr>
        <p:spPr bwMode="auto">
          <a:xfrm>
            <a:off x="4749622" y="4400508"/>
            <a:ext cx="591192" cy="122628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Прямая соединительная линия 36"/>
          <p:cNvCxnSpPr/>
          <p:nvPr/>
        </p:nvCxnSpPr>
        <p:spPr bwMode="auto">
          <a:xfrm flipH="1">
            <a:off x="4443566" y="4387867"/>
            <a:ext cx="135961" cy="128936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Прямая соединительная линия 38"/>
          <p:cNvCxnSpPr/>
          <p:nvPr/>
        </p:nvCxnSpPr>
        <p:spPr bwMode="auto">
          <a:xfrm flipH="1">
            <a:off x="3813651" y="4400508"/>
            <a:ext cx="506719" cy="416219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1087334" y="3731875"/>
            <a:ext cx="405431" cy="183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Switch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31004" y="3479121"/>
            <a:ext cx="405431" cy="183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Switch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06357" y="2409231"/>
            <a:ext cx="400127" cy="183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Router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639753" y="2669873"/>
            <a:ext cx="736395" cy="183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192.168.1.1/24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83975" y="2747600"/>
            <a:ext cx="736395" cy="183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192.168.2.1/24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319108" y="5654987"/>
            <a:ext cx="787313" cy="183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192.168.1.42/24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30792" y="5218092"/>
            <a:ext cx="787313" cy="183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192.168.2.27/24</a:t>
            </a:r>
          </a:p>
        </p:txBody>
      </p:sp>
      <p:pic>
        <p:nvPicPr>
          <p:cNvPr id="50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282" y="3840426"/>
            <a:ext cx="1244883" cy="52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739" y="4862001"/>
            <a:ext cx="741515" cy="7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364" y="5603516"/>
            <a:ext cx="741515" cy="7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Прямая соединительная линия 54"/>
          <p:cNvCxnSpPr>
            <a:stCxn id="75" idx="3"/>
            <a:endCxn id="50" idx="0"/>
          </p:cNvCxnSpPr>
          <p:nvPr/>
        </p:nvCxnSpPr>
        <p:spPr bwMode="auto">
          <a:xfrm>
            <a:off x="6868037" y="2933447"/>
            <a:ext cx="771687" cy="906979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Прямая соединительная линия 55"/>
          <p:cNvCxnSpPr>
            <a:endCxn id="51" idx="0"/>
          </p:cNvCxnSpPr>
          <p:nvPr/>
        </p:nvCxnSpPr>
        <p:spPr bwMode="auto">
          <a:xfrm>
            <a:off x="8127334" y="4221008"/>
            <a:ext cx="344163" cy="640993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Прямая соединительная линия 56"/>
          <p:cNvCxnSpPr>
            <a:endCxn id="52" idx="0"/>
          </p:cNvCxnSpPr>
          <p:nvPr/>
        </p:nvCxnSpPr>
        <p:spPr bwMode="auto">
          <a:xfrm flipH="1">
            <a:off x="7120122" y="4377229"/>
            <a:ext cx="550851" cy="1226287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TextBox 59"/>
          <p:cNvSpPr txBox="1"/>
          <p:nvPr/>
        </p:nvSpPr>
        <p:spPr>
          <a:xfrm>
            <a:off x="7868508" y="5658675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192.168.</a:t>
            </a:r>
            <a:r>
              <a:rPr lang="ru-RU" sz="1200" dirty="0" smtClean="0"/>
              <a:t>3</a:t>
            </a:r>
            <a:r>
              <a:rPr lang="en-US" sz="1200" dirty="0" smtClean="0"/>
              <a:t>.</a:t>
            </a:r>
            <a:r>
              <a:rPr lang="ru-RU" sz="1200" dirty="0" smtClean="0"/>
              <a:t>33</a:t>
            </a:r>
            <a:r>
              <a:rPr lang="en-US" sz="1200" dirty="0" smtClean="0"/>
              <a:t>/24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824289" y="3518891"/>
            <a:ext cx="405431" cy="183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Switch</a:t>
            </a:r>
          </a:p>
        </p:txBody>
      </p:sp>
      <p:pic>
        <p:nvPicPr>
          <p:cNvPr id="75" name="Picture 4" descr="Похожее 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806" y="2489075"/>
            <a:ext cx="1065231" cy="88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5900260" y="2307928"/>
            <a:ext cx="400127" cy="183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Router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833720" y="2568570"/>
            <a:ext cx="1112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192.168.</a:t>
            </a:r>
            <a:r>
              <a:rPr lang="ru-RU" sz="1200" dirty="0" smtClean="0"/>
              <a:t>2</a:t>
            </a:r>
            <a:r>
              <a:rPr lang="en-US" sz="1200" dirty="0" smtClean="0"/>
              <a:t>.</a:t>
            </a:r>
            <a:r>
              <a:rPr lang="ru-RU" sz="1200" dirty="0" smtClean="0"/>
              <a:t>2</a:t>
            </a:r>
            <a:r>
              <a:rPr lang="en-US" sz="1200" dirty="0" smtClean="0"/>
              <a:t>/24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839144" y="2648892"/>
            <a:ext cx="1112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192.168.</a:t>
            </a:r>
            <a:r>
              <a:rPr lang="ru-RU" sz="1200" dirty="0" smtClean="0"/>
              <a:t>3</a:t>
            </a:r>
            <a:r>
              <a:rPr lang="en-US" sz="1200" dirty="0" smtClean="0"/>
              <a:t>.1/24</a:t>
            </a:r>
          </a:p>
        </p:txBody>
      </p:sp>
      <p:cxnSp>
        <p:nvCxnSpPr>
          <p:cNvPr id="82" name="Прямая соединительная линия 81"/>
          <p:cNvCxnSpPr>
            <a:stCxn id="75" idx="1"/>
          </p:cNvCxnSpPr>
          <p:nvPr/>
        </p:nvCxnSpPr>
        <p:spPr bwMode="auto">
          <a:xfrm flipH="1">
            <a:off x="5148064" y="2933447"/>
            <a:ext cx="654742" cy="890079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1985" name="Скругленная прямоугольная выноска 211984"/>
          <p:cNvSpPr/>
          <p:nvPr/>
        </p:nvSpPr>
        <p:spPr bwMode="auto">
          <a:xfrm>
            <a:off x="471132" y="1435671"/>
            <a:ext cx="2846486" cy="936103"/>
          </a:xfrm>
          <a:prstGeom prst="wedgeRoundRectCallout">
            <a:avLst>
              <a:gd name="adj1" fmla="val 33711"/>
              <a:gd name="adj2" fmla="val 84970"/>
              <a:gd name="adj3" fmla="val 16667"/>
            </a:avLst>
          </a:prstGeom>
          <a:solidFill>
            <a:srgbClr val="92D05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ru-RU" sz="1400" dirty="0" smtClean="0">
                <a:solidFill>
                  <a:srgbClr val="002060"/>
                </a:solidFill>
              </a:rPr>
              <a:t>Таблица маршрутизации</a:t>
            </a:r>
          </a:p>
          <a:p>
            <a:pPr marL="285750" indent="-285750"/>
            <a:r>
              <a:rPr kumimoji="1" lang="ru-RU" sz="1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</a:rPr>
              <a:t>192</a:t>
            </a:r>
            <a:r>
              <a:rPr kumimoji="1" lang="en-US" sz="1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</a:rPr>
              <a:t>.168.3.0/24</a:t>
            </a:r>
            <a:r>
              <a:rPr kumimoji="1" lang="en-US" sz="14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</a:rPr>
              <a:t> </a:t>
            </a:r>
            <a:r>
              <a:rPr kumimoji="1" lang="en-US" sz="14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sym typeface="Wingdings" panose="05000000000000000000" pitchFamily="2" charset="2"/>
              </a:rPr>
              <a:t>192.168.2.2</a:t>
            </a:r>
          </a:p>
          <a:p>
            <a:pPr marL="285750" indent="-285750"/>
            <a:r>
              <a:rPr lang="en-US" sz="1400" dirty="0" smtClean="0">
                <a:solidFill>
                  <a:srgbClr val="002060"/>
                </a:solidFill>
                <a:sym typeface="Wingdings" panose="05000000000000000000" pitchFamily="2" charset="2"/>
              </a:rPr>
              <a:t>…</a:t>
            </a:r>
            <a:endParaRPr kumimoji="1" lang="ru-RU" sz="1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88" name="Скругленная прямоугольная выноска 87"/>
          <p:cNvSpPr/>
          <p:nvPr/>
        </p:nvSpPr>
        <p:spPr bwMode="auto">
          <a:xfrm>
            <a:off x="3478399" y="1157536"/>
            <a:ext cx="2846486" cy="936103"/>
          </a:xfrm>
          <a:prstGeom prst="wedgeRoundRectCallout">
            <a:avLst>
              <a:gd name="adj1" fmla="val 36723"/>
              <a:gd name="adj2" fmla="val 115495"/>
              <a:gd name="adj3" fmla="val 16667"/>
            </a:avLst>
          </a:prstGeom>
          <a:solidFill>
            <a:srgbClr val="FFFF0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ru-RU" sz="1400" dirty="0" smtClean="0">
                <a:solidFill>
                  <a:srgbClr val="002060"/>
                </a:solidFill>
              </a:rPr>
              <a:t>Таблица маршрутизации</a:t>
            </a:r>
          </a:p>
          <a:p>
            <a:pPr marL="285750" indent="-285750"/>
            <a:r>
              <a:rPr kumimoji="1" lang="ru-RU" sz="1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</a:rPr>
              <a:t>192</a:t>
            </a:r>
            <a:r>
              <a:rPr kumimoji="1" lang="en-US" sz="1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</a:rPr>
              <a:t>.168.1.0/24</a:t>
            </a:r>
            <a:r>
              <a:rPr kumimoji="1" lang="en-US" sz="14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</a:rPr>
              <a:t> </a:t>
            </a:r>
            <a:r>
              <a:rPr kumimoji="1" lang="en-US" sz="14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sym typeface="Wingdings" panose="05000000000000000000" pitchFamily="2" charset="2"/>
              </a:rPr>
              <a:t>192.168.2.1</a:t>
            </a:r>
          </a:p>
          <a:p>
            <a:pPr marL="285750" indent="-285750"/>
            <a:r>
              <a:rPr lang="en-US" sz="1400" dirty="0" smtClean="0">
                <a:solidFill>
                  <a:srgbClr val="002060"/>
                </a:solidFill>
                <a:sym typeface="Wingdings" panose="05000000000000000000" pitchFamily="2" charset="2"/>
              </a:rPr>
              <a:t>…</a:t>
            </a:r>
            <a:endParaRPr kumimoji="1" lang="ru-RU" sz="1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2899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25760" y="686894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Маршрутиз</a:t>
            </a:r>
            <a:r>
              <a:rPr kumimoji="0" lang="ru-RU" altLang="ru-RU" b="1" kern="0" dirty="0" smtClean="0"/>
              <a:t>ация </a:t>
            </a:r>
            <a:r>
              <a:rPr kumimoji="0" lang="en-US" altLang="ru-RU" b="1" kern="0" dirty="0" smtClean="0"/>
              <a:t>2 hops</a:t>
            </a:r>
            <a:endParaRPr kumimoji="0" lang="ru-RU" altLang="ru-RU" b="1" kern="0" dirty="0" smtClean="0"/>
          </a:p>
        </p:txBody>
      </p:sp>
      <p:sp>
        <p:nvSpPr>
          <p:cNvPr id="3" name="AutoShape 6" descr="Похожее изображен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Picture 4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302" y="1906333"/>
            <a:ext cx="1609725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5157192"/>
            <a:ext cx="1120542" cy="11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458" y="5328445"/>
            <a:ext cx="1120542" cy="11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80917" y="5793188"/>
            <a:ext cx="1524776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192.168.1.42/24</a:t>
            </a:r>
          </a:p>
          <a:p>
            <a:pPr>
              <a:buNone/>
            </a:pPr>
            <a:r>
              <a:rPr lang="en-US" sz="1600" dirty="0" smtClean="0"/>
              <a:t>mac-42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49816" y="1906333"/>
            <a:ext cx="1422184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192.168.2.1/24</a:t>
            </a:r>
          </a:p>
          <a:p>
            <a:pPr>
              <a:buNone/>
            </a:pPr>
            <a:r>
              <a:rPr lang="en-US" sz="1600" dirty="0" smtClean="0"/>
              <a:t>mac-02</a:t>
            </a:r>
          </a:p>
        </p:txBody>
      </p:sp>
      <p:cxnSp>
        <p:nvCxnSpPr>
          <p:cNvPr id="5" name="Соединительная линия уступом 4"/>
          <p:cNvCxnSpPr>
            <a:stCxn id="6" idx="1"/>
            <a:endCxn id="7" idx="0"/>
          </p:cNvCxnSpPr>
          <p:nvPr/>
        </p:nvCxnSpPr>
        <p:spPr bwMode="auto">
          <a:xfrm rot="10800000" flipV="1">
            <a:off x="1020646" y="2577846"/>
            <a:ext cx="627656" cy="2579346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Соединительная линия уступом 12"/>
          <p:cNvCxnSpPr>
            <a:stCxn id="22" idx="3"/>
            <a:endCxn id="8" idx="0"/>
          </p:cNvCxnSpPr>
          <p:nvPr/>
        </p:nvCxnSpPr>
        <p:spPr bwMode="auto">
          <a:xfrm>
            <a:off x="7699151" y="2190812"/>
            <a:ext cx="765578" cy="3137633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428005" y="1805790"/>
            <a:ext cx="1422184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buNone/>
            </a:pPr>
            <a:r>
              <a:rPr lang="en-US" sz="1600" dirty="0" smtClean="0"/>
              <a:t>192.168.1.1/24</a:t>
            </a:r>
          </a:p>
          <a:p>
            <a:pPr algn="r">
              <a:buNone/>
            </a:pPr>
            <a:r>
              <a:rPr lang="en-US" sz="1600" dirty="0" smtClean="0"/>
              <a:t>mac-01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79682" y="5793188"/>
            <a:ext cx="1524776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buNone/>
            </a:pPr>
            <a:r>
              <a:rPr lang="en-US" sz="1600" dirty="0" smtClean="0"/>
              <a:t>192.168.</a:t>
            </a:r>
            <a:r>
              <a:rPr lang="ru-RU" sz="1600" dirty="0" smtClean="0"/>
              <a:t>3</a:t>
            </a:r>
            <a:r>
              <a:rPr lang="en-US" sz="1600" dirty="0" smtClean="0"/>
              <a:t>.</a:t>
            </a:r>
            <a:r>
              <a:rPr lang="ru-RU" sz="1600" dirty="0" smtClean="0"/>
              <a:t>33</a:t>
            </a:r>
            <a:r>
              <a:rPr lang="en-US" sz="1600" dirty="0" smtClean="0"/>
              <a:t>/24</a:t>
            </a:r>
          </a:p>
          <a:p>
            <a:pPr algn="r">
              <a:buNone/>
            </a:pPr>
            <a:r>
              <a:rPr lang="en-US" sz="1600" dirty="0" smtClean="0"/>
              <a:t>mac-</a:t>
            </a:r>
            <a:r>
              <a:rPr lang="ru-RU" sz="1600" dirty="0" smtClean="0"/>
              <a:t>33</a:t>
            </a:r>
            <a:endParaRPr lang="en-US" sz="1600" dirty="0" smtClean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381877"/>
              </p:ext>
            </p:extLst>
          </p:nvPr>
        </p:nvGraphicFramePr>
        <p:xfrm>
          <a:off x="2140445" y="3105519"/>
          <a:ext cx="5250180" cy="21336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373380"/>
                <a:gridCol w="1219200"/>
                <a:gridCol w="1219200"/>
                <a:gridCol w="1219200"/>
                <a:gridCol w="1219200"/>
              </a:tblGrid>
              <a:tr h="23077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100E0C"/>
                          </a:solidFill>
                        </a:rPr>
                        <a:t>№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IP</a:t>
                      </a:r>
                      <a:r>
                        <a:rPr lang="en-US" sz="1400" dirty="0" smtClean="0">
                          <a:solidFill>
                            <a:srgbClr val="100E0C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  <a:sym typeface="Wingdings" panose="05000000000000000000" pitchFamily="2" charset="2"/>
                        </a:rPr>
                        <a:t>IP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</a:t>
                      </a:r>
                      <a:r>
                        <a:rPr lang="en-US" sz="1400" dirty="0" smtClean="0">
                          <a:solidFill>
                            <a:srgbClr val="100E0C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  <a:sym typeface="Wingdings" panose="05000000000000000000" pitchFamily="2" charset="2"/>
                        </a:rPr>
                        <a:t>MAC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</a:tr>
              <a:tr h="2307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192.168.1.42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</a:t>
                      </a:r>
                      <a:r>
                        <a:rPr lang="ru-RU" sz="1400" dirty="0" smtClean="0">
                          <a:solidFill>
                            <a:srgbClr val="100E0C"/>
                          </a:solidFill>
                        </a:rPr>
                        <a:t>3</a:t>
                      </a:r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.</a:t>
                      </a:r>
                      <a:r>
                        <a:rPr lang="ru-RU" sz="1400" dirty="0" smtClean="0">
                          <a:solidFill>
                            <a:srgbClr val="100E0C"/>
                          </a:solidFill>
                        </a:rPr>
                        <a:t>33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mac-42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mac-01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</a:tr>
              <a:tr h="2307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192.168.1.42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</a:t>
                      </a:r>
                      <a:r>
                        <a:rPr lang="ru-RU" sz="1400" dirty="0" smtClean="0">
                          <a:solidFill>
                            <a:srgbClr val="100E0C"/>
                          </a:solidFill>
                        </a:rPr>
                        <a:t>3</a:t>
                      </a:r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.33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mac-02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mac-04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</a:tr>
              <a:tr h="2307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192.168.1.42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</a:t>
                      </a:r>
                      <a:r>
                        <a:rPr lang="ru-RU" sz="1400" dirty="0" smtClean="0">
                          <a:solidFill>
                            <a:srgbClr val="100E0C"/>
                          </a:solidFill>
                        </a:rPr>
                        <a:t>3</a:t>
                      </a:r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.33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mac-03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mac-33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</a:tr>
              <a:tr h="2307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</a:t>
                      </a:r>
                      <a:r>
                        <a:rPr lang="ru-RU" sz="1400" dirty="0" smtClean="0">
                          <a:solidFill>
                            <a:srgbClr val="100E0C"/>
                          </a:solidFill>
                        </a:rPr>
                        <a:t>3</a:t>
                      </a:r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.33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192.168.1.42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mac-33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mac-03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</a:tr>
              <a:tr h="2307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5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</a:t>
                      </a:r>
                      <a:r>
                        <a:rPr lang="ru-RU" sz="1400" dirty="0" smtClean="0">
                          <a:solidFill>
                            <a:srgbClr val="100E0C"/>
                          </a:solidFill>
                        </a:rPr>
                        <a:t>3</a:t>
                      </a:r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.33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192.168.1.42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mac-04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mac-02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</a:tr>
              <a:tr h="2307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6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</a:t>
                      </a:r>
                      <a:r>
                        <a:rPr lang="ru-RU" sz="1400" dirty="0" smtClean="0">
                          <a:solidFill>
                            <a:srgbClr val="100E0C"/>
                          </a:solidFill>
                        </a:rPr>
                        <a:t>3</a:t>
                      </a:r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.33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192.168.1.42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mac-01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mac-42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Скругленная прямоугольная выноска 15"/>
          <p:cNvSpPr/>
          <p:nvPr/>
        </p:nvSpPr>
        <p:spPr bwMode="auto">
          <a:xfrm>
            <a:off x="1250163" y="3170619"/>
            <a:ext cx="576064" cy="288031"/>
          </a:xfrm>
          <a:prstGeom prst="wedgeRoundRectCallout">
            <a:avLst>
              <a:gd name="adj1" fmla="val 104169"/>
              <a:gd name="adj2" fmla="val 22872"/>
              <a:gd name="adj3" fmla="val 16667"/>
            </a:avLst>
          </a:prstGeom>
          <a:solidFill>
            <a:srgbClr val="00B05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en-US" sz="1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ARP?</a:t>
            </a:r>
            <a:endParaRPr kumimoji="1" lang="ru-RU" sz="12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Скругленная прямоугольная выноска 20"/>
          <p:cNvSpPr/>
          <p:nvPr/>
        </p:nvSpPr>
        <p:spPr bwMode="auto">
          <a:xfrm>
            <a:off x="7793908" y="3279009"/>
            <a:ext cx="576064" cy="288031"/>
          </a:xfrm>
          <a:prstGeom prst="wedgeRoundRectCallout">
            <a:avLst>
              <a:gd name="adj1" fmla="val -120702"/>
              <a:gd name="adj2" fmla="val 102239"/>
              <a:gd name="adj3" fmla="val 16667"/>
            </a:avLst>
          </a:prstGeom>
          <a:solidFill>
            <a:srgbClr val="00B05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en-US" sz="1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ARP?</a:t>
            </a:r>
            <a:endParaRPr kumimoji="1" lang="ru-RU" sz="12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" name="Picture 4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426" y="1519299"/>
            <a:ext cx="1609725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Соединительная линия уступом 23"/>
          <p:cNvCxnSpPr>
            <a:stCxn id="22" idx="1"/>
            <a:endCxn id="6" idx="3"/>
          </p:cNvCxnSpPr>
          <p:nvPr/>
        </p:nvCxnSpPr>
        <p:spPr bwMode="auto">
          <a:xfrm rot="10800000" flipV="1">
            <a:off x="3258028" y="2190812"/>
            <a:ext cx="2831399" cy="38703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4765535" y="1498255"/>
            <a:ext cx="1422184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buNone/>
            </a:pPr>
            <a:r>
              <a:rPr lang="en-US" sz="1600" dirty="0" smtClean="0"/>
              <a:t>192.168.</a:t>
            </a:r>
            <a:r>
              <a:rPr lang="ru-RU" sz="1600" dirty="0" smtClean="0"/>
              <a:t>2</a:t>
            </a:r>
            <a:r>
              <a:rPr lang="en-US" sz="1600" dirty="0" smtClean="0"/>
              <a:t>.</a:t>
            </a:r>
            <a:r>
              <a:rPr lang="ru-RU" sz="1600" dirty="0" smtClean="0"/>
              <a:t>2</a:t>
            </a:r>
            <a:r>
              <a:rPr lang="en-US" sz="1600" dirty="0" smtClean="0"/>
              <a:t>/24</a:t>
            </a:r>
          </a:p>
          <a:p>
            <a:pPr algn="r">
              <a:buNone/>
            </a:pPr>
            <a:r>
              <a:rPr lang="en-US" sz="1600" dirty="0" smtClean="0"/>
              <a:t>mac-0</a:t>
            </a:r>
            <a:r>
              <a:rPr lang="ru-RU" sz="1600" dirty="0"/>
              <a:t>4</a:t>
            </a:r>
            <a:endParaRPr lang="en-US" sz="16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7548330" y="1492947"/>
            <a:ext cx="1422184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192.168.</a:t>
            </a:r>
            <a:r>
              <a:rPr lang="ru-RU" sz="1600" dirty="0" smtClean="0"/>
              <a:t>3</a:t>
            </a:r>
            <a:r>
              <a:rPr lang="en-US" sz="1600" dirty="0" smtClean="0"/>
              <a:t>.</a:t>
            </a:r>
            <a:r>
              <a:rPr lang="ru-RU" sz="1600" dirty="0" smtClean="0"/>
              <a:t>3</a:t>
            </a:r>
            <a:r>
              <a:rPr lang="en-US" sz="1600" dirty="0" smtClean="0"/>
              <a:t>/24</a:t>
            </a:r>
          </a:p>
          <a:p>
            <a:pPr>
              <a:buNone/>
            </a:pPr>
            <a:r>
              <a:rPr lang="en-US" sz="1600" dirty="0" smtClean="0"/>
              <a:t>mac-0</a:t>
            </a:r>
            <a:r>
              <a:rPr lang="ru-RU" sz="1600" dirty="0" smtClean="0"/>
              <a:t>3</a:t>
            </a:r>
            <a:endParaRPr lang="en-US" sz="1600" dirty="0" smtClean="0"/>
          </a:p>
        </p:txBody>
      </p:sp>
      <p:sp>
        <p:nvSpPr>
          <p:cNvPr id="47" name="Скругленная прямоугольная выноска 46"/>
          <p:cNvSpPr/>
          <p:nvPr/>
        </p:nvSpPr>
        <p:spPr bwMode="auto">
          <a:xfrm>
            <a:off x="1121021" y="4182218"/>
            <a:ext cx="576064" cy="288031"/>
          </a:xfrm>
          <a:prstGeom prst="wedgeRoundRectCallout">
            <a:avLst>
              <a:gd name="adj1" fmla="val 125664"/>
              <a:gd name="adj2" fmla="val -99484"/>
              <a:gd name="adj3" fmla="val 16667"/>
            </a:avLst>
          </a:prstGeom>
          <a:solidFill>
            <a:srgbClr val="00B05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en-US" sz="1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ARP?</a:t>
            </a:r>
            <a:endParaRPr kumimoji="1" lang="ru-RU" sz="12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36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25760" y="182838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Таблица маршрутиз</a:t>
            </a:r>
            <a:r>
              <a:rPr kumimoji="0" lang="ru-RU" altLang="ru-RU" b="1" kern="0" dirty="0" smtClean="0"/>
              <a:t>ации</a:t>
            </a:r>
          </a:p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IP routing table</a:t>
            </a:r>
            <a:endParaRPr kumimoji="0" lang="ru-RU" altLang="ru-RU" b="1" kern="0" dirty="0" smtClean="0"/>
          </a:p>
        </p:txBody>
      </p:sp>
      <p:sp>
        <p:nvSpPr>
          <p:cNvPr id="3" name="AutoShape 6" descr="Похожее изображен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683568" y="1556817"/>
            <a:ext cx="7103963" cy="445044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r-01#</a:t>
            </a:r>
            <a:r>
              <a:rPr lang="en-US" sz="1200" b="1" dirty="0">
                <a:solidFill>
                  <a:srgbClr val="100E0C"/>
                </a:solidFill>
                <a:latin typeface="Courier" pitchFamily="49" charset="0"/>
              </a:rPr>
              <a:t>show </a:t>
            </a:r>
            <a:r>
              <a:rPr lang="en-US" sz="1200" b="1" dirty="0" err="1">
                <a:solidFill>
                  <a:srgbClr val="100E0C"/>
                </a:solidFill>
                <a:latin typeface="Courier" pitchFamily="49" charset="0"/>
              </a:rPr>
              <a:t>ip</a:t>
            </a:r>
            <a:r>
              <a:rPr lang="en-US" sz="1200" b="1" dirty="0">
                <a:solidFill>
                  <a:srgbClr val="100E0C"/>
                </a:solidFill>
                <a:latin typeface="Courier" pitchFamily="49" charset="0"/>
              </a:rPr>
              <a:t> route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Codes: L - local, C - connected, S - static, R - RIP, M - mobile, B - BGP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     D - EIGRP, EX - EIGRP external, O - OSPF, IA - OSPF inter area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     N1 - OSPF NSSA external type 1, N2 - OSPF NSSA external type 2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     E1 - OSPF external type 1, E2 - OSPF external type 2, E - EGP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     </a:t>
            </a:r>
            <a:r>
              <a:rPr lang="en-US" sz="1200" dirty="0" err="1">
                <a:solidFill>
                  <a:srgbClr val="100E0C"/>
                </a:solidFill>
                <a:latin typeface="Courier" pitchFamily="49" charset="0"/>
              </a:rPr>
              <a:t>i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- IS-IS, L1 - IS-IS level-1, L2 - IS-IS level-2, </a:t>
            </a:r>
            <a:r>
              <a:rPr lang="en-US" sz="1200" dirty="0" err="1">
                <a:solidFill>
                  <a:srgbClr val="100E0C"/>
                </a:solidFill>
                <a:latin typeface="Courier" pitchFamily="49" charset="0"/>
              </a:rPr>
              <a:t>ia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- IS-IS inter area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     * - candidate default, U - per-user static route, o - ODR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     P - periodic downloaded static route</a:t>
            </a:r>
          </a:p>
          <a:p>
            <a:pPr>
              <a:buNone/>
            </a:pPr>
            <a:endParaRPr lang="en-US" sz="1200" dirty="0">
              <a:solidFill>
                <a:srgbClr val="100E0C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Gateway of last resort is 192.168.3.3 to network 0.0.0.0</a:t>
            </a:r>
          </a:p>
          <a:p>
            <a:pPr>
              <a:buNone/>
            </a:pPr>
            <a:endParaRPr lang="en-US" sz="1200" dirty="0">
              <a:solidFill>
                <a:srgbClr val="100E0C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S    192.168.1.0/24 [1/0] via 192.168.2.2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   192.168.2.0/24 is variably </a:t>
            </a:r>
            <a:r>
              <a:rPr lang="en-US" sz="1200" dirty="0" err="1">
                <a:solidFill>
                  <a:srgbClr val="100E0C"/>
                </a:solidFill>
                <a:latin typeface="Courier" pitchFamily="49" charset="0"/>
              </a:rPr>
              <a:t>subnetted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, 2 subnets, 2 masks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C       192.168.2.0/24 is directly connected, GigabitEthernet0/1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L       192.168.2.1/32 is directly connected, GigabitEthernet0/1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   192.168.3.0/24 is variably </a:t>
            </a:r>
            <a:r>
              <a:rPr lang="en-US" sz="1200" dirty="0" err="1">
                <a:solidFill>
                  <a:srgbClr val="100E0C"/>
                </a:solidFill>
                <a:latin typeface="Courier" pitchFamily="49" charset="0"/>
              </a:rPr>
              <a:t>subnetted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, 2 subnets, 2 masks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C       192.168.3.0/24 is directly connected, GigabitEthernet0/0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L       192.168.3.1/32 is directly connected, GigabitEthernet0/0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S*   0.0.0.0/0 [1/0] via 192.168.3.3</a:t>
            </a:r>
          </a:p>
        </p:txBody>
      </p:sp>
      <p:sp>
        <p:nvSpPr>
          <p:cNvPr id="4" name="Скругленная прямоугольная выноска 3"/>
          <p:cNvSpPr/>
          <p:nvPr/>
        </p:nvSpPr>
        <p:spPr bwMode="auto">
          <a:xfrm>
            <a:off x="7020272" y="4653136"/>
            <a:ext cx="1997968" cy="720080"/>
          </a:xfrm>
          <a:prstGeom prst="wedgeRoundRectCallout">
            <a:avLst>
              <a:gd name="adj1" fmla="val -66332"/>
              <a:gd name="adj2" fmla="val -31085"/>
              <a:gd name="adj3" fmla="val 16667"/>
            </a:avLst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ru-RU" sz="1200" dirty="0" smtClean="0">
                <a:solidFill>
                  <a:srgbClr val="100E0C"/>
                </a:solidFill>
              </a:rPr>
              <a:t>Создана автоматически</a:t>
            </a:r>
          </a:p>
          <a:p>
            <a:pPr marL="171450" indent="-171450"/>
            <a:r>
              <a:rPr kumimoji="1" lang="ru-RU" sz="1200" b="0" i="0" u="none" strike="noStrike" cap="none" normalizeH="0" baseline="0" dirty="0" smtClean="0">
                <a:ln>
                  <a:noFill/>
                </a:ln>
                <a:solidFill>
                  <a:srgbClr val="100E0C"/>
                </a:solidFill>
                <a:effectLst/>
                <a:latin typeface="Times New Roman" pitchFamily="18" charset="0"/>
                <a:cs typeface="Times New Roman" pitchFamily="18" charset="0"/>
              </a:rPr>
              <a:t>Сеть</a:t>
            </a:r>
          </a:p>
          <a:p>
            <a:pPr marL="171450" indent="-171450"/>
            <a:r>
              <a:rPr lang="ru-RU" sz="1200" dirty="0" smtClean="0">
                <a:solidFill>
                  <a:srgbClr val="100E0C"/>
                </a:solidFill>
              </a:rPr>
              <a:t>Свой </a:t>
            </a:r>
            <a:r>
              <a:rPr lang="en-US" sz="1200" dirty="0" smtClean="0">
                <a:solidFill>
                  <a:srgbClr val="100E0C"/>
                </a:solidFill>
              </a:rPr>
              <a:t>IP</a:t>
            </a:r>
            <a:endParaRPr kumimoji="1" lang="ru-RU" sz="1200" b="0" i="0" u="none" strike="noStrike" cap="none" normalizeH="0" baseline="0" dirty="0" smtClean="0">
              <a:ln>
                <a:noFill/>
              </a:ln>
              <a:solidFill>
                <a:srgbClr val="100E0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Скругленная прямоугольная выноска 22"/>
          <p:cNvSpPr/>
          <p:nvPr/>
        </p:nvSpPr>
        <p:spPr bwMode="auto">
          <a:xfrm>
            <a:off x="6732240" y="3573016"/>
            <a:ext cx="1997968" cy="504056"/>
          </a:xfrm>
          <a:prstGeom prst="wedgeRoundRectCallout">
            <a:avLst>
              <a:gd name="adj1" fmla="val -158342"/>
              <a:gd name="adj2" fmla="val 91177"/>
              <a:gd name="adj3" fmla="val 16667"/>
            </a:avLst>
          </a:prstGeom>
          <a:solidFill>
            <a:srgbClr val="92D05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ru-RU" sz="1200" dirty="0" smtClean="0">
                <a:solidFill>
                  <a:srgbClr val="100E0C"/>
                </a:solidFill>
              </a:rPr>
              <a:t>Создана вручную</a:t>
            </a:r>
          </a:p>
          <a:p>
            <a:pPr marL="171450" indent="-171450"/>
            <a:r>
              <a:rPr kumimoji="1" lang="ru-RU" sz="1200" b="0" i="0" u="none" strike="noStrike" cap="none" normalizeH="0" baseline="0" dirty="0" smtClean="0">
                <a:ln>
                  <a:noFill/>
                </a:ln>
                <a:solidFill>
                  <a:srgbClr val="100E0C"/>
                </a:solidFill>
                <a:effectLst/>
                <a:latin typeface="Times New Roman" pitchFamily="18" charset="0"/>
                <a:cs typeface="Times New Roman" pitchFamily="18" charset="0"/>
              </a:rPr>
              <a:t>Сеть</a:t>
            </a:r>
          </a:p>
        </p:txBody>
      </p:sp>
      <p:sp>
        <p:nvSpPr>
          <p:cNvPr id="25" name="Скругленная прямоугольная выноска 24"/>
          <p:cNvSpPr/>
          <p:nvPr/>
        </p:nvSpPr>
        <p:spPr bwMode="auto">
          <a:xfrm>
            <a:off x="4860032" y="6165304"/>
            <a:ext cx="1997968" cy="504056"/>
          </a:xfrm>
          <a:prstGeom prst="wedgeRoundRectCallout">
            <a:avLst>
              <a:gd name="adj1" fmla="val -88262"/>
              <a:gd name="adj2" fmla="val -114797"/>
              <a:gd name="adj3" fmla="val 16667"/>
            </a:avLst>
          </a:prstGeom>
          <a:solidFill>
            <a:srgbClr val="7030A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ru-RU" sz="1200" dirty="0" smtClean="0">
                <a:solidFill>
                  <a:srgbClr val="FFFF00"/>
                </a:solidFill>
              </a:rPr>
              <a:t>Маршрут по умолчанию</a:t>
            </a:r>
          </a:p>
          <a:p>
            <a:pPr marL="171450" indent="-171450"/>
            <a:r>
              <a:rPr kumimoji="1" lang="ru-RU" sz="12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Сеть</a:t>
            </a:r>
            <a:r>
              <a:rPr kumimoji="1" lang="en-US" sz="12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 0.0.0.0/0</a:t>
            </a:r>
            <a:endParaRPr kumimoji="1" lang="ru-RU" sz="12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90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25760" y="476672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Типы записей</a:t>
            </a:r>
          </a:p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в таблице маршрутизации</a:t>
            </a:r>
          </a:p>
        </p:txBody>
      </p:sp>
      <p:sp>
        <p:nvSpPr>
          <p:cNvPr id="3" name="AutoShape 6" descr="Похожее изображен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827584" y="1988840"/>
            <a:ext cx="68407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Автоматические записи</a:t>
            </a:r>
          </a:p>
          <a:p>
            <a:pPr lvl="1"/>
            <a:r>
              <a:rPr lang="ru-RU" dirty="0" smtClean="0"/>
              <a:t>Подключённые сети</a:t>
            </a:r>
          </a:p>
          <a:p>
            <a:pPr lvl="1"/>
            <a:r>
              <a:rPr lang="ru-RU" dirty="0" smtClean="0"/>
              <a:t>Автоматическая конфигурация </a:t>
            </a:r>
            <a:r>
              <a:rPr lang="en-US" dirty="0" smtClean="0"/>
              <a:t>DHCP</a:t>
            </a:r>
          </a:p>
          <a:p>
            <a:pPr lvl="2"/>
            <a:r>
              <a:rPr lang="en-US" dirty="0" smtClean="0"/>
              <a:t>Default gateway</a:t>
            </a:r>
            <a:endParaRPr lang="ru-RU" dirty="0" smtClean="0"/>
          </a:p>
          <a:p>
            <a:r>
              <a:rPr lang="ru-RU" dirty="0" smtClean="0"/>
              <a:t>Ручное добавление администратором</a:t>
            </a:r>
            <a:endParaRPr lang="en-US" dirty="0" smtClean="0"/>
          </a:p>
          <a:p>
            <a:r>
              <a:rPr lang="ru-RU" dirty="0" smtClean="0"/>
              <a:t>Протоколы маршрутизации</a:t>
            </a:r>
          </a:p>
          <a:p>
            <a:pPr lvl="1"/>
            <a:r>
              <a:rPr lang="en-US" dirty="0" smtClean="0"/>
              <a:t>Routed protocol</a:t>
            </a:r>
          </a:p>
          <a:p>
            <a:pPr lvl="2"/>
            <a:r>
              <a:rPr lang="en-US" dirty="0" smtClean="0"/>
              <a:t>IP</a:t>
            </a:r>
          </a:p>
          <a:p>
            <a:pPr lvl="1"/>
            <a:r>
              <a:rPr lang="en-US" dirty="0" smtClean="0"/>
              <a:t>Routing protocol</a:t>
            </a:r>
          </a:p>
          <a:p>
            <a:pPr lvl="2"/>
            <a:r>
              <a:rPr lang="en-US" dirty="0" smtClean="0"/>
              <a:t>RIP</a:t>
            </a:r>
          </a:p>
          <a:p>
            <a:pPr lvl="2"/>
            <a:r>
              <a:rPr lang="en-US" dirty="0" smtClean="0"/>
              <a:t>OSPF</a:t>
            </a:r>
          </a:p>
          <a:p>
            <a:pPr lvl="2"/>
            <a:r>
              <a:rPr lang="en-US" dirty="0" smtClean="0"/>
              <a:t>BGP</a:t>
            </a:r>
          </a:p>
          <a:p>
            <a:pPr lvl="2"/>
            <a:r>
              <a:rPr lang="en-US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36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29679" y="44624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Таблица маршрутиз</a:t>
            </a:r>
            <a:r>
              <a:rPr kumimoji="0" lang="ru-RU" altLang="ru-RU" b="1" kern="0" dirty="0" smtClean="0"/>
              <a:t>ации</a:t>
            </a:r>
          </a:p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конечного узла</a:t>
            </a:r>
            <a:endParaRPr kumimoji="0" lang="ru-RU" altLang="ru-RU" b="1" kern="0" dirty="0" smtClean="0"/>
          </a:p>
        </p:txBody>
      </p:sp>
      <p:sp>
        <p:nvSpPr>
          <p:cNvPr id="3" name="AutoShape 6" descr="Похожее изображен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683567" y="1403300"/>
            <a:ext cx="7103963" cy="523220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sz="1000" dirty="0" smtClean="0">
                <a:solidFill>
                  <a:srgbClr val="100E0C"/>
                </a:solidFill>
                <a:latin typeface="Courier" pitchFamily="49" charset="0"/>
              </a:rPr>
              <a:t>D:\&gt;</a:t>
            </a:r>
            <a:r>
              <a:rPr lang="en-US" sz="1000" b="1" dirty="0" smtClean="0">
                <a:solidFill>
                  <a:srgbClr val="100E0C"/>
                </a:solidFill>
                <a:latin typeface="Courier" pitchFamily="49" charset="0"/>
              </a:rPr>
              <a:t>route print</a:t>
            </a:r>
            <a:endParaRPr lang="ru-RU" sz="1000" b="1" dirty="0" smtClean="0">
              <a:solidFill>
                <a:srgbClr val="100E0C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===========================================================================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Interface List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 11...00 15 5d 00 0b 75 ......Microsoft Virtual Machine Bus Network Adapter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  1...........................Software Loopback Interface 1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 13...00 00 00 00 00 00 00 e0 Microsoft ISATAP Adapter #2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===========================================================================</a:t>
            </a:r>
          </a:p>
          <a:p>
            <a:pPr>
              <a:buNone/>
            </a:pPr>
            <a:endParaRPr lang="en-US" sz="1000" dirty="0">
              <a:solidFill>
                <a:srgbClr val="100E0C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IPv4 Route Table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===========================================================================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Active Routes: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Network Destination        Netmask          Gateway       Interface  Metric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          0.0.0.0          0.0.0.0     192.168.16.4   192.168.22.172    261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        127.0.0.0        255.0.0.0         On-link         127.0.0.1    306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        127.0.0.1  255.255.255.255         On-link         127.0.0.1    306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  127.255.255.255  255.255.255.255         On-link         127.0.0.1    306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     192.168.16.0    255.255.240.0         On-link    192.168.22.172    261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   192.168.22.172  255.255.255.255         On-link    192.168.22.172    261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   192.168.31.255  255.255.255.255         On-link    192.168.22.172    261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        224.0.0.0        240.0.0.0         On-link         127.0.0.1    306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        224.0.0.0        240.0.0.0         On-link    192.168.22.172    261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  255.255.255.255  255.255.255.255         On-link         127.0.0.1    306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  255.255.255.255  255.255.255.255         On-link    192.168.22.172    261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===========================================================================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Persistent Routes: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  Network Address          Netmask  Gateway Address  Metric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          0.0.0.0          0.0.0.0     192.168.16.4  Default</a:t>
            </a:r>
          </a:p>
          <a:p>
            <a:pPr>
              <a:buNone/>
            </a:pPr>
            <a:r>
              <a:rPr lang="en-US" sz="1000" dirty="0" smtClean="0">
                <a:solidFill>
                  <a:srgbClr val="100E0C"/>
                </a:solidFill>
                <a:latin typeface="Courier" pitchFamily="49" charset="0"/>
              </a:rPr>
              <a:t>===========================================================================</a:t>
            </a:r>
            <a:endParaRPr lang="en-US" sz="1000" dirty="0">
              <a:solidFill>
                <a:srgbClr val="100E0C"/>
              </a:solidFill>
              <a:latin typeface="Courier" pitchFamily="49" charset="0"/>
            </a:endParaRPr>
          </a:p>
        </p:txBody>
      </p:sp>
      <p:sp>
        <p:nvSpPr>
          <p:cNvPr id="4" name="Скругленная прямоугольная выноска 3"/>
          <p:cNvSpPr/>
          <p:nvPr/>
        </p:nvSpPr>
        <p:spPr bwMode="auto">
          <a:xfrm>
            <a:off x="7164486" y="4281202"/>
            <a:ext cx="1857673" cy="743868"/>
          </a:xfrm>
          <a:prstGeom prst="wedgeRoundRectCallout">
            <a:avLst>
              <a:gd name="adj1" fmla="val -73160"/>
              <a:gd name="adj2" fmla="val -279"/>
              <a:gd name="adj3" fmla="val 16667"/>
            </a:avLst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171450" indent="-171450"/>
            <a:r>
              <a:rPr kumimoji="1" lang="ru-RU" sz="1200" b="0" i="0" u="none" strike="noStrike" cap="none" normalizeH="0" baseline="0" dirty="0" smtClean="0">
                <a:ln>
                  <a:noFill/>
                </a:ln>
                <a:solidFill>
                  <a:srgbClr val="100E0C"/>
                </a:solidFill>
                <a:effectLst/>
                <a:latin typeface="Times New Roman" pitchFamily="18" charset="0"/>
                <a:cs typeface="Times New Roman" pitchFamily="18" charset="0"/>
              </a:rPr>
              <a:t>Сеть</a:t>
            </a:r>
          </a:p>
          <a:p>
            <a:pPr marL="171450" indent="-171450"/>
            <a:r>
              <a:rPr lang="ru-RU" sz="1200" dirty="0" smtClean="0">
                <a:solidFill>
                  <a:srgbClr val="100E0C"/>
                </a:solidFill>
              </a:rPr>
              <a:t>Свой </a:t>
            </a:r>
            <a:r>
              <a:rPr lang="en-US" sz="1200" dirty="0" smtClean="0">
                <a:solidFill>
                  <a:srgbClr val="100E0C"/>
                </a:solidFill>
              </a:rPr>
              <a:t>IP</a:t>
            </a:r>
            <a:endParaRPr lang="ru-RU" sz="1200" dirty="0" smtClean="0">
              <a:solidFill>
                <a:srgbClr val="100E0C"/>
              </a:solidFill>
            </a:endParaRPr>
          </a:p>
          <a:p>
            <a:pPr marL="171450" indent="-171450"/>
            <a:r>
              <a:rPr lang="en-US" sz="1200" dirty="0" smtClean="0">
                <a:solidFill>
                  <a:srgbClr val="100E0C"/>
                </a:solidFill>
                <a:latin typeface="Times New Roman" pitchFamily="18" charset="0"/>
                <a:cs typeface="Times New Roman" pitchFamily="18" charset="0"/>
              </a:rPr>
              <a:t>Broadcast</a:t>
            </a:r>
            <a:endParaRPr kumimoji="1" lang="ru-RU" sz="1200" b="0" i="0" u="none" strike="noStrike" cap="none" normalizeH="0" baseline="0" dirty="0" smtClean="0">
              <a:ln>
                <a:noFill/>
              </a:ln>
              <a:solidFill>
                <a:srgbClr val="100E0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Скругленная прямоугольная выноска 24"/>
          <p:cNvSpPr/>
          <p:nvPr/>
        </p:nvSpPr>
        <p:spPr bwMode="auto">
          <a:xfrm>
            <a:off x="6660232" y="2852936"/>
            <a:ext cx="1997968" cy="504056"/>
          </a:xfrm>
          <a:prstGeom prst="wedgeRoundRectCallout">
            <a:avLst>
              <a:gd name="adj1" fmla="val -58704"/>
              <a:gd name="adj2" fmla="val 121412"/>
              <a:gd name="adj3" fmla="val 16667"/>
            </a:avLst>
          </a:prstGeom>
          <a:solidFill>
            <a:srgbClr val="7030A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ru-RU" sz="1200" dirty="0" smtClean="0">
                <a:solidFill>
                  <a:srgbClr val="FFFF00"/>
                </a:solidFill>
              </a:rPr>
              <a:t>Маршрут по умолчанию</a:t>
            </a:r>
          </a:p>
          <a:p>
            <a:pPr marL="171450" indent="-171450"/>
            <a:r>
              <a:rPr kumimoji="1" lang="ru-RU" sz="12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Сеть</a:t>
            </a:r>
            <a:r>
              <a:rPr kumimoji="1" lang="en-US" sz="12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 0.0.0.0/0</a:t>
            </a:r>
            <a:endParaRPr kumimoji="1" lang="ru-RU" sz="12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авая фигурная скобка 4"/>
          <p:cNvSpPr/>
          <p:nvPr/>
        </p:nvSpPr>
        <p:spPr bwMode="auto">
          <a:xfrm>
            <a:off x="6516216" y="3789040"/>
            <a:ext cx="144016" cy="57606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авая фигурная скобка 8"/>
          <p:cNvSpPr/>
          <p:nvPr/>
        </p:nvSpPr>
        <p:spPr bwMode="auto">
          <a:xfrm>
            <a:off x="6513140" y="4365104"/>
            <a:ext cx="144016" cy="57606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авая фигурная скобка 9"/>
          <p:cNvSpPr/>
          <p:nvPr/>
        </p:nvSpPr>
        <p:spPr bwMode="auto">
          <a:xfrm>
            <a:off x="6526038" y="4962103"/>
            <a:ext cx="144016" cy="288032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авая фигурная скобка 10"/>
          <p:cNvSpPr/>
          <p:nvPr/>
        </p:nvSpPr>
        <p:spPr bwMode="auto">
          <a:xfrm>
            <a:off x="6526038" y="5298479"/>
            <a:ext cx="144016" cy="288032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Скругленная прямоугольная выноска 11"/>
          <p:cNvSpPr/>
          <p:nvPr/>
        </p:nvSpPr>
        <p:spPr bwMode="auto">
          <a:xfrm>
            <a:off x="7164486" y="3705138"/>
            <a:ext cx="1857673" cy="371934"/>
          </a:xfrm>
          <a:prstGeom prst="wedgeRoundRectCallout">
            <a:avLst>
              <a:gd name="adj1" fmla="val -73160"/>
              <a:gd name="adj2" fmla="val 53501"/>
              <a:gd name="adj3" fmla="val 16667"/>
            </a:avLst>
          </a:prstGeom>
          <a:solidFill>
            <a:srgbClr val="92D05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171450" indent="-171450"/>
            <a:r>
              <a:rPr lang="en-US" sz="1200" dirty="0" smtClean="0">
                <a:solidFill>
                  <a:srgbClr val="100E0C"/>
                </a:solidFill>
                <a:latin typeface="Times New Roman" pitchFamily="18" charset="0"/>
                <a:cs typeface="Times New Roman" pitchFamily="18" charset="0"/>
              </a:rPr>
              <a:t>Localhost / Loopback</a:t>
            </a:r>
            <a:endParaRPr kumimoji="1" lang="ru-RU" sz="1200" b="0" i="0" u="none" strike="noStrike" cap="none" normalizeH="0" baseline="0" dirty="0" smtClean="0">
              <a:ln>
                <a:noFill/>
              </a:ln>
              <a:solidFill>
                <a:srgbClr val="100E0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Скругленная прямоугольная выноска 12"/>
          <p:cNvSpPr/>
          <p:nvPr/>
        </p:nvSpPr>
        <p:spPr bwMode="auto">
          <a:xfrm>
            <a:off x="7234782" y="5112512"/>
            <a:ext cx="1857673" cy="371934"/>
          </a:xfrm>
          <a:prstGeom prst="wedgeRoundRectCallout">
            <a:avLst>
              <a:gd name="adj1" fmla="val -78287"/>
              <a:gd name="adj2" fmla="val -46376"/>
              <a:gd name="adj3" fmla="val 16667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171450" indent="-171450"/>
            <a:r>
              <a:rPr lang="en-US" sz="1200" dirty="0" smtClean="0">
                <a:solidFill>
                  <a:srgbClr val="100E0C"/>
                </a:solidFill>
                <a:latin typeface="Times New Roman" pitchFamily="18" charset="0"/>
                <a:cs typeface="Times New Roman" pitchFamily="18" charset="0"/>
              </a:rPr>
              <a:t>Multicast</a:t>
            </a:r>
            <a:endParaRPr kumimoji="1" lang="ru-RU" sz="1200" b="0" i="0" u="none" strike="noStrike" cap="none" normalizeH="0" baseline="0" dirty="0" smtClean="0">
              <a:ln>
                <a:noFill/>
              </a:ln>
              <a:solidFill>
                <a:srgbClr val="100E0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Скругленная прямоугольная выноска 13"/>
          <p:cNvSpPr/>
          <p:nvPr/>
        </p:nvSpPr>
        <p:spPr bwMode="auto">
          <a:xfrm>
            <a:off x="7192762" y="5805264"/>
            <a:ext cx="1857673" cy="371934"/>
          </a:xfrm>
          <a:prstGeom prst="wedgeRoundRectCallout">
            <a:avLst>
              <a:gd name="adj1" fmla="val -78800"/>
              <a:gd name="adj2" fmla="val -143692"/>
              <a:gd name="adj3" fmla="val 16667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171450" indent="-171450"/>
            <a:r>
              <a:rPr lang="en-US" sz="1200" dirty="0" smtClean="0">
                <a:solidFill>
                  <a:srgbClr val="100E0C"/>
                </a:solidFill>
                <a:latin typeface="Times New Roman" pitchFamily="18" charset="0"/>
                <a:cs typeface="Times New Roman" pitchFamily="18" charset="0"/>
              </a:rPr>
              <a:t>Limited Broadcast</a:t>
            </a:r>
            <a:endParaRPr kumimoji="1" lang="ru-RU" sz="1200" b="0" i="0" u="none" strike="noStrike" cap="none" normalizeH="0" baseline="0" dirty="0" smtClean="0">
              <a:ln>
                <a:noFill/>
              </a:ln>
              <a:solidFill>
                <a:srgbClr val="100E0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1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427559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Протокол</a:t>
            </a:r>
            <a:r>
              <a:rPr kumimoji="0" lang="en-US" altLang="ru-RU" b="1" kern="0" dirty="0" smtClean="0"/>
              <a:t> DHCP</a:t>
            </a:r>
            <a:endParaRPr kumimoji="0" lang="ru-RU" altLang="ru-RU" b="1" kern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1340768"/>
            <a:ext cx="5188665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Dynamic Host Configuration Protocol</a:t>
            </a:r>
          </a:p>
          <a:p>
            <a:pPr lvl="1"/>
            <a:r>
              <a:rPr lang="en-US" b="1" dirty="0" smtClean="0"/>
              <a:t>IP</a:t>
            </a:r>
          </a:p>
          <a:p>
            <a:pPr lvl="1"/>
            <a:r>
              <a:rPr lang="en-US" b="1" dirty="0" smtClean="0"/>
              <a:t>Mask</a:t>
            </a:r>
          </a:p>
          <a:p>
            <a:pPr lvl="1"/>
            <a:r>
              <a:rPr lang="en-US" b="1" dirty="0" smtClean="0"/>
              <a:t>Default gateway </a:t>
            </a:r>
            <a:r>
              <a:rPr lang="en-US" b="1" dirty="0" smtClean="0"/>
              <a:t>(</a:t>
            </a:r>
            <a:r>
              <a:rPr lang="ru-RU" b="1" dirty="0" smtClean="0"/>
              <a:t>шлюз по умолчанию)</a:t>
            </a:r>
            <a:endParaRPr lang="en-US" b="1" dirty="0" smtClean="0"/>
          </a:p>
          <a:p>
            <a:pPr lvl="1"/>
            <a:r>
              <a:rPr lang="ru-RU" dirty="0" smtClean="0"/>
              <a:t>Сервера </a:t>
            </a:r>
            <a:r>
              <a:rPr lang="en-US" dirty="0" smtClean="0"/>
              <a:t>DNS</a:t>
            </a:r>
            <a:endParaRPr lang="ru-RU" dirty="0" smtClean="0"/>
          </a:p>
          <a:p>
            <a:pPr lvl="1"/>
            <a:r>
              <a:rPr lang="ru-RU" dirty="0" smtClean="0"/>
              <a:t>Период обновления</a:t>
            </a:r>
          </a:p>
          <a:p>
            <a:pPr lvl="1"/>
            <a:r>
              <a:rPr lang="ru-RU" dirty="0" smtClean="0"/>
              <a:t>Прочее</a:t>
            </a:r>
          </a:p>
          <a:p>
            <a:pPr lvl="2"/>
            <a:r>
              <a:rPr lang="ru-RU" dirty="0" smtClean="0"/>
              <a:t>Имя домена</a:t>
            </a:r>
          </a:p>
          <a:p>
            <a:pPr lvl="2"/>
            <a:r>
              <a:rPr lang="ru-RU" dirty="0" smtClean="0"/>
              <a:t>Сервера точного времени</a:t>
            </a:r>
          </a:p>
          <a:p>
            <a:pPr lvl="2"/>
            <a:r>
              <a:rPr lang="ru-RU" dirty="0" smtClean="0"/>
              <a:t>…</a:t>
            </a:r>
          </a:p>
          <a:p>
            <a:r>
              <a:rPr lang="ru-RU" dirty="0" smtClean="0"/>
              <a:t>Режимы работы</a:t>
            </a:r>
          </a:p>
          <a:p>
            <a:pPr lvl="1"/>
            <a:r>
              <a:rPr lang="ru-RU" dirty="0" smtClean="0"/>
              <a:t>Ручные статические адреса</a:t>
            </a:r>
          </a:p>
          <a:p>
            <a:pPr lvl="1"/>
            <a:r>
              <a:rPr lang="ru-RU" dirty="0" smtClean="0"/>
              <a:t>Автоматические статические адреса</a:t>
            </a:r>
          </a:p>
          <a:p>
            <a:pPr lvl="1"/>
            <a:r>
              <a:rPr lang="ru-RU" dirty="0" smtClean="0"/>
              <a:t>Автоматические динамические адреса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44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201631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Протокол</a:t>
            </a:r>
            <a:r>
              <a:rPr kumimoji="0" lang="en-US" altLang="ru-RU" b="1" kern="0" dirty="0" smtClean="0"/>
              <a:t> DHCP</a:t>
            </a:r>
            <a:endParaRPr kumimoji="0" lang="ru-RU" altLang="ru-RU" b="1" kern="0" dirty="0" smtClean="0"/>
          </a:p>
        </p:txBody>
      </p: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367908" y="948536"/>
            <a:ext cx="8580437" cy="5840412"/>
            <a:chOff x="115" y="71"/>
            <a:chExt cx="4484" cy="2944"/>
          </a:xfrm>
        </p:grpSpPr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1553" y="599"/>
            <a:ext cx="312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045" name="Visio" r:id="rId3" imgW="250850" imgH="493776" progId="Visio.Drawing.6">
                    <p:embed/>
                  </p:oleObj>
                </mc:Choice>
                <mc:Fallback>
                  <p:oleObj name="Visio" r:id="rId3" imgW="250850" imgH="49377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3" y="599"/>
                          <a:ext cx="312" cy="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computr1"/>
            <p:cNvSpPr>
              <a:spLocks noEditPoints="1" noChangeArrowheads="1"/>
            </p:cNvSpPr>
            <p:nvPr/>
          </p:nvSpPr>
          <p:spPr bwMode="auto">
            <a:xfrm>
              <a:off x="149" y="900"/>
              <a:ext cx="297" cy="276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2150" y="1086"/>
              <a:ext cx="272" cy="272"/>
              <a:chOff x="521" y="663"/>
              <a:chExt cx="272" cy="272"/>
            </a:xfrm>
          </p:grpSpPr>
          <p:sp>
            <p:nvSpPr>
              <p:cNvPr id="63" name="Oval 5"/>
              <p:cNvSpPr>
                <a:spLocks noChangeArrowheads="1"/>
              </p:cNvSpPr>
              <p:nvPr/>
            </p:nvSpPr>
            <p:spPr bwMode="auto">
              <a:xfrm>
                <a:off x="521" y="663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grpSp>
            <p:nvGrpSpPr>
              <p:cNvPr id="64" name="Group 6"/>
              <p:cNvGrpSpPr>
                <a:grpSpLocks/>
              </p:cNvGrpSpPr>
              <p:nvPr/>
            </p:nvGrpSpPr>
            <p:grpSpPr bwMode="auto">
              <a:xfrm>
                <a:off x="539" y="690"/>
                <a:ext cx="227" cy="227"/>
                <a:chOff x="1111" y="618"/>
                <a:chExt cx="272" cy="272"/>
              </a:xfrm>
            </p:grpSpPr>
            <p:sp>
              <p:nvSpPr>
                <p:cNvPr id="65" name="Line 7"/>
                <p:cNvSpPr>
                  <a:spLocks noChangeShapeType="1"/>
                </p:cNvSpPr>
                <p:nvPr/>
              </p:nvSpPr>
              <p:spPr bwMode="auto">
                <a:xfrm>
                  <a:off x="1111" y="75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6" name="Line 8"/>
                <p:cNvSpPr>
                  <a:spLocks noChangeShapeType="1"/>
                </p:cNvSpPr>
                <p:nvPr/>
              </p:nvSpPr>
              <p:spPr bwMode="auto">
                <a:xfrm rot="-5400000">
                  <a:off x="1111" y="75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</p:grpSp>
        </p:grp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15" y="1240"/>
              <a:ext cx="2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003" y="123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447" y="1259"/>
              <a:ext cx="2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pic>
          <p:nvPicPr>
            <p:cNvPr id="12" name="Picture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" y="1549"/>
              <a:ext cx="1287" cy="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277" y="1374"/>
              <a:ext cx="0" cy="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303" y="2836"/>
              <a:ext cx="21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15" name="Group 15"/>
            <p:cNvGrpSpPr>
              <a:grpSpLocks/>
            </p:cNvGrpSpPr>
            <p:nvPr/>
          </p:nvGrpSpPr>
          <p:grpSpPr bwMode="auto">
            <a:xfrm>
              <a:off x="2160" y="2455"/>
              <a:ext cx="272" cy="272"/>
              <a:chOff x="521" y="663"/>
              <a:chExt cx="272" cy="272"/>
            </a:xfrm>
          </p:grpSpPr>
          <p:sp>
            <p:nvSpPr>
              <p:cNvPr id="59" name="Oval 16"/>
              <p:cNvSpPr>
                <a:spLocks noChangeArrowheads="1"/>
              </p:cNvSpPr>
              <p:nvPr/>
            </p:nvSpPr>
            <p:spPr bwMode="auto">
              <a:xfrm>
                <a:off x="521" y="663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grpSp>
            <p:nvGrpSpPr>
              <p:cNvPr id="60" name="Group 17"/>
              <p:cNvGrpSpPr>
                <a:grpSpLocks/>
              </p:cNvGrpSpPr>
              <p:nvPr/>
            </p:nvGrpSpPr>
            <p:grpSpPr bwMode="auto">
              <a:xfrm>
                <a:off x="539" y="690"/>
                <a:ext cx="227" cy="227"/>
                <a:chOff x="1111" y="618"/>
                <a:chExt cx="272" cy="272"/>
              </a:xfrm>
            </p:grpSpPr>
            <p:sp>
              <p:nvSpPr>
                <p:cNvPr id="61" name="Line 18"/>
                <p:cNvSpPr>
                  <a:spLocks noChangeShapeType="1"/>
                </p:cNvSpPr>
                <p:nvPr/>
              </p:nvSpPr>
              <p:spPr bwMode="auto">
                <a:xfrm>
                  <a:off x="1111" y="75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2" name="Line 19"/>
                <p:cNvSpPr>
                  <a:spLocks noChangeShapeType="1"/>
                </p:cNvSpPr>
                <p:nvPr/>
              </p:nvSpPr>
              <p:spPr bwMode="auto">
                <a:xfrm rot="-5400000">
                  <a:off x="1111" y="75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</p:grpSp>
        </p:grp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2295" y="2401"/>
              <a:ext cx="0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2295" y="2729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" name="computr1"/>
            <p:cNvSpPr>
              <a:spLocks noEditPoints="1" noChangeArrowheads="1"/>
            </p:cNvSpPr>
            <p:nvPr/>
          </p:nvSpPr>
          <p:spPr bwMode="auto">
            <a:xfrm>
              <a:off x="4177" y="930"/>
              <a:ext cx="297" cy="276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" name="computr1"/>
            <p:cNvSpPr>
              <a:spLocks noEditPoints="1" noChangeArrowheads="1"/>
            </p:cNvSpPr>
            <p:nvPr/>
          </p:nvSpPr>
          <p:spPr bwMode="auto">
            <a:xfrm>
              <a:off x="2822" y="932"/>
              <a:ext cx="297" cy="276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aphicFrame>
          <p:nvGraphicFramePr>
            <p:cNvPr id="20" name="Object 24"/>
            <p:cNvGraphicFramePr>
              <a:graphicFrameLocks noChangeAspect="1"/>
            </p:cNvGraphicFramePr>
            <p:nvPr/>
          </p:nvGraphicFramePr>
          <p:xfrm>
            <a:off x="1113" y="602"/>
            <a:ext cx="312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046" name="Visio" r:id="rId6" imgW="250850" imgH="493776" progId="Visio.Drawing.6">
                    <p:embed/>
                  </p:oleObj>
                </mc:Choice>
                <mc:Fallback>
                  <p:oleObj name="Visio" r:id="rId6" imgW="250850" imgH="49377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3" y="602"/>
                          <a:ext cx="312" cy="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computr1"/>
            <p:cNvSpPr>
              <a:spLocks noEditPoints="1" noChangeArrowheads="1"/>
            </p:cNvSpPr>
            <p:nvPr/>
          </p:nvSpPr>
          <p:spPr bwMode="auto">
            <a:xfrm>
              <a:off x="3673" y="924"/>
              <a:ext cx="297" cy="276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" name="computr1"/>
            <p:cNvSpPr>
              <a:spLocks noEditPoints="1" noChangeArrowheads="1"/>
            </p:cNvSpPr>
            <p:nvPr/>
          </p:nvSpPr>
          <p:spPr bwMode="auto">
            <a:xfrm>
              <a:off x="3251" y="936"/>
              <a:ext cx="297" cy="276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" name="computr1"/>
            <p:cNvSpPr>
              <a:spLocks noEditPoints="1" noChangeArrowheads="1"/>
            </p:cNvSpPr>
            <p:nvPr/>
          </p:nvSpPr>
          <p:spPr bwMode="auto">
            <a:xfrm>
              <a:off x="640" y="903"/>
              <a:ext cx="297" cy="276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4" name="Line 28"/>
            <p:cNvSpPr>
              <a:spLocks noChangeShapeType="1"/>
            </p:cNvSpPr>
            <p:nvPr/>
          </p:nvSpPr>
          <p:spPr bwMode="auto">
            <a:xfrm>
              <a:off x="275" y="1179"/>
              <a:ext cx="0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>
              <a:off x="762" y="1179"/>
              <a:ext cx="0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6" name="Line 30"/>
            <p:cNvSpPr>
              <a:spLocks noChangeShapeType="1"/>
            </p:cNvSpPr>
            <p:nvPr/>
          </p:nvSpPr>
          <p:spPr bwMode="auto">
            <a:xfrm>
              <a:off x="1285" y="1187"/>
              <a:ext cx="0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" name="Line 31"/>
            <p:cNvSpPr>
              <a:spLocks noChangeShapeType="1"/>
            </p:cNvSpPr>
            <p:nvPr/>
          </p:nvSpPr>
          <p:spPr bwMode="auto">
            <a:xfrm>
              <a:off x="1666" y="1187"/>
              <a:ext cx="0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8" name="Line 32"/>
            <p:cNvSpPr>
              <a:spLocks noChangeShapeType="1"/>
            </p:cNvSpPr>
            <p:nvPr/>
          </p:nvSpPr>
          <p:spPr bwMode="auto">
            <a:xfrm>
              <a:off x="2951" y="1205"/>
              <a:ext cx="0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9" name="Line 33"/>
            <p:cNvSpPr>
              <a:spLocks noChangeShapeType="1"/>
            </p:cNvSpPr>
            <p:nvPr/>
          </p:nvSpPr>
          <p:spPr bwMode="auto">
            <a:xfrm>
              <a:off x="3403" y="1223"/>
              <a:ext cx="0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0" name="Line 34"/>
            <p:cNvSpPr>
              <a:spLocks noChangeShapeType="1"/>
            </p:cNvSpPr>
            <p:nvPr/>
          </p:nvSpPr>
          <p:spPr bwMode="auto">
            <a:xfrm>
              <a:off x="3840" y="1199"/>
              <a:ext cx="0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1" name="Line 35"/>
            <p:cNvSpPr>
              <a:spLocks noChangeShapeType="1"/>
            </p:cNvSpPr>
            <p:nvPr/>
          </p:nvSpPr>
          <p:spPr bwMode="auto">
            <a:xfrm>
              <a:off x="4260" y="1211"/>
              <a:ext cx="0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2" name="Text Box 36"/>
            <p:cNvSpPr txBox="1">
              <a:spLocks noChangeArrowheads="1"/>
            </p:cNvSpPr>
            <p:nvPr/>
          </p:nvSpPr>
          <p:spPr bwMode="auto">
            <a:xfrm>
              <a:off x="3225" y="1285"/>
              <a:ext cx="41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relay agent</a:t>
              </a:r>
              <a:endParaRPr lang="ru-RU" altLang="ru-RU" sz="1200"/>
            </a:p>
          </p:txBody>
        </p:sp>
        <p:sp>
          <p:nvSpPr>
            <p:cNvPr id="33" name="Text Box 37"/>
            <p:cNvSpPr txBox="1">
              <a:spLocks noChangeArrowheads="1"/>
            </p:cNvSpPr>
            <p:nvPr/>
          </p:nvSpPr>
          <p:spPr bwMode="auto">
            <a:xfrm>
              <a:off x="1518" y="348"/>
              <a:ext cx="4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server</a:t>
              </a:r>
              <a:endParaRPr lang="ru-RU" altLang="ru-RU" sz="1200"/>
            </a:p>
          </p:txBody>
        </p:sp>
        <p:sp>
          <p:nvSpPr>
            <p:cNvPr id="34" name="Text Box 38"/>
            <p:cNvSpPr txBox="1">
              <a:spLocks noChangeArrowheads="1"/>
            </p:cNvSpPr>
            <p:nvPr/>
          </p:nvSpPr>
          <p:spPr bwMode="auto">
            <a:xfrm>
              <a:off x="1078" y="343"/>
              <a:ext cx="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server</a:t>
              </a:r>
              <a:endParaRPr lang="ru-RU" altLang="ru-RU" sz="1200"/>
            </a:p>
          </p:txBody>
        </p:sp>
        <p:sp>
          <p:nvSpPr>
            <p:cNvPr id="35" name="Text Box 39"/>
            <p:cNvSpPr txBox="1">
              <a:spLocks noChangeArrowheads="1"/>
            </p:cNvSpPr>
            <p:nvPr/>
          </p:nvSpPr>
          <p:spPr bwMode="auto">
            <a:xfrm>
              <a:off x="4023" y="1953"/>
              <a:ext cx="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server</a:t>
              </a:r>
              <a:endParaRPr lang="ru-RU" altLang="ru-RU" sz="1200"/>
            </a:p>
          </p:txBody>
        </p:sp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2925" y="2233"/>
              <a:ext cx="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client</a:t>
              </a:r>
              <a:endParaRPr lang="ru-RU" altLang="ru-RU" sz="1200"/>
            </a:p>
          </p:txBody>
        </p:sp>
        <p:sp>
          <p:nvSpPr>
            <p:cNvPr id="37" name="Text Box 41"/>
            <p:cNvSpPr txBox="1">
              <a:spLocks noChangeArrowheads="1"/>
            </p:cNvSpPr>
            <p:nvPr/>
          </p:nvSpPr>
          <p:spPr bwMode="auto">
            <a:xfrm>
              <a:off x="632" y="623"/>
              <a:ext cx="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client</a:t>
              </a:r>
              <a:endParaRPr lang="ru-RU" altLang="ru-RU" sz="1200"/>
            </a:p>
          </p:txBody>
        </p:sp>
        <p:sp>
          <p:nvSpPr>
            <p:cNvPr id="38" name="Text Box 42"/>
            <p:cNvSpPr txBox="1">
              <a:spLocks noChangeArrowheads="1"/>
            </p:cNvSpPr>
            <p:nvPr/>
          </p:nvSpPr>
          <p:spPr bwMode="auto">
            <a:xfrm>
              <a:off x="121" y="609"/>
              <a:ext cx="4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client</a:t>
              </a:r>
              <a:endParaRPr lang="ru-RU" altLang="ru-RU" sz="1200"/>
            </a:p>
          </p:txBody>
        </p:sp>
        <p:sp>
          <p:nvSpPr>
            <p:cNvPr id="39" name="Text Box 43"/>
            <p:cNvSpPr txBox="1">
              <a:spLocks noChangeArrowheads="1"/>
            </p:cNvSpPr>
            <p:nvPr/>
          </p:nvSpPr>
          <p:spPr bwMode="auto">
            <a:xfrm>
              <a:off x="4183" y="664"/>
              <a:ext cx="4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client</a:t>
              </a:r>
              <a:endParaRPr lang="ru-RU" altLang="ru-RU" sz="1200"/>
            </a:p>
          </p:txBody>
        </p:sp>
        <p:grpSp>
          <p:nvGrpSpPr>
            <p:cNvPr id="40" name="Group 44"/>
            <p:cNvGrpSpPr>
              <a:grpSpLocks/>
            </p:cNvGrpSpPr>
            <p:nvPr/>
          </p:nvGrpSpPr>
          <p:grpSpPr bwMode="auto">
            <a:xfrm>
              <a:off x="2957" y="2200"/>
              <a:ext cx="1426" cy="636"/>
              <a:chOff x="2633" y="2200"/>
              <a:chExt cx="1426" cy="636"/>
            </a:xfrm>
          </p:grpSpPr>
          <p:sp>
            <p:nvSpPr>
              <p:cNvPr id="52" name="computr1"/>
              <p:cNvSpPr>
                <a:spLocks noEditPoints="1" noChangeArrowheads="1"/>
              </p:cNvSpPr>
              <p:nvPr/>
            </p:nvSpPr>
            <p:spPr bwMode="auto">
              <a:xfrm>
                <a:off x="3207" y="2513"/>
                <a:ext cx="297" cy="276"/>
              </a:xfrm>
              <a:custGeom>
                <a:avLst/>
                <a:gdLst>
                  <a:gd name="T0" fmla="*/ 19535 w 21600"/>
                  <a:gd name="T1" fmla="*/ 0 h 21600"/>
                  <a:gd name="T2" fmla="*/ 10800 w 21600"/>
                  <a:gd name="T3" fmla="*/ 0 h 21600"/>
                  <a:gd name="T4" fmla="*/ 2065 w 21600"/>
                  <a:gd name="T5" fmla="*/ 0 h 21600"/>
                  <a:gd name="T6" fmla="*/ 0 w 21600"/>
                  <a:gd name="T7" fmla="*/ 15388 h 21600"/>
                  <a:gd name="T8" fmla="*/ 0 w 21600"/>
                  <a:gd name="T9" fmla="*/ 21600 h 21600"/>
                  <a:gd name="T10" fmla="*/ 10800 w 21600"/>
                  <a:gd name="T11" fmla="*/ 21600 h 21600"/>
                  <a:gd name="T12" fmla="*/ 21600 w 21600"/>
                  <a:gd name="T13" fmla="*/ 21600 h 21600"/>
                  <a:gd name="T14" fmla="*/ 21600 w 21600"/>
                  <a:gd name="T15" fmla="*/ 15388 h 21600"/>
                  <a:gd name="T16" fmla="*/ 19535 w 21600"/>
                  <a:gd name="T17" fmla="*/ 13553 h 21600"/>
                  <a:gd name="T18" fmla="*/ 2065 w 21600"/>
                  <a:gd name="T19" fmla="*/ 13553 h 21600"/>
                  <a:gd name="T20" fmla="*/ 2065 w 21600"/>
                  <a:gd name="T21" fmla="*/ 6776 h 21600"/>
                  <a:gd name="T22" fmla="*/ 19535 w 21600"/>
                  <a:gd name="T23" fmla="*/ 6776 h 21600"/>
                  <a:gd name="T24" fmla="*/ 0 w 21600"/>
                  <a:gd name="T25" fmla="*/ 18494 h 21600"/>
                  <a:gd name="T26" fmla="*/ 21600 w 21600"/>
                  <a:gd name="T27" fmla="*/ 18494 h 21600"/>
                  <a:gd name="T28" fmla="*/ 4923 w 21600"/>
                  <a:gd name="T29" fmla="*/ 2541 h 21600"/>
                  <a:gd name="T30" fmla="*/ 16756 w 21600"/>
                  <a:gd name="T31" fmla="*/ 1115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T28" t="T29" r="T30" b="T31"/>
                <a:pathLst>
                  <a:path w="21600" h="21600" extrusionOk="0">
                    <a:moveTo>
                      <a:pt x="16994" y="15388"/>
                    </a:moveTo>
                    <a:lnTo>
                      <a:pt x="16994" y="13553"/>
                    </a:lnTo>
                    <a:lnTo>
                      <a:pt x="19535" y="13553"/>
                    </a:lnTo>
                    <a:lnTo>
                      <a:pt x="19535" y="10729"/>
                    </a:lnTo>
                    <a:lnTo>
                      <a:pt x="19535" y="6776"/>
                    </a:lnTo>
                    <a:lnTo>
                      <a:pt x="19535" y="0"/>
                    </a:lnTo>
                    <a:lnTo>
                      <a:pt x="10800" y="0"/>
                    </a:lnTo>
                    <a:lnTo>
                      <a:pt x="2065" y="0"/>
                    </a:lnTo>
                    <a:lnTo>
                      <a:pt x="2065" y="6776"/>
                    </a:lnTo>
                    <a:lnTo>
                      <a:pt x="2065" y="10729"/>
                    </a:lnTo>
                    <a:lnTo>
                      <a:pt x="2065" y="13553"/>
                    </a:lnTo>
                    <a:lnTo>
                      <a:pt x="4606" y="13553"/>
                    </a:lnTo>
                    <a:lnTo>
                      <a:pt x="4606" y="15388"/>
                    </a:lnTo>
                    <a:lnTo>
                      <a:pt x="0" y="15388"/>
                    </a:lnTo>
                    <a:lnTo>
                      <a:pt x="0" y="21600"/>
                    </a:lnTo>
                    <a:lnTo>
                      <a:pt x="10800" y="21600"/>
                    </a:lnTo>
                    <a:lnTo>
                      <a:pt x="21600" y="21600"/>
                    </a:lnTo>
                    <a:lnTo>
                      <a:pt x="21600" y="15388"/>
                    </a:lnTo>
                    <a:lnTo>
                      <a:pt x="16994" y="15388"/>
                    </a:lnTo>
                    <a:close/>
                  </a:path>
                  <a:path w="21600" h="21600" extrusionOk="0">
                    <a:moveTo>
                      <a:pt x="4606" y="15388"/>
                    </a:moveTo>
                    <a:lnTo>
                      <a:pt x="4606" y="13553"/>
                    </a:lnTo>
                    <a:lnTo>
                      <a:pt x="16994" y="13553"/>
                    </a:lnTo>
                    <a:lnTo>
                      <a:pt x="16994" y="15388"/>
                    </a:lnTo>
                    <a:lnTo>
                      <a:pt x="4606" y="15388"/>
                    </a:lnTo>
                  </a:path>
                  <a:path w="21600" h="21600" extrusionOk="0">
                    <a:moveTo>
                      <a:pt x="4606" y="11294"/>
                    </a:moveTo>
                    <a:lnTo>
                      <a:pt x="4606" y="2259"/>
                    </a:lnTo>
                    <a:lnTo>
                      <a:pt x="16994" y="2259"/>
                    </a:lnTo>
                    <a:lnTo>
                      <a:pt x="16994" y="11294"/>
                    </a:lnTo>
                    <a:lnTo>
                      <a:pt x="4606" y="11294"/>
                    </a:lnTo>
                    <a:moveTo>
                      <a:pt x="13976" y="17082"/>
                    </a:moveTo>
                    <a:lnTo>
                      <a:pt x="13976" y="16376"/>
                    </a:lnTo>
                    <a:lnTo>
                      <a:pt x="20171" y="16376"/>
                    </a:lnTo>
                    <a:lnTo>
                      <a:pt x="20171" y="17082"/>
                    </a:lnTo>
                    <a:lnTo>
                      <a:pt x="13976" y="17082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" name="computr1"/>
              <p:cNvSpPr>
                <a:spLocks noEditPoints="1" noChangeArrowheads="1"/>
              </p:cNvSpPr>
              <p:nvPr/>
            </p:nvSpPr>
            <p:spPr bwMode="auto">
              <a:xfrm>
                <a:off x="2633" y="2507"/>
                <a:ext cx="297" cy="276"/>
              </a:xfrm>
              <a:custGeom>
                <a:avLst/>
                <a:gdLst>
                  <a:gd name="T0" fmla="*/ 19535 w 21600"/>
                  <a:gd name="T1" fmla="*/ 0 h 21600"/>
                  <a:gd name="T2" fmla="*/ 10800 w 21600"/>
                  <a:gd name="T3" fmla="*/ 0 h 21600"/>
                  <a:gd name="T4" fmla="*/ 2065 w 21600"/>
                  <a:gd name="T5" fmla="*/ 0 h 21600"/>
                  <a:gd name="T6" fmla="*/ 0 w 21600"/>
                  <a:gd name="T7" fmla="*/ 15388 h 21600"/>
                  <a:gd name="T8" fmla="*/ 0 w 21600"/>
                  <a:gd name="T9" fmla="*/ 21600 h 21600"/>
                  <a:gd name="T10" fmla="*/ 10800 w 21600"/>
                  <a:gd name="T11" fmla="*/ 21600 h 21600"/>
                  <a:gd name="T12" fmla="*/ 21600 w 21600"/>
                  <a:gd name="T13" fmla="*/ 21600 h 21600"/>
                  <a:gd name="T14" fmla="*/ 21600 w 21600"/>
                  <a:gd name="T15" fmla="*/ 15388 h 21600"/>
                  <a:gd name="T16" fmla="*/ 19535 w 21600"/>
                  <a:gd name="T17" fmla="*/ 13553 h 21600"/>
                  <a:gd name="T18" fmla="*/ 2065 w 21600"/>
                  <a:gd name="T19" fmla="*/ 13553 h 21600"/>
                  <a:gd name="T20" fmla="*/ 2065 w 21600"/>
                  <a:gd name="T21" fmla="*/ 6776 h 21600"/>
                  <a:gd name="T22" fmla="*/ 19535 w 21600"/>
                  <a:gd name="T23" fmla="*/ 6776 h 21600"/>
                  <a:gd name="T24" fmla="*/ 0 w 21600"/>
                  <a:gd name="T25" fmla="*/ 18494 h 21600"/>
                  <a:gd name="T26" fmla="*/ 21600 w 21600"/>
                  <a:gd name="T27" fmla="*/ 18494 h 21600"/>
                  <a:gd name="T28" fmla="*/ 4923 w 21600"/>
                  <a:gd name="T29" fmla="*/ 2541 h 21600"/>
                  <a:gd name="T30" fmla="*/ 16756 w 21600"/>
                  <a:gd name="T31" fmla="*/ 1115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T28" t="T29" r="T30" b="T31"/>
                <a:pathLst>
                  <a:path w="21600" h="21600" extrusionOk="0">
                    <a:moveTo>
                      <a:pt x="16994" y="15388"/>
                    </a:moveTo>
                    <a:lnTo>
                      <a:pt x="16994" y="13553"/>
                    </a:lnTo>
                    <a:lnTo>
                      <a:pt x="19535" y="13553"/>
                    </a:lnTo>
                    <a:lnTo>
                      <a:pt x="19535" y="10729"/>
                    </a:lnTo>
                    <a:lnTo>
                      <a:pt x="19535" y="6776"/>
                    </a:lnTo>
                    <a:lnTo>
                      <a:pt x="19535" y="0"/>
                    </a:lnTo>
                    <a:lnTo>
                      <a:pt x="10800" y="0"/>
                    </a:lnTo>
                    <a:lnTo>
                      <a:pt x="2065" y="0"/>
                    </a:lnTo>
                    <a:lnTo>
                      <a:pt x="2065" y="6776"/>
                    </a:lnTo>
                    <a:lnTo>
                      <a:pt x="2065" y="10729"/>
                    </a:lnTo>
                    <a:lnTo>
                      <a:pt x="2065" y="13553"/>
                    </a:lnTo>
                    <a:lnTo>
                      <a:pt x="4606" y="13553"/>
                    </a:lnTo>
                    <a:lnTo>
                      <a:pt x="4606" y="15388"/>
                    </a:lnTo>
                    <a:lnTo>
                      <a:pt x="0" y="15388"/>
                    </a:lnTo>
                    <a:lnTo>
                      <a:pt x="0" y="21600"/>
                    </a:lnTo>
                    <a:lnTo>
                      <a:pt x="10800" y="21600"/>
                    </a:lnTo>
                    <a:lnTo>
                      <a:pt x="21600" y="21600"/>
                    </a:lnTo>
                    <a:lnTo>
                      <a:pt x="21600" y="15388"/>
                    </a:lnTo>
                    <a:lnTo>
                      <a:pt x="16994" y="15388"/>
                    </a:lnTo>
                    <a:close/>
                  </a:path>
                  <a:path w="21600" h="21600" extrusionOk="0">
                    <a:moveTo>
                      <a:pt x="4606" y="15388"/>
                    </a:moveTo>
                    <a:lnTo>
                      <a:pt x="4606" y="13553"/>
                    </a:lnTo>
                    <a:lnTo>
                      <a:pt x="16994" y="13553"/>
                    </a:lnTo>
                    <a:lnTo>
                      <a:pt x="16994" y="15388"/>
                    </a:lnTo>
                    <a:lnTo>
                      <a:pt x="4606" y="15388"/>
                    </a:lnTo>
                  </a:path>
                  <a:path w="21600" h="21600" extrusionOk="0">
                    <a:moveTo>
                      <a:pt x="4606" y="11294"/>
                    </a:moveTo>
                    <a:lnTo>
                      <a:pt x="4606" y="2259"/>
                    </a:lnTo>
                    <a:lnTo>
                      <a:pt x="16994" y="2259"/>
                    </a:lnTo>
                    <a:lnTo>
                      <a:pt x="16994" y="11294"/>
                    </a:lnTo>
                    <a:lnTo>
                      <a:pt x="4606" y="11294"/>
                    </a:lnTo>
                    <a:moveTo>
                      <a:pt x="13976" y="17082"/>
                    </a:moveTo>
                    <a:lnTo>
                      <a:pt x="13976" y="16376"/>
                    </a:lnTo>
                    <a:lnTo>
                      <a:pt x="20171" y="16376"/>
                    </a:lnTo>
                    <a:lnTo>
                      <a:pt x="20171" y="17082"/>
                    </a:lnTo>
                    <a:lnTo>
                      <a:pt x="13976" y="17082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graphicFrame>
            <p:nvGraphicFramePr>
              <p:cNvPr id="54" name="Object 47"/>
              <p:cNvGraphicFramePr>
                <a:graphicFrameLocks noChangeAspect="1"/>
              </p:cNvGraphicFramePr>
              <p:nvPr/>
            </p:nvGraphicFramePr>
            <p:xfrm>
              <a:off x="3747" y="2200"/>
              <a:ext cx="312" cy="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047" name="Visio" r:id="rId7" imgW="250850" imgH="493776" progId="Visio.Drawing.6">
                      <p:embed/>
                    </p:oleObj>
                  </mc:Choice>
                  <mc:Fallback>
                    <p:oleObj name="Visio" r:id="rId7" imgW="250850" imgH="493776" progId="Visio.Drawing.6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7" y="2200"/>
                            <a:ext cx="312" cy="6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" name="Line 48"/>
              <p:cNvSpPr>
                <a:spLocks noChangeShapeType="1"/>
              </p:cNvSpPr>
              <p:nvPr/>
            </p:nvSpPr>
            <p:spPr bwMode="auto">
              <a:xfrm>
                <a:off x="2774" y="2783"/>
                <a:ext cx="0" cy="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" name="Line 49"/>
              <p:cNvSpPr>
                <a:spLocks noChangeShapeType="1"/>
              </p:cNvSpPr>
              <p:nvPr/>
            </p:nvSpPr>
            <p:spPr bwMode="auto">
              <a:xfrm>
                <a:off x="3332" y="2783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" name="Line 50"/>
              <p:cNvSpPr>
                <a:spLocks noChangeShapeType="1"/>
              </p:cNvSpPr>
              <p:nvPr/>
            </p:nvSpPr>
            <p:spPr bwMode="auto">
              <a:xfrm>
                <a:off x="3881" y="2783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" name="Text Box 51"/>
              <p:cNvSpPr txBox="1">
                <a:spLocks noChangeArrowheads="1"/>
              </p:cNvSpPr>
              <p:nvPr/>
            </p:nvSpPr>
            <p:spPr bwMode="auto">
              <a:xfrm>
                <a:off x="3158" y="2219"/>
                <a:ext cx="4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200"/>
                  <a:t>DHCP client</a:t>
                </a:r>
                <a:endParaRPr lang="ru-RU" altLang="ru-RU" sz="1200"/>
              </a:p>
            </p:txBody>
          </p:sp>
        </p:grpSp>
        <p:sp>
          <p:nvSpPr>
            <p:cNvPr id="41" name="Freeform 52"/>
            <p:cNvSpPr>
              <a:spLocks/>
            </p:cNvSpPr>
            <p:nvPr/>
          </p:nvSpPr>
          <p:spPr bwMode="auto">
            <a:xfrm>
              <a:off x="3775" y="448"/>
              <a:ext cx="257" cy="465"/>
            </a:xfrm>
            <a:custGeom>
              <a:avLst/>
              <a:gdLst>
                <a:gd name="T0" fmla="*/ 257 w 257"/>
                <a:gd name="T1" fmla="*/ 13 h 465"/>
                <a:gd name="T2" fmla="*/ 53 w 257"/>
                <a:gd name="T3" fmla="*/ 75 h 465"/>
                <a:gd name="T4" fmla="*/ 0 w 257"/>
                <a:gd name="T5" fmla="*/ 46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7" h="465">
                  <a:moveTo>
                    <a:pt x="257" y="13"/>
                  </a:moveTo>
                  <a:cubicBezTo>
                    <a:pt x="176" y="6"/>
                    <a:pt x="96" y="0"/>
                    <a:pt x="53" y="75"/>
                  </a:cubicBezTo>
                  <a:cubicBezTo>
                    <a:pt x="10" y="150"/>
                    <a:pt x="5" y="307"/>
                    <a:pt x="0" y="46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" name="Freeform 53"/>
            <p:cNvSpPr>
              <a:spLocks/>
            </p:cNvSpPr>
            <p:nvPr/>
          </p:nvSpPr>
          <p:spPr bwMode="auto">
            <a:xfrm>
              <a:off x="2871" y="264"/>
              <a:ext cx="1347" cy="675"/>
            </a:xfrm>
            <a:custGeom>
              <a:avLst/>
              <a:gdLst>
                <a:gd name="T0" fmla="*/ 1347 w 1347"/>
                <a:gd name="T1" fmla="*/ 649 h 675"/>
                <a:gd name="T2" fmla="*/ 1232 w 1347"/>
                <a:gd name="T3" fmla="*/ 241 h 675"/>
                <a:gd name="T4" fmla="*/ 851 w 1347"/>
                <a:gd name="T5" fmla="*/ 64 h 675"/>
                <a:gd name="T6" fmla="*/ 443 w 1347"/>
                <a:gd name="T7" fmla="*/ 37 h 675"/>
                <a:gd name="T8" fmla="*/ 89 w 1347"/>
                <a:gd name="T9" fmla="*/ 285 h 675"/>
                <a:gd name="T10" fmla="*/ 0 w 1347"/>
                <a:gd name="T11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7" h="675">
                  <a:moveTo>
                    <a:pt x="1347" y="649"/>
                  </a:moveTo>
                  <a:cubicBezTo>
                    <a:pt x="1331" y="493"/>
                    <a:pt x="1315" y="338"/>
                    <a:pt x="1232" y="241"/>
                  </a:cubicBezTo>
                  <a:cubicBezTo>
                    <a:pt x="1149" y="144"/>
                    <a:pt x="982" y="98"/>
                    <a:pt x="851" y="64"/>
                  </a:cubicBezTo>
                  <a:cubicBezTo>
                    <a:pt x="720" y="30"/>
                    <a:pt x="570" y="0"/>
                    <a:pt x="443" y="37"/>
                  </a:cubicBezTo>
                  <a:cubicBezTo>
                    <a:pt x="316" y="74"/>
                    <a:pt x="163" y="179"/>
                    <a:pt x="89" y="285"/>
                  </a:cubicBezTo>
                  <a:cubicBezTo>
                    <a:pt x="15" y="391"/>
                    <a:pt x="7" y="533"/>
                    <a:pt x="0" y="67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" name="Freeform 54"/>
            <p:cNvSpPr>
              <a:spLocks/>
            </p:cNvSpPr>
            <p:nvPr/>
          </p:nvSpPr>
          <p:spPr bwMode="auto">
            <a:xfrm>
              <a:off x="3350" y="278"/>
              <a:ext cx="274" cy="652"/>
            </a:xfrm>
            <a:custGeom>
              <a:avLst/>
              <a:gdLst>
                <a:gd name="T0" fmla="*/ 274 w 274"/>
                <a:gd name="T1" fmla="*/ 32 h 652"/>
                <a:gd name="T2" fmla="*/ 88 w 274"/>
                <a:gd name="T3" fmla="*/ 103 h 652"/>
                <a:gd name="T4" fmla="*/ 0 w 274"/>
                <a:gd name="T5" fmla="*/ 65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4" h="652">
                  <a:moveTo>
                    <a:pt x="274" y="32"/>
                  </a:moveTo>
                  <a:cubicBezTo>
                    <a:pt x="204" y="16"/>
                    <a:pt x="134" y="0"/>
                    <a:pt x="88" y="103"/>
                  </a:cubicBezTo>
                  <a:cubicBezTo>
                    <a:pt x="42" y="206"/>
                    <a:pt x="15" y="561"/>
                    <a:pt x="0" y="6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" name="Text Box 55"/>
            <p:cNvSpPr txBox="1">
              <a:spLocks noChangeArrowheads="1"/>
            </p:cNvSpPr>
            <p:nvPr/>
          </p:nvSpPr>
          <p:spPr bwMode="auto">
            <a:xfrm>
              <a:off x="3138" y="71"/>
              <a:ext cx="1081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</a:t>
              </a:r>
              <a:r>
                <a:rPr lang="ru-RU" altLang="ru-RU" sz="1200"/>
                <a:t>discover</a:t>
              </a:r>
              <a:r>
                <a:rPr lang="ru-RU" altLang="ru-RU"/>
                <a:t> </a:t>
              </a:r>
            </a:p>
          </p:txBody>
        </p:sp>
        <p:sp>
          <p:nvSpPr>
            <p:cNvPr id="45" name="Freeform 56"/>
            <p:cNvSpPr>
              <a:spLocks/>
            </p:cNvSpPr>
            <p:nvPr/>
          </p:nvSpPr>
          <p:spPr bwMode="auto">
            <a:xfrm>
              <a:off x="2209" y="1214"/>
              <a:ext cx="1796" cy="1797"/>
            </a:xfrm>
            <a:custGeom>
              <a:avLst/>
              <a:gdLst>
                <a:gd name="T0" fmla="*/ 1096 w 1796"/>
                <a:gd name="T1" fmla="*/ 0 h 1797"/>
                <a:gd name="T2" fmla="*/ 946 w 1796"/>
                <a:gd name="T3" fmla="*/ 160 h 1797"/>
                <a:gd name="T4" fmla="*/ 157 w 1796"/>
                <a:gd name="T5" fmla="*/ 115 h 1797"/>
                <a:gd name="T6" fmla="*/ 6 w 1796"/>
                <a:gd name="T7" fmla="*/ 328 h 1797"/>
                <a:gd name="T8" fmla="*/ 148 w 1796"/>
                <a:gd name="T9" fmla="*/ 1312 h 1797"/>
                <a:gd name="T10" fmla="*/ 192 w 1796"/>
                <a:gd name="T11" fmla="*/ 1719 h 1797"/>
                <a:gd name="T12" fmla="*/ 972 w 1796"/>
                <a:gd name="T13" fmla="*/ 842 h 1797"/>
                <a:gd name="T14" fmla="*/ 1796 w 1796"/>
                <a:gd name="T15" fmla="*/ 833 h 1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6" h="1797">
                  <a:moveTo>
                    <a:pt x="1096" y="0"/>
                  </a:moveTo>
                  <a:cubicBezTo>
                    <a:pt x="1099" y="70"/>
                    <a:pt x="1102" y="141"/>
                    <a:pt x="946" y="160"/>
                  </a:cubicBezTo>
                  <a:cubicBezTo>
                    <a:pt x="790" y="179"/>
                    <a:pt x="314" y="87"/>
                    <a:pt x="157" y="115"/>
                  </a:cubicBezTo>
                  <a:cubicBezTo>
                    <a:pt x="0" y="143"/>
                    <a:pt x="7" y="129"/>
                    <a:pt x="6" y="328"/>
                  </a:cubicBezTo>
                  <a:cubicBezTo>
                    <a:pt x="5" y="527"/>
                    <a:pt x="117" y="1080"/>
                    <a:pt x="148" y="1312"/>
                  </a:cubicBezTo>
                  <a:cubicBezTo>
                    <a:pt x="179" y="1544"/>
                    <a:pt x="55" y="1797"/>
                    <a:pt x="192" y="1719"/>
                  </a:cubicBezTo>
                  <a:cubicBezTo>
                    <a:pt x="329" y="1641"/>
                    <a:pt x="705" y="990"/>
                    <a:pt x="972" y="842"/>
                  </a:cubicBezTo>
                  <a:cubicBezTo>
                    <a:pt x="1239" y="694"/>
                    <a:pt x="1659" y="834"/>
                    <a:pt x="1796" y="83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" name="Freeform 57"/>
            <p:cNvSpPr>
              <a:spLocks/>
            </p:cNvSpPr>
            <p:nvPr/>
          </p:nvSpPr>
          <p:spPr bwMode="auto">
            <a:xfrm>
              <a:off x="256" y="270"/>
              <a:ext cx="1410" cy="386"/>
            </a:xfrm>
            <a:custGeom>
              <a:avLst/>
              <a:gdLst>
                <a:gd name="T0" fmla="*/ 36 w 1410"/>
                <a:gd name="T1" fmla="*/ 386 h 386"/>
                <a:gd name="T2" fmla="*/ 134 w 1410"/>
                <a:gd name="T3" fmla="*/ 84 h 386"/>
                <a:gd name="T4" fmla="*/ 843 w 1410"/>
                <a:gd name="T5" fmla="*/ 5 h 386"/>
                <a:gd name="T6" fmla="*/ 1410 w 1410"/>
                <a:gd name="T7" fmla="*/ 111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0" h="386">
                  <a:moveTo>
                    <a:pt x="36" y="386"/>
                  </a:moveTo>
                  <a:cubicBezTo>
                    <a:pt x="18" y="266"/>
                    <a:pt x="0" y="147"/>
                    <a:pt x="134" y="84"/>
                  </a:cubicBezTo>
                  <a:cubicBezTo>
                    <a:pt x="268" y="21"/>
                    <a:pt x="630" y="0"/>
                    <a:pt x="843" y="5"/>
                  </a:cubicBezTo>
                  <a:cubicBezTo>
                    <a:pt x="1056" y="10"/>
                    <a:pt x="1233" y="60"/>
                    <a:pt x="1410" y="11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" name="Freeform 58"/>
            <p:cNvSpPr>
              <a:spLocks/>
            </p:cNvSpPr>
            <p:nvPr/>
          </p:nvSpPr>
          <p:spPr bwMode="auto">
            <a:xfrm>
              <a:off x="992" y="266"/>
              <a:ext cx="125" cy="124"/>
            </a:xfrm>
            <a:custGeom>
              <a:avLst/>
              <a:gdLst>
                <a:gd name="T0" fmla="*/ 0 w 125"/>
                <a:gd name="T1" fmla="*/ 0 h 124"/>
                <a:gd name="T2" fmla="*/ 125 w 125"/>
                <a:gd name="T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124">
                  <a:moveTo>
                    <a:pt x="0" y="0"/>
                  </a:moveTo>
                  <a:cubicBezTo>
                    <a:pt x="0" y="0"/>
                    <a:pt x="62" y="62"/>
                    <a:pt x="125" y="12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" name="Freeform 59"/>
            <p:cNvSpPr>
              <a:spLocks/>
            </p:cNvSpPr>
            <p:nvPr/>
          </p:nvSpPr>
          <p:spPr bwMode="auto">
            <a:xfrm>
              <a:off x="629" y="292"/>
              <a:ext cx="179" cy="373"/>
            </a:xfrm>
            <a:custGeom>
              <a:avLst/>
              <a:gdLst>
                <a:gd name="T0" fmla="*/ 0 w 179"/>
                <a:gd name="T1" fmla="*/ 0 h 373"/>
                <a:gd name="T2" fmla="*/ 151 w 179"/>
                <a:gd name="T3" fmla="*/ 142 h 373"/>
                <a:gd name="T4" fmla="*/ 169 w 179"/>
                <a:gd name="T5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9" h="373">
                  <a:moveTo>
                    <a:pt x="0" y="0"/>
                  </a:moveTo>
                  <a:cubicBezTo>
                    <a:pt x="61" y="40"/>
                    <a:pt x="123" y="80"/>
                    <a:pt x="151" y="142"/>
                  </a:cubicBezTo>
                  <a:cubicBezTo>
                    <a:pt x="179" y="204"/>
                    <a:pt x="174" y="288"/>
                    <a:pt x="169" y="37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" name="Text Box 60"/>
            <p:cNvSpPr txBox="1">
              <a:spLocks noChangeArrowheads="1"/>
            </p:cNvSpPr>
            <p:nvPr/>
          </p:nvSpPr>
          <p:spPr bwMode="auto">
            <a:xfrm>
              <a:off x="554" y="83"/>
              <a:ext cx="1081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</a:t>
              </a:r>
              <a:r>
                <a:rPr lang="ru-RU" altLang="ru-RU" sz="1200"/>
                <a:t>discover</a:t>
              </a:r>
              <a:r>
                <a:rPr lang="ru-RU" altLang="ru-RU"/>
                <a:t> </a:t>
              </a:r>
            </a:p>
          </p:txBody>
        </p:sp>
        <p:sp>
          <p:nvSpPr>
            <p:cNvPr id="50" name="Text Box 61"/>
            <p:cNvSpPr txBox="1">
              <a:spLocks noChangeArrowheads="1"/>
            </p:cNvSpPr>
            <p:nvPr/>
          </p:nvSpPr>
          <p:spPr bwMode="auto">
            <a:xfrm>
              <a:off x="142" y="1221"/>
              <a:ext cx="1161" cy="1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Network1</a:t>
              </a:r>
              <a:endParaRPr lang="ru-RU" altLang="ru-RU" sz="1200"/>
            </a:p>
          </p:txBody>
        </p:sp>
        <p:sp>
          <p:nvSpPr>
            <p:cNvPr id="51" name="Text Box 63"/>
            <p:cNvSpPr txBox="1">
              <a:spLocks noChangeArrowheads="1"/>
            </p:cNvSpPr>
            <p:nvPr/>
          </p:nvSpPr>
          <p:spPr bwMode="auto">
            <a:xfrm>
              <a:off x="3436" y="2876"/>
              <a:ext cx="1161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Network3</a:t>
              </a:r>
              <a:endParaRPr lang="ru-RU" altLang="ru-RU" sz="1200"/>
            </a:p>
          </p:txBody>
        </p:sp>
      </p:grpSp>
      <p:sp>
        <p:nvSpPr>
          <p:cNvPr id="2" name="Скругленная прямоугольная выноска 1"/>
          <p:cNvSpPr/>
          <p:nvPr/>
        </p:nvSpPr>
        <p:spPr bwMode="auto">
          <a:xfrm>
            <a:off x="1104647" y="3887706"/>
            <a:ext cx="1969061" cy="555876"/>
          </a:xfrm>
          <a:prstGeom prst="wedgeRoundRectCallout">
            <a:avLst>
              <a:gd name="adj1" fmla="val 22704"/>
              <a:gd name="adj2" fmla="val -170537"/>
              <a:gd name="adj3" fmla="val 16667"/>
            </a:avLst>
          </a:prstGeom>
          <a:solidFill>
            <a:srgbClr val="92D05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ru-RU" dirty="0" smtClean="0">
                <a:solidFill>
                  <a:srgbClr val="100E0C"/>
                </a:solidFill>
              </a:rPr>
              <a:t>Пул адресов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rgbClr val="100E0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Скругленная прямоугольная выноска 67"/>
          <p:cNvSpPr/>
          <p:nvPr/>
        </p:nvSpPr>
        <p:spPr bwMode="auto">
          <a:xfrm>
            <a:off x="6984511" y="3905380"/>
            <a:ext cx="2121190" cy="555876"/>
          </a:xfrm>
          <a:prstGeom prst="wedgeRoundRectCallout">
            <a:avLst>
              <a:gd name="adj1" fmla="val 21044"/>
              <a:gd name="adj2" fmla="val 161884"/>
              <a:gd name="adj3" fmla="val 16667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ru-RU" dirty="0" smtClean="0">
                <a:solidFill>
                  <a:srgbClr val="100E0C"/>
                </a:solidFill>
              </a:rPr>
              <a:t>Несколько пулов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rgbClr val="100E0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5232" y="5513241"/>
            <a:ext cx="3292672" cy="108337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1400" dirty="0" smtClean="0">
                <a:solidFill>
                  <a:srgbClr val="100E0C"/>
                </a:solidFill>
              </a:rPr>
              <a:t>Запрос</a:t>
            </a:r>
            <a:r>
              <a:rPr lang="en-US" sz="1400" dirty="0" smtClean="0">
                <a:solidFill>
                  <a:srgbClr val="100E0C"/>
                </a:solidFill>
                <a:sym typeface="Wingdings" panose="05000000000000000000" pitchFamily="2" charset="2"/>
              </a:rPr>
              <a:t></a:t>
            </a:r>
            <a:endParaRPr lang="ru-RU" sz="1400" dirty="0" smtClean="0">
              <a:solidFill>
                <a:srgbClr val="100E0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>
                <a:solidFill>
                  <a:srgbClr val="100E0C"/>
                </a:solidFill>
                <a:sym typeface="Wingdings" panose="05000000000000000000" pitchFamily="2" charset="2"/>
              </a:rPr>
              <a:t></a:t>
            </a:r>
            <a:r>
              <a:rPr lang="ru-RU" sz="1400" dirty="0" smtClean="0">
                <a:solidFill>
                  <a:srgbClr val="100E0C"/>
                </a:solidFill>
              </a:rPr>
              <a:t>Предложение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400" dirty="0" smtClean="0">
                <a:solidFill>
                  <a:srgbClr val="100E0C"/>
                </a:solidFill>
              </a:rPr>
              <a:t>Повторный запрос</a:t>
            </a:r>
            <a:r>
              <a:rPr lang="en-US" sz="1400" dirty="0" smtClean="0">
                <a:solidFill>
                  <a:srgbClr val="100E0C"/>
                </a:solidFill>
                <a:sym typeface="Wingdings" panose="05000000000000000000" pitchFamily="2" charset="2"/>
              </a:rPr>
              <a:t></a:t>
            </a:r>
            <a:endParaRPr lang="ru-RU" sz="1400" dirty="0" smtClean="0">
              <a:solidFill>
                <a:srgbClr val="100E0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>
                <a:solidFill>
                  <a:srgbClr val="100E0C"/>
                </a:solidFill>
                <a:sym typeface="Wingdings" panose="05000000000000000000" pitchFamily="2" charset="2"/>
              </a:rPr>
              <a:t></a:t>
            </a:r>
            <a:r>
              <a:rPr lang="ru-RU" sz="1400" dirty="0" smtClean="0">
                <a:solidFill>
                  <a:srgbClr val="100E0C"/>
                </a:solidFill>
              </a:rPr>
              <a:t>Подтверждение</a:t>
            </a:r>
            <a:endParaRPr lang="ru-RU" sz="1400" dirty="0">
              <a:solidFill>
                <a:srgbClr val="100E0C"/>
              </a:solidFill>
            </a:endParaRPr>
          </a:p>
        </p:txBody>
      </p:sp>
      <p:sp>
        <p:nvSpPr>
          <p:cNvPr id="4" name="Стрелка вправо с вырезом 3"/>
          <p:cNvSpPr/>
          <p:nvPr/>
        </p:nvSpPr>
        <p:spPr bwMode="auto">
          <a:xfrm rot="5400000">
            <a:off x="-348448" y="4020760"/>
            <a:ext cx="2014589" cy="821787"/>
          </a:xfrm>
          <a:prstGeom prst="notched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Broadcast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Стрелка вправо с вырезом 68"/>
          <p:cNvSpPr/>
          <p:nvPr/>
        </p:nvSpPr>
        <p:spPr bwMode="auto">
          <a:xfrm rot="5400000">
            <a:off x="2430499" y="3901734"/>
            <a:ext cx="2014589" cy="821787"/>
          </a:xfrm>
          <a:prstGeom prst="notched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Unicast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65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21990" y="908720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Заголовок </a:t>
            </a:r>
            <a:r>
              <a:rPr kumimoji="0" lang="en-US" altLang="ru-RU" b="1" kern="0" dirty="0" smtClean="0"/>
              <a:t>IP</a:t>
            </a:r>
            <a:endParaRPr kumimoji="0" lang="ru-RU" altLang="ru-RU" b="1" kern="0" dirty="0" smtClean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886420"/>
              </p:ext>
            </p:extLst>
          </p:nvPr>
        </p:nvGraphicFramePr>
        <p:xfrm>
          <a:off x="2321905" y="1916832"/>
          <a:ext cx="4692650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83" name="CorelDRAW" r:id="rId3" imgW="3329026" imgH="1716634" progId="CorelDRAW.Graphic.11">
                  <p:embed/>
                </p:oleObj>
              </mc:Choice>
              <mc:Fallback>
                <p:oleObj name="CorelDRAW" r:id="rId3" imgW="3329026" imgH="1716634" progId="CorelDRAW.Graphic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905" y="1916832"/>
                        <a:ext cx="4692650" cy="241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Овал 11"/>
          <p:cNvSpPr/>
          <p:nvPr/>
        </p:nvSpPr>
        <p:spPr bwMode="auto">
          <a:xfrm>
            <a:off x="2267744" y="1844824"/>
            <a:ext cx="720080" cy="720080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Овал 13"/>
          <p:cNvSpPr/>
          <p:nvPr/>
        </p:nvSpPr>
        <p:spPr bwMode="auto">
          <a:xfrm>
            <a:off x="3995936" y="3284984"/>
            <a:ext cx="1296144" cy="576064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Овал 15"/>
          <p:cNvSpPr/>
          <p:nvPr/>
        </p:nvSpPr>
        <p:spPr bwMode="auto">
          <a:xfrm>
            <a:off x="3995936" y="3645024"/>
            <a:ext cx="1296144" cy="432048"/>
          </a:xfrm>
          <a:prstGeom prst="ellipse">
            <a:avLst/>
          </a:prstGeom>
          <a:noFill/>
          <a:ln w="38100" cap="flat" cmpd="sng" algn="ctr">
            <a:solidFill>
              <a:srgbClr val="F4042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7624" y="1905422"/>
            <a:ext cx="936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IPv4</a:t>
            </a:r>
          </a:p>
          <a:p>
            <a:r>
              <a:rPr lang="en-US" dirty="0" smtClean="0"/>
              <a:t>IPv6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7020272" y="347160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Без маски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7020272" y="4005064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1400" dirty="0" smtClean="0"/>
              <a:t>(0..10) * </a:t>
            </a:r>
            <a:r>
              <a:rPr lang="en-US" sz="1400" dirty="0" smtClean="0"/>
              <a:t>32-</a:t>
            </a:r>
            <a:r>
              <a:rPr lang="ru-RU" sz="1400" dirty="0" smtClean="0"/>
              <a:t>битных слов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224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21990" y="908720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Коммутация </a:t>
            </a:r>
            <a:r>
              <a:rPr kumimoji="0" lang="en-US" altLang="ru-RU" b="1" kern="0" dirty="0" smtClean="0"/>
              <a:t>vs </a:t>
            </a:r>
            <a:r>
              <a:rPr kumimoji="0" lang="ru-RU" altLang="ru-RU" b="1" kern="0" dirty="0" smtClean="0"/>
              <a:t>Маршрутизация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628800"/>
            <a:ext cx="849694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None/>
            </a:pPr>
            <a:r>
              <a:rPr lang="ru-RU" altLang="ru-RU" b="1" dirty="0">
                <a:solidFill>
                  <a:srgbClr val="100E0C"/>
                </a:solidFill>
                <a:latin typeface="+mn-lt"/>
              </a:rPr>
              <a:t>Коммутация</a:t>
            </a:r>
            <a:r>
              <a:rPr lang="ru-RU" altLang="ru-RU" dirty="0">
                <a:solidFill>
                  <a:srgbClr val="100E0C"/>
                </a:solidFill>
                <a:latin typeface="+mn-lt"/>
              </a:rPr>
              <a:t> - экономичное продвижение пакетов на основании локального </a:t>
            </a:r>
            <a:r>
              <a:rPr lang="ru-RU" altLang="ru-RU" dirty="0" smtClean="0">
                <a:solidFill>
                  <a:srgbClr val="100E0C"/>
                </a:solidFill>
                <a:latin typeface="+mn-lt"/>
              </a:rPr>
              <a:t>адреса</a:t>
            </a:r>
          </a:p>
          <a:p>
            <a:pPr marL="800100" lvl="1" indent="-342900" eaLnBrk="0" hangingPunct="0">
              <a:spcBef>
                <a:spcPts val="0"/>
              </a:spcBef>
            </a:pPr>
            <a:r>
              <a:rPr lang="en-US" altLang="ru-RU" dirty="0" smtClean="0">
                <a:solidFill>
                  <a:srgbClr val="100E0C"/>
                </a:solidFill>
                <a:latin typeface="+mn-lt"/>
              </a:rPr>
              <a:t>MAC</a:t>
            </a:r>
            <a:r>
              <a:rPr lang="ru-RU" altLang="ru-RU" dirty="0" smtClean="0">
                <a:solidFill>
                  <a:srgbClr val="100E0C"/>
                </a:solidFill>
                <a:latin typeface="+mn-lt"/>
              </a:rPr>
              <a:t>-адрес</a:t>
            </a:r>
            <a:endParaRPr lang="ru-RU" altLang="ru-RU" dirty="0">
              <a:solidFill>
                <a:srgbClr val="100E0C"/>
              </a:solidFill>
              <a:latin typeface="+mn-lt"/>
            </a:endParaRPr>
          </a:p>
          <a:p>
            <a:pPr marL="800100" lvl="1" indent="-342900" eaLnBrk="0" hangingPunct="0">
              <a:spcBef>
                <a:spcPts val="0"/>
              </a:spcBef>
            </a:pPr>
            <a:r>
              <a:rPr lang="ru-RU" altLang="ru-RU" dirty="0" smtClean="0">
                <a:solidFill>
                  <a:srgbClr val="100E0C"/>
                </a:solidFill>
                <a:latin typeface="+mn-lt"/>
              </a:rPr>
              <a:t>номер </a:t>
            </a:r>
            <a:r>
              <a:rPr lang="ru-RU" altLang="ru-RU" dirty="0">
                <a:solidFill>
                  <a:srgbClr val="100E0C"/>
                </a:solidFill>
                <a:latin typeface="+mn-lt"/>
              </a:rPr>
              <a:t>виртуального </a:t>
            </a:r>
            <a:r>
              <a:rPr lang="ru-RU" altLang="ru-RU" dirty="0" smtClean="0">
                <a:solidFill>
                  <a:srgbClr val="100E0C"/>
                </a:solidFill>
                <a:latin typeface="+mn-lt"/>
              </a:rPr>
              <a:t>канала</a:t>
            </a:r>
            <a:endParaRPr lang="ru-RU" altLang="ru-RU" dirty="0">
              <a:solidFill>
                <a:srgbClr val="100E0C"/>
              </a:solidFill>
              <a:latin typeface="+mn-lt"/>
            </a:endParaRPr>
          </a:p>
          <a:p>
            <a:pPr marL="342900" indent="-342900" eaLnBrk="0" hangingPunct="0">
              <a:spcBef>
                <a:spcPts val="0"/>
              </a:spcBef>
            </a:pPr>
            <a:r>
              <a:rPr lang="ru-RU" altLang="ru-RU" dirty="0">
                <a:solidFill>
                  <a:srgbClr val="100E0C"/>
                </a:solidFill>
                <a:latin typeface="+mn-lt"/>
              </a:rPr>
              <a:t>Обеспечивается продвижение пакета между «соседями»:</a:t>
            </a:r>
          </a:p>
          <a:p>
            <a:pPr marL="800100" lvl="1" indent="-342900" eaLnBrk="0" hangingPunct="0">
              <a:spcBef>
                <a:spcPts val="0"/>
              </a:spcBef>
            </a:pPr>
            <a:r>
              <a:rPr lang="ru-RU" altLang="ru-RU" dirty="0">
                <a:solidFill>
                  <a:srgbClr val="100E0C"/>
                </a:solidFill>
                <a:latin typeface="+mn-lt"/>
              </a:rPr>
              <a:t>одной локальной сети (не разделенной маршрутизаторами)</a:t>
            </a:r>
          </a:p>
          <a:p>
            <a:pPr marL="800100" lvl="1" indent="-342900" eaLnBrk="0" hangingPunct="0">
              <a:spcBef>
                <a:spcPts val="0"/>
              </a:spcBef>
            </a:pPr>
            <a:r>
              <a:rPr lang="ru-RU" altLang="ru-RU" dirty="0">
                <a:solidFill>
                  <a:srgbClr val="100E0C"/>
                </a:solidFill>
                <a:latin typeface="+mn-lt"/>
              </a:rPr>
              <a:t>по каналу «точка-точка» глобальной сети</a:t>
            </a:r>
          </a:p>
          <a:p>
            <a:pPr marL="342900" indent="-342900" eaLnBrk="0" hangingPunct="0">
              <a:spcBef>
                <a:spcPts val="0"/>
              </a:spcBef>
            </a:pPr>
            <a:r>
              <a:rPr lang="ru-RU" altLang="ru-RU" dirty="0">
                <a:solidFill>
                  <a:srgbClr val="100E0C"/>
                </a:solidFill>
                <a:latin typeface="+mn-lt"/>
              </a:rPr>
              <a:t>Таблицы коммутации небольшого размера </a:t>
            </a:r>
          </a:p>
          <a:p>
            <a:pPr marL="800100" lvl="1" indent="-342900" eaLnBrk="0" hangingPunct="0">
              <a:spcBef>
                <a:spcPts val="0"/>
              </a:spcBef>
            </a:pPr>
            <a:r>
              <a:rPr lang="ru-RU" altLang="ru-RU" dirty="0" smtClean="0">
                <a:solidFill>
                  <a:srgbClr val="100E0C"/>
                </a:solidFill>
                <a:latin typeface="+mn-lt"/>
              </a:rPr>
              <a:t>Учитываются </a:t>
            </a:r>
            <a:r>
              <a:rPr lang="ru-RU" altLang="ru-RU" dirty="0">
                <a:solidFill>
                  <a:srgbClr val="100E0C"/>
                </a:solidFill>
                <a:latin typeface="+mn-lt"/>
              </a:rPr>
              <a:t>только адреса активно взаимодействующих «соседей»</a:t>
            </a:r>
          </a:p>
          <a:p>
            <a:pPr marL="342900" indent="-342900" eaLnBrk="0" hangingPunct="0">
              <a:spcBef>
                <a:spcPts val="0"/>
              </a:spcBef>
            </a:pPr>
            <a:r>
              <a:rPr lang="ru-RU" altLang="ru-RU" dirty="0">
                <a:solidFill>
                  <a:srgbClr val="100E0C"/>
                </a:solidFill>
                <a:latin typeface="+mn-lt"/>
              </a:rPr>
              <a:t>Пакет при продвижении не </a:t>
            </a:r>
            <a:r>
              <a:rPr lang="ru-RU" altLang="ru-RU" dirty="0" smtClean="0">
                <a:solidFill>
                  <a:srgbClr val="100E0C"/>
                </a:solidFill>
                <a:latin typeface="+mn-lt"/>
              </a:rPr>
              <a:t>модифицируется: экономия</a:t>
            </a:r>
          </a:p>
          <a:p>
            <a:pPr marL="800100" lvl="1" indent="-342900" eaLnBrk="0" hangingPunct="0">
              <a:spcBef>
                <a:spcPts val="0"/>
              </a:spcBef>
            </a:pPr>
            <a:r>
              <a:rPr lang="ru-RU" altLang="ru-RU" dirty="0" smtClean="0">
                <a:solidFill>
                  <a:srgbClr val="100E0C"/>
                </a:solidFill>
                <a:latin typeface="+mn-lt"/>
              </a:rPr>
              <a:t>Действий</a:t>
            </a:r>
          </a:p>
          <a:p>
            <a:pPr marL="800100" lvl="1" indent="-342900" eaLnBrk="0" hangingPunct="0">
              <a:spcBef>
                <a:spcPts val="0"/>
              </a:spcBef>
            </a:pPr>
            <a:r>
              <a:rPr lang="ru-RU" altLang="ru-RU" dirty="0" smtClean="0">
                <a:solidFill>
                  <a:srgbClr val="100E0C"/>
                </a:solidFill>
                <a:latin typeface="+mn-lt"/>
              </a:rPr>
              <a:t>Стоимости</a:t>
            </a:r>
          </a:p>
          <a:p>
            <a:pPr marL="800100" lvl="1" indent="-342900" eaLnBrk="0" hangingPunct="0">
              <a:spcBef>
                <a:spcPts val="0"/>
              </a:spcBef>
            </a:pPr>
            <a:r>
              <a:rPr lang="ru-RU" altLang="ru-RU" dirty="0" smtClean="0">
                <a:solidFill>
                  <a:srgbClr val="100E0C"/>
                </a:solidFill>
                <a:latin typeface="+mn-lt"/>
              </a:rPr>
              <a:t>Скорости</a:t>
            </a:r>
            <a:endParaRPr lang="ru-RU" altLang="ru-RU" dirty="0">
              <a:solidFill>
                <a:srgbClr val="100E0C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613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21990" y="188640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Доставка в «свою» сеть</a:t>
            </a:r>
          </a:p>
        </p:txBody>
      </p:sp>
      <p:grpSp>
        <p:nvGrpSpPr>
          <p:cNvPr id="13" name="Группа 12"/>
          <p:cNvGrpSpPr/>
          <p:nvPr/>
        </p:nvGrpSpPr>
        <p:grpSpPr>
          <a:xfrm>
            <a:off x="2587262" y="2491850"/>
            <a:ext cx="4176464" cy="400110"/>
            <a:chOff x="1979712" y="2996952"/>
            <a:chExt cx="4176464" cy="400110"/>
          </a:xfrm>
        </p:grpSpPr>
        <p:sp>
          <p:nvSpPr>
            <p:cNvPr id="7" name="Прямоугольник 6"/>
            <p:cNvSpPr/>
            <p:nvPr/>
          </p:nvSpPr>
          <p:spPr bwMode="auto">
            <a:xfrm>
              <a:off x="1979712" y="2996952"/>
              <a:ext cx="2808312" cy="4001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itchFamily="2" charset="2"/>
                <a:buChar char="n"/>
                <a:tabLst/>
              </a:pPr>
              <a:endParaRPr kumimoji="1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79712" y="2996952"/>
              <a:ext cx="216024" cy="4001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ru-RU" dirty="0" smtClean="0">
                  <a:solidFill>
                    <a:srgbClr val="002060"/>
                  </a:solidFill>
                </a:rPr>
                <a:t>4</a:t>
              </a:r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87824" y="2996952"/>
              <a:ext cx="720080" cy="40011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 smtClean="0">
                  <a:solidFill>
                    <a:srgbClr val="100E0C"/>
                  </a:solidFill>
                </a:rPr>
                <a:t>IP</a:t>
              </a:r>
              <a:r>
                <a:rPr lang="en-US" dirty="0" smtClean="0">
                  <a:solidFill>
                    <a:srgbClr val="100E0C"/>
                  </a:solidFill>
                  <a:sym typeface="Wingdings" panose="05000000000000000000" pitchFamily="2" charset="2"/>
                </a:rPr>
                <a:t></a:t>
              </a:r>
              <a:endParaRPr lang="ru-RU" dirty="0">
                <a:solidFill>
                  <a:srgbClr val="100E0C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07904" y="2996952"/>
              <a:ext cx="720080" cy="4001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 smtClean="0">
                  <a:solidFill>
                    <a:srgbClr val="100E0C"/>
                  </a:solidFill>
                  <a:sym typeface="Wingdings" panose="05000000000000000000" pitchFamily="2" charset="2"/>
                </a:rPr>
                <a:t></a:t>
              </a:r>
              <a:r>
                <a:rPr lang="en-US" dirty="0" smtClean="0">
                  <a:solidFill>
                    <a:srgbClr val="100E0C"/>
                  </a:solidFill>
                </a:rPr>
                <a:t>IP</a:t>
              </a:r>
              <a:endParaRPr lang="ru-RU" dirty="0">
                <a:solidFill>
                  <a:srgbClr val="100E0C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88024" y="2996952"/>
              <a:ext cx="1368152" cy="40011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dirty="0" smtClean="0">
                  <a:solidFill>
                    <a:srgbClr val="FFFF00"/>
                  </a:solidFill>
                </a:rPr>
                <a:t>Data</a:t>
              </a:r>
              <a:endParaRPr lang="ru-RU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1081447" y="3670271"/>
            <a:ext cx="7488473" cy="591701"/>
            <a:chOff x="1086594" y="4145260"/>
            <a:chExt cx="7488473" cy="591701"/>
          </a:xfrm>
        </p:grpSpPr>
        <p:sp>
          <p:nvSpPr>
            <p:cNvPr id="16" name="Прямоугольник 15"/>
            <p:cNvSpPr/>
            <p:nvPr/>
          </p:nvSpPr>
          <p:spPr bwMode="auto">
            <a:xfrm>
              <a:off x="4398603" y="4145260"/>
              <a:ext cx="2808312" cy="4001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itchFamily="2" charset="2"/>
                <a:buChar char="n"/>
                <a:tabLst/>
              </a:pPr>
              <a:endParaRPr kumimoji="1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98603" y="4145260"/>
              <a:ext cx="216024" cy="4001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ru-RU" dirty="0" smtClean="0">
                  <a:solidFill>
                    <a:srgbClr val="002060"/>
                  </a:solidFill>
                </a:rPr>
                <a:t>4</a:t>
              </a:r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06715" y="4145260"/>
              <a:ext cx="720080" cy="40011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 smtClean="0">
                  <a:solidFill>
                    <a:srgbClr val="100E0C"/>
                  </a:solidFill>
                </a:rPr>
                <a:t>IP</a:t>
              </a:r>
              <a:r>
                <a:rPr lang="en-US" dirty="0" smtClean="0">
                  <a:solidFill>
                    <a:srgbClr val="100E0C"/>
                  </a:solidFill>
                  <a:sym typeface="Wingdings" panose="05000000000000000000" pitchFamily="2" charset="2"/>
                </a:rPr>
                <a:t></a:t>
              </a:r>
              <a:endParaRPr lang="ru-RU" dirty="0">
                <a:solidFill>
                  <a:srgbClr val="100E0C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26795" y="4145260"/>
              <a:ext cx="720080" cy="4001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 smtClean="0">
                  <a:solidFill>
                    <a:srgbClr val="100E0C"/>
                  </a:solidFill>
                  <a:sym typeface="Wingdings" panose="05000000000000000000" pitchFamily="2" charset="2"/>
                </a:rPr>
                <a:t></a:t>
              </a:r>
              <a:r>
                <a:rPr lang="en-US" dirty="0" smtClean="0">
                  <a:solidFill>
                    <a:srgbClr val="100E0C"/>
                  </a:solidFill>
                </a:rPr>
                <a:t>IP</a:t>
              </a:r>
              <a:endParaRPr lang="ru-RU" dirty="0">
                <a:solidFill>
                  <a:srgbClr val="100E0C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06915" y="4145260"/>
              <a:ext cx="1368152" cy="40011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dirty="0" smtClean="0">
                  <a:solidFill>
                    <a:srgbClr val="FFFF00"/>
                  </a:solidFill>
                </a:rPr>
                <a:t>Data</a:t>
              </a:r>
              <a:endParaRPr lang="ru-RU" dirty="0">
                <a:solidFill>
                  <a:srgbClr val="FFFF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83842" y="4147145"/>
              <a:ext cx="1100150" cy="4001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dirty="0" smtClean="0">
                  <a:solidFill>
                    <a:srgbClr val="100E0C"/>
                  </a:solidFill>
                </a:rPr>
                <a:t>MAC</a:t>
              </a:r>
              <a:r>
                <a:rPr lang="en-US" dirty="0" smtClean="0">
                  <a:solidFill>
                    <a:srgbClr val="100E0C"/>
                  </a:solidFill>
                  <a:sym typeface="Wingdings" panose="05000000000000000000" pitchFamily="2" charset="2"/>
                </a:rPr>
                <a:t></a:t>
              </a:r>
              <a:endParaRPr lang="ru-RU" dirty="0">
                <a:solidFill>
                  <a:srgbClr val="100E0C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86594" y="4147145"/>
              <a:ext cx="1100150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dirty="0" smtClean="0">
                  <a:solidFill>
                    <a:srgbClr val="100E0C"/>
                  </a:solidFill>
                  <a:sym typeface="Wingdings" panose="05000000000000000000" pitchFamily="2" charset="2"/>
                </a:rPr>
                <a:t></a:t>
              </a:r>
              <a:r>
                <a:rPr lang="en-US" dirty="0" smtClean="0">
                  <a:solidFill>
                    <a:srgbClr val="100E0C"/>
                  </a:solidFill>
                </a:rPr>
                <a:t>MAC</a:t>
              </a:r>
              <a:endParaRPr lang="ru-RU" dirty="0">
                <a:solidFill>
                  <a:srgbClr val="100E0C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83992" y="4145260"/>
              <a:ext cx="1100150" cy="40011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dirty="0" smtClean="0">
                  <a:solidFill>
                    <a:srgbClr val="100E0C"/>
                  </a:solidFill>
                </a:rPr>
                <a:t>0x800</a:t>
              </a:r>
              <a:endParaRPr lang="ru-RU" dirty="0">
                <a:solidFill>
                  <a:srgbClr val="100E0C"/>
                </a:solidFill>
              </a:endParaRPr>
            </a:p>
          </p:txBody>
        </p:sp>
        <p:sp>
          <p:nvSpPr>
            <p:cNvPr id="14" name="Правая фигурная скобка 13"/>
            <p:cNvSpPr/>
            <p:nvPr/>
          </p:nvSpPr>
          <p:spPr bwMode="auto">
            <a:xfrm rot="5400000">
              <a:off x="2642814" y="2995633"/>
              <a:ext cx="185108" cy="3297548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itchFamily="2" charset="2"/>
                <a:buChar char="n"/>
                <a:tabLst/>
              </a:pPr>
              <a:endParaRPr kumimoji="1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Правая фигурная скобка 26"/>
            <p:cNvSpPr/>
            <p:nvPr/>
          </p:nvSpPr>
          <p:spPr bwMode="auto">
            <a:xfrm rot="5400000">
              <a:off x="6371640" y="2576161"/>
              <a:ext cx="185108" cy="4136491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itchFamily="2" charset="2"/>
                <a:buChar char="n"/>
                <a:tabLst/>
              </a:pPr>
              <a:endParaRPr kumimoji="1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609735" y="4261266"/>
            <a:ext cx="174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Ethernet, L2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6311849" y="4197085"/>
            <a:ext cx="174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IP, L3</a:t>
            </a:r>
            <a:endParaRPr lang="ru-RU" dirty="0"/>
          </a:p>
        </p:txBody>
      </p:sp>
      <p:sp>
        <p:nvSpPr>
          <p:cNvPr id="30" name="Стрелка вниз 29"/>
          <p:cNvSpPr/>
          <p:nvPr/>
        </p:nvSpPr>
        <p:spPr bwMode="auto">
          <a:xfrm>
            <a:off x="4568591" y="2942551"/>
            <a:ext cx="335818" cy="648072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Выгнутая вверх стрелка 30"/>
          <p:cNvSpPr/>
          <p:nvPr/>
        </p:nvSpPr>
        <p:spPr bwMode="auto">
          <a:xfrm flipH="1" flipV="1">
            <a:off x="1444499" y="4197085"/>
            <a:ext cx="4879825" cy="1240105"/>
          </a:xfrm>
          <a:prstGeom prst="curvedDownArrow">
            <a:avLst>
              <a:gd name="adj1" fmla="val 6854"/>
              <a:gd name="adj2" fmla="val 29870"/>
              <a:gd name="adj3" fmla="val 1347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76158" y="5259978"/>
            <a:ext cx="908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ARP</a:t>
            </a:r>
            <a:endParaRPr lang="ru-RU" dirty="0"/>
          </a:p>
        </p:txBody>
      </p:sp>
      <p:sp>
        <p:nvSpPr>
          <p:cNvPr id="2" name="Стрелка влево 1"/>
          <p:cNvSpPr/>
          <p:nvPr/>
        </p:nvSpPr>
        <p:spPr bwMode="auto">
          <a:xfrm>
            <a:off x="5873838" y="5293971"/>
            <a:ext cx="876021" cy="336423"/>
          </a:xfrm>
          <a:prstGeom prst="leftArrow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986569"/>
              </p:ext>
            </p:extLst>
          </p:nvPr>
        </p:nvGraphicFramePr>
        <p:xfrm>
          <a:off x="6900115" y="4703294"/>
          <a:ext cx="1648460" cy="18542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722630"/>
                <a:gridCol w="9258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ip-01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mac-01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ip-02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mac-02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ip-03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mac-03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</a:t>
                      </a:r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803835" y="1160889"/>
            <a:ext cx="1368152" cy="4001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FFFF00"/>
                </a:solidFill>
              </a:rPr>
              <a:t>Data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9" name="Стрелка вниз 38"/>
          <p:cNvSpPr/>
          <p:nvPr/>
        </p:nvSpPr>
        <p:spPr bwMode="auto">
          <a:xfrm>
            <a:off x="4251329" y="1628800"/>
            <a:ext cx="335818" cy="648072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05649" y="1059413"/>
            <a:ext cx="2268150" cy="1138773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002060"/>
                </a:solidFill>
              </a:rPr>
              <a:t>IP</a:t>
            </a:r>
            <a:r>
              <a:rPr lang="en-US" dirty="0" smtClean="0">
                <a:solidFill>
                  <a:srgbClr val="002060"/>
                </a:solidFill>
                <a:sym typeface="Wingdings" panose="05000000000000000000" pitchFamily="2" charset="2"/>
              </a:rPr>
              <a:t></a:t>
            </a:r>
            <a:r>
              <a:rPr lang="en-US" dirty="0" smtClean="0">
                <a:solidFill>
                  <a:srgbClr val="002060"/>
                </a:solidFill>
              </a:rPr>
              <a:t> &amp; Netmask</a:t>
            </a:r>
          </a:p>
          <a:p>
            <a:pPr algn="ctr">
              <a:buNone/>
            </a:pPr>
            <a:r>
              <a:rPr lang="en-US" dirty="0" smtClean="0">
                <a:solidFill>
                  <a:srgbClr val="002060"/>
                </a:solidFill>
              </a:rPr>
              <a:t>=</a:t>
            </a:r>
          </a:p>
          <a:p>
            <a:pPr algn="ctr">
              <a:buNone/>
            </a:pPr>
            <a:r>
              <a:rPr lang="en-US" dirty="0" smtClean="0">
                <a:solidFill>
                  <a:srgbClr val="002060"/>
                </a:solidFill>
                <a:sym typeface="Wingdings" panose="05000000000000000000" pitchFamily="2" charset="2"/>
              </a:rPr>
              <a:t></a:t>
            </a:r>
            <a:r>
              <a:rPr lang="en-US" dirty="0" smtClean="0">
                <a:solidFill>
                  <a:srgbClr val="002060"/>
                </a:solidFill>
              </a:rPr>
              <a:t>IP &amp; Netmask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97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21990" y="908720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Address Resolution Protocol</a:t>
            </a:r>
          </a:p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ARP</a:t>
            </a:r>
            <a:endParaRPr kumimoji="0" lang="ru-RU" altLang="ru-RU" b="1" kern="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95536" y="2295782"/>
            <a:ext cx="7632848" cy="270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Преобразование </a:t>
            </a:r>
            <a:r>
              <a:rPr lang="en-US" sz="1600" dirty="0" smtClean="0"/>
              <a:t>IP</a:t>
            </a:r>
            <a:r>
              <a:rPr lang="ru-RU" sz="1600" dirty="0" smtClean="0"/>
              <a:t>-адреса в физический (</a:t>
            </a:r>
            <a:r>
              <a:rPr lang="en-US" sz="1600" dirty="0" smtClean="0"/>
              <a:t>MAC</a:t>
            </a:r>
            <a:r>
              <a:rPr lang="ru-RU" sz="1600" dirty="0" smtClean="0"/>
              <a:t>-адрес)</a:t>
            </a:r>
          </a:p>
          <a:p>
            <a:r>
              <a:rPr lang="ru-RU" sz="1600" dirty="0" smtClean="0"/>
              <a:t>В обратную сторону обычно не производится</a:t>
            </a:r>
          </a:p>
          <a:p>
            <a:r>
              <a:rPr lang="ru-RU" sz="1600" dirty="0"/>
              <a:t>Происходит </a:t>
            </a:r>
            <a:r>
              <a:rPr lang="ru-RU" sz="1600" b="1" dirty="0"/>
              <a:t>на каждом</a:t>
            </a:r>
            <a:r>
              <a:rPr lang="ru-RU" sz="1600" dirty="0"/>
              <a:t> узле сети</a:t>
            </a:r>
          </a:p>
          <a:p>
            <a:r>
              <a:rPr lang="ru-RU" sz="1600" dirty="0" smtClean="0"/>
              <a:t>Использование </a:t>
            </a:r>
            <a:r>
              <a:rPr lang="ru-RU" sz="1600" dirty="0" smtClean="0"/>
              <a:t>таблиц</a:t>
            </a:r>
          </a:p>
          <a:p>
            <a:pPr lvl="1"/>
            <a:r>
              <a:rPr lang="ru-RU" sz="1600" dirty="0" smtClean="0"/>
              <a:t>Отсутствие какой-либо </a:t>
            </a:r>
            <a:r>
              <a:rPr lang="ru-RU" sz="1600" dirty="0" smtClean="0"/>
              <a:t>схемы</a:t>
            </a:r>
            <a:endParaRPr lang="en-US" sz="1600" dirty="0" smtClean="0"/>
          </a:p>
          <a:p>
            <a:pPr lvl="1"/>
            <a:r>
              <a:rPr lang="ru-RU" sz="1600" dirty="0" smtClean="0"/>
              <a:t>Пополнение:</a:t>
            </a:r>
          </a:p>
          <a:p>
            <a:pPr lvl="2"/>
            <a:r>
              <a:rPr lang="ru-RU" sz="1600" dirty="0" smtClean="0"/>
              <a:t>Широковещательными сообщениями</a:t>
            </a:r>
          </a:p>
          <a:p>
            <a:pPr lvl="2"/>
            <a:r>
              <a:rPr lang="ru-RU" sz="1600" dirty="0"/>
              <a:t>Прямыми </a:t>
            </a:r>
            <a:r>
              <a:rPr lang="ru-RU" sz="1600" dirty="0" smtClean="0"/>
              <a:t>запросами</a:t>
            </a:r>
            <a:endParaRPr lang="ru-RU" sz="1600" dirty="0" smtClean="0"/>
          </a:p>
          <a:p>
            <a:r>
              <a:rPr lang="en-US" sz="1600" dirty="0" smtClean="0"/>
              <a:t>RFC </a:t>
            </a:r>
            <a:r>
              <a:rPr lang="en-US" sz="1600" dirty="0" smtClean="0"/>
              <a:t>826</a:t>
            </a:r>
            <a:endParaRPr lang="ru-RU" sz="1600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4355976" y="4546024"/>
            <a:ext cx="4485059" cy="1863911"/>
            <a:chOff x="1214438" y="633899"/>
            <a:chExt cx="6126162" cy="2545924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1214438" y="1606550"/>
              <a:ext cx="5748337" cy="587375"/>
            </a:xfrm>
            <a:prstGeom prst="rect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214438" y="1619250"/>
              <a:ext cx="1620837" cy="5746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" name="AutoShape 4"/>
            <p:cNvSpPr>
              <a:spLocks/>
            </p:cNvSpPr>
            <p:nvPr/>
          </p:nvSpPr>
          <p:spPr bwMode="auto">
            <a:xfrm rot="16200000">
              <a:off x="4645025" y="530226"/>
              <a:ext cx="509587" cy="4075112"/>
            </a:xfrm>
            <a:prstGeom prst="leftBrace">
              <a:avLst>
                <a:gd name="adj1" fmla="val 6664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" name="AutoShape 5"/>
            <p:cNvSpPr>
              <a:spLocks/>
            </p:cNvSpPr>
            <p:nvPr/>
          </p:nvSpPr>
          <p:spPr bwMode="auto">
            <a:xfrm rot="5400000">
              <a:off x="3858419" y="-1539081"/>
              <a:ext cx="509587" cy="5648325"/>
            </a:xfrm>
            <a:prstGeom prst="leftBrace">
              <a:avLst>
                <a:gd name="adj1" fmla="val 9236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259159" y="633899"/>
              <a:ext cx="372427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dirty="0"/>
                <a:t>Кадр </a:t>
              </a:r>
              <a:r>
                <a:rPr lang="en-GB" altLang="ru-RU" dirty="0"/>
                <a:t>Ethernet</a:t>
              </a:r>
              <a:endParaRPr lang="ru-RU" altLang="ru-RU" dirty="0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3857625" y="2779713"/>
              <a:ext cx="348297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/>
                <a:t>ARP request/replay</a:t>
              </a:r>
              <a:endParaRPr lang="ru-RU" altLang="ru-RU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292168" y="1652126"/>
              <a:ext cx="147796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200" dirty="0"/>
                <a:t>Заголовок </a:t>
              </a:r>
              <a:r>
                <a:rPr lang="en-GB" altLang="ru-RU" sz="1200" dirty="0"/>
                <a:t>Ethernet</a:t>
              </a:r>
              <a:endParaRPr lang="ru-RU" altLang="ru-RU" sz="1200" dirty="0"/>
            </a:p>
          </p:txBody>
        </p:sp>
      </p:grp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95867"/>
              </p:ext>
            </p:extLst>
          </p:nvPr>
        </p:nvGraphicFramePr>
        <p:xfrm>
          <a:off x="4028384" y="2924944"/>
          <a:ext cx="4899660" cy="11125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976630"/>
                <a:gridCol w="1447165"/>
                <a:gridCol w="1030605"/>
                <a:gridCol w="722630"/>
                <a:gridCol w="72263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dirty="0" smtClean="0"/>
                        <a:t>MAC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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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dirty="0" smtClean="0"/>
                        <a:t>IP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ff:ff:</a:t>
                      </a:r>
                      <a:r>
                        <a:rPr lang="en-US" dirty="0" err="1" smtClean="0"/>
                        <a:t>ff:ff:ff:ff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mac-01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ip-01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ip-02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Replay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mac-01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mac-02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ip-02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ip-01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57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2"/>
          <p:cNvSpPr>
            <a:spLocks noChangeArrowheads="1"/>
          </p:cNvSpPr>
          <p:nvPr/>
        </p:nvSpPr>
        <p:spPr bwMode="auto">
          <a:xfrm>
            <a:off x="1490663" y="465138"/>
            <a:ext cx="1871662" cy="199707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163" name="Oval 3"/>
          <p:cNvSpPr>
            <a:spLocks noChangeArrowheads="1"/>
          </p:cNvSpPr>
          <p:nvPr/>
        </p:nvSpPr>
        <p:spPr bwMode="auto">
          <a:xfrm>
            <a:off x="2957513" y="2390775"/>
            <a:ext cx="168275" cy="169863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164" name="Oval 4"/>
          <p:cNvSpPr>
            <a:spLocks noChangeArrowheads="1"/>
          </p:cNvSpPr>
          <p:nvPr/>
        </p:nvSpPr>
        <p:spPr bwMode="auto">
          <a:xfrm>
            <a:off x="1736725" y="2397125"/>
            <a:ext cx="168275" cy="169863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grpSp>
        <p:nvGrpSpPr>
          <p:cNvPr id="165" name="Group 5"/>
          <p:cNvGrpSpPr>
            <a:grpSpLocks/>
          </p:cNvGrpSpPr>
          <p:nvPr/>
        </p:nvGrpSpPr>
        <p:grpSpPr bwMode="auto">
          <a:xfrm>
            <a:off x="2614613" y="1784350"/>
            <a:ext cx="801687" cy="617538"/>
            <a:chOff x="2960" y="2526"/>
            <a:chExt cx="505" cy="389"/>
          </a:xfrm>
        </p:grpSpPr>
        <p:sp>
          <p:nvSpPr>
            <p:cNvPr id="166" name="Rectangle 6"/>
            <p:cNvSpPr>
              <a:spLocks noChangeArrowheads="1"/>
            </p:cNvSpPr>
            <p:nvPr/>
          </p:nvSpPr>
          <p:spPr bwMode="auto">
            <a:xfrm>
              <a:off x="2960" y="2526"/>
              <a:ext cx="443" cy="3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7" name="Text Box 7"/>
            <p:cNvSpPr txBox="1">
              <a:spLocks noChangeArrowheads="1"/>
            </p:cNvSpPr>
            <p:nvPr/>
          </p:nvSpPr>
          <p:spPr bwMode="auto">
            <a:xfrm>
              <a:off x="2995" y="2533"/>
              <a:ext cx="47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ARP table 2</a:t>
              </a:r>
              <a:endParaRPr lang="ru-RU" altLang="ru-RU" sz="1400"/>
            </a:p>
          </p:txBody>
        </p:sp>
      </p:grpSp>
      <p:grpSp>
        <p:nvGrpSpPr>
          <p:cNvPr id="168" name="Group 8"/>
          <p:cNvGrpSpPr>
            <a:grpSpLocks/>
          </p:cNvGrpSpPr>
          <p:nvPr/>
        </p:nvGrpSpPr>
        <p:grpSpPr bwMode="auto">
          <a:xfrm>
            <a:off x="1520825" y="1774825"/>
            <a:ext cx="801688" cy="617538"/>
            <a:chOff x="2960" y="2526"/>
            <a:chExt cx="505" cy="389"/>
          </a:xfrm>
        </p:grpSpPr>
        <p:sp>
          <p:nvSpPr>
            <p:cNvPr id="169" name="Rectangle 9"/>
            <p:cNvSpPr>
              <a:spLocks noChangeArrowheads="1"/>
            </p:cNvSpPr>
            <p:nvPr/>
          </p:nvSpPr>
          <p:spPr bwMode="auto">
            <a:xfrm>
              <a:off x="2960" y="2526"/>
              <a:ext cx="443" cy="3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0" name="Text Box 10"/>
            <p:cNvSpPr txBox="1">
              <a:spLocks noChangeArrowheads="1"/>
            </p:cNvSpPr>
            <p:nvPr/>
          </p:nvSpPr>
          <p:spPr bwMode="auto">
            <a:xfrm>
              <a:off x="2995" y="2533"/>
              <a:ext cx="47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ARP table 1</a:t>
              </a:r>
              <a:endParaRPr lang="ru-RU" altLang="ru-RU" sz="1400"/>
            </a:p>
          </p:txBody>
        </p:sp>
      </p:grpSp>
      <p:sp>
        <p:nvSpPr>
          <p:cNvPr id="171" name="Line 11"/>
          <p:cNvSpPr>
            <a:spLocks noChangeShapeType="1"/>
          </p:cNvSpPr>
          <p:nvPr/>
        </p:nvSpPr>
        <p:spPr bwMode="auto">
          <a:xfrm>
            <a:off x="3024188" y="2532063"/>
            <a:ext cx="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72" name="Line 12"/>
          <p:cNvSpPr>
            <a:spLocks noChangeShapeType="1"/>
          </p:cNvSpPr>
          <p:nvPr/>
        </p:nvSpPr>
        <p:spPr bwMode="auto">
          <a:xfrm>
            <a:off x="3024188" y="2940050"/>
            <a:ext cx="5191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73" name="Line 13"/>
          <p:cNvSpPr>
            <a:spLocks noChangeShapeType="1"/>
          </p:cNvSpPr>
          <p:nvPr/>
        </p:nvSpPr>
        <p:spPr bwMode="auto">
          <a:xfrm>
            <a:off x="1814513" y="2574925"/>
            <a:ext cx="0" cy="3094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74" name="Line 14"/>
          <p:cNvSpPr>
            <a:spLocks noChangeShapeType="1"/>
          </p:cNvSpPr>
          <p:nvPr/>
        </p:nvSpPr>
        <p:spPr bwMode="auto">
          <a:xfrm>
            <a:off x="1814513" y="5668963"/>
            <a:ext cx="6626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grpSp>
        <p:nvGrpSpPr>
          <p:cNvPr id="175" name="Group 15"/>
          <p:cNvGrpSpPr>
            <a:grpSpLocks/>
          </p:cNvGrpSpPr>
          <p:nvPr/>
        </p:nvGrpSpPr>
        <p:grpSpPr bwMode="auto">
          <a:xfrm>
            <a:off x="2182813" y="539750"/>
            <a:ext cx="601662" cy="407988"/>
            <a:chOff x="3314" y="346"/>
            <a:chExt cx="273" cy="257"/>
          </a:xfrm>
        </p:grpSpPr>
        <p:sp>
          <p:nvSpPr>
            <p:cNvPr id="176" name="Rectangle 16"/>
            <p:cNvSpPr>
              <a:spLocks noChangeArrowheads="1"/>
            </p:cNvSpPr>
            <p:nvPr/>
          </p:nvSpPr>
          <p:spPr bwMode="auto">
            <a:xfrm>
              <a:off x="3314" y="346"/>
              <a:ext cx="231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7" name="Text Box 17"/>
            <p:cNvSpPr txBox="1">
              <a:spLocks noChangeArrowheads="1"/>
            </p:cNvSpPr>
            <p:nvPr/>
          </p:nvSpPr>
          <p:spPr bwMode="auto">
            <a:xfrm>
              <a:off x="3321" y="381"/>
              <a:ext cx="2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 b="1" dirty="0"/>
                <a:t>IP</a:t>
              </a:r>
              <a:endParaRPr lang="ru-RU" altLang="ru-RU" sz="1400" b="1" dirty="0"/>
            </a:p>
          </p:txBody>
        </p:sp>
      </p:grpSp>
      <p:grpSp>
        <p:nvGrpSpPr>
          <p:cNvPr id="178" name="Group 18"/>
          <p:cNvGrpSpPr>
            <a:grpSpLocks/>
          </p:cNvGrpSpPr>
          <p:nvPr/>
        </p:nvGrpSpPr>
        <p:grpSpPr bwMode="auto">
          <a:xfrm>
            <a:off x="1524000" y="900113"/>
            <a:ext cx="615950" cy="407987"/>
            <a:chOff x="3314" y="346"/>
            <a:chExt cx="273" cy="257"/>
          </a:xfrm>
        </p:grpSpPr>
        <p:sp>
          <p:nvSpPr>
            <p:cNvPr id="179" name="Rectangle 19"/>
            <p:cNvSpPr>
              <a:spLocks noChangeArrowheads="1"/>
            </p:cNvSpPr>
            <p:nvPr/>
          </p:nvSpPr>
          <p:spPr bwMode="auto">
            <a:xfrm>
              <a:off x="3314" y="346"/>
              <a:ext cx="231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0" name="Text Box 20"/>
            <p:cNvSpPr txBox="1">
              <a:spLocks noChangeArrowheads="1"/>
            </p:cNvSpPr>
            <p:nvPr/>
          </p:nvSpPr>
          <p:spPr bwMode="auto">
            <a:xfrm>
              <a:off x="3321" y="381"/>
              <a:ext cx="2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 b="1"/>
                <a:t>Eth</a:t>
              </a:r>
              <a:endParaRPr lang="ru-RU" altLang="ru-RU" sz="1400" b="1"/>
            </a:p>
          </p:txBody>
        </p:sp>
      </p:grpSp>
      <p:grpSp>
        <p:nvGrpSpPr>
          <p:cNvPr id="181" name="Group 21"/>
          <p:cNvGrpSpPr>
            <a:grpSpLocks/>
          </p:cNvGrpSpPr>
          <p:nvPr/>
        </p:nvGrpSpPr>
        <p:grpSpPr bwMode="auto">
          <a:xfrm>
            <a:off x="2790825" y="900113"/>
            <a:ext cx="615950" cy="407987"/>
            <a:chOff x="3314" y="346"/>
            <a:chExt cx="273" cy="257"/>
          </a:xfrm>
        </p:grpSpPr>
        <p:sp>
          <p:nvSpPr>
            <p:cNvPr id="182" name="Rectangle 22"/>
            <p:cNvSpPr>
              <a:spLocks noChangeArrowheads="1"/>
            </p:cNvSpPr>
            <p:nvPr/>
          </p:nvSpPr>
          <p:spPr bwMode="auto">
            <a:xfrm>
              <a:off x="3314" y="346"/>
              <a:ext cx="231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3" name="Text Box 23"/>
            <p:cNvSpPr txBox="1">
              <a:spLocks noChangeArrowheads="1"/>
            </p:cNvSpPr>
            <p:nvPr/>
          </p:nvSpPr>
          <p:spPr bwMode="auto">
            <a:xfrm>
              <a:off x="3321" y="381"/>
              <a:ext cx="2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 b="1"/>
                <a:t>Eth</a:t>
              </a:r>
              <a:endParaRPr lang="ru-RU" altLang="ru-RU" sz="1400" b="1"/>
            </a:p>
          </p:txBody>
        </p:sp>
      </p:grpSp>
      <p:grpSp>
        <p:nvGrpSpPr>
          <p:cNvPr id="184" name="Group 24"/>
          <p:cNvGrpSpPr>
            <a:grpSpLocks/>
          </p:cNvGrpSpPr>
          <p:nvPr/>
        </p:nvGrpSpPr>
        <p:grpSpPr bwMode="auto">
          <a:xfrm>
            <a:off x="2703513" y="1336675"/>
            <a:ext cx="850900" cy="407988"/>
            <a:chOff x="3961" y="319"/>
            <a:chExt cx="536" cy="257"/>
          </a:xfrm>
        </p:grpSpPr>
        <p:sp>
          <p:nvSpPr>
            <p:cNvPr id="185" name="Rectangle 25"/>
            <p:cNvSpPr>
              <a:spLocks noChangeArrowheads="1"/>
            </p:cNvSpPr>
            <p:nvPr/>
          </p:nvSpPr>
          <p:spPr bwMode="auto">
            <a:xfrm>
              <a:off x="3961" y="319"/>
              <a:ext cx="372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6" name="Text Box 26"/>
            <p:cNvSpPr txBox="1">
              <a:spLocks noChangeArrowheads="1"/>
            </p:cNvSpPr>
            <p:nvPr/>
          </p:nvSpPr>
          <p:spPr bwMode="auto">
            <a:xfrm>
              <a:off x="3983" y="344"/>
              <a:ext cx="51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 b="1"/>
                <a:t>ARP</a:t>
              </a:r>
              <a:endParaRPr lang="ru-RU" altLang="ru-RU" sz="1400" b="1"/>
            </a:p>
          </p:txBody>
        </p:sp>
      </p:grpSp>
      <p:grpSp>
        <p:nvGrpSpPr>
          <p:cNvPr id="187" name="Group 27"/>
          <p:cNvGrpSpPr>
            <a:grpSpLocks/>
          </p:cNvGrpSpPr>
          <p:nvPr/>
        </p:nvGrpSpPr>
        <p:grpSpPr bwMode="auto">
          <a:xfrm>
            <a:off x="1533525" y="1347788"/>
            <a:ext cx="850900" cy="407987"/>
            <a:chOff x="3961" y="319"/>
            <a:chExt cx="536" cy="257"/>
          </a:xfrm>
        </p:grpSpPr>
        <p:sp>
          <p:nvSpPr>
            <p:cNvPr id="188" name="Rectangle 28"/>
            <p:cNvSpPr>
              <a:spLocks noChangeArrowheads="1"/>
            </p:cNvSpPr>
            <p:nvPr/>
          </p:nvSpPr>
          <p:spPr bwMode="auto">
            <a:xfrm>
              <a:off x="3961" y="319"/>
              <a:ext cx="372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9" name="Text Box 29"/>
            <p:cNvSpPr txBox="1">
              <a:spLocks noChangeArrowheads="1"/>
            </p:cNvSpPr>
            <p:nvPr/>
          </p:nvSpPr>
          <p:spPr bwMode="auto">
            <a:xfrm>
              <a:off x="3983" y="344"/>
              <a:ext cx="51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 b="1"/>
                <a:t>ARP</a:t>
              </a:r>
              <a:endParaRPr lang="ru-RU" altLang="ru-RU" sz="1400" b="1"/>
            </a:p>
          </p:txBody>
        </p:sp>
      </p:grpSp>
      <p:sp>
        <p:nvSpPr>
          <p:cNvPr id="190" name="Text Box 30"/>
          <p:cNvSpPr txBox="1">
            <a:spLocks noChangeArrowheads="1"/>
          </p:cNvSpPr>
          <p:nvPr/>
        </p:nvSpPr>
        <p:spPr bwMode="auto">
          <a:xfrm>
            <a:off x="1389063" y="2460625"/>
            <a:ext cx="11112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/>
              <a:t>IP</a:t>
            </a:r>
            <a:r>
              <a:rPr lang="en-GB" altLang="ru-RU" sz="1400" baseline="-25000"/>
              <a:t>1 </a:t>
            </a:r>
            <a:r>
              <a:rPr lang="en-GB" altLang="ru-RU"/>
              <a:t>  </a:t>
            </a:r>
            <a:r>
              <a:rPr lang="en-GB" altLang="ru-RU" sz="1400"/>
              <a:t>MAC</a:t>
            </a:r>
            <a:r>
              <a:rPr lang="en-GB" altLang="ru-RU" sz="1400" baseline="-25000"/>
              <a:t>1</a:t>
            </a:r>
            <a:endParaRPr lang="ru-RU" altLang="ru-RU" sz="1400" baseline="-25000"/>
          </a:p>
        </p:txBody>
      </p:sp>
      <p:sp>
        <p:nvSpPr>
          <p:cNvPr id="191" name="Text Box 31"/>
          <p:cNvSpPr txBox="1">
            <a:spLocks noChangeArrowheads="1"/>
          </p:cNvSpPr>
          <p:nvPr/>
        </p:nvSpPr>
        <p:spPr bwMode="auto">
          <a:xfrm>
            <a:off x="1389063" y="2460625"/>
            <a:ext cx="11112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/>
              <a:t>IP</a:t>
            </a:r>
            <a:r>
              <a:rPr lang="en-GB" altLang="ru-RU" sz="1400" baseline="-25000"/>
              <a:t>1 </a:t>
            </a:r>
            <a:r>
              <a:rPr lang="en-GB" altLang="ru-RU"/>
              <a:t>  </a:t>
            </a:r>
            <a:r>
              <a:rPr lang="en-GB" altLang="ru-RU" sz="1400"/>
              <a:t>MAC</a:t>
            </a:r>
            <a:r>
              <a:rPr lang="en-GB" altLang="ru-RU" sz="1400" baseline="-25000"/>
              <a:t>1</a:t>
            </a:r>
            <a:endParaRPr lang="ru-RU" altLang="ru-RU" sz="1400" baseline="-25000"/>
          </a:p>
        </p:txBody>
      </p:sp>
      <p:sp>
        <p:nvSpPr>
          <p:cNvPr id="192" name="Text Box 32"/>
          <p:cNvSpPr txBox="1">
            <a:spLocks noChangeArrowheads="1"/>
          </p:cNvSpPr>
          <p:nvPr/>
        </p:nvSpPr>
        <p:spPr bwMode="auto">
          <a:xfrm>
            <a:off x="2619375" y="2462213"/>
            <a:ext cx="11112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/>
              <a:t>IP</a:t>
            </a:r>
            <a:r>
              <a:rPr lang="en-GB" altLang="ru-RU" sz="1400" baseline="-25000"/>
              <a:t>2 </a:t>
            </a:r>
            <a:r>
              <a:rPr lang="en-GB" altLang="ru-RU"/>
              <a:t>  </a:t>
            </a:r>
            <a:r>
              <a:rPr lang="en-GB" altLang="ru-RU" sz="1400"/>
              <a:t>MAC</a:t>
            </a:r>
            <a:r>
              <a:rPr lang="en-GB" altLang="ru-RU" sz="1400" baseline="-25000"/>
              <a:t>2</a:t>
            </a:r>
            <a:endParaRPr lang="ru-RU" altLang="ru-RU" sz="1400" baseline="-25000"/>
          </a:p>
        </p:txBody>
      </p:sp>
      <p:sp>
        <p:nvSpPr>
          <p:cNvPr id="193" name="Text Box 33"/>
          <p:cNvSpPr txBox="1">
            <a:spLocks noChangeArrowheads="1"/>
          </p:cNvSpPr>
          <p:nvPr/>
        </p:nvSpPr>
        <p:spPr bwMode="auto">
          <a:xfrm>
            <a:off x="3473451" y="841315"/>
            <a:ext cx="10826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dirty="0"/>
              <a:t>Router</a:t>
            </a:r>
            <a:endParaRPr lang="ru-RU" altLang="ru-RU" dirty="0"/>
          </a:p>
        </p:txBody>
      </p:sp>
      <p:grpSp>
        <p:nvGrpSpPr>
          <p:cNvPr id="194" name="Group 34"/>
          <p:cNvGrpSpPr>
            <a:grpSpLocks/>
          </p:cNvGrpSpPr>
          <p:nvPr/>
        </p:nvGrpSpPr>
        <p:grpSpPr bwMode="auto">
          <a:xfrm>
            <a:off x="4578350" y="1122363"/>
            <a:ext cx="1616075" cy="1868488"/>
            <a:chOff x="3110" y="708"/>
            <a:chExt cx="1018" cy="1177"/>
          </a:xfrm>
        </p:grpSpPr>
        <p:sp>
          <p:nvSpPr>
            <p:cNvPr id="195" name="Rectangle 35"/>
            <p:cNvSpPr>
              <a:spLocks noChangeArrowheads="1"/>
            </p:cNvSpPr>
            <p:nvPr/>
          </p:nvSpPr>
          <p:spPr bwMode="auto">
            <a:xfrm>
              <a:off x="3110" y="912"/>
              <a:ext cx="904" cy="73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196" name="Group 36"/>
            <p:cNvGrpSpPr>
              <a:grpSpLocks/>
            </p:cNvGrpSpPr>
            <p:nvPr/>
          </p:nvGrpSpPr>
          <p:grpSpPr bwMode="auto">
            <a:xfrm>
              <a:off x="3587" y="1233"/>
              <a:ext cx="452" cy="389"/>
              <a:chOff x="2960" y="2526"/>
              <a:chExt cx="505" cy="389"/>
            </a:xfrm>
          </p:grpSpPr>
          <p:sp>
            <p:nvSpPr>
              <p:cNvPr id="210" name="Rectangle 37"/>
              <p:cNvSpPr>
                <a:spLocks noChangeArrowheads="1"/>
              </p:cNvSpPr>
              <p:nvPr/>
            </p:nvSpPr>
            <p:spPr bwMode="auto">
              <a:xfrm>
                <a:off x="2960" y="2526"/>
                <a:ext cx="443" cy="3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1" name="Text Box 38"/>
              <p:cNvSpPr txBox="1">
                <a:spLocks noChangeArrowheads="1"/>
              </p:cNvSpPr>
              <p:nvPr/>
            </p:nvSpPr>
            <p:spPr bwMode="auto">
              <a:xfrm>
                <a:off x="2995" y="2533"/>
                <a:ext cx="4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/>
                  <a:t>ARP table </a:t>
                </a:r>
                <a:endParaRPr lang="ru-RU" altLang="ru-RU" sz="1400"/>
              </a:p>
            </p:txBody>
          </p:sp>
        </p:grpSp>
        <p:sp>
          <p:nvSpPr>
            <p:cNvPr id="197" name="Oval 39"/>
            <p:cNvSpPr>
              <a:spLocks noChangeArrowheads="1"/>
            </p:cNvSpPr>
            <p:nvPr/>
          </p:nvSpPr>
          <p:spPr bwMode="auto">
            <a:xfrm>
              <a:off x="3499" y="1601"/>
              <a:ext cx="106" cy="10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198" name="Group 40"/>
            <p:cNvGrpSpPr>
              <a:grpSpLocks/>
            </p:cNvGrpSpPr>
            <p:nvPr/>
          </p:nvGrpSpPr>
          <p:grpSpPr bwMode="auto">
            <a:xfrm>
              <a:off x="3136" y="922"/>
              <a:ext cx="379" cy="257"/>
              <a:chOff x="3314" y="346"/>
              <a:chExt cx="273" cy="257"/>
            </a:xfrm>
          </p:grpSpPr>
          <p:sp>
            <p:nvSpPr>
              <p:cNvPr id="208" name="Rectangle 41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9" name="Text Box 42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IP</a:t>
                </a:r>
                <a:endParaRPr lang="ru-RU" altLang="ru-RU" sz="1400" b="1"/>
              </a:p>
            </p:txBody>
          </p:sp>
        </p:grpSp>
        <p:grpSp>
          <p:nvGrpSpPr>
            <p:cNvPr id="199" name="Group 43"/>
            <p:cNvGrpSpPr>
              <a:grpSpLocks/>
            </p:cNvGrpSpPr>
            <p:nvPr/>
          </p:nvGrpSpPr>
          <p:grpSpPr bwMode="auto">
            <a:xfrm>
              <a:off x="3592" y="940"/>
              <a:ext cx="536" cy="257"/>
              <a:chOff x="3961" y="319"/>
              <a:chExt cx="536" cy="257"/>
            </a:xfrm>
          </p:grpSpPr>
          <p:sp>
            <p:nvSpPr>
              <p:cNvPr id="206" name="Rectangle 44"/>
              <p:cNvSpPr>
                <a:spLocks noChangeArrowheads="1"/>
              </p:cNvSpPr>
              <p:nvPr/>
            </p:nvSpPr>
            <p:spPr bwMode="auto">
              <a:xfrm>
                <a:off x="3961" y="319"/>
                <a:ext cx="372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7" name="Text Box 45"/>
              <p:cNvSpPr txBox="1">
                <a:spLocks noChangeArrowheads="1"/>
              </p:cNvSpPr>
              <p:nvPr/>
            </p:nvSpPr>
            <p:spPr bwMode="auto">
              <a:xfrm>
                <a:off x="3983" y="344"/>
                <a:ext cx="5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ARP</a:t>
                </a:r>
                <a:endParaRPr lang="ru-RU" altLang="ru-RU" sz="1400" b="1"/>
              </a:p>
            </p:txBody>
          </p:sp>
        </p:grpSp>
        <p:grpSp>
          <p:nvGrpSpPr>
            <p:cNvPr id="200" name="Group 46"/>
            <p:cNvGrpSpPr>
              <a:grpSpLocks/>
            </p:cNvGrpSpPr>
            <p:nvPr/>
          </p:nvGrpSpPr>
          <p:grpSpPr bwMode="auto">
            <a:xfrm>
              <a:off x="3137" y="1220"/>
              <a:ext cx="388" cy="257"/>
              <a:chOff x="3314" y="346"/>
              <a:chExt cx="273" cy="257"/>
            </a:xfrm>
          </p:grpSpPr>
          <p:sp>
            <p:nvSpPr>
              <p:cNvPr id="204" name="Rectangle 47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5" name="Text Box 48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Eth</a:t>
                </a:r>
                <a:endParaRPr lang="ru-RU" altLang="ru-RU" sz="1400" b="1"/>
              </a:p>
            </p:txBody>
          </p:sp>
        </p:grpSp>
        <p:sp>
          <p:nvSpPr>
            <p:cNvPr id="201" name="Line 49"/>
            <p:cNvSpPr>
              <a:spLocks noChangeShapeType="1"/>
            </p:cNvSpPr>
            <p:nvPr/>
          </p:nvSpPr>
          <p:spPr bwMode="auto">
            <a:xfrm>
              <a:off x="3553" y="1684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2" name="Text Box 50"/>
            <p:cNvSpPr txBox="1">
              <a:spLocks noChangeArrowheads="1"/>
            </p:cNvSpPr>
            <p:nvPr/>
          </p:nvSpPr>
          <p:spPr bwMode="auto">
            <a:xfrm>
              <a:off x="3308" y="1633"/>
              <a:ext cx="7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IP</a:t>
              </a:r>
              <a:r>
                <a:rPr lang="en-GB" altLang="ru-RU" sz="1400" baseline="-25000"/>
                <a:t>D</a:t>
              </a:r>
              <a:r>
                <a:rPr lang="en-GB" altLang="ru-RU"/>
                <a:t>  </a:t>
              </a:r>
              <a:r>
                <a:rPr lang="en-GB" altLang="ru-RU" sz="1400"/>
                <a:t>MAC</a:t>
              </a:r>
              <a:r>
                <a:rPr lang="en-GB" altLang="ru-RU" sz="1400" baseline="-25000"/>
                <a:t>D</a:t>
              </a:r>
              <a:endParaRPr lang="ru-RU" altLang="ru-RU" sz="1400" baseline="-25000"/>
            </a:p>
          </p:txBody>
        </p:sp>
        <p:sp>
          <p:nvSpPr>
            <p:cNvPr id="203" name="Text Box 51"/>
            <p:cNvSpPr txBox="1">
              <a:spLocks noChangeArrowheads="1"/>
            </p:cNvSpPr>
            <p:nvPr/>
          </p:nvSpPr>
          <p:spPr bwMode="auto">
            <a:xfrm>
              <a:off x="3120" y="708"/>
              <a:ext cx="9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/>
                <a:t> D</a:t>
              </a:r>
              <a:endParaRPr lang="ru-RU" altLang="ru-RU"/>
            </a:p>
          </p:txBody>
        </p:sp>
      </p:grpSp>
      <p:grpSp>
        <p:nvGrpSpPr>
          <p:cNvPr id="212" name="Group 52"/>
          <p:cNvGrpSpPr>
            <a:grpSpLocks/>
          </p:cNvGrpSpPr>
          <p:nvPr/>
        </p:nvGrpSpPr>
        <p:grpSpPr bwMode="auto">
          <a:xfrm>
            <a:off x="6553200" y="1096963"/>
            <a:ext cx="1616075" cy="1868488"/>
            <a:chOff x="3110" y="708"/>
            <a:chExt cx="1018" cy="1177"/>
          </a:xfrm>
        </p:grpSpPr>
        <p:sp>
          <p:nvSpPr>
            <p:cNvPr id="213" name="Rectangle 53"/>
            <p:cNvSpPr>
              <a:spLocks noChangeArrowheads="1"/>
            </p:cNvSpPr>
            <p:nvPr/>
          </p:nvSpPr>
          <p:spPr bwMode="auto">
            <a:xfrm>
              <a:off x="3110" y="912"/>
              <a:ext cx="904" cy="73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14" name="Group 54"/>
            <p:cNvGrpSpPr>
              <a:grpSpLocks/>
            </p:cNvGrpSpPr>
            <p:nvPr/>
          </p:nvGrpSpPr>
          <p:grpSpPr bwMode="auto">
            <a:xfrm>
              <a:off x="3587" y="1233"/>
              <a:ext cx="452" cy="389"/>
              <a:chOff x="2960" y="2526"/>
              <a:chExt cx="505" cy="389"/>
            </a:xfrm>
          </p:grpSpPr>
          <p:sp>
            <p:nvSpPr>
              <p:cNvPr id="228" name="Rectangle 55"/>
              <p:cNvSpPr>
                <a:spLocks noChangeArrowheads="1"/>
              </p:cNvSpPr>
              <p:nvPr/>
            </p:nvSpPr>
            <p:spPr bwMode="auto">
              <a:xfrm>
                <a:off x="2960" y="2526"/>
                <a:ext cx="443" cy="3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9" name="Text Box 56"/>
              <p:cNvSpPr txBox="1">
                <a:spLocks noChangeArrowheads="1"/>
              </p:cNvSpPr>
              <p:nvPr/>
            </p:nvSpPr>
            <p:spPr bwMode="auto">
              <a:xfrm>
                <a:off x="2995" y="2533"/>
                <a:ext cx="4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/>
                  <a:t>ARP table </a:t>
                </a:r>
                <a:endParaRPr lang="ru-RU" altLang="ru-RU" sz="1400"/>
              </a:p>
            </p:txBody>
          </p:sp>
        </p:grpSp>
        <p:sp>
          <p:nvSpPr>
            <p:cNvPr id="215" name="Oval 57"/>
            <p:cNvSpPr>
              <a:spLocks noChangeArrowheads="1"/>
            </p:cNvSpPr>
            <p:nvPr/>
          </p:nvSpPr>
          <p:spPr bwMode="auto">
            <a:xfrm>
              <a:off x="3499" y="1601"/>
              <a:ext cx="106" cy="10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16" name="Group 58"/>
            <p:cNvGrpSpPr>
              <a:grpSpLocks/>
            </p:cNvGrpSpPr>
            <p:nvPr/>
          </p:nvGrpSpPr>
          <p:grpSpPr bwMode="auto">
            <a:xfrm>
              <a:off x="3136" y="922"/>
              <a:ext cx="379" cy="257"/>
              <a:chOff x="3314" y="346"/>
              <a:chExt cx="273" cy="257"/>
            </a:xfrm>
          </p:grpSpPr>
          <p:sp>
            <p:nvSpPr>
              <p:cNvPr id="226" name="Rectangle 59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7" name="Text Box 60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IP</a:t>
                </a:r>
                <a:endParaRPr lang="ru-RU" altLang="ru-RU" sz="1400" b="1"/>
              </a:p>
            </p:txBody>
          </p:sp>
        </p:grpSp>
        <p:grpSp>
          <p:nvGrpSpPr>
            <p:cNvPr id="217" name="Group 61"/>
            <p:cNvGrpSpPr>
              <a:grpSpLocks/>
            </p:cNvGrpSpPr>
            <p:nvPr/>
          </p:nvGrpSpPr>
          <p:grpSpPr bwMode="auto">
            <a:xfrm>
              <a:off x="3592" y="940"/>
              <a:ext cx="536" cy="257"/>
              <a:chOff x="3961" y="319"/>
              <a:chExt cx="536" cy="257"/>
            </a:xfrm>
          </p:grpSpPr>
          <p:sp>
            <p:nvSpPr>
              <p:cNvPr id="224" name="Rectangle 62"/>
              <p:cNvSpPr>
                <a:spLocks noChangeArrowheads="1"/>
              </p:cNvSpPr>
              <p:nvPr/>
            </p:nvSpPr>
            <p:spPr bwMode="auto">
              <a:xfrm>
                <a:off x="3961" y="319"/>
                <a:ext cx="372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5" name="Text Box 63"/>
              <p:cNvSpPr txBox="1">
                <a:spLocks noChangeArrowheads="1"/>
              </p:cNvSpPr>
              <p:nvPr/>
            </p:nvSpPr>
            <p:spPr bwMode="auto">
              <a:xfrm>
                <a:off x="3983" y="344"/>
                <a:ext cx="5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ARP</a:t>
                </a:r>
                <a:endParaRPr lang="ru-RU" altLang="ru-RU" sz="1400" b="1"/>
              </a:p>
            </p:txBody>
          </p:sp>
        </p:grpSp>
        <p:grpSp>
          <p:nvGrpSpPr>
            <p:cNvPr id="218" name="Group 64"/>
            <p:cNvGrpSpPr>
              <a:grpSpLocks/>
            </p:cNvGrpSpPr>
            <p:nvPr/>
          </p:nvGrpSpPr>
          <p:grpSpPr bwMode="auto">
            <a:xfrm>
              <a:off x="3137" y="1220"/>
              <a:ext cx="388" cy="257"/>
              <a:chOff x="3314" y="346"/>
              <a:chExt cx="273" cy="257"/>
            </a:xfrm>
          </p:grpSpPr>
          <p:sp>
            <p:nvSpPr>
              <p:cNvPr id="222" name="Rectangle 65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3" name="Text Box 66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Eth</a:t>
                </a:r>
                <a:endParaRPr lang="ru-RU" altLang="ru-RU" sz="1400" b="1"/>
              </a:p>
            </p:txBody>
          </p:sp>
        </p:grpSp>
        <p:sp>
          <p:nvSpPr>
            <p:cNvPr id="219" name="Line 67"/>
            <p:cNvSpPr>
              <a:spLocks noChangeShapeType="1"/>
            </p:cNvSpPr>
            <p:nvPr/>
          </p:nvSpPr>
          <p:spPr bwMode="auto">
            <a:xfrm>
              <a:off x="3553" y="1684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0" name="Text Box 68"/>
            <p:cNvSpPr txBox="1">
              <a:spLocks noChangeArrowheads="1"/>
            </p:cNvSpPr>
            <p:nvPr/>
          </p:nvSpPr>
          <p:spPr bwMode="auto">
            <a:xfrm>
              <a:off x="3308" y="1633"/>
              <a:ext cx="7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IP</a:t>
              </a:r>
              <a:r>
                <a:rPr lang="en-GB" altLang="ru-RU" sz="1400" baseline="-25000"/>
                <a:t>E </a:t>
              </a:r>
              <a:r>
                <a:rPr lang="en-GB" altLang="ru-RU"/>
                <a:t>  </a:t>
              </a:r>
              <a:r>
                <a:rPr lang="en-GB" altLang="ru-RU" sz="1400"/>
                <a:t>MAC</a:t>
              </a:r>
              <a:r>
                <a:rPr lang="en-GB" altLang="ru-RU" sz="1400" baseline="-25000"/>
                <a:t>E</a:t>
              </a:r>
              <a:endParaRPr lang="ru-RU" altLang="ru-RU" sz="1400" baseline="-25000"/>
            </a:p>
          </p:txBody>
        </p:sp>
        <p:sp>
          <p:nvSpPr>
            <p:cNvPr id="221" name="Text Box 69"/>
            <p:cNvSpPr txBox="1">
              <a:spLocks noChangeArrowheads="1"/>
            </p:cNvSpPr>
            <p:nvPr/>
          </p:nvSpPr>
          <p:spPr bwMode="auto">
            <a:xfrm>
              <a:off x="3120" y="708"/>
              <a:ext cx="9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/>
                <a:t>E</a:t>
              </a:r>
              <a:endParaRPr lang="ru-RU" altLang="ru-RU"/>
            </a:p>
          </p:txBody>
        </p:sp>
      </p:grpSp>
      <p:grpSp>
        <p:nvGrpSpPr>
          <p:cNvPr id="230" name="Group 70"/>
          <p:cNvGrpSpPr>
            <a:grpSpLocks/>
          </p:cNvGrpSpPr>
          <p:nvPr/>
        </p:nvGrpSpPr>
        <p:grpSpPr bwMode="auto">
          <a:xfrm>
            <a:off x="2476500" y="3852863"/>
            <a:ext cx="1616075" cy="1868488"/>
            <a:chOff x="3110" y="708"/>
            <a:chExt cx="1018" cy="1177"/>
          </a:xfrm>
        </p:grpSpPr>
        <p:sp>
          <p:nvSpPr>
            <p:cNvPr id="231" name="Rectangle 71"/>
            <p:cNvSpPr>
              <a:spLocks noChangeArrowheads="1"/>
            </p:cNvSpPr>
            <p:nvPr/>
          </p:nvSpPr>
          <p:spPr bwMode="auto">
            <a:xfrm>
              <a:off x="3110" y="912"/>
              <a:ext cx="904" cy="73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32" name="Group 72"/>
            <p:cNvGrpSpPr>
              <a:grpSpLocks/>
            </p:cNvGrpSpPr>
            <p:nvPr/>
          </p:nvGrpSpPr>
          <p:grpSpPr bwMode="auto">
            <a:xfrm>
              <a:off x="3587" y="1233"/>
              <a:ext cx="452" cy="389"/>
              <a:chOff x="2960" y="2526"/>
              <a:chExt cx="505" cy="389"/>
            </a:xfrm>
          </p:grpSpPr>
          <p:sp>
            <p:nvSpPr>
              <p:cNvPr id="246" name="Rectangle 73"/>
              <p:cNvSpPr>
                <a:spLocks noChangeArrowheads="1"/>
              </p:cNvSpPr>
              <p:nvPr/>
            </p:nvSpPr>
            <p:spPr bwMode="auto">
              <a:xfrm>
                <a:off x="2960" y="2526"/>
                <a:ext cx="443" cy="3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7" name="Text Box 74"/>
              <p:cNvSpPr txBox="1">
                <a:spLocks noChangeArrowheads="1"/>
              </p:cNvSpPr>
              <p:nvPr/>
            </p:nvSpPr>
            <p:spPr bwMode="auto">
              <a:xfrm>
                <a:off x="2995" y="2533"/>
                <a:ext cx="4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/>
                  <a:t>ARP table </a:t>
                </a:r>
                <a:endParaRPr lang="ru-RU" altLang="ru-RU" sz="1400"/>
              </a:p>
            </p:txBody>
          </p:sp>
        </p:grpSp>
        <p:sp>
          <p:nvSpPr>
            <p:cNvPr id="233" name="Oval 75"/>
            <p:cNvSpPr>
              <a:spLocks noChangeArrowheads="1"/>
            </p:cNvSpPr>
            <p:nvPr/>
          </p:nvSpPr>
          <p:spPr bwMode="auto">
            <a:xfrm>
              <a:off x="3499" y="1601"/>
              <a:ext cx="106" cy="10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34" name="Group 76"/>
            <p:cNvGrpSpPr>
              <a:grpSpLocks/>
            </p:cNvGrpSpPr>
            <p:nvPr/>
          </p:nvGrpSpPr>
          <p:grpSpPr bwMode="auto">
            <a:xfrm>
              <a:off x="3136" y="922"/>
              <a:ext cx="379" cy="257"/>
              <a:chOff x="3314" y="346"/>
              <a:chExt cx="273" cy="257"/>
            </a:xfrm>
          </p:grpSpPr>
          <p:sp>
            <p:nvSpPr>
              <p:cNvPr id="244" name="Rectangle 77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5" name="Text Box 78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IP</a:t>
                </a:r>
                <a:endParaRPr lang="ru-RU" altLang="ru-RU" sz="1400" b="1"/>
              </a:p>
            </p:txBody>
          </p:sp>
        </p:grpSp>
        <p:grpSp>
          <p:nvGrpSpPr>
            <p:cNvPr id="235" name="Group 79"/>
            <p:cNvGrpSpPr>
              <a:grpSpLocks/>
            </p:cNvGrpSpPr>
            <p:nvPr/>
          </p:nvGrpSpPr>
          <p:grpSpPr bwMode="auto">
            <a:xfrm>
              <a:off x="3592" y="940"/>
              <a:ext cx="536" cy="257"/>
              <a:chOff x="3961" y="319"/>
              <a:chExt cx="536" cy="257"/>
            </a:xfrm>
          </p:grpSpPr>
          <p:sp>
            <p:nvSpPr>
              <p:cNvPr id="242" name="Rectangle 80"/>
              <p:cNvSpPr>
                <a:spLocks noChangeArrowheads="1"/>
              </p:cNvSpPr>
              <p:nvPr/>
            </p:nvSpPr>
            <p:spPr bwMode="auto">
              <a:xfrm>
                <a:off x="3961" y="319"/>
                <a:ext cx="372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3" name="Text Box 81"/>
              <p:cNvSpPr txBox="1">
                <a:spLocks noChangeArrowheads="1"/>
              </p:cNvSpPr>
              <p:nvPr/>
            </p:nvSpPr>
            <p:spPr bwMode="auto">
              <a:xfrm>
                <a:off x="3983" y="344"/>
                <a:ext cx="5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ARP</a:t>
                </a:r>
                <a:endParaRPr lang="ru-RU" altLang="ru-RU" sz="1400" b="1"/>
              </a:p>
            </p:txBody>
          </p:sp>
        </p:grpSp>
        <p:grpSp>
          <p:nvGrpSpPr>
            <p:cNvPr id="236" name="Group 82"/>
            <p:cNvGrpSpPr>
              <a:grpSpLocks/>
            </p:cNvGrpSpPr>
            <p:nvPr/>
          </p:nvGrpSpPr>
          <p:grpSpPr bwMode="auto">
            <a:xfrm>
              <a:off x="3137" y="1220"/>
              <a:ext cx="388" cy="257"/>
              <a:chOff x="3314" y="346"/>
              <a:chExt cx="273" cy="257"/>
            </a:xfrm>
          </p:grpSpPr>
          <p:sp>
            <p:nvSpPr>
              <p:cNvPr id="240" name="Rectangle 83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1" name="Text Box 84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Eth</a:t>
                </a:r>
                <a:endParaRPr lang="ru-RU" altLang="ru-RU" sz="1400" b="1"/>
              </a:p>
            </p:txBody>
          </p:sp>
        </p:grpSp>
        <p:sp>
          <p:nvSpPr>
            <p:cNvPr id="237" name="Line 85"/>
            <p:cNvSpPr>
              <a:spLocks noChangeShapeType="1"/>
            </p:cNvSpPr>
            <p:nvPr/>
          </p:nvSpPr>
          <p:spPr bwMode="auto">
            <a:xfrm>
              <a:off x="3553" y="1684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8" name="Text Box 86"/>
            <p:cNvSpPr txBox="1">
              <a:spLocks noChangeArrowheads="1"/>
            </p:cNvSpPr>
            <p:nvPr/>
          </p:nvSpPr>
          <p:spPr bwMode="auto">
            <a:xfrm>
              <a:off x="3308" y="1633"/>
              <a:ext cx="7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IP</a:t>
              </a:r>
              <a:r>
                <a:rPr lang="en-GB" altLang="ru-RU" sz="1400" baseline="-25000"/>
                <a:t>A </a:t>
              </a:r>
              <a:r>
                <a:rPr lang="en-GB" altLang="ru-RU"/>
                <a:t>  </a:t>
              </a:r>
              <a:r>
                <a:rPr lang="en-GB" altLang="ru-RU" sz="1400"/>
                <a:t>MAC</a:t>
              </a:r>
              <a:r>
                <a:rPr lang="en-GB" altLang="ru-RU" sz="1400" baseline="-25000"/>
                <a:t>A</a:t>
              </a:r>
              <a:endParaRPr lang="ru-RU" altLang="ru-RU" sz="1400" baseline="-25000"/>
            </a:p>
          </p:txBody>
        </p:sp>
        <p:sp>
          <p:nvSpPr>
            <p:cNvPr id="239" name="Text Box 87"/>
            <p:cNvSpPr txBox="1">
              <a:spLocks noChangeArrowheads="1"/>
            </p:cNvSpPr>
            <p:nvPr/>
          </p:nvSpPr>
          <p:spPr bwMode="auto">
            <a:xfrm>
              <a:off x="3120" y="708"/>
              <a:ext cx="9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/>
                <a:t>A</a:t>
              </a:r>
              <a:endParaRPr lang="ru-RU" altLang="ru-RU"/>
            </a:p>
          </p:txBody>
        </p:sp>
      </p:grpSp>
      <p:grpSp>
        <p:nvGrpSpPr>
          <p:cNvPr id="248" name="Group 88"/>
          <p:cNvGrpSpPr>
            <a:grpSpLocks/>
          </p:cNvGrpSpPr>
          <p:nvPr/>
        </p:nvGrpSpPr>
        <p:grpSpPr bwMode="auto">
          <a:xfrm>
            <a:off x="6399213" y="3838575"/>
            <a:ext cx="1616075" cy="1868488"/>
            <a:chOff x="3110" y="708"/>
            <a:chExt cx="1018" cy="1177"/>
          </a:xfrm>
        </p:grpSpPr>
        <p:sp>
          <p:nvSpPr>
            <p:cNvPr id="249" name="Rectangle 89"/>
            <p:cNvSpPr>
              <a:spLocks noChangeArrowheads="1"/>
            </p:cNvSpPr>
            <p:nvPr/>
          </p:nvSpPr>
          <p:spPr bwMode="auto">
            <a:xfrm>
              <a:off x="3110" y="912"/>
              <a:ext cx="904" cy="73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50" name="Group 90"/>
            <p:cNvGrpSpPr>
              <a:grpSpLocks/>
            </p:cNvGrpSpPr>
            <p:nvPr/>
          </p:nvGrpSpPr>
          <p:grpSpPr bwMode="auto">
            <a:xfrm>
              <a:off x="3587" y="1233"/>
              <a:ext cx="452" cy="389"/>
              <a:chOff x="2960" y="2526"/>
              <a:chExt cx="505" cy="389"/>
            </a:xfrm>
          </p:grpSpPr>
          <p:sp>
            <p:nvSpPr>
              <p:cNvPr id="264" name="Rectangle 91"/>
              <p:cNvSpPr>
                <a:spLocks noChangeArrowheads="1"/>
              </p:cNvSpPr>
              <p:nvPr/>
            </p:nvSpPr>
            <p:spPr bwMode="auto">
              <a:xfrm>
                <a:off x="2960" y="2526"/>
                <a:ext cx="443" cy="3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5" name="Text Box 92"/>
              <p:cNvSpPr txBox="1">
                <a:spLocks noChangeArrowheads="1"/>
              </p:cNvSpPr>
              <p:nvPr/>
            </p:nvSpPr>
            <p:spPr bwMode="auto">
              <a:xfrm>
                <a:off x="2995" y="2533"/>
                <a:ext cx="4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/>
                  <a:t>ARP table </a:t>
                </a:r>
                <a:endParaRPr lang="ru-RU" altLang="ru-RU" sz="1400"/>
              </a:p>
            </p:txBody>
          </p:sp>
        </p:grpSp>
        <p:sp>
          <p:nvSpPr>
            <p:cNvPr id="251" name="Oval 93"/>
            <p:cNvSpPr>
              <a:spLocks noChangeArrowheads="1"/>
            </p:cNvSpPr>
            <p:nvPr/>
          </p:nvSpPr>
          <p:spPr bwMode="auto">
            <a:xfrm>
              <a:off x="3499" y="1601"/>
              <a:ext cx="106" cy="10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52" name="Group 94"/>
            <p:cNvGrpSpPr>
              <a:grpSpLocks/>
            </p:cNvGrpSpPr>
            <p:nvPr/>
          </p:nvGrpSpPr>
          <p:grpSpPr bwMode="auto">
            <a:xfrm>
              <a:off x="3136" y="922"/>
              <a:ext cx="379" cy="257"/>
              <a:chOff x="3314" y="346"/>
              <a:chExt cx="273" cy="257"/>
            </a:xfrm>
          </p:grpSpPr>
          <p:sp>
            <p:nvSpPr>
              <p:cNvPr id="262" name="Rectangle 95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3" name="Text Box 96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IP</a:t>
                </a:r>
                <a:endParaRPr lang="ru-RU" altLang="ru-RU" sz="1400" b="1"/>
              </a:p>
            </p:txBody>
          </p:sp>
        </p:grpSp>
        <p:grpSp>
          <p:nvGrpSpPr>
            <p:cNvPr id="253" name="Group 97"/>
            <p:cNvGrpSpPr>
              <a:grpSpLocks/>
            </p:cNvGrpSpPr>
            <p:nvPr/>
          </p:nvGrpSpPr>
          <p:grpSpPr bwMode="auto">
            <a:xfrm>
              <a:off x="3592" y="940"/>
              <a:ext cx="536" cy="257"/>
              <a:chOff x="3961" y="319"/>
              <a:chExt cx="536" cy="257"/>
            </a:xfrm>
          </p:grpSpPr>
          <p:sp>
            <p:nvSpPr>
              <p:cNvPr id="260" name="Rectangle 98"/>
              <p:cNvSpPr>
                <a:spLocks noChangeArrowheads="1"/>
              </p:cNvSpPr>
              <p:nvPr/>
            </p:nvSpPr>
            <p:spPr bwMode="auto">
              <a:xfrm>
                <a:off x="3961" y="319"/>
                <a:ext cx="372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1" name="Text Box 99"/>
              <p:cNvSpPr txBox="1">
                <a:spLocks noChangeArrowheads="1"/>
              </p:cNvSpPr>
              <p:nvPr/>
            </p:nvSpPr>
            <p:spPr bwMode="auto">
              <a:xfrm>
                <a:off x="3983" y="344"/>
                <a:ext cx="5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ARP</a:t>
                </a:r>
                <a:endParaRPr lang="ru-RU" altLang="ru-RU" sz="1400" b="1"/>
              </a:p>
            </p:txBody>
          </p:sp>
        </p:grpSp>
        <p:grpSp>
          <p:nvGrpSpPr>
            <p:cNvPr id="254" name="Group 100"/>
            <p:cNvGrpSpPr>
              <a:grpSpLocks/>
            </p:cNvGrpSpPr>
            <p:nvPr/>
          </p:nvGrpSpPr>
          <p:grpSpPr bwMode="auto">
            <a:xfrm>
              <a:off x="3137" y="1220"/>
              <a:ext cx="388" cy="257"/>
              <a:chOff x="3314" y="346"/>
              <a:chExt cx="273" cy="257"/>
            </a:xfrm>
          </p:grpSpPr>
          <p:sp>
            <p:nvSpPr>
              <p:cNvPr id="258" name="Rectangle 101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9" name="Text Box 102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Eth</a:t>
                </a:r>
                <a:endParaRPr lang="ru-RU" altLang="ru-RU" sz="1400" b="1"/>
              </a:p>
            </p:txBody>
          </p:sp>
        </p:grpSp>
        <p:sp>
          <p:nvSpPr>
            <p:cNvPr id="255" name="Line 103"/>
            <p:cNvSpPr>
              <a:spLocks noChangeShapeType="1"/>
            </p:cNvSpPr>
            <p:nvPr/>
          </p:nvSpPr>
          <p:spPr bwMode="auto">
            <a:xfrm>
              <a:off x="3553" y="1684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56" name="Text Box 104"/>
            <p:cNvSpPr txBox="1">
              <a:spLocks noChangeArrowheads="1"/>
            </p:cNvSpPr>
            <p:nvPr/>
          </p:nvSpPr>
          <p:spPr bwMode="auto">
            <a:xfrm>
              <a:off x="3308" y="1633"/>
              <a:ext cx="7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IP</a:t>
              </a:r>
              <a:r>
                <a:rPr lang="en-GB" altLang="ru-RU" sz="1400" baseline="-25000"/>
                <a:t>C </a:t>
              </a:r>
              <a:r>
                <a:rPr lang="en-GB" altLang="ru-RU"/>
                <a:t>  </a:t>
              </a:r>
              <a:r>
                <a:rPr lang="en-GB" altLang="ru-RU" sz="1400"/>
                <a:t>MAC</a:t>
              </a:r>
              <a:r>
                <a:rPr lang="en-GB" altLang="ru-RU" sz="1400" baseline="-25000"/>
                <a:t>C</a:t>
              </a:r>
              <a:endParaRPr lang="ru-RU" altLang="ru-RU" sz="1400" baseline="-25000"/>
            </a:p>
          </p:txBody>
        </p:sp>
        <p:sp>
          <p:nvSpPr>
            <p:cNvPr id="257" name="Text Box 105"/>
            <p:cNvSpPr txBox="1">
              <a:spLocks noChangeArrowheads="1"/>
            </p:cNvSpPr>
            <p:nvPr/>
          </p:nvSpPr>
          <p:spPr bwMode="auto">
            <a:xfrm>
              <a:off x="3120" y="708"/>
              <a:ext cx="9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/>
                <a:t>C</a:t>
              </a:r>
              <a:endParaRPr lang="ru-RU" altLang="ru-RU"/>
            </a:p>
          </p:txBody>
        </p:sp>
      </p:grpSp>
      <p:grpSp>
        <p:nvGrpSpPr>
          <p:cNvPr id="266" name="Group 106"/>
          <p:cNvGrpSpPr>
            <a:grpSpLocks/>
          </p:cNvGrpSpPr>
          <p:nvPr/>
        </p:nvGrpSpPr>
        <p:grpSpPr bwMode="auto">
          <a:xfrm>
            <a:off x="4449763" y="3857625"/>
            <a:ext cx="1616075" cy="1868488"/>
            <a:chOff x="3110" y="708"/>
            <a:chExt cx="1018" cy="1177"/>
          </a:xfrm>
        </p:grpSpPr>
        <p:sp>
          <p:nvSpPr>
            <p:cNvPr id="267" name="Rectangle 107"/>
            <p:cNvSpPr>
              <a:spLocks noChangeArrowheads="1"/>
            </p:cNvSpPr>
            <p:nvPr/>
          </p:nvSpPr>
          <p:spPr bwMode="auto">
            <a:xfrm>
              <a:off x="3110" y="912"/>
              <a:ext cx="904" cy="73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68" name="Group 108"/>
            <p:cNvGrpSpPr>
              <a:grpSpLocks/>
            </p:cNvGrpSpPr>
            <p:nvPr/>
          </p:nvGrpSpPr>
          <p:grpSpPr bwMode="auto">
            <a:xfrm>
              <a:off x="3587" y="1233"/>
              <a:ext cx="452" cy="389"/>
              <a:chOff x="2960" y="2526"/>
              <a:chExt cx="505" cy="389"/>
            </a:xfrm>
          </p:grpSpPr>
          <p:sp>
            <p:nvSpPr>
              <p:cNvPr id="282" name="Rectangle 109"/>
              <p:cNvSpPr>
                <a:spLocks noChangeArrowheads="1"/>
              </p:cNvSpPr>
              <p:nvPr/>
            </p:nvSpPr>
            <p:spPr bwMode="auto">
              <a:xfrm>
                <a:off x="2960" y="2526"/>
                <a:ext cx="443" cy="3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3" name="Text Box 110"/>
              <p:cNvSpPr txBox="1">
                <a:spLocks noChangeArrowheads="1"/>
              </p:cNvSpPr>
              <p:nvPr/>
            </p:nvSpPr>
            <p:spPr bwMode="auto">
              <a:xfrm>
                <a:off x="2995" y="2533"/>
                <a:ext cx="4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/>
                  <a:t>ARP table </a:t>
                </a:r>
                <a:endParaRPr lang="ru-RU" altLang="ru-RU" sz="1400"/>
              </a:p>
            </p:txBody>
          </p:sp>
        </p:grpSp>
        <p:sp>
          <p:nvSpPr>
            <p:cNvPr id="269" name="Oval 111"/>
            <p:cNvSpPr>
              <a:spLocks noChangeArrowheads="1"/>
            </p:cNvSpPr>
            <p:nvPr/>
          </p:nvSpPr>
          <p:spPr bwMode="auto">
            <a:xfrm>
              <a:off x="3499" y="1601"/>
              <a:ext cx="106" cy="10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70" name="Group 112"/>
            <p:cNvGrpSpPr>
              <a:grpSpLocks/>
            </p:cNvGrpSpPr>
            <p:nvPr/>
          </p:nvGrpSpPr>
          <p:grpSpPr bwMode="auto">
            <a:xfrm>
              <a:off x="3136" y="922"/>
              <a:ext cx="379" cy="257"/>
              <a:chOff x="3314" y="346"/>
              <a:chExt cx="273" cy="257"/>
            </a:xfrm>
          </p:grpSpPr>
          <p:sp>
            <p:nvSpPr>
              <p:cNvPr id="280" name="Rectangle 113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1" name="Text Box 114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IP</a:t>
                </a:r>
                <a:endParaRPr lang="ru-RU" altLang="ru-RU" sz="1400" b="1"/>
              </a:p>
            </p:txBody>
          </p:sp>
        </p:grpSp>
        <p:grpSp>
          <p:nvGrpSpPr>
            <p:cNvPr id="271" name="Group 115"/>
            <p:cNvGrpSpPr>
              <a:grpSpLocks/>
            </p:cNvGrpSpPr>
            <p:nvPr/>
          </p:nvGrpSpPr>
          <p:grpSpPr bwMode="auto">
            <a:xfrm>
              <a:off x="3592" y="940"/>
              <a:ext cx="536" cy="257"/>
              <a:chOff x="3961" y="319"/>
              <a:chExt cx="536" cy="257"/>
            </a:xfrm>
          </p:grpSpPr>
          <p:sp>
            <p:nvSpPr>
              <p:cNvPr id="278" name="Rectangle 116"/>
              <p:cNvSpPr>
                <a:spLocks noChangeArrowheads="1"/>
              </p:cNvSpPr>
              <p:nvPr/>
            </p:nvSpPr>
            <p:spPr bwMode="auto">
              <a:xfrm>
                <a:off x="3961" y="319"/>
                <a:ext cx="372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9" name="Text Box 117"/>
              <p:cNvSpPr txBox="1">
                <a:spLocks noChangeArrowheads="1"/>
              </p:cNvSpPr>
              <p:nvPr/>
            </p:nvSpPr>
            <p:spPr bwMode="auto">
              <a:xfrm>
                <a:off x="3983" y="344"/>
                <a:ext cx="5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ARP</a:t>
                </a:r>
                <a:endParaRPr lang="ru-RU" altLang="ru-RU" sz="1400" b="1"/>
              </a:p>
            </p:txBody>
          </p:sp>
        </p:grpSp>
        <p:grpSp>
          <p:nvGrpSpPr>
            <p:cNvPr id="272" name="Group 118"/>
            <p:cNvGrpSpPr>
              <a:grpSpLocks/>
            </p:cNvGrpSpPr>
            <p:nvPr/>
          </p:nvGrpSpPr>
          <p:grpSpPr bwMode="auto">
            <a:xfrm>
              <a:off x="3137" y="1220"/>
              <a:ext cx="388" cy="257"/>
              <a:chOff x="3314" y="346"/>
              <a:chExt cx="273" cy="257"/>
            </a:xfrm>
          </p:grpSpPr>
          <p:sp>
            <p:nvSpPr>
              <p:cNvPr id="276" name="Rectangle 119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7" name="Text Box 120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Eth</a:t>
                </a:r>
                <a:endParaRPr lang="ru-RU" altLang="ru-RU" sz="1400" b="1"/>
              </a:p>
            </p:txBody>
          </p:sp>
        </p:grpSp>
        <p:sp>
          <p:nvSpPr>
            <p:cNvPr id="273" name="Line 121"/>
            <p:cNvSpPr>
              <a:spLocks noChangeShapeType="1"/>
            </p:cNvSpPr>
            <p:nvPr/>
          </p:nvSpPr>
          <p:spPr bwMode="auto">
            <a:xfrm>
              <a:off x="3553" y="1684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4" name="Text Box 122"/>
            <p:cNvSpPr txBox="1">
              <a:spLocks noChangeArrowheads="1"/>
            </p:cNvSpPr>
            <p:nvPr/>
          </p:nvSpPr>
          <p:spPr bwMode="auto">
            <a:xfrm>
              <a:off x="3308" y="1633"/>
              <a:ext cx="7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IP</a:t>
              </a:r>
              <a:r>
                <a:rPr lang="en-GB" altLang="ru-RU" sz="1400" baseline="-25000"/>
                <a:t>B </a:t>
              </a:r>
              <a:r>
                <a:rPr lang="en-GB" altLang="ru-RU"/>
                <a:t>  </a:t>
              </a:r>
              <a:r>
                <a:rPr lang="en-GB" altLang="ru-RU" sz="1400"/>
                <a:t>MAC</a:t>
              </a:r>
              <a:r>
                <a:rPr lang="en-GB" altLang="ru-RU" sz="1400" baseline="-25000"/>
                <a:t>B</a:t>
              </a:r>
              <a:endParaRPr lang="ru-RU" altLang="ru-RU" sz="1400" baseline="-25000"/>
            </a:p>
          </p:txBody>
        </p:sp>
        <p:sp>
          <p:nvSpPr>
            <p:cNvPr id="275" name="Text Box 123"/>
            <p:cNvSpPr txBox="1">
              <a:spLocks noChangeArrowheads="1"/>
            </p:cNvSpPr>
            <p:nvPr/>
          </p:nvSpPr>
          <p:spPr bwMode="auto">
            <a:xfrm>
              <a:off x="3120" y="708"/>
              <a:ext cx="9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/>
                <a:t>B</a:t>
              </a:r>
              <a:endParaRPr lang="ru-RU" altLang="ru-RU"/>
            </a:p>
          </p:txBody>
        </p:sp>
      </p:grpSp>
      <p:sp>
        <p:nvSpPr>
          <p:cNvPr id="284" name="Text Box 124"/>
          <p:cNvSpPr txBox="1">
            <a:spLocks noChangeArrowheads="1"/>
          </p:cNvSpPr>
          <p:nvPr/>
        </p:nvSpPr>
        <p:spPr bwMode="auto">
          <a:xfrm>
            <a:off x="7905750" y="2924175"/>
            <a:ext cx="1041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/>
              <a:t>Ethernet2</a:t>
            </a:r>
            <a:endParaRPr lang="ru-RU" altLang="ru-RU" sz="1400"/>
          </a:p>
        </p:txBody>
      </p:sp>
      <p:sp>
        <p:nvSpPr>
          <p:cNvPr id="285" name="Text Box 125"/>
          <p:cNvSpPr txBox="1">
            <a:spLocks noChangeArrowheads="1"/>
          </p:cNvSpPr>
          <p:nvPr/>
        </p:nvSpPr>
        <p:spPr bwMode="auto">
          <a:xfrm>
            <a:off x="8102600" y="5643563"/>
            <a:ext cx="1041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/>
              <a:t>Ethernet1</a:t>
            </a:r>
            <a:endParaRPr lang="ru-RU" altLang="ru-RU" sz="1400"/>
          </a:p>
        </p:txBody>
      </p:sp>
      <p:sp>
        <p:nvSpPr>
          <p:cNvPr id="286" name="Freeform 126"/>
          <p:cNvSpPr>
            <a:spLocks/>
          </p:cNvSpPr>
          <p:nvPr/>
        </p:nvSpPr>
        <p:spPr bwMode="auto">
          <a:xfrm>
            <a:off x="6780213" y="3849688"/>
            <a:ext cx="760412" cy="369887"/>
          </a:xfrm>
          <a:custGeom>
            <a:avLst/>
            <a:gdLst>
              <a:gd name="T0" fmla="*/ 0 w 479"/>
              <a:gd name="T1" fmla="*/ 216 h 233"/>
              <a:gd name="T2" fmla="*/ 213 w 479"/>
              <a:gd name="T3" fmla="*/ 3 h 233"/>
              <a:gd name="T4" fmla="*/ 479 w 479"/>
              <a:gd name="T5" fmla="*/ 233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9" h="233">
                <a:moveTo>
                  <a:pt x="0" y="216"/>
                </a:moveTo>
                <a:cubicBezTo>
                  <a:pt x="66" y="108"/>
                  <a:pt x="133" y="0"/>
                  <a:pt x="213" y="3"/>
                </a:cubicBezTo>
                <a:cubicBezTo>
                  <a:pt x="293" y="6"/>
                  <a:pt x="386" y="119"/>
                  <a:pt x="479" y="23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87" name="Freeform 127"/>
          <p:cNvSpPr>
            <a:spLocks/>
          </p:cNvSpPr>
          <p:nvPr/>
        </p:nvSpPr>
        <p:spPr bwMode="auto">
          <a:xfrm>
            <a:off x="7766050" y="4418013"/>
            <a:ext cx="252413" cy="660400"/>
          </a:xfrm>
          <a:custGeom>
            <a:avLst/>
            <a:gdLst>
              <a:gd name="T0" fmla="*/ 0 w 159"/>
              <a:gd name="T1" fmla="*/ 0 h 416"/>
              <a:gd name="T2" fmla="*/ 124 w 159"/>
              <a:gd name="T3" fmla="*/ 79 h 416"/>
              <a:gd name="T4" fmla="*/ 141 w 159"/>
              <a:gd name="T5" fmla="*/ 274 h 416"/>
              <a:gd name="T6" fmla="*/ 17 w 159"/>
              <a:gd name="T7" fmla="*/ 416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" h="416">
                <a:moveTo>
                  <a:pt x="0" y="0"/>
                </a:moveTo>
                <a:cubicBezTo>
                  <a:pt x="50" y="16"/>
                  <a:pt x="100" y="33"/>
                  <a:pt x="124" y="79"/>
                </a:cubicBezTo>
                <a:cubicBezTo>
                  <a:pt x="148" y="125"/>
                  <a:pt x="159" y="218"/>
                  <a:pt x="141" y="274"/>
                </a:cubicBezTo>
                <a:cubicBezTo>
                  <a:pt x="123" y="330"/>
                  <a:pt x="70" y="373"/>
                  <a:pt x="17" y="4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88" name="Freeform 128"/>
          <p:cNvSpPr>
            <a:spLocks/>
          </p:cNvSpPr>
          <p:nvPr/>
        </p:nvSpPr>
        <p:spPr bwMode="auto">
          <a:xfrm>
            <a:off x="5156200" y="5443538"/>
            <a:ext cx="395288" cy="506412"/>
          </a:xfrm>
          <a:custGeom>
            <a:avLst/>
            <a:gdLst>
              <a:gd name="T0" fmla="*/ 421 w 421"/>
              <a:gd name="T1" fmla="*/ 426 h 426"/>
              <a:gd name="T2" fmla="*/ 66 w 421"/>
              <a:gd name="T3" fmla="*/ 293 h 426"/>
              <a:gd name="T4" fmla="*/ 22 w 421"/>
              <a:gd name="T5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1" h="426">
                <a:moveTo>
                  <a:pt x="421" y="426"/>
                </a:moveTo>
                <a:cubicBezTo>
                  <a:pt x="276" y="395"/>
                  <a:pt x="132" y="364"/>
                  <a:pt x="66" y="293"/>
                </a:cubicBezTo>
                <a:cubicBezTo>
                  <a:pt x="0" y="222"/>
                  <a:pt x="11" y="111"/>
                  <a:pt x="2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89" name="Freeform 129"/>
          <p:cNvSpPr>
            <a:spLocks/>
          </p:cNvSpPr>
          <p:nvPr/>
        </p:nvSpPr>
        <p:spPr bwMode="auto">
          <a:xfrm>
            <a:off x="3206750" y="5443538"/>
            <a:ext cx="412750" cy="579437"/>
          </a:xfrm>
          <a:custGeom>
            <a:avLst/>
            <a:gdLst>
              <a:gd name="T0" fmla="*/ 417 w 417"/>
              <a:gd name="T1" fmla="*/ 505 h 505"/>
              <a:gd name="T2" fmla="*/ 151 w 417"/>
              <a:gd name="T3" fmla="*/ 310 h 505"/>
              <a:gd name="T4" fmla="*/ 0 w 417"/>
              <a:gd name="T5" fmla="*/ 0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7" h="505">
                <a:moveTo>
                  <a:pt x="417" y="505"/>
                </a:moveTo>
                <a:cubicBezTo>
                  <a:pt x="318" y="449"/>
                  <a:pt x="220" y="394"/>
                  <a:pt x="151" y="310"/>
                </a:cubicBezTo>
                <a:cubicBezTo>
                  <a:pt x="82" y="226"/>
                  <a:pt x="24" y="5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90" name="Text Box 130"/>
          <p:cNvSpPr txBox="1">
            <a:spLocks noChangeArrowheads="1"/>
          </p:cNvSpPr>
          <p:nvPr/>
        </p:nvSpPr>
        <p:spPr bwMode="auto">
          <a:xfrm>
            <a:off x="684213" y="4295775"/>
            <a:ext cx="584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/>
              <a:t>(4)</a:t>
            </a:r>
            <a:endParaRPr lang="ru-RU" altLang="ru-RU"/>
          </a:p>
        </p:txBody>
      </p:sp>
      <p:sp>
        <p:nvSpPr>
          <p:cNvPr id="291" name="Text Box 131"/>
          <p:cNvSpPr txBox="1">
            <a:spLocks noChangeArrowheads="1"/>
          </p:cNvSpPr>
          <p:nvPr/>
        </p:nvSpPr>
        <p:spPr bwMode="auto">
          <a:xfrm>
            <a:off x="4567238" y="5945188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/>
              <a:t>(3)</a:t>
            </a:r>
            <a:endParaRPr lang="ru-RU" altLang="ru-RU"/>
          </a:p>
        </p:txBody>
      </p:sp>
      <p:sp>
        <p:nvSpPr>
          <p:cNvPr id="292" name="Text Box 132"/>
          <p:cNvSpPr txBox="1">
            <a:spLocks noChangeArrowheads="1"/>
          </p:cNvSpPr>
          <p:nvPr/>
        </p:nvSpPr>
        <p:spPr bwMode="auto">
          <a:xfrm>
            <a:off x="7921625" y="4562475"/>
            <a:ext cx="7548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dirty="0"/>
              <a:t>(2)</a:t>
            </a:r>
            <a:endParaRPr lang="ru-RU" altLang="ru-RU" dirty="0"/>
          </a:p>
        </p:txBody>
      </p:sp>
      <p:sp>
        <p:nvSpPr>
          <p:cNvPr id="293" name="Text Box 133"/>
          <p:cNvSpPr txBox="1">
            <a:spLocks noChangeArrowheads="1"/>
          </p:cNvSpPr>
          <p:nvPr/>
        </p:nvSpPr>
        <p:spPr bwMode="auto">
          <a:xfrm>
            <a:off x="6807200" y="3503613"/>
            <a:ext cx="10771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/>
              <a:t>(1)</a:t>
            </a:r>
            <a:endParaRPr lang="ru-RU" altLang="ru-RU"/>
          </a:p>
        </p:txBody>
      </p:sp>
      <p:sp>
        <p:nvSpPr>
          <p:cNvPr id="294" name="Freeform 134"/>
          <p:cNvSpPr>
            <a:spLocks/>
          </p:cNvSpPr>
          <p:nvPr/>
        </p:nvSpPr>
        <p:spPr bwMode="auto">
          <a:xfrm>
            <a:off x="882650" y="2795588"/>
            <a:ext cx="6534150" cy="3779837"/>
          </a:xfrm>
          <a:custGeom>
            <a:avLst/>
            <a:gdLst>
              <a:gd name="T0" fmla="*/ 440 w 4116"/>
              <a:gd name="T1" fmla="*/ 0 h 2381"/>
              <a:gd name="T2" fmla="*/ 111 w 4116"/>
              <a:gd name="T3" fmla="*/ 1275 h 2381"/>
              <a:gd name="T4" fmla="*/ 333 w 4116"/>
              <a:gd name="T5" fmla="*/ 2139 h 2381"/>
              <a:gd name="T6" fmla="*/ 2110 w 4116"/>
              <a:gd name="T7" fmla="*/ 2370 h 2381"/>
              <a:gd name="T8" fmla="*/ 3813 w 4116"/>
              <a:gd name="T9" fmla="*/ 2205 h 2381"/>
              <a:gd name="T10" fmla="*/ 3929 w 4116"/>
              <a:gd name="T11" fmla="*/ 1810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16" h="2381">
                <a:moveTo>
                  <a:pt x="440" y="0"/>
                </a:moveTo>
                <a:cubicBezTo>
                  <a:pt x="284" y="459"/>
                  <a:pt x="129" y="919"/>
                  <a:pt x="111" y="1275"/>
                </a:cubicBezTo>
                <a:cubicBezTo>
                  <a:pt x="93" y="1631"/>
                  <a:pt x="0" y="1957"/>
                  <a:pt x="333" y="2139"/>
                </a:cubicBezTo>
                <a:cubicBezTo>
                  <a:pt x="666" y="2321"/>
                  <a:pt x="1530" y="2359"/>
                  <a:pt x="2110" y="2370"/>
                </a:cubicBezTo>
                <a:cubicBezTo>
                  <a:pt x="2690" y="2381"/>
                  <a:pt x="3510" y="2298"/>
                  <a:pt x="3813" y="2205"/>
                </a:cubicBezTo>
                <a:cubicBezTo>
                  <a:pt x="4116" y="2112"/>
                  <a:pt x="4022" y="1961"/>
                  <a:pt x="3929" y="181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grpSp>
        <p:nvGrpSpPr>
          <p:cNvPr id="295" name="Group 135"/>
          <p:cNvGrpSpPr>
            <a:grpSpLocks/>
          </p:cNvGrpSpPr>
          <p:nvPr/>
        </p:nvGrpSpPr>
        <p:grpSpPr bwMode="auto">
          <a:xfrm>
            <a:off x="127000" y="3513135"/>
            <a:ext cx="1246188" cy="628649"/>
            <a:chOff x="80" y="2213"/>
            <a:chExt cx="785" cy="396"/>
          </a:xfrm>
        </p:grpSpPr>
        <p:grpSp>
          <p:nvGrpSpPr>
            <p:cNvPr id="296" name="Group 136"/>
            <p:cNvGrpSpPr>
              <a:grpSpLocks/>
            </p:cNvGrpSpPr>
            <p:nvPr/>
          </p:nvGrpSpPr>
          <p:grpSpPr bwMode="auto">
            <a:xfrm>
              <a:off x="99" y="2407"/>
              <a:ext cx="600" cy="181"/>
              <a:chOff x="99" y="2551"/>
              <a:chExt cx="600" cy="181"/>
            </a:xfrm>
          </p:grpSpPr>
          <p:sp>
            <p:nvSpPr>
              <p:cNvPr id="299" name="Rectangle 137"/>
              <p:cNvSpPr>
                <a:spLocks noChangeArrowheads="1"/>
              </p:cNvSpPr>
              <p:nvPr/>
            </p:nvSpPr>
            <p:spPr bwMode="auto">
              <a:xfrm>
                <a:off x="99" y="2551"/>
                <a:ext cx="600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0" name="Line 138"/>
              <p:cNvSpPr>
                <a:spLocks noChangeShapeType="1"/>
              </p:cNvSpPr>
              <p:nvPr/>
            </p:nvSpPr>
            <p:spPr bwMode="auto">
              <a:xfrm>
                <a:off x="346" y="2551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297" name="Text Box 139"/>
            <p:cNvSpPr txBox="1">
              <a:spLocks noChangeArrowheads="1"/>
            </p:cNvSpPr>
            <p:nvPr/>
          </p:nvSpPr>
          <p:spPr bwMode="auto">
            <a:xfrm>
              <a:off x="91" y="2213"/>
              <a:ext cx="7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ARP replay</a:t>
              </a:r>
              <a:endParaRPr lang="ru-RU" altLang="ru-RU" sz="1400"/>
            </a:p>
          </p:txBody>
        </p:sp>
        <p:sp>
          <p:nvSpPr>
            <p:cNvPr id="298" name="Text Box 140"/>
            <p:cNvSpPr txBox="1">
              <a:spLocks noChangeArrowheads="1"/>
            </p:cNvSpPr>
            <p:nvPr/>
          </p:nvSpPr>
          <p:spPr bwMode="auto">
            <a:xfrm>
              <a:off x="80" y="2357"/>
              <a:ext cx="7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IP</a:t>
              </a:r>
              <a:r>
                <a:rPr lang="en-GB" altLang="ru-RU" sz="1400" baseline="-25000"/>
                <a:t>1 </a:t>
              </a:r>
              <a:r>
                <a:rPr lang="en-GB" altLang="ru-RU"/>
                <a:t>  </a:t>
              </a:r>
              <a:r>
                <a:rPr lang="en-GB" altLang="ru-RU" sz="1400" b="1"/>
                <a:t>MAC</a:t>
              </a:r>
              <a:r>
                <a:rPr lang="en-GB" altLang="ru-RU" sz="1400" b="1" baseline="-25000"/>
                <a:t>1</a:t>
              </a:r>
              <a:endParaRPr lang="ru-RU" altLang="ru-RU" sz="1400" b="1" baseline="-25000"/>
            </a:p>
          </p:txBody>
        </p:sp>
      </p:grpSp>
      <p:grpSp>
        <p:nvGrpSpPr>
          <p:cNvPr id="301" name="Group 141"/>
          <p:cNvGrpSpPr>
            <a:grpSpLocks/>
          </p:cNvGrpSpPr>
          <p:nvPr/>
        </p:nvGrpSpPr>
        <p:grpSpPr bwMode="auto">
          <a:xfrm>
            <a:off x="3519488" y="5746753"/>
            <a:ext cx="1228725" cy="623888"/>
            <a:chOff x="4978" y="2291"/>
            <a:chExt cx="774" cy="393"/>
          </a:xfrm>
        </p:grpSpPr>
        <p:grpSp>
          <p:nvGrpSpPr>
            <p:cNvPr id="302" name="Group 142"/>
            <p:cNvGrpSpPr>
              <a:grpSpLocks/>
            </p:cNvGrpSpPr>
            <p:nvPr/>
          </p:nvGrpSpPr>
          <p:grpSpPr bwMode="auto">
            <a:xfrm>
              <a:off x="5058" y="2480"/>
              <a:ext cx="600" cy="177"/>
              <a:chOff x="99" y="2551"/>
              <a:chExt cx="600" cy="181"/>
            </a:xfrm>
          </p:grpSpPr>
          <p:sp>
            <p:nvSpPr>
              <p:cNvPr id="305" name="Rectangle 143"/>
              <p:cNvSpPr>
                <a:spLocks noChangeArrowheads="1"/>
              </p:cNvSpPr>
              <p:nvPr/>
            </p:nvSpPr>
            <p:spPr bwMode="auto">
              <a:xfrm>
                <a:off x="99" y="2551"/>
                <a:ext cx="600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6" name="Line 144"/>
              <p:cNvSpPr>
                <a:spLocks noChangeShapeType="1"/>
              </p:cNvSpPr>
              <p:nvPr/>
            </p:nvSpPr>
            <p:spPr bwMode="auto">
              <a:xfrm>
                <a:off x="346" y="2551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303" name="Text Box 145"/>
            <p:cNvSpPr txBox="1">
              <a:spLocks noChangeArrowheads="1"/>
            </p:cNvSpPr>
            <p:nvPr/>
          </p:nvSpPr>
          <p:spPr bwMode="auto">
            <a:xfrm>
              <a:off x="4978" y="2291"/>
              <a:ext cx="7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ARP request</a:t>
              </a:r>
              <a:endParaRPr lang="ru-RU" altLang="ru-RU" sz="1400"/>
            </a:p>
          </p:txBody>
        </p:sp>
        <p:sp>
          <p:nvSpPr>
            <p:cNvPr id="304" name="Text Box 146"/>
            <p:cNvSpPr txBox="1">
              <a:spLocks noChangeArrowheads="1"/>
            </p:cNvSpPr>
            <p:nvPr/>
          </p:nvSpPr>
          <p:spPr bwMode="auto">
            <a:xfrm>
              <a:off x="5039" y="2432"/>
              <a:ext cx="7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IP</a:t>
              </a:r>
              <a:r>
                <a:rPr lang="en-GB" altLang="ru-RU" sz="1400" baseline="-25000"/>
                <a:t>1 </a:t>
              </a:r>
              <a:r>
                <a:rPr lang="en-GB" altLang="ru-RU"/>
                <a:t>  </a:t>
              </a:r>
              <a:r>
                <a:rPr lang="en-GB" altLang="ru-RU" sz="1400" b="1"/>
                <a:t>?</a:t>
              </a:r>
              <a:endParaRPr lang="ru-RU" altLang="ru-RU" sz="1400" b="1" baseline="-25000"/>
            </a:p>
          </p:txBody>
        </p:sp>
      </p:grpSp>
      <p:sp>
        <p:nvSpPr>
          <p:cNvPr id="308" name="Text Box 148"/>
          <p:cNvSpPr txBox="1">
            <a:spLocks noChangeArrowheads="1"/>
          </p:cNvSpPr>
          <p:nvPr/>
        </p:nvSpPr>
        <p:spPr bwMode="auto">
          <a:xfrm>
            <a:off x="1674813" y="2332038"/>
            <a:ext cx="327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 b="1"/>
              <a:t>1</a:t>
            </a:r>
            <a:endParaRPr lang="ru-RU" altLang="ru-RU" sz="1400" b="1"/>
          </a:p>
        </p:txBody>
      </p:sp>
      <p:sp>
        <p:nvSpPr>
          <p:cNvPr id="309" name="Text Box 149"/>
          <p:cNvSpPr txBox="1">
            <a:spLocks noChangeArrowheads="1"/>
          </p:cNvSpPr>
          <p:nvPr/>
        </p:nvSpPr>
        <p:spPr bwMode="auto">
          <a:xfrm>
            <a:off x="2895600" y="2312988"/>
            <a:ext cx="327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 b="1"/>
              <a:t>2</a:t>
            </a:r>
            <a:endParaRPr lang="ru-RU" altLang="ru-RU" sz="1400" b="1"/>
          </a:p>
        </p:txBody>
      </p:sp>
      <p:sp>
        <p:nvSpPr>
          <p:cNvPr id="310" name="Freeform 150"/>
          <p:cNvSpPr>
            <a:spLocks/>
          </p:cNvSpPr>
          <p:nvPr/>
        </p:nvSpPr>
        <p:spPr bwMode="auto">
          <a:xfrm>
            <a:off x="1444625" y="2560638"/>
            <a:ext cx="5762625" cy="3681412"/>
          </a:xfrm>
          <a:custGeom>
            <a:avLst/>
            <a:gdLst>
              <a:gd name="T0" fmla="*/ 3607 w 3630"/>
              <a:gd name="T1" fmla="*/ 1168 h 2319"/>
              <a:gd name="T2" fmla="*/ 3525 w 3630"/>
              <a:gd name="T3" fmla="*/ 1349 h 2319"/>
              <a:gd name="T4" fmla="*/ 3533 w 3630"/>
              <a:gd name="T5" fmla="*/ 1975 h 2319"/>
              <a:gd name="T6" fmla="*/ 2941 w 3630"/>
              <a:gd name="T7" fmla="*/ 2123 h 2319"/>
              <a:gd name="T8" fmla="*/ 736 w 3630"/>
              <a:gd name="T9" fmla="*/ 2164 h 2319"/>
              <a:gd name="T10" fmla="*/ 86 w 3630"/>
              <a:gd name="T11" fmla="*/ 1958 h 2319"/>
              <a:gd name="T12" fmla="*/ 217 w 3630"/>
              <a:gd name="T13" fmla="*/ 0 h 2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30" h="2319">
                <a:moveTo>
                  <a:pt x="3607" y="1168"/>
                </a:moveTo>
                <a:cubicBezTo>
                  <a:pt x="3572" y="1191"/>
                  <a:pt x="3537" y="1215"/>
                  <a:pt x="3525" y="1349"/>
                </a:cubicBezTo>
                <a:cubicBezTo>
                  <a:pt x="3513" y="1483"/>
                  <a:pt x="3630" y="1846"/>
                  <a:pt x="3533" y="1975"/>
                </a:cubicBezTo>
                <a:cubicBezTo>
                  <a:pt x="3436" y="2104"/>
                  <a:pt x="3407" y="2092"/>
                  <a:pt x="2941" y="2123"/>
                </a:cubicBezTo>
                <a:cubicBezTo>
                  <a:pt x="2475" y="2154"/>
                  <a:pt x="1212" y="2191"/>
                  <a:pt x="736" y="2164"/>
                </a:cubicBezTo>
                <a:cubicBezTo>
                  <a:pt x="260" y="2137"/>
                  <a:pt x="172" y="2319"/>
                  <a:pt x="86" y="1958"/>
                </a:cubicBezTo>
                <a:cubicBezTo>
                  <a:pt x="0" y="1597"/>
                  <a:pt x="108" y="798"/>
                  <a:pt x="217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93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427559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Таблица </a:t>
            </a:r>
            <a:r>
              <a:rPr kumimoji="0" lang="en-US" altLang="ru-RU" b="1" kern="0" dirty="0" smtClean="0"/>
              <a:t>ARP</a:t>
            </a:r>
            <a:endParaRPr kumimoji="0" lang="ru-RU" altLang="ru-RU" b="1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03548" y="1198365"/>
            <a:ext cx="5400600" cy="3157788"/>
          </a:xfrm>
          <a:prstGeom prst="rect">
            <a:avLst/>
          </a:prstGeom>
          <a:solidFill>
            <a:srgbClr val="F76778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D:\&gt;</a:t>
            </a:r>
            <a:r>
              <a:rPr lang="en-US" sz="1200" b="1" dirty="0">
                <a:solidFill>
                  <a:srgbClr val="100E0C"/>
                </a:solidFill>
                <a:latin typeface="Courier" pitchFamily="49" charset="0"/>
              </a:rPr>
              <a:t>arp -a</a:t>
            </a:r>
          </a:p>
          <a:p>
            <a:pPr>
              <a:buNone/>
            </a:pPr>
            <a:endParaRPr lang="en-US" sz="1200" dirty="0">
              <a:solidFill>
                <a:srgbClr val="100E0C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Interface: 192.168.22.172 --- 0xb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Internet Address      Physical Address      Type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192.168.16.4          b8-af-67-10-bd-41     dynamic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192.168.16.12         00-15-5d-13-d8-5f     dynamic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192.168.16.15         00-15-5d-00-15-36     dynamic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192.168.16.16         00-15-5d-14-da-3e     dynamic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192.168.16.17         00-15-5d-00-0b-15     dynamic</a:t>
            </a:r>
          </a:p>
          <a:p>
            <a:pPr>
              <a:buNone/>
            </a:pPr>
            <a:r>
              <a:rPr lang="ru-RU" sz="1200" dirty="0" smtClean="0">
                <a:solidFill>
                  <a:srgbClr val="100E0C"/>
                </a:solidFill>
                <a:latin typeface="Courier" pitchFamily="49" charset="0"/>
              </a:rPr>
              <a:t>  </a:t>
            </a:r>
            <a:r>
              <a:rPr lang="en-US" sz="1200" dirty="0" smtClean="0">
                <a:solidFill>
                  <a:srgbClr val="100E0C"/>
                </a:solidFill>
                <a:latin typeface="Courier" pitchFamily="49" charset="0"/>
              </a:rPr>
              <a:t>192.168.16.33         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00-50-56-8b-24-f0     dynamic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192.168.16.79         c8-d7-19-6a-2c-0a     dynamic</a:t>
            </a:r>
          </a:p>
          <a:p>
            <a:pPr>
              <a:buNone/>
            </a:pPr>
            <a:r>
              <a:rPr lang="ru-RU" sz="1200" dirty="0" smtClean="0">
                <a:solidFill>
                  <a:srgbClr val="100E0C"/>
                </a:solidFill>
                <a:latin typeface="Courier" pitchFamily="49" charset="0"/>
              </a:rPr>
              <a:t>  </a:t>
            </a:r>
            <a:r>
              <a:rPr lang="en-US" sz="1200" dirty="0" smtClean="0">
                <a:solidFill>
                  <a:srgbClr val="100E0C"/>
                </a:solidFill>
                <a:latin typeface="Courier" pitchFamily="49" charset="0"/>
              </a:rPr>
              <a:t>192.168.17.24         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00-1a-4d-4a-ca-7f     dynamic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192.168.17.34         30-5a-3a-06-ce-b6     dynamic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192.168.17.46         d8-cb-8a-59-e7-a3     </a:t>
            </a:r>
            <a:r>
              <a:rPr lang="en-US" sz="1200" dirty="0" smtClean="0">
                <a:solidFill>
                  <a:srgbClr val="100E0C"/>
                </a:solidFill>
                <a:latin typeface="Courier" pitchFamily="49" charset="0"/>
              </a:rPr>
              <a:t>dynamic</a:t>
            </a:r>
            <a:endParaRPr lang="en-US" sz="1200" dirty="0">
              <a:solidFill>
                <a:srgbClr val="100E0C"/>
              </a:solidFill>
              <a:latin typeface="Couri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1800" y="4581128"/>
            <a:ext cx="6264696" cy="201285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sw-01#</a:t>
            </a:r>
            <a:r>
              <a:rPr lang="en-US" sz="1200" b="1" dirty="0">
                <a:solidFill>
                  <a:srgbClr val="100E0C"/>
                </a:solidFill>
                <a:latin typeface="Courier" pitchFamily="49" charset="0"/>
              </a:rPr>
              <a:t>show </a:t>
            </a:r>
            <a:r>
              <a:rPr lang="en-US" sz="1200" b="1" dirty="0" err="1">
                <a:solidFill>
                  <a:srgbClr val="100E0C"/>
                </a:solidFill>
                <a:latin typeface="Courier" pitchFamily="49" charset="0"/>
              </a:rPr>
              <a:t>arp</a:t>
            </a:r>
            <a:endParaRPr lang="en-US" sz="1200" b="1" dirty="0">
              <a:solidFill>
                <a:srgbClr val="100E0C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Protocol  Address          Age (min)  Hardware </a:t>
            </a:r>
            <a:r>
              <a:rPr lang="en-US" sz="1200" dirty="0" err="1">
                <a:solidFill>
                  <a:srgbClr val="100E0C"/>
                </a:solidFill>
                <a:latin typeface="Courier" pitchFamily="49" charset="0"/>
              </a:rPr>
              <a:t>Addr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 Type   Interface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Internet  192.168.1.1             0   0009.7C24.D50E  ARPA   Vlan1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Internet  192.168.1.2             0   0009.7C42.E018  ARPA   Vlan1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Internet  192.168.1.3             0   00E0.F75B.C355  ARPA   Vlan1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Internet  192.168.1.4             0   0001.9609.D64A  ARPA   Vlan1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Internet  192.168.1.5             0   0002.160D.E678  ARPA   Vlan1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Internet  192.168.1.6             -   0000.0CA3.78A9  ARPA   Vlan1</a:t>
            </a:r>
          </a:p>
        </p:txBody>
      </p:sp>
    </p:spTree>
    <p:extLst>
      <p:ext uri="{BB962C8B-B14F-4D97-AF65-F5344CB8AC3E}">
        <p14:creationId xmlns:p14="http://schemas.microsoft.com/office/powerpoint/2010/main" val="58794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427559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Доставка в соседнюю сеть</a:t>
            </a:r>
            <a:endParaRPr kumimoji="0" lang="ru-RU" altLang="ru-RU" b="1" kern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505649" y="1124744"/>
            <a:ext cx="2268150" cy="1138773"/>
          </a:xfrm>
          <a:prstGeom prst="rect">
            <a:avLst/>
          </a:prstGeom>
          <a:solidFill>
            <a:srgbClr val="F76778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002060"/>
                </a:solidFill>
              </a:rPr>
              <a:t>IP</a:t>
            </a:r>
            <a:r>
              <a:rPr lang="en-US" dirty="0" smtClean="0">
                <a:solidFill>
                  <a:srgbClr val="002060"/>
                </a:solidFill>
                <a:sym typeface="Wingdings" panose="05000000000000000000" pitchFamily="2" charset="2"/>
              </a:rPr>
              <a:t></a:t>
            </a:r>
            <a:r>
              <a:rPr lang="en-US" dirty="0" smtClean="0">
                <a:solidFill>
                  <a:srgbClr val="002060"/>
                </a:solidFill>
              </a:rPr>
              <a:t> &amp; Netmask</a:t>
            </a:r>
          </a:p>
          <a:p>
            <a:pPr algn="ctr">
              <a:buNone/>
            </a:pPr>
            <a:r>
              <a:rPr lang="en-US" dirty="0" smtClean="0">
                <a:solidFill>
                  <a:srgbClr val="002060"/>
                </a:solidFill>
              </a:rPr>
              <a:t>≠</a:t>
            </a:r>
          </a:p>
          <a:p>
            <a:pPr algn="ctr">
              <a:buNone/>
            </a:pPr>
            <a:r>
              <a:rPr lang="en-US" dirty="0" smtClean="0">
                <a:solidFill>
                  <a:srgbClr val="002060"/>
                </a:solidFill>
                <a:sym typeface="Wingdings" panose="05000000000000000000" pitchFamily="2" charset="2"/>
              </a:rPr>
              <a:t></a:t>
            </a:r>
            <a:r>
              <a:rPr lang="en-US" dirty="0" smtClean="0">
                <a:solidFill>
                  <a:srgbClr val="002060"/>
                </a:solidFill>
              </a:rPr>
              <a:t>IP &amp; Netmask</a:t>
            </a: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211970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54875"/>
            <a:ext cx="1881207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863" y="2996952"/>
            <a:ext cx="1881207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972" name="Picture 4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811849"/>
            <a:ext cx="1609725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Похожее изображен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11978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013176"/>
            <a:ext cx="1120542" cy="11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469" y="5453955"/>
            <a:ext cx="1120542" cy="11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495" y="4083918"/>
            <a:ext cx="1120542" cy="11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724" y="3923094"/>
            <a:ext cx="1120542" cy="11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799" y="5482133"/>
            <a:ext cx="1120542" cy="11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594" y="5737458"/>
            <a:ext cx="1120542" cy="11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313941"/>
            <a:ext cx="1120542" cy="11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 bwMode="auto">
          <a:xfrm flipH="1">
            <a:off x="1259632" y="3946963"/>
            <a:ext cx="360040" cy="1257497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Прямая соединительная линия 24"/>
          <p:cNvCxnSpPr/>
          <p:nvPr/>
        </p:nvCxnSpPr>
        <p:spPr bwMode="auto">
          <a:xfrm>
            <a:off x="1912122" y="3946963"/>
            <a:ext cx="643654" cy="1626484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Прямая соединительная линия 26"/>
          <p:cNvCxnSpPr/>
          <p:nvPr/>
        </p:nvCxnSpPr>
        <p:spPr bwMode="auto">
          <a:xfrm>
            <a:off x="2615740" y="3789040"/>
            <a:ext cx="948148" cy="432048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Прямая соединительная линия 28"/>
          <p:cNvCxnSpPr/>
          <p:nvPr/>
        </p:nvCxnSpPr>
        <p:spPr bwMode="auto">
          <a:xfrm flipV="1">
            <a:off x="2852807" y="2520738"/>
            <a:ext cx="803326" cy="656234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Прямая соединительная линия 30"/>
          <p:cNvCxnSpPr/>
          <p:nvPr/>
        </p:nvCxnSpPr>
        <p:spPr bwMode="auto">
          <a:xfrm>
            <a:off x="5024214" y="2684775"/>
            <a:ext cx="906056" cy="47214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Прямая соединительная линия 33"/>
          <p:cNvCxnSpPr/>
          <p:nvPr/>
        </p:nvCxnSpPr>
        <p:spPr bwMode="auto">
          <a:xfrm>
            <a:off x="7452320" y="3572069"/>
            <a:ext cx="906056" cy="47214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Прямая соединительная линия 34"/>
          <p:cNvCxnSpPr/>
          <p:nvPr/>
        </p:nvCxnSpPr>
        <p:spPr bwMode="auto">
          <a:xfrm>
            <a:off x="6762689" y="3808142"/>
            <a:ext cx="893381" cy="1853106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Прямая соединительная линия 36"/>
          <p:cNvCxnSpPr/>
          <p:nvPr/>
        </p:nvCxnSpPr>
        <p:spPr bwMode="auto">
          <a:xfrm flipH="1">
            <a:off x="6300192" y="3789040"/>
            <a:ext cx="205457" cy="194841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Прямая соединительная линия 38"/>
          <p:cNvCxnSpPr/>
          <p:nvPr/>
        </p:nvCxnSpPr>
        <p:spPr bwMode="auto">
          <a:xfrm flipH="1">
            <a:off x="5348295" y="3808142"/>
            <a:ext cx="765729" cy="62897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1547664" y="2684775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Switch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47599" y="2520738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Switch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91625" y="1494075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Router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38538" y="2215004"/>
            <a:ext cx="1422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192.168.1.1/24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94056" y="2263517"/>
            <a:ext cx="1422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192.168.2.1/24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89814" y="5703850"/>
            <a:ext cx="1524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192.168.1.42/24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489810" y="5043636"/>
            <a:ext cx="1524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192.168.2.27/24</a:t>
            </a:r>
          </a:p>
        </p:txBody>
      </p:sp>
    </p:spTree>
    <p:extLst>
      <p:ext uri="{BB962C8B-B14F-4D97-AF65-F5344CB8AC3E}">
        <p14:creationId xmlns:p14="http://schemas.microsoft.com/office/powerpoint/2010/main" val="280912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25760" y="937173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Маршрутизатор </a:t>
            </a:r>
            <a:r>
              <a:rPr kumimoji="0" lang="en-US" altLang="ru-RU" b="1" kern="0" dirty="0" smtClean="0"/>
              <a:t>/ Router</a:t>
            </a:r>
            <a:endParaRPr kumimoji="0" lang="ru-RU" altLang="ru-RU" b="1" kern="0" dirty="0" smtClean="0"/>
          </a:p>
        </p:txBody>
      </p:sp>
      <p:sp>
        <p:nvSpPr>
          <p:cNvPr id="3" name="AutoShape 6" descr="Похожее изображен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505669" y="2179961"/>
            <a:ext cx="39604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b="1" dirty="0" smtClean="0"/>
              <a:t>Route</a:t>
            </a:r>
          </a:p>
          <a:p>
            <a:pPr algn="ctr">
              <a:buNone/>
            </a:pPr>
            <a:r>
              <a:rPr lang="en-US" dirty="0"/>
              <a:t>rout</a:t>
            </a:r>
            <a:r>
              <a:rPr lang="en-US" dirty="0" smtClean="0"/>
              <a:t>, </a:t>
            </a:r>
            <a:r>
              <a:rPr lang="en-US" dirty="0" err="1" smtClean="0"/>
              <a:t>ro͞ot</a:t>
            </a:r>
            <a:endParaRPr lang="en-US" dirty="0" smtClean="0"/>
          </a:p>
          <a:p>
            <a:pPr marL="285750" indent="-285750"/>
            <a:r>
              <a:rPr lang="ru-RU" dirty="0" smtClean="0"/>
              <a:t>маршрут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ru-RU" dirty="0" smtClean="0"/>
              <a:t>путь</a:t>
            </a:r>
            <a:r>
              <a:rPr lang="en-US" dirty="0" smtClean="0"/>
              <a:t>, </a:t>
            </a:r>
            <a:r>
              <a:rPr lang="ru-RU" dirty="0" smtClean="0"/>
              <a:t>дорога</a:t>
            </a:r>
            <a:r>
              <a:rPr lang="en-US" dirty="0" smtClean="0"/>
              <a:t>, </a:t>
            </a:r>
            <a:r>
              <a:rPr lang="ru-RU" dirty="0" smtClean="0"/>
              <a:t>направление</a:t>
            </a:r>
            <a:r>
              <a:rPr lang="en-US" dirty="0" smtClean="0"/>
              <a:t>, </a:t>
            </a:r>
            <a:r>
              <a:rPr lang="ru-RU" dirty="0" smtClean="0"/>
              <a:t>курс</a:t>
            </a:r>
            <a:endParaRPr lang="ru-RU" dirty="0"/>
          </a:p>
          <a:p>
            <a:pPr marL="285750" indent="-285750"/>
            <a:r>
              <a:rPr lang="ru-RU" dirty="0" smtClean="0"/>
              <a:t>направлять</a:t>
            </a:r>
            <a:r>
              <a:rPr lang="en-US" dirty="0" smtClean="0"/>
              <a:t>, </a:t>
            </a:r>
            <a:r>
              <a:rPr lang="ru-RU" dirty="0" smtClean="0"/>
              <a:t>устанавливать маршрут</a:t>
            </a:r>
            <a:r>
              <a:rPr lang="en-US" dirty="0" smtClean="0"/>
              <a:t>, </a:t>
            </a:r>
            <a:r>
              <a:rPr lang="ru-RU" dirty="0" smtClean="0"/>
              <a:t>распределять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572000" y="2179961"/>
            <a:ext cx="42667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b="1" dirty="0" smtClean="0"/>
              <a:t>Rout</a:t>
            </a:r>
          </a:p>
          <a:p>
            <a:pPr algn="ctr">
              <a:buNone/>
            </a:pPr>
            <a:r>
              <a:rPr lang="en-US" dirty="0" smtClean="0"/>
              <a:t>rout</a:t>
            </a:r>
          </a:p>
          <a:p>
            <a:pPr marL="285750" indent="-285750"/>
            <a:r>
              <a:rPr lang="ru-RU" dirty="0" smtClean="0"/>
              <a:t>разгромить</a:t>
            </a:r>
            <a:r>
              <a:rPr lang="en-US" dirty="0" smtClean="0"/>
              <a:t>, </a:t>
            </a:r>
            <a:r>
              <a:rPr lang="ru-RU" dirty="0" smtClean="0"/>
              <a:t>выкапывать</a:t>
            </a:r>
            <a:r>
              <a:rPr lang="en-US" dirty="0" smtClean="0"/>
              <a:t>, </a:t>
            </a:r>
            <a:r>
              <a:rPr lang="ru-RU" dirty="0" smtClean="0"/>
              <a:t>разбивать наголову</a:t>
            </a:r>
            <a:r>
              <a:rPr lang="en-US" dirty="0" smtClean="0"/>
              <a:t>, </a:t>
            </a:r>
            <a:r>
              <a:rPr lang="ru-RU" dirty="0" smtClean="0"/>
              <a:t>обращать </a:t>
            </a:r>
            <a:r>
              <a:rPr lang="ru-RU" dirty="0"/>
              <a:t>в </a:t>
            </a:r>
            <a:r>
              <a:rPr lang="ru-RU" dirty="0" smtClean="0"/>
              <a:t>бегство</a:t>
            </a:r>
            <a:r>
              <a:rPr lang="en-US" dirty="0" smtClean="0"/>
              <a:t>, </a:t>
            </a:r>
            <a:r>
              <a:rPr lang="ru-RU" dirty="0" smtClean="0"/>
              <a:t>обнаруживать</a:t>
            </a:r>
            <a:r>
              <a:rPr lang="en-US" dirty="0" smtClean="0"/>
              <a:t>,</a:t>
            </a:r>
            <a:r>
              <a:rPr lang="ru-RU" dirty="0" smtClean="0"/>
              <a:t> обыскивать</a:t>
            </a:r>
            <a:r>
              <a:rPr lang="en-US" dirty="0" smtClean="0"/>
              <a:t>,</a:t>
            </a:r>
          </a:p>
          <a:p>
            <a:pPr marL="285750" indent="-285750"/>
            <a:r>
              <a:rPr lang="ru-RU" dirty="0" smtClean="0"/>
              <a:t>разгром</a:t>
            </a:r>
            <a:r>
              <a:rPr lang="en-US" dirty="0" smtClean="0"/>
              <a:t>,</a:t>
            </a:r>
            <a:r>
              <a:rPr lang="ru-RU" dirty="0" smtClean="0"/>
              <a:t> раут</a:t>
            </a:r>
            <a:r>
              <a:rPr lang="en-US" dirty="0" smtClean="0"/>
              <a:t>, </a:t>
            </a:r>
            <a:r>
              <a:rPr lang="ru-RU" dirty="0" smtClean="0"/>
              <a:t>поражение</a:t>
            </a:r>
            <a:r>
              <a:rPr lang="en-US" dirty="0" smtClean="0"/>
              <a:t>, </a:t>
            </a:r>
            <a:r>
              <a:rPr lang="ru-RU" dirty="0" smtClean="0"/>
              <a:t>беспорядочное бегство</a:t>
            </a:r>
            <a:r>
              <a:rPr lang="en-US" dirty="0" smtClean="0"/>
              <a:t>, </a:t>
            </a:r>
            <a:r>
              <a:rPr lang="ru-RU" dirty="0" smtClean="0"/>
              <a:t>толпа</a:t>
            </a:r>
            <a:r>
              <a:rPr lang="en-US" dirty="0" smtClean="0"/>
              <a:t>, </a:t>
            </a:r>
            <a:r>
              <a:rPr lang="ru-RU" dirty="0" smtClean="0"/>
              <a:t>пирушка</a:t>
            </a:r>
            <a:r>
              <a:rPr lang="en-US" dirty="0" smtClean="0"/>
              <a:t>,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648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ирода">
  <a:themeElements>
    <a:clrScheme name="Природа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Природа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Природа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Designs\Природа.pot</Template>
  <TotalTime>6245</TotalTime>
  <Words>1209</Words>
  <Application>Microsoft Office PowerPoint</Application>
  <PresentationFormat>Экран (4:3)</PresentationFormat>
  <Paragraphs>423</Paragraphs>
  <Slides>19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2" baseType="lpstr">
      <vt:lpstr>Природа</vt:lpstr>
      <vt:lpstr>CorelDRAW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</dc:creator>
  <cp:lastModifiedBy>stas</cp:lastModifiedBy>
  <cp:revision>522</cp:revision>
  <dcterms:created xsi:type="dcterms:W3CDTF">1601-01-01T00:00:00Z</dcterms:created>
  <dcterms:modified xsi:type="dcterms:W3CDTF">2017-11-11T12:56:23Z</dcterms:modified>
</cp:coreProperties>
</file>