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
  </p:notesMasterIdLst>
  <p:sldIdLst>
    <p:sldId id="312" r:id="rId2"/>
    <p:sldId id="313" r:id="rId3"/>
    <p:sldId id="314" r:id="rId4"/>
    <p:sldId id="315" r:id="rId5"/>
  </p:sldIdLst>
  <p:sldSz cx="9144000" cy="6858000" type="screen4x3"/>
  <p:notesSz cx="6858000" cy="9144000"/>
  <p:defaultTextStyle>
    <a:defPPr>
      <a:defRPr lang="en-US"/>
    </a:defPPr>
    <a:lvl1pPr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1pPr>
    <a:lvl2pPr marL="4572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2pPr>
    <a:lvl3pPr marL="9144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3pPr>
    <a:lvl4pPr marL="13716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4pPr>
    <a:lvl5pPr marL="18288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0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0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0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0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426"/>
    <a:srgbClr val="F8D4DC"/>
    <a:srgbClr val="100E0C"/>
    <a:srgbClr val="F8EE90"/>
    <a:srgbClr val="F76778"/>
    <a:srgbClr val="D6EB0D"/>
    <a:srgbClr val="E9D40F"/>
    <a:srgbClr val="FCF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828" autoAdjust="0"/>
    <p:restoredTop sz="99385" autoAdjust="0"/>
  </p:normalViewPr>
  <p:slideViewPr>
    <p:cSldViewPr>
      <p:cViewPr varScale="1">
        <p:scale>
          <a:sx n="111" d="100"/>
          <a:sy n="111" d="100"/>
        </p:scale>
        <p:origin x="5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vl1pPr>
          </a:lstStyle>
          <a:p>
            <a:endParaRPr lang="ru-RU" altLang="ru-RU"/>
          </a:p>
        </p:txBody>
      </p:sp>
      <p:sp>
        <p:nvSpPr>
          <p:cNvPr id="198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8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vl1pPr>
          </a:lstStyle>
          <a:p>
            <a:fld id="{79E2989F-E908-4574-A120-3D07ADD75B20}" type="slidenum">
              <a:rPr lang="ru-RU" altLang="ru-RU"/>
              <a:pPr/>
              <a:t>‹#›</a:t>
            </a:fld>
            <a:endParaRPr lang="ru-RU" altLang="ru-RU"/>
          </a:p>
        </p:txBody>
      </p:sp>
    </p:spTree>
    <p:extLst>
      <p:ext uri="{BB962C8B-B14F-4D97-AF65-F5344CB8AC3E}">
        <p14:creationId xmlns:p14="http://schemas.microsoft.com/office/powerpoint/2010/main" val="9302063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170"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pic>
        <p:nvPicPr>
          <p:cNvPr id="7171" name="Picture 3" descr="ANABNR2"/>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7172" name="Rectangle 4"/>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7173" name="Rectangle 5"/>
          <p:cNvSpPr>
            <a:spLocks noGrp="1" noChangeArrowheads="1"/>
          </p:cNvSpPr>
          <p:nvPr>
            <p:ph type="ctrTitle"/>
          </p:nvPr>
        </p:nvSpPr>
        <p:spPr>
          <a:xfrm>
            <a:off x="1143000" y="1981200"/>
            <a:ext cx="7772400" cy="1143000"/>
          </a:xfrm>
        </p:spPr>
        <p:txBody>
          <a:bodyPr/>
          <a:lstStyle>
            <a:lvl1pPr>
              <a:defRPr/>
            </a:lvl1pPr>
          </a:lstStyle>
          <a:p>
            <a:pPr lvl="0"/>
            <a:r>
              <a:rPr lang="ru-RU" altLang="ru-RU" noProof="0" smtClean="0"/>
              <a:t>Образец заголовка</a:t>
            </a:r>
          </a:p>
        </p:txBody>
      </p:sp>
      <p:sp>
        <p:nvSpPr>
          <p:cNvPr id="7174"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ru-RU" altLang="ru-RU" noProof="0" smtClean="0"/>
              <a:t>Образец подзаголовка</a:t>
            </a:r>
          </a:p>
        </p:txBody>
      </p:sp>
      <p:sp>
        <p:nvSpPr>
          <p:cNvPr id="7175" name="Rectangle 7"/>
          <p:cNvSpPr>
            <a:spLocks noGrp="1" noChangeArrowheads="1"/>
          </p:cNvSpPr>
          <p:nvPr>
            <p:ph type="dt" sz="half" idx="2"/>
          </p:nvPr>
        </p:nvSpPr>
        <p:spPr>
          <a:xfrm>
            <a:off x="685800" y="6324600"/>
            <a:ext cx="1905000" cy="457200"/>
          </a:xfrm>
        </p:spPr>
        <p:txBody>
          <a:bodyPr/>
          <a:lstStyle>
            <a:lvl1pPr>
              <a:defRPr/>
            </a:lvl1pPr>
          </a:lstStyle>
          <a:p>
            <a:endParaRPr lang="ru-RU" altLang="ru-RU"/>
          </a:p>
        </p:txBody>
      </p:sp>
      <p:sp>
        <p:nvSpPr>
          <p:cNvPr id="7176" name="Rectangle 8"/>
          <p:cNvSpPr>
            <a:spLocks noGrp="1" noChangeArrowheads="1"/>
          </p:cNvSpPr>
          <p:nvPr>
            <p:ph type="ftr" sz="quarter" idx="3"/>
          </p:nvPr>
        </p:nvSpPr>
        <p:spPr>
          <a:xfrm>
            <a:off x="3124200" y="6324600"/>
            <a:ext cx="2895600" cy="457200"/>
          </a:xfrm>
        </p:spPr>
        <p:txBody>
          <a:bodyPr/>
          <a:lstStyle>
            <a:lvl1pPr>
              <a:defRPr/>
            </a:lvl1pPr>
          </a:lstStyle>
          <a:p>
            <a:endParaRPr lang="ru-RU" altLang="ru-RU"/>
          </a:p>
        </p:txBody>
      </p:sp>
      <p:sp>
        <p:nvSpPr>
          <p:cNvPr id="7177" name="Rectangle 9"/>
          <p:cNvSpPr>
            <a:spLocks noGrp="1" noChangeArrowheads="1"/>
          </p:cNvSpPr>
          <p:nvPr>
            <p:ph type="sldNum" sz="quarter" idx="4"/>
          </p:nvPr>
        </p:nvSpPr>
        <p:spPr>
          <a:xfrm>
            <a:off x="6553200" y="6324600"/>
            <a:ext cx="1905000" cy="457200"/>
          </a:xfrm>
        </p:spPr>
        <p:txBody>
          <a:bodyPr/>
          <a:lstStyle>
            <a:lvl1pPr>
              <a:defRPr sz="1400"/>
            </a:lvl1pPr>
          </a:lstStyle>
          <a:p>
            <a:fld id="{81EFC4B3-51EB-4ADC-8F6C-7313D2AC0A08}" type="slidenum">
              <a:rPr lang="ru-RU" altLang="ru-RU"/>
              <a:pPr/>
              <a:t>‹#›</a:t>
            </a:fld>
            <a:endParaRPr lang="ru-RU" alt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9CAB378-D130-421A-B08E-FD9A2F0A8266}" type="slidenum">
              <a:rPr lang="ru-RU" altLang="ru-RU"/>
              <a:pPr/>
              <a:t>‹#›</a:t>
            </a:fld>
            <a:endParaRPr lang="ru-RU" altLang="ru-RU" sz="1400"/>
          </a:p>
        </p:txBody>
      </p:sp>
    </p:spTree>
    <p:extLst>
      <p:ext uri="{BB962C8B-B14F-4D97-AF65-F5344CB8AC3E}">
        <p14:creationId xmlns:p14="http://schemas.microsoft.com/office/powerpoint/2010/main" val="96077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838200"/>
            <a:ext cx="1943100" cy="53784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838200"/>
            <a:ext cx="5676900" cy="5378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E17935F-0DAA-439F-8736-4CCBED1FC21E}" type="slidenum">
              <a:rPr lang="ru-RU" altLang="ru-RU"/>
              <a:pPr/>
              <a:t>‹#›</a:t>
            </a:fld>
            <a:endParaRPr lang="ru-RU" altLang="ru-RU" sz="1400"/>
          </a:p>
        </p:txBody>
      </p:sp>
    </p:spTree>
    <p:extLst>
      <p:ext uri="{BB962C8B-B14F-4D97-AF65-F5344CB8AC3E}">
        <p14:creationId xmlns:p14="http://schemas.microsoft.com/office/powerpoint/2010/main" val="353403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1066800" y="2101850"/>
            <a:ext cx="7772400" cy="4114800"/>
          </a:xfrm>
        </p:spPr>
        <p:txBody>
          <a:bodyPr/>
          <a:lstStyle/>
          <a:p>
            <a:endParaRPr lang="ru-RU"/>
          </a:p>
        </p:txBody>
      </p:sp>
      <p:sp>
        <p:nvSpPr>
          <p:cNvPr id="4" name="Дата 3"/>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5" name="Нижний колонтитул 4"/>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8229600" y="6413500"/>
            <a:ext cx="914400" cy="457200"/>
          </a:xfrm>
        </p:spPr>
        <p:txBody>
          <a:bodyPr/>
          <a:lstStyle>
            <a:lvl1pPr>
              <a:defRPr/>
            </a:lvl1pPr>
          </a:lstStyle>
          <a:p>
            <a:fld id="{6E4C3F08-28A2-4451-B512-48480F9D1F99}" type="slidenum">
              <a:rPr lang="ru-RU" altLang="ru-RU"/>
              <a:pPr/>
              <a:t>‹#›</a:t>
            </a:fld>
            <a:endParaRPr lang="ru-RU" altLang="ru-RU" sz="1400"/>
          </a:p>
        </p:txBody>
      </p:sp>
    </p:spTree>
    <p:extLst>
      <p:ext uri="{BB962C8B-B14F-4D97-AF65-F5344CB8AC3E}">
        <p14:creationId xmlns:p14="http://schemas.microsoft.com/office/powerpoint/2010/main" val="29061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артинк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066800" y="210185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Картинка 3"/>
          <p:cNvSpPr>
            <a:spLocks noGrp="1"/>
          </p:cNvSpPr>
          <p:nvPr>
            <p:ph type="clipArt" sz="half" idx="2"/>
          </p:nvPr>
        </p:nvSpPr>
        <p:spPr>
          <a:xfrm>
            <a:off x="5029200" y="2101850"/>
            <a:ext cx="3810000" cy="4114800"/>
          </a:xfrm>
        </p:spPr>
        <p:txBody>
          <a:bodyPr/>
          <a:lstStyle/>
          <a:p>
            <a:endParaRPr lang="ru-RU"/>
          </a:p>
        </p:txBody>
      </p:sp>
      <p:sp>
        <p:nvSpPr>
          <p:cNvPr id="5" name="Дата 4"/>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8229600" y="6413500"/>
            <a:ext cx="914400" cy="457200"/>
          </a:xfrm>
        </p:spPr>
        <p:txBody>
          <a:bodyPr/>
          <a:lstStyle>
            <a:lvl1pPr>
              <a:defRPr/>
            </a:lvl1pPr>
          </a:lstStyle>
          <a:p>
            <a:fld id="{83A1A078-FA03-4EBD-94A7-A2364655993F}" type="slidenum">
              <a:rPr lang="ru-RU" altLang="ru-RU"/>
              <a:pPr/>
              <a:t>‹#›</a:t>
            </a:fld>
            <a:endParaRPr lang="ru-RU" altLang="ru-RU" sz="1400"/>
          </a:p>
        </p:txBody>
      </p:sp>
    </p:spTree>
    <p:extLst>
      <p:ext uri="{BB962C8B-B14F-4D97-AF65-F5344CB8AC3E}">
        <p14:creationId xmlns:p14="http://schemas.microsoft.com/office/powerpoint/2010/main" val="229055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70FBF71-61D7-4F2E-8A56-D13E3E3504C4}" type="slidenum">
              <a:rPr lang="ru-RU" altLang="ru-RU"/>
              <a:pPr/>
              <a:t>‹#›</a:t>
            </a:fld>
            <a:endParaRPr lang="ru-RU" altLang="ru-RU" sz="1400"/>
          </a:p>
        </p:txBody>
      </p:sp>
    </p:spTree>
    <p:extLst>
      <p:ext uri="{BB962C8B-B14F-4D97-AF65-F5344CB8AC3E}">
        <p14:creationId xmlns:p14="http://schemas.microsoft.com/office/powerpoint/2010/main" val="215461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9EDABBB-6512-4067-A20B-C722DFA0E484}" type="slidenum">
              <a:rPr lang="ru-RU" altLang="ru-RU"/>
              <a:pPr/>
              <a:t>‹#›</a:t>
            </a:fld>
            <a:endParaRPr lang="ru-RU" altLang="ru-RU" sz="1400"/>
          </a:p>
        </p:txBody>
      </p:sp>
    </p:spTree>
    <p:extLst>
      <p:ext uri="{BB962C8B-B14F-4D97-AF65-F5344CB8AC3E}">
        <p14:creationId xmlns:p14="http://schemas.microsoft.com/office/powerpoint/2010/main" val="397691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05EF5C6F-19C6-4571-8201-80946B40DA49}" type="slidenum">
              <a:rPr lang="ru-RU" altLang="ru-RU"/>
              <a:pPr/>
              <a:t>‹#›</a:t>
            </a:fld>
            <a:endParaRPr lang="ru-RU" altLang="ru-RU" sz="1400"/>
          </a:p>
        </p:txBody>
      </p:sp>
    </p:spTree>
    <p:extLst>
      <p:ext uri="{BB962C8B-B14F-4D97-AF65-F5344CB8AC3E}">
        <p14:creationId xmlns:p14="http://schemas.microsoft.com/office/powerpoint/2010/main" val="27135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D4FD4689-B876-4EF3-A7F2-0BA07A5E4713}" type="slidenum">
              <a:rPr lang="ru-RU" altLang="ru-RU"/>
              <a:pPr/>
              <a:t>‹#›</a:t>
            </a:fld>
            <a:endParaRPr lang="ru-RU" altLang="ru-RU" sz="1400"/>
          </a:p>
        </p:txBody>
      </p:sp>
    </p:spTree>
    <p:extLst>
      <p:ext uri="{BB962C8B-B14F-4D97-AF65-F5344CB8AC3E}">
        <p14:creationId xmlns:p14="http://schemas.microsoft.com/office/powerpoint/2010/main" val="275897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BD859764-1438-4F2B-B807-66AFC6C3EC0B}" type="slidenum">
              <a:rPr lang="ru-RU" altLang="ru-RU"/>
              <a:pPr/>
              <a:t>‹#›</a:t>
            </a:fld>
            <a:endParaRPr lang="ru-RU" altLang="ru-RU" sz="1400"/>
          </a:p>
        </p:txBody>
      </p:sp>
    </p:spTree>
    <p:extLst>
      <p:ext uri="{BB962C8B-B14F-4D97-AF65-F5344CB8AC3E}">
        <p14:creationId xmlns:p14="http://schemas.microsoft.com/office/powerpoint/2010/main" val="41775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A8DBBD24-55A3-467E-84D5-8BC7F1958B95}" type="slidenum">
              <a:rPr lang="ru-RU" altLang="ru-RU"/>
              <a:pPr/>
              <a:t>‹#›</a:t>
            </a:fld>
            <a:endParaRPr lang="ru-RU" altLang="ru-RU" sz="1400"/>
          </a:p>
        </p:txBody>
      </p:sp>
    </p:spTree>
    <p:extLst>
      <p:ext uri="{BB962C8B-B14F-4D97-AF65-F5344CB8AC3E}">
        <p14:creationId xmlns:p14="http://schemas.microsoft.com/office/powerpoint/2010/main" val="9064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9340019-A25B-405D-A870-9A5B7813597E}" type="slidenum">
              <a:rPr lang="ru-RU" altLang="ru-RU"/>
              <a:pPr/>
              <a:t>‹#›</a:t>
            </a:fld>
            <a:endParaRPr lang="ru-RU" altLang="ru-RU" sz="1400"/>
          </a:p>
        </p:txBody>
      </p:sp>
    </p:spTree>
    <p:extLst>
      <p:ext uri="{BB962C8B-B14F-4D97-AF65-F5344CB8AC3E}">
        <p14:creationId xmlns:p14="http://schemas.microsoft.com/office/powerpoint/2010/main" val="287166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1AABBEC4-8F11-4C89-9225-D25B13CABA83}" type="slidenum">
              <a:rPr lang="ru-RU" altLang="ru-RU"/>
              <a:pPr/>
              <a:t>‹#›</a:t>
            </a:fld>
            <a:endParaRPr lang="ru-RU" altLang="ru-RU" sz="1400"/>
          </a:p>
        </p:txBody>
      </p:sp>
    </p:spTree>
    <p:extLst>
      <p:ext uri="{BB962C8B-B14F-4D97-AF65-F5344CB8AC3E}">
        <p14:creationId xmlns:p14="http://schemas.microsoft.com/office/powerpoint/2010/main" val="13340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ru-RU" altLang="ru-RU" smtClean="0"/>
              <a:t>Образец заголовка</a:t>
            </a:r>
          </a:p>
        </p:txBody>
      </p:sp>
      <p:sp>
        <p:nvSpPr>
          <p:cNvPr id="6151" name="Rectangle 7"/>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solidFill>
                  <a:schemeClr val="tx2"/>
                </a:solidFill>
              </a:defRPr>
            </a:lvl1pPr>
          </a:lstStyle>
          <a:p>
            <a:endParaRPr lang="ru-RU" altLang="ru-RU"/>
          </a:p>
        </p:txBody>
      </p:sp>
      <p:sp>
        <p:nvSpPr>
          <p:cNvPr id="6152" name="Rectangle 8"/>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solidFill>
                  <a:schemeClr val="tx2"/>
                </a:solidFill>
              </a:defRPr>
            </a:lvl1pPr>
          </a:lstStyle>
          <a:p>
            <a:endParaRPr lang="ru-RU" altLang="ru-RU"/>
          </a:p>
        </p:txBody>
      </p:sp>
      <p:pic>
        <p:nvPicPr>
          <p:cNvPr id="6153" name="Picture 9" descr="anabnr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6154" name="Rectangle 10"/>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5" name="Rectangle 11"/>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2400">
                <a:solidFill>
                  <a:schemeClr val="tx2"/>
                </a:solidFill>
              </a:defRPr>
            </a:lvl1pPr>
          </a:lstStyle>
          <a:p>
            <a:fld id="{69C74184-92F9-4419-BB70-C6087659E60B}" type="slidenum">
              <a:rPr lang="ru-RU" altLang="ru-RU"/>
              <a:pPr/>
              <a:t>‹#›</a:t>
            </a:fld>
            <a:endParaRPr lang="ru-RU" altLang="ru-RU" sz="1400"/>
          </a:p>
        </p:txBody>
      </p:sp>
      <p:sp>
        <p:nvSpPr>
          <p:cNvPr id="6156"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fontAlgn="base">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fontAlgn="base">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ru-RU" altLang="ru-RU" b="1" kern="0" dirty="0" smtClean="0"/>
              <a:t>Трансляция сетевых адресов</a:t>
            </a:r>
            <a:endParaRPr kumimoji="0" lang="en-US" altLang="ru-RU" b="1" kern="0" dirty="0" smtClean="0"/>
          </a:p>
        </p:txBody>
      </p:sp>
      <p:pic>
        <p:nvPicPr>
          <p:cNvPr id="7170" name="Picture 2" descr="Как работает NAT (Network Address Translation)? | Сеть без пробл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7861"/>
            <a:ext cx="7620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760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a:t>
            </a:r>
            <a:r>
              <a:rPr kumimoji="0" lang="ru-RU" altLang="ru-RU" b="1" kern="0" dirty="0" smtClean="0"/>
              <a:t> Преимущества</a:t>
            </a:r>
            <a:endParaRPr kumimoji="0" lang="en-US" altLang="ru-RU" b="1" kern="0" dirty="0" smtClean="0"/>
          </a:p>
        </p:txBody>
      </p:sp>
      <p:sp>
        <p:nvSpPr>
          <p:cNvPr id="4" name="Прямоугольник 3"/>
          <p:cNvSpPr/>
          <p:nvPr/>
        </p:nvSpPr>
        <p:spPr>
          <a:xfrm>
            <a:off x="647056" y="1484784"/>
            <a:ext cx="8496944" cy="5410712"/>
          </a:xfrm>
          <a:prstGeom prst="rect">
            <a:avLst/>
          </a:prstGeom>
        </p:spPr>
        <p:txBody>
          <a:bodyPr wrap="square">
            <a:spAutoFit/>
          </a:bodyPr>
          <a:lstStyle/>
          <a:p>
            <a:pPr algn="just"/>
            <a:r>
              <a:rPr lang="ru-RU" sz="1600" dirty="0"/>
              <a:t>Позволяет </a:t>
            </a:r>
            <a:r>
              <a:rPr lang="ru-RU" sz="1600" b="1" dirty="0"/>
              <a:t>сэкономить </a:t>
            </a:r>
            <a:r>
              <a:rPr lang="ru-RU" sz="1600" b="1" dirty="0" smtClean="0"/>
              <a:t>IP-адреса</a:t>
            </a:r>
            <a:r>
              <a:rPr lang="ru-RU" sz="1600" dirty="0" smtClean="0"/>
              <a:t>, </a:t>
            </a:r>
            <a:r>
              <a:rPr lang="ru-RU" sz="1600" dirty="0"/>
              <a:t>транслируя несколько внутренних IP-адресов в один внешний публичный IP-адрес (или в несколько, но меньшим количеством, чем внутренних). По такому принципу построено большинство сетей в мире: на небольшой район домашней сети местного провайдера или на офис выделяется 1 публичный (внешний) IP-адрес, за которым работают и получают доступ интерфейсы с приватными (внутренними) IP-адресами.</a:t>
            </a:r>
          </a:p>
          <a:p>
            <a:pPr algn="just"/>
            <a:r>
              <a:rPr lang="ru-RU" sz="1600" dirty="0"/>
              <a:t>Позволяет </a:t>
            </a:r>
            <a:r>
              <a:rPr lang="ru-RU" sz="1600" b="1" dirty="0"/>
              <a:t>предотвратить или ограничить обращение снаружи ко внутренним хостам</a:t>
            </a:r>
            <a:r>
              <a:rPr lang="ru-RU" sz="1600" dirty="0"/>
              <a:t>, оставляя возможность обращения изнутри наружу. При инициации соединения изнутри сети создаётся трансляция. Ответные пакеты, поступающие снаружи, соответствуют созданной трансляции и поэтому пропускаются. Если для пакетов, поступающих снаружи, соответствующей трансляции не существует (а она может быть созданной при инициации соединения или статической), они не пропускаются.</a:t>
            </a:r>
          </a:p>
          <a:p>
            <a:pPr algn="just"/>
            <a:r>
              <a:rPr lang="ru-RU" sz="1600" dirty="0"/>
              <a:t>Позволяет </a:t>
            </a:r>
            <a:r>
              <a:rPr lang="ru-RU" sz="1600" b="1" dirty="0"/>
              <a:t>скрыть определённые внутренние сервисы внутренних хостов/серверов</a:t>
            </a:r>
            <a:r>
              <a:rPr lang="ru-RU" sz="1600" dirty="0"/>
              <a:t>. По сути, выполняется та же указанная выше трансляция на определённый порт, но возможно подменить внутренний порт официально зарегистрированной службы (например, 80-й порт TCP (HTTP-сервер) на внешний 54055-й). Тем самым, снаружи, на внешнем IP-адресе после трансляции адресов на сайт (или форум) для осведомлённых посетителей можно будет попасть по адресу http://example.org:54055, но на внутреннем сервере, находящемся за NAT, он будет работать на обычном 80-м порту. Повышение безопасности и сокрытие «непубличных» ресурсов</a:t>
            </a:r>
            <a:r>
              <a:rPr lang="ru-RU" sz="1600" dirty="0" smtClean="0"/>
              <a:t>.</a:t>
            </a:r>
            <a:endParaRPr lang="en-US" sz="1600" dirty="0" smtClean="0"/>
          </a:p>
          <a:p>
            <a:pPr algn="just"/>
            <a:r>
              <a:rPr lang="ru-RU" sz="1600" dirty="0" smtClean="0"/>
              <a:t>Повышает </a:t>
            </a:r>
            <a:r>
              <a:rPr lang="ru-RU" sz="1600" b="1" dirty="0" smtClean="0"/>
              <a:t>управляемость</a:t>
            </a:r>
            <a:r>
              <a:rPr lang="ru-RU" sz="1600" dirty="0" smtClean="0"/>
              <a:t> </a:t>
            </a:r>
            <a:r>
              <a:rPr lang="ru-RU" sz="1600" b="1" dirty="0" smtClean="0"/>
              <a:t>сети</a:t>
            </a:r>
            <a:r>
              <a:rPr lang="ru-RU" sz="1600" dirty="0" smtClean="0"/>
              <a:t>: можно «на лету» добавлять, удалять и перемещать сетевые службы между хостами без изменения настроек клиентов</a:t>
            </a:r>
            <a:endParaRPr lang="ru-RU" sz="1600" dirty="0"/>
          </a:p>
        </p:txBody>
      </p:sp>
    </p:spTree>
    <p:extLst>
      <p:ext uri="{BB962C8B-B14F-4D97-AF65-F5344CB8AC3E}">
        <p14:creationId xmlns:p14="http://schemas.microsoft.com/office/powerpoint/2010/main" val="288366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Частные (серые) </a:t>
            </a:r>
            <a:r>
              <a:rPr kumimoji="0" lang="en-US" altLang="ru-RU" b="1" kern="0" dirty="0" smtClean="0"/>
              <a:t>IP</a:t>
            </a:r>
            <a:endParaRPr kumimoji="0" lang="en-US" altLang="ru-RU" b="1" kern="0" dirty="0" smtClean="0"/>
          </a:p>
        </p:txBody>
      </p:sp>
      <p:sp>
        <p:nvSpPr>
          <p:cNvPr id="4" name="Прямоугольник 3"/>
          <p:cNvSpPr/>
          <p:nvPr/>
        </p:nvSpPr>
        <p:spPr>
          <a:xfrm>
            <a:off x="539552" y="1484784"/>
            <a:ext cx="8496944" cy="338554"/>
          </a:xfrm>
          <a:prstGeom prst="rect">
            <a:avLst/>
          </a:prstGeom>
        </p:spPr>
        <p:txBody>
          <a:bodyPr wrap="square">
            <a:spAutoFit/>
          </a:bodyPr>
          <a:lstStyle/>
          <a:p>
            <a:pPr algn="just"/>
            <a:endParaRPr lang="ru-RU" sz="1600" dirty="0"/>
          </a:p>
        </p:txBody>
      </p:sp>
      <p:sp>
        <p:nvSpPr>
          <p:cNvPr id="5" name="Прямоугольник 4"/>
          <p:cNvSpPr/>
          <p:nvPr/>
        </p:nvSpPr>
        <p:spPr>
          <a:xfrm>
            <a:off x="539552" y="1484784"/>
            <a:ext cx="8496944" cy="4930581"/>
          </a:xfrm>
          <a:prstGeom prst="rect">
            <a:avLst/>
          </a:prstGeom>
        </p:spPr>
        <p:txBody>
          <a:bodyPr wrap="square">
            <a:spAutoFit/>
          </a:bodyPr>
          <a:lstStyle/>
          <a:p>
            <a:pPr algn="just">
              <a:buNone/>
            </a:pPr>
            <a:r>
              <a:rPr lang="en-US" sz="1800" b="1" dirty="0" smtClean="0"/>
              <a:t>IPv4:</a:t>
            </a:r>
          </a:p>
          <a:p>
            <a:pPr algn="just"/>
            <a:r>
              <a:rPr lang="ru-RU" sz="1800" dirty="0" smtClean="0"/>
              <a:t>10.0.0.0 — 10.255.255.255 (маска подсети: 255.0.0.0 или /8)</a:t>
            </a:r>
            <a:endParaRPr lang="en-US" sz="1800" dirty="0" smtClean="0"/>
          </a:p>
          <a:p>
            <a:pPr algn="just"/>
            <a:r>
              <a:rPr lang="ru-RU" sz="1800" dirty="0" smtClean="0"/>
              <a:t>172.16.0.0 — 172.31.255.255 (маска подсети: 255.240.0.0 или /12)</a:t>
            </a:r>
          </a:p>
          <a:p>
            <a:pPr algn="just"/>
            <a:r>
              <a:rPr lang="ru-RU" sz="1800" dirty="0" smtClean="0"/>
              <a:t>192.168.0.0 — 192.168.255.255 (маска подсети: 255.255.0.0 или /16)</a:t>
            </a:r>
            <a:endParaRPr lang="en-US" sz="1800" dirty="0" smtClean="0"/>
          </a:p>
          <a:p>
            <a:pPr algn="just"/>
            <a:r>
              <a:rPr lang="ru-RU" dirty="0" smtClean="0"/>
              <a:t>127.0.0.0 — 127.255.255.255 (маска подсети: 255.0.0.0 или /8)</a:t>
            </a:r>
            <a:r>
              <a:rPr lang="en-US" dirty="0" smtClean="0"/>
              <a:t> </a:t>
            </a:r>
            <a:r>
              <a:rPr lang="en-US" dirty="0" smtClean="0">
                <a:solidFill>
                  <a:srgbClr val="FF0000"/>
                </a:solidFill>
              </a:rPr>
              <a:t>loopback</a:t>
            </a:r>
            <a:endParaRPr lang="ru-RU" sz="1800" dirty="0" smtClean="0">
              <a:solidFill>
                <a:srgbClr val="FF0000"/>
              </a:solidFill>
            </a:endParaRPr>
          </a:p>
          <a:p>
            <a:pPr algn="just">
              <a:buNone/>
            </a:pPr>
            <a:r>
              <a:rPr lang="en-US" sz="1800" b="1" dirty="0" smtClean="0"/>
              <a:t>IPv6:</a:t>
            </a:r>
          </a:p>
          <a:p>
            <a:pPr algn="just"/>
            <a:r>
              <a:rPr lang="en-US" dirty="0" smtClean="0"/>
              <a:t>fc00::/7</a:t>
            </a:r>
            <a:endParaRPr lang="ru-RU" dirty="0" smtClean="0"/>
          </a:p>
          <a:p>
            <a:pPr algn="just">
              <a:buNone/>
            </a:pPr>
            <a:r>
              <a:rPr lang="ru-RU" sz="1800" dirty="0"/>
              <a:t>Пакеты, идущие с внутренних IP-адресов или на них, магистральные маршрутизаторы не пропускают. То есть внутрисетевые машины, если не принимать никаких мер, изолированы от Интернета. Тем не менее, есть ряд технологий, которые позволяют выходить таким машинам в Интернет</a:t>
            </a:r>
            <a:r>
              <a:rPr lang="ru-RU" sz="1800" dirty="0" smtClean="0"/>
              <a:t>.</a:t>
            </a:r>
          </a:p>
          <a:p>
            <a:pPr algn="ctr">
              <a:buNone/>
            </a:pPr>
            <a:r>
              <a:rPr lang="ru-RU" sz="1800" b="1" dirty="0" smtClean="0"/>
              <a:t>Методы выхода в Интернет для частных адресов</a:t>
            </a:r>
          </a:p>
          <a:p>
            <a:pPr marL="285750" indent="-285750" algn="just"/>
            <a:r>
              <a:rPr lang="ru-RU" sz="1800" dirty="0" smtClean="0"/>
              <a:t>Прокси-сервер </a:t>
            </a:r>
            <a:r>
              <a:rPr lang="en-US" sz="1800" dirty="0" smtClean="0"/>
              <a:t>(Proxy)</a:t>
            </a:r>
            <a:r>
              <a:rPr lang="ru-RU" sz="1800" dirty="0" smtClean="0"/>
              <a:t>, сервер-посредник</a:t>
            </a:r>
          </a:p>
          <a:p>
            <a:pPr marL="285750" indent="-285750" algn="just"/>
            <a:r>
              <a:rPr lang="en-US" sz="1800" dirty="0" smtClean="0"/>
              <a:t>NAT</a:t>
            </a:r>
          </a:p>
          <a:p>
            <a:pPr marL="285750" indent="-285750" algn="just"/>
            <a:r>
              <a:rPr lang="ru-RU" sz="1800" dirty="0" err="1" smtClean="0"/>
              <a:t>Туннелирование</a:t>
            </a:r>
            <a:endParaRPr lang="ru-RU" sz="1800" dirty="0"/>
          </a:p>
        </p:txBody>
      </p:sp>
    </p:spTree>
    <p:extLst>
      <p:ext uri="{BB962C8B-B14F-4D97-AF65-F5344CB8AC3E}">
        <p14:creationId xmlns:p14="http://schemas.microsoft.com/office/powerpoint/2010/main" val="6430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conExperience » G-Collection » Serv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4784"/>
            <a:ext cx="2304255" cy="2304256"/>
          </a:xfrm>
          <a:prstGeom prst="rect">
            <a:avLst/>
          </a:prstGeom>
          <a:noFill/>
          <a:extLst>
            <a:ext uri="{909E8E84-426E-40DD-AFC4-6F175D3DCCD1}">
              <a14:hiddenFill xmlns:a14="http://schemas.microsoft.com/office/drawing/2010/main">
                <a:solidFill>
                  <a:srgbClr val="FFFFFF"/>
                </a:solidFill>
              </a14:hiddenFill>
            </a:ext>
          </a:extLst>
        </p:spPr>
      </p:pic>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Proxy</a:t>
            </a:r>
            <a:endParaRPr kumimoji="0" lang="en-US" altLang="ru-RU" b="1" kern="0" dirty="0" smtClean="0"/>
          </a:p>
        </p:txBody>
      </p:sp>
      <p:sp>
        <p:nvSpPr>
          <p:cNvPr id="4" name="Прямоугольник 3"/>
          <p:cNvSpPr/>
          <p:nvPr/>
        </p:nvSpPr>
        <p:spPr>
          <a:xfrm>
            <a:off x="578408" y="2507378"/>
            <a:ext cx="3129496" cy="1520416"/>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proxy.urfu.ru:3128</a:t>
            </a:r>
          </a:p>
          <a:p>
            <a:pPr algn="just">
              <a:buNone/>
            </a:pPr>
            <a:r>
              <a:rPr lang="en-US" sz="1600" dirty="0" smtClean="0"/>
              <a:t>GET e1.ru/about.html HTTP/1.1</a:t>
            </a:r>
          </a:p>
          <a:p>
            <a:pPr algn="just">
              <a:buNone/>
            </a:pPr>
            <a:r>
              <a:rPr lang="en-US" sz="1600" dirty="0" smtClean="0"/>
              <a:t>Host: e1.ru</a:t>
            </a:r>
          </a:p>
          <a:p>
            <a:pPr algn="just">
              <a:buNone/>
            </a:pPr>
            <a:r>
              <a:rPr lang="en-US" sz="1600" dirty="0" smtClean="0"/>
              <a:t>User-Agent: Mozilla/5.0…</a:t>
            </a:r>
          </a:p>
          <a:p>
            <a:pPr algn="just">
              <a:buNone/>
            </a:pPr>
            <a:r>
              <a:rPr lang="en-US" sz="1600" dirty="0" smtClean="0"/>
              <a:t>…</a:t>
            </a:r>
            <a:endParaRPr lang="ru-RU" sz="1600" dirty="0"/>
          </a:p>
        </p:txBody>
      </p:sp>
      <p:pic>
        <p:nvPicPr>
          <p:cNvPr id="8194" name="Picture 2" descr="Браузер (web browser) - программное обеспечение для просмотра веб-сайтов в  интернет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38" y="4581128"/>
            <a:ext cx="1929421" cy="192942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AC OS] запустить встроенный WEB Server - Apache + PHP на Mac 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3933056"/>
            <a:ext cx="2252296" cy="269736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600643" y="2045166"/>
            <a:ext cx="2880320" cy="1815882"/>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e1.ru:80</a:t>
            </a:r>
          </a:p>
          <a:p>
            <a:pPr algn="just">
              <a:buNone/>
            </a:pPr>
            <a:r>
              <a:rPr lang="en-US" sz="1600" dirty="0" smtClean="0"/>
              <a:t>GET /about.html HTTP/1.1</a:t>
            </a:r>
          </a:p>
          <a:p>
            <a:pPr algn="just">
              <a:buNone/>
            </a:pPr>
            <a:r>
              <a:rPr lang="en-US" sz="1600" dirty="0" smtClean="0"/>
              <a:t>Host: e1.ru</a:t>
            </a:r>
          </a:p>
          <a:p>
            <a:pPr algn="just">
              <a:buNone/>
            </a:pPr>
            <a:r>
              <a:rPr lang="en-US" sz="1600" dirty="0" smtClean="0"/>
              <a:t>X-Forwarded-For: 192.168.1.12</a:t>
            </a:r>
          </a:p>
          <a:p>
            <a:pPr algn="just">
              <a:buNone/>
            </a:pPr>
            <a:r>
              <a:rPr lang="en-US" sz="1600" dirty="0" smtClean="0"/>
              <a:t>User-Agent: Mozilla/5.0…</a:t>
            </a:r>
          </a:p>
          <a:p>
            <a:pPr algn="just">
              <a:buNone/>
            </a:pPr>
            <a:r>
              <a:rPr lang="en-US" sz="1600" dirty="0" smtClean="0"/>
              <a:t>…</a:t>
            </a:r>
            <a:endParaRPr lang="ru-RU" sz="1600" dirty="0"/>
          </a:p>
        </p:txBody>
      </p:sp>
      <p:sp>
        <p:nvSpPr>
          <p:cNvPr id="2" name="Стрелка вправо 1"/>
          <p:cNvSpPr/>
          <p:nvPr/>
        </p:nvSpPr>
        <p:spPr bwMode="auto">
          <a:xfrm rot="19508306">
            <a:off x="2441642" y="4329100"/>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Стрелка вправо 9"/>
          <p:cNvSpPr/>
          <p:nvPr/>
        </p:nvSpPr>
        <p:spPr bwMode="auto">
          <a:xfrm rot="1822821">
            <a:off x="4778089" y="4249161"/>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8200" name="Picture 8" descr="IconExperience » I-Collection » Hard Driv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852299" y="5096840"/>
            <a:ext cx="1390941" cy="13909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 стрелкой 5"/>
          <p:cNvCxnSpPr/>
          <p:nvPr/>
        </p:nvCxnSpPr>
        <p:spPr bwMode="auto">
          <a:xfrm>
            <a:off x="4571999" y="3861048"/>
            <a:ext cx="0" cy="1235792"/>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7206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Природа">
  <a:themeElements>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Природа">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Природа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Природа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Природа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Designs\Природа.pot</Template>
  <TotalTime>6198</TotalTime>
  <Words>306</Words>
  <Application>Microsoft Office PowerPoint</Application>
  <PresentationFormat>Экран (4:3)</PresentationFormat>
  <Paragraphs>31</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Times New Roman</vt:lpstr>
      <vt:lpstr>Wingdings</vt:lpstr>
      <vt:lpstr>Природа</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stas</dc:creator>
  <cp:lastModifiedBy>Уколов Станислав Сергеевич</cp:lastModifiedBy>
  <cp:revision>447</cp:revision>
  <dcterms:created xsi:type="dcterms:W3CDTF">1601-01-01T00:00:00Z</dcterms:created>
  <dcterms:modified xsi:type="dcterms:W3CDTF">2023-04-14T06:44:50Z</dcterms:modified>
</cp:coreProperties>
</file>