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9"/>
  </p:notesMasterIdLst>
  <p:sldIdLst>
    <p:sldId id="311" r:id="rId2"/>
    <p:sldId id="353" r:id="rId3"/>
    <p:sldId id="355" r:id="rId4"/>
    <p:sldId id="352" r:id="rId5"/>
    <p:sldId id="354" r:id="rId6"/>
    <p:sldId id="356" r:id="rId7"/>
    <p:sldId id="357" r:id="rId8"/>
    <p:sldId id="358" r:id="rId9"/>
    <p:sldId id="359" r:id="rId10"/>
    <p:sldId id="360" r:id="rId11"/>
    <p:sldId id="361" r:id="rId12"/>
    <p:sldId id="367" r:id="rId13"/>
    <p:sldId id="362" r:id="rId14"/>
    <p:sldId id="363" r:id="rId15"/>
    <p:sldId id="366" r:id="rId16"/>
    <p:sldId id="364" r:id="rId17"/>
    <p:sldId id="365" r:id="rId18"/>
    <p:sldId id="368" r:id="rId19"/>
    <p:sldId id="372" r:id="rId20"/>
    <p:sldId id="369" r:id="rId21"/>
    <p:sldId id="370" r:id="rId22"/>
    <p:sldId id="373" r:id="rId23"/>
    <p:sldId id="374" r:id="rId24"/>
    <p:sldId id="371" r:id="rId25"/>
    <p:sldId id="375" r:id="rId26"/>
    <p:sldId id="376" r:id="rId27"/>
    <p:sldId id="377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0E0C"/>
    <a:srgbClr val="F76778"/>
    <a:srgbClr val="F40426"/>
    <a:srgbClr val="F8EE90"/>
    <a:srgbClr val="F8D4DC"/>
    <a:srgbClr val="D6EB0D"/>
    <a:srgbClr val="E9D40F"/>
    <a:srgbClr val="FCF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Светлый стиль 3 -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929F9F4-4A8F-4326-A1B4-22849713DDAB}" styleName="Темный стиль 1 - акцент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Темный стиль 1 - акцент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Темный стиль 1 - акцент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45" autoAdjust="0"/>
    <p:restoredTop sz="98893" autoAdjust="0"/>
  </p:normalViewPr>
  <p:slideViewPr>
    <p:cSldViewPr>
      <p:cViewPr>
        <p:scale>
          <a:sx n="100" d="100"/>
          <a:sy n="100" d="100"/>
        </p:scale>
        <p:origin x="-1236" y="-2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6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 dirty="0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 dirty="0"/>
          </a:p>
        </p:txBody>
      </p:sp>
      <p:sp>
        <p:nvSpPr>
          <p:cNvPr id="198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8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Click to edit Master text styles</a:t>
            </a:r>
          </a:p>
          <a:p>
            <a:pPr lvl="1"/>
            <a:r>
              <a:rPr lang="ru-RU" altLang="ru-RU" smtClean="0"/>
              <a:t>Second level</a:t>
            </a:r>
          </a:p>
          <a:p>
            <a:pPr lvl="2"/>
            <a:r>
              <a:rPr lang="ru-RU" altLang="ru-RU" smtClean="0"/>
              <a:t>Third level</a:t>
            </a:r>
          </a:p>
          <a:p>
            <a:pPr lvl="3"/>
            <a:r>
              <a:rPr lang="ru-RU" altLang="ru-RU" smtClean="0"/>
              <a:t>Fourth level</a:t>
            </a:r>
          </a:p>
          <a:p>
            <a:pPr lvl="4"/>
            <a:r>
              <a:rPr lang="ru-RU" altLang="ru-RU" smtClean="0"/>
              <a:t>Fifth level</a:t>
            </a:r>
          </a:p>
        </p:txBody>
      </p:sp>
      <p:sp>
        <p:nvSpPr>
          <p:cNvPr id="198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 dirty="0"/>
          </a:p>
        </p:txBody>
      </p:sp>
      <p:sp>
        <p:nvSpPr>
          <p:cNvPr id="198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fld id="{79E2989F-E908-4574-A120-3D07ADD75B20}" type="slidenum">
              <a:rPr lang="ru-RU" altLang="ru-RU"/>
              <a:pPr/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930206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hidden">
          <a:xfrm>
            <a:off x="228600" y="3200400"/>
            <a:ext cx="8763000" cy="134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/>
          </a:p>
        </p:txBody>
      </p:sp>
      <p:pic>
        <p:nvPicPr>
          <p:cNvPr id="7171" name="Picture 3" descr="ANABNR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0" t="-1314" r="-2" b="-36961"/>
          <a:stretch>
            <a:fillRect/>
          </a:stretch>
        </p:blipFill>
        <p:spPr bwMode="auto">
          <a:xfrm>
            <a:off x="533400" y="3200400"/>
            <a:ext cx="8458200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2" name="Rectangle 4"/>
          <p:cNvSpPr>
            <a:spLocks noChangeArrowheads="1"/>
          </p:cNvSpPr>
          <p:nvPr/>
        </p:nvSpPr>
        <p:spPr bwMode="hidden">
          <a:xfrm>
            <a:off x="795338" y="2895600"/>
            <a:ext cx="304800" cy="990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430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ru-RU" noProof="0" smtClean="0"/>
              <a:t>Образец заголовка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38350" y="4351338"/>
            <a:ext cx="6400800" cy="1371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ru-RU" altLang="ru-RU" noProof="0" smtClean="0"/>
              <a:t>Образец подзаголовка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fld id="{81EFC4B3-51EB-4ADC-8F6C-7313D2AC0A08}" type="slidenum">
              <a:rPr lang="ru-RU" altLang="ru-RU"/>
              <a:pPr/>
              <a:t>‹#›</a:t>
            </a:fld>
            <a:endParaRPr lang="ru-RU" alt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CAB378-D130-421A-B08E-FD9A2F0A8266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96077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96100" y="838200"/>
            <a:ext cx="1943100" cy="53784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676900" cy="5378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17935F-0DAA-439F-8736-4CCBED1FC21E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3534033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1066800" y="2101850"/>
            <a:ext cx="7772400" cy="41148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429000" y="6413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229600" y="6413500"/>
            <a:ext cx="914400" cy="457200"/>
          </a:xfrm>
        </p:spPr>
        <p:txBody>
          <a:bodyPr/>
          <a:lstStyle>
            <a:lvl1pPr>
              <a:defRPr/>
            </a:lvl1pPr>
          </a:lstStyle>
          <a:p>
            <a:fld id="{6E4C3F08-28A2-4451-B512-48480F9D1F99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2906162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Заголовок, текст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Картинка 3"/>
          <p:cNvSpPr>
            <a:spLocks noGrp="1"/>
          </p:cNvSpPr>
          <p:nvPr>
            <p:ph type="clipArt"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429000" y="6413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13500"/>
            <a:ext cx="914400" cy="457200"/>
          </a:xfrm>
        </p:spPr>
        <p:txBody>
          <a:bodyPr/>
          <a:lstStyle>
            <a:lvl1pPr>
              <a:defRPr/>
            </a:lvl1pPr>
          </a:lstStyle>
          <a:p>
            <a:fld id="{83A1A078-FA03-4EBD-94A7-A2364655993F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229055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0FBF71-61D7-4F2E-8A56-D13E3E3504C4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215461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EDABBB-6512-4067-A20B-C722DFA0E484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397691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EF5C6F-19C6-4571-8201-80946B40DA49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271352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FD4689-B876-4EF3-A7F2-0BA07A5E4713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275897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859764-1438-4F2B-B807-66AFC6C3EC0B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4177598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DBBD24-55A3-467E-84D5-8BC7F1958B95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90641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340019-A25B-405D-A870-9A5B7813597E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287166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ABBEC4-8F11-4C89-9225-D25B13CABA83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133402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hidden">
          <a:xfrm>
            <a:off x="152400" y="0"/>
            <a:ext cx="14478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hidden">
          <a:xfrm>
            <a:off x="1676400" y="0"/>
            <a:ext cx="7467600" cy="1219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/>
          </a:p>
        </p:txBody>
      </p:sp>
      <p:sp>
        <p:nvSpPr>
          <p:cNvPr id="6148" name="Rectangle 4" descr="Stationery"/>
          <p:cNvSpPr>
            <a:spLocks noChangeArrowheads="1"/>
          </p:cNvSpPr>
          <p:nvPr/>
        </p:nvSpPr>
        <p:spPr bwMode="auto">
          <a:xfrm>
            <a:off x="457200" y="0"/>
            <a:ext cx="1219200" cy="762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/>
          </a:p>
        </p:txBody>
      </p:sp>
      <p:sp>
        <p:nvSpPr>
          <p:cNvPr id="6149" name="Rectangle 5" descr="Stationery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35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 altLang="ru-RU" dirty="0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 altLang="ru-RU" dirty="0"/>
          </a:p>
        </p:txBody>
      </p:sp>
      <p:pic>
        <p:nvPicPr>
          <p:cNvPr id="6153" name="Picture 9" descr="anabnr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0"/>
            <a:ext cx="7915275" cy="75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304800" y="457200"/>
            <a:ext cx="2514600" cy="304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/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2400">
                <a:solidFill>
                  <a:schemeClr val="tx2"/>
                </a:solidFill>
              </a:defRPr>
            </a:lvl1pPr>
          </a:lstStyle>
          <a:p>
            <a:fld id="{69C74184-92F9-4419-BB70-C6087659E60B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457200" indent="-457200" algn="l" rtl="0" fontAlgn="base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1027113" indent="-4556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370013" indent="-228600" algn="l" rtl="0" fontAlgn="base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712913" indent="-228600" algn="l" rtl="0" fontAlgn="base">
        <a:spcBef>
          <a:spcPct val="20000"/>
        </a:spcBef>
        <a:spcAft>
          <a:spcPct val="0"/>
        </a:spcAft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1043608" y="908720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Базовые протоколы </a:t>
            </a:r>
            <a:r>
              <a:rPr kumimoji="0" lang="en-US" altLang="ru-RU" b="1" kern="0" dirty="0" smtClean="0"/>
              <a:t>TCP/IP</a:t>
            </a:r>
          </a:p>
        </p:txBody>
      </p:sp>
      <p:pic>
        <p:nvPicPr>
          <p:cNvPr id="192514" name="Picture 2" descr="Картинки по запросу tcp i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19772"/>
            <a:ext cx="8676456" cy="433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107504" y="260648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None/>
            </a:pPr>
            <a:r>
              <a:rPr kumimoji="0" lang="ru-RU" altLang="ru-RU" b="1" kern="0" dirty="0" smtClean="0"/>
              <a:t>Сокеты </a:t>
            </a:r>
            <a:r>
              <a:rPr kumimoji="0" lang="en-US" altLang="ru-RU" b="1" kern="0" dirty="0" smtClean="0"/>
              <a:t>UDP</a:t>
            </a:r>
            <a:endParaRPr kumimoji="0" lang="ru-RU" altLang="ru-RU" b="1" kern="0" dirty="0" smtClean="0"/>
          </a:p>
        </p:txBody>
      </p:sp>
      <p:sp>
        <p:nvSpPr>
          <p:cNvPr id="70" name="Rectangle 2"/>
          <p:cNvSpPr>
            <a:spLocks noChangeArrowheads="1"/>
          </p:cNvSpPr>
          <p:nvPr/>
        </p:nvSpPr>
        <p:spPr bwMode="auto">
          <a:xfrm>
            <a:off x="4663083" y="1263650"/>
            <a:ext cx="977900" cy="495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71" name="Rectangle 3"/>
          <p:cNvSpPr>
            <a:spLocks noChangeArrowheads="1"/>
          </p:cNvSpPr>
          <p:nvPr/>
        </p:nvSpPr>
        <p:spPr bwMode="auto">
          <a:xfrm>
            <a:off x="4590058" y="1135063"/>
            <a:ext cx="2430463" cy="2566987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72" name="Rectangle 4"/>
          <p:cNvSpPr>
            <a:spLocks noChangeArrowheads="1"/>
          </p:cNvSpPr>
          <p:nvPr/>
        </p:nvSpPr>
        <p:spPr bwMode="auto">
          <a:xfrm>
            <a:off x="5856883" y="1238250"/>
            <a:ext cx="1092200" cy="520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73" name="Rectangle 5"/>
          <p:cNvSpPr>
            <a:spLocks noChangeArrowheads="1"/>
          </p:cNvSpPr>
          <p:nvPr/>
        </p:nvSpPr>
        <p:spPr bwMode="auto">
          <a:xfrm>
            <a:off x="5606058" y="3702050"/>
            <a:ext cx="504825" cy="14446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74" name="Rectangle 6"/>
          <p:cNvSpPr>
            <a:spLocks noChangeArrowheads="1"/>
          </p:cNvSpPr>
          <p:nvPr/>
        </p:nvSpPr>
        <p:spPr bwMode="auto">
          <a:xfrm>
            <a:off x="1689696" y="4254500"/>
            <a:ext cx="787400" cy="4318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75" name="Text Box 7"/>
          <p:cNvSpPr txBox="1">
            <a:spLocks noChangeArrowheads="1"/>
          </p:cNvSpPr>
          <p:nvPr/>
        </p:nvSpPr>
        <p:spPr bwMode="auto">
          <a:xfrm>
            <a:off x="1602383" y="3919538"/>
            <a:ext cx="2124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sz="1600">
                <a:latin typeface="Arial Narrow" pitchFamily="34" charset="0"/>
              </a:rPr>
              <a:t>DNS client2</a:t>
            </a:r>
            <a:endParaRPr lang="ru-RU" altLang="ru-RU" sz="1600">
              <a:latin typeface="Arial Narrow" pitchFamily="34" charset="0"/>
            </a:endParaRPr>
          </a:p>
        </p:txBody>
      </p:sp>
      <p:sp>
        <p:nvSpPr>
          <p:cNvPr id="76" name="Text Box 8"/>
          <p:cNvSpPr txBox="1">
            <a:spLocks noChangeArrowheads="1"/>
          </p:cNvSpPr>
          <p:nvPr/>
        </p:nvSpPr>
        <p:spPr bwMode="auto">
          <a:xfrm>
            <a:off x="6133108" y="3687763"/>
            <a:ext cx="9715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ru-RU">
                <a:latin typeface="Arial Narrow" pitchFamily="34" charset="0"/>
              </a:rPr>
              <a:t>IP1, IP2</a:t>
            </a:r>
            <a:endParaRPr lang="ru-RU" altLang="ru-RU" sz="1600">
              <a:latin typeface="Times New Roman" pitchFamily="18" charset="0"/>
            </a:endParaRPr>
          </a:p>
        </p:txBody>
      </p:sp>
      <p:sp>
        <p:nvSpPr>
          <p:cNvPr id="77" name="Rectangle 9"/>
          <p:cNvSpPr>
            <a:spLocks noChangeArrowheads="1"/>
          </p:cNvSpPr>
          <p:nvPr/>
        </p:nvSpPr>
        <p:spPr bwMode="auto">
          <a:xfrm>
            <a:off x="5391746" y="2460625"/>
            <a:ext cx="1008062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78" name="Text Box 10"/>
          <p:cNvSpPr txBox="1">
            <a:spLocks noChangeArrowheads="1"/>
          </p:cNvSpPr>
          <p:nvPr/>
        </p:nvSpPr>
        <p:spPr bwMode="auto">
          <a:xfrm>
            <a:off x="5496521" y="2460625"/>
            <a:ext cx="10890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/>
              <a:t>UDP</a:t>
            </a:r>
            <a:endParaRPr lang="ru-RU" altLang="ru-RU"/>
          </a:p>
        </p:txBody>
      </p:sp>
      <p:sp>
        <p:nvSpPr>
          <p:cNvPr id="79" name="Line 11"/>
          <p:cNvSpPr>
            <a:spLocks noChangeShapeType="1"/>
          </p:cNvSpPr>
          <p:nvPr/>
        </p:nvSpPr>
        <p:spPr bwMode="auto">
          <a:xfrm flipH="1" flipV="1">
            <a:off x="5326658" y="1924050"/>
            <a:ext cx="496888" cy="53657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81" name="Text Box 13"/>
          <p:cNvSpPr txBox="1">
            <a:spLocks noChangeArrowheads="1"/>
          </p:cNvSpPr>
          <p:nvPr/>
        </p:nvSpPr>
        <p:spPr bwMode="auto">
          <a:xfrm>
            <a:off x="3015258" y="2554288"/>
            <a:ext cx="1439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endParaRPr lang="ru-RU" altLang="ru-RU" sz="2000">
              <a:latin typeface="Times New Roman" pitchFamily="18" charset="0"/>
            </a:endParaRPr>
          </a:p>
        </p:txBody>
      </p:sp>
      <p:sp>
        <p:nvSpPr>
          <p:cNvPr id="82" name="Rectangle 14"/>
          <p:cNvSpPr>
            <a:spLocks noChangeArrowheads="1"/>
          </p:cNvSpPr>
          <p:nvPr/>
        </p:nvSpPr>
        <p:spPr bwMode="auto">
          <a:xfrm>
            <a:off x="5391746" y="2968625"/>
            <a:ext cx="1008062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83" name="Text Box 15"/>
          <p:cNvSpPr txBox="1">
            <a:spLocks noChangeArrowheads="1"/>
          </p:cNvSpPr>
          <p:nvPr/>
        </p:nvSpPr>
        <p:spPr bwMode="auto">
          <a:xfrm>
            <a:off x="5666383" y="3003550"/>
            <a:ext cx="4953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/>
              <a:t>IP</a:t>
            </a:r>
            <a:endParaRPr lang="ru-RU" altLang="ru-RU"/>
          </a:p>
        </p:txBody>
      </p:sp>
      <p:sp>
        <p:nvSpPr>
          <p:cNvPr id="84" name="Line 16"/>
          <p:cNvSpPr>
            <a:spLocks noChangeShapeType="1"/>
          </p:cNvSpPr>
          <p:nvPr/>
        </p:nvSpPr>
        <p:spPr bwMode="auto">
          <a:xfrm flipV="1">
            <a:off x="5869583" y="3397250"/>
            <a:ext cx="0" cy="279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85" name="Line 17"/>
          <p:cNvSpPr>
            <a:spLocks noChangeShapeType="1"/>
          </p:cNvSpPr>
          <p:nvPr/>
        </p:nvSpPr>
        <p:spPr bwMode="auto">
          <a:xfrm flipV="1">
            <a:off x="5869583" y="2889250"/>
            <a:ext cx="0" cy="88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86" name="Text Box 18"/>
          <p:cNvSpPr txBox="1">
            <a:spLocks noChangeArrowheads="1"/>
          </p:cNvSpPr>
          <p:nvPr/>
        </p:nvSpPr>
        <p:spPr bwMode="auto">
          <a:xfrm>
            <a:off x="5842596" y="1317625"/>
            <a:ext cx="1152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ru-RU" sz="1400">
                <a:latin typeface="Times New Roman" pitchFamily="18" charset="0"/>
              </a:rPr>
              <a:t>DNS server2</a:t>
            </a:r>
            <a:endParaRPr lang="ru-RU" altLang="ru-RU" sz="1400">
              <a:latin typeface="Times New Roman" pitchFamily="18" charset="0"/>
            </a:endParaRPr>
          </a:p>
        </p:txBody>
      </p:sp>
      <p:sp>
        <p:nvSpPr>
          <p:cNvPr id="87" name="Rectangle 19"/>
          <p:cNvSpPr>
            <a:spLocks noChangeArrowheads="1"/>
          </p:cNvSpPr>
          <p:nvPr/>
        </p:nvSpPr>
        <p:spPr bwMode="auto">
          <a:xfrm>
            <a:off x="4675783" y="1225550"/>
            <a:ext cx="1092200" cy="520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88" name="Text Box 20"/>
          <p:cNvSpPr txBox="1">
            <a:spLocks noChangeArrowheads="1"/>
          </p:cNvSpPr>
          <p:nvPr/>
        </p:nvSpPr>
        <p:spPr bwMode="auto">
          <a:xfrm>
            <a:off x="4663083" y="1343025"/>
            <a:ext cx="1152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ru-RU" sz="1400">
                <a:latin typeface="Times New Roman" pitchFamily="18" charset="0"/>
              </a:rPr>
              <a:t>DNS server1</a:t>
            </a:r>
            <a:endParaRPr lang="ru-RU" altLang="ru-RU" sz="1400">
              <a:latin typeface="Times New Roman" pitchFamily="18" charset="0"/>
            </a:endParaRPr>
          </a:p>
        </p:txBody>
      </p:sp>
      <p:sp>
        <p:nvSpPr>
          <p:cNvPr id="89" name="Rectangle 21"/>
          <p:cNvSpPr>
            <a:spLocks noChangeArrowheads="1"/>
          </p:cNvSpPr>
          <p:nvPr/>
        </p:nvSpPr>
        <p:spPr bwMode="auto">
          <a:xfrm>
            <a:off x="4942483" y="1758950"/>
            <a:ext cx="609600" cy="139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90" name="Rectangle 22"/>
          <p:cNvSpPr>
            <a:spLocks noChangeArrowheads="1"/>
          </p:cNvSpPr>
          <p:nvPr/>
        </p:nvSpPr>
        <p:spPr bwMode="auto">
          <a:xfrm>
            <a:off x="6098183" y="1771650"/>
            <a:ext cx="609600" cy="139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91" name="Text Box 23"/>
          <p:cNvSpPr txBox="1">
            <a:spLocks noChangeArrowheads="1"/>
          </p:cNvSpPr>
          <p:nvPr/>
        </p:nvSpPr>
        <p:spPr bwMode="auto">
          <a:xfrm>
            <a:off x="7211392" y="1195387"/>
            <a:ext cx="1803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sz="1600" dirty="0">
                <a:latin typeface="Arial Narrow" pitchFamily="34" charset="0"/>
              </a:rPr>
              <a:t>Socket  DNS server2</a:t>
            </a:r>
            <a:br>
              <a:rPr lang="en-GB" altLang="ru-RU" sz="1600" dirty="0">
                <a:latin typeface="Arial Narrow" pitchFamily="34" charset="0"/>
              </a:rPr>
            </a:br>
            <a:r>
              <a:rPr lang="en-GB" altLang="ru-RU" sz="1600" dirty="0">
                <a:latin typeface="Arial Narrow" pitchFamily="34" charset="0"/>
              </a:rPr>
              <a:t> (</a:t>
            </a:r>
            <a:r>
              <a:rPr lang="en-GB" altLang="ru-RU" sz="1600" b="1" dirty="0">
                <a:latin typeface="Arial Narrow" pitchFamily="34" charset="0"/>
              </a:rPr>
              <a:t>IP2</a:t>
            </a:r>
            <a:r>
              <a:rPr lang="en-GB" altLang="ru-RU" sz="1600" dirty="0">
                <a:latin typeface="Arial Narrow" pitchFamily="34" charset="0"/>
              </a:rPr>
              <a:t>, port UDP </a:t>
            </a:r>
            <a:r>
              <a:rPr lang="en-GB" altLang="ru-RU" sz="1600" b="1" dirty="0">
                <a:latin typeface="Arial Narrow" pitchFamily="34" charset="0"/>
              </a:rPr>
              <a:t>53)</a:t>
            </a:r>
            <a:endParaRPr lang="ru-RU" altLang="ru-RU" sz="1600" b="1" dirty="0">
              <a:latin typeface="Arial Narrow" pitchFamily="34" charset="0"/>
            </a:endParaRPr>
          </a:p>
        </p:txBody>
      </p:sp>
      <p:sp>
        <p:nvSpPr>
          <p:cNvPr id="92" name="Line 24"/>
          <p:cNvSpPr>
            <a:spLocks noChangeShapeType="1"/>
          </p:cNvSpPr>
          <p:nvPr/>
        </p:nvSpPr>
        <p:spPr bwMode="auto">
          <a:xfrm flipV="1">
            <a:off x="6710784" y="1758950"/>
            <a:ext cx="660400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93" name="Text Box 25"/>
          <p:cNvSpPr txBox="1">
            <a:spLocks noChangeArrowheads="1"/>
          </p:cNvSpPr>
          <p:nvPr/>
        </p:nvSpPr>
        <p:spPr bwMode="auto">
          <a:xfrm>
            <a:off x="2770783" y="1428750"/>
            <a:ext cx="1803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buNone/>
            </a:pPr>
            <a:r>
              <a:rPr lang="en-GB" altLang="ru-RU" sz="1600">
                <a:latin typeface="Arial Narrow" pitchFamily="34" charset="0"/>
              </a:rPr>
              <a:t>Socket  DNS server1</a:t>
            </a:r>
            <a:br>
              <a:rPr lang="en-GB" altLang="ru-RU" sz="1600">
                <a:latin typeface="Arial Narrow" pitchFamily="34" charset="0"/>
              </a:rPr>
            </a:br>
            <a:r>
              <a:rPr lang="en-GB" altLang="ru-RU" sz="1600">
                <a:latin typeface="Arial Narrow" pitchFamily="34" charset="0"/>
              </a:rPr>
              <a:t>(</a:t>
            </a:r>
            <a:r>
              <a:rPr lang="en-GB" altLang="ru-RU" sz="1600" b="1">
                <a:latin typeface="Arial Narrow" pitchFamily="34" charset="0"/>
              </a:rPr>
              <a:t>IP1</a:t>
            </a:r>
            <a:r>
              <a:rPr lang="en-GB" altLang="ru-RU" sz="1600">
                <a:latin typeface="Arial Narrow" pitchFamily="34" charset="0"/>
              </a:rPr>
              <a:t>, port UDP </a:t>
            </a:r>
            <a:r>
              <a:rPr lang="en-GB" altLang="ru-RU" sz="1600" b="1">
                <a:latin typeface="Arial Narrow" pitchFamily="34" charset="0"/>
              </a:rPr>
              <a:t>53)</a:t>
            </a:r>
            <a:endParaRPr lang="ru-RU" altLang="ru-RU" sz="1600" b="1">
              <a:latin typeface="Arial Narrow" pitchFamily="34" charset="0"/>
            </a:endParaRPr>
          </a:p>
        </p:txBody>
      </p:sp>
      <p:sp>
        <p:nvSpPr>
          <p:cNvPr id="94" name="Line 26"/>
          <p:cNvSpPr>
            <a:spLocks noChangeShapeType="1"/>
          </p:cNvSpPr>
          <p:nvPr/>
        </p:nvSpPr>
        <p:spPr bwMode="auto">
          <a:xfrm flipV="1">
            <a:off x="4523383" y="1822450"/>
            <a:ext cx="406400" cy="5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grpSp>
        <p:nvGrpSpPr>
          <p:cNvPr id="95" name="Group 27"/>
          <p:cNvGrpSpPr>
            <a:grpSpLocks/>
          </p:cNvGrpSpPr>
          <p:nvPr/>
        </p:nvGrpSpPr>
        <p:grpSpPr bwMode="auto">
          <a:xfrm>
            <a:off x="2084983" y="4908550"/>
            <a:ext cx="3784600" cy="1679575"/>
            <a:chOff x="1184" y="3112"/>
            <a:chExt cx="2552" cy="1156"/>
          </a:xfrm>
        </p:grpSpPr>
        <p:sp>
          <p:nvSpPr>
            <p:cNvPr id="96" name="AutoShape 28"/>
            <p:cNvSpPr>
              <a:spLocks/>
            </p:cNvSpPr>
            <p:nvPr/>
          </p:nvSpPr>
          <p:spPr bwMode="auto">
            <a:xfrm rot="16200000">
              <a:off x="1880" y="3032"/>
              <a:ext cx="144" cy="1440"/>
            </a:xfrm>
            <a:prstGeom prst="leftBrace">
              <a:avLst>
                <a:gd name="adj1" fmla="val 8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7" name="Rectangle 29"/>
            <p:cNvSpPr>
              <a:spLocks noChangeArrowheads="1"/>
            </p:cNvSpPr>
            <p:nvPr/>
          </p:nvSpPr>
          <p:spPr bwMode="auto">
            <a:xfrm>
              <a:off x="1216" y="3464"/>
              <a:ext cx="2096" cy="2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8" name="Rectangle 30"/>
            <p:cNvSpPr>
              <a:spLocks noChangeArrowheads="1"/>
            </p:cNvSpPr>
            <p:nvPr/>
          </p:nvSpPr>
          <p:spPr bwMode="auto">
            <a:xfrm>
              <a:off x="1216" y="3456"/>
              <a:ext cx="1440" cy="21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9" name="Rectangle 31"/>
            <p:cNvSpPr>
              <a:spLocks noChangeArrowheads="1"/>
            </p:cNvSpPr>
            <p:nvPr/>
          </p:nvSpPr>
          <p:spPr bwMode="auto">
            <a:xfrm>
              <a:off x="1888" y="3464"/>
              <a:ext cx="776" cy="2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0" name="Rectangle 32"/>
            <p:cNvSpPr>
              <a:spLocks noChangeArrowheads="1"/>
            </p:cNvSpPr>
            <p:nvPr/>
          </p:nvSpPr>
          <p:spPr bwMode="auto">
            <a:xfrm>
              <a:off x="3320" y="3464"/>
              <a:ext cx="392" cy="21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1" name="Text Box 33"/>
            <p:cNvSpPr txBox="1">
              <a:spLocks noChangeArrowheads="1"/>
            </p:cNvSpPr>
            <p:nvPr/>
          </p:nvSpPr>
          <p:spPr bwMode="auto">
            <a:xfrm>
              <a:off x="1456" y="3760"/>
              <a:ext cx="1200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600">
                  <a:latin typeface="Arial Narrow" pitchFamily="34" charset="0"/>
                </a:rPr>
                <a:t>UDP datagram</a:t>
              </a:r>
              <a:endParaRPr lang="ru-RU" altLang="ru-RU" sz="1600">
                <a:latin typeface="Arial Narrow" pitchFamily="34" charset="0"/>
              </a:endParaRPr>
            </a:p>
          </p:txBody>
        </p:sp>
        <p:sp>
          <p:nvSpPr>
            <p:cNvPr id="102" name="Text Box 34"/>
            <p:cNvSpPr txBox="1">
              <a:spLocks noChangeArrowheads="1"/>
            </p:cNvSpPr>
            <p:nvPr/>
          </p:nvSpPr>
          <p:spPr bwMode="auto">
            <a:xfrm>
              <a:off x="1912" y="3456"/>
              <a:ext cx="93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600">
                  <a:latin typeface="Arial Narrow" pitchFamily="34" charset="0"/>
                </a:rPr>
                <a:t>Dest port 53</a:t>
              </a:r>
              <a:endParaRPr lang="ru-RU" altLang="ru-RU" sz="1600">
                <a:latin typeface="Arial Narrow" pitchFamily="34" charset="0"/>
              </a:endParaRPr>
            </a:p>
          </p:txBody>
        </p:sp>
        <p:sp>
          <p:nvSpPr>
            <p:cNvPr id="103" name="AutoShape 35"/>
            <p:cNvSpPr>
              <a:spLocks/>
            </p:cNvSpPr>
            <p:nvPr/>
          </p:nvSpPr>
          <p:spPr bwMode="auto">
            <a:xfrm rot="5400000" flipV="1">
              <a:off x="2192" y="2328"/>
              <a:ext cx="144" cy="2096"/>
            </a:xfrm>
            <a:prstGeom prst="leftBrace">
              <a:avLst>
                <a:gd name="adj1" fmla="val 121296"/>
                <a:gd name="adj2" fmla="val 4992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4" name="Text Box 36"/>
            <p:cNvSpPr txBox="1">
              <a:spLocks noChangeArrowheads="1"/>
            </p:cNvSpPr>
            <p:nvPr/>
          </p:nvSpPr>
          <p:spPr bwMode="auto">
            <a:xfrm>
              <a:off x="1728" y="3112"/>
              <a:ext cx="1201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600">
                  <a:latin typeface="Arial Narrow" pitchFamily="34" charset="0"/>
                </a:rPr>
                <a:t>IP datagram</a:t>
              </a:r>
              <a:endParaRPr lang="ru-RU" altLang="ru-RU" sz="1600">
                <a:latin typeface="Arial Narrow" pitchFamily="34" charset="0"/>
              </a:endParaRPr>
            </a:p>
          </p:txBody>
        </p:sp>
        <p:sp>
          <p:nvSpPr>
            <p:cNvPr id="105" name="Text Box 37"/>
            <p:cNvSpPr txBox="1">
              <a:spLocks noChangeArrowheads="1"/>
            </p:cNvSpPr>
            <p:nvPr/>
          </p:nvSpPr>
          <p:spPr bwMode="auto">
            <a:xfrm>
              <a:off x="2632" y="3456"/>
              <a:ext cx="935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600">
                  <a:latin typeface="Arial Narrow" pitchFamily="34" charset="0"/>
                </a:rPr>
                <a:t>Dest IP2</a:t>
              </a:r>
              <a:endParaRPr lang="ru-RU" altLang="ru-RU" sz="1600">
                <a:latin typeface="Arial Narrow" pitchFamily="34" charset="0"/>
              </a:endParaRPr>
            </a:p>
          </p:txBody>
        </p:sp>
        <p:sp>
          <p:nvSpPr>
            <p:cNvPr id="106" name="Text Box 38"/>
            <p:cNvSpPr txBox="1">
              <a:spLocks noChangeArrowheads="1"/>
            </p:cNvSpPr>
            <p:nvPr/>
          </p:nvSpPr>
          <p:spPr bwMode="auto">
            <a:xfrm>
              <a:off x="1184" y="3456"/>
              <a:ext cx="770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600">
                  <a:latin typeface="Arial Narrow" pitchFamily="34" charset="0"/>
                </a:rPr>
                <a:t>DNS request</a:t>
              </a:r>
              <a:endParaRPr lang="ru-RU" altLang="ru-RU" sz="1600">
                <a:latin typeface="Arial Narrow" pitchFamily="34" charset="0"/>
              </a:endParaRPr>
            </a:p>
          </p:txBody>
        </p:sp>
        <p:sp>
          <p:nvSpPr>
            <p:cNvPr id="107" name="AutoShape 39"/>
            <p:cNvSpPr>
              <a:spLocks/>
            </p:cNvSpPr>
            <p:nvPr/>
          </p:nvSpPr>
          <p:spPr bwMode="auto">
            <a:xfrm rot="16200000">
              <a:off x="2340" y="2692"/>
              <a:ext cx="272" cy="2520"/>
            </a:xfrm>
            <a:prstGeom prst="leftBrace">
              <a:avLst>
                <a:gd name="adj1" fmla="val 7720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8" name="Text Box 40"/>
            <p:cNvSpPr txBox="1">
              <a:spLocks noChangeArrowheads="1"/>
            </p:cNvSpPr>
            <p:nvPr/>
          </p:nvSpPr>
          <p:spPr bwMode="auto">
            <a:xfrm>
              <a:off x="2272" y="4036"/>
              <a:ext cx="760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600">
                  <a:latin typeface="Arial Narrow" pitchFamily="34" charset="0"/>
                </a:rPr>
                <a:t>frame</a:t>
              </a:r>
              <a:endParaRPr lang="ru-RU" altLang="ru-RU" sz="1600">
                <a:latin typeface="Arial Narrow" pitchFamily="34" charset="0"/>
              </a:endParaRPr>
            </a:p>
          </p:txBody>
        </p:sp>
      </p:grpSp>
      <p:sp>
        <p:nvSpPr>
          <p:cNvPr id="109" name="Freeform 41"/>
          <p:cNvSpPr>
            <a:spLocks/>
          </p:cNvSpPr>
          <p:nvPr/>
        </p:nvSpPr>
        <p:spPr bwMode="auto">
          <a:xfrm>
            <a:off x="1930996" y="4692650"/>
            <a:ext cx="192087" cy="882650"/>
          </a:xfrm>
          <a:custGeom>
            <a:avLst/>
            <a:gdLst>
              <a:gd name="T0" fmla="*/ 41 w 121"/>
              <a:gd name="T1" fmla="*/ 0 h 556"/>
              <a:gd name="T2" fmla="*/ 1 w 121"/>
              <a:gd name="T3" fmla="*/ 384 h 556"/>
              <a:gd name="T4" fmla="*/ 49 w 121"/>
              <a:gd name="T5" fmla="*/ 528 h 556"/>
              <a:gd name="T6" fmla="*/ 121 w 121"/>
              <a:gd name="T7" fmla="*/ 552 h 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1" h="556">
                <a:moveTo>
                  <a:pt x="41" y="0"/>
                </a:moveTo>
                <a:cubicBezTo>
                  <a:pt x="20" y="148"/>
                  <a:pt x="0" y="296"/>
                  <a:pt x="1" y="384"/>
                </a:cubicBezTo>
                <a:cubicBezTo>
                  <a:pt x="2" y="472"/>
                  <a:pt x="29" y="500"/>
                  <a:pt x="49" y="528"/>
                </a:cubicBezTo>
                <a:cubicBezTo>
                  <a:pt x="69" y="556"/>
                  <a:pt x="109" y="548"/>
                  <a:pt x="121" y="552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110" name="Freeform 42"/>
          <p:cNvSpPr>
            <a:spLocks/>
          </p:cNvSpPr>
          <p:nvPr/>
        </p:nvSpPr>
        <p:spPr bwMode="auto">
          <a:xfrm>
            <a:off x="5831483" y="3829050"/>
            <a:ext cx="134938" cy="1739900"/>
          </a:xfrm>
          <a:custGeom>
            <a:avLst/>
            <a:gdLst>
              <a:gd name="T0" fmla="*/ 0 w 85"/>
              <a:gd name="T1" fmla="*/ 1096 h 1096"/>
              <a:gd name="T2" fmla="*/ 80 w 85"/>
              <a:gd name="T3" fmla="*/ 960 h 1096"/>
              <a:gd name="T4" fmla="*/ 32 w 85"/>
              <a:gd name="T5" fmla="*/ 352 h 1096"/>
              <a:gd name="T6" fmla="*/ 24 w 85"/>
              <a:gd name="T7" fmla="*/ 0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1096">
                <a:moveTo>
                  <a:pt x="0" y="1096"/>
                </a:moveTo>
                <a:cubicBezTo>
                  <a:pt x="37" y="1090"/>
                  <a:pt x="75" y="1084"/>
                  <a:pt x="80" y="960"/>
                </a:cubicBezTo>
                <a:cubicBezTo>
                  <a:pt x="85" y="836"/>
                  <a:pt x="41" y="512"/>
                  <a:pt x="32" y="352"/>
                </a:cubicBezTo>
                <a:cubicBezTo>
                  <a:pt x="23" y="192"/>
                  <a:pt x="23" y="96"/>
                  <a:pt x="24" y="0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111" name="Line 43"/>
          <p:cNvSpPr>
            <a:spLocks noChangeShapeType="1"/>
          </p:cNvSpPr>
          <p:nvPr/>
        </p:nvSpPr>
        <p:spPr bwMode="auto">
          <a:xfrm flipV="1">
            <a:off x="5869583" y="1911350"/>
            <a:ext cx="520700" cy="546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971600" y="2499122"/>
            <a:ext cx="2510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Socket = </a:t>
            </a:r>
            <a:r>
              <a:rPr lang="en-US" dirty="0" err="1" smtClean="0"/>
              <a:t>IP:Port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76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0" y="260648"/>
            <a:ext cx="91440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None/>
            </a:pPr>
            <a:r>
              <a:rPr kumimoji="0" lang="ru-RU" altLang="ru-RU" b="1" kern="0" dirty="0" smtClean="0"/>
              <a:t>Протокол надёжной передачи </a:t>
            </a:r>
            <a:r>
              <a:rPr kumimoji="0" lang="en-US" altLang="ru-RU" b="1" kern="0" dirty="0" smtClean="0"/>
              <a:t>TCP</a:t>
            </a:r>
            <a:endParaRPr kumimoji="0" lang="ru-RU" altLang="ru-RU" b="1" kern="0" dirty="0" smtClean="0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308795"/>
            <a:ext cx="828092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 err="1" smtClean="0"/>
              <a:t>Transmission</a:t>
            </a:r>
            <a:r>
              <a:rPr lang="ru-RU" sz="1800" dirty="0" smtClean="0"/>
              <a:t> </a:t>
            </a:r>
            <a:r>
              <a:rPr lang="ru-RU" sz="1800" dirty="0" err="1"/>
              <a:t>Control</a:t>
            </a:r>
            <a:r>
              <a:rPr lang="ru-RU" sz="1800" dirty="0"/>
              <a:t> </a:t>
            </a:r>
            <a:r>
              <a:rPr lang="ru-RU" sz="1800" dirty="0" err="1" smtClean="0"/>
              <a:t>Protocol</a:t>
            </a:r>
            <a:r>
              <a:rPr lang="ru-RU" sz="1800" dirty="0" smtClean="0"/>
              <a:t> </a:t>
            </a:r>
            <a:r>
              <a:rPr lang="en-US" sz="1800" dirty="0" smtClean="0"/>
              <a:t>– </a:t>
            </a:r>
            <a:r>
              <a:rPr lang="ru-RU" sz="1800" dirty="0" smtClean="0"/>
              <a:t>Протокол управления передачей</a:t>
            </a:r>
            <a:endParaRPr lang="ru-RU" sz="1800" dirty="0"/>
          </a:p>
          <a:p>
            <a:r>
              <a:rPr lang="ru-RU" sz="1800" dirty="0" smtClean="0"/>
              <a:t>Транспортный </a:t>
            </a:r>
            <a:r>
              <a:rPr lang="ru-RU" sz="1800" dirty="0"/>
              <a:t>уровень стека </a:t>
            </a:r>
            <a:r>
              <a:rPr lang="ru-RU" sz="1800" dirty="0" err="1" smtClean="0"/>
              <a:t>Internet</a:t>
            </a:r>
            <a:endParaRPr lang="en-US" sz="1800" dirty="0" smtClean="0"/>
          </a:p>
          <a:p>
            <a:pPr lvl="1"/>
            <a:r>
              <a:rPr lang="ru-RU" sz="1800" dirty="0" smtClean="0"/>
              <a:t>Транспортный уровень модели </a:t>
            </a:r>
            <a:r>
              <a:rPr lang="en-US" sz="1800" dirty="0" smtClean="0"/>
              <a:t>OSI</a:t>
            </a:r>
            <a:endParaRPr lang="ru-RU" sz="1800" dirty="0" smtClean="0"/>
          </a:p>
          <a:p>
            <a:r>
              <a:rPr lang="ru-RU" sz="1800" dirty="0" smtClean="0"/>
              <a:t>Сложный</a:t>
            </a:r>
          </a:p>
          <a:p>
            <a:pPr lvl="1"/>
            <a:r>
              <a:rPr lang="ru-RU" sz="1800" dirty="0" smtClean="0"/>
              <a:t>Больше функций</a:t>
            </a:r>
          </a:p>
          <a:p>
            <a:pPr lvl="1"/>
            <a:r>
              <a:rPr lang="ru-RU" sz="1800" dirty="0" smtClean="0"/>
              <a:t>Больше накладных расходов</a:t>
            </a:r>
            <a:endParaRPr lang="ru-RU" sz="1800" dirty="0"/>
          </a:p>
          <a:p>
            <a:r>
              <a:rPr lang="ru-RU" sz="1800" dirty="0"/>
              <a:t>О</a:t>
            </a:r>
            <a:r>
              <a:rPr lang="ru-RU" sz="1800" dirty="0" smtClean="0"/>
              <a:t>беспечивает </a:t>
            </a:r>
            <a:r>
              <a:rPr lang="ru-RU" sz="1800" dirty="0"/>
              <a:t>надежную передачу</a:t>
            </a:r>
          </a:p>
          <a:p>
            <a:r>
              <a:rPr lang="ru-RU" sz="1800" dirty="0" smtClean="0"/>
              <a:t>Основан </a:t>
            </a:r>
            <a:r>
              <a:rPr lang="ru-RU" sz="1800" dirty="0"/>
              <a:t>на соединениях</a:t>
            </a:r>
          </a:p>
          <a:p>
            <a:pPr lvl="1"/>
            <a:r>
              <a:rPr lang="ru-RU" sz="1800" dirty="0" smtClean="0"/>
              <a:t>Не </a:t>
            </a:r>
            <a:r>
              <a:rPr lang="ru-RU" sz="1800" dirty="0"/>
              <a:t>компьютеров, а </a:t>
            </a:r>
            <a:r>
              <a:rPr lang="ru-RU" sz="1800" dirty="0" smtClean="0"/>
              <a:t>приложений</a:t>
            </a:r>
          </a:p>
          <a:p>
            <a:r>
              <a:rPr lang="ru-RU" sz="1800" dirty="0" smtClean="0"/>
              <a:t>Неструктурированный поток байтов</a:t>
            </a:r>
          </a:p>
          <a:p>
            <a:r>
              <a:rPr lang="ru-RU" sz="1800" strike="sngStrike" dirty="0" smtClean="0"/>
              <a:t>Широковещательная рассылка</a:t>
            </a:r>
            <a:endParaRPr lang="ru-RU" sz="1800" strike="sngStrike" dirty="0"/>
          </a:p>
        </p:txBody>
      </p:sp>
      <p:pic>
        <p:nvPicPr>
          <p:cNvPr id="215046" name="Picture 6" descr="Картинки по запросу tcp hea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977" y="3573016"/>
            <a:ext cx="5100023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03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0" y="260648"/>
            <a:ext cx="91440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None/>
            </a:pPr>
            <a:r>
              <a:rPr kumimoji="0" lang="ru-RU" altLang="ru-RU" b="1" kern="0" dirty="0" smtClean="0"/>
              <a:t>Биты управления</a:t>
            </a:r>
            <a:r>
              <a:rPr kumimoji="0" lang="ru-RU" altLang="ru-RU" b="1" kern="0" dirty="0" smtClean="0"/>
              <a:t> </a:t>
            </a:r>
            <a:r>
              <a:rPr kumimoji="0" lang="en-US" altLang="ru-RU" b="1" kern="0" dirty="0" smtClean="0"/>
              <a:t>TCP</a:t>
            </a:r>
          </a:p>
          <a:p>
            <a:pPr algn="ctr">
              <a:buClrTx/>
              <a:buSzTx/>
              <a:buNone/>
            </a:pPr>
            <a:r>
              <a:rPr kumimoji="0" lang="ru-RU" altLang="ru-RU" kern="0" dirty="0" err="1"/>
              <a:t>Control</a:t>
            </a:r>
            <a:r>
              <a:rPr kumimoji="0" lang="ru-RU" altLang="ru-RU" kern="0" dirty="0"/>
              <a:t> </a:t>
            </a:r>
            <a:r>
              <a:rPr kumimoji="0" lang="ru-RU" altLang="ru-RU" kern="0" dirty="0" err="1"/>
              <a:t>bits</a:t>
            </a:r>
            <a:endParaRPr kumimoji="0" lang="ru-RU" altLang="ru-RU" b="1" kern="0" dirty="0" smtClean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250825" y="1600200"/>
            <a:ext cx="6481415" cy="2404864"/>
          </a:xfrm>
          <a:prstGeom prst="rect">
            <a:avLst/>
          </a:prstGeom>
        </p:spPr>
        <p:txBody>
          <a:bodyPr/>
          <a:lstStyle>
            <a:lvl1pPr marL="457200" indent="-4572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7113" indent="-4556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370013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712913" indent="-228600" algn="l" rtl="0" fontAlgn="base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kumimoji="0" lang="en-US" altLang="ru-RU" sz="2000" kern="0" dirty="0" smtClean="0"/>
              <a:t>URG (</a:t>
            </a:r>
            <a:r>
              <a:rPr kumimoji="0" lang="ru-RU" altLang="ru-RU" sz="2000" kern="0" dirty="0" smtClean="0"/>
              <a:t>англ. </a:t>
            </a:r>
            <a:r>
              <a:rPr kumimoji="0" lang="en-US" altLang="ru-RU" sz="2000" kern="0" dirty="0" smtClean="0"/>
              <a:t>Urgent Pointer field significant) </a:t>
            </a:r>
            <a:endParaRPr kumimoji="0" lang="ru-RU" altLang="ru-RU" sz="2000" kern="0" dirty="0" smtClean="0"/>
          </a:p>
          <a:p>
            <a:r>
              <a:rPr kumimoji="0" lang="en-US" altLang="ru-RU" sz="2000" kern="0" dirty="0" smtClean="0"/>
              <a:t>ACK (</a:t>
            </a:r>
            <a:r>
              <a:rPr kumimoji="0" lang="en-US" altLang="ru-RU" sz="2000" kern="0" dirty="0" err="1" smtClean="0"/>
              <a:t>англ</a:t>
            </a:r>
            <a:r>
              <a:rPr kumimoji="0" lang="en-US" altLang="ru-RU" sz="2000" kern="0" dirty="0" smtClean="0"/>
              <a:t>. Acknowledgement field significant)</a:t>
            </a:r>
          </a:p>
          <a:p>
            <a:r>
              <a:rPr kumimoji="0" lang="ru-RU" altLang="ru-RU" sz="2000" kern="0" dirty="0" smtClean="0"/>
              <a:t>PSH (англ. </a:t>
            </a:r>
            <a:r>
              <a:rPr kumimoji="0" lang="ru-RU" altLang="ru-RU" sz="2000" kern="0" dirty="0" err="1" smtClean="0"/>
              <a:t>Push</a:t>
            </a:r>
            <a:r>
              <a:rPr kumimoji="0" lang="ru-RU" altLang="ru-RU" sz="2000" kern="0" dirty="0" smtClean="0"/>
              <a:t> </a:t>
            </a:r>
            <a:r>
              <a:rPr kumimoji="0" lang="ru-RU" altLang="ru-RU" sz="2000" kern="0" dirty="0" err="1" smtClean="0"/>
              <a:t>function</a:t>
            </a:r>
            <a:r>
              <a:rPr kumimoji="0" lang="ru-RU" altLang="ru-RU" sz="2000" kern="0" dirty="0" smtClean="0"/>
              <a:t>)</a:t>
            </a:r>
            <a:endParaRPr kumimoji="0" lang="en-US" altLang="ru-RU" sz="2000" kern="0" dirty="0" smtClean="0"/>
          </a:p>
          <a:p>
            <a:r>
              <a:rPr kumimoji="0" lang="en-US" altLang="ru-RU" sz="2000" kern="0" dirty="0" smtClean="0"/>
              <a:t>RST (</a:t>
            </a:r>
            <a:r>
              <a:rPr kumimoji="0" lang="en-US" altLang="ru-RU" sz="2000" kern="0" dirty="0" err="1" smtClean="0"/>
              <a:t>англ</a:t>
            </a:r>
            <a:r>
              <a:rPr kumimoji="0" lang="en-US" altLang="ru-RU" sz="2000" kern="0" dirty="0" smtClean="0"/>
              <a:t>. Reset the connection)</a:t>
            </a:r>
          </a:p>
          <a:p>
            <a:r>
              <a:rPr kumimoji="0" lang="en-US" altLang="ru-RU" sz="2000" kern="0" dirty="0" smtClean="0"/>
              <a:t>SYN (</a:t>
            </a:r>
            <a:r>
              <a:rPr kumimoji="0" lang="en-US" altLang="ru-RU" sz="2000" kern="0" dirty="0" err="1" smtClean="0"/>
              <a:t>англ</a:t>
            </a:r>
            <a:r>
              <a:rPr kumimoji="0" lang="en-US" altLang="ru-RU" sz="2000" kern="0" dirty="0" smtClean="0"/>
              <a:t>. Synchronize sequence numbers)</a:t>
            </a:r>
          </a:p>
          <a:p>
            <a:r>
              <a:rPr kumimoji="0" lang="ru-RU" altLang="ru-RU" sz="2000" kern="0" dirty="0" smtClean="0"/>
              <a:t>FIN (англ. </a:t>
            </a:r>
            <a:r>
              <a:rPr kumimoji="0" lang="ru-RU" altLang="ru-RU" sz="2000" kern="0" dirty="0" err="1" smtClean="0"/>
              <a:t>No</a:t>
            </a:r>
            <a:r>
              <a:rPr kumimoji="0" lang="ru-RU" altLang="ru-RU" sz="2000" kern="0" dirty="0" smtClean="0"/>
              <a:t> </a:t>
            </a:r>
            <a:r>
              <a:rPr kumimoji="0" lang="ru-RU" altLang="ru-RU" sz="2000" kern="0" dirty="0" err="1" smtClean="0"/>
              <a:t>more</a:t>
            </a:r>
            <a:r>
              <a:rPr kumimoji="0" lang="ru-RU" altLang="ru-RU" sz="2000" kern="0" dirty="0" smtClean="0"/>
              <a:t> </a:t>
            </a:r>
            <a:r>
              <a:rPr kumimoji="0" lang="ru-RU" altLang="ru-RU" sz="2000" kern="0" dirty="0" err="1" smtClean="0"/>
              <a:t>data</a:t>
            </a:r>
            <a:r>
              <a:rPr kumimoji="0" lang="ru-RU" altLang="ru-RU" sz="2000" kern="0" dirty="0" smtClean="0"/>
              <a:t> </a:t>
            </a:r>
            <a:r>
              <a:rPr kumimoji="0" lang="ru-RU" altLang="ru-RU" sz="2000" kern="0" dirty="0" err="1" smtClean="0"/>
              <a:t>from</a:t>
            </a:r>
            <a:r>
              <a:rPr kumimoji="0" lang="ru-RU" altLang="ru-RU" sz="2000" kern="0" dirty="0" smtClean="0"/>
              <a:t> </a:t>
            </a:r>
            <a:r>
              <a:rPr kumimoji="0" lang="ru-RU" altLang="ru-RU" sz="2000" kern="0" dirty="0" err="1" smtClean="0"/>
              <a:t>sender</a:t>
            </a:r>
            <a:r>
              <a:rPr kumimoji="0" lang="ru-RU" altLang="ru-RU" sz="2000" kern="0" dirty="0" smtClean="0"/>
              <a:t>)</a:t>
            </a:r>
            <a:endParaRPr kumimoji="0" lang="ru-RU" altLang="ru-RU" sz="2000" kern="0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3608" y="4110038"/>
            <a:ext cx="7816850" cy="2049463"/>
          </a:xfrm>
          <a:prstGeom prst="rect">
            <a:avLst/>
          </a:prstGeom>
          <a:noFill/>
        </p:spPr>
      </p:pic>
      <p:sp>
        <p:nvSpPr>
          <p:cNvPr id="2" name="Овал 1"/>
          <p:cNvSpPr/>
          <p:nvPr/>
        </p:nvSpPr>
        <p:spPr bwMode="auto">
          <a:xfrm>
            <a:off x="3507531" y="5373216"/>
            <a:ext cx="1388145" cy="36004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43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0" y="260648"/>
            <a:ext cx="91440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None/>
            </a:pPr>
            <a:r>
              <a:rPr kumimoji="0" lang="ru-RU" altLang="ru-RU" b="1" kern="0" dirty="0" smtClean="0"/>
              <a:t>Основные задачи протокола </a:t>
            </a:r>
            <a:r>
              <a:rPr kumimoji="0" lang="en-US" altLang="ru-RU" b="1" kern="0" dirty="0" smtClean="0"/>
              <a:t>TCP</a:t>
            </a:r>
            <a:endParaRPr kumimoji="0" lang="ru-RU" altLang="ru-RU" b="1" kern="0" dirty="0" smtClean="0"/>
          </a:p>
        </p:txBody>
      </p:sp>
      <p:sp>
        <p:nvSpPr>
          <p:cNvPr id="2" name="Прямоугольник 1"/>
          <p:cNvSpPr/>
          <p:nvPr/>
        </p:nvSpPr>
        <p:spPr>
          <a:xfrm>
            <a:off x="755576" y="1173163"/>
            <a:ext cx="792088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dirty="0" smtClean="0"/>
              <a:t>Передавать </a:t>
            </a:r>
            <a:r>
              <a:rPr lang="ru-RU" dirty="0"/>
              <a:t>непрерывные потоки данных между клиентами в обоих </a:t>
            </a:r>
            <a:r>
              <a:rPr lang="ru-RU" dirty="0" smtClean="0"/>
              <a:t>направлениях</a:t>
            </a:r>
          </a:p>
          <a:p>
            <a:pPr lvl="1"/>
            <a:r>
              <a:rPr lang="ru-RU" dirty="0" smtClean="0"/>
              <a:t>Полный дуплекс</a:t>
            </a:r>
            <a:endParaRPr lang="ru-RU" dirty="0"/>
          </a:p>
          <a:p>
            <a:pPr lvl="0"/>
            <a:r>
              <a:rPr lang="ru-RU" dirty="0"/>
              <a:t>О</a:t>
            </a:r>
            <a:r>
              <a:rPr lang="ru-RU" dirty="0" smtClean="0"/>
              <a:t>беспечивать </a:t>
            </a:r>
            <a:r>
              <a:rPr lang="ru-RU" dirty="0"/>
              <a:t>защиту от разрушения данных, потери, дублирования и нарушения очередности получения - </a:t>
            </a:r>
            <a:r>
              <a:rPr lang="ru-RU" b="1" dirty="0"/>
              <a:t>нумерация, </a:t>
            </a:r>
            <a:r>
              <a:rPr lang="ru-RU" b="1" dirty="0" smtClean="0"/>
              <a:t>квитанции</a:t>
            </a:r>
          </a:p>
          <a:p>
            <a:pPr lvl="1"/>
            <a:r>
              <a:rPr lang="ru-RU" dirty="0" smtClean="0"/>
              <a:t>Буферизация данных</a:t>
            </a:r>
            <a:endParaRPr lang="ru-RU" dirty="0"/>
          </a:p>
          <a:p>
            <a:pPr lvl="0"/>
            <a:r>
              <a:rPr lang="ru-RU" dirty="0"/>
              <a:t>У</a:t>
            </a:r>
            <a:r>
              <a:rPr lang="ru-RU" dirty="0" smtClean="0"/>
              <a:t>правлять </a:t>
            </a:r>
            <a:r>
              <a:rPr lang="ru-RU" dirty="0"/>
              <a:t>количеством данных, посылаемых ему отправителем - </a:t>
            </a:r>
            <a:r>
              <a:rPr lang="ru-RU" b="1" dirty="0"/>
              <a:t>окном</a:t>
            </a:r>
            <a:r>
              <a:rPr lang="ru-RU" dirty="0"/>
              <a:t> </a:t>
            </a:r>
            <a:endParaRPr lang="ru-RU" dirty="0" smtClean="0"/>
          </a:p>
          <a:p>
            <a:pPr lvl="1"/>
            <a:r>
              <a:rPr lang="ru-RU" dirty="0" smtClean="0"/>
              <a:t>Единица потока данных </a:t>
            </a:r>
            <a:r>
              <a:rPr lang="en-US" dirty="0" smtClean="0"/>
              <a:t>(PDU) – </a:t>
            </a:r>
            <a:r>
              <a:rPr lang="ru-RU" dirty="0" smtClean="0"/>
              <a:t>сегмент</a:t>
            </a:r>
            <a:endParaRPr lang="ru-RU" dirty="0"/>
          </a:p>
          <a:p>
            <a:pPr lvl="0"/>
            <a:r>
              <a:rPr lang="ru-RU" dirty="0"/>
              <a:t>А</a:t>
            </a:r>
            <a:r>
              <a:rPr lang="ru-RU" dirty="0" smtClean="0"/>
              <a:t>дресовать </a:t>
            </a:r>
            <a:r>
              <a:rPr lang="ru-RU" dirty="0"/>
              <a:t>приложения -</a:t>
            </a:r>
            <a:r>
              <a:rPr lang="ru-RU" b="1" dirty="0"/>
              <a:t> номера портов</a:t>
            </a:r>
            <a:r>
              <a:rPr lang="ru-RU" dirty="0"/>
              <a:t> </a:t>
            </a:r>
            <a:endParaRPr lang="ru-RU" dirty="0" smtClean="0"/>
          </a:p>
          <a:p>
            <a:pPr lvl="1"/>
            <a:r>
              <a:rPr lang="ru-RU" dirty="0" smtClean="0"/>
              <a:t>Сокет = </a:t>
            </a:r>
            <a:r>
              <a:rPr lang="en-US" dirty="0" smtClean="0"/>
              <a:t>IP</a:t>
            </a:r>
            <a:r>
              <a:rPr lang="ru-RU" dirty="0" smtClean="0"/>
              <a:t> + Порт</a:t>
            </a:r>
          </a:p>
          <a:p>
            <a:pPr lvl="0"/>
            <a:r>
              <a:rPr lang="ru-RU" dirty="0" smtClean="0"/>
              <a:t>Инициализировать </a:t>
            </a:r>
            <a:r>
              <a:rPr lang="ru-RU" dirty="0"/>
              <a:t>и поддерживать определенную информацию о состоянии каждого потока данных - </a:t>
            </a:r>
            <a:r>
              <a:rPr lang="ru-RU" b="1" dirty="0"/>
              <a:t>соединениях </a:t>
            </a:r>
            <a:endParaRPr lang="ru-RU" b="1" dirty="0" smtClean="0"/>
          </a:p>
          <a:p>
            <a:pPr lvl="1"/>
            <a:r>
              <a:rPr lang="ru-RU" dirty="0"/>
              <a:t>Соединение = Сокет + Сокет</a:t>
            </a:r>
          </a:p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033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0" y="620688"/>
            <a:ext cx="91440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None/>
            </a:pPr>
            <a:r>
              <a:rPr kumimoji="0" lang="ru-RU" altLang="ru-RU" b="1" kern="0" dirty="0" smtClean="0"/>
              <a:t>Логические соединения </a:t>
            </a:r>
            <a:r>
              <a:rPr kumimoji="0" lang="en-US" altLang="ru-RU" b="1" kern="0" dirty="0" smtClean="0"/>
              <a:t>TCP</a:t>
            </a:r>
            <a:endParaRPr kumimoji="0" lang="ru-RU" altLang="ru-RU" b="1" kern="0" dirty="0" smtClean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8822356"/>
              </p:ext>
            </p:extLst>
          </p:nvPr>
        </p:nvGraphicFramePr>
        <p:xfrm>
          <a:off x="1187624" y="1628800"/>
          <a:ext cx="7315200" cy="476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39" name="Picture" r:id="rId3" imgW="4390644" imgH="2862072" progId="Word.Picture.8">
                  <p:embed/>
                </p:oleObj>
              </mc:Choice>
              <mc:Fallback>
                <p:oleObj name="Picture" r:id="rId3" imgW="4390644" imgH="2862072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628800"/>
                        <a:ext cx="7315200" cy="476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Прямоугольная выноска 3"/>
          <p:cNvSpPr/>
          <p:nvPr/>
        </p:nvSpPr>
        <p:spPr bwMode="auto">
          <a:xfrm>
            <a:off x="5940152" y="3861048"/>
            <a:ext cx="2736304" cy="1584176"/>
          </a:xfrm>
          <a:prstGeom prst="wedgeRectCallout">
            <a:avLst>
              <a:gd name="adj1" fmla="val 17110"/>
              <a:gd name="adj2" fmla="val -74157"/>
            </a:avLst>
          </a:prstGeom>
          <a:solidFill>
            <a:srgbClr val="92D05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lang="ru-RU" sz="1400" dirty="0" smtClean="0">
                <a:solidFill>
                  <a:srgbClr val="100E0C"/>
                </a:solidFill>
              </a:rPr>
              <a:t>Установление соединения</a:t>
            </a:r>
          </a:p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r>
              <a:rPr lang="ru-RU" sz="1400" dirty="0" smtClean="0">
                <a:solidFill>
                  <a:srgbClr val="100E0C"/>
                </a:solidFill>
              </a:rPr>
              <a:t>Максимальный размер сегмента</a:t>
            </a:r>
          </a:p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r>
              <a:rPr kumimoji="1" lang="ru-RU" sz="1400" b="0" i="0" u="none" strike="noStrike" cap="none" normalizeH="0" baseline="0" dirty="0" smtClean="0">
                <a:ln>
                  <a:noFill/>
                </a:ln>
                <a:solidFill>
                  <a:srgbClr val="100E0C"/>
                </a:solidFill>
                <a:effectLst/>
              </a:rPr>
              <a:t>Максимальный</a:t>
            </a:r>
            <a:r>
              <a:rPr kumimoji="1" lang="ru-RU" sz="1400" b="0" i="0" u="none" strike="noStrike" cap="none" normalizeH="0" dirty="0" smtClean="0">
                <a:ln>
                  <a:noFill/>
                </a:ln>
                <a:solidFill>
                  <a:srgbClr val="100E0C"/>
                </a:solidFill>
                <a:effectLst/>
              </a:rPr>
              <a:t> объём данных</a:t>
            </a:r>
          </a:p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r>
              <a:rPr lang="ru-RU" sz="1400" baseline="0" dirty="0" smtClean="0">
                <a:solidFill>
                  <a:srgbClr val="100E0C"/>
                </a:solidFill>
              </a:rPr>
              <a:t>Начальный</a:t>
            </a:r>
            <a:r>
              <a:rPr lang="ru-RU" sz="1400" dirty="0" smtClean="0">
                <a:solidFill>
                  <a:srgbClr val="100E0C"/>
                </a:solidFill>
              </a:rPr>
              <a:t> номер байта</a:t>
            </a:r>
            <a:endParaRPr kumimoji="1" lang="ru-RU" sz="1400" b="0" i="0" u="none" strike="noStrike" cap="none" normalizeH="0" baseline="0" dirty="0" smtClean="0">
              <a:ln>
                <a:noFill/>
              </a:ln>
              <a:solidFill>
                <a:srgbClr val="100E0C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1779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12898" y="332656"/>
            <a:ext cx="91440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None/>
            </a:pPr>
            <a:r>
              <a:rPr kumimoji="0" lang="ru-RU" altLang="ru-RU" b="1" kern="0" dirty="0" smtClean="0"/>
              <a:t>Установление </a:t>
            </a:r>
            <a:r>
              <a:rPr kumimoji="0" lang="en-US" altLang="ru-RU" b="1" kern="0" dirty="0" smtClean="0"/>
              <a:t>TCP-</a:t>
            </a:r>
            <a:r>
              <a:rPr kumimoji="0" lang="ru-RU" altLang="ru-RU" b="1" kern="0" dirty="0" smtClean="0"/>
              <a:t>соединения</a:t>
            </a:r>
            <a:endParaRPr kumimoji="0" lang="ru-RU" altLang="ru-RU" b="1" kern="0" dirty="0" smtClean="0"/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722783" y="3880496"/>
            <a:ext cx="1463675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charset="-52"/>
                <a:ea typeface="Times New Roman" pitchFamily="18" charset="0"/>
              </a:rPr>
              <a:t>Сегмент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charset="-52"/>
                <a:ea typeface="Times New Roman" pitchFamily="18" charset="0"/>
              </a:rPr>
              <a:t>ACK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2598638" y="3041837"/>
            <a:ext cx="1368152" cy="6397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charset="-52"/>
                <a:ea typeface="Times New Roman" pitchFamily="18" charset="0"/>
              </a:rPr>
              <a:t>Сегмент</a:t>
            </a: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charset="-52"/>
                <a:ea typeface="Times New Roman" pitchFamily="18" charset="0"/>
              </a:rPr>
              <a:t> </a:t>
            </a:r>
            <a:r>
              <a:rPr kumimoji="0" lang="en-US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charset="-52"/>
                <a:ea typeface="Times New Roman" pitchFamily="18" charset="0"/>
              </a:rPr>
              <a:t>SYN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charset="-52"/>
                <a:ea typeface="Times New Roman" pitchFamily="18" charset="0"/>
              </a:rPr>
              <a:t>Seq2,  win2, seg2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1962595" y="2204263"/>
            <a:ext cx="1736725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charset="-52"/>
                <a:ea typeface="Times New Roman" pitchFamily="18" charset="0"/>
              </a:rPr>
              <a:t>Сегмент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charset="-52"/>
                <a:ea typeface="Times New Roman" pitchFamily="18" charset="0"/>
              </a:rPr>
              <a:t>A</a:t>
            </a:r>
            <a:r>
              <a:rPr kumimoji="0" lang="en-US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charset="-52"/>
                <a:ea typeface="Times New Roman" pitchFamily="18" charset="0"/>
              </a:rPr>
              <a:t>CK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1806549" y="1249301"/>
            <a:ext cx="1296144" cy="4603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charset="-52"/>
                <a:ea typeface="Times New Roman" pitchFamily="18" charset="0"/>
              </a:rPr>
              <a:t>Сегмент</a:t>
            </a: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charset="-52"/>
                <a:ea typeface="Times New Roman" pitchFamily="18" charset="0"/>
              </a:rPr>
              <a:t> </a:t>
            </a:r>
            <a:r>
              <a:rPr kumimoji="0" lang="en-US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charset="-52"/>
                <a:ea typeface="Times New Roman" pitchFamily="18" charset="0"/>
              </a:rPr>
              <a:t>SYN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charset="-52"/>
                <a:ea typeface="Times New Roman" pitchFamily="18" charset="0"/>
              </a:rPr>
              <a:t>Seq1,  win1, seg1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Line 5"/>
          <p:cNvSpPr>
            <a:spLocks noChangeShapeType="1"/>
          </p:cNvSpPr>
          <p:nvPr/>
        </p:nvSpPr>
        <p:spPr bwMode="auto">
          <a:xfrm>
            <a:off x="1695127" y="1798564"/>
            <a:ext cx="2271662" cy="428176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 type="diamond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4" name="Line 4"/>
          <p:cNvSpPr>
            <a:spLocks noChangeShapeType="1"/>
          </p:cNvSpPr>
          <p:nvPr/>
        </p:nvSpPr>
        <p:spPr bwMode="auto">
          <a:xfrm flipV="1">
            <a:off x="1695127" y="2739962"/>
            <a:ext cx="2282577" cy="504056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5" name="Line 3"/>
          <p:cNvSpPr>
            <a:spLocks noChangeShapeType="1"/>
          </p:cNvSpPr>
          <p:nvPr/>
        </p:nvSpPr>
        <p:spPr bwMode="auto">
          <a:xfrm flipV="1">
            <a:off x="1695127" y="2281273"/>
            <a:ext cx="2286000" cy="53069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6" name="Line 1"/>
          <p:cNvSpPr>
            <a:spLocks noChangeShapeType="1"/>
          </p:cNvSpPr>
          <p:nvPr/>
        </p:nvSpPr>
        <p:spPr bwMode="auto">
          <a:xfrm>
            <a:off x="1695127" y="3613015"/>
            <a:ext cx="2282577" cy="534963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 type="diamond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7" name="Rectangle 9"/>
          <p:cNvSpPr>
            <a:spLocks noChangeArrowheads="1"/>
          </p:cNvSpPr>
          <p:nvPr/>
        </p:nvSpPr>
        <p:spPr bwMode="auto">
          <a:xfrm>
            <a:off x="804478" y="4580696"/>
            <a:ext cx="8088002" cy="2277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056" rIns="91440" bIns="304704" numCol="1" anchor="ctr" anchorCtr="0" compatLnSpc="1">
            <a:prstTxWarp prst="textNoShape">
              <a:avLst/>
            </a:prstTxWarp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Процедура тр</a:t>
            </a:r>
            <a:r>
              <a:rPr kumimoji="0" lang="ru-RU" altLang="ru-RU" sz="1400" b="1" dirty="0">
                <a:cs typeface="Times New Roman" pitchFamily="18" charset="0"/>
              </a:rPr>
              <a:t>ё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хкратного подтверждения</a:t>
            </a:r>
            <a:endParaRPr kumimoji="0" lang="en-US" altLang="ru-RU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Каждая сторона посылает: 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начальное значение номера очереди отправления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seq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подтверждение начального номера очереди напарника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ack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первоначальный размер окна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win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максимальный размер сегмента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seg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8" name="Rectangle 14"/>
          <p:cNvSpPr>
            <a:spLocks noChangeArrowheads="1"/>
          </p:cNvSpPr>
          <p:nvPr/>
        </p:nvSpPr>
        <p:spPr bwMode="auto">
          <a:xfrm>
            <a:off x="1143000" y="3621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spcBef>
                <a:spcPct val="0"/>
              </a:spcBef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ct val="0"/>
              </a:spcBef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spcBef>
                <a:spcPct val="0"/>
              </a:spcBef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spcBef>
                <a:spcPct val="0"/>
              </a:spcBef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spcBef>
                <a:spcPct val="0"/>
              </a:spcBef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0" name="Прямая со стрелкой 49"/>
          <p:cNvCxnSpPr/>
          <p:nvPr/>
        </p:nvCxnSpPr>
        <p:spPr bwMode="auto">
          <a:xfrm>
            <a:off x="1695127" y="1371811"/>
            <a:ext cx="0" cy="309634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Прямая со стрелкой 51"/>
          <p:cNvCxnSpPr/>
          <p:nvPr/>
        </p:nvCxnSpPr>
        <p:spPr bwMode="auto">
          <a:xfrm>
            <a:off x="3966789" y="1479489"/>
            <a:ext cx="0" cy="309634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Text Box 2"/>
          <p:cNvSpPr txBox="1">
            <a:spLocks noChangeArrowheads="1"/>
          </p:cNvSpPr>
          <p:nvPr/>
        </p:nvSpPr>
        <p:spPr bwMode="auto">
          <a:xfrm>
            <a:off x="5496346" y="3772818"/>
            <a:ext cx="1463675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charset="-52"/>
                <a:ea typeface="Times New Roman" pitchFamily="18" charset="0"/>
              </a:rPr>
              <a:t>Сегмент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charset="-52"/>
                <a:ea typeface="Times New Roman" pitchFamily="18" charset="0"/>
              </a:rPr>
              <a:t>ACK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 Box 8"/>
          <p:cNvSpPr txBox="1">
            <a:spLocks noChangeArrowheads="1"/>
          </p:cNvSpPr>
          <p:nvPr/>
        </p:nvSpPr>
        <p:spPr bwMode="auto">
          <a:xfrm>
            <a:off x="6372201" y="2934159"/>
            <a:ext cx="1296144" cy="6397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charset="-52"/>
                <a:ea typeface="Times New Roman" pitchFamily="18" charset="0"/>
              </a:rPr>
              <a:t>Сегмент</a:t>
            </a: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charset="-52"/>
                <a:ea typeface="Times New Roman" pitchFamily="18" charset="0"/>
              </a:rPr>
              <a:t> </a:t>
            </a:r>
            <a:r>
              <a:rPr kumimoji="0" lang="en-US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charset="-52"/>
                <a:ea typeface="Times New Roman" pitchFamily="18" charset="0"/>
              </a:rPr>
              <a:t>FIN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 Box 7"/>
          <p:cNvSpPr txBox="1">
            <a:spLocks noChangeArrowheads="1"/>
          </p:cNvSpPr>
          <p:nvPr/>
        </p:nvSpPr>
        <p:spPr bwMode="auto">
          <a:xfrm>
            <a:off x="5736158" y="2096585"/>
            <a:ext cx="1736725" cy="365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charset="-52"/>
                <a:ea typeface="Times New Roman" pitchFamily="18" charset="0"/>
              </a:rPr>
              <a:t>Сегмент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charset="-52"/>
                <a:ea typeface="Times New Roman" pitchFamily="18" charset="0"/>
              </a:rPr>
              <a:t>A</a:t>
            </a:r>
            <a:r>
              <a:rPr kumimoji="0" lang="en-US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charset="-52"/>
                <a:ea typeface="Times New Roman" pitchFamily="18" charset="0"/>
              </a:rPr>
              <a:t>CK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 Box 6"/>
          <p:cNvSpPr txBox="1">
            <a:spLocks noChangeArrowheads="1"/>
          </p:cNvSpPr>
          <p:nvPr/>
        </p:nvSpPr>
        <p:spPr bwMode="auto">
          <a:xfrm>
            <a:off x="6176739" y="1371810"/>
            <a:ext cx="1296144" cy="4603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charset="-52"/>
                <a:ea typeface="Times New Roman" pitchFamily="18" charset="0"/>
              </a:rPr>
              <a:t>Сегмент</a:t>
            </a: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charset="-52"/>
                <a:ea typeface="Times New Roman" pitchFamily="18" charset="0"/>
              </a:rPr>
              <a:t> </a:t>
            </a:r>
            <a:r>
              <a:rPr kumimoji="0" lang="en-US" altLang="ru-RU" sz="1200" b="1" dirty="0" smtClean="0">
                <a:latin typeface="Times New Roman CYR" charset="-52"/>
                <a:ea typeface="Times New Roman" pitchFamily="18" charset="0"/>
              </a:rPr>
              <a:t>F</a:t>
            </a:r>
            <a:r>
              <a:rPr kumimoji="0" lang="en-US" altLang="ru-RU" sz="1200" b="1" dirty="0">
                <a:latin typeface="Times New Roman CYR" charset="-52"/>
                <a:ea typeface="Times New Roman" pitchFamily="18" charset="0"/>
              </a:rPr>
              <a:t>I</a:t>
            </a:r>
            <a:r>
              <a:rPr kumimoji="0" lang="en-US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charset="-52"/>
                <a:ea typeface="Times New Roman" pitchFamily="18" charset="0"/>
              </a:rPr>
              <a:t>N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Line 5"/>
          <p:cNvSpPr>
            <a:spLocks noChangeShapeType="1"/>
          </p:cNvSpPr>
          <p:nvPr/>
        </p:nvSpPr>
        <p:spPr bwMode="auto">
          <a:xfrm>
            <a:off x="5468690" y="1690886"/>
            <a:ext cx="2271662" cy="428176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 type="diamond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8" name="Line 4"/>
          <p:cNvSpPr>
            <a:spLocks noChangeShapeType="1"/>
          </p:cNvSpPr>
          <p:nvPr/>
        </p:nvSpPr>
        <p:spPr bwMode="auto">
          <a:xfrm flipV="1">
            <a:off x="5468690" y="2632284"/>
            <a:ext cx="2282577" cy="504056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9" name="Line 3"/>
          <p:cNvSpPr>
            <a:spLocks noChangeShapeType="1"/>
          </p:cNvSpPr>
          <p:nvPr/>
        </p:nvSpPr>
        <p:spPr bwMode="auto">
          <a:xfrm flipV="1">
            <a:off x="5468690" y="2173595"/>
            <a:ext cx="2286000" cy="53069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0" name="Line 1"/>
          <p:cNvSpPr>
            <a:spLocks noChangeShapeType="1"/>
          </p:cNvSpPr>
          <p:nvPr/>
        </p:nvSpPr>
        <p:spPr bwMode="auto">
          <a:xfrm>
            <a:off x="5468690" y="3505337"/>
            <a:ext cx="2282577" cy="534963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 type="diamond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61" name="Прямая со стрелкой 60"/>
          <p:cNvCxnSpPr/>
          <p:nvPr/>
        </p:nvCxnSpPr>
        <p:spPr bwMode="auto">
          <a:xfrm>
            <a:off x="5468690" y="1264133"/>
            <a:ext cx="0" cy="309634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Прямая со стрелкой 61"/>
          <p:cNvCxnSpPr/>
          <p:nvPr/>
        </p:nvCxnSpPr>
        <p:spPr bwMode="auto">
          <a:xfrm>
            <a:off x="7740352" y="1371811"/>
            <a:ext cx="0" cy="309634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Левая фигурная скобка 50"/>
          <p:cNvSpPr/>
          <p:nvPr/>
        </p:nvSpPr>
        <p:spPr bwMode="auto">
          <a:xfrm>
            <a:off x="5076056" y="3613015"/>
            <a:ext cx="288032" cy="85514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6" name="Прямая соединительная линия 95"/>
          <p:cNvCxnSpPr/>
          <p:nvPr/>
        </p:nvCxnSpPr>
        <p:spPr bwMode="auto">
          <a:xfrm>
            <a:off x="5580112" y="4468155"/>
            <a:ext cx="2088233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" name="Text Box 6"/>
          <p:cNvSpPr txBox="1">
            <a:spLocks noChangeArrowheads="1"/>
          </p:cNvSpPr>
          <p:nvPr/>
        </p:nvSpPr>
        <p:spPr bwMode="auto">
          <a:xfrm>
            <a:off x="4418856" y="3769643"/>
            <a:ext cx="1296144" cy="4603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dirty="0" smtClean="0">
                <a:latin typeface="Times New Roman CYR" charset="-52"/>
              </a:rPr>
              <a:t>Таймаут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7" name="Прямая соединительная линия 66"/>
          <p:cNvCxnSpPr/>
          <p:nvPr/>
        </p:nvCxnSpPr>
        <p:spPr bwMode="auto">
          <a:xfrm>
            <a:off x="1794010" y="4230018"/>
            <a:ext cx="2088233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Text Box 6"/>
          <p:cNvSpPr txBox="1">
            <a:spLocks noChangeArrowheads="1"/>
          </p:cNvSpPr>
          <p:nvPr/>
        </p:nvSpPr>
        <p:spPr bwMode="auto">
          <a:xfrm>
            <a:off x="2123728" y="4337696"/>
            <a:ext cx="1296144" cy="4603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1" dirty="0" smtClean="0">
                <a:latin typeface="Times New Roman CYR" charset="-52"/>
              </a:rPr>
              <a:t>Established</a:t>
            </a:r>
            <a:endParaRPr kumimoji="0" lang="en-US" altLang="ru-RU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Text Box 6"/>
          <p:cNvSpPr txBox="1">
            <a:spLocks noChangeArrowheads="1"/>
          </p:cNvSpPr>
          <p:nvPr/>
        </p:nvSpPr>
        <p:spPr bwMode="auto">
          <a:xfrm>
            <a:off x="5976156" y="4481501"/>
            <a:ext cx="1296144" cy="4603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1" dirty="0" smtClean="0">
                <a:latin typeface="Times New Roman CYR" charset="-52"/>
              </a:rPr>
              <a:t>Closed</a:t>
            </a:r>
            <a:endParaRPr kumimoji="0" lang="en-US" altLang="ru-RU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09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0" y="241201"/>
            <a:ext cx="91440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None/>
            </a:pPr>
            <a:r>
              <a:rPr kumimoji="0" lang="ru-RU" altLang="ru-RU" b="1" kern="0" dirty="0" smtClean="0"/>
              <a:t>Логические соединения </a:t>
            </a:r>
            <a:r>
              <a:rPr kumimoji="0" lang="en-US" altLang="ru-RU" b="1" kern="0" dirty="0" smtClean="0"/>
              <a:t>TCP</a:t>
            </a:r>
            <a:endParaRPr kumimoji="0" lang="ru-RU" altLang="ru-RU" b="1" kern="0" dirty="0" smtClean="0"/>
          </a:p>
        </p:txBody>
      </p:sp>
      <p:sp>
        <p:nvSpPr>
          <p:cNvPr id="4" name="Freeform 2"/>
          <p:cNvSpPr>
            <a:spLocks/>
          </p:cNvSpPr>
          <p:nvPr/>
        </p:nvSpPr>
        <p:spPr bwMode="auto">
          <a:xfrm rot="6766820">
            <a:off x="1639992" y="398496"/>
            <a:ext cx="5706778" cy="7214023"/>
          </a:xfrm>
          <a:custGeom>
            <a:avLst/>
            <a:gdLst>
              <a:gd name="T0" fmla="*/ 135 w 139"/>
              <a:gd name="T1" fmla="*/ 82 h 110"/>
              <a:gd name="T2" fmla="*/ 116 w 139"/>
              <a:gd name="T3" fmla="*/ 90 h 110"/>
              <a:gd name="T4" fmla="*/ 115 w 139"/>
              <a:gd name="T5" fmla="*/ 99 h 110"/>
              <a:gd name="T6" fmla="*/ 82 w 139"/>
              <a:gd name="T7" fmla="*/ 105 h 110"/>
              <a:gd name="T8" fmla="*/ 81 w 139"/>
              <a:gd name="T9" fmla="*/ 104 h 110"/>
              <a:gd name="T10" fmla="*/ 51 w 139"/>
              <a:gd name="T11" fmla="*/ 105 h 110"/>
              <a:gd name="T12" fmla="*/ 35 w 139"/>
              <a:gd name="T13" fmla="*/ 91 h 110"/>
              <a:gd name="T14" fmla="*/ 29 w 139"/>
              <a:gd name="T15" fmla="*/ 89 h 110"/>
              <a:gd name="T16" fmla="*/ 12 w 139"/>
              <a:gd name="T17" fmla="*/ 63 h 110"/>
              <a:gd name="T18" fmla="*/ 13 w 139"/>
              <a:gd name="T19" fmla="*/ 62 h 110"/>
              <a:gd name="T20" fmla="*/ 4 w 139"/>
              <a:gd name="T21" fmla="*/ 41 h 110"/>
              <a:gd name="T22" fmla="*/ 16 w 139"/>
              <a:gd name="T23" fmla="*/ 33 h 110"/>
              <a:gd name="T24" fmla="*/ 15 w 139"/>
              <a:gd name="T25" fmla="*/ 20 h 110"/>
              <a:gd name="T26" fmla="*/ 40 w 139"/>
              <a:gd name="T27" fmla="*/ 12 h 110"/>
              <a:gd name="T28" fmla="*/ 40 w 139"/>
              <a:gd name="T29" fmla="*/ 11 h 110"/>
              <a:gd name="T30" fmla="*/ 74 w 139"/>
              <a:gd name="T31" fmla="*/ 5 h 110"/>
              <a:gd name="T32" fmla="*/ 88 w 139"/>
              <a:gd name="T33" fmla="*/ 17 h 110"/>
              <a:gd name="T34" fmla="*/ 107 w 139"/>
              <a:gd name="T35" fmla="*/ 19 h 110"/>
              <a:gd name="T36" fmla="*/ 124 w 139"/>
              <a:gd name="T37" fmla="*/ 40 h 110"/>
              <a:gd name="T38" fmla="*/ 135 w 139"/>
              <a:gd name="T39" fmla="*/ 63 h 110"/>
              <a:gd name="T40" fmla="*/ 132 w 139"/>
              <a:gd name="T41" fmla="*/ 66 h 110"/>
              <a:gd name="T42" fmla="*/ 135 w 139"/>
              <a:gd name="T43" fmla="*/ 82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9" h="110">
                <a:moveTo>
                  <a:pt x="135" y="82"/>
                </a:moveTo>
                <a:cubicBezTo>
                  <a:pt x="132" y="87"/>
                  <a:pt x="125" y="90"/>
                  <a:pt x="116" y="90"/>
                </a:cubicBezTo>
                <a:cubicBezTo>
                  <a:pt x="117" y="94"/>
                  <a:pt x="117" y="97"/>
                  <a:pt x="115" y="99"/>
                </a:cubicBezTo>
                <a:cubicBezTo>
                  <a:pt x="111" y="108"/>
                  <a:pt x="96" y="110"/>
                  <a:pt x="82" y="105"/>
                </a:cubicBezTo>
                <a:cubicBezTo>
                  <a:pt x="81" y="105"/>
                  <a:pt x="81" y="104"/>
                  <a:pt x="81" y="104"/>
                </a:cubicBezTo>
                <a:cubicBezTo>
                  <a:pt x="74" y="109"/>
                  <a:pt x="62" y="110"/>
                  <a:pt x="51" y="105"/>
                </a:cubicBezTo>
                <a:cubicBezTo>
                  <a:pt x="43" y="102"/>
                  <a:pt x="38" y="97"/>
                  <a:pt x="35" y="91"/>
                </a:cubicBezTo>
                <a:cubicBezTo>
                  <a:pt x="33" y="91"/>
                  <a:pt x="31" y="90"/>
                  <a:pt x="29" y="89"/>
                </a:cubicBezTo>
                <a:cubicBezTo>
                  <a:pt x="15" y="84"/>
                  <a:pt x="8" y="72"/>
                  <a:pt x="12" y="63"/>
                </a:cubicBezTo>
                <a:cubicBezTo>
                  <a:pt x="12" y="63"/>
                  <a:pt x="13" y="63"/>
                  <a:pt x="13" y="62"/>
                </a:cubicBezTo>
                <a:cubicBezTo>
                  <a:pt x="4" y="56"/>
                  <a:pt x="0" y="47"/>
                  <a:pt x="4" y="41"/>
                </a:cubicBezTo>
                <a:cubicBezTo>
                  <a:pt x="6" y="37"/>
                  <a:pt x="10" y="34"/>
                  <a:pt x="16" y="33"/>
                </a:cubicBezTo>
                <a:cubicBezTo>
                  <a:pt x="13" y="28"/>
                  <a:pt x="13" y="24"/>
                  <a:pt x="15" y="20"/>
                </a:cubicBezTo>
                <a:cubicBezTo>
                  <a:pt x="19" y="13"/>
                  <a:pt x="29" y="10"/>
                  <a:pt x="40" y="12"/>
                </a:cubicBezTo>
                <a:cubicBezTo>
                  <a:pt x="40" y="11"/>
                  <a:pt x="40" y="11"/>
                  <a:pt x="40" y="11"/>
                </a:cubicBezTo>
                <a:cubicBezTo>
                  <a:pt x="45" y="2"/>
                  <a:pt x="60" y="0"/>
                  <a:pt x="74" y="5"/>
                </a:cubicBezTo>
                <a:cubicBezTo>
                  <a:pt x="80" y="8"/>
                  <a:pt x="85" y="12"/>
                  <a:pt x="88" y="17"/>
                </a:cubicBezTo>
                <a:cubicBezTo>
                  <a:pt x="94" y="16"/>
                  <a:pt x="101" y="17"/>
                  <a:pt x="107" y="19"/>
                </a:cubicBezTo>
                <a:cubicBezTo>
                  <a:pt x="117" y="23"/>
                  <a:pt x="123" y="31"/>
                  <a:pt x="124" y="40"/>
                </a:cubicBezTo>
                <a:cubicBezTo>
                  <a:pt x="134" y="46"/>
                  <a:pt x="139" y="55"/>
                  <a:pt x="135" y="63"/>
                </a:cubicBezTo>
                <a:cubicBezTo>
                  <a:pt x="134" y="64"/>
                  <a:pt x="133" y="65"/>
                  <a:pt x="132" y="66"/>
                </a:cubicBezTo>
                <a:cubicBezTo>
                  <a:pt x="136" y="71"/>
                  <a:pt x="137" y="77"/>
                  <a:pt x="135" y="82"/>
                </a:cubicBezTo>
                <a:close/>
              </a:path>
            </a:pathLst>
          </a:custGeom>
          <a:noFill/>
          <a:ln w="0">
            <a:solidFill>
              <a:srgbClr val="24211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21489" y="4456042"/>
            <a:ext cx="1135895" cy="499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sz="1600">
                <a:latin typeface="Arial Narrow" pitchFamily="34" charset="0"/>
              </a:rPr>
              <a:t>Socket       (IP2, n2)</a:t>
            </a:r>
            <a:endParaRPr lang="ru-RU" altLang="ru-RU" sz="1600">
              <a:latin typeface="Arial Narrow" pitchFamily="34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621818" y="4729094"/>
            <a:ext cx="1124973" cy="499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sz="1600">
                <a:latin typeface="Arial Narrow" pitchFamily="34" charset="0"/>
              </a:rPr>
              <a:t>Socket       (IP1, n1)</a:t>
            </a:r>
            <a:endParaRPr lang="ru-RU" altLang="ru-RU" sz="1600">
              <a:latin typeface="Arial Narrow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87735" y="4303133"/>
            <a:ext cx="1081284" cy="1343414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1007878" y="3964549"/>
            <a:ext cx="884687" cy="53518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204475" y="4565263"/>
            <a:ext cx="469649" cy="1310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51566" y="4750938"/>
            <a:ext cx="764544" cy="3058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226319" y="5395340"/>
            <a:ext cx="622558" cy="289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sz="1600">
                <a:latin typeface="Arial Narrow" pitchFamily="34" charset="0"/>
              </a:rPr>
              <a:t>IP2</a:t>
            </a:r>
            <a:endParaRPr lang="ru-RU" altLang="ru-RU" sz="1600">
              <a:latin typeface="Arial Narrow" pitchFamily="34" charset="0"/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V="1">
            <a:off x="767592" y="4598029"/>
            <a:ext cx="425960" cy="76454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149865" y="4794626"/>
            <a:ext cx="1004830" cy="289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sz="1600" b="1"/>
              <a:t>TCP</a:t>
            </a:r>
            <a:endParaRPr lang="ru-RU" altLang="ru-RU" sz="1600" b="1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1073410" y="4095614"/>
            <a:ext cx="12232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dirty="0" smtClean="0"/>
              <a:t>A</a:t>
            </a:r>
            <a:r>
              <a:rPr lang="en-US" altLang="ru-RU" dirty="0" smtClean="0"/>
              <a:t>pp</a:t>
            </a:r>
            <a:r>
              <a:rPr lang="en-GB" altLang="ru-RU" dirty="0" smtClean="0"/>
              <a:t>2</a:t>
            </a:r>
            <a:endParaRPr lang="ru-RU" altLang="ru-RU" dirty="0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5464080" y="1594462"/>
            <a:ext cx="1081284" cy="1343414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5551456" y="1266800"/>
            <a:ext cx="884687" cy="49149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5780819" y="1801981"/>
            <a:ext cx="469649" cy="1310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5627911" y="2009500"/>
            <a:ext cx="764544" cy="3058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5802664" y="2675746"/>
            <a:ext cx="622558" cy="289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sz="1600">
                <a:latin typeface="Arial Narrow" pitchFamily="34" charset="0"/>
              </a:rPr>
              <a:t>IP3</a:t>
            </a:r>
            <a:endParaRPr lang="ru-RU" altLang="ru-RU" sz="1600">
              <a:latin typeface="Arial Narrow" pitchFamily="34" charset="0"/>
            </a:endParaRP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4841522" y="1725526"/>
            <a:ext cx="1124973" cy="499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sz="1600">
                <a:latin typeface="Arial Narrow" pitchFamily="34" charset="0"/>
              </a:rPr>
              <a:t>Socket       (IP3, n3)</a:t>
            </a:r>
            <a:endParaRPr lang="ru-RU" altLang="ru-RU" sz="1600">
              <a:latin typeface="Arial Narrow" pitchFamily="34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5726209" y="2042266"/>
            <a:ext cx="1004830" cy="344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dirty="0"/>
              <a:t>TCP</a:t>
            </a:r>
            <a:endParaRPr lang="ru-RU" altLang="ru-RU" dirty="0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5584222" y="1310488"/>
            <a:ext cx="12232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dirty="0" smtClean="0"/>
              <a:t>App3</a:t>
            </a:r>
            <a:endParaRPr lang="ru-RU" altLang="ru-RU" dirty="0"/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5496846" y="4707250"/>
            <a:ext cx="1081284" cy="1343414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24" name="Oval 22"/>
          <p:cNvSpPr>
            <a:spLocks noChangeArrowheads="1"/>
          </p:cNvSpPr>
          <p:nvPr/>
        </p:nvSpPr>
        <p:spPr bwMode="auto">
          <a:xfrm>
            <a:off x="5551456" y="4281289"/>
            <a:ext cx="928375" cy="54610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5813586" y="4914769"/>
            <a:ext cx="469649" cy="1310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5660677" y="5155054"/>
            <a:ext cx="764544" cy="3058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5890040" y="5766690"/>
            <a:ext cx="622558" cy="289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sz="1600">
                <a:latin typeface="Arial Narrow" pitchFamily="34" charset="0"/>
              </a:rPr>
              <a:t>IP1</a:t>
            </a:r>
            <a:endParaRPr lang="ru-RU" altLang="ru-RU" sz="1600">
              <a:latin typeface="Arial Narrow" pitchFamily="34" charset="0"/>
            </a:endParaRPr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 flipV="1">
            <a:off x="6272312" y="4903847"/>
            <a:ext cx="393194" cy="8737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5802664" y="5198743"/>
            <a:ext cx="1004830" cy="289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sz="1600" b="1"/>
              <a:t>TCP</a:t>
            </a:r>
            <a:endParaRPr lang="ru-RU" altLang="ru-RU" sz="1600" b="1"/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5627911" y="4259445"/>
            <a:ext cx="12232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dirty="0" smtClean="0"/>
              <a:t>App1</a:t>
            </a:r>
            <a:endParaRPr lang="ru-RU" altLang="ru-RU" dirty="0"/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 flipH="1" flipV="1">
            <a:off x="1739656" y="4882003"/>
            <a:ext cx="3899177" cy="480571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>
            <a:off x="1433838" y="4488809"/>
            <a:ext cx="10922" cy="655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>
            <a:off x="1433838" y="4696328"/>
            <a:ext cx="0" cy="546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 flipV="1">
            <a:off x="1827033" y="2359006"/>
            <a:ext cx="4281449" cy="2522997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35" name="Line 33"/>
          <p:cNvSpPr>
            <a:spLocks noChangeShapeType="1"/>
          </p:cNvSpPr>
          <p:nvPr/>
        </p:nvSpPr>
        <p:spPr bwMode="auto">
          <a:xfrm flipV="1">
            <a:off x="5322093" y="1856591"/>
            <a:ext cx="458727" cy="1092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36" name="Text Box 34"/>
          <p:cNvSpPr txBox="1">
            <a:spLocks noChangeArrowheads="1"/>
          </p:cNvSpPr>
          <p:nvPr/>
        </p:nvSpPr>
        <p:spPr bwMode="auto">
          <a:xfrm rot="19756350">
            <a:off x="2384058" y="3183127"/>
            <a:ext cx="2326399" cy="100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dirty="0">
                <a:latin typeface="Arial Narrow" pitchFamily="34" charset="0"/>
              </a:rPr>
              <a:t>Connection </a:t>
            </a:r>
            <a:br>
              <a:rPr lang="en-GB" altLang="ru-RU" dirty="0">
                <a:latin typeface="Arial Narrow" pitchFamily="34" charset="0"/>
              </a:rPr>
            </a:br>
            <a:r>
              <a:rPr lang="en-GB" altLang="ru-RU" dirty="0">
                <a:latin typeface="Arial Narrow" pitchFamily="34" charset="0"/>
              </a:rPr>
              <a:t>{(IP2, n2), (IP3, n3)}</a:t>
            </a:r>
            <a:endParaRPr lang="ru-RU" altLang="ru-RU" dirty="0">
              <a:latin typeface="Arial Narrow" pitchFamily="34" charset="0"/>
            </a:endParaRPr>
          </a:p>
          <a:p>
            <a:pPr>
              <a:spcBef>
                <a:spcPct val="50000"/>
              </a:spcBef>
              <a:buNone/>
            </a:pPr>
            <a:endParaRPr lang="ru-RU" altLang="ru-RU" dirty="0">
              <a:latin typeface="Arial Narrow" pitchFamily="34" charset="0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 rot="364471">
            <a:off x="3030920" y="4415937"/>
            <a:ext cx="2326399" cy="100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dirty="0">
                <a:latin typeface="Arial Narrow" pitchFamily="34" charset="0"/>
              </a:rPr>
              <a:t>Connection </a:t>
            </a:r>
            <a:br>
              <a:rPr lang="en-GB" altLang="ru-RU" dirty="0">
                <a:latin typeface="Arial Narrow" pitchFamily="34" charset="0"/>
              </a:rPr>
            </a:br>
            <a:r>
              <a:rPr lang="en-GB" altLang="ru-RU" dirty="0">
                <a:latin typeface="Arial Narrow" pitchFamily="34" charset="0"/>
              </a:rPr>
              <a:t>{(IP2, n2), (IP1, n1)}</a:t>
            </a:r>
            <a:endParaRPr lang="ru-RU" altLang="ru-RU" dirty="0">
              <a:latin typeface="Arial Narrow" pitchFamily="34" charset="0"/>
            </a:endParaRPr>
          </a:p>
          <a:p>
            <a:pPr>
              <a:spcBef>
                <a:spcPct val="50000"/>
              </a:spcBef>
              <a:buNone/>
            </a:pPr>
            <a:endParaRPr lang="ru-RU" altLang="ru-RU" dirty="0">
              <a:latin typeface="Arial Narrow" pitchFamily="34" charset="0"/>
            </a:endParaRPr>
          </a:p>
        </p:txBody>
      </p:sp>
      <p:sp>
        <p:nvSpPr>
          <p:cNvPr id="38" name="Freeform 36"/>
          <p:cNvSpPr>
            <a:spLocks/>
          </p:cNvSpPr>
          <p:nvPr/>
        </p:nvSpPr>
        <p:spPr bwMode="auto">
          <a:xfrm>
            <a:off x="1433838" y="4587107"/>
            <a:ext cx="404116" cy="277148"/>
          </a:xfrm>
          <a:custGeom>
            <a:avLst/>
            <a:gdLst>
              <a:gd name="T0" fmla="*/ 0 w 296"/>
              <a:gd name="T1" fmla="*/ 0 h 203"/>
              <a:gd name="T2" fmla="*/ 56 w 296"/>
              <a:gd name="T3" fmla="*/ 136 h 203"/>
              <a:gd name="T4" fmla="*/ 176 w 296"/>
              <a:gd name="T5" fmla="*/ 192 h 203"/>
              <a:gd name="T6" fmla="*/ 296 w 296"/>
              <a:gd name="T7" fmla="*/ 20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6" h="203">
                <a:moveTo>
                  <a:pt x="0" y="0"/>
                </a:moveTo>
                <a:cubicBezTo>
                  <a:pt x="13" y="52"/>
                  <a:pt x="27" y="104"/>
                  <a:pt x="56" y="136"/>
                </a:cubicBezTo>
                <a:cubicBezTo>
                  <a:pt x="85" y="168"/>
                  <a:pt x="136" y="181"/>
                  <a:pt x="176" y="192"/>
                </a:cubicBezTo>
                <a:cubicBezTo>
                  <a:pt x="216" y="203"/>
                  <a:pt x="256" y="201"/>
                  <a:pt x="296" y="20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39" name="Freeform 37"/>
          <p:cNvSpPr>
            <a:spLocks/>
          </p:cNvSpPr>
          <p:nvPr/>
        </p:nvSpPr>
        <p:spPr bwMode="auto">
          <a:xfrm>
            <a:off x="6064793" y="1736448"/>
            <a:ext cx="184310" cy="644402"/>
          </a:xfrm>
          <a:custGeom>
            <a:avLst/>
            <a:gdLst>
              <a:gd name="T0" fmla="*/ 0 w 135"/>
              <a:gd name="T1" fmla="*/ 472 h 472"/>
              <a:gd name="T2" fmla="*/ 128 w 135"/>
              <a:gd name="T3" fmla="*/ 296 h 472"/>
              <a:gd name="T4" fmla="*/ 40 w 135"/>
              <a:gd name="T5" fmla="*/ 0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5" h="472">
                <a:moveTo>
                  <a:pt x="0" y="472"/>
                </a:moveTo>
                <a:cubicBezTo>
                  <a:pt x="60" y="423"/>
                  <a:pt x="121" y="375"/>
                  <a:pt x="128" y="296"/>
                </a:cubicBezTo>
                <a:cubicBezTo>
                  <a:pt x="135" y="217"/>
                  <a:pt x="87" y="108"/>
                  <a:pt x="40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40" name="Freeform 38"/>
          <p:cNvSpPr>
            <a:spLocks/>
          </p:cNvSpPr>
          <p:nvPr/>
        </p:nvSpPr>
        <p:spPr bwMode="auto">
          <a:xfrm>
            <a:off x="5660677" y="4816470"/>
            <a:ext cx="371350" cy="546103"/>
          </a:xfrm>
          <a:custGeom>
            <a:avLst/>
            <a:gdLst>
              <a:gd name="T0" fmla="*/ 0 w 272"/>
              <a:gd name="T1" fmla="*/ 400 h 400"/>
              <a:gd name="T2" fmla="*/ 136 w 272"/>
              <a:gd name="T3" fmla="*/ 328 h 400"/>
              <a:gd name="T4" fmla="*/ 248 w 272"/>
              <a:gd name="T5" fmla="*/ 184 h 400"/>
              <a:gd name="T6" fmla="*/ 272 w 272"/>
              <a:gd name="T7" fmla="*/ 0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2" h="400">
                <a:moveTo>
                  <a:pt x="0" y="400"/>
                </a:moveTo>
                <a:cubicBezTo>
                  <a:pt x="47" y="382"/>
                  <a:pt x="95" y="364"/>
                  <a:pt x="136" y="328"/>
                </a:cubicBezTo>
                <a:cubicBezTo>
                  <a:pt x="177" y="292"/>
                  <a:pt x="225" y="239"/>
                  <a:pt x="248" y="184"/>
                </a:cubicBezTo>
                <a:cubicBezTo>
                  <a:pt x="271" y="129"/>
                  <a:pt x="271" y="64"/>
                  <a:pt x="272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169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0" y="241201"/>
            <a:ext cx="91440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None/>
            </a:pPr>
            <a:r>
              <a:rPr kumimoji="0" lang="ru-RU" altLang="ru-RU" b="1" kern="0" dirty="0" smtClean="0"/>
              <a:t>Демультиплексирование</a:t>
            </a:r>
          </a:p>
          <a:p>
            <a:pPr algn="ctr">
              <a:buClrTx/>
              <a:buSzTx/>
              <a:buNone/>
            </a:pPr>
            <a:r>
              <a:rPr kumimoji="0" lang="en-US" altLang="ru-RU" b="1" kern="0" dirty="0" smtClean="0"/>
              <a:t>TCP</a:t>
            </a:r>
            <a:r>
              <a:rPr kumimoji="0" lang="ru-RU" altLang="ru-RU" b="1" kern="0" dirty="0" smtClean="0"/>
              <a:t>-соединений</a:t>
            </a:r>
          </a:p>
        </p:txBody>
      </p:sp>
      <p:grpSp>
        <p:nvGrpSpPr>
          <p:cNvPr id="2" name="Группа 1"/>
          <p:cNvGrpSpPr/>
          <p:nvPr/>
        </p:nvGrpSpPr>
        <p:grpSpPr>
          <a:xfrm>
            <a:off x="1486692" y="1560480"/>
            <a:ext cx="6536532" cy="5170548"/>
            <a:chOff x="1583530" y="0"/>
            <a:chExt cx="6536532" cy="5849998"/>
          </a:xfrm>
        </p:grpSpPr>
        <p:sp>
          <p:nvSpPr>
            <p:cNvPr id="41" name="Rectangle 2"/>
            <p:cNvSpPr>
              <a:spLocks noChangeArrowheads="1"/>
            </p:cNvSpPr>
            <p:nvPr/>
          </p:nvSpPr>
          <p:spPr bwMode="auto">
            <a:xfrm>
              <a:off x="3609975" y="1166813"/>
              <a:ext cx="2303463" cy="256698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2" name="Oval 3"/>
            <p:cNvSpPr>
              <a:spLocks noChangeArrowheads="1"/>
            </p:cNvSpPr>
            <p:nvPr/>
          </p:nvSpPr>
          <p:spPr bwMode="auto">
            <a:xfrm>
              <a:off x="2268538" y="404813"/>
              <a:ext cx="1079500" cy="576262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3" name="Text Box 4"/>
            <p:cNvSpPr txBox="1">
              <a:spLocks noChangeArrowheads="1"/>
            </p:cNvSpPr>
            <p:nvPr/>
          </p:nvSpPr>
          <p:spPr bwMode="auto">
            <a:xfrm>
              <a:off x="2411413" y="549275"/>
              <a:ext cx="1152525" cy="3830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600" dirty="0" smtClean="0">
                  <a:latin typeface="Times New Roman" pitchFamily="18" charset="0"/>
                </a:rPr>
                <a:t>WWW</a:t>
              </a:r>
              <a:endParaRPr lang="ru-RU" altLang="ru-RU" sz="2400" dirty="0">
                <a:latin typeface="Times New Roman" pitchFamily="18" charset="0"/>
              </a:endParaRPr>
            </a:p>
          </p:txBody>
        </p:sp>
        <p:sp>
          <p:nvSpPr>
            <p:cNvPr id="44" name="Oval 5"/>
            <p:cNvSpPr>
              <a:spLocks noChangeArrowheads="1"/>
            </p:cNvSpPr>
            <p:nvPr/>
          </p:nvSpPr>
          <p:spPr bwMode="auto">
            <a:xfrm>
              <a:off x="5940425" y="404813"/>
              <a:ext cx="1079500" cy="576262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5" name="Text Box 6"/>
            <p:cNvSpPr txBox="1">
              <a:spLocks noChangeArrowheads="1"/>
            </p:cNvSpPr>
            <p:nvPr/>
          </p:nvSpPr>
          <p:spPr bwMode="auto">
            <a:xfrm>
              <a:off x="6053138" y="511175"/>
              <a:ext cx="1152525" cy="3830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600" dirty="0" smtClean="0">
                  <a:latin typeface="Times New Roman" pitchFamily="18" charset="0"/>
                </a:rPr>
                <a:t>WWW</a:t>
              </a:r>
              <a:endParaRPr lang="ru-RU" altLang="ru-RU" sz="2400" dirty="0">
                <a:latin typeface="Times New Roman" pitchFamily="18" charset="0"/>
              </a:endParaRPr>
            </a:p>
          </p:txBody>
        </p:sp>
        <p:sp>
          <p:nvSpPr>
            <p:cNvPr id="46" name="Rectangle 7"/>
            <p:cNvSpPr>
              <a:spLocks noChangeArrowheads="1"/>
            </p:cNvSpPr>
            <p:nvPr/>
          </p:nvSpPr>
          <p:spPr bwMode="auto">
            <a:xfrm>
              <a:off x="4498975" y="3733800"/>
              <a:ext cx="504825" cy="144463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7" name="Rectangle 8"/>
            <p:cNvSpPr>
              <a:spLocks noChangeArrowheads="1"/>
            </p:cNvSpPr>
            <p:nvPr/>
          </p:nvSpPr>
          <p:spPr bwMode="auto">
            <a:xfrm>
              <a:off x="5473700" y="4713288"/>
              <a:ext cx="431800" cy="431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8" name="Rectangle 9"/>
            <p:cNvSpPr>
              <a:spLocks noChangeArrowheads="1"/>
            </p:cNvSpPr>
            <p:nvPr/>
          </p:nvSpPr>
          <p:spPr bwMode="auto">
            <a:xfrm>
              <a:off x="3579813" y="4705350"/>
              <a:ext cx="431800" cy="431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9" name="Text Box 10"/>
            <p:cNvSpPr txBox="1">
              <a:spLocks noChangeArrowheads="1"/>
            </p:cNvSpPr>
            <p:nvPr/>
          </p:nvSpPr>
          <p:spPr bwMode="auto">
            <a:xfrm>
              <a:off x="4089400" y="5449888"/>
              <a:ext cx="212407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/>
                <a:t>Browsers</a:t>
              </a:r>
              <a:endParaRPr lang="ru-RU" altLang="ru-RU"/>
            </a:p>
          </p:txBody>
        </p:sp>
        <p:sp>
          <p:nvSpPr>
            <p:cNvPr id="50" name="Text Box 11"/>
            <p:cNvSpPr txBox="1">
              <a:spLocks noChangeArrowheads="1"/>
            </p:cNvSpPr>
            <p:nvPr/>
          </p:nvSpPr>
          <p:spPr bwMode="auto">
            <a:xfrm>
              <a:off x="3567113" y="4619625"/>
              <a:ext cx="287336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ru-RU" altLang="ru-RU" sz="2800" b="1">
                  <a:latin typeface="Times New Roman" pitchFamily="18" charset="0"/>
                </a:rPr>
                <a:t>к</a:t>
              </a:r>
            </a:p>
          </p:txBody>
        </p:sp>
        <p:sp>
          <p:nvSpPr>
            <p:cNvPr id="51" name="Text Box 12"/>
            <p:cNvSpPr txBox="1">
              <a:spLocks noChangeArrowheads="1"/>
            </p:cNvSpPr>
            <p:nvPr/>
          </p:nvSpPr>
          <p:spPr bwMode="auto">
            <a:xfrm>
              <a:off x="3917950" y="4510088"/>
              <a:ext cx="122555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>
                  <a:latin typeface="Arial Narrow" pitchFamily="34" charset="0"/>
                </a:rPr>
                <a:t>(IP</a:t>
              </a:r>
              <a:r>
                <a:rPr lang="en-US" altLang="ru-RU" sz="1600">
                  <a:latin typeface="Arial Narrow" pitchFamily="34" charset="0"/>
                </a:rPr>
                <a:t>k</a:t>
              </a:r>
              <a:r>
                <a:rPr lang="en-US" altLang="ru-RU">
                  <a:latin typeface="Arial Narrow" pitchFamily="34" charset="0"/>
                </a:rPr>
                <a:t>, n</a:t>
              </a:r>
              <a:r>
                <a:rPr lang="en-US" altLang="ru-RU" sz="1600">
                  <a:latin typeface="Arial Narrow" pitchFamily="34" charset="0"/>
                </a:rPr>
                <a:t>k</a:t>
              </a:r>
              <a:r>
                <a:rPr lang="en-US" altLang="ru-RU">
                  <a:latin typeface="Arial Narrow" pitchFamily="34" charset="0"/>
                </a:rPr>
                <a:t>)</a:t>
              </a:r>
              <a:endParaRPr lang="ru-RU" altLang="ru-RU">
                <a:latin typeface="Arial Narrow" pitchFamily="34" charset="0"/>
              </a:endParaRPr>
            </a:p>
          </p:txBody>
        </p:sp>
        <p:sp>
          <p:nvSpPr>
            <p:cNvPr id="52" name="Text Box 13"/>
            <p:cNvSpPr txBox="1">
              <a:spLocks noChangeArrowheads="1"/>
            </p:cNvSpPr>
            <p:nvPr/>
          </p:nvSpPr>
          <p:spPr bwMode="auto">
            <a:xfrm>
              <a:off x="1583530" y="0"/>
              <a:ext cx="2089151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dirty="0">
                  <a:latin typeface="Arial Narrow" pitchFamily="34" charset="0"/>
                </a:rPr>
                <a:t>www1.model.ru – IP1</a:t>
              </a:r>
              <a:endParaRPr lang="ru-RU" altLang="ru-RU" sz="1600" dirty="0">
                <a:latin typeface="Times New Roman" pitchFamily="18" charset="0"/>
              </a:endParaRPr>
            </a:p>
          </p:txBody>
        </p:sp>
        <p:sp>
          <p:nvSpPr>
            <p:cNvPr id="53" name="Rectangle 14"/>
            <p:cNvSpPr>
              <a:spLocks noChangeArrowheads="1"/>
            </p:cNvSpPr>
            <p:nvPr/>
          </p:nvSpPr>
          <p:spPr bwMode="auto">
            <a:xfrm>
              <a:off x="4284663" y="2492375"/>
              <a:ext cx="1008062" cy="431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4" name="Text Box 15"/>
            <p:cNvSpPr txBox="1">
              <a:spLocks noChangeArrowheads="1"/>
            </p:cNvSpPr>
            <p:nvPr/>
          </p:nvSpPr>
          <p:spPr bwMode="auto">
            <a:xfrm>
              <a:off x="4389438" y="2492376"/>
              <a:ext cx="108902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/>
                <a:t>TCP</a:t>
              </a:r>
              <a:endParaRPr lang="ru-RU" altLang="ru-RU"/>
            </a:p>
          </p:txBody>
        </p:sp>
        <p:sp>
          <p:nvSpPr>
            <p:cNvPr id="55" name="Rectangle 16"/>
            <p:cNvSpPr>
              <a:spLocks noChangeArrowheads="1"/>
            </p:cNvSpPr>
            <p:nvPr/>
          </p:nvSpPr>
          <p:spPr bwMode="auto">
            <a:xfrm>
              <a:off x="3922713" y="1701800"/>
              <a:ext cx="1728787" cy="431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6" name="Line 17"/>
            <p:cNvSpPr>
              <a:spLocks noChangeShapeType="1"/>
            </p:cNvSpPr>
            <p:nvPr/>
          </p:nvSpPr>
          <p:spPr bwMode="auto">
            <a:xfrm>
              <a:off x="4494213" y="1701800"/>
              <a:ext cx="0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7" name="Line 18"/>
            <p:cNvSpPr>
              <a:spLocks noChangeShapeType="1"/>
            </p:cNvSpPr>
            <p:nvPr/>
          </p:nvSpPr>
          <p:spPr bwMode="auto">
            <a:xfrm>
              <a:off x="5105400" y="1701800"/>
              <a:ext cx="0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8" name="Rectangle 19"/>
            <p:cNvSpPr>
              <a:spLocks noChangeArrowheads="1"/>
            </p:cNvSpPr>
            <p:nvPr/>
          </p:nvSpPr>
          <p:spPr bwMode="auto">
            <a:xfrm>
              <a:off x="3924300" y="1341438"/>
              <a:ext cx="172720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9" name="Text Box 20"/>
            <p:cNvSpPr txBox="1">
              <a:spLocks noChangeArrowheads="1"/>
            </p:cNvSpPr>
            <p:nvPr/>
          </p:nvSpPr>
          <p:spPr bwMode="auto">
            <a:xfrm>
              <a:off x="4284663" y="1316037"/>
              <a:ext cx="172720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/>
                <a:t>HTTP</a:t>
              </a:r>
              <a:endParaRPr lang="ru-RU" altLang="ru-RU"/>
            </a:p>
          </p:txBody>
        </p:sp>
        <p:sp>
          <p:nvSpPr>
            <p:cNvPr id="60" name="Line 21"/>
            <p:cNvSpPr>
              <a:spLocks noChangeShapeType="1"/>
            </p:cNvSpPr>
            <p:nvPr/>
          </p:nvSpPr>
          <p:spPr bwMode="auto">
            <a:xfrm flipH="1" flipV="1">
              <a:off x="4168775" y="2108200"/>
              <a:ext cx="547688" cy="384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1" name="Line 22"/>
            <p:cNvSpPr>
              <a:spLocks noChangeShapeType="1"/>
            </p:cNvSpPr>
            <p:nvPr/>
          </p:nvSpPr>
          <p:spPr bwMode="auto">
            <a:xfrm flipV="1">
              <a:off x="4787900" y="2120900"/>
              <a:ext cx="25400" cy="3714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2" name="Line 23"/>
            <p:cNvSpPr>
              <a:spLocks noChangeShapeType="1"/>
            </p:cNvSpPr>
            <p:nvPr/>
          </p:nvSpPr>
          <p:spPr bwMode="auto">
            <a:xfrm flipV="1">
              <a:off x="4787900" y="2133600"/>
              <a:ext cx="546100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4" name="Line 25"/>
            <p:cNvSpPr>
              <a:spLocks noChangeShapeType="1"/>
            </p:cNvSpPr>
            <p:nvPr/>
          </p:nvSpPr>
          <p:spPr bwMode="auto">
            <a:xfrm flipV="1">
              <a:off x="3800475" y="3906838"/>
              <a:ext cx="1068388" cy="823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5" name="Line 26"/>
            <p:cNvSpPr>
              <a:spLocks noChangeShapeType="1"/>
            </p:cNvSpPr>
            <p:nvPr/>
          </p:nvSpPr>
          <p:spPr bwMode="auto">
            <a:xfrm flipV="1">
              <a:off x="5427663" y="981075"/>
              <a:ext cx="944562" cy="9731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6" name="Text Box 27"/>
            <p:cNvSpPr txBox="1">
              <a:spLocks noChangeArrowheads="1"/>
            </p:cNvSpPr>
            <p:nvPr/>
          </p:nvSpPr>
          <p:spPr bwMode="auto">
            <a:xfrm>
              <a:off x="6003924" y="1739900"/>
              <a:ext cx="2116138" cy="3968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2000">
                  <a:latin typeface="Arial Narrow" pitchFamily="34" charset="0"/>
                </a:rPr>
                <a:t>{(</a:t>
              </a:r>
              <a:r>
                <a:rPr lang="en-US" altLang="ru-RU">
                  <a:latin typeface="Arial Narrow" pitchFamily="34" charset="0"/>
                </a:rPr>
                <a:t>IP</a:t>
              </a:r>
              <a:r>
                <a:rPr lang="en-US" altLang="ru-RU" sz="1400">
                  <a:latin typeface="Arial Narrow" pitchFamily="34" charset="0"/>
                </a:rPr>
                <a:t>k</a:t>
              </a:r>
              <a:r>
                <a:rPr lang="en-US" altLang="ru-RU" sz="2000">
                  <a:latin typeface="Arial Narrow" pitchFamily="34" charset="0"/>
                </a:rPr>
                <a:t>, </a:t>
              </a:r>
              <a:r>
                <a:rPr lang="en-US" altLang="ru-RU">
                  <a:latin typeface="Arial Narrow" pitchFamily="34" charset="0"/>
                </a:rPr>
                <a:t>n</a:t>
              </a:r>
              <a:r>
                <a:rPr lang="en-US" altLang="ru-RU" sz="1400">
                  <a:latin typeface="Arial Narrow" pitchFamily="34" charset="0"/>
                </a:rPr>
                <a:t>k</a:t>
              </a:r>
              <a:r>
                <a:rPr lang="en-US" altLang="ru-RU" sz="2000">
                  <a:latin typeface="Arial Narrow" pitchFamily="34" charset="0"/>
                </a:rPr>
                <a:t>), </a:t>
              </a:r>
              <a:r>
                <a:rPr lang="en-US" altLang="ru-RU">
                  <a:latin typeface="Arial Narrow" pitchFamily="34" charset="0"/>
                </a:rPr>
                <a:t>(IP</a:t>
              </a:r>
              <a:r>
                <a:rPr lang="en-GB" altLang="ru-RU" sz="1600">
                  <a:latin typeface="Arial Narrow" pitchFamily="34" charset="0"/>
                </a:rPr>
                <a:t>2</a:t>
              </a:r>
              <a:r>
                <a:rPr lang="en-US" altLang="ru-RU">
                  <a:latin typeface="Arial Narrow" pitchFamily="34" charset="0"/>
                </a:rPr>
                <a:t>, </a:t>
              </a:r>
              <a:r>
                <a:rPr lang="ru-RU" altLang="ru-RU">
                  <a:latin typeface="Arial Narrow" pitchFamily="34" charset="0"/>
                </a:rPr>
                <a:t>80</a:t>
              </a:r>
              <a:r>
                <a:rPr lang="en-US" altLang="ru-RU">
                  <a:latin typeface="Arial Narrow" pitchFamily="34" charset="0"/>
                </a:rPr>
                <a:t>)}</a:t>
              </a:r>
              <a:endParaRPr lang="ru-RU" altLang="ru-RU" sz="2000">
                <a:latin typeface="Arial Narrow" pitchFamily="34" charset="0"/>
              </a:endParaRPr>
            </a:p>
          </p:txBody>
        </p:sp>
        <p:sp>
          <p:nvSpPr>
            <p:cNvPr id="67" name="Line 28"/>
            <p:cNvSpPr>
              <a:spLocks noChangeShapeType="1"/>
            </p:cNvSpPr>
            <p:nvPr/>
          </p:nvSpPr>
          <p:spPr bwMode="auto">
            <a:xfrm flipV="1">
              <a:off x="3563938" y="3878263"/>
              <a:ext cx="1125537" cy="8175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8" name="Line 29"/>
            <p:cNvSpPr>
              <a:spLocks noChangeShapeType="1"/>
            </p:cNvSpPr>
            <p:nvPr/>
          </p:nvSpPr>
          <p:spPr bwMode="auto">
            <a:xfrm flipH="1" flipV="1">
              <a:off x="3059113" y="981075"/>
              <a:ext cx="1008062" cy="9350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9" name="Text Box 30"/>
            <p:cNvSpPr txBox="1">
              <a:spLocks noChangeArrowheads="1"/>
            </p:cNvSpPr>
            <p:nvPr/>
          </p:nvSpPr>
          <p:spPr bwMode="auto">
            <a:xfrm>
              <a:off x="1908175" y="2586038"/>
              <a:ext cx="1439863" cy="3968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endParaRPr lang="ru-RU" altLang="ru-RU" sz="2000">
                <a:latin typeface="Times New Roman" pitchFamily="18" charset="0"/>
              </a:endParaRPr>
            </a:p>
          </p:txBody>
        </p:sp>
        <p:sp>
          <p:nvSpPr>
            <p:cNvPr id="70" name="Text Box 31"/>
            <p:cNvSpPr txBox="1">
              <a:spLocks noChangeArrowheads="1"/>
            </p:cNvSpPr>
            <p:nvPr/>
          </p:nvSpPr>
          <p:spPr bwMode="auto">
            <a:xfrm>
              <a:off x="1820863" y="1709738"/>
              <a:ext cx="2433637" cy="3968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2000">
                  <a:latin typeface="Arial Narrow" pitchFamily="34" charset="0"/>
                </a:rPr>
                <a:t>{(</a:t>
              </a:r>
              <a:r>
                <a:rPr lang="en-US" altLang="ru-RU">
                  <a:latin typeface="Arial Narrow" pitchFamily="34" charset="0"/>
                </a:rPr>
                <a:t>IP</a:t>
              </a:r>
              <a:r>
                <a:rPr lang="en-US" altLang="ru-RU" sz="1400">
                  <a:latin typeface="Arial Narrow" pitchFamily="34" charset="0"/>
                </a:rPr>
                <a:t>k</a:t>
              </a:r>
              <a:r>
                <a:rPr lang="en-US" altLang="ru-RU" sz="2000">
                  <a:latin typeface="Arial Narrow" pitchFamily="34" charset="0"/>
                </a:rPr>
                <a:t>, </a:t>
              </a:r>
              <a:r>
                <a:rPr lang="en-US" altLang="ru-RU">
                  <a:latin typeface="Arial Narrow" pitchFamily="34" charset="0"/>
                </a:rPr>
                <a:t>n</a:t>
              </a:r>
              <a:r>
                <a:rPr lang="en-US" altLang="ru-RU" sz="1400">
                  <a:latin typeface="Arial Narrow" pitchFamily="34" charset="0"/>
                </a:rPr>
                <a:t>k</a:t>
              </a:r>
              <a:r>
                <a:rPr lang="en-US" altLang="ru-RU" sz="2000">
                  <a:latin typeface="Arial Narrow" pitchFamily="34" charset="0"/>
                </a:rPr>
                <a:t>), </a:t>
              </a:r>
              <a:r>
                <a:rPr lang="en-US" altLang="ru-RU">
                  <a:latin typeface="Arial Narrow" pitchFamily="34" charset="0"/>
                </a:rPr>
                <a:t>(IP</a:t>
              </a:r>
              <a:r>
                <a:rPr lang="en-GB" altLang="ru-RU" sz="1400">
                  <a:latin typeface="Arial Narrow" pitchFamily="34" charset="0"/>
                </a:rPr>
                <a:t>1</a:t>
              </a:r>
              <a:r>
                <a:rPr lang="en-US" altLang="ru-RU">
                  <a:latin typeface="Arial Narrow" pitchFamily="34" charset="0"/>
                </a:rPr>
                <a:t>, </a:t>
              </a:r>
              <a:r>
                <a:rPr lang="ru-RU" altLang="ru-RU">
                  <a:latin typeface="Arial Narrow" pitchFamily="34" charset="0"/>
                </a:rPr>
                <a:t>80</a:t>
              </a:r>
              <a:r>
                <a:rPr lang="en-US" altLang="ru-RU">
                  <a:latin typeface="Arial Narrow" pitchFamily="34" charset="0"/>
                </a:rPr>
                <a:t>)}</a:t>
              </a:r>
              <a:endParaRPr lang="ru-RU" altLang="ru-RU">
                <a:latin typeface="Arial Narrow" pitchFamily="34" charset="0"/>
              </a:endParaRPr>
            </a:p>
          </p:txBody>
        </p:sp>
        <p:sp>
          <p:nvSpPr>
            <p:cNvPr id="71" name="Text Box 32"/>
            <p:cNvSpPr txBox="1">
              <a:spLocks noChangeArrowheads="1"/>
            </p:cNvSpPr>
            <p:nvPr/>
          </p:nvSpPr>
          <p:spPr bwMode="auto">
            <a:xfrm>
              <a:off x="5838825" y="4510088"/>
              <a:ext cx="151447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>
                  <a:latin typeface="Arial Narrow" pitchFamily="34" charset="0"/>
                </a:rPr>
                <a:t>(IP</a:t>
              </a:r>
              <a:r>
                <a:rPr lang="en-US" altLang="ru-RU" sz="1600">
                  <a:latin typeface="Arial Narrow" pitchFamily="34" charset="0"/>
                </a:rPr>
                <a:t>m</a:t>
              </a:r>
              <a:r>
                <a:rPr lang="en-US" altLang="ru-RU">
                  <a:latin typeface="Arial Narrow" pitchFamily="34" charset="0"/>
                </a:rPr>
                <a:t>, n</a:t>
              </a:r>
              <a:r>
                <a:rPr lang="en-US" altLang="ru-RU" sz="1600">
                  <a:latin typeface="Arial Narrow" pitchFamily="34" charset="0"/>
                </a:rPr>
                <a:t>m</a:t>
              </a:r>
              <a:r>
                <a:rPr lang="en-US" altLang="ru-RU">
                  <a:latin typeface="Arial Narrow" pitchFamily="34" charset="0"/>
                </a:rPr>
                <a:t>)</a:t>
              </a:r>
              <a:endParaRPr lang="ru-RU" altLang="ru-RU">
                <a:latin typeface="Arial Narrow" pitchFamily="34" charset="0"/>
              </a:endParaRPr>
            </a:p>
          </p:txBody>
        </p:sp>
        <p:sp>
          <p:nvSpPr>
            <p:cNvPr id="72" name="Line 33"/>
            <p:cNvSpPr>
              <a:spLocks noChangeShapeType="1"/>
            </p:cNvSpPr>
            <p:nvPr/>
          </p:nvSpPr>
          <p:spPr bwMode="auto">
            <a:xfrm flipH="1" flipV="1">
              <a:off x="4962525" y="3898900"/>
              <a:ext cx="712788" cy="812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3" name="Line 34"/>
            <p:cNvSpPr>
              <a:spLocks noChangeShapeType="1"/>
            </p:cNvSpPr>
            <p:nvPr/>
          </p:nvSpPr>
          <p:spPr bwMode="auto">
            <a:xfrm flipV="1">
              <a:off x="4838700" y="908050"/>
              <a:ext cx="1389063" cy="9413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4" name="AutoShape 35"/>
            <p:cNvSpPr>
              <a:spLocks/>
            </p:cNvSpPr>
            <p:nvPr/>
          </p:nvSpPr>
          <p:spPr bwMode="auto">
            <a:xfrm rot="16200000">
              <a:off x="4667250" y="4171950"/>
              <a:ext cx="190500" cy="2362200"/>
            </a:xfrm>
            <a:prstGeom prst="leftBrace">
              <a:avLst>
                <a:gd name="adj1" fmla="val 10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5" name="Text Box 36"/>
            <p:cNvSpPr txBox="1">
              <a:spLocks noChangeArrowheads="1"/>
            </p:cNvSpPr>
            <p:nvPr/>
          </p:nvSpPr>
          <p:spPr bwMode="auto">
            <a:xfrm>
              <a:off x="5927725" y="2262188"/>
              <a:ext cx="216217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dirty="0">
                  <a:latin typeface="Arial Narrow" pitchFamily="34" charset="0"/>
                </a:rPr>
                <a:t>{(</a:t>
              </a:r>
              <a:r>
                <a:rPr lang="en-US" altLang="ru-RU" dirty="0" err="1">
                  <a:latin typeface="Arial Narrow" pitchFamily="34" charset="0"/>
                </a:rPr>
                <a:t>IP</a:t>
              </a:r>
              <a:r>
                <a:rPr lang="en-US" altLang="ru-RU" sz="1600" dirty="0" err="1">
                  <a:latin typeface="Arial Narrow" pitchFamily="34" charset="0"/>
                </a:rPr>
                <a:t>m</a:t>
              </a:r>
              <a:r>
                <a:rPr lang="en-US" altLang="ru-RU" dirty="0">
                  <a:latin typeface="Arial Narrow" pitchFamily="34" charset="0"/>
                </a:rPr>
                <a:t>, n</a:t>
              </a:r>
              <a:r>
                <a:rPr lang="en-US" altLang="ru-RU" sz="1600" dirty="0">
                  <a:latin typeface="Arial Narrow" pitchFamily="34" charset="0"/>
                </a:rPr>
                <a:t>m</a:t>
              </a:r>
              <a:r>
                <a:rPr lang="en-US" altLang="ru-RU" dirty="0">
                  <a:latin typeface="Arial Narrow" pitchFamily="34" charset="0"/>
                </a:rPr>
                <a:t>), (IP</a:t>
              </a:r>
              <a:r>
                <a:rPr lang="en-GB" altLang="ru-RU" sz="1600" dirty="0">
                  <a:latin typeface="Arial Narrow" pitchFamily="34" charset="0"/>
                </a:rPr>
                <a:t>2</a:t>
              </a:r>
              <a:r>
                <a:rPr lang="en-US" altLang="ru-RU" dirty="0">
                  <a:latin typeface="Arial Narrow" pitchFamily="34" charset="0"/>
                </a:rPr>
                <a:t>, </a:t>
              </a:r>
              <a:r>
                <a:rPr lang="ru-RU" altLang="ru-RU" dirty="0">
                  <a:latin typeface="Arial Narrow" pitchFamily="34" charset="0"/>
                </a:rPr>
                <a:t>80</a:t>
              </a:r>
              <a:r>
                <a:rPr lang="en-US" altLang="ru-RU" dirty="0">
                  <a:latin typeface="Arial Narrow" pitchFamily="34" charset="0"/>
                </a:rPr>
                <a:t>)}</a:t>
              </a:r>
              <a:endParaRPr lang="ru-RU" altLang="ru-RU" dirty="0">
                <a:latin typeface="Arial Narrow" pitchFamily="34" charset="0"/>
              </a:endParaRPr>
            </a:p>
          </p:txBody>
        </p:sp>
        <p:sp>
          <p:nvSpPr>
            <p:cNvPr id="76" name="Text Box 37"/>
            <p:cNvSpPr txBox="1">
              <a:spLocks noChangeArrowheads="1"/>
            </p:cNvSpPr>
            <p:nvPr/>
          </p:nvSpPr>
          <p:spPr bwMode="auto">
            <a:xfrm>
              <a:off x="5434013" y="4683125"/>
              <a:ext cx="1138237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2800" b="1">
                  <a:latin typeface="Times New Roman" pitchFamily="18" charset="0"/>
                </a:rPr>
                <a:t>m</a:t>
              </a:r>
              <a:endParaRPr lang="ru-RU" altLang="ru-RU" sz="2800" b="1">
                <a:latin typeface="Times New Roman" pitchFamily="18" charset="0"/>
              </a:endParaRPr>
            </a:p>
          </p:txBody>
        </p:sp>
        <p:sp>
          <p:nvSpPr>
            <p:cNvPr id="77" name="Line 38"/>
            <p:cNvSpPr>
              <a:spLocks noChangeShapeType="1"/>
            </p:cNvSpPr>
            <p:nvPr/>
          </p:nvSpPr>
          <p:spPr bwMode="auto">
            <a:xfrm flipV="1">
              <a:off x="2984500" y="1168400"/>
              <a:ext cx="203200" cy="1143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8" name="Text Box 39"/>
            <p:cNvSpPr txBox="1">
              <a:spLocks noChangeArrowheads="1"/>
            </p:cNvSpPr>
            <p:nvPr/>
          </p:nvSpPr>
          <p:spPr bwMode="auto">
            <a:xfrm>
              <a:off x="5506913" y="0"/>
              <a:ext cx="1892300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 altLang="ru-RU" dirty="0">
                  <a:latin typeface="Arial Narrow" pitchFamily="34" charset="0"/>
                </a:rPr>
                <a:t>www2.tour.ru – IP2</a:t>
              </a:r>
              <a:endParaRPr lang="ru-RU" altLang="ru-RU" dirty="0"/>
            </a:p>
          </p:txBody>
        </p:sp>
        <p:sp>
          <p:nvSpPr>
            <p:cNvPr id="79" name="Rectangle 40"/>
            <p:cNvSpPr>
              <a:spLocks noChangeArrowheads="1"/>
            </p:cNvSpPr>
            <p:nvPr/>
          </p:nvSpPr>
          <p:spPr bwMode="auto">
            <a:xfrm>
              <a:off x="4284663" y="3000375"/>
              <a:ext cx="1008062" cy="431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0" name="Text Box 41"/>
            <p:cNvSpPr txBox="1">
              <a:spLocks noChangeArrowheads="1"/>
            </p:cNvSpPr>
            <p:nvPr/>
          </p:nvSpPr>
          <p:spPr bwMode="auto">
            <a:xfrm>
              <a:off x="4559299" y="3035300"/>
              <a:ext cx="4953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/>
                <a:t>IP</a:t>
              </a:r>
              <a:endParaRPr lang="ru-RU" altLang="ru-RU"/>
            </a:p>
          </p:txBody>
        </p:sp>
        <p:sp>
          <p:nvSpPr>
            <p:cNvPr id="81" name="Rectangle 42" descr="Dark horizontal"/>
            <p:cNvSpPr>
              <a:spLocks noChangeArrowheads="1"/>
            </p:cNvSpPr>
            <p:nvPr/>
          </p:nvSpPr>
          <p:spPr bwMode="auto">
            <a:xfrm>
              <a:off x="3949700" y="1930400"/>
              <a:ext cx="508000" cy="165100"/>
            </a:xfrm>
            <a:prstGeom prst="rect">
              <a:avLst/>
            </a:prstGeom>
            <a:pattFill prst="dkHorz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2" name="Rectangle 43" descr="Dark horizontal"/>
            <p:cNvSpPr>
              <a:spLocks noChangeArrowheads="1"/>
            </p:cNvSpPr>
            <p:nvPr/>
          </p:nvSpPr>
          <p:spPr bwMode="auto">
            <a:xfrm>
              <a:off x="4546600" y="1879600"/>
              <a:ext cx="508000" cy="266700"/>
            </a:xfrm>
            <a:prstGeom prst="rect">
              <a:avLst/>
            </a:prstGeom>
            <a:pattFill prst="dkHorz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3" name="Rectangle 44" descr="Dark horizontal"/>
            <p:cNvSpPr>
              <a:spLocks noChangeArrowheads="1"/>
            </p:cNvSpPr>
            <p:nvPr/>
          </p:nvSpPr>
          <p:spPr bwMode="auto">
            <a:xfrm>
              <a:off x="5130800" y="1993900"/>
              <a:ext cx="508000" cy="127000"/>
            </a:xfrm>
            <a:prstGeom prst="rect">
              <a:avLst/>
            </a:prstGeom>
            <a:pattFill prst="dkHorz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4" name="Line 45"/>
            <p:cNvSpPr>
              <a:spLocks noChangeShapeType="1"/>
            </p:cNvSpPr>
            <p:nvPr/>
          </p:nvSpPr>
          <p:spPr bwMode="auto">
            <a:xfrm flipV="1">
              <a:off x="4762500" y="3429000"/>
              <a:ext cx="0" cy="279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5" name="Line 46"/>
            <p:cNvSpPr>
              <a:spLocks noChangeShapeType="1"/>
            </p:cNvSpPr>
            <p:nvPr/>
          </p:nvSpPr>
          <p:spPr bwMode="auto">
            <a:xfrm flipV="1">
              <a:off x="4762500" y="2921000"/>
              <a:ext cx="0" cy="889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6" name="Text Box 47"/>
            <p:cNvSpPr txBox="1">
              <a:spLocks noChangeArrowheads="1"/>
            </p:cNvSpPr>
            <p:nvPr/>
          </p:nvSpPr>
          <p:spPr bwMode="auto">
            <a:xfrm>
              <a:off x="2463799" y="2628900"/>
              <a:ext cx="100329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>
                  <a:latin typeface="Arial Narrow" pitchFamily="34" charset="0"/>
                </a:rPr>
                <a:t>Buffers</a:t>
              </a:r>
              <a:endParaRPr lang="ru-RU" altLang="ru-RU">
                <a:latin typeface="Arial Narrow" pitchFamily="34" charset="0"/>
              </a:endParaRPr>
            </a:p>
          </p:txBody>
        </p:sp>
        <p:sp>
          <p:nvSpPr>
            <p:cNvPr id="87" name="Line 48"/>
            <p:cNvSpPr>
              <a:spLocks noChangeShapeType="1"/>
            </p:cNvSpPr>
            <p:nvPr/>
          </p:nvSpPr>
          <p:spPr bwMode="auto">
            <a:xfrm flipV="1">
              <a:off x="3175000" y="1993900"/>
              <a:ext cx="774700" cy="876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8" name="Line 49"/>
            <p:cNvSpPr>
              <a:spLocks noChangeShapeType="1"/>
            </p:cNvSpPr>
            <p:nvPr/>
          </p:nvSpPr>
          <p:spPr bwMode="auto">
            <a:xfrm>
              <a:off x="4940300" y="2159000"/>
              <a:ext cx="1054100" cy="29210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9" name="Line 50"/>
            <p:cNvSpPr>
              <a:spLocks noChangeShapeType="1"/>
            </p:cNvSpPr>
            <p:nvPr/>
          </p:nvSpPr>
          <p:spPr bwMode="auto">
            <a:xfrm flipV="1">
              <a:off x="5651500" y="1968500"/>
              <a:ext cx="444500" cy="6350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0" name="Line 51"/>
            <p:cNvSpPr>
              <a:spLocks noChangeShapeType="1"/>
            </p:cNvSpPr>
            <p:nvPr/>
          </p:nvSpPr>
          <p:spPr bwMode="auto">
            <a:xfrm>
              <a:off x="3543300" y="1943100"/>
              <a:ext cx="355600" cy="6350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1" name="Text Box 52"/>
            <p:cNvSpPr txBox="1">
              <a:spLocks noChangeArrowheads="1"/>
            </p:cNvSpPr>
            <p:nvPr/>
          </p:nvSpPr>
          <p:spPr bwMode="auto">
            <a:xfrm>
              <a:off x="3860800" y="3683000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>
                  <a:latin typeface="Arial Narrow" pitchFamily="34" charset="0"/>
                </a:rPr>
                <a:t>IP1, IP2</a:t>
              </a:r>
              <a:endParaRPr lang="ru-RU" altLang="ru-RU" sz="1400">
                <a:latin typeface="Arial Narrow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573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0" y="241201"/>
            <a:ext cx="91440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None/>
            </a:pPr>
            <a:r>
              <a:rPr kumimoji="0" lang="ru-RU" altLang="ru-RU" b="1" kern="0" dirty="0" smtClean="0"/>
              <a:t>Квитирование</a:t>
            </a:r>
            <a:endParaRPr kumimoji="0" lang="ru-RU" altLang="ru-RU" b="1" kern="0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1124744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sz="1400" b="1" dirty="0"/>
              <a:t>В рамках соединения правильность передачи каждого сегмента должна подтверждаться квитанцией получателя (положительной </a:t>
            </a:r>
            <a:r>
              <a:rPr lang="ru-RU" sz="1400" b="1" strike="sngStrike" dirty="0"/>
              <a:t>или отрицательной</a:t>
            </a:r>
            <a:r>
              <a:rPr lang="ru-RU" sz="1400" b="1" dirty="0"/>
              <a:t>)</a:t>
            </a:r>
          </a:p>
        </p:txBody>
      </p:sp>
      <p:pic>
        <p:nvPicPr>
          <p:cNvPr id="2201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2780928"/>
            <a:ext cx="7848872" cy="2708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409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0" y="836712"/>
            <a:ext cx="91440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None/>
            </a:pPr>
            <a:r>
              <a:rPr kumimoji="0" lang="ru-RU" altLang="ru-RU" b="1" kern="0" dirty="0" smtClean="0"/>
              <a:t>Механизм подтверждения</a:t>
            </a:r>
            <a:endParaRPr kumimoji="0" lang="ru-RU" altLang="ru-RU" b="1" kern="0" dirty="0" smtClean="0"/>
          </a:p>
        </p:txBody>
      </p:sp>
      <p:sp>
        <p:nvSpPr>
          <p:cNvPr id="2" name="Прямоугольник 1"/>
          <p:cNvSpPr/>
          <p:nvPr/>
        </p:nvSpPr>
        <p:spPr>
          <a:xfrm>
            <a:off x="611560" y="2492896"/>
            <a:ext cx="813690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dirty="0" smtClean="0"/>
              <a:t>Копия </a:t>
            </a:r>
            <a:r>
              <a:rPr lang="ru-RU" dirty="0"/>
              <a:t>отправленного сегмента ставится в  очередь повторной передачи и запускает таймер</a:t>
            </a:r>
          </a:p>
          <a:p>
            <a:pPr lvl="0"/>
            <a:r>
              <a:rPr lang="ru-RU" dirty="0"/>
              <a:t>К</a:t>
            </a:r>
            <a:r>
              <a:rPr lang="ru-RU" dirty="0" smtClean="0"/>
              <a:t>огда </a:t>
            </a:r>
            <a:r>
              <a:rPr lang="ru-RU" dirty="0"/>
              <a:t>приходит подтверждение - сегмент удаляется из очереди</a:t>
            </a:r>
          </a:p>
          <a:p>
            <a:pPr lvl="0"/>
            <a:r>
              <a:rPr lang="ru-RU" dirty="0"/>
              <a:t>Е</a:t>
            </a:r>
            <a:r>
              <a:rPr lang="ru-RU" dirty="0" smtClean="0"/>
              <a:t>сли </a:t>
            </a:r>
            <a:r>
              <a:rPr lang="ru-RU" dirty="0"/>
              <a:t>подтверждение не приходит до истечения срока, то сегмент посылается повторно </a:t>
            </a:r>
          </a:p>
          <a:p>
            <a:pPr lvl="0"/>
            <a:r>
              <a:rPr lang="ru-RU" dirty="0"/>
              <a:t>М</a:t>
            </a:r>
            <a:r>
              <a:rPr lang="ru-RU" dirty="0" smtClean="0"/>
              <a:t>еханизм </a:t>
            </a:r>
            <a:r>
              <a:rPr lang="ru-RU" dirty="0"/>
              <a:t>подтверждения  является накопительным -  подтверждение номера </a:t>
            </a:r>
            <a:r>
              <a:rPr lang="ru-RU" b="1" dirty="0"/>
              <a:t>X</a:t>
            </a:r>
            <a:r>
              <a:rPr lang="ru-RU" dirty="0"/>
              <a:t> означает, что все байты с номерами </a:t>
            </a:r>
            <a:r>
              <a:rPr lang="ru-RU" b="1" dirty="0"/>
              <a:t>N&lt;X</a:t>
            </a:r>
            <a:r>
              <a:rPr lang="ru-RU" dirty="0"/>
              <a:t> уже получены</a:t>
            </a:r>
          </a:p>
          <a:p>
            <a:pPr lvl="0"/>
            <a:r>
              <a:rPr lang="ru-RU" dirty="0"/>
              <a:t>В</a:t>
            </a:r>
            <a:r>
              <a:rPr lang="ru-RU" dirty="0" smtClean="0"/>
              <a:t>озможно </a:t>
            </a:r>
            <a:r>
              <a:rPr lang="ru-RU" dirty="0"/>
              <a:t>появление дубликатов в условиях повторной передачи</a:t>
            </a:r>
          </a:p>
        </p:txBody>
      </p:sp>
    </p:spTree>
    <p:extLst>
      <p:ext uri="{BB962C8B-B14F-4D97-AF65-F5344CB8AC3E}">
        <p14:creationId xmlns:p14="http://schemas.microsoft.com/office/powerpoint/2010/main" val="241611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107504" y="260648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Протоколы семейства </a:t>
            </a:r>
            <a:r>
              <a:rPr kumimoji="0" lang="en-US" altLang="ru-RU" b="1" kern="0" dirty="0" smtClean="0"/>
              <a:t>TCP/IP</a:t>
            </a:r>
            <a:endParaRPr kumimoji="0" lang="ru-RU" altLang="ru-RU" b="1" kern="0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28356" y="5800935"/>
            <a:ext cx="875907" cy="28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buClrTx/>
              <a:buSzTx/>
              <a:buNone/>
            </a:pPr>
            <a:r>
              <a:rPr kumimoji="0" lang="en-US" alt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Уровни</a:t>
            </a:r>
            <a:r>
              <a:rPr kumimoji="0" lang="en-US" altLang="ru-RU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 </a:t>
            </a:r>
            <a:r>
              <a:rPr kumimoji="0" lang="en-US" altLang="ru-RU" sz="1200" i="1" dirty="0" err="1" smtClean="0">
                <a:solidFill>
                  <a:srgbClr val="000000"/>
                </a:solidFill>
                <a:latin typeface="Times New Roman CYR"/>
                <a:ea typeface="Times New Roman" pitchFamily="18" charset="0"/>
              </a:rPr>
              <a:t>модели</a:t>
            </a:r>
            <a:r>
              <a:rPr kumimoji="0" lang="en-US" altLang="ru-RU" sz="1200" i="1" dirty="0" smtClean="0">
                <a:solidFill>
                  <a:srgbClr val="000000"/>
                </a:solidFill>
                <a:latin typeface="Times New Roman CYR"/>
                <a:ea typeface="Times New Roman" pitchFamily="18" charset="0"/>
              </a:rPr>
              <a:t> </a:t>
            </a:r>
            <a:r>
              <a:rPr kumimoji="0" lang="en-US" altLang="ru-RU" sz="1200" i="1" dirty="0">
                <a:solidFill>
                  <a:srgbClr val="000000"/>
                </a:solidFill>
                <a:latin typeface="Times New Roman CYR"/>
                <a:ea typeface="Times New Roman" pitchFamily="18" charset="0"/>
              </a:rPr>
              <a:t>OSI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847398" y="6016738"/>
            <a:ext cx="1063149" cy="412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1" name="Group 57"/>
          <p:cNvGrpSpPr>
            <a:grpSpLocks/>
          </p:cNvGrpSpPr>
          <p:nvPr/>
        </p:nvGrpSpPr>
        <p:grpSpPr bwMode="auto">
          <a:xfrm>
            <a:off x="787101" y="1046919"/>
            <a:ext cx="7784780" cy="1183745"/>
            <a:chOff x="0" y="0"/>
            <a:chExt cx="19997" cy="19957"/>
          </a:xfrm>
        </p:grpSpPr>
        <p:sp>
          <p:nvSpPr>
            <p:cNvPr id="22" name="Rectangle 83"/>
            <p:cNvSpPr>
              <a:spLocks noChangeArrowheads="1"/>
            </p:cNvSpPr>
            <p:nvPr/>
          </p:nvSpPr>
          <p:spPr bwMode="auto">
            <a:xfrm>
              <a:off x="0" y="0"/>
              <a:ext cx="19997" cy="19743"/>
            </a:xfrm>
            <a:prstGeom prst="rect">
              <a:avLst/>
            </a:prstGeom>
            <a:solidFill>
              <a:srgbClr val="D9D9D9"/>
            </a:solidFill>
            <a:ln w="825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23" name="Group 76"/>
            <p:cNvGrpSpPr>
              <a:grpSpLocks/>
            </p:cNvGrpSpPr>
            <p:nvPr/>
          </p:nvGrpSpPr>
          <p:grpSpPr bwMode="auto">
            <a:xfrm>
              <a:off x="121" y="513"/>
              <a:ext cx="1555" cy="19444"/>
              <a:chOff x="0" y="0"/>
              <a:chExt cx="19961" cy="19979"/>
            </a:xfrm>
          </p:grpSpPr>
          <p:sp>
            <p:nvSpPr>
              <p:cNvPr id="106" name="Rectangle 82"/>
              <p:cNvSpPr>
                <a:spLocks noChangeArrowheads="1"/>
              </p:cNvSpPr>
              <p:nvPr/>
            </p:nvSpPr>
            <p:spPr bwMode="auto">
              <a:xfrm>
                <a:off x="2041" y="725"/>
                <a:ext cx="17920" cy="905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7" name="Rectangle 8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907" cy="9056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8" name="Rectangle 80"/>
              <p:cNvSpPr>
                <a:spLocks noChangeArrowheads="1"/>
              </p:cNvSpPr>
              <p:nvPr/>
            </p:nvSpPr>
            <p:spPr bwMode="auto">
              <a:xfrm>
                <a:off x="6405" y="286"/>
                <a:ext cx="12593" cy="6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200" b="1" i="0" u="none" strike="noStrike" cap="none" normalizeH="0" baseline="0" dirty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Times New Roman CYR"/>
                    <a:ea typeface="Times New Roman" pitchFamily="18" charset="0"/>
                    <a:cs typeface="Times New Roman" pitchFamily="18" charset="0"/>
                  </a:rPr>
                  <a:t>7</a:t>
                </a:r>
                <a:endParaRPr kumimoji="0" lang="en-US" altLang="ru-RU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9" name="Rectangle 79"/>
              <p:cNvSpPr>
                <a:spLocks noChangeArrowheads="1"/>
              </p:cNvSpPr>
              <p:nvPr/>
            </p:nvSpPr>
            <p:spPr bwMode="auto">
              <a:xfrm>
                <a:off x="2041" y="10924"/>
                <a:ext cx="17920" cy="905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0" name="Rectangle 78"/>
              <p:cNvSpPr>
                <a:spLocks noChangeArrowheads="1"/>
              </p:cNvSpPr>
              <p:nvPr/>
            </p:nvSpPr>
            <p:spPr bwMode="auto">
              <a:xfrm>
                <a:off x="0" y="10177"/>
                <a:ext cx="17907" cy="9077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1" name="Rectangle 77"/>
              <p:cNvSpPr>
                <a:spLocks noChangeArrowheads="1"/>
              </p:cNvSpPr>
              <p:nvPr/>
            </p:nvSpPr>
            <p:spPr bwMode="auto">
              <a:xfrm>
                <a:off x="6405" y="10462"/>
                <a:ext cx="12593" cy="6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200" b="1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Times New Roman CYR"/>
                    <a:ea typeface="Times New Roman" pitchFamily="18" charset="0"/>
                    <a:cs typeface="Times New Roman" pitchFamily="18" charset="0"/>
                  </a:rPr>
                  <a:t>6</a:t>
                </a:r>
                <a:endParaRPr kumimoji="0" lang="en-US" alt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4" name="Rectangle 75"/>
            <p:cNvSpPr>
              <a:spLocks noChangeArrowheads="1"/>
            </p:cNvSpPr>
            <p:nvPr/>
          </p:nvSpPr>
          <p:spPr bwMode="auto">
            <a:xfrm>
              <a:off x="18435" y="1219"/>
              <a:ext cx="1396" cy="187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" name="Rectangle 74"/>
            <p:cNvSpPr>
              <a:spLocks noChangeArrowheads="1"/>
            </p:cNvSpPr>
            <p:nvPr/>
          </p:nvSpPr>
          <p:spPr bwMode="auto">
            <a:xfrm>
              <a:off x="18275" y="513"/>
              <a:ext cx="1396" cy="1873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Rectangle 73"/>
            <p:cNvSpPr>
              <a:spLocks noChangeArrowheads="1"/>
            </p:cNvSpPr>
            <p:nvPr/>
          </p:nvSpPr>
          <p:spPr bwMode="auto">
            <a:xfrm>
              <a:off x="18823" y="791"/>
              <a:ext cx="884" cy="6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Times New Roman CYR"/>
                  <a:ea typeface="Times New Roman" pitchFamily="18" charset="0"/>
                  <a:cs typeface="Times New Roman" pitchFamily="18" charset="0"/>
                </a:rPr>
                <a:t>I</a:t>
              </a: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7" name="Group 58"/>
            <p:cNvGrpSpPr>
              <a:grpSpLocks/>
            </p:cNvGrpSpPr>
            <p:nvPr/>
          </p:nvGrpSpPr>
          <p:grpSpPr bwMode="auto">
            <a:xfrm>
              <a:off x="2048" y="1775"/>
              <a:ext cx="15872" cy="17968"/>
              <a:chOff x="4" y="0"/>
              <a:chExt cx="19992" cy="19977"/>
            </a:xfrm>
          </p:grpSpPr>
          <p:sp>
            <p:nvSpPr>
              <p:cNvPr id="28" name="Rectangle 72"/>
              <p:cNvSpPr>
                <a:spLocks noChangeArrowheads="1"/>
              </p:cNvSpPr>
              <p:nvPr/>
            </p:nvSpPr>
            <p:spPr bwMode="auto">
              <a:xfrm>
                <a:off x="16664" y="0"/>
                <a:ext cx="3332" cy="19977"/>
              </a:xfrm>
              <a:prstGeom prst="rect">
                <a:avLst/>
              </a:prstGeom>
              <a:solidFill>
                <a:srgbClr val="FFFFFF"/>
              </a:solidFill>
              <a:ln w="10795">
                <a:solidFill>
                  <a:srgbClr val="595959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9" name="Rectangle 71"/>
              <p:cNvSpPr>
                <a:spLocks noChangeArrowheads="1"/>
              </p:cNvSpPr>
              <p:nvPr/>
            </p:nvSpPr>
            <p:spPr bwMode="auto">
              <a:xfrm>
                <a:off x="17473" y="7919"/>
                <a:ext cx="2223" cy="4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 CYR"/>
                    <a:ea typeface="Times New Roman" pitchFamily="18" charset="0"/>
                  </a:rPr>
                  <a:t>DNS</a:t>
                </a:r>
                <a:endPara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" name="Rectangle 70"/>
              <p:cNvSpPr>
                <a:spLocks noChangeArrowheads="1"/>
              </p:cNvSpPr>
              <p:nvPr/>
            </p:nvSpPr>
            <p:spPr bwMode="auto">
              <a:xfrm>
                <a:off x="13345" y="0"/>
                <a:ext cx="3327" cy="19977"/>
              </a:xfrm>
              <a:prstGeom prst="rect">
                <a:avLst/>
              </a:prstGeom>
              <a:solidFill>
                <a:srgbClr val="FFFFFF"/>
              </a:solidFill>
              <a:ln w="10795">
                <a:solidFill>
                  <a:srgbClr val="595959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1" name="Rectangle 69"/>
              <p:cNvSpPr>
                <a:spLocks noChangeArrowheads="1"/>
              </p:cNvSpPr>
              <p:nvPr/>
            </p:nvSpPr>
            <p:spPr bwMode="auto">
              <a:xfrm>
                <a:off x="14097" y="7919"/>
                <a:ext cx="2407" cy="4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 CYR"/>
                    <a:ea typeface="Times New Roman" pitchFamily="18" charset="0"/>
                  </a:rPr>
                  <a:t>SMTP</a:t>
                </a:r>
                <a:endPara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6" name="Rectangle 68"/>
              <p:cNvSpPr>
                <a:spLocks noChangeArrowheads="1"/>
              </p:cNvSpPr>
              <p:nvPr/>
            </p:nvSpPr>
            <p:spPr bwMode="auto">
              <a:xfrm>
                <a:off x="10030" y="0"/>
                <a:ext cx="3324" cy="19977"/>
              </a:xfrm>
              <a:prstGeom prst="rect">
                <a:avLst/>
              </a:prstGeom>
              <a:solidFill>
                <a:srgbClr val="FFFFFF"/>
              </a:solidFill>
              <a:ln w="10795">
                <a:solidFill>
                  <a:srgbClr val="595959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97" name="Rectangle 67"/>
              <p:cNvSpPr>
                <a:spLocks noChangeArrowheads="1"/>
              </p:cNvSpPr>
              <p:nvPr/>
            </p:nvSpPr>
            <p:spPr bwMode="auto">
              <a:xfrm>
                <a:off x="10922" y="7919"/>
                <a:ext cx="2160" cy="4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 CYR"/>
                    <a:ea typeface="Times New Roman" pitchFamily="18" charset="0"/>
                  </a:rPr>
                  <a:t>SSH</a:t>
                </a:r>
                <a:endPara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8" name="Rectangle 66"/>
              <p:cNvSpPr>
                <a:spLocks noChangeArrowheads="1"/>
              </p:cNvSpPr>
              <p:nvPr/>
            </p:nvSpPr>
            <p:spPr bwMode="auto">
              <a:xfrm>
                <a:off x="6671" y="0"/>
                <a:ext cx="3330" cy="19977"/>
              </a:xfrm>
              <a:prstGeom prst="rect">
                <a:avLst/>
              </a:prstGeom>
              <a:solidFill>
                <a:srgbClr val="FFFFFF"/>
              </a:solidFill>
              <a:ln w="10795">
                <a:solidFill>
                  <a:srgbClr val="595959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99" name="Rectangle 65"/>
              <p:cNvSpPr>
                <a:spLocks noChangeArrowheads="1"/>
              </p:cNvSpPr>
              <p:nvPr/>
            </p:nvSpPr>
            <p:spPr bwMode="auto">
              <a:xfrm>
                <a:off x="7698" y="7919"/>
                <a:ext cx="1791" cy="4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 CYR"/>
                    <a:ea typeface="Times New Roman" pitchFamily="18" charset="0"/>
                  </a:rPr>
                  <a:t>Telnet</a:t>
                </a:r>
                <a:endPara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0" name="Rectangle 64"/>
              <p:cNvSpPr>
                <a:spLocks noChangeArrowheads="1"/>
              </p:cNvSpPr>
              <p:nvPr/>
            </p:nvSpPr>
            <p:spPr bwMode="auto">
              <a:xfrm>
                <a:off x="3339" y="0"/>
                <a:ext cx="3323" cy="19977"/>
              </a:xfrm>
              <a:prstGeom prst="rect">
                <a:avLst/>
              </a:prstGeom>
              <a:solidFill>
                <a:srgbClr val="FFFFFF"/>
              </a:solidFill>
              <a:ln w="10795">
                <a:solidFill>
                  <a:srgbClr val="595959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1" name="Rectangle 63"/>
              <p:cNvSpPr>
                <a:spLocks noChangeArrowheads="1"/>
              </p:cNvSpPr>
              <p:nvPr/>
            </p:nvSpPr>
            <p:spPr bwMode="auto">
              <a:xfrm>
                <a:off x="4033" y="7919"/>
                <a:ext cx="2531" cy="4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 CYR"/>
                    <a:ea typeface="Times New Roman" pitchFamily="18" charset="0"/>
                  </a:rPr>
                  <a:t>SNMP</a:t>
                </a:r>
                <a:endPara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2" name="Rectangle 62"/>
              <p:cNvSpPr>
                <a:spLocks noChangeArrowheads="1"/>
              </p:cNvSpPr>
              <p:nvPr/>
            </p:nvSpPr>
            <p:spPr bwMode="auto">
              <a:xfrm>
                <a:off x="4" y="0"/>
                <a:ext cx="3322" cy="19977"/>
              </a:xfrm>
              <a:prstGeom prst="rect">
                <a:avLst/>
              </a:prstGeom>
              <a:solidFill>
                <a:srgbClr val="FFFFFF"/>
              </a:solidFill>
              <a:ln w="10795">
                <a:solidFill>
                  <a:srgbClr val="595959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3" name="Rectangle 61"/>
              <p:cNvSpPr>
                <a:spLocks noChangeArrowheads="1"/>
              </p:cNvSpPr>
              <p:nvPr/>
            </p:nvSpPr>
            <p:spPr bwMode="auto">
              <a:xfrm>
                <a:off x="392" y="7279"/>
                <a:ext cx="2716" cy="4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 CYR"/>
                    <a:ea typeface="Times New Roman" pitchFamily="18" charset="0"/>
                  </a:rPr>
                  <a:t>HTTP</a:t>
                </a:r>
                <a:endPara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12" name="Group 8"/>
          <p:cNvGrpSpPr>
            <a:grpSpLocks/>
          </p:cNvGrpSpPr>
          <p:nvPr/>
        </p:nvGrpSpPr>
        <p:grpSpPr bwMode="auto">
          <a:xfrm>
            <a:off x="783926" y="4541027"/>
            <a:ext cx="7800649" cy="1212306"/>
            <a:chOff x="0" y="0"/>
            <a:chExt cx="19997" cy="19979"/>
          </a:xfrm>
        </p:grpSpPr>
        <p:sp>
          <p:nvSpPr>
            <p:cNvPr id="113" name="Rectangle 22"/>
            <p:cNvSpPr>
              <a:spLocks noChangeArrowheads="1"/>
            </p:cNvSpPr>
            <p:nvPr/>
          </p:nvSpPr>
          <p:spPr bwMode="auto">
            <a:xfrm>
              <a:off x="0" y="0"/>
              <a:ext cx="19984" cy="18537"/>
            </a:xfrm>
            <a:prstGeom prst="rect">
              <a:avLst/>
            </a:prstGeom>
            <a:solidFill>
              <a:srgbClr val="D9D9D9"/>
            </a:solidFill>
            <a:ln w="825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114" name="Group 15"/>
            <p:cNvGrpSpPr>
              <a:grpSpLocks/>
            </p:cNvGrpSpPr>
            <p:nvPr/>
          </p:nvGrpSpPr>
          <p:grpSpPr bwMode="auto">
            <a:xfrm>
              <a:off x="146" y="564"/>
              <a:ext cx="1552" cy="18663"/>
              <a:chOff x="0" y="0"/>
              <a:chExt cx="19949" cy="19978"/>
            </a:xfrm>
          </p:grpSpPr>
          <p:sp>
            <p:nvSpPr>
              <p:cNvPr id="121" name="Rectangle 21"/>
              <p:cNvSpPr>
                <a:spLocks noChangeArrowheads="1"/>
              </p:cNvSpPr>
              <p:nvPr/>
            </p:nvSpPr>
            <p:spPr bwMode="auto">
              <a:xfrm>
                <a:off x="2057" y="739"/>
                <a:ext cx="17892" cy="926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2" name="Rectangle 2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905" cy="9261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4" name="Rectangle 19"/>
              <p:cNvSpPr>
                <a:spLocks noChangeArrowheads="1"/>
              </p:cNvSpPr>
              <p:nvPr/>
            </p:nvSpPr>
            <p:spPr bwMode="auto">
              <a:xfrm>
                <a:off x="6440" y="291"/>
                <a:ext cx="12596" cy="63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200" b="1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Times New Roman CYR"/>
                    <a:ea typeface="Times New Roman" pitchFamily="18" charset="0"/>
                    <a:cs typeface="Times New Roman" pitchFamily="18" charset="0"/>
                  </a:rPr>
                  <a:t>2</a:t>
                </a:r>
                <a:endParaRPr kumimoji="0" lang="en-US" alt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5" name="Rectangle 18"/>
              <p:cNvSpPr>
                <a:spLocks noChangeArrowheads="1"/>
              </p:cNvSpPr>
              <p:nvPr/>
            </p:nvSpPr>
            <p:spPr bwMode="auto">
              <a:xfrm>
                <a:off x="2057" y="10760"/>
                <a:ext cx="17892" cy="92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6" name="Rectangle 17"/>
              <p:cNvSpPr>
                <a:spLocks noChangeArrowheads="1"/>
              </p:cNvSpPr>
              <p:nvPr/>
            </p:nvSpPr>
            <p:spPr bwMode="auto">
              <a:xfrm>
                <a:off x="0" y="10023"/>
                <a:ext cx="17905" cy="9216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7" name="Rectangle 16"/>
              <p:cNvSpPr>
                <a:spLocks noChangeArrowheads="1"/>
              </p:cNvSpPr>
              <p:nvPr/>
            </p:nvSpPr>
            <p:spPr bwMode="auto">
              <a:xfrm>
                <a:off x="6440" y="10291"/>
                <a:ext cx="12596" cy="6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200" b="1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Times New Roman CYR"/>
                    <a:ea typeface="Times New Roman" pitchFamily="18" charset="0"/>
                    <a:cs typeface="Times New Roman" pitchFamily="18" charset="0"/>
                  </a:rPr>
                  <a:t>1</a:t>
                </a:r>
                <a:endParaRPr kumimoji="0" lang="en-US" alt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15" name="Rectangle 14"/>
            <p:cNvSpPr>
              <a:spLocks noChangeArrowheads="1"/>
            </p:cNvSpPr>
            <p:nvPr/>
          </p:nvSpPr>
          <p:spPr bwMode="auto">
            <a:xfrm>
              <a:off x="18422" y="1651"/>
              <a:ext cx="1393" cy="183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6" name="Rectangle 13"/>
            <p:cNvSpPr>
              <a:spLocks noChangeArrowheads="1"/>
            </p:cNvSpPr>
            <p:nvPr/>
          </p:nvSpPr>
          <p:spPr bwMode="auto">
            <a:xfrm>
              <a:off x="18263" y="961"/>
              <a:ext cx="1392" cy="1832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7" name="Rectangle 12"/>
            <p:cNvSpPr>
              <a:spLocks noChangeArrowheads="1"/>
            </p:cNvSpPr>
            <p:nvPr/>
          </p:nvSpPr>
          <p:spPr bwMode="auto">
            <a:xfrm>
              <a:off x="18530" y="1254"/>
              <a:ext cx="1467" cy="5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Times New Roman CYR"/>
                  <a:ea typeface="Times New Roman" pitchFamily="18" charset="0"/>
                  <a:cs typeface="Times New Roman" pitchFamily="18" charset="0"/>
                </a:rPr>
                <a:t>IV</a:t>
              </a: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8" name="Rectangle 11"/>
            <p:cNvSpPr>
              <a:spLocks noChangeArrowheads="1"/>
            </p:cNvSpPr>
            <p:nvPr/>
          </p:nvSpPr>
          <p:spPr bwMode="auto">
            <a:xfrm>
              <a:off x="2073" y="1714"/>
              <a:ext cx="15858" cy="16823"/>
            </a:xfrm>
            <a:prstGeom prst="rect">
              <a:avLst/>
            </a:prstGeom>
            <a:solidFill>
              <a:srgbClr val="FFFFFF"/>
            </a:solidFill>
            <a:ln w="10795">
              <a:solidFill>
                <a:srgbClr val="595959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9" name="Rectangle 10"/>
            <p:cNvSpPr>
              <a:spLocks noChangeArrowheads="1"/>
            </p:cNvSpPr>
            <p:nvPr/>
          </p:nvSpPr>
          <p:spPr bwMode="auto">
            <a:xfrm>
              <a:off x="7347" y="3532"/>
              <a:ext cx="6055" cy="4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CYR"/>
                  <a:ea typeface="Times New Roman" pitchFamily="18" charset="0"/>
                </a:rPr>
                <a:t>Не</a:t>
              </a:r>
              <a:r>
                <a: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CYR"/>
                  <a:ea typeface="Times New Roman" pitchFamily="18" charset="0"/>
                </a:rPr>
                <a:t> </a:t>
              </a:r>
              <a:r>
                <a:rPr kumimoji="0" lang="en-US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CYR"/>
                  <a:ea typeface="Times New Roman" pitchFamily="18" charset="0"/>
                </a:rPr>
                <a:t>регламентируется</a:t>
              </a:r>
              <a:endPara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Rectangle 9"/>
            <p:cNvSpPr>
              <a:spLocks noChangeArrowheads="1"/>
            </p:cNvSpPr>
            <p:nvPr/>
          </p:nvSpPr>
          <p:spPr bwMode="auto">
            <a:xfrm>
              <a:off x="4415" y="8756"/>
              <a:ext cx="12205" cy="47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CYR"/>
                  <a:ea typeface="Times New Roman" pitchFamily="18" charset="0"/>
                </a:rPr>
                <a:t>Ethernet, Token Ring, FDDI, X.25, SLIP, PPP</a:t>
              </a:r>
              <a:endPara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8" name="Rectangle 40"/>
          <p:cNvSpPr>
            <a:spLocks noChangeArrowheads="1"/>
          </p:cNvSpPr>
          <p:nvPr/>
        </p:nvSpPr>
        <p:spPr bwMode="auto">
          <a:xfrm>
            <a:off x="787101" y="3750805"/>
            <a:ext cx="7784780" cy="637890"/>
          </a:xfrm>
          <a:prstGeom prst="rect">
            <a:avLst/>
          </a:prstGeom>
          <a:solidFill>
            <a:srgbClr val="D9D9D9"/>
          </a:solidFill>
          <a:ln w="825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9" name="Rectangle 39"/>
          <p:cNvSpPr>
            <a:spLocks noChangeArrowheads="1"/>
          </p:cNvSpPr>
          <p:nvPr/>
        </p:nvSpPr>
        <p:spPr bwMode="auto">
          <a:xfrm>
            <a:off x="895002" y="3887270"/>
            <a:ext cx="542680" cy="53633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0" name="Rectangle 38"/>
          <p:cNvSpPr>
            <a:spLocks noChangeArrowheads="1"/>
          </p:cNvSpPr>
          <p:nvPr/>
        </p:nvSpPr>
        <p:spPr bwMode="auto">
          <a:xfrm>
            <a:off x="831531" y="3846013"/>
            <a:ext cx="542680" cy="536335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1" name="Rectangle 37"/>
          <p:cNvSpPr>
            <a:spLocks noChangeArrowheads="1"/>
          </p:cNvSpPr>
          <p:nvPr/>
        </p:nvSpPr>
        <p:spPr bwMode="auto">
          <a:xfrm>
            <a:off x="1025118" y="3861882"/>
            <a:ext cx="380829" cy="36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1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Times New Roman CYR"/>
                <a:ea typeface="Times New Roman" pitchFamily="18" charset="0"/>
                <a:cs typeface="Times New Roman" pitchFamily="18" charset="0"/>
              </a:rPr>
              <a:t>3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2" name="Rectangle 36"/>
          <p:cNvSpPr>
            <a:spLocks noChangeArrowheads="1"/>
          </p:cNvSpPr>
          <p:nvPr/>
        </p:nvSpPr>
        <p:spPr bwMode="auto">
          <a:xfrm>
            <a:off x="7962554" y="3890443"/>
            <a:ext cx="542682" cy="53950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3" name="Rectangle 35"/>
          <p:cNvSpPr>
            <a:spLocks noChangeArrowheads="1"/>
          </p:cNvSpPr>
          <p:nvPr/>
        </p:nvSpPr>
        <p:spPr bwMode="auto">
          <a:xfrm>
            <a:off x="7899082" y="3849187"/>
            <a:ext cx="542682" cy="539508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4" name="Rectangle 34"/>
          <p:cNvSpPr>
            <a:spLocks noChangeArrowheads="1"/>
          </p:cNvSpPr>
          <p:nvPr/>
        </p:nvSpPr>
        <p:spPr bwMode="auto">
          <a:xfrm>
            <a:off x="7997464" y="3865054"/>
            <a:ext cx="571244" cy="36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1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Times New Roman CYR"/>
                <a:ea typeface="Times New Roman" pitchFamily="18" charset="0"/>
                <a:cs typeface="Times New Roman" pitchFamily="18" charset="0"/>
              </a:rPr>
              <a:t>III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5" name="Rectangle 33"/>
          <p:cNvSpPr>
            <a:spLocks noChangeArrowheads="1"/>
          </p:cNvSpPr>
          <p:nvPr/>
        </p:nvSpPr>
        <p:spPr bwMode="auto">
          <a:xfrm>
            <a:off x="1583667" y="3842840"/>
            <a:ext cx="1174223" cy="545855"/>
          </a:xfrm>
          <a:prstGeom prst="rect">
            <a:avLst/>
          </a:prstGeom>
          <a:solidFill>
            <a:srgbClr val="FFFFFF"/>
          </a:solidFill>
          <a:ln w="10795">
            <a:solidFill>
              <a:srgbClr val="595959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1600"/>
          </a:p>
        </p:txBody>
      </p:sp>
      <p:sp>
        <p:nvSpPr>
          <p:cNvPr id="136" name="Rectangle 32"/>
          <p:cNvSpPr>
            <a:spLocks noChangeArrowheads="1"/>
          </p:cNvSpPr>
          <p:nvPr/>
        </p:nvSpPr>
        <p:spPr bwMode="auto">
          <a:xfrm>
            <a:off x="2002579" y="3953914"/>
            <a:ext cx="399871" cy="28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IP</a:t>
            </a:r>
            <a:endParaRPr kumimoji="0" lang="en-US" altLang="ru-RU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7" name="Rectangle 31"/>
          <p:cNvSpPr>
            <a:spLocks noChangeArrowheads="1"/>
          </p:cNvSpPr>
          <p:nvPr/>
        </p:nvSpPr>
        <p:spPr bwMode="auto">
          <a:xfrm>
            <a:off x="2751543" y="3842840"/>
            <a:ext cx="1094885" cy="545855"/>
          </a:xfrm>
          <a:prstGeom prst="rect">
            <a:avLst/>
          </a:prstGeom>
          <a:solidFill>
            <a:srgbClr val="FFFFFF"/>
          </a:solidFill>
          <a:ln w="10795">
            <a:solidFill>
              <a:srgbClr val="595959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1600"/>
          </a:p>
        </p:txBody>
      </p:sp>
      <p:sp>
        <p:nvSpPr>
          <p:cNvPr id="139" name="Rectangle 29"/>
          <p:cNvSpPr>
            <a:spLocks noChangeArrowheads="1"/>
          </p:cNvSpPr>
          <p:nvPr/>
        </p:nvSpPr>
        <p:spPr bwMode="auto">
          <a:xfrm>
            <a:off x="3840080" y="3842840"/>
            <a:ext cx="1244042" cy="545855"/>
          </a:xfrm>
          <a:prstGeom prst="rect">
            <a:avLst/>
          </a:prstGeom>
          <a:solidFill>
            <a:srgbClr val="FFFFFF"/>
          </a:solidFill>
          <a:ln w="10795">
            <a:solidFill>
              <a:srgbClr val="595959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1600"/>
          </a:p>
        </p:txBody>
      </p:sp>
      <p:sp>
        <p:nvSpPr>
          <p:cNvPr id="140" name="Rectangle 28"/>
          <p:cNvSpPr>
            <a:spLocks noChangeArrowheads="1"/>
          </p:cNvSpPr>
          <p:nvPr/>
        </p:nvSpPr>
        <p:spPr bwMode="auto">
          <a:xfrm>
            <a:off x="3013363" y="3953914"/>
            <a:ext cx="571244" cy="28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DHCP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1" name="Rectangle 27"/>
          <p:cNvSpPr>
            <a:spLocks noChangeArrowheads="1"/>
          </p:cNvSpPr>
          <p:nvPr/>
        </p:nvSpPr>
        <p:spPr bwMode="auto">
          <a:xfrm>
            <a:off x="6451932" y="3842840"/>
            <a:ext cx="1320207" cy="545855"/>
          </a:xfrm>
          <a:prstGeom prst="rect">
            <a:avLst/>
          </a:prstGeom>
          <a:solidFill>
            <a:srgbClr val="FFFFFF"/>
          </a:solidFill>
          <a:ln w="10795">
            <a:solidFill>
              <a:srgbClr val="595959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1600"/>
          </a:p>
        </p:txBody>
      </p:sp>
      <p:sp>
        <p:nvSpPr>
          <p:cNvPr id="142" name="Rectangle 26"/>
          <p:cNvSpPr>
            <a:spLocks noChangeArrowheads="1"/>
          </p:cNvSpPr>
          <p:nvPr/>
        </p:nvSpPr>
        <p:spPr bwMode="auto">
          <a:xfrm>
            <a:off x="5325314" y="3953914"/>
            <a:ext cx="761658" cy="28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OSPF</a:t>
            </a:r>
            <a:endParaRPr kumimoji="0" lang="en-US" altLang="ru-RU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3" name="Group 41"/>
          <p:cNvGrpSpPr>
            <a:grpSpLocks/>
          </p:cNvGrpSpPr>
          <p:nvPr/>
        </p:nvGrpSpPr>
        <p:grpSpPr bwMode="auto">
          <a:xfrm>
            <a:off x="787101" y="2405209"/>
            <a:ext cx="7784780" cy="1231347"/>
            <a:chOff x="0" y="0"/>
            <a:chExt cx="19997" cy="19979"/>
          </a:xfrm>
        </p:grpSpPr>
        <p:sp>
          <p:nvSpPr>
            <p:cNvPr id="144" name="Rectangle 56"/>
            <p:cNvSpPr>
              <a:spLocks noChangeArrowheads="1"/>
            </p:cNvSpPr>
            <p:nvPr/>
          </p:nvSpPr>
          <p:spPr bwMode="auto">
            <a:xfrm>
              <a:off x="0" y="0"/>
              <a:ext cx="19997" cy="19134"/>
            </a:xfrm>
            <a:prstGeom prst="rect">
              <a:avLst/>
            </a:prstGeom>
            <a:solidFill>
              <a:srgbClr val="D9D9D9"/>
            </a:solidFill>
            <a:ln w="825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145" name="Group 49"/>
            <p:cNvGrpSpPr>
              <a:grpSpLocks/>
            </p:cNvGrpSpPr>
            <p:nvPr/>
          </p:nvGrpSpPr>
          <p:grpSpPr bwMode="auto">
            <a:xfrm>
              <a:off x="114" y="1402"/>
              <a:ext cx="1556" cy="18412"/>
              <a:chOff x="0" y="0"/>
              <a:chExt cx="19962" cy="19978"/>
            </a:xfrm>
          </p:grpSpPr>
          <p:sp>
            <p:nvSpPr>
              <p:cNvPr id="153" name="Rectangle 55"/>
              <p:cNvSpPr>
                <a:spLocks noChangeArrowheads="1"/>
              </p:cNvSpPr>
              <p:nvPr/>
            </p:nvSpPr>
            <p:spPr bwMode="auto">
              <a:xfrm>
                <a:off x="2053" y="761"/>
                <a:ext cx="17909" cy="924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54" name="Rectangle 5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909" cy="9262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55" name="Rectangle 53"/>
              <p:cNvSpPr>
                <a:spLocks noChangeArrowheads="1"/>
              </p:cNvSpPr>
              <p:nvPr/>
            </p:nvSpPr>
            <p:spPr bwMode="auto">
              <a:xfrm>
                <a:off x="6402" y="291"/>
                <a:ext cx="12598" cy="63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200" b="1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Times New Roman CYR"/>
                    <a:ea typeface="Times New Roman" pitchFamily="18" charset="0"/>
                    <a:cs typeface="Times New Roman" pitchFamily="18" charset="0"/>
                  </a:rPr>
                  <a:t>5</a:t>
                </a:r>
                <a:endParaRPr kumimoji="0" lang="en-US" alt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6" name="Rectangle 52"/>
              <p:cNvSpPr>
                <a:spLocks noChangeArrowheads="1"/>
              </p:cNvSpPr>
              <p:nvPr/>
            </p:nvSpPr>
            <p:spPr bwMode="auto">
              <a:xfrm>
                <a:off x="2053" y="10739"/>
                <a:ext cx="17909" cy="923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57" name="Rectangle 51"/>
              <p:cNvSpPr>
                <a:spLocks noChangeArrowheads="1"/>
              </p:cNvSpPr>
              <p:nvPr/>
            </p:nvSpPr>
            <p:spPr bwMode="auto">
              <a:xfrm>
                <a:off x="0" y="9978"/>
                <a:ext cx="17909" cy="9262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58" name="Rectangle 50"/>
              <p:cNvSpPr>
                <a:spLocks noChangeArrowheads="1"/>
              </p:cNvSpPr>
              <p:nvPr/>
            </p:nvSpPr>
            <p:spPr bwMode="auto">
              <a:xfrm>
                <a:off x="6402" y="10313"/>
                <a:ext cx="12598" cy="6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200" b="1" i="0" u="none" strike="noStrike" cap="none" normalizeH="0" baseline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latin typeface="Times New Roman CYR"/>
                    <a:ea typeface="Times New Roman" pitchFamily="18" charset="0"/>
                    <a:cs typeface="Times New Roman" pitchFamily="18" charset="0"/>
                  </a:rPr>
                  <a:t>4</a:t>
                </a:r>
                <a:endParaRPr kumimoji="0" lang="en-US" altLang="ru-RU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46" name="Rectangle 48"/>
            <p:cNvSpPr>
              <a:spLocks noChangeArrowheads="1"/>
            </p:cNvSpPr>
            <p:nvPr/>
          </p:nvSpPr>
          <p:spPr bwMode="auto">
            <a:xfrm>
              <a:off x="18432" y="1938"/>
              <a:ext cx="1395" cy="1804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7" name="Rectangle 47"/>
            <p:cNvSpPr>
              <a:spLocks noChangeArrowheads="1"/>
            </p:cNvSpPr>
            <p:nvPr/>
          </p:nvSpPr>
          <p:spPr bwMode="auto">
            <a:xfrm>
              <a:off x="18272" y="1258"/>
              <a:ext cx="1396" cy="1804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8" name="Rectangle 46"/>
            <p:cNvSpPr>
              <a:spLocks noChangeArrowheads="1"/>
            </p:cNvSpPr>
            <p:nvPr/>
          </p:nvSpPr>
          <p:spPr bwMode="auto">
            <a:xfrm>
              <a:off x="18670" y="1505"/>
              <a:ext cx="1177" cy="58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Times New Roman CYR"/>
                  <a:ea typeface="Times New Roman" pitchFamily="18" charset="0"/>
                  <a:cs typeface="Times New Roman" pitchFamily="18" charset="0"/>
                </a:rPr>
                <a:t>II</a:t>
              </a: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9" name="Rectangle 45"/>
            <p:cNvSpPr>
              <a:spLocks noChangeArrowheads="1"/>
            </p:cNvSpPr>
            <p:nvPr/>
          </p:nvSpPr>
          <p:spPr bwMode="auto">
            <a:xfrm>
              <a:off x="15301" y="1485"/>
              <a:ext cx="2622" cy="17484"/>
            </a:xfrm>
            <a:prstGeom prst="rect">
              <a:avLst/>
            </a:prstGeom>
            <a:solidFill>
              <a:srgbClr val="FFFFFF"/>
            </a:solidFill>
            <a:ln w="10795">
              <a:solidFill>
                <a:srgbClr val="595959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0" name="Rectangle 44"/>
            <p:cNvSpPr>
              <a:spLocks noChangeArrowheads="1"/>
            </p:cNvSpPr>
            <p:nvPr/>
          </p:nvSpPr>
          <p:spPr bwMode="auto">
            <a:xfrm>
              <a:off x="15979" y="8185"/>
              <a:ext cx="1716" cy="4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CYR"/>
                  <a:ea typeface="Times New Roman" pitchFamily="18" charset="0"/>
                </a:rPr>
                <a:t>UDP</a:t>
              </a:r>
              <a:endPara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1" name="Rectangle 43"/>
            <p:cNvSpPr>
              <a:spLocks noChangeArrowheads="1"/>
            </p:cNvSpPr>
            <p:nvPr/>
          </p:nvSpPr>
          <p:spPr bwMode="auto">
            <a:xfrm>
              <a:off x="2048" y="1485"/>
              <a:ext cx="13250" cy="17484"/>
            </a:xfrm>
            <a:prstGeom prst="rect">
              <a:avLst/>
            </a:prstGeom>
            <a:solidFill>
              <a:srgbClr val="FFFFFF"/>
            </a:solidFill>
            <a:ln w="10795">
              <a:solidFill>
                <a:srgbClr val="595959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2" name="Rectangle 42"/>
            <p:cNvSpPr>
              <a:spLocks noChangeArrowheads="1"/>
            </p:cNvSpPr>
            <p:nvPr/>
          </p:nvSpPr>
          <p:spPr bwMode="auto">
            <a:xfrm>
              <a:off x="8156" y="8392"/>
              <a:ext cx="1471" cy="4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 CYR"/>
                  <a:ea typeface="Times New Roman" pitchFamily="18" charset="0"/>
                </a:rPr>
                <a:t>TCP</a:t>
              </a:r>
              <a:endPara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59" name="Rectangle 25"/>
          <p:cNvSpPr>
            <a:spLocks noChangeArrowheads="1"/>
          </p:cNvSpPr>
          <p:nvPr/>
        </p:nvSpPr>
        <p:spPr bwMode="auto">
          <a:xfrm>
            <a:off x="5080947" y="3842840"/>
            <a:ext cx="1370985" cy="545855"/>
          </a:xfrm>
          <a:prstGeom prst="rect">
            <a:avLst/>
          </a:prstGeom>
          <a:solidFill>
            <a:srgbClr val="FFFFFF"/>
          </a:solidFill>
          <a:ln w="10795">
            <a:solidFill>
              <a:srgbClr val="595959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1600"/>
          </a:p>
        </p:txBody>
      </p:sp>
      <p:sp>
        <p:nvSpPr>
          <p:cNvPr id="160" name="Rectangle 24"/>
          <p:cNvSpPr>
            <a:spLocks noChangeArrowheads="1"/>
          </p:cNvSpPr>
          <p:nvPr/>
        </p:nvSpPr>
        <p:spPr bwMode="auto">
          <a:xfrm>
            <a:off x="4069266" y="3972956"/>
            <a:ext cx="761658" cy="28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ARP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1" name="Rectangle 23"/>
          <p:cNvSpPr>
            <a:spLocks noChangeArrowheads="1"/>
          </p:cNvSpPr>
          <p:nvPr/>
        </p:nvSpPr>
        <p:spPr bwMode="auto">
          <a:xfrm>
            <a:off x="6428130" y="3939005"/>
            <a:ext cx="1367810" cy="374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Routing: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OSPF, RIP, EIGRP</a:t>
            </a: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2" name="Rectangle 8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3" name="Rectangle 12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5" name="Rectangle 7"/>
          <p:cNvSpPr>
            <a:spLocks noChangeArrowheads="1"/>
          </p:cNvSpPr>
          <p:nvPr/>
        </p:nvSpPr>
        <p:spPr bwMode="auto">
          <a:xfrm>
            <a:off x="7496039" y="5782095"/>
            <a:ext cx="1048605" cy="28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r">
              <a:spcBef>
                <a:spcPct val="0"/>
              </a:spcBef>
              <a:buClrTx/>
              <a:buSzTx/>
              <a:buNone/>
            </a:pPr>
            <a:r>
              <a:rPr kumimoji="0" lang="en-US" altLang="ru-RU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Уровни</a:t>
            </a:r>
            <a:r>
              <a:rPr kumimoji="0" lang="en-US" altLang="ru-RU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 </a:t>
            </a:r>
            <a:r>
              <a:rPr kumimoji="0" lang="ru-RU" altLang="ru-RU" sz="1200" i="1" dirty="0" smtClean="0">
                <a:solidFill>
                  <a:srgbClr val="000000"/>
                </a:solidFill>
                <a:latin typeface="Times New Roman CYR"/>
                <a:ea typeface="Times New Roman" pitchFamily="18" charset="0"/>
              </a:rPr>
              <a:t>стека </a:t>
            </a:r>
            <a:r>
              <a:rPr kumimoji="0" lang="en-US" altLang="ru-RU" sz="1200" i="1" dirty="0" smtClean="0">
                <a:solidFill>
                  <a:srgbClr val="000000"/>
                </a:solidFill>
                <a:latin typeface="Times New Roman CYR"/>
                <a:ea typeface="Times New Roman" pitchFamily="18" charset="0"/>
              </a:rPr>
              <a:t>TCP/IP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8" name="Rectangle 30"/>
          <p:cNvSpPr>
            <a:spLocks noChangeArrowheads="1"/>
          </p:cNvSpPr>
          <p:nvPr/>
        </p:nvSpPr>
        <p:spPr bwMode="auto">
          <a:xfrm>
            <a:off x="5395130" y="3983435"/>
            <a:ext cx="742617" cy="28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 CYR"/>
                <a:ea typeface="Times New Roman" pitchFamily="18" charset="0"/>
              </a:rPr>
              <a:t>ICMP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6" name="Овал 165"/>
          <p:cNvSpPr/>
          <p:nvPr/>
        </p:nvSpPr>
        <p:spPr bwMode="auto">
          <a:xfrm>
            <a:off x="1705404" y="3760327"/>
            <a:ext cx="847343" cy="780700"/>
          </a:xfrm>
          <a:prstGeom prst="ellipse">
            <a:avLst/>
          </a:prstGeom>
          <a:noFill/>
          <a:ln w="38100" cap="flat" cmpd="dbl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7" name="Овал 166"/>
          <p:cNvSpPr/>
          <p:nvPr/>
        </p:nvSpPr>
        <p:spPr bwMode="auto">
          <a:xfrm>
            <a:off x="2829625" y="3728591"/>
            <a:ext cx="893031" cy="812436"/>
          </a:xfrm>
          <a:prstGeom prst="ellipse">
            <a:avLst/>
          </a:pr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8" name="Овал 167"/>
          <p:cNvSpPr/>
          <p:nvPr/>
        </p:nvSpPr>
        <p:spPr bwMode="auto">
          <a:xfrm>
            <a:off x="4061590" y="3794550"/>
            <a:ext cx="897219" cy="780700"/>
          </a:xfrm>
          <a:prstGeom prst="ellipse">
            <a:avLst/>
          </a:prstGeom>
          <a:noFill/>
          <a:ln w="38100" cap="flat" cmpd="sng" algn="ctr">
            <a:solidFill>
              <a:srgbClr val="7030A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9" name="Овал 168"/>
          <p:cNvSpPr/>
          <p:nvPr/>
        </p:nvSpPr>
        <p:spPr bwMode="auto">
          <a:xfrm>
            <a:off x="2124018" y="2645170"/>
            <a:ext cx="6076947" cy="780700"/>
          </a:xfrm>
          <a:prstGeom prst="ellipse">
            <a:avLst/>
          </a:prstGeom>
          <a:noFill/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0" name="Овал 169"/>
          <p:cNvSpPr/>
          <p:nvPr/>
        </p:nvSpPr>
        <p:spPr bwMode="auto">
          <a:xfrm>
            <a:off x="5325314" y="3752787"/>
            <a:ext cx="897219" cy="7807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1" name="Овал 170"/>
          <p:cNvSpPr/>
          <p:nvPr/>
        </p:nvSpPr>
        <p:spPr bwMode="auto">
          <a:xfrm>
            <a:off x="6867259" y="1308688"/>
            <a:ext cx="897219" cy="780700"/>
          </a:xfrm>
          <a:prstGeom prst="ellipse">
            <a:avLst/>
          </a:pr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94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0" y="241201"/>
            <a:ext cx="91440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None/>
            </a:pPr>
            <a:r>
              <a:rPr kumimoji="0" lang="ru-RU" altLang="ru-RU" b="1" kern="0" dirty="0" smtClean="0"/>
              <a:t>Метод «скользящего окна»</a:t>
            </a:r>
            <a:endParaRPr kumimoji="0" lang="ru-RU" altLang="ru-RU" b="1" kern="0" dirty="0" smtClean="0"/>
          </a:p>
        </p:txBody>
      </p:sp>
      <p:pic>
        <p:nvPicPr>
          <p:cNvPr id="2211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81" y="2132856"/>
            <a:ext cx="8280920" cy="3904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ая выноска 1"/>
          <p:cNvSpPr/>
          <p:nvPr/>
        </p:nvSpPr>
        <p:spPr bwMode="auto">
          <a:xfrm>
            <a:off x="5292080" y="1340768"/>
            <a:ext cx="3024336" cy="720079"/>
          </a:xfrm>
          <a:prstGeom prst="wedgeRectCallout">
            <a:avLst>
              <a:gd name="adj1" fmla="val -21463"/>
              <a:gd name="adj2" fmla="val 108797"/>
            </a:avLst>
          </a:prstGeom>
          <a:solidFill>
            <a:srgbClr val="92D05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ru-RU" sz="1200" b="1" dirty="0">
                <a:solidFill>
                  <a:srgbClr val="100E0C"/>
                </a:solidFill>
              </a:rPr>
              <a:t>W - размер окна</a:t>
            </a:r>
            <a:r>
              <a:rPr lang="ru-RU" sz="1200" dirty="0">
                <a:solidFill>
                  <a:srgbClr val="100E0C"/>
                </a:solidFill>
              </a:rPr>
              <a:t> - количество кадров, которые разрешается передавать без получения квитанции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68144" y="4725144"/>
            <a:ext cx="3141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trike="sngStrike" dirty="0" smtClean="0"/>
              <a:t>Метод простоя источника</a:t>
            </a:r>
            <a:endParaRPr lang="ru-RU" strike="sngStrike" dirty="0"/>
          </a:p>
        </p:txBody>
      </p:sp>
    </p:spTree>
    <p:extLst>
      <p:ext uri="{BB962C8B-B14F-4D97-AF65-F5344CB8AC3E}">
        <p14:creationId xmlns:p14="http://schemas.microsoft.com/office/powerpoint/2010/main" val="222591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0" y="241201"/>
            <a:ext cx="91440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None/>
            </a:pPr>
            <a:r>
              <a:rPr kumimoji="0" lang="ru-RU" altLang="ru-RU" b="1" kern="0" dirty="0" smtClean="0"/>
              <a:t>Метод «скользящего окна»</a:t>
            </a:r>
            <a:endParaRPr kumimoji="0" lang="ru-RU" altLang="ru-RU" b="1" kern="0" dirty="0" smtClean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/>
        </p:nvGraphicFramePr>
        <p:xfrm>
          <a:off x="565150" y="1541463"/>
          <a:ext cx="11141075" cy="278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22" name="CorelDRAW" r:id="rId3" imgW="4418990" imgH="1106729" progId="CorelDRAW.Graphic.11">
                  <p:embed/>
                </p:oleObj>
              </mc:Choice>
              <mc:Fallback>
                <p:oleObj name="CorelDRAW" r:id="rId3" imgW="4418990" imgH="1106729" progId="CorelDRAW.Graphic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1541463"/>
                        <a:ext cx="11141075" cy="2789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304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0" y="241201"/>
            <a:ext cx="91440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None/>
            </a:pPr>
            <a:r>
              <a:rPr kumimoji="0" lang="ru-RU" altLang="ru-RU" b="1" kern="0" dirty="0" smtClean="0"/>
              <a:t>Буфера </a:t>
            </a:r>
            <a:r>
              <a:rPr kumimoji="0" lang="en-US" altLang="ru-RU" b="1" kern="0" dirty="0" smtClean="0"/>
              <a:t>TCP</a:t>
            </a:r>
            <a:r>
              <a:rPr kumimoji="0" lang="ru-RU" altLang="ru-RU" b="1" kern="0" dirty="0" smtClean="0"/>
              <a:t>-соединения</a:t>
            </a:r>
            <a:endParaRPr kumimoji="0" lang="ru-RU" altLang="ru-RU" b="1" kern="0" dirty="0" smtClean="0"/>
          </a:p>
        </p:txBody>
      </p:sp>
      <p:grpSp>
        <p:nvGrpSpPr>
          <p:cNvPr id="2" name="Группа 1"/>
          <p:cNvGrpSpPr/>
          <p:nvPr/>
        </p:nvGrpSpPr>
        <p:grpSpPr>
          <a:xfrm>
            <a:off x="237014" y="952059"/>
            <a:ext cx="9002365" cy="5616575"/>
            <a:chOff x="34131" y="1019235"/>
            <a:chExt cx="9650413" cy="6048375"/>
          </a:xfrm>
        </p:grpSpPr>
        <p:sp>
          <p:nvSpPr>
            <p:cNvPr id="4" name="Rectangle 2"/>
            <p:cNvSpPr>
              <a:spLocks noChangeArrowheads="1"/>
            </p:cNvSpPr>
            <p:nvPr/>
          </p:nvSpPr>
          <p:spPr bwMode="auto">
            <a:xfrm>
              <a:off x="251619" y="1524060"/>
              <a:ext cx="790575" cy="719138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7739856" y="1451035"/>
              <a:ext cx="790575" cy="71913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34131" y="1066860"/>
              <a:ext cx="19446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ru-RU" altLang="ru-RU" sz="2400">
                  <a:latin typeface="Times New Roman" pitchFamily="18" charset="0"/>
                </a:rPr>
                <a:t>(</a:t>
              </a:r>
              <a:r>
                <a:rPr lang="en-US" altLang="ru-RU" sz="2400">
                  <a:latin typeface="Times New Roman" pitchFamily="18" charset="0"/>
                </a:rPr>
                <a:t>IP1, n1)</a:t>
              </a:r>
              <a:endParaRPr lang="ru-RU" altLang="ru-RU" sz="2400">
                <a:latin typeface="Times New Roman" pitchFamily="18" charset="0"/>
              </a:endParaRP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7450931" y="1019235"/>
              <a:ext cx="19446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ru-RU" altLang="ru-RU" sz="2400">
                  <a:latin typeface="Times New Roman" pitchFamily="18" charset="0"/>
                </a:rPr>
                <a:t>(</a:t>
              </a:r>
              <a:r>
                <a:rPr lang="en-US" altLang="ru-RU" sz="2400">
                  <a:latin typeface="Times New Roman" pitchFamily="18" charset="0"/>
                </a:rPr>
                <a:t>IP2, n2)</a:t>
              </a:r>
              <a:endParaRPr lang="ru-RU" altLang="ru-RU" sz="2400">
                <a:latin typeface="Times New Roman" pitchFamily="18" charset="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1042194" y="1884423"/>
              <a:ext cx="6697662" cy="0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2628106" y="1354198"/>
              <a:ext cx="29511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2400">
                  <a:latin typeface="Times New Roman" pitchFamily="18" charset="0"/>
                </a:rPr>
                <a:t>TCP-</a:t>
              </a:r>
              <a:r>
                <a:rPr lang="ru-RU" altLang="ru-RU" sz="2400">
                  <a:latin typeface="Times New Roman" pitchFamily="18" charset="0"/>
                </a:rPr>
                <a:t>соединение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178594" y="2674998"/>
              <a:ext cx="2160587" cy="433387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2555081" y="2674998"/>
              <a:ext cx="360363" cy="433387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3491706" y="2819460"/>
              <a:ext cx="2016125" cy="0"/>
            </a:xfrm>
            <a:prstGeom prst="line">
              <a:avLst/>
            </a:prstGeom>
            <a:noFill/>
            <a:ln w="76200">
              <a:solidFill>
                <a:srgbClr val="FF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178594" y="2243198"/>
              <a:ext cx="288131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ru-RU" altLang="ru-RU" dirty="0">
                  <a:latin typeface="Times New Roman" pitchFamily="18" charset="0"/>
                </a:rPr>
                <a:t>Буфер отправления</a:t>
              </a: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1907381" y="2674998"/>
              <a:ext cx="0" cy="433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547019" y="2674998"/>
              <a:ext cx="0" cy="433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186656" y="2674998"/>
              <a:ext cx="0" cy="433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899319" y="2674998"/>
              <a:ext cx="0" cy="433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538956" y="2674998"/>
              <a:ext cx="0" cy="433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19" name="Group 17"/>
            <p:cNvGrpSpPr>
              <a:grpSpLocks/>
            </p:cNvGrpSpPr>
            <p:nvPr/>
          </p:nvGrpSpPr>
          <p:grpSpPr bwMode="auto">
            <a:xfrm>
              <a:off x="178594" y="3251260"/>
              <a:ext cx="2881312" cy="792163"/>
              <a:chOff x="249" y="1570"/>
              <a:chExt cx="1815" cy="499"/>
            </a:xfrm>
          </p:grpSpPr>
          <p:sp>
            <p:nvSpPr>
              <p:cNvPr id="20" name="Rectangle 18" descr="Large checker board"/>
              <p:cNvSpPr>
                <a:spLocks noChangeArrowheads="1"/>
              </p:cNvSpPr>
              <p:nvPr/>
            </p:nvSpPr>
            <p:spPr bwMode="auto">
              <a:xfrm>
                <a:off x="249" y="1797"/>
                <a:ext cx="1043" cy="272"/>
              </a:xfrm>
              <a:prstGeom prst="rect">
                <a:avLst/>
              </a:prstGeom>
              <a:pattFill prst="lgCheck">
                <a:fgClr>
                  <a:srgbClr val="FFCCFF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1" name="Line 19"/>
              <p:cNvSpPr>
                <a:spLocks noChangeShapeType="1"/>
              </p:cNvSpPr>
              <p:nvPr/>
            </p:nvSpPr>
            <p:spPr bwMode="auto">
              <a:xfrm>
                <a:off x="1066" y="1797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" name="Line 20"/>
              <p:cNvSpPr>
                <a:spLocks noChangeShapeType="1"/>
              </p:cNvSpPr>
              <p:nvPr/>
            </p:nvSpPr>
            <p:spPr bwMode="auto">
              <a:xfrm>
                <a:off x="793" y="1797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3" name="Line 21"/>
              <p:cNvSpPr>
                <a:spLocks noChangeShapeType="1"/>
              </p:cNvSpPr>
              <p:nvPr/>
            </p:nvSpPr>
            <p:spPr bwMode="auto">
              <a:xfrm>
                <a:off x="521" y="1797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" name="Text Box 22"/>
              <p:cNvSpPr txBox="1">
                <a:spLocks noChangeArrowheads="1"/>
              </p:cNvSpPr>
              <p:nvPr/>
            </p:nvSpPr>
            <p:spPr bwMode="auto">
              <a:xfrm>
                <a:off x="249" y="1570"/>
                <a:ext cx="181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ru-RU" altLang="ru-RU">
                    <a:latin typeface="Times New Roman" pitchFamily="18" charset="0"/>
                  </a:rPr>
                  <a:t>Буфер копий </a:t>
                </a:r>
              </a:p>
            </p:txBody>
          </p:sp>
        </p:grpSp>
        <p:grpSp>
          <p:nvGrpSpPr>
            <p:cNvPr id="25" name="Group 23"/>
            <p:cNvGrpSpPr>
              <a:grpSpLocks/>
            </p:cNvGrpSpPr>
            <p:nvPr/>
          </p:nvGrpSpPr>
          <p:grpSpPr bwMode="auto">
            <a:xfrm>
              <a:off x="178594" y="5267385"/>
              <a:ext cx="2736850" cy="504825"/>
              <a:chOff x="340" y="2840"/>
              <a:chExt cx="1724" cy="318"/>
            </a:xfrm>
          </p:grpSpPr>
          <p:sp>
            <p:nvSpPr>
              <p:cNvPr id="26" name="Rectangle 24"/>
              <p:cNvSpPr>
                <a:spLocks noChangeArrowheads="1"/>
              </p:cNvSpPr>
              <p:nvPr/>
            </p:nvSpPr>
            <p:spPr bwMode="auto">
              <a:xfrm>
                <a:off x="340" y="2840"/>
                <a:ext cx="1724" cy="31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" name="Line 25"/>
              <p:cNvSpPr>
                <a:spLocks noChangeShapeType="1"/>
              </p:cNvSpPr>
              <p:nvPr/>
            </p:nvSpPr>
            <p:spPr bwMode="auto">
              <a:xfrm>
                <a:off x="657" y="2840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" name="Line 26"/>
              <p:cNvSpPr>
                <a:spLocks noChangeShapeType="1"/>
              </p:cNvSpPr>
              <p:nvPr/>
            </p:nvSpPr>
            <p:spPr bwMode="auto">
              <a:xfrm>
                <a:off x="930" y="2840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9" name="Line 27"/>
              <p:cNvSpPr>
                <a:spLocks noChangeShapeType="1"/>
              </p:cNvSpPr>
              <p:nvPr/>
            </p:nvSpPr>
            <p:spPr bwMode="auto">
              <a:xfrm>
                <a:off x="1202" y="2840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" name="Line 28"/>
              <p:cNvSpPr>
                <a:spLocks noChangeShapeType="1"/>
              </p:cNvSpPr>
              <p:nvPr/>
            </p:nvSpPr>
            <p:spPr bwMode="auto">
              <a:xfrm>
                <a:off x="1519" y="2840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1" name="Line 29"/>
              <p:cNvSpPr>
                <a:spLocks noChangeShapeType="1"/>
              </p:cNvSpPr>
              <p:nvPr/>
            </p:nvSpPr>
            <p:spPr bwMode="auto">
              <a:xfrm>
                <a:off x="1791" y="2840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</p:grpSp>
        <p:sp>
          <p:nvSpPr>
            <p:cNvPr id="32" name="Text Box 30"/>
            <p:cNvSpPr txBox="1">
              <a:spLocks noChangeArrowheads="1"/>
            </p:cNvSpPr>
            <p:nvPr/>
          </p:nvSpPr>
          <p:spPr bwMode="auto">
            <a:xfrm>
              <a:off x="178594" y="4900673"/>
              <a:ext cx="288131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ru-RU" altLang="ru-RU">
                  <a:latin typeface="Times New Roman" pitchFamily="18" charset="0"/>
                </a:rPr>
                <a:t>Буфер приема</a:t>
              </a:r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 flipH="1">
              <a:off x="3131344" y="5483285"/>
              <a:ext cx="1511300" cy="0"/>
            </a:xfrm>
            <a:prstGeom prst="line">
              <a:avLst/>
            </a:prstGeom>
            <a:noFill/>
            <a:ln w="76200">
              <a:solidFill>
                <a:srgbClr val="FFFF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826294" y="2603560"/>
              <a:ext cx="1584325" cy="5762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6442869" y="2603560"/>
              <a:ext cx="2160587" cy="433388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>
              <a:off x="8316119" y="2603560"/>
              <a:ext cx="0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>
              <a:off x="7523956" y="2603560"/>
              <a:ext cx="0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>
              <a:off x="7163594" y="2603560"/>
              <a:ext cx="0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6803231" y="2603560"/>
              <a:ext cx="0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7955756" y="2603560"/>
              <a:ext cx="0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1" name="Text Box 39"/>
            <p:cNvSpPr txBox="1">
              <a:spLocks noChangeArrowheads="1"/>
            </p:cNvSpPr>
            <p:nvPr/>
          </p:nvSpPr>
          <p:spPr bwMode="auto">
            <a:xfrm>
              <a:off x="6803231" y="2243198"/>
              <a:ext cx="288131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ru-RU" altLang="ru-RU">
                  <a:latin typeface="Times New Roman" pitchFamily="18" charset="0"/>
                </a:rPr>
                <a:t>Буфер приема</a:t>
              </a:r>
            </a:p>
          </p:txBody>
        </p:sp>
        <p:grpSp>
          <p:nvGrpSpPr>
            <p:cNvPr id="42" name="Group 40"/>
            <p:cNvGrpSpPr>
              <a:grpSpLocks/>
            </p:cNvGrpSpPr>
            <p:nvPr/>
          </p:nvGrpSpPr>
          <p:grpSpPr bwMode="auto">
            <a:xfrm>
              <a:off x="5868194" y="5267385"/>
              <a:ext cx="2736850" cy="504825"/>
              <a:chOff x="340" y="2840"/>
              <a:chExt cx="1724" cy="318"/>
            </a:xfrm>
          </p:grpSpPr>
          <p:sp>
            <p:nvSpPr>
              <p:cNvPr id="43" name="Rectangle 41"/>
              <p:cNvSpPr>
                <a:spLocks noChangeArrowheads="1"/>
              </p:cNvSpPr>
              <p:nvPr/>
            </p:nvSpPr>
            <p:spPr bwMode="auto">
              <a:xfrm>
                <a:off x="340" y="2840"/>
                <a:ext cx="1724" cy="31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4" name="Line 42"/>
              <p:cNvSpPr>
                <a:spLocks noChangeShapeType="1"/>
              </p:cNvSpPr>
              <p:nvPr/>
            </p:nvSpPr>
            <p:spPr bwMode="auto">
              <a:xfrm>
                <a:off x="657" y="2840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5" name="Line 43"/>
              <p:cNvSpPr>
                <a:spLocks noChangeShapeType="1"/>
              </p:cNvSpPr>
              <p:nvPr/>
            </p:nvSpPr>
            <p:spPr bwMode="auto">
              <a:xfrm>
                <a:off x="930" y="2840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6" name="Line 44"/>
              <p:cNvSpPr>
                <a:spLocks noChangeShapeType="1"/>
              </p:cNvSpPr>
              <p:nvPr/>
            </p:nvSpPr>
            <p:spPr bwMode="auto">
              <a:xfrm>
                <a:off x="1202" y="2840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7" name="Line 45"/>
              <p:cNvSpPr>
                <a:spLocks noChangeShapeType="1"/>
              </p:cNvSpPr>
              <p:nvPr/>
            </p:nvSpPr>
            <p:spPr bwMode="auto">
              <a:xfrm>
                <a:off x="1519" y="2840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8" name="Line 46"/>
              <p:cNvSpPr>
                <a:spLocks noChangeShapeType="1"/>
              </p:cNvSpPr>
              <p:nvPr/>
            </p:nvSpPr>
            <p:spPr bwMode="auto">
              <a:xfrm>
                <a:off x="1791" y="2840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</p:grpSp>
        <p:sp>
          <p:nvSpPr>
            <p:cNvPr id="49" name="Rectangle 47"/>
            <p:cNvSpPr>
              <a:spLocks noChangeArrowheads="1"/>
            </p:cNvSpPr>
            <p:nvPr/>
          </p:nvSpPr>
          <p:spPr bwMode="auto">
            <a:xfrm>
              <a:off x="5795169" y="5195948"/>
              <a:ext cx="2089150" cy="6477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0" name="Text Box 48"/>
            <p:cNvSpPr txBox="1">
              <a:spLocks noChangeArrowheads="1"/>
            </p:cNvSpPr>
            <p:nvPr/>
          </p:nvSpPr>
          <p:spPr bwMode="auto">
            <a:xfrm>
              <a:off x="5579269" y="4692710"/>
              <a:ext cx="2881312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ru-RU" altLang="ru-RU">
                  <a:latin typeface="Times New Roman" pitchFamily="18" charset="0"/>
                </a:rPr>
                <a:t>Буфер отправления</a:t>
              </a:r>
            </a:p>
          </p:txBody>
        </p:sp>
        <p:sp>
          <p:nvSpPr>
            <p:cNvPr id="51" name="Text Box 49"/>
            <p:cNvSpPr txBox="1">
              <a:spLocks noChangeArrowheads="1"/>
            </p:cNvSpPr>
            <p:nvPr/>
          </p:nvSpPr>
          <p:spPr bwMode="auto">
            <a:xfrm>
              <a:off x="6299994" y="5772210"/>
              <a:ext cx="172878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ru-RU" altLang="ru-RU">
                  <a:latin typeface="Times New Roman" pitchFamily="18" charset="0"/>
                </a:rPr>
                <a:t>Окно</a:t>
              </a:r>
            </a:p>
          </p:txBody>
        </p:sp>
        <p:sp>
          <p:nvSpPr>
            <p:cNvPr id="52" name="Rectangle 50"/>
            <p:cNvSpPr>
              <a:spLocks noChangeArrowheads="1"/>
            </p:cNvSpPr>
            <p:nvPr/>
          </p:nvSpPr>
          <p:spPr bwMode="auto">
            <a:xfrm>
              <a:off x="5291931" y="5267385"/>
              <a:ext cx="360363" cy="504825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3" name="Rectangle 51" descr="Large checker board"/>
            <p:cNvSpPr>
              <a:spLocks noChangeArrowheads="1"/>
            </p:cNvSpPr>
            <p:nvPr/>
          </p:nvSpPr>
          <p:spPr bwMode="auto">
            <a:xfrm>
              <a:off x="5723731" y="6635810"/>
              <a:ext cx="2160588" cy="431800"/>
            </a:xfrm>
            <a:prstGeom prst="rect">
              <a:avLst/>
            </a:prstGeom>
            <a:pattFill prst="lgCheck">
              <a:fgClr>
                <a:srgbClr val="FFFF66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4" name="Line 52"/>
            <p:cNvSpPr>
              <a:spLocks noChangeShapeType="1"/>
            </p:cNvSpPr>
            <p:nvPr/>
          </p:nvSpPr>
          <p:spPr bwMode="auto">
            <a:xfrm>
              <a:off x="7020719" y="6635810"/>
              <a:ext cx="0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5" name="Line 53"/>
            <p:cNvSpPr>
              <a:spLocks noChangeShapeType="1"/>
            </p:cNvSpPr>
            <p:nvPr/>
          </p:nvSpPr>
          <p:spPr bwMode="auto">
            <a:xfrm>
              <a:off x="6587331" y="6635810"/>
              <a:ext cx="0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6" name="Line 54"/>
            <p:cNvSpPr>
              <a:spLocks noChangeShapeType="1"/>
            </p:cNvSpPr>
            <p:nvPr/>
          </p:nvSpPr>
          <p:spPr bwMode="auto">
            <a:xfrm>
              <a:off x="6155531" y="6635810"/>
              <a:ext cx="0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7" name="Text Box 55"/>
            <p:cNvSpPr txBox="1">
              <a:spLocks noChangeArrowheads="1"/>
            </p:cNvSpPr>
            <p:nvPr/>
          </p:nvSpPr>
          <p:spPr bwMode="auto">
            <a:xfrm>
              <a:off x="5723731" y="6275448"/>
              <a:ext cx="288131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ru-RU" altLang="ru-RU">
                  <a:latin typeface="Times New Roman" pitchFamily="18" charset="0"/>
                </a:rPr>
                <a:t>Буфер копий </a:t>
              </a:r>
            </a:p>
          </p:txBody>
        </p:sp>
        <p:sp>
          <p:nvSpPr>
            <p:cNvPr id="58" name="Line 56"/>
            <p:cNvSpPr>
              <a:spLocks noChangeShapeType="1"/>
            </p:cNvSpPr>
            <p:nvPr/>
          </p:nvSpPr>
          <p:spPr bwMode="auto">
            <a:xfrm>
              <a:off x="7450931" y="6635810"/>
              <a:ext cx="0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0780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0" y="241201"/>
            <a:ext cx="91440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None/>
            </a:pPr>
            <a:r>
              <a:rPr kumimoji="0" lang="ru-RU" altLang="ru-RU" b="1" kern="0" dirty="0" smtClean="0"/>
              <a:t>Накопительный принцип квитирования</a:t>
            </a:r>
            <a:endParaRPr kumimoji="0" lang="ru-RU" altLang="ru-RU" b="1" kern="0" dirty="0" smtClean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2362502"/>
              </p:ext>
            </p:extLst>
          </p:nvPr>
        </p:nvGraphicFramePr>
        <p:xfrm>
          <a:off x="712788" y="1954213"/>
          <a:ext cx="8148637" cy="280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43" name="CorelDRAW" r:id="rId3" imgW="4942027" imgH="1700784" progId="CorelDRAW.Graphic.11">
                  <p:embed/>
                </p:oleObj>
              </mc:Choice>
              <mc:Fallback>
                <p:oleObj name="CorelDRAW" r:id="rId3" imgW="4942027" imgH="1700784" progId="CorelDRAW.Graphic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88" y="1954213"/>
                        <a:ext cx="8148637" cy="280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Rectangle 4"/>
          <p:cNvSpPr>
            <a:spLocks noChangeArrowheads="1"/>
          </p:cNvSpPr>
          <p:nvPr/>
        </p:nvSpPr>
        <p:spPr bwMode="auto">
          <a:xfrm>
            <a:off x="7988300" y="3568700"/>
            <a:ext cx="939800" cy="558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93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0" y="241201"/>
            <a:ext cx="91440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None/>
            </a:pPr>
            <a:r>
              <a:rPr kumimoji="0" lang="ru-RU" altLang="ru-RU" b="1" kern="0" dirty="0" smtClean="0"/>
              <a:t>Управление потоком</a:t>
            </a:r>
            <a:endParaRPr kumimoji="0" lang="ru-RU" altLang="ru-RU" b="1" kern="0" dirty="0" smtClean="0"/>
          </a:p>
        </p:txBody>
      </p:sp>
      <p:sp>
        <p:nvSpPr>
          <p:cNvPr id="2" name="Прямоугольник 1"/>
          <p:cNvSpPr/>
          <p:nvPr/>
        </p:nvSpPr>
        <p:spPr>
          <a:xfrm>
            <a:off x="611560" y="1249313"/>
            <a:ext cx="841161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800" dirty="0"/>
              <a:t>В каждом отправляемом сегменте каждая сторона обмена сообщает другой стороне размер своего окна </a:t>
            </a:r>
            <a:endParaRPr lang="ru-RU" sz="1800" b="1" i="1" dirty="0"/>
          </a:p>
          <a:p>
            <a:pPr lvl="1"/>
            <a:r>
              <a:rPr lang="ru-RU" sz="1800" b="1" dirty="0"/>
              <a:t>ОКНО (</a:t>
            </a:r>
            <a:r>
              <a:rPr lang="ru-RU" sz="1800" dirty="0" err="1"/>
              <a:t>win</a:t>
            </a:r>
            <a:r>
              <a:rPr lang="ru-RU" sz="1800" b="1" dirty="0"/>
              <a:t>) - </a:t>
            </a:r>
            <a:r>
              <a:rPr lang="ru-RU" sz="1800" dirty="0"/>
              <a:t>количество байтов (начиная с номера подтверждения), которое программа TCP готова в настоящий момент принять</a:t>
            </a:r>
            <a:r>
              <a:rPr lang="ru-RU" sz="1800" b="1" dirty="0"/>
              <a:t> </a:t>
            </a:r>
            <a:endParaRPr lang="ru-RU" sz="1800" b="1" i="1" dirty="0"/>
          </a:p>
          <a:p>
            <a:pPr lvl="0"/>
            <a:r>
              <a:rPr lang="ru-RU" sz="1800" dirty="0"/>
              <a:t>При получении сегмента соответствующая сторона отсылает квитанцию - сегмент с подтверждением </a:t>
            </a:r>
            <a:endParaRPr lang="ru-RU" sz="1800" b="1" i="1" dirty="0"/>
          </a:p>
          <a:p>
            <a:pPr lvl="1"/>
            <a:r>
              <a:rPr lang="ru-RU" sz="1800" b="1" dirty="0"/>
              <a:t>ПОДТВЕРЖДЕНИЕ (</a:t>
            </a:r>
            <a:r>
              <a:rPr lang="ru-RU" sz="1800" dirty="0" err="1"/>
              <a:t>ack</a:t>
            </a:r>
            <a:r>
              <a:rPr lang="ru-RU" sz="1800" b="1" dirty="0"/>
              <a:t>)- </a:t>
            </a:r>
            <a:r>
              <a:rPr lang="ru-RU" sz="1800" dirty="0"/>
              <a:t>число, на единицу превышающее максимальный номер байта в полученном сегменте</a:t>
            </a:r>
            <a:endParaRPr lang="ru-RU" sz="1800" b="1" i="1" dirty="0"/>
          </a:p>
          <a:p>
            <a:pPr lvl="0"/>
            <a:r>
              <a:rPr lang="ru-RU" sz="1800" dirty="0"/>
              <a:t>В каждом сегменте отправитель помещает</a:t>
            </a:r>
            <a:r>
              <a:rPr lang="ru-RU" sz="1800" b="1" dirty="0"/>
              <a:t> </a:t>
            </a:r>
            <a:r>
              <a:rPr lang="ru-RU" sz="1800" dirty="0"/>
              <a:t>номер первого байта из отправляемых </a:t>
            </a:r>
            <a:r>
              <a:rPr lang="ru-RU" sz="1800" dirty="0" smtClean="0"/>
              <a:t>данных </a:t>
            </a:r>
            <a:endParaRPr lang="ru-RU" sz="1800" b="1" i="1" dirty="0"/>
          </a:p>
          <a:p>
            <a:pPr lvl="1"/>
            <a:r>
              <a:rPr lang="ru-RU" sz="1800" b="1" cap="all" dirty="0" smtClean="0"/>
              <a:t>Порядковый номер</a:t>
            </a:r>
            <a:r>
              <a:rPr lang="ru-RU" sz="1800" b="1" dirty="0" smtClean="0"/>
              <a:t> </a:t>
            </a:r>
            <a:r>
              <a:rPr lang="ru-RU" sz="1800" b="1" dirty="0"/>
              <a:t>(</a:t>
            </a:r>
            <a:r>
              <a:rPr lang="ru-RU" sz="1800" dirty="0" err="1"/>
              <a:t>seq</a:t>
            </a:r>
            <a:r>
              <a:rPr lang="ru-RU" sz="1800" b="1" dirty="0"/>
              <a:t>) - </a:t>
            </a:r>
            <a:r>
              <a:rPr lang="ru-RU" sz="1800" dirty="0"/>
              <a:t>номер байта, который определяет смещение сегмента относительно потока отправляемых данных</a:t>
            </a:r>
            <a:endParaRPr lang="ru-RU" sz="1800" b="1" i="1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370888" y="4974382"/>
            <a:ext cx="838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ru-RU" altLang="ru-RU">
                <a:latin typeface="Times New Roman" pitchFamily="18" charset="0"/>
              </a:rPr>
              <a:t>32600</a:t>
            </a: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65088" y="5279182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65088" y="5736382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979488" y="5279182"/>
            <a:ext cx="7620000" cy="457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2655888" y="5279182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4408488" y="5279182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5780088" y="5279182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7227888" y="5279182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7380288" y="5355382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ru-RU" altLang="ru-RU" sz="1600">
                <a:latin typeface="Times New Roman" pitchFamily="18" charset="0"/>
              </a:rPr>
              <a:t>1460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2960688" y="5431582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ru-RU" altLang="ru-RU" sz="1600">
                <a:latin typeface="Times New Roman" pitchFamily="18" charset="0"/>
              </a:rPr>
              <a:t>1460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6084888" y="5355382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ru-RU" altLang="ru-RU" sz="1600">
                <a:latin typeface="Times New Roman" pitchFamily="18" charset="0"/>
              </a:rPr>
              <a:t>1460</a:t>
            </a: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4637088" y="5355382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ru-RU" altLang="ru-RU" sz="1600">
                <a:latin typeface="Times New Roman" pitchFamily="18" charset="0"/>
              </a:rPr>
              <a:t>870</a:t>
            </a: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1131888" y="5355382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ru-RU" altLang="ru-RU" sz="1600">
                <a:latin typeface="Times New Roman" pitchFamily="18" charset="0"/>
              </a:rPr>
              <a:t>1460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5246688" y="4974382"/>
            <a:ext cx="838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ru-RU" altLang="ru-RU">
                <a:latin typeface="Times New Roman" pitchFamily="18" charset="0"/>
              </a:rPr>
              <a:t>35520</a:t>
            </a: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6846888" y="4974382"/>
            <a:ext cx="838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ru-RU" altLang="ru-RU">
                <a:latin typeface="Times New Roman" pitchFamily="18" charset="0"/>
              </a:rPr>
              <a:t>34060</a:t>
            </a: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2198688" y="4974382"/>
            <a:ext cx="838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ru-RU" altLang="ru-RU">
                <a:latin typeface="Times New Roman" pitchFamily="18" charset="0"/>
              </a:rPr>
              <a:t>38440</a:t>
            </a: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3951288" y="4974382"/>
            <a:ext cx="838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ru-RU" altLang="ru-RU">
                <a:latin typeface="Times New Roman" pitchFamily="18" charset="0"/>
              </a:rPr>
              <a:t>36980</a:t>
            </a:r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7151688" y="5126782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892176" y="5985620"/>
            <a:ext cx="74898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1612901" y="5998320"/>
            <a:ext cx="655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ru-RU" altLang="ru-RU" sz="2400" dirty="0">
                <a:latin typeface="Times New Roman" pitchFamily="18" charset="0"/>
              </a:rPr>
              <a:t>Направление передачи сегментов</a:t>
            </a:r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5716588" y="5291882"/>
            <a:ext cx="0" cy="63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4344988" y="5279182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901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-30857" y="745257"/>
            <a:ext cx="91440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None/>
            </a:pPr>
            <a:r>
              <a:rPr kumimoji="0" lang="ru-RU" altLang="ru-RU" b="1" kern="0" dirty="0" smtClean="0"/>
              <a:t>Управление окном</a:t>
            </a:r>
            <a:endParaRPr kumimoji="0" lang="ru-RU" altLang="ru-RU" b="1" kern="0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516732" y="1628800"/>
            <a:ext cx="8424936" cy="5115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99</a:t>
            </a:r>
            <a:r>
              <a:rPr lang="ru-RU" sz="1600" dirty="0"/>
              <a:t>% потерь пакетов в </a:t>
            </a:r>
            <a:r>
              <a:rPr lang="en-US" sz="1600" dirty="0"/>
              <a:t>Internet</a:t>
            </a:r>
            <a:r>
              <a:rPr lang="ru-RU" sz="1600" dirty="0"/>
              <a:t> вызвано перегрузками и 1% - искажениями данных</a:t>
            </a:r>
          </a:p>
          <a:p>
            <a:pPr algn="ctr">
              <a:buNone/>
            </a:pPr>
            <a:r>
              <a:rPr lang="ru-RU" sz="1600" b="1" dirty="0"/>
              <a:t>Приемы </a:t>
            </a:r>
            <a:r>
              <a:rPr lang="ru-RU" sz="1600" b="1" dirty="0" smtClean="0"/>
              <a:t>оптимизации</a:t>
            </a:r>
            <a:endParaRPr lang="ru-RU" sz="1600" b="1" i="1" dirty="0"/>
          </a:p>
          <a:p>
            <a:pPr lvl="0"/>
            <a:r>
              <a:rPr lang="ru-RU" sz="1600" dirty="0"/>
              <a:t>П</a:t>
            </a:r>
            <a:r>
              <a:rPr lang="ru-RU" sz="1600" dirty="0" smtClean="0"/>
              <a:t>ри </a:t>
            </a:r>
            <a:r>
              <a:rPr lang="ru-RU" sz="1600" dirty="0"/>
              <a:t>установлении соединения  заявляется  большое окно, но впоследствии его размер существенно уменьшается</a:t>
            </a:r>
          </a:p>
          <a:p>
            <a:pPr lvl="0"/>
            <a:r>
              <a:rPr lang="ru-RU" sz="1600" dirty="0"/>
              <a:t>О</a:t>
            </a:r>
            <a:r>
              <a:rPr lang="ru-RU" sz="1600" dirty="0" smtClean="0"/>
              <a:t>кно </a:t>
            </a:r>
            <a:r>
              <a:rPr lang="ru-RU" sz="1600" dirty="0"/>
              <a:t>нужно уменьшать, когда  свободный объем в буфере снижается  20-40% от максимально возможного объема </a:t>
            </a:r>
          </a:p>
          <a:p>
            <a:pPr lvl="0"/>
            <a:r>
              <a:rPr lang="ru-RU" sz="1600" dirty="0"/>
              <a:t>О</a:t>
            </a:r>
            <a:r>
              <a:rPr lang="ru-RU" sz="1600" dirty="0" smtClean="0"/>
              <a:t>тправителю </a:t>
            </a:r>
            <a:r>
              <a:rPr lang="ru-RU" sz="1600" dirty="0"/>
              <a:t>не стоит  спешить с посылкой данных, пока окно не станет достаточно большим</a:t>
            </a:r>
          </a:p>
          <a:p>
            <a:pPr lvl="0"/>
            <a:r>
              <a:rPr lang="ru-RU" sz="1600" dirty="0"/>
              <a:t>П</a:t>
            </a:r>
            <a:r>
              <a:rPr lang="ru-RU" sz="1600" dirty="0" smtClean="0"/>
              <a:t>ри </a:t>
            </a:r>
            <a:r>
              <a:rPr lang="ru-RU" sz="1600" dirty="0"/>
              <a:t>переполнение буферов в маршрутизаторах - централизованное изменение окна дифференцированно для всех конечных узлов</a:t>
            </a:r>
          </a:p>
          <a:p>
            <a:pPr lvl="0"/>
            <a:r>
              <a:rPr lang="ru-RU" sz="1600" dirty="0"/>
              <a:t>П</a:t>
            </a:r>
            <a:r>
              <a:rPr lang="ru-RU" sz="1600" dirty="0" smtClean="0"/>
              <a:t>ри </a:t>
            </a:r>
            <a:r>
              <a:rPr lang="ru-RU" sz="1600" dirty="0"/>
              <a:t>переполнении буфера конечного узла задается нулевое окно. В этом случае никакие сегменты приниматься не будут за исключением сегментов с флагами </a:t>
            </a:r>
            <a:r>
              <a:rPr lang="en-US" sz="1600" dirty="0" smtClean="0"/>
              <a:t>ACK</a:t>
            </a:r>
            <a:r>
              <a:rPr lang="ru-RU" sz="1600" dirty="0" smtClean="0"/>
              <a:t>, </a:t>
            </a:r>
            <a:r>
              <a:rPr lang="en-US" sz="1600" dirty="0" smtClean="0"/>
              <a:t>RST</a:t>
            </a:r>
            <a:r>
              <a:rPr lang="ru-RU" sz="1600" dirty="0" smtClean="0"/>
              <a:t>, </a:t>
            </a:r>
            <a:r>
              <a:rPr lang="en-US" sz="1600" dirty="0" smtClean="0"/>
              <a:t>URG</a:t>
            </a:r>
            <a:endParaRPr lang="ru-RU" sz="1600" dirty="0" smtClean="0"/>
          </a:p>
          <a:p>
            <a:pPr lvl="0" algn="ctr">
              <a:buNone/>
            </a:pPr>
            <a:r>
              <a:rPr lang="ru-RU" sz="1600" b="1" dirty="0" smtClean="0"/>
              <a:t>Алгоритмы</a:t>
            </a:r>
          </a:p>
          <a:p>
            <a:pPr lvl="0"/>
            <a:r>
              <a:rPr lang="ru-RU" sz="1600" dirty="0" smtClean="0"/>
              <a:t> </a:t>
            </a:r>
            <a:r>
              <a:rPr lang="en-US" sz="1600" dirty="0"/>
              <a:t>Slow Start </a:t>
            </a:r>
            <a:r>
              <a:rPr lang="en-US" sz="1600" dirty="0" smtClean="0"/>
              <a:t>—</a:t>
            </a:r>
            <a:r>
              <a:rPr lang="ru-RU" sz="1600" dirty="0" smtClean="0"/>
              <a:t> </a:t>
            </a:r>
            <a:r>
              <a:rPr lang="en-US" sz="1600" dirty="0" smtClean="0"/>
              <a:t>«</a:t>
            </a:r>
            <a:r>
              <a:rPr lang="ru-RU" sz="1600" dirty="0" smtClean="0"/>
              <a:t>Медленный </a:t>
            </a:r>
            <a:r>
              <a:rPr lang="ru-RU" sz="1600" dirty="0"/>
              <a:t>старт" </a:t>
            </a:r>
          </a:p>
          <a:p>
            <a:pPr lvl="0"/>
            <a:r>
              <a:rPr lang="en-US" sz="1600" dirty="0"/>
              <a:t> Congestion Avoidance — </a:t>
            </a:r>
            <a:r>
              <a:rPr lang="ru-RU" sz="1600" dirty="0" smtClean="0"/>
              <a:t>«Предупреждение </a:t>
            </a:r>
            <a:r>
              <a:rPr lang="ru-RU" sz="1600" dirty="0"/>
              <a:t>перегрузок"</a:t>
            </a:r>
          </a:p>
          <a:p>
            <a:pPr lvl="0"/>
            <a:r>
              <a:rPr lang="en-US" sz="1600" dirty="0"/>
              <a:t> Fast Retransmit  — </a:t>
            </a:r>
            <a:r>
              <a:rPr lang="ru-RU" sz="1600" dirty="0" smtClean="0"/>
              <a:t>«Быстрый </a:t>
            </a:r>
            <a:r>
              <a:rPr lang="ru-RU" sz="1600" dirty="0"/>
              <a:t>повтор"</a:t>
            </a:r>
          </a:p>
          <a:p>
            <a:pPr lvl="0"/>
            <a:r>
              <a:rPr lang="en-US" sz="1600" dirty="0"/>
              <a:t> Fast Recovery — </a:t>
            </a:r>
            <a:r>
              <a:rPr lang="ru-RU" sz="1600" dirty="0" smtClean="0"/>
              <a:t>«Быстрое </a:t>
            </a:r>
            <a:r>
              <a:rPr lang="ru-RU" sz="1600" dirty="0"/>
              <a:t>восстановление"</a:t>
            </a:r>
          </a:p>
          <a:p>
            <a:pPr lvl="0"/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89924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-30857" y="745257"/>
            <a:ext cx="91440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None/>
            </a:pPr>
            <a:r>
              <a:rPr kumimoji="0" lang="ru-RU" altLang="ru-RU" b="1" kern="0" dirty="0" smtClean="0"/>
              <a:t>Протокол </a:t>
            </a:r>
            <a:r>
              <a:rPr kumimoji="0" lang="en-US" altLang="ru-RU" b="1" kern="0" dirty="0" smtClean="0"/>
              <a:t>ICMP</a:t>
            </a:r>
            <a:endParaRPr kumimoji="0" lang="ru-RU" altLang="ru-RU" b="1" kern="0" dirty="0" smtClean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15876" y="5124703"/>
            <a:ext cx="1104900" cy="6858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130176" y="5188203"/>
            <a:ext cx="965200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None/>
            </a:pPr>
            <a:r>
              <a:rPr lang="ru-RU" altLang="ru-RU" sz="1400">
                <a:latin typeface="Times New Roman" pitchFamily="18" charset="0"/>
              </a:rPr>
              <a:t>Заголовок </a:t>
            </a:r>
            <a:r>
              <a:rPr lang="en-US" altLang="ru-RU" sz="1400">
                <a:latin typeface="Times New Roman" pitchFamily="18" charset="0"/>
              </a:rPr>
              <a:t>IP-</a:t>
            </a:r>
            <a:r>
              <a:rPr lang="ru-RU" altLang="ru-RU" sz="1400">
                <a:latin typeface="Times New Roman" pitchFamily="18" charset="0"/>
              </a:rPr>
              <a:t>пакета</a:t>
            </a:r>
          </a:p>
          <a:p>
            <a:pPr eaLnBrk="0" hangingPunct="0">
              <a:spcBef>
                <a:spcPct val="50000"/>
              </a:spcBef>
              <a:buNone/>
            </a:pPr>
            <a:endParaRPr lang="ru-RU" altLang="ru-RU" sz="1400">
              <a:latin typeface="Times New Roman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229100" y="5558548"/>
            <a:ext cx="2070100" cy="8617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None/>
            </a:pPr>
            <a:r>
              <a:rPr lang="ru-RU" altLang="ru-RU" dirty="0">
                <a:latin typeface="Times New Roman" pitchFamily="18" charset="0"/>
              </a:rPr>
              <a:t>Заголовок </a:t>
            </a:r>
            <a:r>
              <a:rPr lang="en-US" altLang="ru-RU" dirty="0">
                <a:latin typeface="Times New Roman" pitchFamily="18" charset="0"/>
              </a:rPr>
              <a:t>ICMP</a:t>
            </a:r>
          </a:p>
          <a:p>
            <a:pPr eaLnBrk="0" hangingPunct="0">
              <a:spcBef>
                <a:spcPct val="50000"/>
              </a:spcBef>
              <a:buNone/>
            </a:pPr>
            <a:endParaRPr lang="ru-RU" altLang="ru-RU" dirty="0">
              <a:latin typeface="Times New Roman" pitchFamily="18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355976" y="3727703"/>
            <a:ext cx="2743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None/>
            </a:pPr>
            <a:r>
              <a:rPr lang="ru-RU" altLang="ru-RU">
                <a:latin typeface="Times New Roman" pitchFamily="18" charset="0"/>
              </a:rPr>
              <a:t>Сообщение </a:t>
            </a:r>
            <a:r>
              <a:rPr lang="en-US" altLang="ru-RU">
                <a:latin typeface="Times New Roman" pitchFamily="18" charset="0"/>
              </a:rPr>
              <a:t>ICMP</a:t>
            </a:r>
            <a:endParaRPr lang="ru-RU" altLang="ru-RU">
              <a:latin typeface="Times New Roman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133476" y="5137403"/>
            <a:ext cx="4419600" cy="685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4470276" y="5137403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3352676" y="5137403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2743076" y="5137403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2079501" y="4672266"/>
            <a:ext cx="20351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None/>
            </a:pPr>
            <a:endParaRPr lang="ru-RU" altLang="ru-RU" sz="1200">
              <a:latin typeface="Times New Roman" pitchFamily="18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2057276" y="4756403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None/>
            </a:pPr>
            <a:r>
              <a:rPr lang="en-US" altLang="ru-RU" sz="1600">
                <a:latin typeface="Times New Roman" pitchFamily="18" charset="0"/>
              </a:rPr>
              <a:t>1 </a:t>
            </a:r>
            <a:r>
              <a:rPr lang="ru-RU" altLang="ru-RU" sz="1600">
                <a:latin typeface="Times New Roman" pitchFamily="18" charset="0"/>
              </a:rPr>
              <a:t>байт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2743076" y="4756403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None/>
            </a:pPr>
            <a:r>
              <a:rPr lang="en-US" altLang="ru-RU" sz="1600">
                <a:latin typeface="Times New Roman" pitchFamily="18" charset="0"/>
              </a:rPr>
              <a:t>1 </a:t>
            </a:r>
            <a:r>
              <a:rPr lang="ru-RU" altLang="ru-RU" sz="1600">
                <a:latin typeface="Times New Roman" pitchFamily="18" charset="0"/>
              </a:rPr>
              <a:t>байт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3657476" y="4756403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None/>
            </a:pPr>
            <a:r>
              <a:rPr lang="ru-RU" altLang="ru-RU" sz="1600">
                <a:latin typeface="Times New Roman" pitchFamily="18" charset="0"/>
              </a:rPr>
              <a:t>2</a:t>
            </a:r>
            <a:r>
              <a:rPr lang="en-US" altLang="ru-RU" sz="1600">
                <a:latin typeface="Times New Roman" pitchFamily="18" charset="0"/>
              </a:rPr>
              <a:t> </a:t>
            </a:r>
            <a:r>
              <a:rPr lang="ru-RU" altLang="ru-RU" sz="1600">
                <a:latin typeface="Times New Roman" pitchFamily="18" charset="0"/>
              </a:rPr>
              <a:t>байта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4940176" y="4756403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None/>
            </a:pPr>
            <a:r>
              <a:rPr lang="ru-RU" altLang="ru-RU" sz="1600">
                <a:latin typeface="Times New Roman" pitchFamily="18" charset="0"/>
              </a:rPr>
              <a:t>4</a:t>
            </a:r>
            <a:r>
              <a:rPr lang="en-US" altLang="ru-RU" sz="1600">
                <a:latin typeface="Times New Roman" pitchFamily="18" charset="0"/>
              </a:rPr>
              <a:t> </a:t>
            </a:r>
            <a:r>
              <a:rPr lang="ru-RU" altLang="ru-RU" sz="1600">
                <a:latin typeface="Times New Roman" pitchFamily="18" charset="0"/>
              </a:rPr>
              <a:t>байта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2069976" y="5366003"/>
            <a:ext cx="48133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buNone/>
            </a:pPr>
            <a:r>
              <a:rPr lang="en-US" altLang="ru-RU" sz="1600" dirty="0" smtClean="0">
                <a:latin typeface="Times New Roman" pitchFamily="18" charset="0"/>
              </a:rPr>
              <a:t>Type</a:t>
            </a:r>
            <a:r>
              <a:rPr lang="ru-RU" altLang="ru-RU" sz="1600" dirty="0" smtClean="0">
                <a:latin typeface="Times New Roman" pitchFamily="18" charset="0"/>
              </a:rPr>
              <a:t> </a:t>
            </a:r>
            <a:r>
              <a:rPr lang="en-US" altLang="ru-RU" sz="1600" dirty="0" smtClean="0">
                <a:latin typeface="Times New Roman" pitchFamily="18" charset="0"/>
              </a:rPr>
              <a:t>   </a:t>
            </a:r>
            <a:r>
              <a:rPr lang="en-US" altLang="ru-RU" sz="1600" dirty="0">
                <a:latin typeface="Times New Roman" pitchFamily="18" charset="0"/>
              </a:rPr>
              <a:t>Code </a:t>
            </a:r>
            <a:r>
              <a:rPr lang="ru-RU" altLang="ru-RU" sz="1600" dirty="0" smtClean="0">
                <a:latin typeface="Times New Roman" pitchFamily="18" charset="0"/>
              </a:rPr>
              <a:t> </a:t>
            </a:r>
            <a:r>
              <a:rPr lang="en-US" altLang="ru-RU" sz="1600" dirty="0" smtClean="0">
                <a:latin typeface="Times New Roman" pitchFamily="18" charset="0"/>
              </a:rPr>
              <a:t> </a:t>
            </a:r>
            <a:r>
              <a:rPr lang="ru-RU" altLang="ru-RU" sz="1600" dirty="0" smtClean="0">
                <a:latin typeface="Times New Roman" pitchFamily="18" charset="0"/>
              </a:rPr>
              <a:t> </a:t>
            </a:r>
            <a:r>
              <a:rPr lang="en-US" altLang="ru-RU" sz="1600" dirty="0" smtClean="0">
                <a:latin typeface="Times New Roman" pitchFamily="18" charset="0"/>
              </a:rPr>
              <a:t> </a:t>
            </a:r>
            <a:r>
              <a:rPr lang="en-US" altLang="ru-RU" sz="1600" dirty="0">
                <a:latin typeface="Times New Roman" pitchFamily="18" charset="0"/>
              </a:rPr>
              <a:t>Checksum </a:t>
            </a:r>
            <a:r>
              <a:rPr lang="ru-RU" altLang="ru-RU" sz="1600" dirty="0" smtClean="0">
                <a:latin typeface="Times New Roman" pitchFamily="18" charset="0"/>
              </a:rPr>
              <a:t> </a:t>
            </a:r>
            <a:r>
              <a:rPr lang="en-US" altLang="ru-RU" sz="1600" dirty="0" smtClean="0">
                <a:latin typeface="Times New Roman" pitchFamily="18" charset="0"/>
              </a:rPr>
              <a:t>  </a:t>
            </a:r>
            <a:r>
              <a:rPr lang="ru-RU" altLang="ru-RU" sz="1600" dirty="0">
                <a:latin typeface="Times New Roman" pitchFamily="18" charset="0"/>
              </a:rPr>
              <a:t>Зависит от типа и кода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6450310" y="6118478"/>
            <a:ext cx="1143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None/>
            </a:pPr>
            <a:r>
              <a:rPr lang="ru-RU" altLang="ru-RU" sz="1600" dirty="0">
                <a:latin typeface="Times New Roman" pitchFamily="18" charset="0"/>
              </a:rPr>
              <a:t>(8 байт)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1079376" y="4743703"/>
            <a:ext cx="1143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None/>
            </a:pPr>
            <a:r>
              <a:rPr lang="ru-RU" altLang="ru-RU" sz="1600">
                <a:latin typeface="Times New Roman" pitchFamily="18" charset="0"/>
              </a:rPr>
              <a:t>20 байт</a:t>
            </a:r>
          </a:p>
        </p:txBody>
      </p:sp>
      <p:sp>
        <p:nvSpPr>
          <p:cNvPr id="20" name="AutoShape 19"/>
          <p:cNvSpPr>
            <a:spLocks/>
          </p:cNvSpPr>
          <p:nvPr/>
        </p:nvSpPr>
        <p:spPr bwMode="auto">
          <a:xfrm rot="5400000">
            <a:off x="5181476" y="1187703"/>
            <a:ext cx="609600" cy="6692900"/>
          </a:xfrm>
          <a:prstGeom prst="leftBrace">
            <a:avLst>
              <a:gd name="adj1" fmla="val 9149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21" name="AutoShape 20"/>
          <p:cNvSpPr>
            <a:spLocks/>
          </p:cNvSpPr>
          <p:nvPr/>
        </p:nvSpPr>
        <p:spPr bwMode="auto">
          <a:xfrm rot="16200000">
            <a:off x="4108326" y="3848353"/>
            <a:ext cx="457200" cy="4419600"/>
          </a:xfrm>
          <a:prstGeom prst="leftBrace">
            <a:avLst>
              <a:gd name="adj1" fmla="val 80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2133476" y="5162803"/>
            <a:ext cx="6756400" cy="635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6883276" y="5429503"/>
            <a:ext cx="2755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ru-RU" altLang="ru-RU" sz="1400">
                <a:latin typeface="Times New Roman" pitchFamily="18" charset="0"/>
              </a:rPr>
              <a:t>Зависит от типа и кода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2500" y="1568703"/>
            <a:ext cx="8411988" cy="302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u-RU" sz="1800" dirty="0" smtClean="0"/>
              <a:t>Протокол межсетевых управляющих сообщений </a:t>
            </a:r>
            <a:r>
              <a:rPr lang="en-US" sz="1800" dirty="0" smtClean="0"/>
              <a:t>(Internet Control Message Protocol)</a:t>
            </a:r>
          </a:p>
          <a:p>
            <a:pPr marL="285750" indent="-285750"/>
            <a:r>
              <a:rPr lang="ru-RU" sz="1800" dirty="0" smtClean="0"/>
              <a:t>Вспомогательный протокол для диагностики и мониторинга сети</a:t>
            </a:r>
          </a:p>
          <a:p>
            <a:pPr marL="800100" lvl="1" indent="-342900"/>
            <a:r>
              <a:rPr lang="ru-RU" sz="1800" dirty="0" smtClean="0"/>
              <a:t>Не предотвращает проблемы</a:t>
            </a:r>
          </a:p>
          <a:p>
            <a:pPr marL="800100" lvl="1" indent="-342900"/>
            <a:r>
              <a:rPr lang="ru-RU" sz="1800" dirty="0" smtClean="0"/>
              <a:t>Уведомляет о них</a:t>
            </a:r>
          </a:p>
          <a:p>
            <a:pPr marL="342900" indent="-342900"/>
            <a:r>
              <a:rPr lang="ru-RU" sz="1800" strike="sngStrike" dirty="0" smtClean="0"/>
              <a:t>Ошибки самого </a:t>
            </a:r>
            <a:r>
              <a:rPr lang="en-US" sz="1800" strike="sngStrike" dirty="0" smtClean="0"/>
              <a:t>ICMP</a:t>
            </a:r>
          </a:p>
          <a:p>
            <a:pPr marL="342900" indent="-342900"/>
            <a:r>
              <a:rPr lang="ru-RU" sz="1800" dirty="0" smtClean="0"/>
              <a:t>Разные типы сообщений</a:t>
            </a:r>
          </a:p>
          <a:p>
            <a:pPr marL="800100" lvl="1" indent="-342900"/>
            <a:r>
              <a:rPr lang="ru-RU" sz="1800" dirty="0" smtClean="0"/>
              <a:t>Ошибки</a:t>
            </a:r>
          </a:p>
          <a:p>
            <a:pPr marL="800100" lvl="1" indent="-342900"/>
            <a:r>
              <a:rPr lang="ru-RU" sz="1800" dirty="0" smtClean="0"/>
              <a:t>Запрос-ответ</a:t>
            </a:r>
          </a:p>
          <a:p>
            <a:pPr marL="285750" indent="-285750"/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49711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-30857" y="745257"/>
            <a:ext cx="91440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None/>
            </a:pPr>
            <a:r>
              <a:rPr kumimoji="0" lang="ru-RU" altLang="ru-RU" b="1" kern="0" dirty="0" smtClean="0"/>
              <a:t>Утилиты </a:t>
            </a:r>
            <a:r>
              <a:rPr kumimoji="0" lang="en-US" altLang="ru-RU" b="1" kern="0" dirty="0" smtClean="0"/>
              <a:t>ping </a:t>
            </a:r>
            <a:r>
              <a:rPr kumimoji="0" lang="ru-RU" altLang="ru-RU" b="1" kern="0" dirty="0" smtClean="0"/>
              <a:t>и </a:t>
            </a:r>
            <a:r>
              <a:rPr kumimoji="0" lang="en-US" altLang="ru-RU" b="1" kern="0" dirty="0" smtClean="0"/>
              <a:t>traceroute</a:t>
            </a:r>
            <a:endParaRPr kumimoji="0" lang="ru-RU" altLang="ru-RU" b="1" kern="0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484784"/>
            <a:ext cx="5760640" cy="2714589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D:\&gt;</a:t>
            </a:r>
            <a:r>
              <a:rPr lang="en-US" sz="1200" b="1" dirty="0">
                <a:solidFill>
                  <a:srgbClr val="100E0C"/>
                </a:solidFill>
                <a:latin typeface="Courier" pitchFamily="49" charset="0"/>
              </a:rPr>
              <a:t>ping</a:t>
            </a: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my.urfu.ru</a:t>
            </a:r>
          </a:p>
          <a:p>
            <a:pPr>
              <a:buNone/>
            </a:pPr>
            <a:endParaRPr lang="en-US" sz="1200" dirty="0">
              <a:solidFill>
                <a:srgbClr val="100E0C"/>
              </a:solidFill>
              <a:latin typeface="Courier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Pinging my.urfu.ru [212.193.82.142] with 32 bytes of data: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Reply from 212.193.82.142: bytes=32 time=3ms TTL=252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Reply from 212.193.82.142: bytes=32 time=4ms TTL=252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Reply from 212.193.82.142: bytes=32 time=4ms TTL=252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Reply from 212.193.82.142: bytes=32 time=4ms TTL=252</a:t>
            </a:r>
          </a:p>
          <a:p>
            <a:pPr>
              <a:buNone/>
            </a:pPr>
            <a:endParaRPr lang="en-US" sz="1200" dirty="0">
              <a:solidFill>
                <a:srgbClr val="100E0C"/>
              </a:solidFill>
              <a:latin typeface="Courier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Ping statistics for 212.193.82.142: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   Packets: Sent = 4, Received = 4, Lost = 0 (0% loss),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Approximate round trip times in </a:t>
            </a:r>
            <a:r>
              <a:rPr lang="en-US" sz="1200" dirty="0" err="1">
                <a:solidFill>
                  <a:srgbClr val="100E0C"/>
                </a:solidFill>
                <a:latin typeface="Courier" pitchFamily="49" charset="0"/>
              </a:rPr>
              <a:t>milli</a:t>
            </a: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-seconds: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   Minimum = 3ms, Maximum = 4ms, Average = 3ms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4272880" y="4077072"/>
            <a:ext cx="4572000" cy="2492990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D:\&gt;</a:t>
            </a:r>
            <a:r>
              <a:rPr lang="en-US" sz="1200" b="1" dirty="0">
                <a:solidFill>
                  <a:srgbClr val="100E0C"/>
                </a:solidFill>
                <a:latin typeface="Courier" pitchFamily="49" charset="0"/>
              </a:rPr>
              <a:t>tracert</a:t>
            </a: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-d my.urfu.ru</a:t>
            </a:r>
          </a:p>
          <a:p>
            <a:pPr>
              <a:buNone/>
            </a:pPr>
            <a:endParaRPr lang="en-US" sz="1200" dirty="0">
              <a:solidFill>
                <a:srgbClr val="100E0C"/>
              </a:solidFill>
              <a:latin typeface="Courier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Tracing route to my.urfu.ru [212.193.82.142]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over a maximum of 30 hops:</a:t>
            </a:r>
          </a:p>
          <a:p>
            <a:pPr>
              <a:buNone/>
            </a:pPr>
            <a:endParaRPr lang="en-US" sz="1200" dirty="0">
              <a:solidFill>
                <a:srgbClr val="100E0C"/>
              </a:solidFill>
              <a:latin typeface="Courier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 1    &lt;1 </a:t>
            </a:r>
            <a:r>
              <a:rPr lang="en-US" sz="1200" dirty="0" err="1">
                <a:solidFill>
                  <a:srgbClr val="100E0C"/>
                </a:solidFill>
                <a:latin typeface="Courier" pitchFamily="49" charset="0"/>
              </a:rPr>
              <a:t>ms</a:t>
            </a: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   &lt;1 </a:t>
            </a:r>
            <a:r>
              <a:rPr lang="en-US" sz="1200" dirty="0" err="1">
                <a:solidFill>
                  <a:srgbClr val="100E0C"/>
                </a:solidFill>
                <a:latin typeface="Courier" pitchFamily="49" charset="0"/>
              </a:rPr>
              <a:t>ms</a:t>
            </a: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   &lt;1 </a:t>
            </a:r>
            <a:r>
              <a:rPr lang="en-US" sz="1200" dirty="0" err="1">
                <a:solidFill>
                  <a:srgbClr val="100E0C"/>
                </a:solidFill>
                <a:latin typeface="Courier" pitchFamily="49" charset="0"/>
              </a:rPr>
              <a:t>ms</a:t>
            </a: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 192.168.0.1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 2     2 </a:t>
            </a:r>
            <a:r>
              <a:rPr lang="en-US" sz="1200" dirty="0" err="1">
                <a:solidFill>
                  <a:srgbClr val="100E0C"/>
                </a:solidFill>
                <a:latin typeface="Courier" pitchFamily="49" charset="0"/>
              </a:rPr>
              <a:t>ms</a:t>
            </a: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    2 </a:t>
            </a:r>
            <a:r>
              <a:rPr lang="en-US" sz="1200" dirty="0" err="1">
                <a:solidFill>
                  <a:srgbClr val="100E0C"/>
                </a:solidFill>
                <a:latin typeface="Courier" pitchFamily="49" charset="0"/>
              </a:rPr>
              <a:t>ms</a:t>
            </a: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    2 </a:t>
            </a:r>
            <a:r>
              <a:rPr lang="en-US" sz="1200" dirty="0" err="1">
                <a:solidFill>
                  <a:srgbClr val="100E0C"/>
                </a:solidFill>
                <a:latin typeface="Courier" pitchFamily="49" charset="0"/>
              </a:rPr>
              <a:t>ms</a:t>
            </a: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 10.128.0.0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 3     4 </a:t>
            </a:r>
            <a:r>
              <a:rPr lang="en-US" sz="1200" dirty="0" err="1">
                <a:solidFill>
                  <a:srgbClr val="100E0C"/>
                </a:solidFill>
                <a:latin typeface="Courier" pitchFamily="49" charset="0"/>
              </a:rPr>
              <a:t>ms</a:t>
            </a: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    3 </a:t>
            </a:r>
            <a:r>
              <a:rPr lang="en-US" sz="1200" dirty="0" err="1">
                <a:solidFill>
                  <a:srgbClr val="100E0C"/>
                </a:solidFill>
                <a:latin typeface="Courier" pitchFamily="49" charset="0"/>
              </a:rPr>
              <a:t>ms</a:t>
            </a: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    4 </a:t>
            </a:r>
            <a:r>
              <a:rPr lang="en-US" sz="1200" dirty="0" err="1">
                <a:solidFill>
                  <a:srgbClr val="100E0C"/>
                </a:solidFill>
                <a:latin typeface="Courier" pitchFamily="49" charset="0"/>
              </a:rPr>
              <a:t>ms</a:t>
            </a: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 10.1.1.9</a:t>
            </a: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 4     4 </a:t>
            </a:r>
            <a:r>
              <a:rPr lang="en-US" sz="1200" dirty="0" err="1">
                <a:solidFill>
                  <a:srgbClr val="100E0C"/>
                </a:solidFill>
                <a:latin typeface="Courier" pitchFamily="49" charset="0"/>
              </a:rPr>
              <a:t>ms</a:t>
            </a: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    3 </a:t>
            </a:r>
            <a:r>
              <a:rPr lang="en-US" sz="1200" dirty="0" err="1">
                <a:solidFill>
                  <a:srgbClr val="100E0C"/>
                </a:solidFill>
                <a:latin typeface="Courier" pitchFamily="49" charset="0"/>
              </a:rPr>
              <a:t>ms</a:t>
            </a: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    3 </a:t>
            </a:r>
            <a:r>
              <a:rPr lang="en-US" sz="1200" dirty="0" err="1">
                <a:solidFill>
                  <a:srgbClr val="100E0C"/>
                </a:solidFill>
                <a:latin typeface="Courier" pitchFamily="49" charset="0"/>
              </a:rPr>
              <a:t>ms</a:t>
            </a: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  212.193.82.142</a:t>
            </a:r>
          </a:p>
          <a:p>
            <a:pPr>
              <a:buNone/>
            </a:pPr>
            <a:endParaRPr lang="en-US" sz="1200" dirty="0">
              <a:solidFill>
                <a:srgbClr val="100E0C"/>
              </a:solidFill>
              <a:latin typeface="Courier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100E0C"/>
                </a:solidFill>
                <a:latin typeface="Courier" pitchFamily="49" charset="0"/>
              </a:rPr>
              <a:t>Trace complete.</a:t>
            </a:r>
          </a:p>
        </p:txBody>
      </p:sp>
    </p:spTree>
    <p:extLst>
      <p:ext uri="{BB962C8B-B14F-4D97-AF65-F5344CB8AC3E}">
        <p14:creationId xmlns:p14="http://schemas.microsoft.com/office/powerpoint/2010/main" val="210024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221990" y="908720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Протокол </a:t>
            </a:r>
            <a:r>
              <a:rPr kumimoji="0" lang="en-US" altLang="ru-RU" b="1" kern="0" dirty="0" smtClean="0"/>
              <a:t>IP</a:t>
            </a:r>
            <a:endParaRPr kumimoji="0" lang="ru-RU" altLang="ru-RU" b="1" kern="0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611560" y="1700808"/>
            <a:ext cx="8424936" cy="4918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/>
              <a:t>Протокол межсетевого взаимодействия (</a:t>
            </a:r>
            <a:r>
              <a:rPr lang="ru-RU" sz="1600" i="1" dirty="0" err="1"/>
              <a:t>Internet</a:t>
            </a:r>
            <a:r>
              <a:rPr lang="ru-RU" sz="1600" i="1" dirty="0"/>
              <a:t> </a:t>
            </a:r>
            <a:r>
              <a:rPr lang="ru-RU" sz="1600" i="1" dirty="0" err="1"/>
              <a:t>Protocol</a:t>
            </a:r>
            <a:r>
              <a:rPr lang="ru-RU" sz="1600" i="1" dirty="0"/>
              <a:t>, IP</a:t>
            </a:r>
            <a:r>
              <a:rPr lang="ru-RU" sz="1600" b="1" dirty="0"/>
              <a:t>)</a:t>
            </a:r>
            <a:r>
              <a:rPr lang="en-US" sz="1600" b="1" dirty="0"/>
              <a:t> RFC 791</a:t>
            </a:r>
            <a:endParaRPr lang="ru-RU" sz="1600" b="1" dirty="0"/>
          </a:p>
          <a:p>
            <a:pPr lvl="1"/>
            <a:r>
              <a:rPr lang="ru-RU" sz="1600" dirty="0"/>
              <a:t>Модули IP устанавливаются на всех конечных станциях и маршрутизаторах сети</a:t>
            </a:r>
          </a:p>
          <a:p>
            <a:r>
              <a:rPr lang="ru-RU" sz="1600" i="1" dirty="0"/>
              <a:t> </a:t>
            </a:r>
            <a:r>
              <a:rPr lang="ru-RU" sz="1600" b="1" dirty="0"/>
              <a:t>Основные функции: </a:t>
            </a:r>
            <a:endParaRPr lang="ru-RU" sz="1600" dirty="0"/>
          </a:p>
          <a:p>
            <a:pPr lvl="1"/>
            <a:r>
              <a:rPr lang="ru-RU" sz="1600" dirty="0"/>
              <a:t>П</a:t>
            </a:r>
            <a:r>
              <a:rPr lang="ru-RU" sz="1600" dirty="0" smtClean="0"/>
              <a:t>ередача </a:t>
            </a:r>
            <a:r>
              <a:rPr lang="ru-RU" sz="1600" dirty="0"/>
              <a:t>дейтаграмм от отправителя к получателям </a:t>
            </a:r>
            <a:r>
              <a:rPr lang="ru-RU" sz="1600" i="1" dirty="0"/>
              <a:t>между сетями</a:t>
            </a:r>
            <a:r>
              <a:rPr lang="ru-RU" sz="1600" dirty="0"/>
              <a:t> через составную </a:t>
            </a:r>
            <a:r>
              <a:rPr lang="ru-RU" sz="1600" dirty="0" smtClean="0"/>
              <a:t>сеть</a:t>
            </a:r>
          </a:p>
          <a:p>
            <a:pPr lvl="2"/>
            <a:r>
              <a:rPr lang="ru-RU" sz="1600" dirty="0" smtClean="0"/>
              <a:t>Но и внутри сети тоже</a:t>
            </a:r>
            <a:endParaRPr lang="ru-RU" sz="1600" dirty="0"/>
          </a:p>
          <a:p>
            <a:pPr lvl="1"/>
            <a:r>
              <a:rPr lang="ru-RU" sz="1600" dirty="0"/>
              <a:t>П</a:t>
            </a:r>
            <a:r>
              <a:rPr lang="ru-RU" sz="1600" dirty="0" smtClean="0"/>
              <a:t>оддержка </a:t>
            </a:r>
            <a:r>
              <a:rPr lang="ru-RU" sz="1600" dirty="0"/>
              <a:t>интерфейса с сетевыми технологиями составляющих </a:t>
            </a:r>
            <a:r>
              <a:rPr lang="ru-RU" sz="1600" dirty="0" smtClean="0"/>
              <a:t>сетей (вниз)</a:t>
            </a:r>
            <a:endParaRPr lang="ru-RU" sz="1600" dirty="0"/>
          </a:p>
          <a:p>
            <a:pPr lvl="1"/>
            <a:r>
              <a:rPr lang="ru-RU" sz="1600" dirty="0"/>
              <a:t>П</a:t>
            </a:r>
            <a:r>
              <a:rPr lang="ru-RU" sz="1600" dirty="0" smtClean="0"/>
              <a:t>оддержка </a:t>
            </a:r>
            <a:r>
              <a:rPr lang="ru-RU" sz="1600" dirty="0"/>
              <a:t>интерфейса с протоколами транспортного уровня </a:t>
            </a:r>
            <a:r>
              <a:rPr lang="en-US" sz="1600" dirty="0"/>
              <a:t>TCP</a:t>
            </a:r>
            <a:r>
              <a:rPr lang="ru-RU" sz="1600" dirty="0"/>
              <a:t>  и </a:t>
            </a:r>
            <a:r>
              <a:rPr lang="en-US" sz="1600" dirty="0" smtClean="0"/>
              <a:t>UDP</a:t>
            </a:r>
            <a:r>
              <a:rPr lang="ru-RU" sz="1600" dirty="0" smtClean="0"/>
              <a:t> (вверх)</a:t>
            </a:r>
            <a:endParaRPr lang="ru-RU" sz="1600" dirty="0"/>
          </a:p>
          <a:p>
            <a:pPr lvl="1"/>
            <a:r>
              <a:rPr lang="ru-RU" sz="1600" dirty="0" smtClean="0"/>
              <a:t>Динамическая </a:t>
            </a:r>
            <a:r>
              <a:rPr lang="ru-RU" sz="1600" dirty="0"/>
              <a:t>фрагментация пакетов при передаче их между сетями с различными максимально допустимыми значениями </a:t>
            </a:r>
            <a:r>
              <a:rPr lang="ru-RU" sz="1600" dirty="0" smtClean="0"/>
              <a:t>MTU</a:t>
            </a:r>
            <a:endParaRPr lang="en-US" sz="1600" dirty="0" smtClean="0"/>
          </a:p>
          <a:p>
            <a:r>
              <a:rPr lang="ru-RU" sz="1600" b="1" dirty="0" smtClean="0"/>
              <a:t>IP </a:t>
            </a:r>
            <a:r>
              <a:rPr lang="ru-RU" sz="1600" b="1" dirty="0"/>
              <a:t>- протокол без установления </a:t>
            </a:r>
            <a:r>
              <a:rPr lang="ru-RU" sz="1600" b="1" dirty="0" smtClean="0"/>
              <a:t>соединений</a:t>
            </a:r>
            <a:endParaRPr lang="ru-RU" sz="1600" dirty="0"/>
          </a:p>
          <a:p>
            <a:pPr lvl="1"/>
            <a:r>
              <a:rPr lang="en-US" sz="1600" dirty="0" err="1" smtClean="0"/>
              <a:t>Дейтаграмма</a:t>
            </a:r>
            <a:r>
              <a:rPr lang="en-US" sz="1600" dirty="0" smtClean="0"/>
              <a:t> </a:t>
            </a:r>
            <a:r>
              <a:rPr lang="ru-RU" sz="1600" dirty="0" smtClean="0"/>
              <a:t>/ пакет</a:t>
            </a:r>
            <a:endParaRPr lang="ru-RU" sz="1600" dirty="0"/>
          </a:p>
          <a:p>
            <a:pPr lvl="1"/>
            <a:r>
              <a:rPr lang="ru-RU" sz="1600" dirty="0"/>
              <a:t>Принцип </a:t>
            </a:r>
            <a:r>
              <a:rPr lang="en-US" sz="1600" dirty="0"/>
              <a:t>“best effort”</a:t>
            </a:r>
            <a:endParaRPr lang="ru-RU" sz="1600" dirty="0"/>
          </a:p>
          <a:p>
            <a:pPr lvl="1"/>
            <a:r>
              <a:rPr lang="ru-RU" sz="1600" dirty="0" smtClean="0"/>
              <a:t>Отсутствует </a:t>
            </a:r>
            <a:r>
              <a:rPr lang="ru-RU" sz="1600" dirty="0"/>
              <a:t>квитирование — обмен подтверждениями между отправителем и получателем,</a:t>
            </a:r>
          </a:p>
          <a:p>
            <a:pPr lvl="1"/>
            <a:r>
              <a:rPr lang="ru-RU" sz="1600" dirty="0" smtClean="0"/>
              <a:t>Нет </a:t>
            </a:r>
            <a:r>
              <a:rPr lang="ru-RU" sz="1600" dirty="0"/>
              <a:t>процедуры упорядочивания, повторных передач и др.</a:t>
            </a:r>
          </a:p>
          <a:p>
            <a:pPr lvl="1"/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17967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221990" y="908720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Заголовок </a:t>
            </a:r>
            <a:r>
              <a:rPr kumimoji="0" lang="en-US" altLang="ru-RU" b="1" kern="0" dirty="0" smtClean="0"/>
              <a:t>IP</a:t>
            </a:r>
            <a:endParaRPr kumimoji="0" lang="ru-RU" altLang="ru-RU" b="1" kern="0" dirty="0" smtClean="0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751726"/>
              </p:ext>
            </p:extLst>
          </p:nvPr>
        </p:nvGraphicFramePr>
        <p:xfrm>
          <a:off x="2321905" y="1916832"/>
          <a:ext cx="4692650" cy="241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25" name="CorelDRAW" r:id="rId3" imgW="3329026" imgH="1716634" progId="CorelDRAW.Graphic.11">
                  <p:embed/>
                </p:oleObj>
              </mc:Choice>
              <mc:Fallback>
                <p:oleObj name="CorelDRAW" r:id="rId3" imgW="3329026" imgH="1716634" progId="CorelDRAW.Graphic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1905" y="1916832"/>
                        <a:ext cx="4692650" cy="241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Овал 11"/>
          <p:cNvSpPr/>
          <p:nvPr/>
        </p:nvSpPr>
        <p:spPr bwMode="auto">
          <a:xfrm>
            <a:off x="2267744" y="1844824"/>
            <a:ext cx="720080" cy="720080"/>
          </a:xfrm>
          <a:prstGeom prst="ellipse">
            <a:avLst/>
          </a:prstGeom>
          <a:noFill/>
          <a:ln w="19050" cap="flat" cmpd="sng" algn="ctr">
            <a:solidFill>
              <a:srgbClr val="7030A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Овал 13"/>
          <p:cNvSpPr/>
          <p:nvPr/>
        </p:nvSpPr>
        <p:spPr bwMode="auto">
          <a:xfrm>
            <a:off x="4050085" y="3289895"/>
            <a:ext cx="1296144" cy="576064"/>
          </a:xfrm>
          <a:prstGeom prst="ellipse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Овал 15"/>
          <p:cNvSpPr/>
          <p:nvPr/>
        </p:nvSpPr>
        <p:spPr bwMode="auto">
          <a:xfrm>
            <a:off x="3923928" y="3691086"/>
            <a:ext cx="1392374" cy="432048"/>
          </a:xfrm>
          <a:prstGeom prst="ellipse">
            <a:avLst/>
          </a:prstGeom>
          <a:noFill/>
          <a:ln w="19050" cap="flat" cmpd="sng" algn="ctr">
            <a:solidFill>
              <a:srgbClr val="F4042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87624" y="1905422"/>
            <a:ext cx="9361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IPv4</a:t>
            </a:r>
          </a:p>
          <a:p>
            <a:r>
              <a:rPr lang="en-US" dirty="0" smtClean="0"/>
              <a:t>IPv6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7020272" y="3471604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Без маски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7020272" y="4005064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u-RU" sz="1400" dirty="0" smtClean="0"/>
              <a:t>(0..10) * </a:t>
            </a:r>
            <a:r>
              <a:rPr lang="en-US" sz="1400" dirty="0" smtClean="0"/>
              <a:t>32-</a:t>
            </a:r>
            <a:r>
              <a:rPr lang="ru-RU" sz="1400" dirty="0" smtClean="0"/>
              <a:t>битных слов</a:t>
            </a:r>
            <a:endParaRPr lang="ru-RU" sz="1400" dirty="0"/>
          </a:p>
        </p:txBody>
      </p:sp>
      <p:sp>
        <p:nvSpPr>
          <p:cNvPr id="10" name="Овал 9"/>
          <p:cNvSpPr/>
          <p:nvPr/>
        </p:nvSpPr>
        <p:spPr bwMode="auto">
          <a:xfrm>
            <a:off x="2263924" y="2529333"/>
            <a:ext cx="5184576" cy="469999"/>
          </a:xfrm>
          <a:prstGeom prst="ellipse">
            <a:avLst/>
          </a:prstGeom>
          <a:noFill/>
          <a:ln w="38100" cap="flat" cmpd="sng" algn="ctr">
            <a:solidFill>
              <a:srgbClr val="00B0F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Овал 10"/>
          <p:cNvSpPr/>
          <p:nvPr/>
        </p:nvSpPr>
        <p:spPr bwMode="auto">
          <a:xfrm>
            <a:off x="2482813" y="2924944"/>
            <a:ext cx="1010022" cy="546660"/>
          </a:xfrm>
          <a:prstGeom prst="ellips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Овал 14"/>
          <p:cNvSpPr/>
          <p:nvPr/>
        </p:nvSpPr>
        <p:spPr bwMode="auto">
          <a:xfrm>
            <a:off x="3418916" y="2924944"/>
            <a:ext cx="1249313" cy="546660"/>
          </a:xfrm>
          <a:prstGeom prst="ellipse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14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107504" y="476672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Мультиплексирование</a:t>
            </a:r>
          </a:p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на транспортном уровне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59" y="1988840"/>
            <a:ext cx="4362329" cy="4358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Порт = приложение</a:t>
            </a:r>
          </a:p>
          <a:p>
            <a:r>
              <a:rPr lang="ru-RU" sz="1800" dirty="0"/>
              <a:t>Очереди порта</a:t>
            </a:r>
          </a:p>
          <a:p>
            <a:pPr lvl="1"/>
            <a:r>
              <a:rPr lang="ru-RU" sz="1800" dirty="0"/>
              <a:t>Входная</a:t>
            </a:r>
          </a:p>
          <a:p>
            <a:pPr lvl="1"/>
            <a:r>
              <a:rPr lang="ru-RU" sz="1800" dirty="0"/>
              <a:t>Выходная</a:t>
            </a:r>
            <a:endParaRPr lang="en-US" sz="1800" dirty="0"/>
          </a:p>
          <a:p>
            <a:r>
              <a:rPr lang="ru-RU" sz="1800" dirty="0" smtClean="0"/>
              <a:t>В </a:t>
            </a:r>
            <a:r>
              <a:rPr lang="en-US" sz="1800" dirty="0" smtClean="0"/>
              <a:t>TCP/IP </a:t>
            </a:r>
            <a:r>
              <a:rPr lang="ru-RU" sz="1800" dirty="0" smtClean="0"/>
              <a:t>– 32-битное число</a:t>
            </a:r>
          </a:p>
          <a:p>
            <a:pPr lvl="1"/>
            <a:r>
              <a:rPr lang="ru-RU" sz="1800" dirty="0"/>
              <a:t>1</a:t>
            </a:r>
            <a:r>
              <a:rPr lang="ru-RU" sz="1800" dirty="0" smtClean="0"/>
              <a:t>-65536</a:t>
            </a:r>
          </a:p>
          <a:p>
            <a:pPr lvl="1"/>
            <a:r>
              <a:rPr lang="ru-RU" sz="1800" dirty="0" smtClean="0"/>
              <a:t>1-1024 зарезервированы</a:t>
            </a:r>
          </a:p>
          <a:p>
            <a:pPr lvl="1"/>
            <a:r>
              <a:rPr lang="en-US" sz="1800" dirty="0" smtClean="0"/>
              <a:t>Well-know ports</a:t>
            </a:r>
          </a:p>
          <a:p>
            <a:pPr lvl="2"/>
            <a:r>
              <a:rPr lang="en-US" sz="1800" dirty="0" smtClean="0"/>
              <a:t>22, 23, 80, 443…</a:t>
            </a:r>
          </a:p>
          <a:p>
            <a:pPr lvl="1"/>
            <a:r>
              <a:rPr lang="ru-RU" sz="1800" dirty="0" smtClean="0"/>
              <a:t>Динамические порты</a:t>
            </a:r>
          </a:p>
          <a:p>
            <a:pPr lvl="2"/>
            <a:r>
              <a:rPr lang="en-US" sz="1800" dirty="0" smtClean="0"/>
              <a:t>Ephemeral</a:t>
            </a:r>
          </a:p>
          <a:p>
            <a:r>
              <a:rPr lang="ru-RU" sz="1800" dirty="0" smtClean="0"/>
              <a:t>Порты </a:t>
            </a:r>
            <a:r>
              <a:rPr lang="en-US" sz="1800" dirty="0" smtClean="0"/>
              <a:t>TCP </a:t>
            </a:r>
            <a:r>
              <a:rPr lang="ru-RU" sz="1800" dirty="0" smtClean="0"/>
              <a:t>и </a:t>
            </a:r>
            <a:r>
              <a:rPr lang="en-US" sz="1800" dirty="0" smtClean="0"/>
              <a:t>UDP </a:t>
            </a:r>
            <a:r>
              <a:rPr lang="ru-RU" sz="1800" dirty="0" smtClean="0"/>
              <a:t>не связаны</a:t>
            </a:r>
          </a:p>
          <a:p>
            <a:pPr lvl="1"/>
            <a:r>
              <a:rPr lang="ru-RU" sz="1800" dirty="0" smtClean="0"/>
              <a:t>Но стараются делать одинаковыми</a:t>
            </a:r>
            <a:endParaRPr lang="ru-RU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5990116" y="4831691"/>
            <a:ext cx="1512168" cy="40011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/>
              <a:t>IP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5486060" y="5816348"/>
            <a:ext cx="2520280" cy="400110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/>
              <a:t>Ethernet</a:t>
            </a:r>
            <a:endParaRPr lang="ru-RU" dirty="0"/>
          </a:p>
        </p:txBody>
      </p:sp>
      <p:sp>
        <p:nvSpPr>
          <p:cNvPr id="6" name="Двойная стрелка вверх/вниз 5"/>
          <p:cNvSpPr/>
          <p:nvPr/>
        </p:nvSpPr>
        <p:spPr bwMode="auto">
          <a:xfrm>
            <a:off x="6566180" y="5250876"/>
            <a:ext cx="360040" cy="504056"/>
          </a:xfrm>
          <a:prstGeom prst="up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71127" y="3630559"/>
            <a:ext cx="1512168" cy="400110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/>
              <a:t>TCP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6599269" y="3630559"/>
            <a:ext cx="1512168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/>
              <a:t>UDP</a:t>
            </a:r>
            <a:endParaRPr lang="ru-RU" dirty="0"/>
          </a:p>
        </p:txBody>
      </p:sp>
      <p:sp>
        <p:nvSpPr>
          <p:cNvPr id="21" name="Двойная стрелка вверх/вниз 20"/>
          <p:cNvSpPr/>
          <p:nvPr/>
        </p:nvSpPr>
        <p:spPr bwMode="auto">
          <a:xfrm rot="19385238">
            <a:off x="5942493" y="4160165"/>
            <a:ext cx="360040" cy="504056"/>
          </a:xfrm>
          <a:prstGeom prst="up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Двойная стрелка вверх/вниз 21"/>
          <p:cNvSpPr/>
          <p:nvPr/>
        </p:nvSpPr>
        <p:spPr bwMode="auto">
          <a:xfrm rot="2214762" flipH="1">
            <a:off x="6861482" y="4160165"/>
            <a:ext cx="360040" cy="504056"/>
          </a:xfrm>
          <a:prstGeom prst="up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34297" y="2334068"/>
            <a:ext cx="969193" cy="400110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err="1" smtClean="0"/>
              <a:t>tcp</a:t>
            </a:r>
            <a:r>
              <a:rPr lang="en-US" dirty="0" smtClean="0"/>
              <a:t> 53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4540525" y="2334068"/>
            <a:ext cx="992276" cy="400110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err="1" smtClean="0"/>
              <a:t>tcp</a:t>
            </a:r>
            <a:r>
              <a:rPr lang="en-US" dirty="0" smtClean="0"/>
              <a:t> 80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3397828" y="2334068"/>
            <a:ext cx="1041201" cy="400110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err="1" smtClean="0"/>
              <a:t>tcp</a:t>
            </a:r>
            <a:r>
              <a:rPr lang="en-US" dirty="0" smtClean="0"/>
              <a:t> 443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7847681" y="2334068"/>
            <a:ext cx="1022755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buNone/>
            </a:lvl1pPr>
          </a:lstStyle>
          <a:p>
            <a:r>
              <a:rPr lang="en-US" dirty="0" err="1" smtClean="0"/>
              <a:t>udp</a:t>
            </a:r>
            <a:r>
              <a:rPr lang="en-US" dirty="0" smtClean="0"/>
              <a:t> 161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6704985" y="2334068"/>
            <a:ext cx="1041201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buNone/>
            </a:lvl1pPr>
          </a:lstStyle>
          <a:p>
            <a:r>
              <a:rPr lang="en-US" dirty="0" err="1" smtClean="0"/>
              <a:t>udp</a:t>
            </a:r>
            <a:r>
              <a:rPr lang="en-US" dirty="0" smtClean="0"/>
              <a:t> 53</a:t>
            </a:r>
            <a:endParaRPr lang="ru-RU" dirty="0"/>
          </a:p>
        </p:txBody>
      </p:sp>
      <p:sp>
        <p:nvSpPr>
          <p:cNvPr id="30" name="Двойная стрелка вверх/вниз 29"/>
          <p:cNvSpPr/>
          <p:nvPr/>
        </p:nvSpPr>
        <p:spPr bwMode="auto">
          <a:xfrm rot="19385238">
            <a:off x="5151945" y="2996894"/>
            <a:ext cx="360040" cy="504056"/>
          </a:xfrm>
          <a:prstGeom prst="up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Двойная стрелка вверх/вниз 30"/>
          <p:cNvSpPr/>
          <p:nvPr/>
        </p:nvSpPr>
        <p:spPr bwMode="auto">
          <a:xfrm>
            <a:off x="6057776" y="2996894"/>
            <a:ext cx="360040" cy="504056"/>
          </a:xfrm>
          <a:prstGeom prst="up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Двойная стрелка вверх/вниз 33"/>
          <p:cNvSpPr/>
          <p:nvPr/>
        </p:nvSpPr>
        <p:spPr bwMode="auto">
          <a:xfrm>
            <a:off x="6995313" y="2996894"/>
            <a:ext cx="360040" cy="504056"/>
          </a:xfrm>
          <a:prstGeom prst="up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Двойная стрелка вверх/вниз 34"/>
          <p:cNvSpPr/>
          <p:nvPr/>
        </p:nvSpPr>
        <p:spPr bwMode="auto">
          <a:xfrm rot="2214762" flipH="1">
            <a:off x="7931416" y="2996895"/>
            <a:ext cx="360040" cy="504056"/>
          </a:xfrm>
          <a:prstGeom prst="up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Двойная стрелка вверх/вниз 35"/>
          <p:cNvSpPr/>
          <p:nvPr/>
        </p:nvSpPr>
        <p:spPr bwMode="auto">
          <a:xfrm rot="17845752">
            <a:off x="4360505" y="2973042"/>
            <a:ext cx="360040" cy="504056"/>
          </a:xfrm>
          <a:prstGeom prst="up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25062" y="1918043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HTTPS</a:t>
            </a:r>
            <a:endParaRPr lang="ru-RU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4620522" y="1918042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HTTP</a:t>
            </a:r>
            <a:endParaRPr lang="ru-RU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5752446" y="1918041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DNS</a:t>
            </a:r>
            <a:endParaRPr lang="ru-RU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6795663" y="1903232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DNS</a:t>
            </a:r>
            <a:endParaRPr lang="ru-RU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8006340" y="1918043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SNMP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42703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107504" y="476672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Протокол </a:t>
            </a:r>
            <a:r>
              <a:rPr kumimoji="0" lang="en-US" altLang="ru-RU" b="1" kern="0" dirty="0" smtClean="0"/>
              <a:t>UDP</a:t>
            </a:r>
            <a:endParaRPr kumimoji="0" lang="ru-RU" altLang="ru-RU" b="1" kern="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55576" y="1700808"/>
            <a:ext cx="691276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Universal Datagram Protocol </a:t>
            </a:r>
            <a:r>
              <a:rPr lang="ru-RU" dirty="0" smtClean="0"/>
              <a:t>– </a:t>
            </a:r>
            <a:r>
              <a:rPr lang="ru-RU" dirty="0" err="1" smtClean="0"/>
              <a:t>Дейтаграммный</a:t>
            </a:r>
            <a:r>
              <a:rPr lang="ru-RU" dirty="0" smtClean="0"/>
              <a:t> протокол</a:t>
            </a:r>
          </a:p>
          <a:p>
            <a:r>
              <a:rPr lang="en-US" dirty="0" smtClean="0"/>
              <a:t>IP</a:t>
            </a:r>
            <a:r>
              <a:rPr lang="ru-RU" dirty="0" smtClean="0"/>
              <a:t> на транспортном уровне</a:t>
            </a:r>
          </a:p>
          <a:p>
            <a:pPr lvl="1"/>
            <a:r>
              <a:rPr lang="ru-RU" dirty="0" smtClean="0"/>
              <a:t>Минимум усложнений</a:t>
            </a:r>
          </a:p>
          <a:p>
            <a:r>
              <a:rPr lang="ru-RU" dirty="0" smtClean="0"/>
              <a:t>Доставка</a:t>
            </a:r>
          </a:p>
          <a:p>
            <a:pPr lvl="1"/>
            <a:r>
              <a:rPr lang="ru-RU" dirty="0" smtClean="0"/>
              <a:t>Между прикладными процессами</a:t>
            </a:r>
          </a:p>
          <a:p>
            <a:pPr lvl="1"/>
            <a:r>
              <a:rPr lang="ru-RU" dirty="0" smtClean="0"/>
              <a:t>Без гарантий доставки</a:t>
            </a:r>
          </a:p>
          <a:p>
            <a:r>
              <a:rPr lang="ru-RU" dirty="0" smtClean="0"/>
              <a:t>Основная функция – мультиплексирование</a:t>
            </a:r>
          </a:p>
          <a:p>
            <a:pPr lvl="1"/>
            <a:r>
              <a:rPr lang="ru-RU" dirty="0" smtClean="0"/>
              <a:t>На основе пары </a:t>
            </a:r>
            <a:r>
              <a:rPr lang="en-US" dirty="0" smtClean="0"/>
              <a:t>IP + </a:t>
            </a:r>
            <a:r>
              <a:rPr lang="en-US" dirty="0" smtClean="0"/>
              <a:t>Port</a:t>
            </a:r>
          </a:p>
          <a:p>
            <a:r>
              <a:rPr lang="ru-RU" dirty="0" smtClean="0"/>
              <a:t>Основные применения</a:t>
            </a:r>
          </a:p>
          <a:p>
            <a:pPr lvl="1"/>
            <a:r>
              <a:rPr lang="ru-RU" dirty="0" smtClean="0"/>
              <a:t>Служебные протоколы</a:t>
            </a:r>
          </a:p>
          <a:p>
            <a:pPr lvl="1"/>
            <a:r>
              <a:rPr lang="ru-RU" dirty="0" smtClean="0"/>
              <a:t>Мультимедиа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124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107504" y="476672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None/>
            </a:pPr>
            <a:r>
              <a:rPr kumimoji="0" lang="ru-RU" altLang="ru-RU" b="1" kern="0" dirty="0" smtClean="0"/>
              <a:t>Протокол </a:t>
            </a:r>
            <a:r>
              <a:rPr kumimoji="0" lang="en-US" altLang="ru-RU" b="1" kern="0" dirty="0" smtClean="0"/>
              <a:t>UDP</a:t>
            </a:r>
            <a:endParaRPr kumimoji="0" lang="ru-RU" altLang="ru-RU" b="1" kern="0" dirty="0" smtClean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048447" y="1269025"/>
            <a:ext cx="7549013" cy="5404406"/>
            <a:chOff x="-154" y="192"/>
            <a:chExt cx="5632" cy="4032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-154" y="240"/>
              <a:ext cx="5632" cy="1819"/>
              <a:chOff x="103" y="288"/>
              <a:chExt cx="7453" cy="2526"/>
            </a:xfrm>
          </p:grpSpPr>
          <p:sp>
            <p:nvSpPr>
              <p:cNvPr id="61" name="Oval 4"/>
              <p:cNvSpPr>
                <a:spLocks noChangeArrowheads="1"/>
              </p:cNvSpPr>
              <p:nvPr/>
            </p:nvSpPr>
            <p:spPr bwMode="auto">
              <a:xfrm>
                <a:off x="1104" y="288"/>
                <a:ext cx="1008" cy="384"/>
              </a:xfrm>
              <a:prstGeom prst="ellipse">
                <a:avLst/>
              </a:prstGeom>
              <a:solidFill>
                <a:srgbClr val="FFFF00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 dirty="0"/>
              </a:p>
            </p:txBody>
          </p:sp>
          <p:sp>
            <p:nvSpPr>
              <p:cNvPr id="62" name="Text Box 5"/>
              <p:cNvSpPr txBox="1">
                <a:spLocks noChangeArrowheads="1"/>
              </p:cNvSpPr>
              <p:nvPr/>
            </p:nvSpPr>
            <p:spPr bwMode="auto">
              <a:xfrm>
                <a:off x="103" y="1086"/>
                <a:ext cx="953" cy="4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r" eaLnBrk="1" hangingPunct="1">
                  <a:spcBef>
                    <a:spcPct val="50000"/>
                  </a:spcBef>
                  <a:buNone/>
                </a:pPr>
                <a:r>
                  <a:rPr lang="ru-RU" altLang="ru-RU" sz="1200" dirty="0" smtClean="0"/>
                  <a:t>Выходной </a:t>
                </a:r>
                <a:r>
                  <a:rPr lang="ru-RU" altLang="ru-RU" sz="1200" dirty="0"/>
                  <a:t>буфер</a:t>
                </a:r>
              </a:p>
            </p:txBody>
          </p:sp>
          <p:sp>
            <p:nvSpPr>
              <p:cNvPr id="63" name="Text Box 6"/>
              <p:cNvSpPr txBox="1">
                <a:spLocks noChangeArrowheads="1"/>
              </p:cNvSpPr>
              <p:nvPr/>
            </p:nvSpPr>
            <p:spPr bwMode="auto">
              <a:xfrm>
                <a:off x="2076" y="980"/>
                <a:ext cx="950" cy="4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None/>
                </a:pPr>
                <a:r>
                  <a:rPr lang="ru-RU" altLang="ru-RU" sz="1200" dirty="0" smtClean="0"/>
                  <a:t>Входной </a:t>
                </a:r>
                <a:r>
                  <a:rPr lang="ru-RU" altLang="ru-RU" sz="1200" dirty="0"/>
                  <a:t>буфер</a:t>
                </a:r>
              </a:p>
            </p:txBody>
          </p:sp>
          <p:sp>
            <p:nvSpPr>
              <p:cNvPr id="64" name="Text Box 7"/>
              <p:cNvSpPr txBox="1">
                <a:spLocks noChangeArrowheads="1"/>
              </p:cNvSpPr>
              <p:nvPr/>
            </p:nvSpPr>
            <p:spPr bwMode="auto">
              <a:xfrm>
                <a:off x="1131" y="328"/>
                <a:ext cx="959" cy="3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buNone/>
                </a:pPr>
                <a:r>
                  <a:rPr lang="en-US" altLang="ru-RU" sz="1600" b="1" dirty="0"/>
                  <a:t>TFTP</a:t>
                </a:r>
                <a:endParaRPr lang="ru-RU" altLang="ru-RU" sz="1600" b="1" dirty="0"/>
              </a:p>
            </p:txBody>
          </p:sp>
          <p:sp>
            <p:nvSpPr>
              <p:cNvPr id="65" name="AutoShape 8"/>
              <p:cNvSpPr>
                <a:spLocks noChangeArrowheads="1"/>
              </p:cNvSpPr>
              <p:nvPr/>
            </p:nvSpPr>
            <p:spPr bwMode="auto">
              <a:xfrm>
                <a:off x="1680" y="672"/>
                <a:ext cx="240" cy="336"/>
              </a:xfrm>
              <a:prstGeom prst="upArrow">
                <a:avLst>
                  <a:gd name="adj1" fmla="val 50000"/>
                  <a:gd name="adj2" fmla="val 35000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 dirty="0"/>
              </a:p>
            </p:txBody>
          </p:sp>
          <p:sp>
            <p:nvSpPr>
              <p:cNvPr id="66" name="AutoShape 9"/>
              <p:cNvSpPr>
                <a:spLocks noChangeArrowheads="1"/>
              </p:cNvSpPr>
              <p:nvPr/>
            </p:nvSpPr>
            <p:spPr bwMode="auto">
              <a:xfrm>
                <a:off x="1248" y="672"/>
                <a:ext cx="240" cy="336"/>
              </a:xfrm>
              <a:prstGeom prst="downArrow">
                <a:avLst>
                  <a:gd name="adj1" fmla="val 50000"/>
                  <a:gd name="adj2" fmla="val 35000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 dirty="0"/>
              </a:p>
            </p:txBody>
          </p:sp>
          <p:grpSp>
            <p:nvGrpSpPr>
              <p:cNvPr id="67" name="Group 10"/>
              <p:cNvGrpSpPr>
                <a:grpSpLocks/>
              </p:cNvGrpSpPr>
              <p:nvPr/>
            </p:nvGrpSpPr>
            <p:grpSpPr bwMode="auto">
              <a:xfrm>
                <a:off x="1056" y="1008"/>
                <a:ext cx="1056" cy="1806"/>
                <a:chOff x="1056" y="1008"/>
                <a:chExt cx="1056" cy="1806"/>
              </a:xfrm>
            </p:grpSpPr>
            <p:grpSp>
              <p:nvGrpSpPr>
                <p:cNvPr id="68" name="Group 11"/>
                <p:cNvGrpSpPr>
                  <a:grpSpLocks/>
                </p:cNvGrpSpPr>
                <p:nvPr/>
              </p:nvGrpSpPr>
              <p:grpSpPr bwMode="auto">
                <a:xfrm>
                  <a:off x="1104" y="1008"/>
                  <a:ext cx="960" cy="960"/>
                  <a:chOff x="1104" y="1008"/>
                  <a:chExt cx="960" cy="960"/>
                </a:xfrm>
              </p:grpSpPr>
              <p:sp>
                <p:nvSpPr>
                  <p:cNvPr id="80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1008"/>
                    <a:ext cx="960" cy="960"/>
                  </a:xfrm>
                  <a:prstGeom prst="rect">
                    <a:avLst/>
                  </a:prstGeom>
                  <a:solidFill>
                    <a:schemeClr val="hlink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ru-RU" dirty="0"/>
                  </a:p>
                </p:txBody>
              </p:sp>
              <p:sp>
                <p:nvSpPr>
                  <p:cNvPr id="81" name="Rectangle 13" descr="Темный горизонтальный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1008"/>
                    <a:ext cx="480" cy="672"/>
                  </a:xfrm>
                  <a:prstGeom prst="rect">
                    <a:avLst/>
                  </a:prstGeom>
                  <a:pattFill prst="dkHorz">
                    <a:fgClr>
                      <a:schemeClr val="accent2"/>
                    </a:fgClr>
                    <a:bgClr>
                      <a:srgbClr val="FFFFFF"/>
                    </a:bgClr>
                  </a:patt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ru-RU" dirty="0"/>
                  </a:p>
                </p:txBody>
              </p:sp>
              <p:sp>
                <p:nvSpPr>
                  <p:cNvPr id="82" name="Rectangle 14" descr="Темный горизонтальный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1008"/>
                    <a:ext cx="480" cy="480"/>
                  </a:xfrm>
                  <a:prstGeom prst="rect">
                    <a:avLst/>
                  </a:prstGeom>
                  <a:pattFill prst="dkHorz">
                    <a:fgClr>
                      <a:schemeClr val="accent2"/>
                    </a:fgClr>
                    <a:bgClr>
                      <a:srgbClr val="FFFFFF"/>
                    </a:bgClr>
                  </a:patt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eaLnBrk="1" hangingPunct="1">
                      <a:buNone/>
                    </a:pPr>
                    <a:endParaRPr lang="ru-RU" altLang="ru-RU" dirty="0"/>
                  </a:p>
                </p:txBody>
              </p:sp>
            </p:grpSp>
            <p:sp>
              <p:nvSpPr>
                <p:cNvPr id="69" name="Line 15"/>
                <p:cNvSpPr>
                  <a:spLocks noChangeShapeType="1"/>
                </p:cNvSpPr>
                <p:nvPr/>
              </p:nvSpPr>
              <p:spPr bwMode="auto">
                <a:xfrm>
                  <a:off x="1584" y="1680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 dirty="0"/>
                </a:p>
              </p:txBody>
            </p:sp>
            <p:grpSp>
              <p:nvGrpSpPr>
                <p:cNvPr id="70" name="Group 16"/>
                <p:cNvGrpSpPr>
                  <a:grpSpLocks/>
                </p:cNvGrpSpPr>
                <p:nvPr/>
              </p:nvGrpSpPr>
              <p:grpSpPr bwMode="auto">
                <a:xfrm>
                  <a:off x="1056" y="1968"/>
                  <a:ext cx="1056" cy="846"/>
                  <a:chOff x="1056" y="1968"/>
                  <a:chExt cx="1056" cy="846"/>
                </a:xfrm>
              </p:grpSpPr>
              <p:sp>
                <p:nvSpPr>
                  <p:cNvPr id="71" name="AutoShape 17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1968"/>
                    <a:ext cx="240" cy="336"/>
                  </a:xfrm>
                  <a:prstGeom prst="upArrow">
                    <a:avLst>
                      <a:gd name="adj1" fmla="val 50000"/>
                      <a:gd name="adj2" fmla="val 35000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ru-RU" dirty="0"/>
                  </a:p>
                </p:txBody>
              </p:sp>
              <p:grpSp>
                <p:nvGrpSpPr>
                  <p:cNvPr id="72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1056" y="1968"/>
                    <a:ext cx="1056" cy="846"/>
                    <a:chOff x="1056" y="1968"/>
                    <a:chExt cx="1056" cy="846"/>
                  </a:xfrm>
                </p:grpSpPr>
                <p:sp>
                  <p:nvSpPr>
                    <p:cNvPr id="73" name="AutoShape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8" y="1968"/>
                      <a:ext cx="240" cy="336"/>
                    </a:xfrm>
                    <a:prstGeom prst="downArrow">
                      <a:avLst>
                        <a:gd name="adj1" fmla="val 50000"/>
                        <a:gd name="adj2" fmla="val 35000"/>
                      </a:avLst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buNone/>
                      </a:pPr>
                      <a:endParaRPr lang="ru-RU" dirty="0"/>
                    </a:p>
                  </p:txBody>
                </p:sp>
                <p:grpSp>
                  <p:nvGrpSpPr>
                    <p:cNvPr id="74" name="Group 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56" y="2208"/>
                      <a:ext cx="1056" cy="606"/>
                      <a:chOff x="1056" y="2208"/>
                      <a:chExt cx="1056" cy="606"/>
                    </a:xfrm>
                  </p:grpSpPr>
                  <p:grpSp>
                    <p:nvGrpSpPr>
                      <p:cNvPr id="75" name="Group 2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56" y="2208"/>
                        <a:ext cx="1008" cy="144"/>
                        <a:chOff x="1104" y="2304"/>
                        <a:chExt cx="1008" cy="144"/>
                      </a:xfrm>
                    </p:grpSpPr>
                    <p:sp>
                      <p:nvSpPr>
                        <p:cNvPr id="77" name="Line 2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104" y="2304"/>
                          <a:ext cx="0" cy="14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buNone/>
                          </a:pPr>
                          <a:endParaRPr lang="ru-RU" dirty="0"/>
                        </a:p>
                      </p:txBody>
                    </p:sp>
                    <p:sp>
                      <p:nvSpPr>
                        <p:cNvPr id="78" name="Line 2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104" y="2448"/>
                          <a:ext cx="1008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buNone/>
                          </a:pPr>
                          <a:endParaRPr lang="ru-RU" dirty="0"/>
                        </a:p>
                      </p:txBody>
                    </p:sp>
                    <p:sp>
                      <p:nvSpPr>
                        <p:cNvPr id="79" name="Line 2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112" y="2304"/>
                          <a:ext cx="0" cy="14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buNone/>
                          </a:pPr>
                          <a:endParaRPr lang="ru-RU" dirty="0"/>
                        </a:p>
                      </p:txBody>
                    </p:sp>
                  </p:grpSp>
                  <p:sp>
                    <p:nvSpPr>
                      <p:cNvPr id="76" name="Text Box 25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056" y="2399"/>
                        <a:ext cx="1056" cy="4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>
                        <a:spAutoFit/>
                      </a:bodyPr>
                      <a:lstStyle/>
                      <a:p>
                        <a:pPr algn="ctr" eaLnBrk="1" hangingPunct="1">
                          <a:spcBef>
                            <a:spcPct val="50000"/>
                          </a:spcBef>
                          <a:buNone/>
                        </a:pPr>
                        <a:r>
                          <a:rPr lang="ru-RU" altLang="ru-RU" dirty="0"/>
                          <a:t>Порт </a:t>
                        </a:r>
                        <a:r>
                          <a:rPr lang="en-US" altLang="ru-RU" dirty="0"/>
                          <a:t>69</a:t>
                        </a:r>
                        <a:endParaRPr lang="ru-RU" altLang="ru-RU" dirty="0"/>
                      </a:p>
                    </p:txBody>
                  </p:sp>
                </p:grpSp>
              </p:grpSp>
            </p:grpSp>
          </p:grpSp>
          <p:sp>
            <p:nvSpPr>
              <p:cNvPr id="83" name="Text Box 5"/>
              <p:cNvSpPr txBox="1">
                <a:spLocks noChangeArrowheads="1"/>
              </p:cNvSpPr>
              <p:nvPr/>
            </p:nvSpPr>
            <p:spPr bwMode="auto">
              <a:xfrm>
                <a:off x="2371" y="1569"/>
                <a:ext cx="953" cy="4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r" eaLnBrk="1" hangingPunct="1">
                  <a:spcBef>
                    <a:spcPct val="50000"/>
                  </a:spcBef>
                  <a:buNone/>
                </a:pPr>
                <a:r>
                  <a:rPr lang="ru-RU" altLang="ru-RU" sz="1200" dirty="0" smtClean="0"/>
                  <a:t>Выходной </a:t>
                </a:r>
                <a:r>
                  <a:rPr lang="ru-RU" altLang="ru-RU" sz="1200" dirty="0"/>
                  <a:t>буфер</a:t>
                </a:r>
              </a:p>
            </p:txBody>
          </p:sp>
          <p:sp>
            <p:nvSpPr>
              <p:cNvPr id="84" name="Text Box 6"/>
              <p:cNvSpPr txBox="1">
                <a:spLocks noChangeArrowheads="1"/>
              </p:cNvSpPr>
              <p:nvPr/>
            </p:nvSpPr>
            <p:spPr bwMode="auto">
              <a:xfrm>
                <a:off x="4374" y="1080"/>
                <a:ext cx="950" cy="4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None/>
                </a:pPr>
                <a:r>
                  <a:rPr lang="ru-RU" altLang="ru-RU" sz="1200" dirty="0" smtClean="0"/>
                  <a:t>Входной </a:t>
                </a:r>
                <a:r>
                  <a:rPr lang="ru-RU" altLang="ru-RU" sz="1200" dirty="0"/>
                  <a:t>буфер</a:t>
                </a:r>
              </a:p>
            </p:txBody>
          </p:sp>
          <p:sp>
            <p:nvSpPr>
              <p:cNvPr id="85" name="Text Box 6"/>
              <p:cNvSpPr txBox="1">
                <a:spLocks noChangeArrowheads="1"/>
              </p:cNvSpPr>
              <p:nvPr/>
            </p:nvSpPr>
            <p:spPr bwMode="auto">
              <a:xfrm>
                <a:off x="6606" y="959"/>
                <a:ext cx="950" cy="4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None/>
                </a:pPr>
                <a:r>
                  <a:rPr lang="ru-RU" altLang="ru-RU" sz="1200" dirty="0" smtClean="0"/>
                  <a:t>Входной </a:t>
                </a:r>
                <a:r>
                  <a:rPr lang="ru-RU" altLang="ru-RU" sz="1200" dirty="0"/>
                  <a:t>буфер</a:t>
                </a:r>
              </a:p>
            </p:txBody>
          </p:sp>
          <p:sp>
            <p:nvSpPr>
              <p:cNvPr id="86" name="Text Box 5"/>
              <p:cNvSpPr txBox="1">
                <a:spLocks noChangeArrowheads="1"/>
              </p:cNvSpPr>
              <p:nvPr/>
            </p:nvSpPr>
            <p:spPr bwMode="auto">
              <a:xfrm>
                <a:off x="4626" y="1478"/>
                <a:ext cx="953" cy="4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r" eaLnBrk="1" hangingPunct="1">
                  <a:spcBef>
                    <a:spcPct val="50000"/>
                  </a:spcBef>
                  <a:buNone/>
                </a:pPr>
                <a:r>
                  <a:rPr lang="ru-RU" altLang="ru-RU" sz="1200" dirty="0" smtClean="0"/>
                  <a:t>Выходной </a:t>
                </a:r>
                <a:r>
                  <a:rPr lang="ru-RU" altLang="ru-RU" sz="1200" dirty="0"/>
                  <a:t>буфер</a:t>
                </a:r>
              </a:p>
            </p:txBody>
          </p:sp>
        </p:grpSp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2273" y="288"/>
              <a:ext cx="826" cy="1831"/>
              <a:chOff x="2976" y="288"/>
              <a:chExt cx="1056" cy="2524"/>
            </a:xfrm>
          </p:grpSpPr>
          <p:sp>
            <p:nvSpPr>
              <p:cNvPr id="44" name="Oval 27"/>
              <p:cNvSpPr>
                <a:spLocks noChangeArrowheads="1"/>
              </p:cNvSpPr>
              <p:nvPr/>
            </p:nvSpPr>
            <p:spPr bwMode="auto">
              <a:xfrm>
                <a:off x="3024" y="288"/>
                <a:ext cx="1008" cy="384"/>
              </a:xfrm>
              <a:prstGeom prst="ellipse">
                <a:avLst/>
              </a:prstGeom>
              <a:solidFill>
                <a:srgbClr val="FFFF00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 dirty="0"/>
              </a:p>
            </p:txBody>
          </p:sp>
          <p:sp>
            <p:nvSpPr>
              <p:cNvPr id="47" name="Text Box 30"/>
              <p:cNvSpPr txBox="1">
                <a:spLocks noChangeArrowheads="1"/>
              </p:cNvSpPr>
              <p:nvPr/>
            </p:nvSpPr>
            <p:spPr bwMode="auto">
              <a:xfrm>
                <a:off x="3023" y="312"/>
                <a:ext cx="961" cy="3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buNone/>
                </a:pPr>
                <a:r>
                  <a:rPr lang="en-US" altLang="ru-RU" sz="1600" b="1" dirty="0"/>
                  <a:t>DHCP</a:t>
                </a:r>
                <a:endParaRPr lang="ru-RU" altLang="ru-RU" sz="1600" b="1" dirty="0"/>
              </a:p>
            </p:txBody>
          </p:sp>
          <p:sp>
            <p:nvSpPr>
              <p:cNvPr id="48" name="AutoShape 31"/>
              <p:cNvSpPr>
                <a:spLocks noChangeArrowheads="1"/>
              </p:cNvSpPr>
              <p:nvPr/>
            </p:nvSpPr>
            <p:spPr bwMode="auto">
              <a:xfrm>
                <a:off x="3600" y="672"/>
                <a:ext cx="240" cy="336"/>
              </a:xfrm>
              <a:prstGeom prst="upArrow">
                <a:avLst>
                  <a:gd name="adj1" fmla="val 50000"/>
                  <a:gd name="adj2" fmla="val 35000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 dirty="0"/>
              </a:p>
            </p:txBody>
          </p:sp>
          <p:sp>
            <p:nvSpPr>
              <p:cNvPr id="49" name="AutoShape 32"/>
              <p:cNvSpPr>
                <a:spLocks noChangeArrowheads="1"/>
              </p:cNvSpPr>
              <p:nvPr/>
            </p:nvSpPr>
            <p:spPr bwMode="auto">
              <a:xfrm>
                <a:off x="3168" y="672"/>
                <a:ext cx="240" cy="336"/>
              </a:xfrm>
              <a:prstGeom prst="downArrow">
                <a:avLst>
                  <a:gd name="adj1" fmla="val 50000"/>
                  <a:gd name="adj2" fmla="val 35000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 dirty="0"/>
              </a:p>
            </p:txBody>
          </p:sp>
          <p:sp>
            <p:nvSpPr>
              <p:cNvPr id="50" name="Rectangle 33"/>
              <p:cNvSpPr>
                <a:spLocks noChangeArrowheads="1"/>
              </p:cNvSpPr>
              <p:nvPr/>
            </p:nvSpPr>
            <p:spPr bwMode="auto">
              <a:xfrm>
                <a:off x="3024" y="1008"/>
                <a:ext cx="960" cy="96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 dirty="0"/>
              </a:p>
            </p:txBody>
          </p:sp>
          <p:sp>
            <p:nvSpPr>
              <p:cNvPr id="51" name="Rectangle 34" descr="Темный горизонтальный"/>
              <p:cNvSpPr>
                <a:spLocks noChangeArrowheads="1"/>
              </p:cNvSpPr>
              <p:nvPr/>
            </p:nvSpPr>
            <p:spPr bwMode="auto">
              <a:xfrm>
                <a:off x="3024" y="1008"/>
                <a:ext cx="480" cy="672"/>
              </a:xfrm>
              <a:prstGeom prst="rect">
                <a:avLst/>
              </a:prstGeom>
              <a:pattFill prst="dkHorz">
                <a:fgClr>
                  <a:schemeClr val="accent2"/>
                </a:fgClr>
                <a:bgClr>
                  <a:srgbClr val="FFFFFF"/>
                </a:bgClr>
              </a:patt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 dirty="0"/>
              </a:p>
            </p:txBody>
          </p:sp>
          <p:sp>
            <p:nvSpPr>
              <p:cNvPr id="52" name="Rectangle 35" descr="Темный горизонтальный"/>
              <p:cNvSpPr>
                <a:spLocks noChangeArrowheads="1"/>
              </p:cNvSpPr>
              <p:nvPr/>
            </p:nvSpPr>
            <p:spPr bwMode="auto">
              <a:xfrm>
                <a:off x="3504" y="1008"/>
                <a:ext cx="480" cy="480"/>
              </a:xfrm>
              <a:prstGeom prst="rect">
                <a:avLst/>
              </a:prstGeom>
              <a:pattFill prst="dkHorz">
                <a:fgClr>
                  <a:schemeClr val="accent2"/>
                </a:fgClr>
                <a:bgClr>
                  <a:srgbClr val="FFFFFF"/>
                </a:bgClr>
              </a:patt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buNone/>
                </a:pPr>
                <a:endParaRPr lang="ru-RU" altLang="ru-RU" dirty="0"/>
              </a:p>
            </p:txBody>
          </p:sp>
          <p:sp>
            <p:nvSpPr>
              <p:cNvPr id="53" name="AutoShape 36"/>
              <p:cNvSpPr>
                <a:spLocks noChangeArrowheads="1"/>
              </p:cNvSpPr>
              <p:nvPr/>
            </p:nvSpPr>
            <p:spPr bwMode="auto">
              <a:xfrm>
                <a:off x="3648" y="1968"/>
                <a:ext cx="240" cy="336"/>
              </a:xfrm>
              <a:prstGeom prst="upArrow">
                <a:avLst>
                  <a:gd name="adj1" fmla="val 50000"/>
                  <a:gd name="adj2" fmla="val 35000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 dirty="0"/>
              </a:p>
            </p:txBody>
          </p:sp>
          <p:sp>
            <p:nvSpPr>
              <p:cNvPr id="54" name="AutoShape 37"/>
              <p:cNvSpPr>
                <a:spLocks noChangeArrowheads="1"/>
              </p:cNvSpPr>
              <p:nvPr/>
            </p:nvSpPr>
            <p:spPr bwMode="auto">
              <a:xfrm>
                <a:off x="3168" y="1968"/>
                <a:ext cx="240" cy="336"/>
              </a:xfrm>
              <a:prstGeom prst="downArrow">
                <a:avLst>
                  <a:gd name="adj1" fmla="val 50000"/>
                  <a:gd name="adj2" fmla="val 35000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 dirty="0"/>
              </a:p>
            </p:txBody>
          </p:sp>
          <p:grpSp>
            <p:nvGrpSpPr>
              <p:cNvPr id="55" name="Group 38"/>
              <p:cNvGrpSpPr>
                <a:grpSpLocks/>
              </p:cNvGrpSpPr>
              <p:nvPr/>
            </p:nvGrpSpPr>
            <p:grpSpPr bwMode="auto">
              <a:xfrm>
                <a:off x="2976" y="2208"/>
                <a:ext cx="1008" cy="144"/>
                <a:chOff x="1104" y="2304"/>
                <a:chExt cx="1008" cy="144"/>
              </a:xfrm>
            </p:grpSpPr>
            <p:sp>
              <p:nvSpPr>
                <p:cNvPr id="58" name="Line 39"/>
                <p:cNvSpPr>
                  <a:spLocks noChangeShapeType="1"/>
                </p:cNvSpPr>
                <p:nvPr/>
              </p:nvSpPr>
              <p:spPr bwMode="auto">
                <a:xfrm>
                  <a:off x="1104" y="2304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 dirty="0"/>
                </a:p>
              </p:txBody>
            </p:sp>
            <p:sp>
              <p:nvSpPr>
                <p:cNvPr id="59" name="Line 40"/>
                <p:cNvSpPr>
                  <a:spLocks noChangeShapeType="1"/>
                </p:cNvSpPr>
                <p:nvPr/>
              </p:nvSpPr>
              <p:spPr bwMode="auto">
                <a:xfrm>
                  <a:off x="1104" y="2448"/>
                  <a:ext cx="10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 dirty="0"/>
                </a:p>
              </p:txBody>
            </p:sp>
            <p:sp>
              <p:nvSpPr>
                <p:cNvPr id="60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2112" y="2304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 dirty="0"/>
                </a:p>
              </p:txBody>
            </p:sp>
          </p:grpSp>
          <p:sp>
            <p:nvSpPr>
              <p:cNvPr id="56" name="Text Box 42"/>
              <p:cNvSpPr txBox="1">
                <a:spLocks noChangeArrowheads="1"/>
              </p:cNvSpPr>
              <p:nvPr/>
            </p:nvSpPr>
            <p:spPr bwMode="auto">
              <a:xfrm>
                <a:off x="2978" y="2400"/>
                <a:ext cx="1052" cy="4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buNone/>
                </a:pPr>
                <a:r>
                  <a:rPr lang="ru-RU" altLang="ru-RU" dirty="0"/>
                  <a:t>Порт </a:t>
                </a:r>
                <a:r>
                  <a:rPr lang="en-US" altLang="ru-RU" dirty="0"/>
                  <a:t>67</a:t>
                </a:r>
                <a:endParaRPr lang="ru-RU" altLang="ru-RU" dirty="0"/>
              </a:p>
            </p:txBody>
          </p:sp>
          <p:sp>
            <p:nvSpPr>
              <p:cNvPr id="57" name="Rectangle 43"/>
              <p:cNvSpPr>
                <a:spLocks noChangeArrowheads="1"/>
              </p:cNvSpPr>
              <p:nvPr/>
            </p:nvSpPr>
            <p:spPr bwMode="auto">
              <a:xfrm>
                <a:off x="3024" y="1296"/>
                <a:ext cx="480" cy="672"/>
              </a:xfrm>
              <a:prstGeom prst="rect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 dirty="0"/>
              </a:p>
            </p:txBody>
          </p:sp>
        </p:grpSp>
        <p:grpSp>
          <p:nvGrpSpPr>
            <p:cNvPr id="7" name="Group 44"/>
            <p:cNvGrpSpPr>
              <a:grpSpLocks/>
            </p:cNvGrpSpPr>
            <p:nvPr/>
          </p:nvGrpSpPr>
          <p:grpSpPr bwMode="auto">
            <a:xfrm>
              <a:off x="1152" y="2447"/>
              <a:ext cx="3072" cy="384"/>
              <a:chOff x="1872" y="2880"/>
              <a:chExt cx="3072" cy="528"/>
            </a:xfrm>
          </p:grpSpPr>
          <p:sp>
            <p:nvSpPr>
              <p:cNvPr id="42" name="Rectangle 45"/>
              <p:cNvSpPr>
                <a:spLocks noChangeArrowheads="1"/>
              </p:cNvSpPr>
              <p:nvPr/>
            </p:nvSpPr>
            <p:spPr bwMode="auto">
              <a:xfrm>
                <a:off x="1872" y="2880"/>
                <a:ext cx="3072" cy="528"/>
              </a:xfrm>
              <a:prstGeom prst="rect">
                <a:avLst/>
              </a:prstGeom>
              <a:solidFill>
                <a:srgbClr val="DDDDDD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 dirty="0"/>
              </a:p>
            </p:txBody>
          </p:sp>
          <p:sp>
            <p:nvSpPr>
              <p:cNvPr id="43" name="Text Box 46"/>
              <p:cNvSpPr txBox="1">
                <a:spLocks noChangeArrowheads="1"/>
              </p:cNvSpPr>
              <p:nvPr/>
            </p:nvSpPr>
            <p:spPr bwMode="auto">
              <a:xfrm>
                <a:off x="2208" y="2978"/>
                <a:ext cx="2256" cy="4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buNone/>
                </a:pPr>
                <a:r>
                  <a:rPr lang="ru-RU" altLang="ru-RU" dirty="0"/>
                  <a:t>Протокол </a:t>
                </a:r>
                <a:r>
                  <a:rPr lang="en-US" altLang="ru-RU" dirty="0"/>
                  <a:t>UDP</a:t>
                </a:r>
                <a:endParaRPr lang="ru-RU" altLang="ru-RU" dirty="0"/>
              </a:p>
            </p:txBody>
          </p:sp>
        </p:grpSp>
        <p:sp>
          <p:nvSpPr>
            <p:cNvPr id="8" name="Line 47"/>
            <p:cNvSpPr>
              <a:spLocks noChangeShapeType="1"/>
            </p:cNvSpPr>
            <p:nvPr/>
          </p:nvSpPr>
          <p:spPr bwMode="auto">
            <a:xfrm>
              <a:off x="1344" y="1920"/>
              <a:ext cx="576" cy="528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 dirty="0"/>
            </a:p>
          </p:txBody>
        </p:sp>
        <p:sp>
          <p:nvSpPr>
            <p:cNvPr id="9" name="Line 48"/>
            <p:cNvSpPr>
              <a:spLocks noChangeShapeType="1"/>
            </p:cNvSpPr>
            <p:nvPr/>
          </p:nvSpPr>
          <p:spPr bwMode="auto">
            <a:xfrm>
              <a:off x="2688" y="2064"/>
              <a:ext cx="0" cy="43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 dirty="0"/>
            </a:p>
          </p:txBody>
        </p:sp>
        <p:sp>
          <p:nvSpPr>
            <p:cNvPr id="10" name="Line 49"/>
            <p:cNvSpPr>
              <a:spLocks noChangeShapeType="1"/>
            </p:cNvSpPr>
            <p:nvPr/>
          </p:nvSpPr>
          <p:spPr bwMode="auto">
            <a:xfrm flipH="1">
              <a:off x="3648" y="1920"/>
              <a:ext cx="480" cy="528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 dirty="0"/>
            </a:p>
          </p:txBody>
        </p:sp>
        <p:grpSp>
          <p:nvGrpSpPr>
            <p:cNvPr id="11" name="Group 50"/>
            <p:cNvGrpSpPr>
              <a:grpSpLocks/>
            </p:cNvGrpSpPr>
            <p:nvPr/>
          </p:nvGrpSpPr>
          <p:grpSpPr bwMode="auto">
            <a:xfrm>
              <a:off x="3974" y="192"/>
              <a:ext cx="798" cy="2048"/>
              <a:chOff x="1056" y="288"/>
              <a:chExt cx="1056" cy="2844"/>
            </a:xfrm>
          </p:grpSpPr>
          <p:sp>
            <p:nvSpPr>
              <p:cNvPr id="20" name="Oval 51"/>
              <p:cNvSpPr>
                <a:spLocks noChangeArrowheads="1"/>
              </p:cNvSpPr>
              <p:nvPr/>
            </p:nvSpPr>
            <p:spPr bwMode="auto">
              <a:xfrm>
                <a:off x="1104" y="288"/>
                <a:ext cx="1008" cy="384"/>
              </a:xfrm>
              <a:prstGeom prst="ellipse">
                <a:avLst/>
              </a:prstGeom>
              <a:solidFill>
                <a:srgbClr val="FFFF00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 dirty="0"/>
              </a:p>
            </p:txBody>
          </p:sp>
          <p:sp>
            <p:nvSpPr>
              <p:cNvPr id="23" name="Text Box 54"/>
              <p:cNvSpPr txBox="1">
                <a:spLocks noChangeArrowheads="1"/>
              </p:cNvSpPr>
              <p:nvPr/>
            </p:nvSpPr>
            <p:spPr bwMode="auto">
              <a:xfrm>
                <a:off x="1128" y="288"/>
                <a:ext cx="959" cy="3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buNone/>
                </a:pPr>
                <a:r>
                  <a:rPr lang="en-US" altLang="ru-RU" sz="1600" b="1" dirty="0" smtClean="0"/>
                  <a:t>App</a:t>
                </a:r>
                <a:endParaRPr lang="ru-RU" altLang="ru-RU" sz="1600" b="1" dirty="0"/>
              </a:p>
            </p:txBody>
          </p:sp>
          <p:sp>
            <p:nvSpPr>
              <p:cNvPr id="24" name="AutoShape 55"/>
              <p:cNvSpPr>
                <a:spLocks noChangeArrowheads="1"/>
              </p:cNvSpPr>
              <p:nvPr/>
            </p:nvSpPr>
            <p:spPr bwMode="auto">
              <a:xfrm>
                <a:off x="1680" y="672"/>
                <a:ext cx="240" cy="336"/>
              </a:xfrm>
              <a:prstGeom prst="upArrow">
                <a:avLst>
                  <a:gd name="adj1" fmla="val 50000"/>
                  <a:gd name="adj2" fmla="val 35000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 dirty="0"/>
              </a:p>
            </p:txBody>
          </p:sp>
          <p:sp>
            <p:nvSpPr>
              <p:cNvPr id="25" name="AutoShape 56"/>
              <p:cNvSpPr>
                <a:spLocks noChangeArrowheads="1"/>
              </p:cNvSpPr>
              <p:nvPr/>
            </p:nvSpPr>
            <p:spPr bwMode="auto">
              <a:xfrm>
                <a:off x="1248" y="672"/>
                <a:ext cx="240" cy="336"/>
              </a:xfrm>
              <a:prstGeom prst="downArrow">
                <a:avLst>
                  <a:gd name="adj1" fmla="val 50000"/>
                  <a:gd name="adj2" fmla="val 35000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 dirty="0"/>
              </a:p>
            </p:txBody>
          </p:sp>
          <p:grpSp>
            <p:nvGrpSpPr>
              <p:cNvPr id="26" name="Group 57"/>
              <p:cNvGrpSpPr>
                <a:grpSpLocks/>
              </p:cNvGrpSpPr>
              <p:nvPr/>
            </p:nvGrpSpPr>
            <p:grpSpPr bwMode="auto">
              <a:xfrm>
                <a:off x="1056" y="1008"/>
                <a:ext cx="1056" cy="2124"/>
                <a:chOff x="1056" y="1008"/>
                <a:chExt cx="1056" cy="2124"/>
              </a:xfrm>
            </p:grpSpPr>
            <p:grpSp>
              <p:nvGrpSpPr>
                <p:cNvPr id="27" name="Group 58"/>
                <p:cNvGrpSpPr>
                  <a:grpSpLocks/>
                </p:cNvGrpSpPr>
                <p:nvPr/>
              </p:nvGrpSpPr>
              <p:grpSpPr bwMode="auto">
                <a:xfrm>
                  <a:off x="1104" y="1008"/>
                  <a:ext cx="960" cy="960"/>
                  <a:chOff x="1104" y="1008"/>
                  <a:chExt cx="960" cy="960"/>
                </a:xfrm>
              </p:grpSpPr>
              <p:sp>
                <p:nvSpPr>
                  <p:cNvPr id="39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1008"/>
                    <a:ext cx="960" cy="960"/>
                  </a:xfrm>
                  <a:prstGeom prst="rect">
                    <a:avLst/>
                  </a:prstGeom>
                  <a:solidFill>
                    <a:schemeClr val="hlink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ru-RU" dirty="0"/>
                  </a:p>
                </p:txBody>
              </p:sp>
              <p:sp>
                <p:nvSpPr>
                  <p:cNvPr id="40" name="Rectangle 60" descr="Темный горизонтальный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1008"/>
                    <a:ext cx="480" cy="672"/>
                  </a:xfrm>
                  <a:prstGeom prst="rect">
                    <a:avLst/>
                  </a:prstGeom>
                  <a:pattFill prst="dkHorz">
                    <a:fgClr>
                      <a:schemeClr val="accent2"/>
                    </a:fgClr>
                    <a:bgClr>
                      <a:srgbClr val="FFFFFF"/>
                    </a:bgClr>
                  </a:patt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ru-RU" dirty="0"/>
                  </a:p>
                </p:txBody>
              </p:sp>
              <p:sp>
                <p:nvSpPr>
                  <p:cNvPr id="41" name="Rectangle 61" descr="Темный горизонтальный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1008"/>
                    <a:ext cx="480" cy="480"/>
                  </a:xfrm>
                  <a:prstGeom prst="rect">
                    <a:avLst/>
                  </a:prstGeom>
                  <a:pattFill prst="dkHorz">
                    <a:fgClr>
                      <a:schemeClr val="accent2"/>
                    </a:fgClr>
                    <a:bgClr>
                      <a:srgbClr val="FFFFFF"/>
                    </a:bgClr>
                  </a:patt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eaLnBrk="1" hangingPunct="1">
                      <a:buNone/>
                    </a:pPr>
                    <a:endParaRPr lang="ru-RU" altLang="ru-RU" dirty="0"/>
                  </a:p>
                </p:txBody>
              </p:sp>
            </p:grpSp>
            <p:sp>
              <p:nvSpPr>
                <p:cNvPr id="28" name="Line 62"/>
                <p:cNvSpPr>
                  <a:spLocks noChangeShapeType="1"/>
                </p:cNvSpPr>
                <p:nvPr/>
              </p:nvSpPr>
              <p:spPr bwMode="auto">
                <a:xfrm>
                  <a:off x="1584" y="1680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 dirty="0"/>
                </a:p>
              </p:txBody>
            </p:sp>
            <p:grpSp>
              <p:nvGrpSpPr>
                <p:cNvPr id="29" name="Group 63"/>
                <p:cNvGrpSpPr>
                  <a:grpSpLocks/>
                </p:cNvGrpSpPr>
                <p:nvPr/>
              </p:nvGrpSpPr>
              <p:grpSpPr bwMode="auto">
                <a:xfrm>
                  <a:off x="1056" y="1968"/>
                  <a:ext cx="1056" cy="1164"/>
                  <a:chOff x="1056" y="1968"/>
                  <a:chExt cx="1056" cy="1164"/>
                </a:xfrm>
              </p:grpSpPr>
              <p:sp>
                <p:nvSpPr>
                  <p:cNvPr id="30" name="AutoShape 64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1968"/>
                    <a:ext cx="240" cy="336"/>
                  </a:xfrm>
                  <a:prstGeom prst="upArrow">
                    <a:avLst>
                      <a:gd name="adj1" fmla="val 50000"/>
                      <a:gd name="adj2" fmla="val 35000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None/>
                    </a:pPr>
                    <a:endParaRPr lang="ru-RU" dirty="0"/>
                  </a:p>
                </p:txBody>
              </p:sp>
              <p:grpSp>
                <p:nvGrpSpPr>
                  <p:cNvPr id="31" name="Group 65"/>
                  <p:cNvGrpSpPr>
                    <a:grpSpLocks/>
                  </p:cNvGrpSpPr>
                  <p:nvPr/>
                </p:nvGrpSpPr>
                <p:grpSpPr bwMode="auto">
                  <a:xfrm>
                    <a:off x="1056" y="1968"/>
                    <a:ext cx="1056" cy="1164"/>
                    <a:chOff x="1056" y="1968"/>
                    <a:chExt cx="1056" cy="1164"/>
                  </a:xfrm>
                </p:grpSpPr>
                <p:sp>
                  <p:nvSpPr>
                    <p:cNvPr id="32" name="AutoShape 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8" y="1968"/>
                      <a:ext cx="240" cy="336"/>
                    </a:xfrm>
                    <a:prstGeom prst="downArrow">
                      <a:avLst>
                        <a:gd name="adj1" fmla="val 50000"/>
                        <a:gd name="adj2" fmla="val 35000"/>
                      </a:avLst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buNone/>
                      </a:pPr>
                      <a:endParaRPr lang="ru-RU" dirty="0"/>
                    </a:p>
                  </p:txBody>
                </p:sp>
                <p:grpSp>
                  <p:nvGrpSpPr>
                    <p:cNvPr id="33" name="Group 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56" y="2208"/>
                      <a:ext cx="1056" cy="924"/>
                      <a:chOff x="1056" y="2208"/>
                      <a:chExt cx="1056" cy="924"/>
                    </a:xfrm>
                  </p:grpSpPr>
                  <p:grpSp>
                    <p:nvGrpSpPr>
                      <p:cNvPr id="34" name="Group 6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56" y="2208"/>
                        <a:ext cx="1008" cy="144"/>
                        <a:chOff x="1104" y="2304"/>
                        <a:chExt cx="1008" cy="144"/>
                      </a:xfrm>
                    </p:grpSpPr>
                    <p:sp>
                      <p:nvSpPr>
                        <p:cNvPr id="36" name="Line 6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104" y="2304"/>
                          <a:ext cx="0" cy="14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buNone/>
                          </a:pPr>
                          <a:endParaRPr lang="ru-RU" dirty="0"/>
                        </a:p>
                      </p:txBody>
                    </p:sp>
                    <p:sp>
                      <p:nvSpPr>
                        <p:cNvPr id="37" name="Line 7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104" y="2448"/>
                          <a:ext cx="1008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buNone/>
                          </a:pPr>
                          <a:endParaRPr lang="ru-RU" dirty="0"/>
                        </a:p>
                      </p:txBody>
                    </p:sp>
                    <p:sp>
                      <p:nvSpPr>
                        <p:cNvPr id="38" name="Line 7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112" y="2304"/>
                          <a:ext cx="0" cy="14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>
                            <a:buNone/>
                          </a:pPr>
                          <a:endParaRPr lang="ru-RU" dirty="0"/>
                        </a:p>
                      </p:txBody>
                    </p:sp>
                  </p:grpSp>
                  <p:sp>
                    <p:nvSpPr>
                      <p:cNvPr id="35" name="Text Box 7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056" y="2399"/>
                        <a:ext cx="1056" cy="7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>
                        <a:spAutoFit/>
                      </a:bodyPr>
                      <a:lstStyle/>
                      <a:p>
                        <a:pPr algn="ctr" eaLnBrk="1" hangingPunct="1">
                          <a:spcBef>
                            <a:spcPct val="50000"/>
                          </a:spcBef>
                          <a:buNone/>
                        </a:pPr>
                        <a:r>
                          <a:rPr lang="ru-RU" altLang="ru-RU" dirty="0"/>
                          <a:t>Порт </a:t>
                        </a:r>
                        <a:r>
                          <a:rPr lang="en-US" altLang="ru-RU" dirty="0"/>
                          <a:t>1056</a:t>
                        </a:r>
                        <a:endParaRPr lang="ru-RU" altLang="ru-RU" dirty="0"/>
                      </a:p>
                    </p:txBody>
                  </p:sp>
                </p:grpSp>
              </p:grpSp>
            </p:grpSp>
          </p:grpSp>
        </p:grpSp>
        <p:sp>
          <p:nvSpPr>
            <p:cNvPr id="12" name="Rectangle 73"/>
            <p:cNvSpPr>
              <a:spLocks noChangeArrowheads="1"/>
            </p:cNvSpPr>
            <p:nvPr/>
          </p:nvSpPr>
          <p:spPr bwMode="auto">
            <a:xfrm>
              <a:off x="1152" y="3024"/>
              <a:ext cx="3072" cy="336"/>
            </a:xfrm>
            <a:prstGeom prst="rect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 dirty="0"/>
            </a:p>
          </p:txBody>
        </p:sp>
        <p:sp>
          <p:nvSpPr>
            <p:cNvPr id="13" name="Text Box 74"/>
            <p:cNvSpPr txBox="1">
              <a:spLocks noChangeArrowheads="1"/>
            </p:cNvSpPr>
            <p:nvPr/>
          </p:nvSpPr>
          <p:spPr bwMode="auto">
            <a:xfrm>
              <a:off x="1488" y="3024"/>
              <a:ext cx="2496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buNone/>
              </a:pPr>
              <a:r>
                <a:rPr lang="ru-RU" altLang="ru-RU" dirty="0"/>
                <a:t>Протокол </a:t>
              </a:r>
              <a:r>
                <a:rPr lang="en-US" altLang="ru-RU" dirty="0"/>
                <a:t>IP</a:t>
              </a:r>
              <a:endParaRPr lang="ru-RU" altLang="ru-RU" dirty="0"/>
            </a:p>
          </p:txBody>
        </p:sp>
        <p:grpSp>
          <p:nvGrpSpPr>
            <p:cNvPr id="14" name="Group 75"/>
            <p:cNvGrpSpPr>
              <a:grpSpLocks/>
            </p:cNvGrpSpPr>
            <p:nvPr/>
          </p:nvGrpSpPr>
          <p:grpSpPr bwMode="auto">
            <a:xfrm>
              <a:off x="1152" y="3504"/>
              <a:ext cx="3120" cy="347"/>
              <a:chOff x="1152" y="3600"/>
              <a:chExt cx="3120" cy="347"/>
            </a:xfrm>
          </p:grpSpPr>
          <p:sp>
            <p:nvSpPr>
              <p:cNvPr id="18" name="Rectangle 76"/>
              <p:cNvSpPr>
                <a:spLocks noChangeArrowheads="1"/>
              </p:cNvSpPr>
              <p:nvPr/>
            </p:nvSpPr>
            <p:spPr bwMode="auto">
              <a:xfrm>
                <a:off x="1152" y="3600"/>
                <a:ext cx="3120" cy="336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 dirty="0"/>
              </a:p>
            </p:txBody>
          </p:sp>
          <p:sp>
            <p:nvSpPr>
              <p:cNvPr id="19" name="Text Box 77"/>
              <p:cNvSpPr txBox="1">
                <a:spLocks noChangeArrowheads="1"/>
              </p:cNvSpPr>
              <p:nvPr/>
            </p:nvSpPr>
            <p:spPr bwMode="auto">
              <a:xfrm>
                <a:off x="1344" y="3648"/>
                <a:ext cx="2688" cy="2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buNone/>
                </a:pPr>
                <a:r>
                  <a:rPr lang="ru-RU" altLang="ru-RU" dirty="0"/>
                  <a:t>Драйвер </a:t>
                </a:r>
                <a:r>
                  <a:rPr lang="en-US" altLang="ru-RU" dirty="0"/>
                  <a:t>Ethernet</a:t>
                </a:r>
                <a:endParaRPr lang="ru-RU" altLang="ru-RU" dirty="0"/>
              </a:p>
            </p:txBody>
          </p:sp>
        </p:grpSp>
        <p:sp>
          <p:nvSpPr>
            <p:cNvPr id="15" name="Line 78"/>
            <p:cNvSpPr>
              <a:spLocks noChangeShapeType="1"/>
            </p:cNvSpPr>
            <p:nvPr/>
          </p:nvSpPr>
          <p:spPr bwMode="auto">
            <a:xfrm>
              <a:off x="2640" y="2832"/>
              <a:ext cx="0" cy="19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 dirty="0"/>
            </a:p>
          </p:txBody>
        </p:sp>
        <p:sp>
          <p:nvSpPr>
            <p:cNvPr id="16" name="Line 79"/>
            <p:cNvSpPr>
              <a:spLocks noChangeShapeType="1"/>
            </p:cNvSpPr>
            <p:nvPr/>
          </p:nvSpPr>
          <p:spPr bwMode="auto">
            <a:xfrm>
              <a:off x="2640" y="3360"/>
              <a:ext cx="0" cy="144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 dirty="0"/>
            </a:p>
          </p:txBody>
        </p:sp>
        <p:sp>
          <p:nvSpPr>
            <p:cNvPr id="17" name="Line 80"/>
            <p:cNvSpPr>
              <a:spLocks noChangeShapeType="1"/>
            </p:cNvSpPr>
            <p:nvPr/>
          </p:nvSpPr>
          <p:spPr bwMode="auto">
            <a:xfrm>
              <a:off x="2640" y="3840"/>
              <a:ext cx="0" cy="384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71313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107504" y="764704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None/>
            </a:pPr>
            <a:r>
              <a:rPr kumimoji="0" lang="ru-RU" altLang="ru-RU" b="1" kern="0" dirty="0" smtClean="0"/>
              <a:t>Заголовок </a:t>
            </a:r>
            <a:r>
              <a:rPr kumimoji="0" lang="en-US" altLang="ru-RU" b="1" kern="0" dirty="0" smtClean="0"/>
              <a:t>UDP</a:t>
            </a:r>
            <a:endParaRPr kumimoji="0" lang="ru-RU" altLang="ru-RU" b="1" kern="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331640" y="1628800"/>
            <a:ext cx="727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282565"/>
              </p:ext>
            </p:extLst>
          </p:nvPr>
        </p:nvGraphicFramePr>
        <p:xfrm>
          <a:off x="1691680" y="2028910"/>
          <a:ext cx="6294197" cy="3973001"/>
        </p:xfrm>
        <a:graphic>
          <a:graphicData uri="http://schemas.openxmlformats.org/drawingml/2006/table">
            <a:tbl>
              <a:tblPr firstRow="1" firstCol="1" bandRow="1" bandCol="1">
                <a:tableStyleId>{08FB837D-C827-4EFA-A057-4D05807E0F7C}</a:tableStyleId>
              </a:tblPr>
              <a:tblGrid>
                <a:gridCol w="2216214"/>
                <a:gridCol w="4077983"/>
              </a:tblGrid>
              <a:tr h="361321">
                <a:tc gridSpan="2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800" dirty="0">
                          <a:effectLst/>
                        </a:rPr>
                        <a:t>2 байта</a:t>
                      </a:r>
                      <a:endParaRPr lang="ru-RU" sz="18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ru-RU" sz="1200" dirty="0">
                        <a:effectLst/>
                        <a:latin typeface="Times New Roman CYR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361321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Заголовок </a:t>
                      </a:r>
                      <a:r>
                        <a:rPr lang="en-US" sz="1800" dirty="0" smtClean="0">
                          <a:effectLst/>
                        </a:rPr>
                        <a:t>IP</a:t>
                      </a:r>
                      <a:endParaRPr lang="ru-RU" sz="1800" dirty="0" smtClean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80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(тип протокола</a:t>
                      </a:r>
                      <a:r>
                        <a:rPr lang="ru-RU" sz="1800" baseline="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 = 17)</a:t>
                      </a:r>
                      <a:endParaRPr lang="ru-RU" sz="18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ru-RU" sz="18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361321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800" dirty="0">
                          <a:effectLst/>
                        </a:rPr>
                        <a:t>UDP </a:t>
                      </a:r>
                      <a:r>
                        <a:rPr lang="ru-RU" sz="1800" dirty="0" err="1">
                          <a:effectLst/>
                        </a:rPr>
                        <a:t>source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port</a:t>
                      </a:r>
                      <a:endParaRPr lang="ru-RU" sz="18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Номер порта процесса-отправителя</a:t>
                      </a:r>
                      <a:endParaRPr lang="ru-RU" sz="18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361321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800" dirty="0">
                          <a:effectLst/>
                        </a:rPr>
                        <a:t>UDP </a:t>
                      </a:r>
                      <a:r>
                        <a:rPr lang="ru-RU" sz="1800" dirty="0" err="1">
                          <a:effectLst/>
                        </a:rPr>
                        <a:t>destination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port</a:t>
                      </a:r>
                      <a:endParaRPr lang="ru-RU" sz="18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Номер порта процесса-получателя</a:t>
                      </a:r>
                      <a:endParaRPr lang="ru-RU" sz="1800" dirty="0" smtClean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361321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800" dirty="0">
                          <a:effectLst/>
                        </a:rPr>
                        <a:t>UDP </a:t>
                      </a:r>
                      <a:r>
                        <a:rPr lang="ru-RU" sz="1800" dirty="0" err="1">
                          <a:effectLst/>
                        </a:rPr>
                        <a:t>message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length</a:t>
                      </a:r>
                      <a:endParaRPr lang="ru-RU" sz="18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Длина UDP-пакета в байтах</a:t>
                      </a:r>
                      <a:endParaRPr lang="ru-RU" sz="18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361321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800" dirty="0">
                          <a:effectLst/>
                        </a:rPr>
                        <a:t>UDP </a:t>
                      </a:r>
                      <a:r>
                        <a:rPr lang="ru-RU" sz="1800" dirty="0" err="1" smtClean="0">
                          <a:effectLst/>
                        </a:rPr>
                        <a:t>checksum</a:t>
                      </a:r>
                      <a:endParaRPr lang="ru-RU" sz="18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Контрольная сумма  UDP-пакета</a:t>
                      </a:r>
                      <a:endParaRPr lang="ru-RU" sz="1800" dirty="0" smtClean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1465356">
                <a:tc gridSpan="2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Данные</a:t>
                      </a:r>
                      <a:endParaRPr lang="ru-RU" sz="180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14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107504" y="764704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None/>
            </a:pPr>
            <a:r>
              <a:rPr kumimoji="0" lang="ru-RU" altLang="ru-RU" b="1" kern="0" dirty="0" smtClean="0"/>
              <a:t>Формирование </a:t>
            </a:r>
            <a:r>
              <a:rPr kumimoji="0" lang="ru-RU" altLang="ru-RU" b="1" kern="0" dirty="0" err="1" smtClean="0"/>
              <a:t>дейтаграм</a:t>
            </a:r>
            <a:r>
              <a:rPr kumimoji="0" lang="ru-RU" altLang="ru-RU" b="1" kern="0" dirty="0" smtClean="0"/>
              <a:t> </a:t>
            </a:r>
            <a:r>
              <a:rPr kumimoji="0" lang="en-US" altLang="ru-RU" b="1" kern="0" dirty="0" smtClean="0"/>
              <a:t>UDP</a:t>
            </a:r>
            <a:endParaRPr kumimoji="0" lang="ru-RU" altLang="ru-RU" b="1" kern="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138796" y="1828855"/>
            <a:ext cx="727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endParaRPr lang="ru-RU" dirty="0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3020256" y="1558955"/>
            <a:ext cx="4292600" cy="4686300"/>
            <a:chOff x="2024" y="856"/>
            <a:chExt cx="2704" cy="2952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2056" y="1736"/>
              <a:ext cx="2016" cy="43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2880" y="856"/>
              <a:ext cx="192" cy="3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2880" y="1296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2880" y="158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2056" y="1744"/>
              <a:ext cx="19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None/>
              </a:pPr>
              <a:r>
                <a:rPr lang="ru-RU" altLang="ru-RU" sz="2400">
                  <a:latin typeface="Times New Roman" pitchFamily="18" charset="0"/>
                </a:rPr>
                <a:t>Протокол </a:t>
              </a:r>
              <a:r>
                <a:rPr lang="en-US" altLang="ru-RU" sz="2400">
                  <a:latin typeface="Times New Roman" pitchFamily="18" charset="0"/>
                </a:rPr>
                <a:t>UDP</a:t>
              </a:r>
              <a:endParaRPr lang="ru-RU" altLang="ru-RU" sz="2400">
                <a:latin typeface="Times New Roman" pitchFamily="18" charset="0"/>
              </a:endParaRP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3296" y="992"/>
              <a:ext cx="1296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ru-RU" altLang="ru-RU" sz="1600" b="1">
                  <a:latin typeface="Times New Roman" pitchFamily="18" charset="0"/>
                </a:rPr>
                <a:t>Отдельные пользовательские сообщения</a:t>
              </a: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2896" y="2232"/>
              <a:ext cx="192" cy="3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2896" y="2824"/>
              <a:ext cx="192" cy="1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2896" y="2600"/>
              <a:ext cx="192" cy="14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2896" y="2976"/>
              <a:ext cx="192" cy="14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2024" y="3504"/>
              <a:ext cx="12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ru-RU" altLang="ru-RU" sz="1600" b="1">
                  <a:latin typeface="Times New Roman" pitchFamily="18" charset="0"/>
                </a:rPr>
                <a:t>К протоколу </a:t>
              </a:r>
              <a:r>
                <a:rPr lang="en-US" altLang="ru-RU" sz="1600" b="1">
                  <a:latin typeface="Times New Roman" pitchFamily="18" charset="0"/>
                </a:rPr>
                <a:t>IP</a:t>
              </a:r>
              <a:endParaRPr lang="ru-RU" altLang="ru-RU" sz="1600" b="1">
                <a:latin typeface="Times New Roman" pitchFamily="18" charset="0"/>
              </a:endParaRP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2896" y="3208"/>
              <a:ext cx="192" cy="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2896" y="3296"/>
              <a:ext cx="192" cy="14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3008" y="35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0" name="AutoShape 17"/>
            <p:cNvSpPr>
              <a:spLocks/>
            </p:cNvSpPr>
            <p:nvPr/>
          </p:nvSpPr>
          <p:spPr bwMode="auto">
            <a:xfrm>
              <a:off x="3160" y="2256"/>
              <a:ext cx="216" cy="1184"/>
            </a:xfrm>
            <a:prstGeom prst="rightBrace">
              <a:avLst>
                <a:gd name="adj1" fmla="val 4567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1" name="AutoShape 18"/>
            <p:cNvSpPr>
              <a:spLocks/>
            </p:cNvSpPr>
            <p:nvPr/>
          </p:nvSpPr>
          <p:spPr bwMode="auto">
            <a:xfrm>
              <a:off x="3096" y="864"/>
              <a:ext cx="160" cy="784"/>
            </a:xfrm>
            <a:prstGeom prst="rightBrace">
              <a:avLst>
                <a:gd name="adj1" fmla="val 40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3432" y="2560"/>
              <a:ext cx="12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ru-RU" altLang="ru-RU" sz="1600" b="1">
                  <a:latin typeface="Times New Roman" pitchFamily="18" charset="0"/>
                </a:rPr>
                <a:t>Дейтаграммы </a:t>
              </a:r>
              <a:r>
                <a:rPr lang="en-GB" altLang="ru-RU" sz="1600" b="1">
                  <a:latin typeface="Times New Roman" pitchFamily="18" charset="0"/>
                </a:rPr>
                <a:t>UDP</a:t>
              </a:r>
              <a:endParaRPr lang="ru-RU" altLang="ru-RU" sz="1600" b="1">
                <a:latin typeface="Times New Roman" pitchFamily="18" charset="0"/>
              </a:endParaRPr>
            </a:p>
          </p:txBody>
        </p:sp>
      </p:grp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2448756" y="4543455"/>
            <a:ext cx="16129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buNone/>
            </a:pPr>
            <a:r>
              <a:rPr lang="ru-RU" altLang="ru-RU" sz="1600" b="1">
                <a:latin typeface="Times New Roman" pitchFamily="18" charset="0"/>
              </a:rPr>
              <a:t>Заголовки </a:t>
            </a:r>
            <a:r>
              <a:rPr lang="en-GB" altLang="ru-RU" sz="1600" b="1">
                <a:latin typeface="Times New Roman" pitchFamily="18" charset="0"/>
              </a:rPr>
              <a:t>UDP</a:t>
            </a:r>
            <a:endParaRPr lang="ru-RU" altLang="ru-RU" sz="1600" b="1">
              <a:latin typeface="Times New Roman" pitchFamily="18" charset="0"/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4010856" y="4822855"/>
            <a:ext cx="3429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3960056" y="5064155"/>
            <a:ext cx="41910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 flipV="1">
            <a:off x="3998156" y="4441855"/>
            <a:ext cx="36830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49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рирода">
  <a:themeElements>
    <a:clrScheme name="Природа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Природа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A50021"/>
          </a:buClr>
          <a:buSzPct val="75000"/>
          <a:buFont typeface="Wingdings" pitchFamily="2" charset="2"/>
          <a:buChar char="n"/>
          <a:tabLst/>
          <a:defRPr kumimoji="1" lang="en-US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A50021"/>
          </a:buClr>
          <a:buSzPct val="75000"/>
          <a:buFont typeface="Wingdings" pitchFamily="2" charset="2"/>
          <a:buChar char="n"/>
          <a:tabLst/>
          <a:defRPr kumimoji="1" lang="en-US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Природа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ирода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ирода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ирода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ирода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Designs\Природа.pot</Template>
  <TotalTime>6463</TotalTime>
  <Words>1333</Words>
  <Application>Microsoft Office PowerPoint</Application>
  <PresentationFormat>Экран (4:3)</PresentationFormat>
  <Paragraphs>332</Paragraphs>
  <Slides>27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27</vt:i4>
      </vt:variant>
    </vt:vector>
  </HeadingPairs>
  <TitlesOfParts>
    <vt:vector size="31" baseType="lpstr">
      <vt:lpstr>Природа</vt:lpstr>
      <vt:lpstr>CorelDRAW</vt:lpstr>
      <vt:lpstr>Picture</vt:lpstr>
      <vt:lpstr>CorelDRAW 11.0 Graphic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stas</dc:creator>
  <cp:lastModifiedBy>stas</cp:lastModifiedBy>
  <cp:revision>576</cp:revision>
  <dcterms:created xsi:type="dcterms:W3CDTF">1601-01-01T00:00:00Z</dcterms:created>
  <dcterms:modified xsi:type="dcterms:W3CDTF">2017-11-20T10:07:44Z</dcterms:modified>
</cp:coreProperties>
</file>