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311" r:id="rId2"/>
    <p:sldId id="338" r:id="rId3"/>
    <p:sldId id="339" r:id="rId4"/>
    <p:sldId id="340" r:id="rId5"/>
    <p:sldId id="341" r:id="rId6"/>
    <p:sldId id="343" r:id="rId7"/>
    <p:sldId id="345" r:id="rId8"/>
    <p:sldId id="344" r:id="rId9"/>
    <p:sldId id="346" r:id="rId10"/>
    <p:sldId id="347" r:id="rId11"/>
    <p:sldId id="348" r:id="rId12"/>
    <p:sldId id="349" r:id="rId13"/>
    <p:sldId id="351" r:id="rId14"/>
    <p:sldId id="342" r:id="rId15"/>
    <p:sldId id="352" r:id="rId16"/>
    <p:sldId id="35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40426"/>
    <a:srgbClr val="F76778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8278" autoAdjust="0"/>
  </p:normalViewPr>
  <p:slideViewPr>
    <p:cSldViewPr>
      <p:cViewPr>
        <p:scale>
          <a:sx n="100" d="100"/>
          <a:sy n="100" d="100"/>
        </p:scale>
        <p:origin x="-126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Картинки по запросу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768" y="1277599"/>
            <a:ext cx="5328592" cy="526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333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6333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10905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60685" y="7665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 smtClean="0"/>
              <a:t>Пример адреса </a:t>
            </a:r>
            <a:r>
              <a:rPr lang="en-US" b="1" dirty="0" smtClean="0"/>
              <a:t>IPv6</a:t>
            </a:r>
            <a:endParaRPr lang="ru-RU" b="1" dirty="0"/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179388" y="2262157"/>
            <a:ext cx="5040312" cy="7921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0" y="306955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buNone/>
            </a:pPr>
            <a:endParaRPr lang="ru-RU" altLang="ru-RU" sz="2400">
              <a:latin typeface="Times New Roman" pitchFamily="18" charset="0"/>
            </a:endParaRP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34925" y="6954807"/>
            <a:ext cx="8713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ru-RU">
                <a:latin typeface="Times New Roman" pitchFamily="18" charset="0"/>
              </a:rPr>
              <a:t>	  	</a:t>
            </a:r>
            <a:endParaRPr lang="ru-RU" altLang="ru-RU" sz="2400">
              <a:latin typeface="Times New Roman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39804"/>
              </p:ext>
            </p:extLst>
          </p:nvPr>
        </p:nvGraphicFramePr>
        <p:xfrm>
          <a:off x="179388" y="1469995"/>
          <a:ext cx="8713787" cy="1555751"/>
        </p:xfrm>
        <a:graphic>
          <a:graphicData uri="http://schemas.openxmlformats.org/drawingml/2006/table">
            <a:tbl>
              <a:tblPr/>
              <a:tblGrid>
                <a:gridCol w="504825"/>
                <a:gridCol w="1295400"/>
                <a:gridCol w="863600"/>
                <a:gridCol w="2376487"/>
                <a:gridCol w="1223963"/>
                <a:gridCol w="2449512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0000000001010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00000000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11001001  01110100 </a:t>
                      </a:r>
                      <a:r>
                        <a:rPr kumimoji="0" lang="en-GB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00000101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7308850" y="1038195"/>
            <a:ext cx="431800" cy="2232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46" name="Freeform 29"/>
          <p:cNvSpPr>
            <a:spLocks/>
          </p:cNvSpPr>
          <p:nvPr/>
        </p:nvSpPr>
        <p:spPr bwMode="auto">
          <a:xfrm>
            <a:off x="7235825" y="1469995"/>
            <a:ext cx="85725" cy="1584325"/>
          </a:xfrm>
          <a:custGeom>
            <a:avLst/>
            <a:gdLst>
              <a:gd name="T0" fmla="*/ 46 w 54"/>
              <a:gd name="T1" fmla="*/ 0 h 998"/>
              <a:gd name="T2" fmla="*/ 0 w 54"/>
              <a:gd name="T3" fmla="*/ 318 h 998"/>
              <a:gd name="T4" fmla="*/ 46 w 54"/>
              <a:gd name="T5" fmla="*/ 544 h 998"/>
              <a:gd name="T6" fmla="*/ 46 w 54"/>
              <a:gd name="T7" fmla="*/ 9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998">
                <a:moveTo>
                  <a:pt x="46" y="0"/>
                </a:moveTo>
                <a:cubicBezTo>
                  <a:pt x="23" y="113"/>
                  <a:pt x="0" y="227"/>
                  <a:pt x="0" y="318"/>
                </a:cubicBezTo>
                <a:cubicBezTo>
                  <a:pt x="0" y="409"/>
                  <a:pt x="38" y="431"/>
                  <a:pt x="46" y="544"/>
                </a:cubicBezTo>
                <a:cubicBezTo>
                  <a:pt x="54" y="657"/>
                  <a:pt x="50" y="827"/>
                  <a:pt x="46" y="99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47" name="Freeform 30"/>
          <p:cNvSpPr>
            <a:spLocks/>
          </p:cNvSpPr>
          <p:nvPr/>
        </p:nvSpPr>
        <p:spPr bwMode="auto">
          <a:xfrm>
            <a:off x="7654925" y="1469995"/>
            <a:ext cx="85725" cy="1584325"/>
          </a:xfrm>
          <a:custGeom>
            <a:avLst/>
            <a:gdLst>
              <a:gd name="T0" fmla="*/ 46 w 54"/>
              <a:gd name="T1" fmla="*/ 0 h 998"/>
              <a:gd name="T2" fmla="*/ 0 w 54"/>
              <a:gd name="T3" fmla="*/ 318 h 998"/>
              <a:gd name="T4" fmla="*/ 46 w 54"/>
              <a:gd name="T5" fmla="*/ 544 h 998"/>
              <a:gd name="T6" fmla="*/ 46 w 54"/>
              <a:gd name="T7" fmla="*/ 9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998">
                <a:moveTo>
                  <a:pt x="46" y="0"/>
                </a:moveTo>
                <a:cubicBezTo>
                  <a:pt x="23" y="113"/>
                  <a:pt x="0" y="227"/>
                  <a:pt x="0" y="318"/>
                </a:cubicBezTo>
                <a:cubicBezTo>
                  <a:pt x="0" y="409"/>
                  <a:pt x="38" y="431"/>
                  <a:pt x="46" y="544"/>
                </a:cubicBezTo>
                <a:cubicBezTo>
                  <a:pt x="54" y="657"/>
                  <a:pt x="50" y="827"/>
                  <a:pt x="46" y="99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>
            <a:off x="179388" y="1830357"/>
            <a:ext cx="7056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1042988" y="1469995"/>
            <a:ext cx="574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13</a:t>
            </a:r>
          </a:p>
        </p:txBody>
      </p: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2341563" y="1469995"/>
            <a:ext cx="574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8</a:t>
            </a: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3708400" y="1463645"/>
            <a:ext cx="574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24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5508625" y="1469995"/>
            <a:ext cx="574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16</a:t>
            </a:r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7235825" y="1469995"/>
            <a:ext cx="574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64</a:t>
            </a:r>
          </a:p>
        </p:txBody>
      </p:sp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325438" y="1469995"/>
            <a:ext cx="574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3</a:t>
            </a:r>
          </a:p>
        </p:txBody>
      </p:sp>
      <p:sp>
        <p:nvSpPr>
          <p:cNvPr id="55" name="Line 38"/>
          <p:cNvSpPr>
            <a:spLocks noChangeShapeType="1"/>
          </p:cNvSpPr>
          <p:nvPr/>
        </p:nvSpPr>
        <p:spPr bwMode="auto">
          <a:xfrm>
            <a:off x="7308850" y="146999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6" name="Line 39"/>
          <p:cNvSpPr>
            <a:spLocks noChangeShapeType="1"/>
          </p:cNvSpPr>
          <p:nvPr/>
        </p:nvSpPr>
        <p:spPr bwMode="auto">
          <a:xfrm>
            <a:off x="7308850" y="305432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>
            <a:off x="7667625" y="1830357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8" name="Text Box 41"/>
          <p:cNvSpPr txBox="1">
            <a:spLocks noChangeArrowheads="1"/>
          </p:cNvSpPr>
          <p:nvPr/>
        </p:nvSpPr>
        <p:spPr bwMode="auto">
          <a:xfrm>
            <a:off x="5435600" y="183035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GB" altLang="ru-RU" sz="2000">
                <a:latin typeface="Times New Roman" pitchFamily="18" charset="0"/>
              </a:rPr>
              <a:t>SLA</a:t>
            </a:r>
            <a:endParaRPr lang="ru-RU" altLang="ru-RU" sz="2000">
              <a:latin typeface="Times New Roman" pitchFamily="18" charset="0"/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3348038" y="1830357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GB" altLang="ru-RU" sz="2000">
                <a:latin typeface="Times New Roman" pitchFamily="18" charset="0"/>
              </a:rPr>
              <a:t>NLA</a:t>
            </a:r>
            <a:endParaRPr lang="ru-RU" altLang="ru-RU" sz="2000">
              <a:latin typeface="Times New Roman" pitchFamily="18" charset="0"/>
            </a:endParaRPr>
          </a:p>
        </p:txBody>
      </p:sp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1978025" y="1830357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GB" altLang="ru-RU" sz="2000">
                <a:latin typeface="Times New Roman" pitchFamily="18" charset="0"/>
              </a:rPr>
              <a:t>reserve</a:t>
            </a:r>
            <a:endParaRPr lang="ru-RU" altLang="ru-RU" sz="2000">
              <a:latin typeface="Times New Roman" pitchFamily="18" charset="0"/>
            </a:endParaRPr>
          </a:p>
        </p:txBody>
      </p:sp>
      <p:sp>
        <p:nvSpPr>
          <p:cNvPr id="61" name="Text Box 44"/>
          <p:cNvSpPr txBox="1">
            <a:spLocks noChangeArrowheads="1"/>
          </p:cNvSpPr>
          <p:nvPr/>
        </p:nvSpPr>
        <p:spPr bwMode="auto">
          <a:xfrm>
            <a:off x="900113" y="1830357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GB" altLang="ru-RU" sz="2000">
                <a:latin typeface="Times New Roman" pitchFamily="18" charset="0"/>
              </a:rPr>
              <a:t>TLA</a:t>
            </a:r>
            <a:endParaRPr lang="ru-RU" altLang="ru-RU" sz="2000">
              <a:latin typeface="Times New Roman" pitchFamily="18" charset="0"/>
            </a:endParaRPr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179388" y="1830357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GB" altLang="ru-RU" sz="2000">
                <a:latin typeface="Times New Roman" pitchFamily="18" charset="0"/>
              </a:rPr>
              <a:t>FP</a:t>
            </a:r>
            <a:endParaRPr lang="ru-RU" altLang="ru-RU" sz="2000">
              <a:latin typeface="Times New Roman" pitchFamily="18" charset="0"/>
            </a:endParaRPr>
          </a:p>
        </p:txBody>
      </p:sp>
      <p:sp>
        <p:nvSpPr>
          <p:cNvPr id="63" name="Text Box 46"/>
          <p:cNvSpPr txBox="1">
            <a:spLocks noChangeArrowheads="1"/>
          </p:cNvSpPr>
          <p:nvPr/>
        </p:nvSpPr>
        <p:spPr bwMode="auto">
          <a:xfrm>
            <a:off x="6588125" y="175892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ru-RU" sz="2400">
                <a:latin typeface="Times New Roman" pitchFamily="18" charset="0"/>
              </a:rPr>
              <a:t>Interface ID</a:t>
            </a:r>
            <a:r>
              <a:rPr lang="ru-RU" altLang="ru-RU" sz="2400">
                <a:latin typeface="Times New Roman" pitchFamily="18" charset="0"/>
              </a:rPr>
              <a:t> </a:t>
            </a:r>
          </a:p>
        </p:txBody>
      </p:sp>
      <p:sp>
        <p:nvSpPr>
          <p:cNvPr id="64" name="Text Box 47"/>
          <p:cNvSpPr txBox="1">
            <a:spLocks noChangeArrowheads="1"/>
          </p:cNvSpPr>
          <p:nvPr/>
        </p:nvSpPr>
        <p:spPr bwMode="auto">
          <a:xfrm>
            <a:off x="684213" y="742920"/>
            <a:ext cx="38750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buNone/>
            </a:pPr>
            <a:r>
              <a:rPr lang="ru-RU" altLang="ru-RU" b="1" dirty="0">
                <a:latin typeface="Times New Roman" pitchFamily="18" charset="0"/>
              </a:rPr>
              <a:t>Префиксы провайдеров 48 бит:</a:t>
            </a:r>
          </a:p>
        </p:txBody>
      </p:sp>
      <p:sp>
        <p:nvSpPr>
          <p:cNvPr id="65" name="Text Box 48"/>
          <p:cNvSpPr txBox="1">
            <a:spLocks noChangeArrowheads="1"/>
          </p:cNvSpPr>
          <p:nvPr/>
        </p:nvSpPr>
        <p:spPr bwMode="auto">
          <a:xfrm>
            <a:off x="5076825" y="749270"/>
            <a:ext cx="38750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buNone/>
            </a:pPr>
            <a:r>
              <a:rPr lang="ru-RU" altLang="ru-RU" b="1" dirty="0">
                <a:latin typeface="Times New Roman" pitchFamily="18" charset="0"/>
              </a:rPr>
              <a:t>Для конечного абонента 80 бит:</a:t>
            </a:r>
          </a:p>
        </p:txBody>
      </p:sp>
      <p:sp>
        <p:nvSpPr>
          <p:cNvPr id="66" name="AutoShape 49"/>
          <p:cNvSpPr>
            <a:spLocks/>
          </p:cNvSpPr>
          <p:nvPr/>
        </p:nvSpPr>
        <p:spPr bwMode="auto">
          <a:xfrm rot="5400000">
            <a:off x="6948488" y="-546131"/>
            <a:ext cx="215900" cy="3673475"/>
          </a:xfrm>
          <a:prstGeom prst="leftBrace">
            <a:avLst>
              <a:gd name="adj1" fmla="val 1417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67" name="AutoShape 50"/>
          <p:cNvSpPr>
            <a:spLocks/>
          </p:cNvSpPr>
          <p:nvPr/>
        </p:nvSpPr>
        <p:spPr bwMode="auto">
          <a:xfrm rot="5400000">
            <a:off x="2555876" y="-1193831"/>
            <a:ext cx="215900" cy="4968875"/>
          </a:xfrm>
          <a:prstGeom prst="leftBrace">
            <a:avLst>
              <a:gd name="adj1" fmla="val 1917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68" name="AutoShape 51"/>
          <p:cNvSpPr>
            <a:spLocks noChangeArrowheads="1"/>
          </p:cNvSpPr>
          <p:nvPr/>
        </p:nvSpPr>
        <p:spPr bwMode="auto">
          <a:xfrm>
            <a:off x="5508625" y="3054320"/>
            <a:ext cx="685800" cy="1219200"/>
          </a:xfrm>
          <a:prstGeom prst="upArrow">
            <a:avLst>
              <a:gd name="adj1" fmla="val 50000"/>
              <a:gd name="adj2" fmla="val 4444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69" name="AutoShape 52"/>
          <p:cNvSpPr>
            <a:spLocks noChangeArrowheads="1"/>
          </p:cNvSpPr>
          <p:nvPr/>
        </p:nvSpPr>
        <p:spPr bwMode="auto">
          <a:xfrm>
            <a:off x="7235825" y="3054320"/>
            <a:ext cx="685800" cy="1219200"/>
          </a:xfrm>
          <a:prstGeom prst="upArrow">
            <a:avLst>
              <a:gd name="adj1" fmla="val 50000"/>
              <a:gd name="adj2" fmla="val 4444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0" name="Text Box 53"/>
          <p:cNvSpPr txBox="1">
            <a:spLocks noChangeArrowheads="1"/>
          </p:cNvSpPr>
          <p:nvPr/>
        </p:nvSpPr>
        <p:spPr bwMode="auto">
          <a:xfrm>
            <a:off x="4452937" y="4437112"/>
            <a:ext cx="165576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None/>
            </a:pPr>
            <a:r>
              <a:rPr lang="ru-RU" altLang="ru-RU" dirty="0">
                <a:latin typeface="Times New Roman" pitchFamily="18" charset="0"/>
              </a:rPr>
              <a:t>Пользователь может адресовать более 65 000 сетей </a:t>
            </a:r>
          </a:p>
        </p:txBody>
      </p:sp>
      <p:sp>
        <p:nvSpPr>
          <p:cNvPr id="71" name="Text Box 54"/>
          <p:cNvSpPr txBox="1">
            <a:spLocks noChangeArrowheads="1"/>
          </p:cNvSpPr>
          <p:nvPr/>
        </p:nvSpPr>
        <p:spPr bwMode="auto">
          <a:xfrm>
            <a:off x="6733381" y="4349720"/>
            <a:ext cx="237648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 dirty="0">
                <a:latin typeface="Times New Roman" pitchFamily="18" charset="0"/>
              </a:rPr>
              <a:t>В качестве адреса узла: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ru-RU" altLang="ru-RU" dirty="0">
                <a:latin typeface="Times New Roman" pitchFamily="18" charset="0"/>
              </a:rPr>
              <a:t>-</a:t>
            </a:r>
            <a:r>
              <a:rPr lang="en-US" altLang="ru-RU" dirty="0">
                <a:latin typeface="Times New Roman" pitchFamily="18" charset="0"/>
              </a:rPr>
              <a:t>MAC</a:t>
            </a:r>
            <a:r>
              <a:rPr lang="ru-RU" altLang="ru-RU" dirty="0">
                <a:latin typeface="Times New Roman" pitchFamily="18" charset="0"/>
              </a:rPr>
              <a:t>-адрес</a:t>
            </a:r>
            <a:br>
              <a:rPr lang="ru-RU" altLang="ru-RU" dirty="0">
                <a:latin typeface="Times New Roman" pitchFamily="18" charset="0"/>
              </a:rPr>
            </a:br>
            <a:r>
              <a:rPr lang="ru-RU" altLang="ru-RU" dirty="0">
                <a:latin typeface="Times New Roman" pitchFamily="18" charset="0"/>
              </a:rPr>
              <a:t>-</a:t>
            </a:r>
            <a:r>
              <a:rPr lang="en-GB" altLang="ru-RU" dirty="0">
                <a:latin typeface="Times New Roman" pitchFamily="18" charset="0"/>
              </a:rPr>
              <a:t>ATM-</a:t>
            </a:r>
            <a:r>
              <a:rPr lang="ru-RU" altLang="ru-RU" dirty="0">
                <a:latin typeface="Times New Roman" pitchFamily="18" charset="0"/>
              </a:rPr>
              <a:t>адрес</a:t>
            </a:r>
            <a:br>
              <a:rPr lang="ru-RU" altLang="ru-RU" dirty="0">
                <a:latin typeface="Times New Roman" pitchFamily="18" charset="0"/>
              </a:rPr>
            </a:br>
            <a:r>
              <a:rPr lang="ru-RU" altLang="ru-RU" dirty="0">
                <a:latin typeface="Times New Roman" pitchFamily="18" charset="0"/>
              </a:rPr>
              <a:t>-Телефонный номер</a:t>
            </a:r>
            <a:br>
              <a:rPr lang="ru-RU" altLang="ru-RU" dirty="0">
                <a:latin typeface="Times New Roman" pitchFamily="18" charset="0"/>
              </a:rPr>
            </a:br>
            <a:r>
              <a:rPr lang="ru-RU" altLang="ru-RU" dirty="0">
                <a:latin typeface="Times New Roman" pitchFamily="18" charset="0"/>
              </a:rPr>
              <a:t>-</a:t>
            </a:r>
            <a:r>
              <a:rPr lang="en-US" altLang="ru-RU" dirty="0">
                <a:latin typeface="Times New Roman" pitchFamily="18" charset="0"/>
              </a:rPr>
              <a:t>IPv4-</a:t>
            </a:r>
            <a:r>
              <a:rPr lang="ru-RU" altLang="ru-RU" dirty="0">
                <a:latin typeface="Times New Roman" pitchFamily="18" charset="0"/>
              </a:rPr>
              <a:t>адрес</a:t>
            </a:r>
            <a:br>
              <a:rPr lang="ru-RU" altLang="ru-RU" dirty="0">
                <a:latin typeface="Times New Roman" pitchFamily="18" charset="0"/>
              </a:rPr>
            </a:br>
            <a:r>
              <a:rPr lang="ru-RU" altLang="ru-RU" dirty="0">
                <a:latin typeface="Times New Roman" pitchFamily="18" charset="0"/>
              </a:rPr>
              <a:t> и </a:t>
            </a:r>
            <a:r>
              <a:rPr lang="ru-RU" altLang="ru-RU" dirty="0" err="1">
                <a:latin typeface="Times New Roman" pitchFamily="18" charset="0"/>
              </a:rPr>
              <a:t>т.п</a:t>
            </a:r>
            <a:endParaRPr lang="ru-RU" altLang="ru-RU" dirty="0">
              <a:latin typeface="Times New Roman" pitchFamily="18" charset="0"/>
            </a:endParaRPr>
          </a:p>
        </p:txBody>
      </p:sp>
      <p:sp>
        <p:nvSpPr>
          <p:cNvPr id="72" name="Text Box 55"/>
          <p:cNvSpPr txBox="1">
            <a:spLocks noChangeArrowheads="1"/>
          </p:cNvSpPr>
          <p:nvPr/>
        </p:nvSpPr>
        <p:spPr bwMode="auto">
          <a:xfrm>
            <a:off x="1187450" y="4349720"/>
            <a:ext cx="25923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Префикс провайдера - 20:0А:00:С9:74:05/48</a:t>
            </a:r>
            <a:r>
              <a:rPr lang="ru-RU" altLang="ru-RU" sz="2400">
                <a:latin typeface="Times New Roman" pitchFamily="18" charset="0"/>
              </a:rPr>
              <a:t> </a:t>
            </a:r>
          </a:p>
        </p:txBody>
      </p:sp>
      <p:sp>
        <p:nvSpPr>
          <p:cNvPr id="73" name="AutoShape 56"/>
          <p:cNvSpPr>
            <a:spLocks noChangeArrowheads="1"/>
          </p:cNvSpPr>
          <p:nvPr/>
        </p:nvSpPr>
        <p:spPr bwMode="auto">
          <a:xfrm>
            <a:off x="2124075" y="3054320"/>
            <a:ext cx="685800" cy="1219200"/>
          </a:xfrm>
          <a:prstGeom prst="upArrow">
            <a:avLst>
              <a:gd name="adj1" fmla="val 50000"/>
              <a:gd name="adj2" fmla="val 4444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pic>
        <p:nvPicPr>
          <p:cNvPr id="8194" name="Picture 2" descr="Картинки по запросу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636" y="5119161"/>
            <a:ext cx="3124199" cy="17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9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Картинки по запросу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819" y="3687616"/>
            <a:ext cx="4752181" cy="31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333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6333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60685" y="7665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 smtClean="0"/>
              <a:t>Формат пакета </a:t>
            </a:r>
            <a:r>
              <a:rPr lang="en-US" b="1" dirty="0" smtClean="0"/>
              <a:t>IPv6</a:t>
            </a:r>
            <a:endParaRPr lang="ru-RU" b="1" dirty="0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34925" y="6954807"/>
            <a:ext cx="8713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ru-RU">
                <a:latin typeface="Times New Roman" pitchFamily="18" charset="0"/>
              </a:rPr>
              <a:t>	  	</a:t>
            </a:r>
            <a:endParaRPr lang="ru-RU" altLang="ru-RU" sz="2400">
              <a:latin typeface="Times New Roman" pitchFamily="18" charset="0"/>
            </a:endParaRPr>
          </a:p>
        </p:txBody>
      </p:sp>
      <p:graphicFrame>
        <p:nvGraphicFramePr>
          <p:cNvPr id="39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66338"/>
              </p:ext>
            </p:extLst>
          </p:nvPr>
        </p:nvGraphicFramePr>
        <p:xfrm>
          <a:off x="1187624" y="861982"/>
          <a:ext cx="3789362" cy="5651501"/>
        </p:xfrm>
        <a:graphic>
          <a:graphicData uri="http://schemas.openxmlformats.org/drawingml/2006/table">
            <a:tbl>
              <a:tblPr/>
              <a:tblGrid>
                <a:gridCol w="3789362"/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Основной заголовок IPv6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Заголовок маршрутизации </a:t>
                      </a:r>
                      <a:b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Routing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Заголовок фрагментации</a:t>
                      </a:r>
                      <a:b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Fragmentation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Заголовок аутентификации </a:t>
                      </a:r>
                      <a:b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Authentication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Заголовок системы безопасности</a:t>
                      </a:r>
                      <a:b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Encapsulation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Дополнительные данные </a:t>
                      </a:r>
                      <a:b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узла получения</a:t>
                      </a:r>
                      <a:b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 Options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Пакет протокола верхнего уровня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4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333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6333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60685" y="7665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 smtClean="0"/>
              <a:t>Основной заголовок </a:t>
            </a:r>
            <a:r>
              <a:rPr lang="en-US" b="1" dirty="0" smtClean="0"/>
              <a:t>IPv6</a:t>
            </a:r>
            <a:endParaRPr lang="ru-RU" b="1" dirty="0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34925" y="6954807"/>
            <a:ext cx="8713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ru-RU">
                <a:latin typeface="Times New Roman" pitchFamily="18" charset="0"/>
              </a:rPr>
              <a:t>	  	</a:t>
            </a:r>
            <a:endParaRPr lang="ru-RU" altLang="ru-RU" sz="2400">
              <a:latin typeface="Times New Roman" pitchFamily="18" charset="0"/>
            </a:endParaRPr>
          </a:p>
        </p:txBody>
      </p:sp>
      <p:graphicFrame>
        <p:nvGraphicFramePr>
          <p:cNvPr id="7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50405"/>
              </p:ext>
            </p:extLst>
          </p:nvPr>
        </p:nvGraphicFramePr>
        <p:xfrm>
          <a:off x="2008187" y="1589117"/>
          <a:ext cx="5127625" cy="4453890"/>
        </p:xfrm>
        <a:graphic>
          <a:graphicData uri="http://schemas.openxmlformats.org/drawingml/2006/table">
            <a:tbl>
              <a:tblPr/>
              <a:tblGrid>
                <a:gridCol w="1195387"/>
                <a:gridCol w="1509713"/>
                <a:gridCol w="182562"/>
                <a:gridCol w="2239963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header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Лимит переходов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68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 address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68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charset="-5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charset="-52"/>
                          <a:cs typeface="Times New Roman" pitchFamily="18" charset="0"/>
                        </a:rPr>
                        <a:t>16 </a:t>
                      </a:r>
                      <a:r>
                        <a:rPr kumimoji="0" lang="en-GB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bytes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charset="-5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68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 address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68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charset="-52"/>
                          <a:cs typeface="Times New Roman" pitchFamily="18" charset="0"/>
                        </a:rPr>
                        <a:t>(16 </a:t>
                      </a:r>
                      <a:r>
                        <a:rPr kumimoji="0" lang="en-GB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bytes</a:t>
                      </a: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charset="-5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1979612" y="1238279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>
            <a:off x="7126287" y="1238279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>
            <a:off x="1979612" y="1309717"/>
            <a:ext cx="511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4067174" y="949354"/>
            <a:ext cx="2232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4 </a:t>
            </a:r>
            <a:r>
              <a:rPr lang="en-GB" altLang="ru-RU">
                <a:latin typeface="Times New Roman" pitchFamily="18" charset="0"/>
              </a:rPr>
              <a:t>bytes</a:t>
            </a:r>
            <a:endParaRPr lang="ru-RU" altLang="ru-RU">
              <a:latin typeface="Times New Roman" pitchFamily="18" charset="0"/>
            </a:endParaRPr>
          </a:p>
        </p:txBody>
      </p:sp>
      <p:sp>
        <p:nvSpPr>
          <p:cNvPr id="12" name="AutoShape 38"/>
          <p:cNvSpPr>
            <a:spLocks/>
          </p:cNvSpPr>
          <p:nvPr/>
        </p:nvSpPr>
        <p:spPr bwMode="auto">
          <a:xfrm>
            <a:off x="7235824" y="1525617"/>
            <a:ext cx="576263" cy="4537075"/>
          </a:xfrm>
          <a:prstGeom prst="rightBrace">
            <a:avLst>
              <a:gd name="adj1" fmla="val 656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7812087" y="3613179"/>
            <a:ext cx="10080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GB" altLang="ru-RU">
                <a:latin typeface="Times New Roman" pitchFamily="18" charset="0"/>
              </a:rPr>
              <a:t>40 bytes</a:t>
            </a:r>
            <a:endParaRPr lang="ru-RU" altLang="ru-RU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333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6333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60685" y="890557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/>
              <a:t>Снижение нагрузки на маршрутизаторы в </a:t>
            </a:r>
            <a:r>
              <a:rPr lang="ru-RU" b="1" dirty="0" smtClean="0"/>
              <a:t>I</a:t>
            </a:r>
            <a:r>
              <a:rPr lang="en-US" b="1" dirty="0" smtClean="0"/>
              <a:t>P</a:t>
            </a:r>
            <a:r>
              <a:rPr lang="ru-RU" b="1" dirty="0" smtClean="0"/>
              <a:t>v6</a:t>
            </a:r>
            <a:endParaRPr lang="ru-RU" b="1" dirty="0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34925" y="6954807"/>
            <a:ext cx="8713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ru-RU">
                <a:latin typeface="Times New Roman" pitchFamily="18" charset="0"/>
              </a:rPr>
              <a:t>	  	</a:t>
            </a:r>
            <a:endParaRPr lang="ru-RU" altLang="ru-RU" sz="2400">
              <a:latin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4758" y="2492896"/>
            <a:ext cx="751678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Перенесение </a:t>
            </a:r>
            <a:r>
              <a:rPr lang="ru-RU" dirty="0"/>
              <a:t>функций фрагментации с маршрутизаторов на конечные узлы </a:t>
            </a:r>
          </a:p>
          <a:p>
            <a:pPr lvl="0"/>
            <a:r>
              <a:rPr lang="ru-RU" dirty="0"/>
              <a:t>Агрегирование адресов</a:t>
            </a:r>
          </a:p>
          <a:p>
            <a:pPr lvl="1"/>
            <a:r>
              <a:rPr lang="ru-RU" dirty="0"/>
              <a:t>У</a:t>
            </a:r>
            <a:r>
              <a:rPr lang="ru-RU" dirty="0" smtClean="0"/>
              <a:t>меньшение </a:t>
            </a:r>
            <a:r>
              <a:rPr lang="ru-RU" dirty="0"/>
              <a:t>размера адресных таблиц маршрутизаторов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окращение </a:t>
            </a:r>
            <a:r>
              <a:rPr lang="ru-RU" dirty="0"/>
              <a:t>времени просмотра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нижение </a:t>
            </a:r>
            <a:r>
              <a:rPr lang="ru-RU" dirty="0"/>
              <a:t>служебного трафика, создаваемого протоколами маршрутизации. </a:t>
            </a:r>
          </a:p>
          <a:p>
            <a:pPr lvl="0"/>
            <a:r>
              <a:rPr lang="ru-RU" dirty="0"/>
              <a:t>Широкое использование маршрутизации от источника (</a:t>
            </a:r>
            <a:r>
              <a:rPr lang="ru-RU" dirty="0" err="1"/>
              <a:t>Source</a:t>
            </a:r>
            <a:r>
              <a:rPr lang="ru-RU" dirty="0"/>
              <a:t> </a:t>
            </a:r>
            <a:r>
              <a:rPr lang="ru-RU" dirty="0" err="1"/>
              <a:t>Routing</a:t>
            </a:r>
            <a:endParaRPr lang="ru-RU" dirty="0"/>
          </a:p>
          <a:p>
            <a:pPr lvl="0"/>
            <a:r>
              <a:rPr lang="ru-RU" dirty="0"/>
              <a:t>Отказ от обработки опциональных параметров заголовка</a:t>
            </a:r>
          </a:p>
          <a:p>
            <a:pPr lvl="0"/>
            <a:r>
              <a:rPr lang="ru-RU" dirty="0"/>
              <a:t>Использование в качестве номера узла его МАС-адреса</a:t>
            </a:r>
          </a:p>
        </p:txBody>
      </p:sp>
    </p:spTree>
    <p:extLst>
      <p:ext uri="{BB962C8B-B14F-4D97-AF65-F5344CB8AC3E}">
        <p14:creationId xmlns:p14="http://schemas.microsoft.com/office/powerpoint/2010/main" val="32241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2576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 smtClean="0"/>
              <a:t>Внедрение</a:t>
            </a:r>
            <a:endParaRPr kumimoji="0" lang="ru-RU" altLang="ru-RU" b="1" kern="0" dirty="0" smtClean="0"/>
          </a:p>
        </p:txBody>
      </p:sp>
      <p:pic>
        <p:nvPicPr>
          <p:cNvPr id="4098" name="Picture 2" descr="Картинки по запросу ipv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49" y="1628800"/>
            <a:ext cx="7625551" cy="44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2576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 smtClean="0"/>
              <a:t>Внедрение</a:t>
            </a:r>
            <a:endParaRPr kumimoji="0" lang="ru-RU" altLang="ru-RU" b="1" kern="0" dirty="0" smtClean="0"/>
          </a:p>
        </p:txBody>
      </p:sp>
      <p:pic>
        <p:nvPicPr>
          <p:cNvPr id="12290" name="Picture 2" descr="Картинки по запросу ipv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266" y="1412776"/>
            <a:ext cx="7765029" cy="434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Картинки по запросу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09" y="807720"/>
            <a:ext cx="9144000" cy="605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семейства </a:t>
            </a:r>
            <a:r>
              <a:rPr kumimoji="0" lang="en-US" altLang="ru-RU" b="1" kern="0" dirty="0" smtClean="0"/>
              <a:t>TCP/IP</a:t>
            </a:r>
            <a:endParaRPr kumimoji="0" lang="ru-RU" altLang="ru-RU" b="1" kern="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8356" y="5800935"/>
            <a:ext cx="87590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 err="1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модели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OSI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87101" y="1046919"/>
            <a:ext cx="7784780" cy="1183745"/>
            <a:chOff x="0" y="0"/>
            <a:chExt cx="19997" cy="19957"/>
          </a:xfrm>
        </p:grpSpPr>
        <p:sp>
          <p:nvSpPr>
            <p:cNvPr id="22" name="Rectangle 83"/>
            <p:cNvSpPr>
              <a:spLocks noChangeArrowheads="1"/>
            </p:cNvSpPr>
            <p:nvPr/>
          </p:nvSpPr>
          <p:spPr bwMode="auto">
            <a:xfrm>
              <a:off x="0" y="0"/>
              <a:ext cx="19997" cy="19743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21" y="513"/>
              <a:ext cx="1555" cy="19444"/>
              <a:chOff x="0" y="0"/>
              <a:chExt cx="19961" cy="19979"/>
            </a:xfrm>
          </p:grpSpPr>
          <p:sp>
            <p:nvSpPr>
              <p:cNvPr id="106" name="Rectangle 82"/>
              <p:cNvSpPr>
                <a:spLocks noChangeArrowheads="1"/>
              </p:cNvSpPr>
              <p:nvPr/>
            </p:nvSpPr>
            <p:spPr bwMode="auto">
              <a:xfrm>
                <a:off x="2041" y="725"/>
                <a:ext cx="17920" cy="90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7" cy="905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6405" y="286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7</a:t>
                </a: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2041" y="10924"/>
                <a:ext cx="17920" cy="90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0" y="10177"/>
                <a:ext cx="17907" cy="907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6405" y="10462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6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18435" y="1219"/>
              <a:ext cx="1396" cy="187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18275" y="513"/>
              <a:ext cx="1396" cy="187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823" y="791"/>
              <a:ext cx="884" cy="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048" y="1775"/>
              <a:ext cx="15872" cy="17968"/>
              <a:chOff x="4" y="0"/>
              <a:chExt cx="19992" cy="19977"/>
            </a:xfrm>
          </p:grpSpPr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16664" y="0"/>
                <a:ext cx="333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17473" y="7919"/>
                <a:ext cx="2223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DNS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13345" y="0"/>
                <a:ext cx="3327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/>
            </p:nvSpPr>
            <p:spPr bwMode="auto">
              <a:xfrm>
                <a:off x="14097" y="7919"/>
                <a:ext cx="2407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SMTP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10030" y="0"/>
                <a:ext cx="3324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Rectangle 67"/>
              <p:cNvSpPr>
                <a:spLocks noChangeArrowheads="1"/>
              </p:cNvSpPr>
              <p:nvPr/>
            </p:nvSpPr>
            <p:spPr bwMode="auto">
              <a:xfrm>
                <a:off x="10922" y="7919"/>
                <a:ext cx="2160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SSH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6671" y="0"/>
                <a:ext cx="3330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7698" y="7919"/>
                <a:ext cx="179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Telnet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3339" y="0"/>
                <a:ext cx="3323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/>
            </p:nvSpPr>
            <p:spPr bwMode="auto">
              <a:xfrm>
                <a:off x="4033" y="7919"/>
                <a:ext cx="253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SNMP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62"/>
              <p:cNvSpPr>
                <a:spLocks noChangeArrowheads="1"/>
              </p:cNvSpPr>
              <p:nvPr/>
            </p:nvSpPr>
            <p:spPr bwMode="auto">
              <a:xfrm>
                <a:off x="4" y="0"/>
                <a:ext cx="332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61"/>
              <p:cNvSpPr>
                <a:spLocks noChangeArrowheads="1"/>
              </p:cNvSpPr>
              <p:nvPr/>
            </p:nvSpPr>
            <p:spPr bwMode="auto">
              <a:xfrm>
                <a:off x="392" y="7279"/>
                <a:ext cx="2716" cy="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HTTP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8"/>
          <p:cNvGrpSpPr>
            <a:grpSpLocks/>
          </p:cNvGrpSpPr>
          <p:nvPr/>
        </p:nvGrpSpPr>
        <p:grpSpPr bwMode="auto">
          <a:xfrm>
            <a:off x="783926" y="4541027"/>
            <a:ext cx="7800649" cy="1212306"/>
            <a:chOff x="0" y="0"/>
            <a:chExt cx="19997" cy="19979"/>
          </a:xfrm>
        </p:grpSpPr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9984" cy="18537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46" y="564"/>
              <a:ext cx="1552" cy="18663"/>
              <a:chOff x="0" y="0"/>
              <a:chExt cx="19949" cy="19978"/>
            </a:xfrm>
          </p:grpSpPr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2057" y="739"/>
                <a:ext cx="17892" cy="9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5" cy="926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6440" y="291"/>
                <a:ext cx="12596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057" y="10760"/>
                <a:ext cx="17892" cy="9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0" y="10023"/>
                <a:ext cx="17905" cy="921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6440" y="10291"/>
                <a:ext cx="12596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422" y="1651"/>
              <a:ext cx="1393" cy="183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8263" y="961"/>
              <a:ext cx="1392" cy="183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8530" y="1254"/>
              <a:ext cx="1467" cy="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IV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073" y="1714"/>
              <a:ext cx="15858" cy="16823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10"/>
            <p:cNvSpPr>
              <a:spLocks noChangeArrowheads="1"/>
            </p:cNvSpPr>
            <p:nvPr/>
          </p:nvSpPr>
          <p:spPr bwMode="auto">
            <a:xfrm>
              <a:off x="7347" y="3532"/>
              <a:ext cx="6055" cy="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Не</a:t>
              </a: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 </a:t>
              </a: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регламентируется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15" y="8756"/>
              <a:ext cx="12205" cy="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Ethernet, Token Ring, FDDI, X.25, SLIP, PPP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87101" y="3750805"/>
            <a:ext cx="7784780" cy="637890"/>
          </a:xfrm>
          <a:prstGeom prst="rect">
            <a:avLst/>
          </a:prstGeom>
          <a:solidFill>
            <a:srgbClr val="D9D9D9"/>
          </a:solidFill>
          <a:ln w="825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895002" y="3887270"/>
            <a:ext cx="542680" cy="53633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831531" y="3846013"/>
            <a:ext cx="542680" cy="53633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1025118" y="3861882"/>
            <a:ext cx="380829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7962554" y="3890443"/>
            <a:ext cx="542682" cy="5395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7899082" y="3849187"/>
            <a:ext cx="542682" cy="53950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7997464" y="3865054"/>
            <a:ext cx="571244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III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3"/>
          <p:cNvSpPr>
            <a:spLocks noChangeArrowheads="1"/>
          </p:cNvSpPr>
          <p:nvPr/>
        </p:nvSpPr>
        <p:spPr bwMode="auto">
          <a:xfrm>
            <a:off x="1583667" y="3842840"/>
            <a:ext cx="1174223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6" name="Rectangle 32"/>
          <p:cNvSpPr>
            <a:spLocks noChangeArrowheads="1"/>
          </p:cNvSpPr>
          <p:nvPr/>
        </p:nvSpPr>
        <p:spPr bwMode="auto">
          <a:xfrm>
            <a:off x="2002579" y="3953914"/>
            <a:ext cx="399871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IP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2751543" y="3842840"/>
            <a:ext cx="10948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840080" y="3842840"/>
            <a:ext cx="1244042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0" name="Rectangle 28"/>
          <p:cNvSpPr>
            <a:spLocks noChangeArrowheads="1"/>
          </p:cNvSpPr>
          <p:nvPr/>
        </p:nvSpPr>
        <p:spPr bwMode="auto">
          <a:xfrm>
            <a:off x="3013363" y="3953914"/>
            <a:ext cx="571244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DHCP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27"/>
          <p:cNvSpPr>
            <a:spLocks noChangeArrowheads="1"/>
          </p:cNvSpPr>
          <p:nvPr/>
        </p:nvSpPr>
        <p:spPr bwMode="auto">
          <a:xfrm>
            <a:off x="6451932" y="3842840"/>
            <a:ext cx="1320207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2" name="Rectangle 26"/>
          <p:cNvSpPr>
            <a:spLocks noChangeArrowheads="1"/>
          </p:cNvSpPr>
          <p:nvPr/>
        </p:nvSpPr>
        <p:spPr bwMode="auto">
          <a:xfrm>
            <a:off x="5325314" y="3953914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 41"/>
          <p:cNvGrpSpPr>
            <a:grpSpLocks/>
          </p:cNvGrpSpPr>
          <p:nvPr/>
        </p:nvGrpSpPr>
        <p:grpSpPr bwMode="auto">
          <a:xfrm>
            <a:off x="787101" y="2405209"/>
            <a:ext cx="7784780" cy="1231347"/>
            <a:chOff x="0" y="0"/>
            <a:chExt cx="19997" cy="19979"/>
          </a:xfrm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9997" cy="19134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114" y="1402"/>
              <a:ext cx="1556" cy="18412"/>
              <a:chOff x="0" y="0"/>
              <a:chExt cx="19962" cy="19978"/>
            </a:xfrm>
          </p:grpSpPr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2053" y="761"/>
                <a:ext cx="17909" cy="92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6402" y="291"/>
                <a:ext cx="12598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52"/>
              <p:cNvSpPr>
                <a:spLocks noChangeArrowheads="1"/>
              </p:cNvSpPr>
              <p:nvPr/>
            </p:nvSpPr>
            <p:spPr bwMode="auto">
              <a:xfrm>
                <a:off x="2053" y="10739"/>
                <a:ext cx="17909" cy="92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0" y="9978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50"/>
              <p:cNvSpPr>
                <a:spLocks noChangeArrowheads="1"/>
              </p:cNvSpPr>
              <p:nvPr/>
            </p:nvSpPr>
            <p:spPr bwMode="auto">
              <a:xfrm>
                <a:off x="6402" y="10313"/>
                <a:ext cx="12598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4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18432" y="1938"/>
              <a:ext cx="1395" cy="180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8272" y="1258"/>
              <a:ext cx="1396" cy="180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18670" y="1505"/>
              <a:ext cx="1177" cy="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15301" y="1485"/>
              <a:ext cx="2622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15979" y="8185"/>
              <a:ext cx="1716" cy="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UDP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2048" y="1485"/>
              <a:ext cx="13250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Rectangle 42"/>
            <p:cNvSpPr>
              <a:spLocks noChangeArrowheads="1"/>
            </p:cNvSpPr>
            <p:nvPr/>
          </p:nvSpPr>
          <p:spPr bwMode="auto">
            <a:xfrm>
              <a:off x="8156" y="8392"/>
              <a:ext cx="1471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TCP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5080947" y="3842840"/>
            <a:ext cx="13709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4069266" y="3972956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ARP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6428130" y="3939005"/>
            <a:ext cx="1367810" cy="3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Routing: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OSPF, RIP, EIGRP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496039" y="5782095"/>
            <a:ext cx="1048605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ru-RU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стека 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TCP/IP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395130" y="3983435"/>
            <a:ext cx="74261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ICMP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Овал 165"/>
          <p:cNvSpPr/>
          <p:nvPr/>
        </p:nvSpPr>
        <p:spPr bwMode="auto">
          <a:xfrm>
            <a:off x="1705404" y="3760327"/>
            <a:ext cx="847343" cy="78070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Овал 168"/>
          <p:cNvSpPr/>
          <p:nvPr/>
        </p:nvSpPr>
        <p:spPr bwMode="auto">
          <a:xfrm>
            <a:off x="2124018" y="2645170"/>
            <a:ext cx="6076947" cy="780700"/>
          </a:xfrm>
          <a:prstGeom prst="ellipse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Овал 170"/>
          <p:cNvSpPr/>
          <p:nvPr/>
        </p:nvSpPr>
        <p:spPr bwMode="auto">
          <a:xfrm>
            <a:off x="6598820" y="1175356"/>
            <a:ext cx="1300262" cy="1101515"/>
          </a:xfrm>
          <a:prstGeom prst="ellips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Овал 89"/>
          <p:cNvSpPr/>
          <p:nvPr/>
        </p:nvSpPr>
        <p:spPr bwMode="auto">
          <a:xfrm>
            <a:off x="1592585" y="1093857"/>
            <a:ext cx="5283671" cy="118301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5400000">
            <a:off x="-159965" y="4811043"/>
            <a:ext cx="104462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MAC</a:t>
            </a:r>
            <a:r>
              <a:rPr lang="ru-RU" sz="1600" dirty="0" smtClean="0">
                <a:solidFill>
                  <a:srgbClr val="7030A0"/>
                </a:solidFill>
              </a:rPr>
              <a:t/>
            </a:r>
            <a:br>
              <a:rPr lang="ru-RU" sz="1600" dirty="0" smtClean="0">
                <a:solidFill>
                  <a:srgbClr val="7030A0"/>
                </a:solidFill>
              </a:rPr>
            </a:br>
            <a:r>
              <a:rPr lang="ru-RU" sz="1600" dirty="0" smtClean="0">
                <a:solidFill>
                  <a:srgbClr val="7030A0"/>
                </a:solidFill>
              </a:rPr>
              <a:t>адреса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5400000">
            <a:off x="-1474646" y="2538880"/>
            <a:ext cx="3335430" cy="338554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IP</a:t>
            </a:r>
            <a:r>
              <a:rPr lang="ru-RU" sz="1600" dirty="0" smtClean="0">
                <a:solidFill>
                  <a:srgbClr val="7030A0"/>
                </a:solidFill>
              </a:rPr>
              <a:t>-адреса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5400000">
            <a:off x="-70088" y="1495552"/>
            <a:ext cx="1254735" cy="338554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DNS</a:t>
            </a:r>
            <a:r>
              <a:rPr lang="ru-RU" sz="1600" dirty="0" smtClean="0">
                <a:solidFill>
                  <a:srgbClr val="7030A0"/>
                </a:solidFill>
              </a:rPr>
              <a:t>-адреса</a:t>
            </a:r>
            <a:endParaRPr lang="ru-RU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ртинки по запросу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99" y="2924944"/>
            <a:ext cx="5538167" cy="380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628800"/>
            <a:ext cx="698477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00E0C"/>
                </a:solidFill>
              </a:rPr>
              <a:t>Причины модернизации</a:t>
            </a:r>
          </a:p>
          <a:p>
            <a:r>
              <a:rPr lang="ru-RU" dirty="0">
                <a:solidFill>
                  <a:srgbClr val="100E0C"/>
                </a:solidFill>
              </a:rPr>
              <a:t>Расширенное адресное пространство</a:t>
            </a:r>
          </a:p>
          <a:p>
            <a:r>
              <a:rPr lang="ru-RU" dirty="0">
                <a:solidFill>
                  <a:srgbClr val="100E0C"/>
                </a:solidFill>
              </a:rPr>
              <a:t>Гибкий формат заголовка</a:t>
            </a:r>
          </a:p>
          <a:p>
            <a:r>
              <a:rPr lang="ru-RU" dirty="0">
                <a:solidFill>
                  <a:srgbClr val="100E0C"/>
                </a:solidFill>
              </a:rPr>
              <a:t>Снижение нагрузки на маршрутизаторы</a:t>
            </a:r>
          </a:p>
          <a:p>
            <a:r>
              <a:rPr lang="ru-RU" dirty="0">
                <a:solidFill>
                  <a:srgbClr val="100E0C"/>
                </a:solidFill>
              </a:rPr>
              <a:t>Переход с IPv4 на IPv6</a:t>
            </a:r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25760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IPv6</a:t>
            </a:r>
            <a:endParaRPr kumimoji="0" lang="ru-RU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515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2576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/>
              <a:t>Причины модернизации</a:t>
            </a:r>
            <a:endParaRPr kumimoji="0" lang="ru-RU" altLang="ru-RU" b="1" kern="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449288" y="873936"/>
            <a:ext cx="84431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1600" b="1" dirty="0" smtClean="0"/>
              <a:t>Переход </a:t>
            </a:r>
            <a:r>
              <a:rPr lang="ru-RU" sz="1600" b="1" dirty="0"/>
              <a:t>к промышленному использованию </a:t>
            </a:r>
            <a:r>
              <a:rPr lang="ru-RU" sz="1600" b="1" dirty="0" err="1" smtClean="0"/>
              <a:t>Internet</a:t>
            </a:r>
            <a:endParaRPr lang="ru-RU" sz="1600" b="1" dirty="0"/>
          </a:p>
          <a:p>
            <a:pPr lvl="0"/>
            <a:r>
              <a:rPr lang="ru-RU" sz="1600" dirty="0"/>
              <a:t>построение корпоративных сетей с использованием транспортных средств </a:t>
            </a:r>
            <a:r>
              <a:rPr lang="ru-RU" sz="1600" dirty="0" err="1"/>
              <a:t>Internet</a:t>
            </a:r>
            <a:r>
              <a:rPr lang="ru-RU" sz="1600" dirty="0"/>
              <a:t> (виртуальные частные сети) </a:t>
            </a:r>
          </a:p>
          <a:p>
            <a:pPr lvl="0"/>
            <a:r>
              <a:rPr lang="ru-RU" sz="1600" dirty="0"/>
              <a:t>применение </a:t>
            </a:r>
            <a:r>
              <a:rPr lang="ru-RU" sz="1600" dirty="0" err="1"/>
              <a:t>Web</a:t>
            </a:r>
            <a:r>
              <a:rPr lang="ru-RU" sz="1600" dirty="0"/>
              <a:t>-технологии для получения доступа к корпоративной информации</a:t>
            </a:r>
          </a:p>
          <a:p>
            <a:pPr lvl="0"/>
            <a:r>
              <a:rPr lang="ru-RU" sz="1600" dirty="0"/>
              <a:t>ведение электронной коммерции с помощью </a:t>
            </a:r>
            <a:r>
              <a:rPr lang="ru-RU" sz="1600" dirty="0" err="1"/>
              <a:t>Internet</a:t>
            </a:r>
            <a:endParaRPr lang="ru-RU" sz="1600" dirty="0"/>
          </a:p>
          <a:p>
            <a:pPr lvl="0"/>
            <a:r>
              <a:rPr lang="ru-RU" sz="1600" dirty="0"/>
              <a:t>внедрение </a:t>
            </a:r>
            <a:r>
              <a:rPr lang="ru-RU" sz="1600" dirty="0" err="1"/>
              <a:t>Internet</a:t>
            </a:r>
            <a:r>
              <a:rPr lang="ru-RU" sz="1600" dirty="0"/>
              <a:t> в индустрию развлечений (распространение видеофильмов, звукозаписей, интерактивные игры) </a:t>
            </a:r>
          </a:p>
          <a:p>
            <a:pPr algn="ctr">
              <a:buNone/>
            </a:pPr>
            <a:r>
              <a:rPr lang="en-US" sz="1600" b="1" dirty="0"/>
              <a:t>В </a:t>
            </a:r>
            <a:r>
              <a:rPr lang="en-US" sz="1600" b="1" dirty="0" err="1" smtClean="0"/>
              <a:t>результате</a:t>
            </a:r>
            <a:endParaRPr lang="ru-RU" sz="1600" b="1" i="1" dirty="0"/>
          </a:p>
          <a:p>
            <a:pPr lvl="0"/>
            <a:r>
              <a:rPr lang="ru-RU" sz="1600" dirty="0"/>
              <a:t>быстрый рост сети</a:t>
            </a:r>
          </a:p>
          <a:p>
            <a:pPr lvl="1"/>
            <a:r>
              <a:rPr lang="ru-RU" sz="1600" dirty="0"/>
              <a:t>дефицит IP-адресов,</a:t>
            </a:r>
          </a:p>
          <a:p>
            <a:pPr lvl="1"/>
            <a:r>
              <a:rPr lang="ru-RU" sz="1600" dirty="0"/>
              <a:t>перегрузка маршрутизаторов</a:t>
            </a:r>
          </a:p>
          <a:p>
            <a:pPr lvl="1"/>
            <a:r>
              <a:rPr lang="ru-RU" sz="1600" dirty="0"/>
              <a:t>резкое увеличение суммарного объема трафика </a:t>
            </a:r>
          </a:p>
          <a:p>
            <a:pPr lvl="0"/>
            <a:r>
              <a:rPr lang="ru-RU" sz="1600" dirty="0"/>
              <a:t>изменение характера </a:t>
            </a:r>
            <a:r>
              <a:rPr lang="ru-RU" sz="1600" dirty="0" smtClean="0"/>
              <a:t>трафика</a:t>
            </a:r>
          </a:p>
          <a:p>
            <a:pPr lvl="1"/>
            <a:r>
              <a:rPr lang="ru-RU" sz="1600" dirty="0" smtClean="0"/>
              <a:t>мультимедийные </a:t>
            </a:r>
            <a:r>
              <a:rPr lang="ru-RU" sz="1600" dirty="0"/>
              <a:t>данные </a:t>
            </a:r>
          </a:p>
          <a:p>
            <a:pPr lvl="0"/>
            <a:r>
              <a:rPr lang="ru-RU" sz="1600" dirty="0"/>
              <a:t>ужесточение требований к качеству обслуживания</a:t>
            </a:r>
          </a:p>
          <a:p>
            <a:pPr lvl="1"/>
            <a:r>
              <a:rPr lang="ru-RU" sz="1600" dirty="0"/>
              <a:t>предоставления гарантированной полосы пропускания с заданным уровнем задержки передаваемых пакетов </a:t>
            </a:r>
          </a:p>
          <a:p>
            <a:pPr lvl="1"/>
            <a:r>
              <a:rPr lang="ru-RU" sz="1600" dirty="0"/>
              <a:t>предоставление услуг по защите данных</a:t>
            </a:r>
          </a:p>
          <a:p>
            <a:pPr lvl="1"/>
            <a:r>
              <a:rPr lang="ru-RU" sz="1600" dirty="0"/>
              <a:t>возможность </a:t>
            </a:r>
            <a:r>
              <a:rPr lang="ru-RU" sz="1600" dirty="0" err="1"/>
              <a:t>автоконфигурирования</a:t>
            </a:r>
            <a:r>
              <a:rPr lang="ru-RU" sz="1600" dirty="0"/>
              <a:t> стека TCP/IP</a:t>
            </a:r>
          </a:p>
        </p:txBody>
      </p:sp>
      <p:pic>
        <p:nvPicPr>
          <p:cNvPr id="3074" name="Picture 2" descr="Картинки по запросу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85293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5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2576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/>
              <a:t>Главные </a:t>
            </a:r>
            <a:r>
              <a:rPr lang="ru-RU" b="1" dirty="0" smtClean="0"/>
              <a:t>цели</a:t>
            </a:r>
            <a:endParaRPr kumimoji="0" lang="ru-RU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47868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Создание </a:t>
            </a:r>
            <a:r>
              <a:rPr lang="ru-RU" dirty="0"/>
              <a:t>масштабируемой схемы адресации</a:t>
            </a:r>
          </a:p>
          <a:p>
            <a:pPr lvl="0"/>
            <a:r>
              <a:rPr lang="ru-RU" dirty="0"/>
              <a:t>П</a:t>
            </a:r>
            <a:r>
              <a:rPr lang="ru-RU" dirty="0" smtClean="0"/>
              <a:t>овышение </a:t>
            </a:r>
            <a:r>
              <a:rPr lang="ru-RU" dirty="0"/>
              <a:t>масштабируемости средств маршрутизации </a:t>
            </a:r>
          </a:p>
          <a:p>
            <a:pPr lvl="0"/>
            <a:r>
              <a:rPr lang="ru-RU" dirty="0"/>
              <a:t>П</a:t>
            </a:r>
            <a:r>
              <a:rPr lang="ru-RU" dirty="0" smtClean="0"/>
              <a:t>овышение </a:t>
            </a:r>
            <a:r>
              <a:rPr lang="ru-RU" dirty="0"/>
              <a:t>пропускной способности сети</a:t>
            </a:r>
          </a:p>
          <a:p>
            <a:pPr lvl="0"/>
            <a:r>
              <a:rPr lang="ru-RU" dirty="0"/>
              <a:t>Г</a:t>
            </a:r>
            <a:r>
              <a:rPr lang="ru-RU" dirty="0" smtClean="0"/>
              <a:t>арантии </a:t>
            </a:r>
            <a:r>
              <a:rPr lang="ru-RU" dirty="0"/>
              <a:t>качества транспортных услуг - средней интенсивности трафика, величины задержек и т.п. </a:t>
            </a:r>
          </a:p>
          <a:p>
            <a:pPr lvl="0"/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/>
              <a:t>средств обеспечения секретности</a:t>
            </a:r>
          </a:p>
        </p:txBody>
      </p:sp>
      <p:pic>
        <p:nvPicPr>
          <p:cNvPr id="2050" name="Picture 2" descr="Картинки по запросу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1"/>
            <a:ext cx="914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0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2576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/>
              <a:t>Расширенное адресное пространство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09067" y="1984864"/>
            <a:ext cx="83346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/>
              <a:t>Увеличение </a:t>
            </a:r>
            <a:r>
              <a:rPr lang="ru-RU" b="1" dirty="0"/>
              <a:t>разрядности поля адреса. Адрес </a:t>
            </a:r>
            <a:r>
              <a:rPr lang="en-US" b="1" dirty="0" err="1"/>
              <a:t>IPv</a:t>
            </a:r>
            <a:r>
              <a:rPr lang="ru-RU" b="1" dirty="0"/>
              <a:t>6 состоит из 128 бит или 16 байт</a:t>
            </a:r>
          </a:p>
          <a:p>
            <a:pPr lvl="1"/>
            <a:r>
              <a:rPr lang="ru-RU" dirty="0"/>
              <a:t>340 282 366 920 938 463 463 374 607 431 762 211 456. </a:t>
            </a:r>
          </a:p>
          <a:p>
            <a:pPr lvl="1"/>
            <a:r>
              <a:rPr lang="ru-RU" dirty="0"/>
              <a:t>На каждого жителя Земли - 5,7*10</a:t>
            </a:r>
            <a:r>
              <a:rPr lang="ru-RU" baseline="30000" dirty="0"/>
              <a:t>28</a:t>
            </a:r>
            <a:r>
              <a:rPr lang="ru-RU" dirty="0"/>
              <a:t> адресов</a:t>
            </a:r>
          </a:p>
          <a:p>
            <a:pPr lvl="0"/>
            <a:r>
              <a:rPr lang="ru-RU" b="1" dirty="0" smtClean="0"/>
              <a:t>Введение </a:t>
            </a:r>
            <a:r>
              <a:rPr lang="ru-RU" b="1" dirty="0"/>
              <a:t>новых полей: вместо 2 уровней иерархии адреса - 4 </a:t>
            </a:r>
            <a:r>
              <a:rPr lang="ru-RU" b="1" dirty="0" smtClean="0"/>
              <a:t>уровня</a:t>
            </a:r>
          </a:p>
          <a:p>
            <a:pPr lvl="1"/>
            <a:r>
              <a:rPr lang="en-US" b="1" dirty="0" smtClean="0"/>
              <a:t>TLA</a:t>
            </a:r>
            <a:r>
              <a:rPr lang="ru-RU" b="1" dirty="0" smtClean="0"/>
              <a:t> – крупный провайдер</a:t>
            </a:r>
          </a:p>
          <a:p>
            <a:pPr lvl="1"/>
            <a:r>
              <a:rPr lang="en-US" b="1" dirty="0" smtClean="0"/>
              <a:t>NLA – </a:t>
            </a:r>
            <a:r>
              <a:rPr lang="ru-RU" b="1" dirty="0" smtClean="0"/>
              <a:t>мелкий и средний провайдер</a:t>
            </a:r>
          </a:p>
          <a:p>
            <a:pPr lvl="1"/>
            <a:r>
              <a:rPr lang="en-US" b="1" dirty="0" smtClean="0"/>
              <a:t>SLA –</a:t>
            </a:r>
            <a:r>
              <a:rPr lang="ru-RU" b="1" dirty="0" smtClean="0"/>
              <a:t> сети абонента</a:t>
            </a:r>
            <a:endParaRPr lang="ru-RU" b="1" dirty="0"/>
          </a:p>
          <a:p>
            <a:pPr lvl="0"/>
            <a:r>
              <a:rPr lang="ru-RU" b="1" dirty="0"/>
              <a:t>Поддержка технологии агрегирования адресов (</a:t>
            </a:r>
            <a:r>
              <a:rPr lang="en-US" b="1" dirty="0"/>
              <a:t>CIDR</a:t>
            </a:r>
            <a:r>
              <a:rPr lang="ru-RU" b="1" dirty="0"/>
              <a:t>)</a:t>
            </a:r>
            <a:endParaRPr lang="ru-RU" b="1" i="1" dirty="0"/>
          </a:p>
          <a:p>
            <a:pPr lvl="0"/>
            <a:r>
              <a:rPr lang="en-US" b="1" dirty="0" err="1"/>
              <a:t>Усовершенствованная</a:t>
            </a:r>
            <a:r>
              <a:rPr lang="en-US" b="1" dirty="0"/>
              <a:t> </a:t>
            </a:r>
            <a:r>
              <a:rPr lang="en-US" b="1" dirty="0" err="1"/>
              <a:t>система</a:t>
            </a:r>
            <a:r>
              <a:rPr lang="en-US" b="1" dirty="0"/>
              <a:t> </a:t>
            </a:r>
            <a:r>
              <a:rPr lang="en-US" b="1" dirty="0" err="1"/>
              <a:t>групповой</a:t>
            </a:r>
            <a:r>
              <a:rPr lang="en-US" b="1" dirty="0"/>
              <a:t> </a:t>
            </a:r>
            <a:r>
              <a:rPr lang="en-US" b="1" dirty="0" err="1"/>
              <a:t>адресации</a:t>
            </a:r>
            <a:endParaRPr lang="ru-RU" b="1" i="1" dirty="0"/>
          </a:p>
          <a:p>
            <a:pPr lvl="0"/>
            <a:r>
              <a:rPr lang="en-US" b="1" dirty="0" err="1"/>
              <a:t>Введение</a:t>
            </a:r>
            <a:r>
              <a:rPr lang="en-US" b="1" dirty="0"/>
              <a:t> </a:t>
            </a:r>
            <a:r>
              <a:rPr lang="en-US" b="1" dirty="0" err="1"/>
              <a:t>нового</a:t>
            </a:r>
            <a:r>
              <a:rPr lang="en-US" b="1" dirty="0"/>
              <a:t> </a:t>
            </a:r>
            <a:r>
              <a:rPr lang="en-US" b="1" dirty="0" err="1"/>
              <a:t>типа</a:t>
            </a:r>
            <a:r>
              <a:rPr lang="en-US" b="1" dirty="0"/>
              <a:t> </a:t>
            </a:r>
            <a:r>
              <a:rPr lang="en-US" b="1" dirty="0" err="1"/>
              <a:t>адресов</a:t>
            </a:r>
            <a:r>
              <a:rPr lang="en-US" b="1" dirty="0"/>
              <a:t> </a:t>
            </a:r>
            <a:r>
              <a:rPr lang="en-US" b="1" dirty="0" err="1" smtClean="0"/>
              <a:t>anycast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4619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2576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 smtClean="0"/>
              <a:t>Формат адреса</a:t>
            </a:r>
            <a:r>
              <a:rPr lang="en-US" b="1" dirty="0" smtClean="0"/>
              <a:t> IPv6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5575" y="3212976"/>
            <a:ext cx="80637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Префиксы уровней агрегирования: </a:t>
            </a:r>
          </a:p>
          <a:p>
            <a:pPr lvl="1"/>
            <a:r>
              <a:rPr lang="en-US" sz="1600" dirty="0"/>
              <a:t>Top</a:t>
            </a:r>
            <a:r>
              <a:rPr lang="ru-RU" sz="1600" dirty="0"/>
              <a:t>-</a:t>
            </a:r>
            <a:r>
              <a:rPr lang="en-US" sz="1600" dirty="0"/>
              <a:t>Level Aggregation</a:t>
            </a:r>
            <a:r>
              <a:rPr lang="ru-RU" sz="1600" dirty="0"/>
              <a:t>, </a:t>
            </a:r>
            <a:r>
              <a:rPr lang="en-US" sz="1600" dirty="0"/>
              <a:t>TLA</a:t>
            </a:r>
            <a:r>
              <a:rPr lang="ru-RU" sz="1600" dirty="0"/>
              <a:t> – идентифицирует самых крупных провайдеров</a:t>
            </a:r>
          </a:p>
          <a:p>
            <a:pPr lvl="1"/>
            <a:r>
              <a:rPr lang="en-US" sz="1600" dirty="0"/>
              <a:t>Next</a:t>
            </a:r>
            <a:r>
              <a:rPr lang="ru-RU" sz="1600" dirty="0"/>
              <a:t>-</a:t>
            </a:r>
            <a:r>
              <a:rPr lang="en-US" sz="1600" dirty="0"/>
              <a:t>Level Aggregation</a:t>
            </a:r>
            <a:r>
              <a:rPr lang="ru-RU" sz="1600" dirty="0"/>
              <a:t>, </a:t>
            </a:r>
            <a:r>
              <a:rPr lang="en-US" sz="1600" dirty="0"/>
              <a:t>NLA</a:t>
            </a:r>
            <a:r>
              <a:rPr lang="ru-RU" sz="1600" dirty="0"/>
              <a:t> – идентифицирует сети более мелких провайдеров</a:t>
            </a:r>
          </a:p>
          <a:p>
            <a:pPr lvl="1"/>
            <a:r>
              <a:rPr lang="en-US" sz="1600" dirty="0"/>
              <a:t>Site</a:t>
            </a:r>
            <a:r>
              <a:rPr lang="ru-RU" sz="1600" dirty="0"/>
              <a:t>-</a:t>
            </a:r>
            <a:r>
              <a:rPr lang="en-US" sz="1600" dirty="0"/>
              <a:t>Level Aggregation</a:t>
            </a:r>
            <a:r>
              <a:rPr lang="ru-RU" sz="1600" dirty="0"/>
              <a:t>, </a:t>
            </a:r>
            <a:r>
              <a:rPr lang="en-US" sz="1600" dirty="0"/>
              <a:t>SLA</a:t>
            </a:r>
            <a:r>
              <a:rPr lang="ru-RU" sz="1600" dirty="0"/>
              <a:t> – идентифицирует сети отдельных </a:t>
            </a:r>
            <a:r>
              <a:rPr lang="ru-RU" sz="1600" dirty="0" smtClean="0"/>
              <a:t>абонентов</a:t>
            </a:r>
            <a:endParaRPr lang="ru-RU" sz="1600" dirty="0"/>
          </a:p>
          <a:p>
            <a:r>
              <a:rPr lang="ru-RU" sz="1600" b="1" dirty="0"/>
              <a:t>Идентификатор интерфейса (</a:t>
            </a:r>
            <a:r>
              <a:rPr lang="en-US" sz="1600" b="1" dirty="0"/>
              <a:t>Interface ID</a:t>
            </a:r>
            <a:r>
              <a:rPr lang="ru-RU" sz="1600" b="1" dirty="0" smtClean="0"/>
              <a:t>)</a:t>
            </a:r>
            <a:endParaRPr lang="ru-RU" sz="1600" b="1" dirty="0"/>
          </a:p>
          <a:p>
            <a:pPr lvl="1"/>
            <a:r>
              <a:rPr lang="ru-RU" sz="1600" dirty="0"/>
              <a:t>С</a:t>
            </a:r>
            <a:r>
              <a:rPr lang="ru-RU" sz="1600" dirty="0" smtClean="0"/>
              <a:t>овпадает </a:t>
            </a:r>
            <a:r>
              <a:rPr lang="ru-RU" sz="1600" dirty="0"/>
              <a:t>с локальным </a:t>
            </a:r>
            <a:r>
              <a:rPr lang="ru-RU" sz="1600" dirty="0" smtClean="0"/>
              <a:t>адресом</a:t>
            </a:r>
            <a:endParaRPr lang="en-US" sz="1600" dirty="0"/>
          </a:p>
          <a:p>
            <a:pPr lvl="2"/>
            <a:r>
              <a:rPr lang="en-US" sz="1600" dirty="0" smtClean="0"/>
              <a:t>MAC</a:t>
            </a:r>
            <a:r>
              <a:rPr lang="ru-RU" sz="1600" dirty="0" smtClean="0"/>
              <a:t>-адрес / 48 бит</a:t>
            </a:r>
          </a:p>
          <a:p>
            <a:pPr lvl="2"/>
            <a:r>
              <a:rPr lang="en-US" sz="1600" dirty="0" smtClean="0"/>
              <a:t>X.25</a:t>
            </a:r>
            <a:r>
              <a:rPr lang="ru-RU" sz="1600" dirty="0"/>
              <a:t> </a:t>
            </a:r>
            <a:r>
              <a:rPr lang="ru-RU" sz="1600" dirty="0" smtClean="0"/>
              <a:t>/ 60 бит</a:t>
            </a:r>
          </a:p>
          <a:p>
            <a:pPr lvl="2"/>
            <a:r>
              <a:rPr lang="en-US" sz="1600" dirty="0" smtClean="0"/>
              <a:t>ATM </a:t>
            </a:r>
            <a:r>
              <a:rPr lang="ru-RU" sz="1600" dirty="0" smtClean="0"/>
              <a:t>/ 48 бит</a:t>
            </a:r>
            <a:endParaRPr lang="ru-RU" sz="1600" dirty="0"/>
          </a:p>
          <a:p>
            <a:pPr lvl="1"/>
            <a:r>
              <a:rPr lang="ru-RU" sz="1600" dirty="0"/>
              <a:t>О</a:t>
            </a:r>
            <a:r>
              <a:rPr lang="ru-RU" sz="1600" dirty="0" smtClean="0"/>
              <a:t>перация </a:t>
            </a:r>
            <a:r>
              <a:rPr lang="ru-RU" sz="1600" dirty="0"/>
              <a:t>разделения сети на подсети не используется, так как в этом нет </a:t>
            </a:r>
            <a:r>
              <a:rPr lang="ru-RU" sz="1600" dirty="0" smtClean="0"/>
              <a:t>необходимости</a:t>
            </a:r>
          </a:p>
          <a:p>
            <a:pPr lvl="1"/>
            <a:r>
              <a:rPr lang="ru-RU" sz="1600" dirty="0" smtClean="0"/>
              <a:t>Не нужен </a:t>
            </a:r>
            <a:r>
              <a:rPr lang="en-US" sz="1600" dirty="0" smtClean="0"/>
              <a:t>DHCP</a:t>
            </a:r>
            <a:endParaRPr lang="ru-RU" sz="1600" dirty="0"/>
          </a:p>
        </p:txBody>
      </p:sp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79208"/>
              </p:ext>
            </p:extLst>
          </p:nvPr>
        </p:nvGraphicFramePr>
        <p:xfrm>
          <a:off x="556617" y="971177"/>
          <a:ext cx="8458200" cy="2209801"/>
        </p:xfrm>
        <a:graphic>
          <a:graphicData uri="http://schemas.openxmlformats.org/drawingml/2006/table">
            <a:tbl>
              <a:tblPr/>
              <a:tblGrid>
                <a:gridCol w="1027113"/>
                <a:gridCol w="1404937"/>
                <a:gridCol w="365125"/>
                <a:gridCol w="1531938"/>
                <a:gridCol w="1550987"/>
                <a:gridCol w="2578100"/>
              </a:tblGrid>
              <a:tr h="706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Префикс формата (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FP)</a:t>
                      </a:r>
                      <a:endParaRPr kumimoji="0" lang="en-US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Агрегирование верхнего уровня (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TLA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Агрегирование следующего уровня (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NLA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Агрегирование местного уровня (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SLA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Идентификатор интерфейса  (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 ID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5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артинки по запросу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046712"/>
            <a:ext cx="4542631" cy="267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2576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/>
              <a:t>Новая форма записи адреса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08720"/>
            <a:ext cx="4572000" cy="4462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ru-RU" b="1" dirty="0" smtClean="0"/>
              <a:t>Произвольный адрес </a:t>
            </a:r>
          </a:p>
          <a:p>
            <a:r>
              <a:rPr lang="en-US" dirty="0" smtClean="0"/>
              <a:t>FEDC</a:t>
            </a:r>
            <a:r>
              <a:rPr lang="ru-RU" dirty="0"/>
              <a:t>:0</a:t>
            </a:r>
            <a:r>
              <a:rPr lang="en-US" dirty="0"/>
              <a:t>A</a:t>
            </a:r>
            <a:r>
              <a:rPr lang="ru-RU" dirty="0" smtClean="0"/>
              <a:t>98:0:0:0:0:7654:3210</a:t>
            </a:r>
            <a:endParaRPr lang="ru-RU" dirty="0"/>
          </a:p>
          <a:p>
            <a:r>
              <a:rPr lang="en-US" dirty="0"/>
              <a:t>FEDC:0A98::</a:t>
            </a:r>
            <a:r>
              <a:rPr lang="en-US" dirty="0" smtClean="0"/>
              <a:t>7654:3210</a:t>
            </a:r>
            <a:endParaRPr lang="ru-RU" dirty="0"/>
          </a:p>
          <a:p>
            <a:r>
              <a:rPr lang="en-US" dirty="0"/>
              <a:t>FEDC:A98::</a:t>
            </a:r>
            <a:r>
              <a:rPr lang="en-US" dirty="0" smtClean="0"/>
              <a:t>7654:3210</a:t>
            </a:r>
          </a:p>
          <a:p>
            <a:pPr algn="ctr">
              <a:buNone/>
            </a:pPr>
            <a:r>
              <a:rPr lang="ru-RU" b="1" dirty="0" smtClean="0"/>
              <a:t>Сокращения</a:t>
            </a:r>
          </a:p>
          <a:p>
            <a:pPr marL="342900" indent="-342900"/>
            <a:r>
              <a:rPr lang="en-US" dirty="0" smtClean="0"/>
              <a:t>:: - </a:t>
            </a:r>
            <a:r>
              <a:rPr lang="ru-RU" dirty="0" smtClean="0"/>
              <a:t>только один раз</a:t>
            </a:r>
          </a:p>
          <a:p>
            <a:pPr marL="342900" indent="-342900"/>
            <a:r>
              <a:rPr lang="ru-RU" dirty="0" smtClean="0"/>
              <a:t>0 – ведущие нули</a:t>
            </a:r>
          </a:p>
          <a:p>
            <a:pPr algn="ctr">
              <a:buNone/>
            </a:pPr>
            <a:r>
              <a:rPr lang="ru-RU" b="1" dirty="0" smtClean="0"/>
              <a:t>Маска</a:t>
            </a:r>
          </a:p>
          <a:p>
            <a:pPr marL="342900" indent="-342900"/>
            <a:r>
              <a:rPr lang="ru-RU" dirty="0" smtClean="0"/>
              <a:t>20</a:t>
            </a:r>
            <a:r>
              <a:rPr lang="en-US" dirty="0" smtClean="0"/>
              <a:t>:0A:00:C9</a:t>
            </a:r>
            <a:r>
              <a:rPr lang="en-US" u="sng" dirty="0" smtClean="0"/>
              <a:t>/32</a:t>
            </a:r>
            <a:endParaRPr lang="ru-RU" u="sng" dirty="0" smtClean="0"/>
          </a:p>
          <a:p>
            <a:pPr algn="ctr">
              <a:buNone/>
            </a:pPr>
            <a:r>
              <a:rPr lang="en-US" b="1" dirty="0" smtClean="0"/>
              <a:t>IPv4</a:t>
            </a:r>
            <a:r>
              <a:rPr lang="ru-RU" b="1" dirty="0" smtClean="0"/>
              <a:t>-совместимый адрес</a:t>
            </a:r>
            <a:endParaRPr lang="ru-RU" b="1" dirty="0"/>
          </a:p>
          <a:p>
            <a:r>
              <a:rPr lang="en-US" dirty="0"/>
              <a:t>0:0:0:0:0:FFFF:129.144.52.38 </a:t>
            </a:r>
            <a:endParaRPr lang="ru-RU" dirty="0"/>
          </a:p>
          <a:p>
            <a:r>
              <a:rPr lang="en-US" dirty="0"/>
              <a:t>:</a:t>
            </a:r>
            <a:r>
              <a:rPr lang="ru-RU" dirty="0"/>
              <a:t>:</a:t>
            </a:r>
            <a:r>
              <a:rPr lang="en-US" dirty="0" smtClean="0"/>
              <a:t>FFFF:129.144.52.38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2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Заголовок 1"/>
          <p:cNvSpPr txBox="1">
            <a:spLocks/>
          </p:cNvSpPr>
          <p:nvPr/>
        </p:nvSpPr>
        <p:spPr>
          <a:xfrm>
            <a:off x="12576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b="1" dirty="0" smtClean="0"/>
              <a:t>Виды адресов </a:t>
            </a:r>
            <a:r>
              <a:rPr lang="en-US" b="1" dirty="0" smtClean="0"/>
              <a:t>IPv6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3548" y="908719"/>
            <a:ext cx="8514692" cy="624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err="1"/>
              <a:t>Unicast</a:t>
            </a:r>
            <a:r>
              <a:rPr lang="ru-RU" sz="1800" b="1" dirty="0"/>
              <a:t> -</a:t>
            </a:r>
            <a:r>
              <a:rPr lang="ru-RU" sz="1800" dirty="0"/>
              <a:t> индивидуальный адрес </a:t>
            </a:r>
            <a:r>
              <a:rPr lang="ru-RU" sz="1800" dirty="0" smtClean="0"/>
              <a:t>узла</a:t>
            </a:r>
            <a:endParaRPr lang="ru-RU" sz="1800" dirty="0" smtClean="0"/>
          </a:p>
          <a:p>
            <a:pPr lvl="1"/>
            <a:r>
              <a:rPr lang="ru-RU" sz="1800" dirty="0" smtClean="0"/>
              <a:t>Отсутствует понятие класса </a:t>
            </a:r>
            <a:r>
              <a:rPr lang="en-US" sz="1800" dirty="0" smtClean="0"/>
              <a:t>(A, B, C, D)</a:t>
            </a:r>
            <a:endParaRPr lang="ru-RU" sz="1800" dirty="0" smtClean="0"/>
          </a:p>
          <a:p>
            <a:pPr lvl="1"/>
            <a:r>
              <a:rPr lang="ru-RU" sz="1800" dirty="0" smtClean="0"/>
              <a:t>Адрес замыкания </a:t>
            </a:r>
            <a:r>
              <a:rPr lang="en-US" sz="1800" dirty="0" smtClean="0"/>
              <a:t>(Loopback) </a:t>
            </a:r>
            <a:r>
              <a:rPr lang="en-US" sz="1800" b="1" dirty="0" smtClean="0"/>
              <a:t>::1</a:t>
            </a:r>
          </a:p>
          <a:p>
            <a:pPr lvl="1"/>
            <a:r>
              <a:rPr lang="ru-RU" sz="1800" dirty="0" smtClean="0"/>
              <a:t>Неопределённый адрес </a:t>
            </a:r>
            <a:r>
              <a:rPr lang="en-US" sz="1800" b="1" dirty="0" smtClean="0"/>
              <a:t>::0 </a:t>
            </a:r>
            <a:r>
              <a:rPr lang="en-US" sz="1800" dirty="0" smtClean="0"/>
              <a:t>(</a:t>
            </a:r>
            <a:r>
              <a:rPr lang="ru-RU" sz="1800" dirty="0" smtClean="0"/>
              <a:t>адрес источника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 lvl="1"/>
            <a:r>
              <a:rPr lang="ru-RU" sz="1800" dirty="0"/>
              <a:t>Частные </a:t>
            </a:r>
            <a:r>
              <a:rPr lang="ru-RU" sz="1800" dirty="0" smtClean="0"/>
              <a:t>адреса</a:t>
            </a:r>
            <a:r>
              <a:rPr lang="en-US" sz="1800" dirty="0" smtClean="0"/>
              <a:t> (TLA=NLA=0)</a:t>
            </a:r>
            <a:endParaRPr lang="ru-RU" sz="1800" dirty="0"/>
          </a:p>
          <a:p>
            <a:pPr lvl="2"/>
            <a:r>
              <a:rPr lang="ru-RU" sz="1800" dirty="0"/>
              <a:t>Не разделённые на подсети (64 </a:t>
            </a:r>
            <a:r>
              <a:rPr lang="ru-RU" sz="1800" dirty="0" smtClean="0"/>
              <a:t>бит</a:t>
            </a:r>
            <a:r>
              <a:rPr lang="en-US" sz="1800" dirty="0" smtClean="0"/>
              <a:t>; SLA=0</a:t>
            </a:r>
            <a:r>
              <a:rPr lang="ru-RU" sz="1800" dirty="0" smtClean="0"/>
              <a:t>)</a:t>
            </a:r>
            <a:endParaRPr lang="ru-RU" sz="1800" dirty="0"/>
          </a:p>
          <a:p>
            <a:pPr lvl="2"/>
            <a:r>
              <a:rPr lang="ru-RU" sz="1800" dirty="0"/>
              <a:t>Разделённые на подсети (16 + 64 бит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IPv4</a:t>
            </a:r>
            <a:r>
              <a:rPr lang="ru-RU" sz="1800" dirty="0" smtClean="0"/>
              <a:t>-совместимые</a:t>
            </a:r>
          </a:p>
          <a:p>
            <a:pPr lvl="2"/>
            <a:r>
              <a:rPr lang="en-US" sz="1800" dirty="0"/>
              <a:t>::</a:t>
            </a:r>
            <a:r>
              <a:rPr lang="en-US" sz="1800" dirty="0" smtClean="0"/>
              <a:t>212.193.82.142 – </a:t>
            </a:r>
            <a:r>
              <a:rPr lang="ru-RU" sz="1800" dirty="0" smtClean="0"/>
              <a:t>передача</a:t>
            </a:r>
            <a:r>
              <a:rPr lang="en-US" sz="1800" dirty="0" smtClean="0"/>
              <a:t> IPv6</a:t>
            </a:r>
            <a:r>
              <a:rPr lang="ru-RU" sz="1800" dirty="0" smtClean="0"/>
              <a:t>-адресов через сети </a:t>
            </a:r>
            <a:r>
              <a:rPr lang="en-US" sz="1800" dirty="0" smtClean="0"/>
              <a:t>IPv4</a:t>
            </a:r>
          </a:p>
          <a:p>
            <a:pPr lvl="2"/>
            <a:r>
              <a:rPr lang="en-US" sz="1800" dirty="0" smtClean="0"/>
              <a:t>::FFFF:212.193.82.142 </a:t>
            </a:r>
            <a:r>
              <a:rPr lang="en-US" sz="1800" dirty="0"/>
              <a:t>– </a:t>
            </a:r>
            <a:r>
              <a:rPr lang="ru-RU" sz="1800" dirty="0"/>
              <a:t>передача</a:t>
            </a:r>
            <a:r>
              <a:rPr lang="en-US" sz="1800" dirty="0"/>
              <a:t> </a:t>
            </a:r>
            <a:r>
              <a:rPr lang="en-US" sz="1800" dirty="0" smtClean="0"/>
              <a:t>IPv4</a:t>
            </a:r>
            <a:r>
              <a:rPr lang="ru-RU" sz="1800" dirty="0" smtClean="0"/>
              <a:t>-адресов в сетях </a:t>
            </a:r>
            <a:r>
              <a:rPr lang="en-US" sz="1800" dirty="0" err="1" smtClean="0"/>
              <a:t>IPv</a:t>
            </a:r>
            <a:r>
              <a:rPr lang="ru-RU" sz="1800" dirty="0" smtClean="0"/>
              <a:t>6</a:t>
            </a:r>
            <a:endParaRPr lang="ru-RU" sz="1800" dirty="0" smtClean="0"/>
          </a:p>
          <a:p>
            <a:r>
              <a:rPr lang="ru-RU" sz="1800" b="1" dirty="0" err="1" smtClean="0"/>
              <a:t>Multicast</a:t>
            </a:r>
            <a:r>
              <a:rPr lang="ru-RU" sz="1800" b="1" dirty="0" smtClean="0"/>
              <a:t>  </a:t>
            </a:r>
            <a:r>
              <a:rPr lang="ru-RU" sz="1800" b="1" dirty="0"/>
              <a:t>(</a:t>
            </a:r>
            <a:r>
              <a:rPr lang="ru-RU" sz="1800" b="1" dirty="0" err="1"/>
              <a:t>one-to-many</a:t>
            </a:r>
            <a:r>
              <a:rPr lang="ru-RU" sz="1800" b="1" dirty="0"/>
              <a:t>) - </a:t>
            </a:r>
            <a:r>
              <a:rPr lang="ru-RU" sz="1800" dirty="0"/>
              <a:t>адрес набора узлов, </a:t>
            </a:r>
            <a:r>
              <a:rPr lang="ru-RU" sz="1800" u="sng" dirty="0"/>
              <a:t>каждому</a:t>
            </a:r>
            <a:r>
              <a:rPr lang="ru-RU" sz="1800" dirty="0"/>
              <a:t> из которых необходимо доставить </a:t>
            </a:r>
            <a:r>
              <a:rPr lang="ru-RU" sz="1800" dirty="0" smtClean="0"/>
              <a:t>сообщение</a:t>
            </a:r>
          </a:p>
          <a:p>
            <a:pPr lvl="1"/>
            <a:r>
              <a:rPr lang="ru-RU" sz="1800" dirty="0" smtClean="0"/>
              <a:t>используются </a:t>
            </a:r>
            <a:r>
              <a:rPr lang="ru-RU" sz="1800" dirty="0"/>
              <a:t>и для реализации широковещательного адреса</a:t>
            </a:r>
          </a:p>
          <a:p>
            <a:r>
              <a:rPr lang="ru-RU" sz="1800" b="1" dirty="0" err="1" smtClean="0"/>
              <a:t>Anycast</a:t>
            </a:r>
            <a:r>
              <a:rPr lang="ru-RU" sz="1800" b="1" dirty="0" smtClean="0"/>
              <a:t> </a:t>
            </a:r>
            <a:r>
              <a:rPr lang="ru-RU" sz="1800" b="1" dirty="0"/>
              <a:t>(</a:t>
            </a:r>
            <a:r>
              <a:rPr lang="ru-RU" sz="1800" b="1" dirty="0" err="1"/>
              <a:t>one-to-nearest</a:t>
            </a:r>
            <a:r>
              <a:rPr lang="ru-RU" sz="1800" b="1" dirty="0"/>
              <a:t>) - </a:t>
            </a:r>
            <a:r>
              <a:rPr lang="ru-RU" sz="1800" dirty="0"/>
              <a:t>адрес набора узлов, </a:t>
            </a:r>
            <a:r>
              <a:rPr lang="ru-RU" sz="1800" u="sng" dirty="0"/>
              <a:t>одному</a:t>
            </a:r>
            <a:r>
              <a:rPr lang="ru-RU" sz="1800" dirty="0"/>
              <a:t> из которых необходимо доставить </a:t>
            </a:r>
            <a:r>
              <a:rPr lang="ru-RU" sz="1800" dirty="0" smtClean="0"/>
              <a:t>сообщение</a:t>
            </a:r>
            <a:endParaRPr lang="en-US" sz="1800" dirty="0" smtClean="0"/>
          </a:p>
          <a:p>
            <a:pPr lvl="1"/>
            <a:r>
              <a:rPr lang="ru-RU" sz="1800" dirty="0" smtClean="0"/>
              <a:t>Как правило, ближайшему</a:t>
            </a:r>
            <a:endParaRPr lang="ru-RU" sz="1800" dirty="0"/>
          </a:p>
          <a:p>
            <a:pPr lvl="1"/>
            <a:r>
              <a:rPr lang="ru-RU" sz="1800" dirty="0" smtClean="0"/>
              <a:t>Синтаксически </a:t>
            </a:r>
            <a:r>
              <a:rPr lang="ru-RU" sz="1800" dirty="0"/>
              <a:t>не отличим от адреса </a:t>
            </a:r>
            <a:r>
              <a:rPr lang="ru-RU" sz="1800" dirty="0" err="1" smtClean="0"/>
              <a:t>unicast</a:t>
            </a:r>
            <a:endParaRPr lang="ru-RU" sz="1800" dirty="0" smtClean="0"/>
          </a:p>
          <a:p>
            <a:pPr lvl="1"/>
            <a:r>
              <a:rPr lang="ru-RU" sz="1800" dirty="0" smtClean="0"/>
              <a:t>Ориентированы на маршрутизацию в источнике (</a:t>
            </a:r>
            <a:r>
              <a:rPr lang="en-US" sz="1800" dirty="0" smtClean="0"/>
              <a:t>Source routing)</a:t>
            </a:r>
            <a:endParaRPr lang="ru-RU" sz="1800" dirty="0"/>
          </a:p>
          <a:p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41811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6900</TotalTime>
  <Words>726</Words>
  <Application>Microsoft Office PowerPoint</Application>
  <PresentationFormat>Экран (4:3)</PresentationFormat>
  <Paragraphs>186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Природа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759</cp:revision>
  <dcterms:created xsi:type="dcterms:W3CDTF">1601-01-01T00:00:00Z</dcterms:created>
  <dcterms:modified xsi:type="dcterms:W3CDTF">2017-12-19T08:51:42Z</dcterms:modified>
</cp:coreProperties>
</file>