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77" r:id="rId2"/>
    <p:sldId id="428" r:id="rId3"/>
    <p:sldId id="427" r:id="rId4"/>
    <p:sldId id="276" r:id="rId5"/>
    <p:sldId id="279" r:id="rId6"/>
    <p:sldId id="439" r:id="rId7"/>
    <p:sldId id="280" r:id="rId8"/>
    <p:sldId id="281" r:id="rId9"/>
    <p:sldId id="440" r:id="rId10"/>
    <p:sldId id="442" r:id="rId11"/>
    <p:sldId id="441" r:id="rId12"/>
    <p:sldId id="283" r:id="rId13"/>
    <p:sldId id="378" r:id="rId14"/>
    <p:sldId id="443" r:id="rId15"/>
    <p:sldId id="379" r:id="rId16"/>
    <p:sldId id="282" r:id="rId17"/>
    <p:sldId id="365" r:id="rId18"/>
    <p:sldId id="278" r:id="rId19"/>
    <p:sldId id="284" r:id="rId20"/>
    <p:sldId id="287" r:id="rId21"/>
    <p:sldId id="286" r:id="rId22"/>
    <p:sldId id="288" r:id="rId23"/>
    <p:sldId id="285" r:id="rId24"/>
    <p:sldId id="289" r:id="rId25"/>
    <p:sldId id="380" r:id="rId26"/>
    <p:sldId id="444" r:id="rId27"/>
    <p:sldId id="381" r:id="rId28"/>
    <p:sldId id="382" r:id="rId29"/>
    <p:sldId id="383" r:id="rId30"/>
    <p:sldId id="384" r:id="rId31"/>
    <p:sldId id="394" r:id="rId32"/>
    <p:sldId id="395" r:id="rId33"/>
    <p:sldId id="396" r:id="rId34"/>
    <p:sldId id="445" r:id="rId35"/>
    <p:sldId id="397" r:id="rId36"/>
    <p:sldId id="398" r:id="rId37"/>
    <p:sldId id="385" r:id="rId38"/>
    <p:sldId id="386" r:id="rId39"/>
    <p:sldId id="387" r:id="rId40"/>
    <p:sldId id="399" r:id="rId41"/>
    <p:sldId id="388" r:id="rId42"/>
    <p:sldId id="389" r:id="rId43"/>
    <p:sldId id="400" r:id="rId44"/>
    <p:sldId id="401" r:id="rId45"/>
    <p:sldId id="402" r:id="rId46"/>
    <p:sldId id="403" r:id="rId47"/>
    <p:sldId id="404" r:id="rId48"/>
    <p:sldId id="405" r:id="rId49"/>
    <p:sldId id="412" r:id="rId50"/>
    <p:sldId id="41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B0D"/>
    <a:srgbClr val="E9D40F"/>
    <a:srgbClr val="F8D4DC"/>
    <a:srgbClr val="F76778"/>
    <a:srgbClr val="F40426"/>
    <a:srgbClr val="FCF7C8"/>
    <a:srgbClr val="F8EE90"/>
    <a:srgbClr val="100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>
        <p:scale>
          <a:sx n="75" d="100"/>
          <a:sy n="75" d="100"/>
        </p:scale>
        <p:origin x="-203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F566CD8C-B7AC-48B3-9259-7225DA04F5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59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BBA8AEEB-53FA-47FC-9A15-5F6A0747B70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1848-6483-4D56-A1A0-A086CB62A8D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660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3371B-8BE9-4C08-A9A1-27F3B78F8E78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22295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D919FA5B-1B83-42B6-90F1-6E02E64F55D0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79205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E9664D93-CD6E-4065-818B-26F988DB133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2232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317-7FA7-4A96-B163-0548B9EE1A52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1385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591A0-8B3D-4C45-857D-82A97E8DFB3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656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CDCDE-F0ED-4297-BCB5-DD6402D2362C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086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09669-00B0-40C2-A963-077868665BFD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0059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B24E3-37E2-4857-9EFD-90D216AB086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116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B66E-FDFB-48AD-92B3-EEDF4603A0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4429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B0FD8-8410-44BD-97C8-D30F83F248FD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111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EF72B-9D98-4EC5-AD09-CF45BCE0E661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058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D5B3366C-2467-4EFB-BC13-BD8452200F72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4.bin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63.bin"/><Relationship Id="rId27" Type="http://schemas.openxmlformats.org/officeDocument/2006/relationships/oleObject" Target="../embeddings/oleObject6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fu.r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 smtClean="0"/>
              <a:t>Сети</a:t>
            </a:r>
            <a:br>
              <a:rPr lang="ru-RU" altLang="ru-RU" dirty="0" smtClean="0"/>
            </a:br>
            <a:r>
              <a:rPr lang="ru-RU" altLang="ru-RU" dirty="0" smtClean="0"/>
              <a:t>Основные понятия</a:t>
            </a:r>
            <a:endParaRPr lang="ru-RU" altLang="ru-RU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/>
              <a:t>Связь двух узлов</a:t>
            </a:r>
            <a:endParaRPr lang="ru-RU" altLang="ru-RU" dirty="0"/>
          </a:p>
          <a:p>
            <a:r>
              <a:rPr lang="ru-RU" altLang="ru-RU" dirty="0" smtClean="0"/>
              <a:t>Физическая передача данных</a:t>
            </a:r>
            <a:endParaRPr lang="ru-RU" altLang="ru-RU" dirty="0"/>
          </a:p>
          <a:p>
            <a:r>
              <a:rPr lang="ru-RU" altLang="ru-RU" dirty="0" smtClean="0"/>
              <a:t>Сетевое ПО</a:t>
            </a:r>
            <a:endParaRPr lang="ru-RU" altLang="ru-RU" dirty="0"/>
          </a:p>
          <a:p>
            <a:r>
              <a:rPr lang="ru-RU" altLang="ru-RU" dirty="0" smtClean="0"/>
              <a:t>Топология сети</a:t>
            </a:r>
          </a:p>
          <a:p>
            <a:r>
              <a:rPr lang="ru-RU" altLang="ru-RU" dirty="0" smtClean="0"/>
              <a:t>Адресация в сети</a:t>
            </a:r>
          </a:p>
          <a:p>
            <a:r>
              <a:rPr lang="ru-RU" altLang="ru-RU" dirty="0" smtClean="0"/>
              <a:t>Коммутация / Маршрутизация</a:t>
            </a:r>
          </a:p>
          <a:p>
            <a:r>
              <a:rPr lang="ru-RU" altLang="ru-RU" dirty="0" smtClean="0"/>
              <a:t>Разделяемая среда передачи данных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657424" y="801578"/>
            <a:ext cx="735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Сетевая операционная система (ОС)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47650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Net OS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755576" y="1447909"/>
            <a:ext cx="8136904" cy="50774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259632" y="1876619"/>
            <a:ext cx="7200800" cy="10483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3157" y="2200726"/>
            <a:ext cx="4096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Управление локальными ресурсами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259632" y="3284984"/>
            <a:ext cx="7128792" cy="28803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3156" y="3564742"/>
            <a:ext cx="2112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Сетевые средства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443402" y="3986626"/>
            <a:ext cx="6617235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Транспортные средства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443402" y="4696296"/>
            <a:ext cx="6617235" cy="12961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Сетевые</a:t>
            </a:r>
            <a:r>
              <a:rPr kumimoji="1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службы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536176" y="5122304"/>
            <a:ext cx="6120680" cy="5040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691679" y="5229200"/>
            <a:ext cx="6120680" cy="50405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888885" y="5374332"/>
            <a:ext cx="6120680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2123728" y="5427780"/>
            <a:ext cx="1944216" cy="3971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/>
              <a:t>Клиент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5220072" y="5427780"/>
            <a:ext cx="1944216" cy="3971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/>
              <a:t>Сервер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836514" y="801578"/>
            <a:ext cx="435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Сетевые приложения</a:t>
            </a:r>
            <a:endParaRPr lang="ru-RU" sz="3600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909"/>
            <a:ext cx="2448272" cy="213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35" y="1447909"/>
            <a:ext cx="2873119" cy="209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95076"/>
            <a:ext cx="4827438" cy="29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56176" y="407707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Параллельные вычисления</a:t>
            </a:r>
          </a:p>
          <a:p>
            <a:r>
              <a:rPr lang="ru-RU" dirty="0" smtClean="0"/>
              <a:t>Специализация 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4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583" y="1196752"/>
            <a:ext cx="8686800" cy="54864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endParaRPr kumimoji="1" lang="ru-RU" altLang="ru-RU" sz="2000" dirty="0"/>
          </a:p>
          <a:p>
            <a:r>
              <a:rPr kumimoji="1" lang="ru-RU" altLang="ru-RU" sz="2000" dirty="0"/>
              <a:t>Кодирование</a:t>
            </a:r>
          </a:p>
          <a:p>
            <a:endParaRPr kumimoji="1" lang="ru-RU" altLang="ru-RU" sz="2000" dirty="0"/>
          </a:p>
          <a:p>
            <a:endParaRPr kumimoji="1" lang="ru-RU" altLang="ru-RU" sz="2000" dirty="0"/>
          </a:p>
          <a:p>
            <a:endParaRPr kumimoji="1" lang="ru-RU" altLang="ru-RU" sz="2000" dirty="0"/>
          </a:p>
          <a:p>
            <a:endParaRPr kumimoji="1" lang="ru-RU" altLang="ru-RU" sz="2000" dirty="0"/>
          </a:p>
          <a:p>
            <a:r>
              <a:rPr kumimoji="1" lang="ru-RU" altLang="ru-RU" sz="2000" dirty="0" smtClean="0"/>
              <a:t>Синхронизация</a:t>
            </a:r>
            <a:endParaRPr kumimoji="1" lang="ru-RU" altLang="ru-RU" sz="2000" dirty="0"/>
          </a:p>
          <a:p>
            <a:r>
              <a:rPr kumimoji="1" lang="ru-RU" altLang="ru-RU" sz="2000" dirty="0">
                <a:cs typeface="Times New Roman" pitchFamily="18" charset="0"/>
              </a:rPr>
              <a:t>Компрессия</a:t>
            </a:r>
            <a:endParaRPr kumimoji="1" lang="ru-RU" altLang="ru-RU" sz="2000" dirty="0"/>
          </a:p>
          <a:p>
            <a:r>
              <a:rPr kumimoji="1" lang="ru-RU" altLang="ru-RU" sz="2000" dirty="0">
                <a:cs typeface="Times New Roman" pitchFamily="18" charset="0"/>
              </a:rPr>
              <a:t>Преобразование информации из параллельной в последовательную форму (экономия линий связи)</a:t>
            </a:r>
            <a:endParaRPr kumimoji="1" lang="ru-RU" altLang="ru-RU" sz="2000" dirty="0"/>
          </a:p>
          <a:p>
            <a:r>
              <a:rPr kumimoji="1" lang="ru-RU" altLang="ru-RU" sz="2000" dirty="0">
                <a:cs typeface="Times New Roman" pitchFamily="18" charset="0"/>
              </a:rPr>
              <a:t>Обеспечение надежности передачи - контрольные суммы, квитирование</a:t>
            </a:r>
            <a:endParaRPr kumimoji="1" lang="ru-RU" altLang="ru-RU" sz="2000" dirty="0"/>
          </a:p>
          <a:p>
            <a:pPr>
              <a:buFont typeface="Wingdings" pitchFamily="2" charset="2"/>
              <a:buNone/>
            </a:pPr>
            <a:r>
              <a:rPr kumimoji="1" lang="ru-RU" altLang="ru-RU" sz="2800" dirty="0"/>
              <a:t>Элементы</a:t>
            </a:r>
            <a:r>
              <a:rPr kumimoji="1" lang="ru-RU" altLang="ru-RU" sz="2800" dirty="0">
                <a:cs typeface="Times New Roman" pitchFamily="18" charset="0"/>
              </a:rPr>
              <a:t>, реализующие физическую передачу :</a:t>
            </a:r>
            <a:endParaRPr kumimoji="1" lang="ru-RU" altLang="ru-RU" sz="2800" dirty="0"/>
          </a:p>
          <a:p>
            <a:pPr>
              <a:buFont typeface="Wingdings" pitchFamily="2" charset="2"/>
              <a:buNone/>
            </a:pPr>
            <a:r>
              <a:rPr kumimoji="1" lang="ru-RU" altLang="ru-RU" sz="2000" dirty="0"/>
              <a:t>Сетевые адаптеры, сетевые интерфейсы коммутаторов, маршрутизаторов и</a:t>
            </a:r>
          </a:p>
          <a:p>
            <a:pPr>
              <a:buFont typeface="Wingdings" pitchFamily="2" charset="2"/>
              <a:buNone/>
            </a:pPr>
            <a:r>
              <a:rPr kumimoji="1" lang="ru-RU" altLang="ru-RU" sz="2000" dirty="0"/>
              <a:t>т.д. Аппаратура передачи данных (модемы)</a:t>
            </a:r>
          </a:p>
          <a:p>
            <a:endParaRPr kumimoji="1" lang="ru-RU" altLang="ru-RU" sz="20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762000"/>
          </a:xfrm>
        </p:spPr>
        <p:txBody>
          <a:bodyPr/>
          <a:lstStyle/>
          <a:p>
            <a:r>
              <a:rPr lang="ru-RU" altLang="ru-RU" sz="2800" dirty="0"/>
              <a:t>Задачи физической передачи данных по линии связи</a:t>
            </a:r>
          </a:p>
        </p:txBody>
      </p:sp>
      <p:grpSp>
        <p:nvGrpSpPr>
          <p:cNvPr id="34898" name="Group 82"/>
          <p:cNvGrpSpPr>
            <a:grpSpLocks/>
          </p:cNvGrpSpPr>
          <p:nvPr/>
        </p:nvGrpSpPr>
        <p:grpSpPr bwMode="auto">
          <a:xfrm>
            <a:off x="3429000" y="1447800"/>
            <a:ext cx="4800600" cy="2057400"/>
            <a:chOff x="1632" y="1056"/>
            <a:chExt cx="2465" cy="1163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632" y="1056"/>
              <a:ext cx="2465" cy="1163"/>
              <a:chOff x="0" y="0"/>
              <a:chExt cx="19999" cy="20000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487" y="0"/>
                <a:ext cx="13691" cy="2000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ru-RU" altLang="ru-RU" sz="1200"/>
              </a:p>
            </p:txBody>
          </p:sp>
          <p:sp>
            <p:nvSpPr>
              <p:cNvPr id="34823" name="Freeform 7"/>
              <p:cNvSpPr>
                <a:spLocks/>
              </p:cNvSpPr>
              <p:nvPr/>
            </p:nvSpPr>
            <p:spPr bwMode="auto">
              <a:xfrm>
                <a:off x="643" y="777"/>
                <a:ext cx="10283" cy="2752"/>
              </a:xfrm>
              <a:custGeom>
                <a:avLst/>
                <a:gdLst>
                  <a:gd name="T0" fmla="*/ 0 w 20000"/>
                  <a:gd name="T1" fmla="*/ 0 h 20000"/>
                  <a:gd name="T2" fmla="*/ 4998 w 20000"/>
                  <a:gd name="T3" fmla="*/ 0 h 20000"/>
                  <a:gd name="T4" fmla="*/ 4998 w 20000"/>
                  <a:gd name="T5" fmla="*/ 19950 h 20000"/>
                  <a:gd name="T6" fmla="*/ 10035 w 20000"/>
                  <a:gd name="T7" fmla="*/ 19950 h 20000"/>
                  <a:gd name="T8" fmla="*/ 10035 w 20000"/>
                  <a:gd name="T9" fmla="*/ 0 h 20000"/>
                  <a:gd name="T10" fmla="*/ 19994 w 20000"/>
                  <a:gd name="T11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4998" y="0"/>
                    </a:lnTo>
                    <a:lnTo>
                      <a:pt x="4998" y="19950"/>
                    </a:lnTo>
                    <a:lnTo>
                      <a:pt x="10035" y="19950"/>
                    </a:lnTo>
                    <a:lnTo>
                      <a:pt x="10035" y="0"/>
                    </a:lnTo>
                    <a:lnTo>
                      <a:pt x="19994" y="0"/>
                    </a:lnTo>
                  </a:path>
                </a:pathLst>
              </a:custGeom>
              <a:solidFill>
                <a:srgbClr val="CCFFFF"/>
              </a:solidFill>
              <a:ln w="16510" cap="flat">
                <a:solidFill>
                  <a:srgbClr val="000000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24" name="Freeform 8"/>
              <p:cNvSpPr>
                <a:spLocks/>
              </p:cNvSpPr>
              <p:nvPr/>
            </p:nvSpPr>
            <p:spPr bwMode="auto">
              <a:xfrm>
                <a:off x="643" y="7052"/>
                <a:ext cx="12834" cy="2752"/>
              </a:xfrm>
              <a:custGeom>
                <a:avLst/>
                <a:gdLst>
                  <a:gd name="T0" fmla="*/ 0 w 20000"/>
                  <a:gd name="T1" fmla="*/ 19950 h 20000"/>
                  <a:gd name="T2" fmla="*/ 1699 w 20000"/>
                  <a:gd name="T3" fmla="*/ 19950 h 20000"/>
                  <a:gd name="T4" fmla="*/ 1699 w 20000"/>
                  <a:gd name="T5" fmla="*/ 0 h 20000"/>
                  <a:gd name="T6" fmla="*/ 2549 w 20000"/>
                  <a:gd name="T7" fmla="*/ 0 h 20000"/>
                  <a:gd name="T8" fmla="*/ 2549 w 20000"/>
                  <a:gd name="T9" fmla="*/ 19950 h 20000"/>
                  <a:gd name="T10" fmla="*/ 9649 w 20000"/>
                  <a:gd name="T11" fmla="*/ 19950 h 20000"/>
                  <a:gd name="T12" fmla="*/ 9649 w 20000"/>
                  <a:gd name="T13" fmla="*/ 0 h 20000"/>
                  <a:gd name="T14" fmla="*/ 10437 w 20000"/>
                  <a:gd name="T15" fmla="*/ 0 h 20000"/>
                  <a:gd name="T16" fmla="*/ 10437 w 20000"/>
                  <a:gd name="T17" fmla="*/ 19950 h 20000"/>
                  <a:gd name="T18" fmla="*/ 13805 w 20000"/>
                  <a:gd name="T19" fmla="*/ 19950 h 20000"/>
                  <a:gd name="T20" fmla="*/ 13805 w 20000"/>
                  <a:gd name="T21" fmla="*/ 0 h 20000"/>
                  <a:gd name="T22" fmla="*/ 14503 w 20000"/>
                  <a:gd name="T23" fmla="*/ 0 h 20000"/>
                  <a:gd name="T24" fmla="*/ 14503 w 20000"/>
                  <a:gd name="T25" fmla="*/ 19950 h 20000"/>
                  <a:gd name="T26" fmla="*/ 19995 w 20000"/>
                  <a:gd name="T27" fmla="*/ 1995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00" h="20000">
                    <a:moveTo>
                      <a:pt x="0" y="19950"/>
                    </a:moveTo>
                    <a:lnTo>
                      <a:pt x="1699" y="19950"/>
                    </a:lnTo>
                    <a:lnTo>
                      <a:pt x="1699" y="0"/>
                    </a:lnTo>
                    <a:lnTo>
                      <a:pt x="2549" y="0"/>
                    </a:lnTo>
                    <a:lnTo>
                      <a:pt x="2549" y="19950"/>
                    </a:lnTo>
                    <a:lnTo>
                      <a:pt x="9649" y="19950"/>
                    </a:lnTo>
                    <a:lnTo>
                      <a:pt x="9649" y="0"/>
                    </a:lnTo>
                    <a:lnTo>
                      <a:pt x="10437" y="0"/>
                    </a:lnTo>
                    <a:lnTo>
                      <a:pt x="10437" y="19950"/>
                    </a:lnTo>
                    <a:lnTo>
                      <a:pt x="13805" y="19950"/>
                    </a:lnTo>
                    <a:lnTo>
                      <a:pt x="13805" y="0"/>
                    </a:lnTo>
                    <a:lnTo>
                      <a:pt x="14503" y="0"/>
                    </a:lnTo>
                    <a:lnTo>
                      <a:pt x="14503" y="19950"/>
                    </a:lnTo>
                    <a:lnTo>
                      <a:pt x="19995" y="19950"/>
                    </a:lnTo>
                  </a:path>
                </a:pathLst>
              </a:custGeom>
              <a:solidFill>
                <a:srgbClr val="CCFFFF"/>
              </a:solidFill>
              <a:ln w="16510" cap="flat">
                <a:solidFill>
                  <a:srgbClr val="000000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4825" name="Group 9"/>
              <p:cNvGrpSpPr>
                <a:grpSpLocks/>
              </p:cNvGrpSpPr>
              <p:nvPr/>
            </p:nvGrpSpPr>
            <p:grpSpPr bwMode="auto">
              <a:xfrm>
                <a:off x="701" y="12934"/>
                <a:ext cx="2476" cy="5504"/>
                <a:chOff x="0" y="0"/>
                <a:chExt cx="20003" cy="19999"/>
              </a:xfrm>
            </p:grpSpPr>
            <p:grpSp>
              <p:nvGrpSpPr>
                <p:cNvPr id="34826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118" cy="10025"/>
                  <a:chOff x="0" y="0"/>
                  <a:chExt cx="20001" cy="20000"/>
                </a:xfrm>
              </p:grpSpPr>
              <p:sp>
                <p:nvSpPr>
                  <p:cNvPr id="34827" name="Arc 11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28" name="Arc 12"/>
                  <p:cNvSpPr>
                    <a:spLocks/>
                  </p:cNvSpPr>
                  <p:nvPr/>
                </p:nvSpPr>
                <p:spPr bwMode="auto">
                  <a:xfrm>
                    <a:off x="9949" y="0"/>
                    <a:ext cx="10052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29" name="Group 13"/>
                <p:cNvGrpSpPr>
                  <a:grpSpLocks/>
                </p:cNvGrpSpPr>
                <p:nvPr/>
              </p:nvGrpSpPr>
              <p:grpSpPr bwMode="auto">
                <a:xfrm>
                  <a:off x="3070" y="9974"/>
                  <a:ext cx="3118" cy="10025"/>
                  <a:chOff x="0" y="0"/>
                  <a:chExt cx="20001" cy="20000"/>
                </a:xfrm>
              </p:grpSpPr>
              <p:sp>
                <p:nvSpPr>
                  <p:cNvPr id="34830" name="Arc 14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31" name="Arc 15"/>
                  <p:cNvSpPr>
                    <a:spLocks/>
                  </p:cNvSpPr>
                  <p:nvPr/>
                </p:nvSpPr>
                <p:spPr bwMode="auto">
                  <a:xfrm flipV="1">
                    <a:off x="9898" y="52"/>
                    <a:ext cx="10103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32" name="Group 16"/>
                <p:cNvGrpSpPr>
                  <a:grpSpLocks/>
                </p:cNvGrpSpPr>
                <p:nvPr/>
              </p:nvGrpSpPr>
              <p:grpSpPr bwMode="auto">
                <a:xfrm>
                  <a:off x="6140" y="0"/>
                  <a:ext cx="3118" cy="10025"/>
                  <a:chOff x="0" y="0"/>
                  <a:chExt cx="19999" cy="20000"/>
                </a:xfrm>
              </p:grpSpPr>
              <p:sp>
                <p:nvSpPr>
                  <p:cNvPr id="34833" name="Arc 17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05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34" name="Arc 18"/>
                  <p:cNvSpPr>
                    <a:spLocks/>
                  </p:cNvSpPr>
                  <p:nvPr/>
                </p:nvSpPr>
                <p:spPr bwMode="auto">
                  <a:xfrm>
                    <a:off x="9897" y="0"/>
                    <a:ext cx="10102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35" name="Group 19"/>
                <p:cNvGrpSpPr>
                  <a:grpSpLocks/>
                </p:cNvGrpSpPr>
                <p:nvPr/>
              </p:nvGrpSpPr>
              <p:grpSpPr bwMode="auto">
                <a:xfrm>
                  <a:off x="9226" y="9974"/>
                  <a:ext cx="3094" cy="10025"/>
                  <a:chOff x="0" y="0"/>
                  <a:chExt cx="20000" cy="20000"/>
                </a:xfrm>
              </p:grpSpPr>
              <p:sp>
                <p:nvSpPr>
                  <p:cNvPr id="34836" name="Arc 20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18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37" name="Arc 21"/>
                  <p:cNvSpPr>
                    <a:spLocks/>
                  </p:cNvSpPr>
                  <p:nvPr/>
                </p:nvSpPr>
                <p:spPr bwMode="auto">
                  <a:xfrm flipV="1">
                    <a:off x="9871" y="52"/>
                    <a:ext cx="10129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38" name="Arc 22"/>
                <p:cNvSpPr>
                  <a:spLocks/>
                </p:cNvSpPr>
                <p:nvPr/>
              </p:nvSpPr>
              <p:spPr bwMode="auto">
                <a:xfrm flipH="1">
                  <a:off x="12296" y="25"/>
                  <a:ext cx="1575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39" name="Arc 23"/>
                <p:cNvSpPr>
                  <a:spLocks/>
                </p:cNvSpPr>
                <p:nvPr/>
              </p:nvSpPr>
              <p:spPr bwMode="auto">
                <a:xfrm>
                  <a:off x="13847" y="0"/>
                  <a:ext cx="1567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840" name="Group 24"/>
                <p:cNvGrpSpPr>
                  <a:grpSpLocks/>
                </p:cNvGrpSpPr>
                <p:nvPr/>
              </p:nvGrpSpPr>
              <p:grpSpPr bwMode="auto">
                <a:xfrm>
                  <a:off x="15366" y="9974"/>
                  <a:ext cx="3118" cy="10025"/>
                  <a:chOff x="0" y="0"/>
                  <a:chExt cx="19999" cy="20000"/>
                </a:xfrm>
              </p:grpSpPr>
              <p:sp>
                <p:nvSpPr>
                  <p:cNvPr id="34841" name="Arc 25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05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42" name="Arc 26"/>
                  <p:cNvSpPr>
                    <a:spLocks/>
                  </p:cNvSpPr>
                  <p:nvPr/>
                </p:nvSpPr>
                <p:spPr bwMode="auto">
                  <a:xfrm flipV="1">
                    <a:off x="9897" y="52"/>
                    <a:ext cx="10102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43" name="Arc 27"/>
                <p:cNvSpPr>
                  <a:spLocks/>
                </p:cNvSpPr>
                <p:nvPr/>
              </p:nvSpPr>
              <p:spPr bwMode="auto">
                <a:xfrm flipH="1">
                  <a:off x="18427" y="0"/>
                  <a:ext cx="1576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44" name="Group 28"/>
              <p:cNvGrpSpPr>
                <a:grpSpLocks/>
              </p:cNvGrpSpPr>
              <p:nvPr/>
            </p:nvGrpSpPr>
            <p:grpSpPr bwMode="auto">
              <a:xfrm>
                <a:off x="3174" y="12934"/>
                <a:ext cx="1347" cy="5497"/>
                <a:chOff x="0" y="0"/>
                <a:chExt cx="19998" cy="20000"/>
              </a:xfrm>
            </p:grpSpPr>
            <p:sp>
              <p:nvSpPr>
                <p:cNvPr id="34845" name="Arc 29"/>
                <p:cNvSpPr>
                  <a:spLocks/>
                </p:cNvSpPr>
                <p:nvPr/>
              </p:nvSpPr>
              <p:spPr bwMode="auto">
                <a:xfrm>
                  <a:off x="0" y="0"/>
                  <a:ext cx="3860" cy="287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6" name="Arc 30"/>
                <p:cNvSpPr>
                  <a:spLocks/>
                </p:cNvSpPr>
                <p:nvPr/>
              </p:nvSpPr>
              <p:spPr bwMode="auto">
                <a:xfrm flipH="1" flipV="1">
                  <a:off x="4098" y="2856"/>
                  <a:ext cx="15900" cy="17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47" name="Group 31"/>
              <p:cNvGrpSpPr>
                <a:grpSpLocks/>
              </p:cNvGrpSpPr>
              <p:nvPr/>
            </p:nvGrpSpPr>
            <p:grpSpPr bwMode="auto">
              <a:xfrm>
                <a:off x="4537" y="12934"/>
                <a:ext cx="1210" cy="5497"/>
                <a:chOff x="1" y="0"/>
                <a:chExt cx="19999" cy="20000"/>
              </a:xfrm>
            </p:grpSpPr>
            <p:sp>
              <p:nvSpPr>
                <p:cNvPr id="34848" name="Arc 32"/>
                <p:cNvSpPr>
                  <a:spLocks/>
                </p:cNvSpPr>
                <p:nvPr/>
              </p:nvSpPr>
              <p:spPr bwMode="auto">
                <a:xfrm flipH="1">
                  <a:off x="16149" y="0"/>
                  <a:ext cx="3851" cy="287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9" name="Arc 33"/>
                <p:cNvSpPr>
                  <a:spLocks/>
                </p:cNvSpPr>
                <p:nvPr/>
              </p:nvSpPr>
              <p:spPr bwMode="auto">
                <a:xfrm flipV="1">
                  <a:off x="1" y="2856"/>
                  <a:ext cx="15867" cy="17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50" name="Group 34"/>
              <p:cNvGrpSpPr>
                <a:grpSpLocks/>
              </p:cNvGrpSpPr>
              <p:nvPr/>
            </p:nvGrpSpPr>
            <p:grpSpPr bwMode="auto">
              <a:xfrm>
                <a:off x="5783" y="12934"/>
                <a:ext cx="2826" cy="5504"/>
                <a:chOff x="2" y="0"/>
                <a:chExt cx="19998" cy="19999"/>
              </a:xfrm>
            </p:grpSpPr>
            <p:grpSp>
              <p:nvGrpSpPr>
                <p:cNvPr id="34851" name="Group 35"/>
                <p:cNvGrpSpPr>
                  <a:grpSpLocks/>
                </p:cNvGrpSpPr>
                <p:nvPr/>
              </p:nvGrpSpPr>
              <p:grpSpPr bwMode="auto">
                <a:xfrm>
                  <a:off x="16879" y="0"/>
                  <a:ext cx="3121" cy="10025"/>
                  <a:chOff x="-1" y="0"/>
                  <a:chExt cx="20001" cy="20000"/>
                </a:xfrm>
              </p:grpSpPr>
              <p:sp>
                <p:nvSpPr>
                  <p:cNvPr id="34852" name="Arc 36"/>
                  <p:cNvSpPr>
                    <a:spLocks/>
                  </p:cNvSpPr>
                  <p:nvPr/>
                </p:nvSpPr>
                <p:spPr bwMode="auto">
                  <a:xfrm>
                    <a:off x="10022" y="50"/>
                    <a:ext cx="9978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53" name="Arc 37"/>
                  <p:cNvSpPr>
                    <a:spLocks/>
                  </p:cNvSpPr>
                  <p:nvPr/>
                </p:nvSpPr>
                <p:spPr bwMode="auto">
                  <a:xfrm flipH="1">
                    <a:off x="-1" y="0"/>
                    <a:ext cx="1002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54" name="Group 38"/>
                <p:cNvGrpSpPr>
                  <a:grpSpLocks/>
                </p:cNvGrpSpPr>
                <p:nvPr/>
              </p:nvGrpSpPr>
              <p:grpSpPr bwMode="auto">
                <a:xfrm>
                  <a:off x="13829" y="9974"/>
                  <a:ext cx="3100" cy="10025"/>
                  <a:chOff x="1" y="0"/>
                  <a:chExt cx="19999" cy="20000"/>
                </a:xfrm>
              </p:grpSpPr>
              <p:sp>
                <p:nvSpPr>
                  <p:cNvPr id="34855" name="Arc 39"/>
                  <p:cNvSpPr>
                    <a:spLocks/>
                  </p:cNvSpPr>
                  <p:nvPr/>
                </p:nvSpPr>
                <p:spPr bwMode="auto">
                  <a:xfrm flipV="1">
                    <a:off x="9910" y="0"/>
                    <a:ext cx="10090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56" name="Arc 40"/>
                  <p:cNvSpPr>
                    <a:spLocks/>
                  </p:cNvSpPr>
                  <p:nvPr/>
                </p:nvSpPr>
                <p:spPr bwMode="auto">
                  <a:xfrm flipH="1" flipV="1">
                    <a:off x="1" y="52"/>
                    <a:ext cx="10044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57" name="Group 41"/>
                <p:cNvGrpSpPr>
                  <a:grpSpLocks/>
                </p:cNvGrpSpPr>
                <p:nvPr/>
              </p:nvGrpSpPr>
              <p:grpSpPr bwMode="auto">
                <a:xfrm>
                  <a:off x="10751" y="0"/>
                  <a:ext cx="3100" cy="10025"/>
                  <a:chOff x="1" y="0"/>
                  <a:chExt cx="20005" cy="20000"/>
                </a:xfrm>
              </p:grpSpPr>
              <p:sp>
                <p:nvSpPr>
                  <p:cNvPr id="34858" name="Arc 42"/>
                  <p:cNvSpPr>
                    <a:spLocks/>
                  </p:cNvSpPr>
                  <p:nvPr/>
                </p:nvSpPr>
                <p:spPr bwMode="auto">
                  <a:xfrm>
                    <a:off x="9913" y="50"/>
                    <a:ext cx="1009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59" name="Arc 43"/>
                  <p:cNvSpPr>
                    <a:spLocks/>
                  </p:cNvSpPr>
                  <p:nvPr/>
                </p:nvSpPr>
                <p:spPr bwMode="auto">
                  <a:xfrm flipH="1">
                    <a:off x="1" y="0"/>
                    <a:ext cx="10048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60" name="Group 44"/>
                <p:cNvGrpSpPr>
                  <a:grpSpLocks/>
                </p:cNvGrpSpPr>
                <p:nvPr/>
              </p:nvGrpSpPr>
              <p:grpSpPr bwMode="auto">
                <a:xfrm>
                  <a:off x="7673" y="9974"/>
                  <a:ext cx="3099" cy="10025"/>
                  <a:chOff x="0" y="0"/>
                  <a:chExt cx="20000" cy="20000"/>
                </a:xfrm>
              </p:grpSpPr>
              <p:sp>
                <p:nvSpPr>
                  <p:cNvPr id="34861" name="Arc 45"/>
                  <p:cNvSpPr>
                    <a:spLocks/>
                  </p:cNvSpPr>
                  <p:nvPr/>
                </p:nvSpPr>
                <p:spPr bwMode="auto">
                  <a:xfrm flipV="1">
                    <a:off x="9913" y="0"/>
                    <a:ext cx="10087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62" name="Arc 46"/>
                  <p:cNvSpPr>
                    <a:spLocks/>
                  </p:cNvSpPr>
                  <p:nvPr/>
                </p:nvSpPr>
                <p:spPr bwMode="auto">
                  <a:xfrm flipH="1" flipV="1">
                    <a:off x="0" y="52"/>
                    <a:ext cx="10049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63" name="Arc 47"/>
                <p:cNvSpPr>
                  <a:spLocks/>
                </p:cNvSpPr>
                <p:nvPr/>
              </p:nvSpPr>
              <p:spPr bwMode="auto">
                <a:xfrm>
                  <a:off x="6130" y="25"/>
                  <a:ext cx="1564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64" name="Arc 48"/>
                <p:cNvSpPr>
                  <a:spLocks/>
                </p:cNvSpPr>
                <p:nvPr/>
              </p:nvSpPr>
              <p:spPr bwMode="auto">
                <a:xfrm flipH="1">
                  <a:off x="4594" y="0"/>
                  <a:ext cx="1564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865" name="Group 49"/>
                <p:cNvGrpSpPr>
                  <a:grpSpLocks/>
                </p:cNvGrpSpPr>
                <p:nvPr/>
              </p:nvGrpSpPr>
              <p:grpSpPr bwMode="auto">
                <a:xfrm>
                  <a:off x="1516" y="9974"/>
                  <a:ext cx="3121" cy="10025"/>
                  <a:chOff x="1" y="0"/>
                  <a:chExt cx="20005" cy="20000"/>
                </a:xfrm>
              </p:grpSpPr>
              <p:sp>
                <p:nvSpPr>
                  <p:cNvPr id="34866" name="Arc 50"/>
                  <p:cNvSpPr>
                    <a:spLocks/>
                  </p:cNvSpPr>
                  <p:nvPr/>
                </p:nvSpPr>
                <p:spPr bwMode="auto">
                  <a:xfrm flipV="1">
                    <a:off x="10026" y="0"/>
                    <a:ext cx="9980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67" name="Arc 51"/>
                  <p:cNvSpPr>
                    <a:spLocks/>
                  </p:cNvSpPr>
                  <p:nvPr/>
                </p:nvSpPr>
                <p:spPr bwMode="auto">
                  <a:xfrm flipH="1" flipV="1">
                    <a:off x="1" y="52"/>
                    <a:ext cx="10025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68" name="Arc 52"/>
                <p:cNvSpPr>
                  <a:spLocks/>
                </p:cNvSpPr>
                <p:nvPr/>
              </p:nvSpPr>
              <p:spPr bwMode="auto">
                <a:xfrm>
                  <a:off x="2" y="0"/>
                  <a:ext cx="1564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869" name="Group 53"/>
              <p:cNvGrpSpPr>
                <a:grpSpLocks/>
              </p:cNvGrpSpPr>
              <p:nvPr/>
            </p:nvGrpSpPr>
            <p:grpSpPr bwMode="auto">
              <a:xfrm>
                <a:off x="8606" y="12934"/>
                <a:ext cx="2476" cy="5504"/>
                <a:chOff x="0" y="1"/>
                <a:chExt cx="20003" cy="19999"/>
              </a:xfrm>
            </p:grpSpPr>
            <p:grpSp>
              <p:nvGrpSpPr>
                <p:cNvPr id="34870" name="Group 54"/>
                <p:cNvGrpSpPr>
                  <a:grpSpLocks/>
                </p:cNvGrpSpPr>
                <p:nvPr/>
              </p:nvGrpSpPr>
              <p:grpSpPr bwMode="auto">
                <a:xfrm>
                  <a:off x="0" y="9975"/>
                  <a:ext cx="3118" cy="10025"/>
                  <a:chOff x="0" y="0"/>
                  <a:chExt cx="20001" cy="20000"/>
                </a:xfrm>
              </p:grpSpPr>
              <p:sp>
                <p:nvSpPr>
                  <p:cNvPr id="34871" name="Arc 55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72" name="Arc 56"/>
                  <p:cNvSpPr>
                    <a:spLocks/>
                  </p:cNvSpPr>
                  <p:nvPr/>
                </p:nvSpPr>
                <p:spPr bwMode="auto">
                  <a:xfrm flipV="1">
                    <a:off x="9949" y="50"/>
                    <a:ext cx="10052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73" name="Group 57"/>
                <p:cNvGrpSpPr>
                  <a:grpSpLocks/>
                </p:cNvGrpSpPr>
                <p:nvPr/>
              </p:nvGrpSpPr>
              <p:grpSpPr bwMode="auto">
                <a:xfrm>
                  <a:off x="3070" y="1"/>
                  <a:ext cx="3118" cy="10025"/>
                  <a:chOff x="0" y="0"/>
                  <a:chExt cx="20001" cy="20000"/>
                </a:xfrm>
              </p:grpSpPr>
              <p:sp>
                <p:nvSpPr>
                  <p:cNvPr id="34874" name="Arc 58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75" name="Arc 59"/>
                  <p:cNvSpPr>
                    <a:spLocks/>
                  </p:cNvSpPr>
                  <p:nvPr/>
                </p:nvSpPr>
                <p:spPr bwMode="auto">
                  <a:xfrm>
                    <a:off x="9898" y="0"/>
                    <a:ext cx="10103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76" name="Group 60"/>
                <p:cNvGrpSpPr>
                  <a:grpSpLocks/>
                </p:cNvGrpSpPr>
                <p:nvPr/>
              </p:nvGrpSpPr>
              <p:grpSpPr bwMode="auto">
                <a:xfrm>
                  <a:off x="6140" y="9975"/>
                  <a:ext cx="3118" cy="10025"/>
                  <a:chOff x="0" y="0"/>
                  <a:chExt cx="19999" cy="20000"/>
                </a:xfrm>
              </p:grpSpPr>
              <p:sp>
                <p:nvSpPr>
                  <p:cNvPr id="34877" name="Arc 61"/>
                  <p:cNvSpPr>
                    <a:spLocks/>
                  </p:cNvSpPr>
                  <p:nvPr/>
                </p:nvSpPr>
                <p:spPr bwMode="auto">
                  <a:xfrm flipH="1" flipV="1">
                    <a:off x="0" y="0"/>
                    <a:ext cx="1005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78" name="Arc 62"/>
                  <p:cNvSpPr>
                    <a:spLocks/>
                  </p:cNvSpPr>
                  <p:nvPr/>
                </p:nvSpPr>
                <p:spPr bwMode="auto">
                  <a:xfrm flipV="1">
                    <a:off x="9897" y="52"/>
                    <a:ext cx="10102" cy="199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879" name="Group 63"/>
                <p:cNvGrpSpPr>
                  <a:grpSpLocks/>
                </p:cNvGrpSpPr>
                <p:nvPr/>
              </p:nvGrpSpPr>
              <p:grpSpPr bwMode="auto">
                <a:xfrm>
                  <a:off x="9226" y="1"/>
                  <a:ext cx="3094" cy="10025"/>
                  <a:chOff x="0" y="0"/>
                  <a:chExt cx="20000" cy="20000"/>
                </a:xfrm>
              </p:grpSpPr>
              <p:sp>
                <p:nvSpPr>
                  <p:cNvPr id="34880" name="Arc 64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81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81" name="Arc 65"/>
                  <p:cNvSpPr>
                    <a:spLocks/>
                  </p:cNvSpPr>
                  <p:nvPr/>
                </p:nvSpPr>
                <p:spPr bwMode="auto">
                  <a:xfrm>
                    <a:off x="9871" y="0"/>
                    <a:ext cx="10129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82" name="Arc 66"/>
                <p:cNvSpPr>
                  <a:spLocks/>
                </p:cNvSpPr>
                <p:nvPr/>
              </p:nvSpPr>
              <p:spPr bwMode="auto">
                <a:xfrm flipH="1" flipV="1">
                  <a:off x="12296" y="9975"/>
                  <a:ext cx="1575" cy="10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83" name="Arc 67"/>
                <p:cNvSpPr>
                  <a:spLocks/>
                </p:cNvSpPr>
                <p:nvPr/>
              </p:nvSpPr>
              <p:spPr bwMode="auto">
                <a:xfrm flipV="1">
                  <a:off x="13847" y="10001"/>
                  <a:ext cx="1567" cy="999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4884" name="Group 68"/>
                <p:cNvGrpSpPr>
                  <a:grpSpLocks/>
                </p:cNvGrpSpPr>
                <p:nvPr/>
              </p:nvGrpSpPr>
              <p:grpSpPr bwMode="auto">
                <a:xfrm>
                  <a:off x="15366" y="1"/>
                  <a:ext cx="3118" cy="10025"/>
                  <a:chOff x="0" y="0"/>
                  <a:chExt cx="20001" cy="20000"/>
                </a:xfrm>
              </p:grpSpPr>
              <p:sp>
                <p:nvSpPr>
                  <p:cNvPr id="34885" name="Arc 69"/>
                  <p:cNvSpPr>
                    <a:spLocks/>
                  </p:cNvSpPr>
                  <p:nvPr/>
                </p:nvSpPr>
                <p:spPr bwMode="auto">
                  <a:xfrm flipH="1">
                    <a:off x="0" y="5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4886" name="Arc 70"/>
                  <p:cNvSpPr>
                    <a:spLocks/>
                  </p:cNvSpPr>
                  <p:nvPr/>
                </p:nvSpPr>
                <p:spPr bwMode="auto">
                  <a:xfrm>
                    <a:off x="9898" y="0"/>
                    <a:ext cx="10103" cy="1995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1651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4887" name="Arc 71"/>
                <p:cNvSpPr>
                  <a:spLocks/>
                </p:cNvSpPr>
                <p:nvPr/>
              </p:nvSpPr>
              <p:spPr bwMode="auto">
                <a:xfrm flipH="1" flipV="1">
                  <a:off x="18427" y="10001"/>
                  <a:ext cx="1576" cy="999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651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4888" name="Rectangle 72"/>
              <p:cNvSpPr>
                <a:spLocks noChangeArrowheads="1"/>
              </p:cNvSpPr>
              <p:nvPr/>
            </p:nvSpPr>
            <p:spPr bwMode="auto">
              <a:xfrm>
                <a:off x="14019" y="13725"/>
                <a:ext cx="5922" cy="507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651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600" i="1"/>
                  <a:t>частотная</a:t>
                </a:r>
                <a:br>
                  <a:rPr kumimoji="0" lang="ru-RU" altLang="ru-RU" sz="1600" i="1"/>
                </a:br>
                <a:r>
                  <a:rPr kumimoji="0" lang="ru-RU" altLang="ru-RU" sz="1600" i="1"/>
                  <a:t>модуляция</a:t>
                </a:r>
              </a:p>
            </p:txBody>
          </p:sp>
          <p:sp>
            <p:nvSpPr>
              <p:cNvPr id="34889" name="Rectangle 73"/>
              <p:cNvSpPr>
                <a:spLocks noChangeArrowheads="1"/>
              </p:cNvSpPr>
              <p:nvPr/>
            </p:nvSpPr>
            <p:spPr bwMode="auto">
              <a:xfrm>
                <a:off x="14077" y="1170"/>
                <a:ext cx="5922" cy="353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651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600" i="1"/>
                  <a:t>потенциальное</a:t>
                </a:r>
              </a:p>
            </p:txBody>
          </p:sp>
          <p:sp>
            <p:nvSpPr>
              <p:cNvPr id="34890" name="Rectangle 74"/>
              <p:cNvSpPr>
                <a:spLocks noChangeArrowheads="1"/>
              </p:cNvSpPr>
              <p:nvPr/>
            </p:nvSpPr>
            <p:spPr bwMode="auto">
              <a:xfrm>
                <a:off x="14019" y="7045"/>
                <a:ext cx="5922" cy="353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651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600" i="1"/>
                  <a:t>импульсное</a:t>
                </a:r>
              </a:p>
            </p:txBody>
          </p:sp>
          <p:sp>
            <p:nvSpPr>
              <p:cNvPr id="34891" name="Line 75"/>
              <p:cNvSpPr>
                <a:spLocks noChangeShapeType="1"/>
              </p:cNvSpPr>
              <p:nvPr/>
            </p:nvSpPr>
            <p:spPr bwMode="auto">
              <a:xfrm flipH="1">
                <a:off x="0" y="16072"/>
                <a:ext cx="607" cy="6"/>
              </a:xfrm>
              <a:prstGeom prst="line">
                <a:avLst/>
              </a:prstGeom>
              <a:noFill/>
              <a:ln w="16510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4892" name="Line 76"/>
            <p:cNvSpPr>
              <a:spLocks noChangeShapeType="1"/>
            </p:cNvSpPr>
            <p:nvPr/>
          </p:nvSpPr>
          <p:spPr bwMode="auto">
            <a:xfrm>
              <a:off x="1680" y="129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34893" name="Text Box 77"/>
            <p:cNvSpPr txBox="1">
              <a:spLocks noChangeArrowheads="1"/>
            </p:cNvSpPr>
            <p:nvPr/>
          </p:nvSpPr>
          <p:spPr bwMode="auto">
            <a:xfrm>
              <a:off x="1824" y="1296"/>
              <a:ext cx="144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1</a:t>
              </a:r>
            </a:p>
          </p:txBody>
        </p:sp>
        <p:sp>
          <p:nvSpPr>
            <p:cNvPr id="34895" name="Text Box 79"/>
            <p:cNvSpPr txBox="1">
              <a:spLocks noChangeArrowheads="1"/>
            </p:cNvSpPr>
            <p:nvPr/>
          </p:nvSpPr>
          <p:spPr bwMode="auto">
            <a:xfrm>
              <a:off x="2160" y="1296"/>
              <a:ext cx="240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0</a:t>
              </a:r>
            </a:p>
          </p:txBody>
        </p:sp>
        <p:sp>
          <p:nvSpPr>
            <p:cNvPr id="34896" name="Text Box 80"/>
            <p:cNvSpPr txBox="1">
              <a:spLocks noChangeArrowheads="1"/>
            </p:cNvSpPr>
            <p:nvPr/>
          </p:nvSpPr>
          <p:spPr bwMode="auto">
            <a:xfrm>
              <a:off x="2400" y="1296"/>
              <a:ext cx="144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1</a:t>
              </a:r>
            </a:p>
          </p:txBody>
        </p:sp>
        <p:sp>
          <p:nvSpPr>
            <p:cNvPr id="34897" name="Text Box 81"/>
            <p:cNvSpPr txBox="1">
              <a:spLocks noChangeArrowheads="1"/>
            </p:cNvSpPr>
            <p:nvPr/>
          </p:nvSpPr>
          <p:spPr bwMode="auto">
            <a:xfrm>
              <a:off x="2736" y="1296"/>
              <a:ext cx="144" cy="17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4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569" y="801577"/>
            <a:ext cx="868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/>
              <a:t>Характеристики физических каналов связи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54726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Предложенная нагрузка</a:t>
            </a:r>
          </a:p>
          <a:p>
            <a:r>
              <a:rPr lang="ru-RU" dirty="0" smtClean="0"/>
              <a:t>Скорость передачи данных, кол-во потерь</a:t>
            </a:r>
          </a:p>
          <a:p>
            <a:r>
              <a:rPr lang="ru-RU" dirty="0" smtClean="0"/>
              <a:t>Ёмкость канала / Полоса пропускания</a:t>
            </a:r>
          </a:p>
          <a:p>
            <a:pPr lvl="1"/>
            <a:r>
              <a:rPr lang="ru-RU" i="1" dirty="0" smtClean="0"/>
              <a:t>Физическая среда</a:t>
            </a:r>
          </a:p>
          <a:p>
            <a:pPr lvl="1"/>
            <a:r>
              <a:rPr lang="ru-RU" i="1" dirty="0" smtClean="0"/>
              <a:t>Способ передачи (протокол)</a:t>
            </a:r>
          </a:p>
          <a:p>
            <a:r>
              <a:rPr lang="ru-RU" dirty="0" smtClean="0"/>
              <a:t>Режим</a:t>
            </a:r>
          </a:p>
          <a:p>
            <a:pPr lvl="1"/>
            <a:r>
              <a:rPr lang="ru-RU" i="1" dirty="0" smtClean="0"/>
              <a:t>Симплекс</a:t>
            </a:r>
          </a:p>
          <a:p>
            <a:pPr lvl="1"/>
            <a:r>
              <a:rPr lang="ru-RU" i="1" dirty="0" smtClean="0"/>
              <a:t>Полудуплекс</a:t>
            </a:r>
          </a:p>
          <a:p>
            <a:pPr lvl="1"/>
            <a:r>
              <a:rPr lang="ru-RU" i="1" dirty="0" smtClean="0"/>
              <a:t>Дуплекс</a:t>
            </a:r>
          </a:p>
          <a:p>
            <a:pPr lvl="2"/>
            <a:r>
              <a:rPr lang="ru-RU" sz="1600" dirty="0" smtClean="0"/>
              <a:t>Симплекс + Симплекс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990600" y="817563"/>
            <a:ext cx="7620000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</a:t>
            </a:r>
            <a:r>
              <a:rPr lang="ru-RU" altLang="ru-RU" sz="2400" dirty="0"/>
              <a:t>Наиболее простым случаем связи двух устройств является их непосредственное соединение физическим каналом,  такое соединение называется </a:t>
            </a:r>
            <a:r>
              <a:rPr lang="ru-RU" altLang="ru-RU" sz="2400" i="1" dirty="0"/>
              <a:t>связью «точка-точка» (</a:t>
            </a:r>
            <a:r>
              <a:rPr lang="en-US" altLang="ru-RU" sz="2400" i="1" dirty="0"/>
              <a:t>point-to-point)</a:t>
            </a:r>
            <a:r>
              <a:rPr lang="en-US" altLang="ru-RU" sz="2400" dirty="0"/>
              <a:t>.</a:t>
            </a:r>
            <a:endParaRPr lang="ru-RU" altLang="ru-RU" sz="2400" dirty="0"/>
          </a:p>
          <a:p>
            <a:pPr algn="just">
              <a:spcBef>
                <a:spcPct val="50000"/>
              </a:spcBef>
              <a:buNone/>
            </a:pPr>
            <a:r>
              <a:rPr lang="ru-RU" altLang="ru-RU" sz="2400" dirty="0">
                <a:latin typeface="Wingdings" pitchFamily="2" charset="2"/>
              </a:rPr>
              <a:t>l</a:t>
            </a:r>
            <a:r>
              <a:rPr lang="ru-RU" altLang="ru-RU" sz="2400" dirty="0"/>
              <a:t>        Для обмена данными с внешними устройствами (как с собственной периферией, так и с другими компьютерами) в компьютере предусмотрены </a:t>
            </a:r>
            <a:r>
              <a:rPr lang="ru-RU" altLang="ru-RU" sz="2400" i="1" dirty="0"/>
              <a:t>интерфейсы</a:t>
            </a:r>
            <a:r>
              <a:rPr lang="ru-RU" altLang="ru-RU" sz="2400" dirty="0"/>
              <a:t>  или </a:t>
            </a:r>
            <a:r>
              <a:rPr lang="ru-RU" altLang="ru-RU" sz="2400" i="1" dirty="0"/>
              <a:t>порты</a:t>
            </a:r>
            <a:r>
              <a:rPr lang="ru-RU" altLang="ru-RU" sz="2400" dirty="0"/>
              <a:t>. 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sz="2400" dirty="0">
                <a:latin typeface="Wingdings" pitchFamily="2" charset="2"/>
              </a:rPr>
              <a:t>l</a:t>
            </a:r>
            <a:r>
              <a:rPr lang="ru-RU" altLang="ru-RU" sz="2400" dirty="0"/>
              <a:t>        Логикой передачи сигналов на внешний интерфейс  управляют аппаратное устройство компьютера - </a:t>
            </a:r>
            <a:r>
              <a:rPr lang="ru-RU" altLang="ru-RU" sz="2400" i="1" dirty="0"/>
              <a:t>контроллер </a:t>
            </a:r>
            <a:r>
              <a:rPr lang="ru-RU" altLang="ru-RU" sz="2400" dirty="0"/>
              <a:t>и программный модуль - </a:t>
            </a:r>
            <a:r>
              <a:rPr lang="ru-RU" altLang="ru-RU" sz="2400" i="1" dirty="0"/>
              <a:t>драйвер</a:t>
            </a:r>
            <a:r>
              <a:rPr lang="ru-RU" alt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2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143000" y="1422400"/>
            <a:ext cx="7543800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О</a:t>
            </a:r>
            <a:r>
              <a:rPr lang="ru-RU" altLang="ru-RU" sz="2400" dirty="0"/>
              <a:t>перационная система компьютера в сети должна быть дополнена клиентским и/или серверным модулем, а также средствами передачи данных между компьютерами. В результате операционная система компьютера становится </a:t>
            </a:r>
            <a:r>
              <a:rPr lang="ru-RU" altLang="ru-RU" sz="2400" i="1" dirty="0"/>
              <a:t>сетевой. ОС</a:t>
            </a:r>
            <a:endParaRPr lang="ru-RU" altLang="ru-RU" sz="2400" dirty="0"/>
          </a:p>
          <a:p>
            <a:pPr algn="just">
              <a:spcBef>
                <a:spcPct val="50000"/>
              </a:spcBef>
              <a:buNone/>
            </a:pPr>
            <a:r>
              <a:rPr lang="ru-RU" altLang="ru-RU" sz="2400" dirty="0">
                <a:latin typeface="Wingdings" pitchFamily="2" charset="2"/>
              </a:rPr>
              <a:t>l</a:t>
            </a:r>
            <a:r>
              <a:rPr lang="ru-RU" altLang="ru-RU" sz="2400" dirty="0"/>
              <a:t>      При соединении «точка-точка» на первый план выходит задача физической передачи данных по линиям связи. </a:t>
            </a:r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11188" y="2420938"/>
            <a:ext cx="80772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 Выбор конфигурации связей (</a:t>
            </a:r>
            <a:r>
              <a:rPr lang="ru-RU" altLang="ru-RU" sz="2400" b="1">
                <a:solidFill>
                  <a:srgbClr val="941310"/>
                </a:solidFill>
              </a:rPr>
              <a:t>топологии</a:t>
            </a:r>
            <a:r>
              <a:rPr lang="ru-RU" altLang="ru-RU" sz="2400"/>
              <a:t>)</a:t>
            </a:r>
            <a:endParaRPr lang="en-US" altLang="ru-RU" sz="2400"/>
          </a:p>
          <a:p>
            <a:pPr lvl="2" algn="just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i="1"/>
              <a:t>полносвязные и неполносвязные структуры</a:t>
            </a:r>
            <a:r>
              <a:rPr lang="en-US" altLang="ru-RU" sz="2400" i="1"/>
              <a:t>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>
                <a:solidFill>
                  <a:srgbClr val="F40426"/>
                </a:solidFill>
              </a:rPr>
              <a:t> </a:t>
            </a:r>
            <a:r>
              <a:rPr lang="ru-RU" altLang="ru-RU" sz="2400"/>
              <a:t>  Проблема </a:t>
            </a:r>
            <a:r>
              <a:rPr lang="ru-RU" altLang="ru-RU" sz="2400" b="1"/>
              <a:t>адресации</a:t>
            </a:r>
            <a:r>
              <a:rPr lang="ru-RU" altLang="ru-RU" sz="2400"/>
              <a:t> узлов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 Способ </a:t>
            </a:r>
            <a:r>
              <a:rPr lang="ru-RU" altLang="ru-RU" sz="2400" b="1"/>
              <a:t>коммутации</a:t>
            </a:r>
            <a:r>
              <a:rPr lang="ru-RU" altLang="ru-RU" sz="2400"/>
              <a:t> </a:t>
            </a:r>
            <a:r>
              <a:rPr lang="ru-RU" altLang="ru-RU" sz="2400" i="1"/>
              <a:t>(коммутация пакетов, сообщений, каналов)</a:t>
            </a:r>
            <a:r>
              <a:rPr lang="ru-RU" altLang="ru-RU" sz="2400"/>
              <a:t>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Blip>
                <a:blip r:embed="rId2"/>
              </a:buBlip>
            </a:pPr>
            <a:r>
              <a:rPr lang="ru-RU" altLang="ru-RU" sz="2400"/>
              <a:t>Способ </a:t>
            </a:r>
            <a:r>
              <a:rPr lang="ru-RU" altLang="ru-RU" sz="2400" b="1"/>
              <a:t>разделения линий связи</a:t>
            </a:r>
            <a:r>
              <a:rPr lang="ru-RU" altLang="ru-RU" sz="2400"/>
              <a:t> в неполносвязных системах</a:t>
            </a:r>
            <a:endParaRPr lang="en-US" altLang="ru-RU" sz="2400"/>
          </a:p>
          <a:p>
            <a:pPr lvl="1" algn="just">
              <a:spcBef>
                <a:spcPct val="50000"/>
              </a:spcBef>
              <a:buClrTx/>
              <a:buSzTx/>
              <a:buFontTx/>
              <a:buNone/>
            </a:pPr>
            <a:endParaRPr lang="en-US" altLang="ru-RU" sz="24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sz="4000" b="1"/>
              <a:t>Проблемы связи нескольких компьютеров</a:t>
            </a:r>
            <a:r>
              <a:rPr kumimoji="0" lang="ru-RU" altLang="ru-RU" sz="4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971550" y="260350"/>
            <a:ext cx="74676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4000" b="1"/>
              <a:t>Топология</a:t>
            </a:r>
            <a:r>
              <a:rPr kumimoji="0" lang="ru-RU" altLang="ru-RU" sz="240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/>
              <a:t>Варианты связи сетевых узлов</a:t>
            </a:r>
          </a:p>
        </p:txBody>
      </p:sp>
      <p:graphicFrame>
        <p:nvGraphicFramePr>
          <p:cNvPr id="124989" name="Object 61"/>
          <p:cNvGraphicFramePr>
            <a:graphicFrameLocks noChangeAspect="1"/>
          </p:cNvGraphicFramePr>
          <p:nvPr/>
        </p:nvGraphicFramePr>
        <p:xfrm>
          <a:off x="755650" y="1628775"/>
          <a:ext cx="792162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2" name="Slide" r:id="rId3" imgW="4572042" imgH="3428869" progId="PowerPoint.Slide.8">
                  <p:embed/>
                </p:oleObj>
              </mc:Choice>
              <mc:Fallback>
                <p:oleObj name="Slide" r:id="rId3" imgW="4572042" imgH="3428869" progId="PowerPoint.Slid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921625" cy="522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752600" y="3429000"/>
            <a:ext cx="533400" cy="1752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2286000" y="1905000"/>
            <a:ext cx="3048000" cy="3200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5181600" y="1905000"/>
            <a:ext cx="228600" cy="2590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1524000" y="2286000"/>
            <a:ext cx="5629275" cy="4191000"/>
            <a:chOff x="960" y="1440"/>
            <a:chExt cx="3546" cy="2640"/>
          </a:xfrm>
        </p:grpSpPr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1248" y="2784"/>
              <a:ext cx="206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9734" name="Group 38"/>
            <p:cNvGrpSpPr>
              <a:grpSpLocks/>
            </p:cNvGrpSpPr>
            <p:nvPr/>
          </p:nvGrpSpPr>
          <p:grpSpPr bwMode="auto">
            <a:xfrm>
              <a:off x="960" y="1440"/>
              <a:ext cx="3546" cy="2640"/>
              <a:chOff x="960" y="1440"/>
              <a:chExt cx="3546" cy="2640"/>
            </a:xfrm>
          </p:grpSpPr>
          <p:sp>
            <p:nvSpPr>
              <p:cNvPr id="29719" name="Line 23"/>
              <p:cNvSpPr>
                <a:spLocks noChangeShapeType="1"/>
              </p:cNvSpPr>
              <p:nvPr/>
            </p:nvSpPr>
            <p:spPr bwMode="auto">
              <a:xfrm flipH="1">
                <a:off x="1584" y="3552"/>
                <a:ext cx="16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9731" name="Group 35"/>
              <p:cNvGrpSpPr>
                <a:grpSpLocks/>
              </p:cNvGrpSpPr>
              <p:nvPr/>
            </p:nvGrpSpPr>
            <p:grpSpPr bwMode="auto">
              <a:xfrm>
                <a:off x="960" y="1440"/>
                <a:ext cx="3546" cy="2640"/>
                <a:chOff x="816" y="864"/>
                <a:chExt cx="3546" cy="2604"/>
              </a:xfrm>
            </p:grpSpPr>
            <p:graphicFrame>
              <p:nvGraphicFramePr>
                <p:cNvPr id="29704" name="Object 8"/>
                <p:cNvGraphicFramePr>
                  <a:graphicFrameLocks noChangeAspect="1"/>
                </p:cNvGraphicFramePr>
                <p:nvPr/>
              </p:nvGraphicFramePr>
              <p:xfrm>
                <a:off x="1104" y="864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36" r:id="rId3" imgW="4183063" imgH="3216275" progId="Word.Document.8">
                        <p:embed/>
                      </p:oleObj>
                    </mc:Choice>
                    <mc:Fallback>
                      <p:oleObj r:id="rId3" imgW="4183063" imgH="3216275" progId="Word.Document.8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864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5" name="Object 9"/>
                <p:cNvGraphicFramePr>
                  <a:graphicFrameLocks noChangeAspect="1"/>
                </p:cNvGraphicFramePr>
                <p:nvPr/>
              </p:nvGraphicFramePr>
              <p:xfrm>
                <a:off x="3264" y="960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37" r:id="rId5" imgW="4183063" imgH="3216275" progId="Word.Document.8">
                        <p:embed/>
                      </p:oleObj>
                    </mc:Choice>
                    <mc:Fallback>
                      <p:oleObj r:id="rId5" imgW="4183063" imgH="3216275" progId="Word.Document.8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960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6" name="Object 10"/>
                <p:cNvGraphicFramePr>
                  <a:graphicFrameLocks noChangeAspect="1"/>
                </p:cNvGraphicFramePr>
                <p:nvPr/>
              </p:nvGraphicFramePr>
              <p:xfrm>
                <a:off x="1248" y="3216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38" r:id="rId6" imgW="4183063" imgH="3216275" progId="Word.Document.8">
                        <p:embed/>
                      </p:oleObj>
                    </mc:Choice>
                    <mc:Fallback>
                      <p:oleObj r:id="rId6" imgW="4183063" imgH="3216275" progId="Word.Document.8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3216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7" name="Object 11"/>
                <p:cNvGraphicFramePr>
                  <a:graphicFrameLocks noChangeAspect="1"/>
                </p:cNvGraphicFramePr>
                <p:nvPr/>
              </p:nvGraphicFramePr>
              <p:xfrm>
                <a:off x="816" y="2016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39" r:id="rId7" imgW="4183063" imgH="3216275" progId="Word.Document.8">
                        <p:embed/>
                      </p:oleObj>
                    </mc:Choice>
                    <mc:Fallback>
                      <p:oleObj r:id="rId7" imgW="4183063" imgH="3216275" progId="Word.Document.8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2016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8" name="Object 12"/>
                <p:cNvGraphicFramePr>
                  <a:graphicFrameLocks noChangeAspect="1"/>
                </p:cNvGraphicFramePr>
                <p:nvPr/>
              </p:nvGraphicFramePr>
              <p:xfrm>
                <a:off x="4032" y="1872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0" r:id="rId8" imgW="4183063" imgH="3216275" progId="Word.Document.8">
                        <p:embed/>
                      </p:oleObj>
                    </mc:Choice>
                    <mc:Fallback>
                      <p:oleObj r:id="rId8" imgW="4183063" imgH="3216275" progId="Word.Document.8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1872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09" name="Object 13"/>
                <p:cNvGraphicFramePr>
                  <a:graphicFrameLocks noChangeAspect="1"/>
                </p:cNvGraphicFramePr>
                <p:nvPr/>
              </p:nvGraphicFramePr>
              <p:xfrm>
                <a:off x="3072" y="2832"/>
                <a:ext cx="330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041" r:id="rId9" imgW="4183063" imgH="3216275" progId="Word.Document.8">
                        <p:embed/>
                      </p:oleObj>
                    </mc:Choice>
                    <mc:Fallback>
                      <p:oleObj r:id="rId9" imgW="4183063" imgH="3216275" progId="Word.Document.8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2" y="2832"/>
                              <a:ext cx="330" cy="2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11" name="Line 15"/>
                <p:cNvSpPr>
                  <a:spLocks noChangeShapeType="1"/>
                </p:cNvSpPr>
                <p:nvPr/>
              </p:nvSpPr>
              <p:spPr bwMode="auto">
                <a:xfrm>
                  <a:off x="1344" y="1056"/>
                  <a:ext cx="1824" cy="18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04" y="1200"/>
                  <a:ext cx="2256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104" y="1056"/>
                  <a:ext cx="96" cy="11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6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960"/>
                  <a:ext cx="192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7" name="Line 21"/>
                <p:cNvSpPr>
                  <a:spLocks noChangeShapeType="1"/>
                </p:cNvSpPr>
                <p:nvPr/>
              </p:nvSpPr>
              <p:spPr bwMode="auto">
                <a:xfrm>
                  <a:off x="3504" y="1200"/>
                  <a:ext cx="624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312" y="2064"/>
                  <a:ext cx="816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488" y="2016"/>
                  <a:ext cx="264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2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2160"/>
                  <a:ext cx="288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88" y="1200"/>
                  <a:ext cx="1968" cy="20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264" y="1200"/>
                  <a:ext cx="24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7" name="Line 31"/>
                <p:cNvSpPr>
                  <a:spLocks noChangeShapeType="1"/>
                </p:cNvSpPr>
                <p:nvPr/>
              </p:nvSpPr>
              <p:spPr bwMode="auto">
                <a:xfrm>
                  <a:off x="1248" y="1056"/>
                  <a:ext cx="192" cy="2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8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2736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7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152" y="2016"/>
                  <a:ext cx="2976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1447800" y="9906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Полносвязная топология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660232" y="5076719"/>
                <a:ext cx="2174698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 связей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076719"/>
                <a:ext cx="2174698" cy="6876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219200" y="1066800"/>
            <a:ext cx="6858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979" name="Text Box 139"/>
          <p:cNvSpPr txBox="1">
            <a:spLocks noChangeArrowheads="1"/>
          </p:cNvSpPr>
          <p:nvPr/>
        </p:nvSpPr>
        <p:spPr bwMode="auto">
          <a:xfrm>
            <a:off x="838200" y="9144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Ячеистая топология</a:t>
            </a:r>
            <a:r>
              <a:rPr lang="ru-RU" altLang="ru-RU"/>
              <a:t> </a:t>
            </a:r>
          </a:p>
        </p:txBody>
      </p:sp>
      <p:grpSp>
        <p:nvGrpSpPr>
          <p:cNvPr id="35986" name="Group 146"/>
          <p:cNvGrpSpPr>
            <a:grpSpLocks/>
          </p:cNvGrpSpPr>
          <p:nvPr/>
        </p:nvGrpSpPr>
        <p:grpSpPr bwMode="auto">
          <a:xfrm>
            <a:off x="1524000" y="1981200"/>
            <a:ext cx="5629275" cy="4495800"/>
            <a:chOff x="960" y="1248"/>
            <a:chExt cx="3546" cy="2832"/>
          </a:xfrm>
        </p:grpSpPr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>
              <a:off x="1248" y="2784"/>
              <a:ext cx="2064" cy="768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flipH="1">
              <a:off x="1584" y="3552"/>
              <a:ext cx="16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5960" name="Object 120"/>
            <p:cNvGraphicFramePr>
              <a:graphicFrameLocks noChangeAspect="1"/>
            </p:cNvGraphicFramePr>
            <p:nvPr/>
          </p:nvGraphicFramePr>
          <p:xfrm>
            <a:off x="1248" y="1440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7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1" name="Object 121"/>
            <p:cNvGraphicFramePr>
              <a:graphicFrameLocks noChangeAspect="1"/>
            </p:cNvGraphicFramePr>
            <p:nvPr/>
          </p:nvGraphicFramePr>
          <p:xfrm>
            <a:off x="3408" y="1537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8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37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2" name="Object 122"/>
            <p:cNvGraphicFramePr>
              <a:graphicFrameLocks noChangeAspect="1"/>
            </p:cNvGraphicFramePr>
            <p:nvPr/>
          </p:nvGraphicFramePr>
          <p:xfrm>
            <a:off x="1392" y="3825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9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825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3" name="Object 123"/>
            <p:cNvGraphicFramePr>
              <a:graphicFrameLocks noChangeAspect="1"/>
            </p:cNvGraphicFramePr>
            <p:nvPr/>
          </p:nvGraphicFramePr>
          <p:xfrm>
            <a:off x="960" y="2608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0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08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4" name="Object 124"/>
            <p:cNvGraphicFramePr>
              <a:graphicFrameLocks noChangeAspect="1"/>
            </p:cNvGraphicFramePr>
            <p:nvPr/>
          </p:nvGraphicFramePr>
          <p:xfrm>
            <a:off x="4176" y="2462"/>
            <a:ext cx="33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1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62"/>
                          <a:ext cx="33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5" name="Object 125"/>
            <p:cNvGraphicFramePr>
              <a:graphicFrameLocks noChangeAspect="1"/>
            </p:cNvGraphicFramePr>
            <p:nvPr/>
          </p:nvGraphicFramePr>
          <p:xfrm>
            <a:off x="3216" y="3435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2" r:id="rId9" imgW="4183063" imgH="3216275" progId="Word.Document.8">
                    <p:embed/>
                  </p:oleObj>
                </mc:Choice>
                <mc:Fallback>
                  <p:oleObj r:id="rId9" imgW="4183063" imgH="3216275" progId="Word.Document.8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435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 flipH="1">
              <a:off x="1248" y="1635"/>
              <a:ext cx="96" cy="1119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536" y="1537"/>
              <a:ext cx="1920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 flipH="1">
              <a:off x="1632" y="2608"/>
              <a:ext cx="2640" cy="1265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1248" y="2754"/>
              <a:ext cx="288" cy="10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 flipH="1">
              <a:off x="3408" y="1781"/>
              <a:ext cx="240" cy="1654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536" y="1586"/>
              <a:ext cx="2736" cy="973"/>
            </a:xfrm>
            <a:prstGeom prst="line">
              <a:avLst/>
            </a:prstGeom>
            <a:noFill/>
            <a:ln w="76200">
              <a:solidFill>
                <a:srgbClr val="F4042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80" name="Text Box 140"/>
            <p:cNvSpPr txBox="1">
              <a:spLocks noChangeArrowheads="1"/>
            </p:cNvSpPr>
            <p:nvPr/>
          </p:nvSpPr>
          <p:spPr bwMode="auto">
            <a:xfrm>
              <a:off x="1440" y="2112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dirty="0"/>
                <a:t>Разделяемые каналы</a:t>
              </a:r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2160" y="1824"/>
              <a:ext cx="96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 flipH="1">
              <a:off x="1296" y="2304"/>
              <a:ext cx="240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984" name="Text Box 144"/>
            <p:cNvSpPr txBox="1">
              <a:spLocks noChangeArrowheads="1"/>
            </p:cNvSpPr>
            <p:nvPr/>
          </p:nvSpPr>
          <p:spPr bwMode="auto">
            <a:xfrm>
              <a:off x="1728" y="1248"/>
              <a:ext cx="26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/>
                <a:t>Индивидуальные каналы</a:t>
              </a:r>
            </a:p>
          </p:txBody>
        </p:sp>
        <p:sp>
          <p:nvSpPr>
            <p:cNvPr id="35985" name="Line 145"/>
            <p:cNvSpPr>
              <a:spLocks noChangeShapeType="1"/>
            </p:cNvSpPr>
            <p:nvPr/>
          </p:nvSpPr>
          <p:spPr bwMode="auto">
            <a:xfrm flipH="1">
              <a:off x="2592" y="1440"/>
              <a:ext cx="240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" name="Скругленная прямоугольная выноска 2"/>
          <p:cNvSpPr/>
          <p:nvPr/>
        </p:nvSpPr>
        <p:spPr bwMode="auto">
          <a:xfrm>
            <a:off x="5600700" y="204640"/>
            <a:ext cx="3219772" cy="2119460"/>
          </a:xfrm>
          <a:prstGeom prst="wedgeRoundRectCallout">
            <a:avLst>
              <a:gd name="adj1" fmla="val -9527"/>
              <a:gd name="adj2" fmla="val 12421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ru-RU" dirty="0"/>
              <a:t>Транзитный узел</a:t>
            </a:r>
          </a:p>
          <a:p>
            <a:pPr marL="342900" indent="-342900"/>
            <a:r>
              <a:rPr lang="ru-RU" dirty="0"/>
              <a:t>Универсальный компьютер</a:t>
            </a:r>
          </a:p>
          <a:p>
            <a:pPr marL="342900" indent="-342900"/>
            <a:r>
              <a:rPr lang="ru-RU" dirty="0"/>
              <a:t>Специализированное сетевое оборудование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D:\Users\stas\Downloads\lib\Tech\olifer.ppt\img\2.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7424" y="801578"/>
            <a:ext cx="768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Совместное использование ресурсов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29400" y="3045098"/>
            <a:ext cx="30243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Периферийные устройства</a:t>
            </a:r>
          </a:p>
          <a:p>
            <a:pPr lvl="1"/>
            <a:r>
              <a:rPr lang="ru-RU" dirty="0" smtClean="0"/>
              <a:t>Диски</a:t>
            </a:r>
          </a:p>
          <a:p>
            <a:pPr lvl="1"/>
            <a:r>
              <a:rPr lang="ru-RU" dirty="0" smtClean="0"/>
              <a:t>Принтеры</a:t>
            </a:r>
          </a:p>
          <a:p>
            <a:pPr lvl="1"/>
            <a:r>
              <a:rPr lang="ru-RU" dirty="0" smtClean="0"/>
              <a:t>Сканеры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Данные</a:t>
            </a:r>
          </a:p>
          <a:p>
            <a:r>
              <a:rPr lang="ru-RU" dirty="0" smtClean="0"/>
              <a:t>Вычислительные мощности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295400" y="9144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«кольцо»</a:t>
            </a:r>
          </a:p>
        </p:txBody>
      </p: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2219325" y="1714500"/>
            <a:ext cx="4867275" cy="3225800"/>
            <a:chOff x="1248" y="1536"/>
            <a:chExt cx="3066" cy="2032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3456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3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984" y="264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4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4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784" y="331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5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248" y="254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6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4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1968" y="153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7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H="1">
              <a:off x="1488" y="1776"/>
              <a:ext cx="57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536" y="2688"/>
              <a:ext cx="1344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3024" y="2832"/>
              <a:ext cx="105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3600" y="1920"/>
              <a:ext cx="48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2208" y="1680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7" name="Freeform 15"/>
            <p:cNvSpPr>
              <a:spLocks/>
            </p:cNvSpPr>
            <p:nvPr/>
          </p:nvSpPr>
          <p:spPr bwMode="auto">
            <a:xfrm>
              <a:off x="1872" y="1888"/>
              <a:ext cx="1656" cy="1104"/>
            </a:xfrm>
            <a:custGeom>
              <a:avLst/>
              <a:gdLst>
                <a:gd name="T0" fmla="*/ 0 w 1656"/>
                <a:gd name="T1" fmla="*/ 656 h 1104"/>
                <a:gd name="T2" fmla="*/ 432 w 1656"/>
                <a:gd name="T3" fmla="*/ 80 h 1104"/>
                <a:gd name="T4" fmla="*/ 1392 w 1656"/>
                <a:gd name="T5" fmla="*/ 176 h 1104"/>
                <a:gd name="T6" fmla="*/ 1632 w 1656"/>
                <a:gd name="T7" fmla="*/ 656 h 1104"/>
                <a:gd name="T8" fmla="*/ 1248 w 1656"/>
                <a:gd name="T9" fmla="*/ 1040 h 1104"/>
                <a:gd name="T10" fmla="*/ 720 w 1656"/>
                <a:gd name="T11" fmla="*/ 104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104">
                  <a:moveTo>
                    <a:pt x="0" y="656"/>
                  </a:moveTo>
                  <a:cubicBezTo>
                    <a:pt x="100" y="408"/>
                    <a:pt x="200" y="160"/>
                    <a:pt x="432" y="80"/>
                  </a:cubicBezTo>
                  <a:cubicBezTo>
                    <a:pt x="664" y="0"/>
                    <a:pt x="1192" y="80"/>
                    <a:pt x="1392" y="176"/>
                  </a:cubicBezTo>
                  <a:cubicBezTo>
                    <a:pt x="1592" y="272"/>
                    <a:pt x="1656" y="512"/>
                    <a:pt x="1632" y="656"/>
                  </a:cubicBezTo>
                  <a:cubicBezTo>
                    <a:pt x="1608" y="800"/>
                    <a:pt x="1400" y="976"/>
                    <a:pt x="1248" y="1040"/>
                  </a:cubicBezTo>
                  <a:cubicBezTo>
                    <a:pt x="1096" y="1104"/>
                    <a:pt x="908" y="1072"/>
                    <a:pt x="720" y="10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59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2544" y="292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755576" y="5301208"/>
            <a:ext cx="6324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 smtClean="0"/>
              <a:t>Резервирование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Возможность </a:t>
            </a:r>
            <a:r>
              <a:rPr lang="ru-RU" altLang="ru-RU" dirty="0"/>
              <a:t>контроля доставки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447800" y="9906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«звезда»</a:t>
            </a:r>
          </a:p>
        </p:txBody>
      </p: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1981200" y="2438400"/>
            <a:ext cx="4867275" cy="3225800"/>
            <a:chOff x="1248" y="1536"/>
            <a:chExt cx="3066" cy="2032"/>
          </a:xfrm>
        </p:grpSpPr>
        <p:sp>
          <p:nvSpPr>
            <p:cNvPr id="37906" name="Oval 18"/>
            <p:cNvSpPr>
              <a:spLocks noChangeArrowheads="1"/>
            </p:cNvSpPr>
            <p:nvPr/>
          </p:nvSpPr>
          <p:spPr bwMode="auto">
            <a:xfrm>
              <a:off x="2640" y="2160"/>
              <a:ext cx="528" cy="480"/>
            </a:xfrm>
            <a:prstGeom prst="ellipse">
              <a:avLst/>
            </a:prstGeom>
            <a:solidFill>
              <a:srgbClr val="F8D4DC"/>
            </a:solidFill>
            <a:ln w="9525">
              <a:solidFill>
                <a:srgbClr val="F767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1248" y="1536"/>
              <a:ext cx="3066" cy="2032"/>
              <a:chOff x="1248" y="1536"/>
              <a:chExt cx="3066" cy="2032"/>
            </a:xfrm>
          </p:grpSpPr>
          <p:graphicFrame>
            <p:nvGraphicFramePr>
              <p:cNvPr id="37890" name="Object 2"/>
              <p:cNvGraphicFramePr>
                <a:graphicFrameLocks noChangeAspect="1"/>
              </p:cNvGraphicFramePr>
              <p:nvPr/>
            </p:nvGraphicFramePr>
            <p:xfrm>
              <a:off x="3456" y="1680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0" r:id="rId3" imgW="4183063" imgH="3216275" progId="Word.Document.8">
                      <p:embed/>
                    </p:oleObj>
                  </mc:Choice>
                  <mc:Fallback>
                    <p:oleObj r:id="rId3" imgW="4183063" imgH="3216275" progId="Word.Document.8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1" name="Object 3"/>
              <p:cNvGraphicFramePr>
                <a:graphicFrameLocks noChangeAspect="1"/>
              </p:cNvGraphicFramePr>
              <p:nvPr/>
            </p:nvGraphicFramePr>
            <p:xfrm>
              <a:off x="3984" y="2640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1" r:id="rId5" imgW="4183063" imgH="3216275" progId="Word.Document.8">
                      <p:embed/>
                    </p:oleObj>
                  </mc:Choice>
                  <mc:Fallback>
                    <p:oleObj r:id="rId5" imgW="4183063" imgH="3216275" progId="Word.Document.8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640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2" name="Object 4"/>
              <p:cNvGraphicFramePr>
                <a:graphicFrameLocks noChangeAspect="1"/>
              </p:cNvGraphicFramePr>
              <p:nvPr/>
            </p:nvGraphicFramePr>
            <p:xfrm>
              <a:off x="2784" y="3312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2" r:id="rId6" imgW="4183063" imgH="3216275" progId="Word.Document.8">
                      <p:embed/>
                    </p:oleObj>
                  </mc:Choice>
                  <mc:Fallback>
                    <p:oleObj r:id="rId6" imgW="4183063" imgH="3216275" progId="Word.Document.8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312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3" name="Object 5"/>
              <p:cNvGraphicFramePr>
                <a:graphicFrameLocks noChangeAspect="1"/>
              </p:cNvGraphicFramePr>
              <p:nvPr/>
            </p:nvGraphicFramePr>
            <p:xfrm>
              <a:off x="1248" y="2544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3" r:id="rId7" imgW="4183063" imgH="3216275" progId="Word.Document.8">
                      <p:embed/>
                    </p:oleObj>
                  </mc:Choice>
                  <mc:Fallback>
                    <p:oleObj r:id="rId7" imgW="4183063" imgH="3216275" progId="Word.Document.8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544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4" name="Object 6"/>
              <p:cNvGraphicFramePr>
                <a:graphicFrameLocks noChangeAspect="1"/>
              </p:cNvGraphicFramePr>
              <p:nvPr/>
            </p:nvGraphicFramePr>
            <p:xfrm>
              <a:off x="1968" y="1536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4" r:id="rId8" imgW="4183063" imgH="3216275" progId="Word.Document.8">
                      <p:embed/>
                    </p:oleObj>
                  </mc:Choice>
                  <mc:Fallback>
                    <p:oleObj r:id="rId8" imgW="4183063" imgH="3216275" progId="Word.Document.8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536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" name="Object 8"/>
              <p:cNvGraphicFramePr>
                <a:graphicFrameLocks noChangeAspect="1"/>
              </p:cNvGraphicFramePr>
              <p:nvPr/>
            </p:nvGraphicFramePr>
            <p:xfrm>
              <a:off x="2736" y="2304"/>
              <a:ext cx="33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15" r:id="rId9" imgW="4183063" imgH="3216275" progId="Word.Document.8">
                      <p:embed/>
                    </p:oleObj>
                  </mc:Choice>
                  <mc:Fallback>
                    <p:oleObj r:id="rId9" imgW="4183063" imgH="3216275" progId="Word.Document.8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304"/>
                            <a:ext cx="330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2256" y="1776"/>
              <a:ext cx="57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2976" y="1920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2976" y="2496"/>
              <a:ext cx="105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V="1">
              <a:off x="1584" y="2496"/>
              <a:ext cx="13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880" y="2544"/>
              <a:ext cx="9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3168" y="23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sz="1600"/>
                <a:t>Концентратор</a:t>
              </a:r>
            </a:p>
          </p:txBody>
        </p:sp>
      </p:grp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219200" y="5562600"/>
            <a:ext cx="723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Более надежна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Требует специального устройства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2931378" y="2059917"/>
            <a:ext cx="4102100" cy="3340100"/>
            <a:chOff x="432" y="1152"/>
            <a:chExt cx="3642" cy="2704"/>
          </a:xfrm>
        </p:grpSpPr>
        <p:graphicFrame>
          <p:nvGraphicFramePr>
            <p:cNvPr id="39938" name="Object 2"/>
            <p:cNvGraphicFramePr>
              <a:graphicFrameLocks noChangeAspect="1"/>
            </p:cNvGraphicFramePr>
            <p:nvPr/>
          </p:nvGraphicFramePr>
          <p:xfrm>
            <a:off x="2928" y="297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3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7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2928" y="2016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4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16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2400" y="235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5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1728" y="2928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6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28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1152" y="326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7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432" y="360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8" r:id="rId9" imgW="4183063" imgH="3216275" progId="Word.Document.8">
                    <p:embed/>
                  </p:oleObj>
                </mc:Choice>
                <mc:Fallback>
                  <p:oleObj r:id="rId9" imgW="4183063" imgH="3216275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0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216" y="163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9" name="Рисунок" r:id="rId10" imgW="4183063" imgH="3216275" progId="Word.Picture.8">
                    <p:embed/>
                  </p:oleObj>
                </mc:Choice>
                <mc:Fallback>
                  <p:oleObj name="Рисунок" r:id="rId10" imgW="4183063" imgH="3216275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63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2064" y="158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0" r:id="rId11" imgW="4183063" imgH="3216275" progId="Word.Document.8">
                    <p:embed/>
                  </p:oleObj>
                </mc:Choice>
                <mc:Fallback>
                  <p:oleObj r:id="rId11" imgW="4183063" imgH="3216275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58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912" y="216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1" r:id="rId12" imgW="4183063" imgH="3216275" progId="Word.Document.8">
                    <p:embed/>
                  </p:oleObj>
                </mc:Choice>
                <mc:Fallback>
                  <p:oleObj r:id="rId12" imgW="4183063" imgH="3216275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6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960" y="1152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2" r:id="rId13" imgW="4183063" imgH="3216275" progId="Word.Document.8">
                    <p:embed/>
                  </p:oleObj>
                </mc:Choice>
                <mc:Fallback>
                  <p:oleObj r:id="rId13" imgW="4183063" imgH="3216275" progId="Word.Documen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52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3744" y="230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3" r:id="rId14" imgW="4183063" imgH="3216275" progId="Word.Document.8">
                    <p:embed/>
                  </p:oleObj>
                </mc:Choice>
                <mc:Fallback>
                  <p:oleObj r:id="rId14" imgW="4183063" imgH="3216275" progId="Word.Document.8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0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2160" y="3504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4" r:id="rId15" imgW="4183063" imgH="3216275" progId="Word.Document.8">
                    <p:embed/>
                  </p:oleObj>
                </mc:Choice>
                <mc:Fallback>
                  <p:oleObj r:id="rId15" imgW="4183063" imgH="3216275" progId="Word.Document.8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04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1056" y="1392"/>
              <a:ext cx="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2352" y="2544"/>
              <a:ext cx="19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3168" y="220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2640" y="2544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2304" y="1728"/>
              <a:ext cx="100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2256" y="1776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2256" y="1824"/>
              <a:ext cx="24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1152" y="1344"/>
              <a:ext cx="91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152" y="2352"/>
              <a:ext cx="67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1104" y="2400"/>
              <a:ext cx="24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H="1">
              <a:off x="624" y="2400"/>
              <a:ext cx="432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1752600" y="914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Топология «иерархическая звезда»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600200" y="9144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800" b="1"/>
              <a:t>Топология «общая шина</a:t>
            </a:r>
            <a:r>
              <a:rPr lang="ru-RU" altLang="ru-RU" sz="2400" b="1"/>
              <a:t>» - 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400"/>
              <a:t>канал, разделяемый всеми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524000" y="4495800"/>
            <a:ext cx="71628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Экономична, проста для установки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Низкая надежность</a:t>
            </a:r>
          </a:p>
          <a:p>
            <a:pPr>
              <a:spcBef>
                <a:spcPct val="50000"/>
              </a:spcBef>
            </a:pPr>
            <a:r>
              <a:rPr lang="ru-RU" altLang="ru-RU" dirty="0"/>
              <a:t>Плохая </a:t>
            </a:r>
            <a:r>
              <a:rPr lang="ru-RU" altLang="ru-RU" dirty="0" smtClean="0"/>
              <a:t>масштабируемость</a:t>
            </a:r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Процедура доступа к среде</a:t>
            </a:r>
            <a:endParaRPr lang="ru-RU" altLang="ru-RU" dirty="0"/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755650" y="2667000"/>
            <a:ext cx="7848600" cy="1625600"/>
            <a:chOff x="476" y="1680"/>
            <a:chExt cx="4944" cy="1024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3456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6" r:id="rId3" imgW="4183063" imgH="3216275" progId="Word.Document.8">
                    <p:embed/>
                  </p:oleObj>
                </mc:Choice>
                <mc:Fallback>
                  <p:oleObj r:id="rId3" imgW="4183063" imgH="3216275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4176" y="1728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7" r:id="rId5" imgW="4183063" imgH="3216275" progId="Word.Document.8">
                    <p:embed/>
                  </p:oleObj>
                </mc:Choice>
                <mc:Fallback>
                  <p:oleObj r:id="rId5" imgW="4183063" imgH="3216275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4704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8" r:id="rId6" imgW="4183063" imgH="3216275" progId="Word.Document.8">
                    <p:embed/>
                  </p:oleObj>
                </mc:Choice>
                <mc:Fallback>
                  <p:oleObj r:id="rId6" imgW="4183063" imgH="3216275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2640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89" r:id="rId7" imgW="4183063" imgH="3216275" progId="Word.Document.8">
                    <p:embed/>
                  </p:oleObj>
                </mc:Choice>
                <mc:Fallback>
                  <p:oleObj r:id="rId7" imgW="4183063" imgH="321627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1680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0" r:id="rId8" imgW="4183063" imgH="3216275" progId="Word.Document.8">
                    <p:embed/>
                  </p:oleObj>
                </mc:Choice>
                <mc:Fallback>
                  <p:oleObj r:id="rId8" imgW="4183063" imgH="3216275" progId="Word.Documen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864" y="1680"/>
            <a:ext cx="3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1" r:id="rId9" imgW="4183063" imgH="3216275" progId="Word.Document.8">
                    <p:embed/>
                  </p:oleObj>
                </mc:Choice>
                <mc:Fallback>
                  <p:oleObj r:id="rId9" imgW="4183063" imgH="3216275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80"/>
                          <a:ext cx="3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V="1">
              <a:off x="864" y="2400"/>
              <a:ext cx="4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056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2784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3600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320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4848" y="192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476" y="2205"/>
              <a:ext cx="4944" cy="499"/>
            </a:xfrm>
            <a:prstGeom prst="ellipse">
              <a:avLst/>
            </a:prstGeom>
            <a:noFill/>
            <a:ln w="9525">
              <a:solidFill>
                <a:srgbClr val="F4042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ru-RU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2835" y="2523"/>
              <a:ext cx="181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 marL="4572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ru-RU" altLang="ru-RU" sz="1200"/>
                <a:t>Центральный элемент</a:t>
              </a:r>
              <a:endParaRPr lang="en-US" altLang="ru-RU" sz="1200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 flipV="1">
              <a:off x="2608" y="2387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2286000" y="1905000"/>
            <a:ext cx="4002088" cy="4489450"/>
            <a:chOff x="1" y="1"/>
            <a:chExt cx="19994" cy="19996"/>
          </a:xfrm>
        </p:grpSpPr>
        <p:sp>
          <p:nvSpPr>
            <p:cNvPr id="40963" name="Line 3"/>
            <p:cNvSpPr>
              <a:spLocks noChangeShapeType="1"/>
            </p:cNvSpPr>
            <p:nvPr/>
          </p:nvSpPr>
          <p:spPr bwMode="auto">
            <a:xfrm>
              <a:off x="3137" y="1825"/>
              <a:ext cx="2404" cy="1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5522" y="430"/>
              <a:ext cx="182" cy="25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flipH="1">
              <a:off x="5995" y="1580"/>
              <a:ext cx="1930" cy="15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V="1">
              <a:off x="2810" y="3343"/>
              <a:ext cx="2796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5946" y="3358"/>
              <a:ext cx="3645" cy="1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0013" y="4830"/>
              <a:ext cx="3302" cy="25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 flipV="1">
              <a:off x="15060" y="3634"/>
              <a:ext cx="411" cy="2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15142" y="2209"/>
              <a:ext cx="1848" cy="10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17412" y="2224"/>
              <a:ext cx="2191" cy="26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18702" y="5244"/>
              <a:ext cx="999" cy="13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5762" y="6164"/>
              <a:ext cx="2551" cy="5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10094" y="7743"/>
              <a:ext cx="3253" cy="4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H="1">
              <a:off x="13655" y="6118"/>
              <a:ext cx="1750" cy="1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 flipV="1">
              <a:off x="7318" y="10227"/>
              <a:ext cx="2404" cy="1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10143" y="12297"/>
              <a:ext cx="2469" cy="1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H="1">
              <a:off x="6730" y="12220"/>
              <a:ext cx="2959" cy="3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9490" y="12389"/>
              <a:ext cx="411" cy="2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5440" y="15302"/>
              <a:ext cx="3759" cy="10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 flipV="1">
              <a:off x="4133" y="14030"/>
              <a:ext cx="917" cy="2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5358" y="16606"/>
              <a:ext cx="3188" cy="2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>
              <a:off x="1814" y="16529"/>
              <a:ext cx="3138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4297" y="16682"/>
              <a:ext cx="819" cy="29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" y="7422"/>
              <a:ext cx="78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2631" y="5398"/>
              <a:ext cx="2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7" name="Oval 27"/>
            <p:cNvSpPr>
              <a:spLocks noChangeArrowheads="1"/>
            </p:cNvSpPr>
            <p:nvPr/>
          </p:nvSpPr>
          <p:spPr bwMode="auto">
            <a:xfrm>
              <a:off x="8510" y="19089"/>
              <a:ext cx="428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8" name="Oval 28"/>
            <p:cNvSpPr>
              <a:spLocks noChangeArrowheads="1"/>
            </p:cNvSpPr>
            <p:nvPr/>
          </p:nvSpPr>
          <p:spPr bwMode="auto">
            <a:xfrm>
              <a:off x="5554" y="2991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9" name="Oval 29"/>
            <p:cNvSpPr>
              <a:spLocks noChangeArrowheads="1"/>
            </p:cNvSpPr>
            <p:nvPr/>
          </p:nvSpPr>
          <p:spPr bwMode="auto">
            <a:xfrm>
              <a:off x="2696" y="1534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0" name="Oval 30"/>
            <p:cNvSpPr>
              <a:spLocks noChangeArrowheads="1"/>
            </p:cNvSpPr>
            <p:nvPr/>
          </p:nvSpPr>
          <p:spPr bwMode="auto">
            <a:xfrm>
              <a:off x="5293" y="1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2451" y="4953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7906" y="1243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3" name="Oval 33"/>
            <p:cNvSpPr>
              <a:spLocks noChangeArrowheads="1"/>
            </p:cNvSpPr>
            <p:nvPr/>
          </p:nvSpPr>
          <p:spPr bwMode="auto">
            <a:xfrm>
              <a:off x="9621" y="4509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2631" y="5429"/>
              <a:ext cx="2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5031" y="5429"/>
              <a:ext cx="3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7351" y="5429"/>
              <a:ext cx="2" cy="19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458" y="5444"/>
              <a:ext cx="3" cy="19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246" y="5045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4868" y="4999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0" name="Oval 40"/>
            <p:cNvSpPr>
              <a:spLocks noChangeArrowheads="1"/>
            </p:cNvSpPr>
            <p:nvPr/>
          </p:nvSpPr>
          <p:spPr bwMode="auto">
            <a:xfrm>
              <a:off x="7138" y="4999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13280" y="7376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2" name="Oval 42"/>
            <p:cNvSpPr>
              <a:spLocks noChangeArrowheads="1"/>
            </p:cNvSpPr>
            <p:nvPr/>
          </p:nvSpPr>
          <p:spPr bwMode="auto">
            <a:xfrm>
              <a:off x="15354" y="5781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14782" y="3282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16954" y="1902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9568" y="4831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6" name="Oval 46"/>
            <p:cNvSpPr>
              <a:spLocks noChangeArrowheads="1"/>
            </p:cNvSpPr>
            <p:nvPr/>
          </p:nvSpPr>
          <p:spPr bwMode="auto">
            <a:xfrm>
              <a:off x="18359" y="6578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7" name="Oval 47"/>
            <p:cNvSpPr>
              <a:spLocks noChangeArrowheads="1"/>
            </p:cNvSpPr>
            <p:nvPr/>
          </p:nvSpPr>
          <p:spPr bwMode="auto">
            <a:xfrm>
              <a:off x="9719" y="11960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6910" y="9875"/>
              <a:ext cx="427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09" name="Oval 49"/>
            <p:cNvSpPr>
              <a:spLocks noChangeArrowheads="1"/>
            </p:cNvSpPr>
            <p:nvPr/>
          </p:nvSpPr>
          <p:spPr bwMode="auto">
            <a:xfrm>
              <a:off x="6273" y="12343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0" name="Oval 50"/>
            <p:cNvSpPr>
              <a:spLocks noChangeArrowheads="1"/>
            </p:cNvSpPr>
            <p:nvPr/>
          </p:nvSpPr>
          <p:spPr bwMode="auto">
            <a:xfrm>
              <a:off x="12577" y="14030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1" name="Oval 51"/>
            <p:cNvSpPr>
              <a:spLocks noChangeArrowheads="1"/>
            </p:cNvSpPr>
            <p:nvPr/>
          </p:nvSpPr>
          <p:spPr bwMode="auto">
            <a:xfrm>
              <a:off x="9147" y="14950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2" name="Oval 52"/>
            <p:cNvSpPr>
              <a:spLocks noChangeArrowheads="1"/>
            </p:cNvSpPr>
            <p:nvPr/>
          </p:nvSpPr>
          <p:spPr bwMode="auto">
            <a:xfrm>
              <a:off x="4999" y="16222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3" name="Oval 53"/>
            <p:cNvSpPr>
              <a:spLocks noChangeArrowheads="1"/>
            </p:cNvSpPr>
            <p:nvPr/>
          </p:nvSpPr>
          <p:spPr bwMode="auto">
            <a:xfrm>
              <a:off x="3839" y="13631"/>
              <a:ext cx="428" cy="40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4" name="Oval 54"/>
            <p:cNvSpPr>
              <a:spLocks noChangeArrowheads="1"/>
            </p:cNvSpPr>
            <p:nvPr/>
          </p:nvSpPr>
          <p:spPr bwMode="auto">
            <a:xfrm>
              <a:off x="1340" y="16314"/>
              <a:ext cx="428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15" name="Oval 55"/>
            <p:cNvSpPr>
              <a:spLocks noChangeArrowheads="1"/>
            </p:cNvSpPr>
            <p:nvPr/>
          </p:nvSpPr>
          <p:spPr bwMode="auto">
            <a:xfrm>
              <a:off x="4003" y="19595"/>
              <a:ext cx="427" cy="40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41022" name="Object 62"/>
          <p:cNvGraphicFramePr>
            <a:graphicFrameLocks noChangeAspect="1"/>
          </p:cNvGraphicFramePr>
          <p:nvPr/>
        </p:nvGraphicFramePr>
        <p:xfrm>
          <a:off x="3276600" y="2362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8" r:id="rId3" imgW="4183063" imgH="3216275" progId="Word.Document.8">
                  <p:embed/>
                </p:oleObj>
              </mc:Choice>
              <mc:Fallback>
                <p:oleObj r:id="rId3" imgW="4183063" imgH="3216275" progId="Word.Document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62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7" name="Object 67"/>
          <p:cNvGraphicFramePr>
            <a:graphicFrameLocks noChangeAspect="1"/>
          </p:cNvGraphicFramePr>
          <p:nvPr/>
        </p:nvGraphicFramePr>
        <p:xfrm>
          <a:off x="26670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9" r:id="rId5" imgW="4183063" imgH="3216275" progId="Word.Document.8">
                  <p:embed/>
                </p:oleObj>
              </mc:Choice>
              <mc:Fallback>
                <p:oleObj r:id="rId5" imgW="4183063" imgH="3216275" progId="Word.Document.8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8" name="Object 68"/>
          <p:cNvGraphicFramePr>
            <a:graphicFrameLocks noChangeAspect="1"/>
          </p:cNvGraphicFramePr>
          <p:nvPr/>
        </p:nvGraphicFramePr>
        <p:xfrm>
          <a:off x="22098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0" r:id="rId6" imgW="4183063" imgH="3216275" progId="Word.Document.8">
                  <p:embed/>
                </p:oleObj>
              </mc:Choice>
              <mc:Fallback>
                <p:oleObj r:id="rId6" imgW="4183063" imgH="3216275" progId="Word.Document.8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9" name="Object 69"/>
          <p:cNvGraphicFramePr>
            <a:graphicFrameLocks noChangeAspect="1"/>
          </p:cNvGraphicFramePr>
          <p:nvPr/>
        </p:nvGraphicFramePr>
        <p:xfrm>
          <a:off x="31242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1" r:id="rId7" imgW="4183063" imgH="3216275" progId="Word.Document.8">
                  <p:embed/>
                </p:oleObj>
              </mc:Choice>
              <mc:Fallback>
                <p:oleObj r:id="rId7" imgW="4183063" imgH="3216275" progId="Word.Document.8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0" name="Object 70"/>
          <p:cNvGraphicFramePr>
            <a:graphicFrameLocks noChangeAspect="1"/>
          </p:cNvGraphicFramePr>
          <p:nvPr/>
        </p:nvGraphicFramePr>
        <p:xfrm>
          <a:off x="3657600" y="2895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2" r:id="rId8" imgW="4183063" imgH="3216275" progId="Word.Document.8">
                  <p:embed/>
                </p:oleObj>
              </mc:Choice>
              <mc:Fallback>
                <p:oleObj r:id="rId8" imgW="4183063" imgH="3216275" progId="Word.Document.8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1" name="Object 71"/>
          <p:cNvGraphicFramePr>
            <a:graphicFrameLocks noChangeAspect="1"/>
          </p:cNvGraphicFramePr>
          <p:nvPr/>
        </p:nvGraphicFramePr>
        <p:xfrm>
          <a:off x="4191000" y="2743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3" r:id="rId9" imgW="4183063" imgH="3216275" progId="Word.Document.8">
                  <p:embed/>
                </p:oleObj>
              </mc:Choice>
              <mc:Fallback>
                <p:oleObj r:id="rId9" imgW="4183063" imgH="3216275" progId="Word.Document.8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2"/>
          <p:cNvGraphicFramePr>
            <a:graphicFrameLocks noChangeAspect="1"/>
          </p:cNvGraphicFramePr>
          <p:nvPr/>
        </p:nvGraphicFramePr>
        <p:xfrm>
          <a:off x="5562600" y="2133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4" r:id="rId10" imgW="4183063" imgH="3216275" progId="Word.Document.8">
                  <p:embed/>
                </p:oleObj>
              </mc:Choice>
              <mc:Fallback>
                <p:oleObj r:id="rId10" imgW="4183063" imgH="3216275" progId="Word.Document.8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3" name="Object 73"/>
          <p:cNvGraphicFramePr>
            <a:graphicFrameLocks noChangeAspect="1"/>
          </p:cNvGraphicFramePr>
          <p:nvPr/>
        </p:nvGraphicFramePr>
        <p:xfrm>
          <a:off x="4953000" y="24384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5" r:id="rId11" imgW="4183063" imgH="3216275" progId="Word.Document.8">
                  <p:embed/>
                </p:oleObj>
              </mc:Choice>
              <mc:Fallback>
                <p:oleObj r:id="rId11" imgW="4183063" imgH="3216275" progId="Word.Document.8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4" name="Object 74"/>
          <p:cNvGraphicFramePr>
            <a:graphicFrameLocks noChangeAspect="1"/>
          </p:cNvGraphicFramePr>
          <p:nvPr/>
        </p:nvGraphicFramePr>
        <p:xfrm>
          <a:off x="6172200" y="2743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6" r:id="rId12" imgW="4183063" imgH="3216275" progId="Word.Document.8">
                  <p:embed/>
                </p:oleObj>
              </mc:Choice>
              <mc:Fallback>
                <p:oleObj r:id="rId12" imgW="4183063" imgH="3216275" progId="Word.Document.8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743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5" name="Object 75"/>
          <p:cNvGraphicFramePr>
            <a:graphicFrameLocks noChangeAspect="1"/>
          </p:cNvGraphicFramePr>
          <p:nvPr/>
        </p:nvGraphicFramePr>
        <p:xfrm>
          <a:off x="5181600" y="29718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7" r:id="rId13" imgW="4183063" imgH="3216275" progId="Word.Document.8">
                  <p:embed/>
                </p:oleObj>
              </mc:Choice>
              <mc:Fallback>
                <p:oleObj r:id="rId13" imgW="4183063" imgH="3216275" progId="Word.Document.8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6" name="Object 76"/>
          <p:cNvGraphicFramePr>
            <a:graphicFrameLocks noChangeAspect="1"/>
          </p:cNvGraphicFramePr>
          <p:nvPr/>
        </p:nvGraphicFramePr>
        <p:xfrm>
          <a:off x="5791200" y="3276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8" r:id="rId14" imgW="4183063" imgH="3216275" progId="Word.Document.8">
                  <p:embed/>
                </p:oleObj>
              </mc:Choice>
              <mc:Fallback>
                <p:oleObj r:id="rId14" imgW="4183063" imgH="3216275" progId="Word.Document.8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7" name="Object 77"/>
          <p:cNvGraphicFramePr>
            <a:graphicFrameLocks noChangeAspect="1"/>
          </p:cNvGraphicFramePr>
          <p:nvPr/>
        </p:nvGraphicFramePr>
        <p:xfrm>
          <a:off x="4800600" y="3429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9" r:id="rId15" imgW="4183063" imgH="3216275" progId="Word.Document.8">
                  <p:embed/>
                </p:oleObj>
              </mc:Choice>
              <mc:Fallback>
                <p:oleObj r:id="rId15" imgW="4183063" imgH="3216275" progId="Word.Document.8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8" name="Object 78"/>
          <p:cNvGraphicFramePr>
            <a:graphicFrameLocks noChangeAspect="1"/>
          </p:cNvGraphicFramePr>
          <p:nvPr/>
        </p:nvGraphicFramePr>
        <p:xfrm>
          <a:off x="3581400" y="39624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0" r:id="rId16" imgW="4183063" imgH="3216275" progId="Word.Document.8">
                  <p:embed/>
                </p:oleObj>
              </mc:Choice>
              <mc:Fallback>
                <p:oleObj r:id="rId16" imgW="4183063" imgH="3216275" progId="Word.Document.8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9" name="Object 79"/>
          <p:cNvGraphicFramePr>
            <a:graphicFrameLocks noChangeAspect="1"/>
          </p:cNvGraphicFramePr>
          <p:nvPr/>
        </p:nvGraphicFramePr>
        <p:xfrm>
          <a:off x="4114800" y="44958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1" r:id="rId17" imgW="4183063" imgH="3216275" progId="Word.Document.8">
                  <p:embed/>
                </p:oleObj>
              </mc:Choice>
              <mc:Fallback>
                <p:oleObj r:id="rId17" imgW="4183063" imgH="3216275" progId="Word.Document.8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0" name="Object 80"/>
          <p:cNvGraphicFramePr>
            <a:graphicFrameLocks noChangeAspect="1"/>
          </p:cNvGraphicFramePr>
          <p:nvPr/>
        </p:nvGraphicFramePr>
        <p:xfrm>
          <a:off x="4724400" y="4953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2" r:id="rId18" imgW="4183063" imgH="3216275" progId="Word.Document.8">
                  <p:embed/>
                </p:oleObj>
              </mc:Choice>
              <mc:Fallback>
                <p:oleObj r:id="rId18" imgW="4183063" imgH="3216275" progId="Word.Document.8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1" name="Object 81"/>
          <p:cNvGraphicFramePr>
            <a:graphicFrameLocks noChangeAspect="1"/>
          </p:cNvGraphicFramePr>
          <p:nvPr/>
        </p:nvGraphicFramePr>
        <p:xfrm>
          <a:off x="3429000" y="4572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3" r:id="rId19" imgW="4183063" imgH="3216275" progId="Word.Document.8">
                  <p:embed/>
                </p:oleObj>
              </mc:Choice>
              <mc:Fallback>
                <p:oleObj r:id="rId19" imgW="4183063" imgH="3216275" progId="Word.Document.8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2" name="Object 82"/>
          <p:cNvGraphicFramePr>
            <a:graphicFrameLocks noChangeAspect="1"/>
          </p:cNvGraphicFramePr>
          <p:nvPr/>
        </p:nvGraphicFramePr>
        <p:xfrm>
          <a:off x="4038600" y="5181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4" r:id="rId20" imgW="4183063" imgH="3216275" progId="Word.Document.8">
                  <p:embed/>
                </p:oleObj>
              </mc:Choice>
              <mc:Fallback>
                <p:oleObj r:id="rId20" imgW="4183063" imgH="3216275" progId="Word.Document.8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3" name="Object 83"/>
          <p:cNvGraphicFramePr>
            <a:graphicFrameLocks noChangeAspect="1"/>
          </p:cNvGraphicFramePr>
          <p:nvPr/>
        </p:nvGraphicFramePr>
        <p:xfrm>
          <a:off x="2819400" y="4800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5" r:id="rId21" imgW="4183063" imgH="3216275" progId="Word.Document.8">
                  <p:embed/>
                </p:oleObj>
              </mc:Choice>
              <mc:Fallback>
                <p:oleObj r:id="rId21" imgW="4183063" imgH="3216275" progId="Word.Document.8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4" name="Object 84"/>
          <p:cNvGraphicFramePr>
            <a:graphicFrameLocks noChangeAspect="1"/>
          </p:cNvGraphicFramePr>
          <p:nvPr/>
        </p:nvGraphicFramePr>
        <p:xfrm>
          <a:off x="2362200" y="5410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6" r:id="rId22" imgW="4183063" imgH="3216275" progId="Word.Document.8">
                  <p:embed/>
                </p:oleObj>
              </mc:Choice>
              <mc:Fallback>
                <p:oleObj r:id="rId22" imgW="4183063" imgH="3216275" progId="Word.Document.8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5" name="Object 85"/>
          <p:cNvGraphicFramePr>
            <a:graphicFrameLocks noChangeAspect="1"/>
          </p:cNvGraphicFramePr>
          <p:nvPr/>
        </p:nvGraphicFramePr>
        <p:xfrm>
          <a:off x="2971800" y="6172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7" r:id="rId23" imgW="4183063" imgH="3216275" progId="Word.Document.8">
                  <p:embed/>
                </p:oleObj>
              </mc:Choice>
              <mc:Fallback>
                <p:oleObj r:id="rId23" imgW="4183063" imgH="3216275" progId="Word.Document.8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172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6" name="Object 86"/>
          <p:cNvGraphicFramePr>
            <a:graphicFrameLocks noChangeAspect="1"/>
          </p:cNvGraphicFramePr>
          <p:nvPr/>
        </p:nvGraphicFramePr>
        <p:xfrm>
          <a:off x="3200400" y="54864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8" r:id="rId24" imgW="4183063" imgH="3216275" progId="Word.Document.8">
                  <p:embed/>
                </p:oleObj>
              </mc:Choice>
              <mc:Fallback>
                <p:oleObj r:id="rId24" imgW="4183063" imgH="3216275" progId="Word.Document.8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7" name="Object 87"/>
          <p:cNvGraphicFramePr>
            <a:graphicFrameLocks noChangeAspect="1"/>
          </p:cNvGraphicFramePr>
          <p:nvPr/>
        </p:nvGraphicFramePr>
        <p:xfrm>
          <a:off x="3962400" y="60960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9" r:id="rId25" imgW="4183063" imgH="3216275" progId="Word.Document.8">
                  <p:embed/>
                </p:oleObj>
              </mc:Choice>
              <mc:Fallback>
                <p:oleObj r:id="rId25" imgW="4183063" imgH="3216275" progId="Word.Document.8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60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8" name="Object 88"/>
          <p:cNvGraphicFramePr>
            <a:graphicFrameLocks noChangeAspect="1"/>
          </p:cNvGraphicFramePr>
          <p:nvPr/>
        </p:nvGraphicFramePr>
        <p:xfrm>
          <a:off x="3200400" y="1752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0" r:id="rId26" imgW="4183063" imgH="3216275" progId="Word.Document.8">
                  <p:embed/>
                </p:oleObj>
              </mc:Choice>
              <mc:Fallback>
                <p:oleObj r:id="rId26" imgW="4183063" imgH="3216275" progId="Word.Document.8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52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9" name="Object 89"/>
          <p:cNvGraphicFramePr>
            <a:graphicFrameLocks noChangeAspect="1"/>
          </p:cNvGraphicFramePr>
          <p:nvPr/>
        </p:nvGraphicFramePr>
        <p:xfrm>
          <a:off x="3886200" y="19812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1" name="Рисунок" r:id="rId27" imgW="4183063" imgH="3216275" progId="Word.Picture.8">
                  <p:embed/>
                </p:oleObj>
              </mc:Choice>
              <mc:Fallback>
                <p:oleObj name="Рисунок" r:id="rId27" imgW="4183063" imgH="3216275" progId="Word.Picture.8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0" name="Object 90"/>
          <p:cNvGraphicFramePr>
            <a:graphicFrameLocks noChangeAspect="1"/>
          </p:cNvGraphicFramePr>
          <p:nvPr/>
        </p:nvGraphicFramePr>
        <p:xfrm>
          <a:off x="2514600" y="2133600"/>
          <a:ext cx="3810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2" r:id="rId28" imgW="4183063" imgH="3216275" progId="Word.Document.8">
                  <p:embed/>
                </p:oleObj>
              </mc:Choice>
              <mc:Fallback>
                <p:oleObj r:id="rId28" imgW="4183063" imgH="3216275" progId="Word.Document.8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3810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1" name="Text Box 91"/>
          <p:cNvSpPr txBox="1">
            <a:spLocks noChangeArrowheads="1"/>
          </p:cNvSpPr>
          <p:nvPr/>
        </p:nvSpPr>
        <p:spPr bwMode="auto">
          <a:xfrm>
            <a:off x="914400" y="8382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/>
              <a:t>Смешанная топология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838200" y="1782763"/>
            <a:ext cx="7848600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Адрес должен уникально идентифицировать сетевой интерфейс в сети любого масштаба.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Схема назначения адресов должна сводить к минимуму ручной труд администратора и вероятность дублирования адресов.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Желательно, чтобы адрес имел иерархическую структуру, удобную для построения больших сетей. 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Адрес должен быть удобен для пользователей сети, а это значит, что он должен допускать символьное представление, например, </a:t>
            </a:r>
            <a:r>
              <a:rPr lang="ru-RU" altLang="ru-RU" dirty="0">
                <a:latin typeface="Arial" pitchFamily="34" charset="0"/>
              </a:rPr>
              <a:t>Server3</a:t>
            </a:r>
            <a:r>
              <a:rPr lang="ru-RU" altLang="ru-RU" dirty="0"/>
              <a:t> или </a:t>
            </a:r>
            <a:r>
              <a:rPr lang="ru-RU" altLang="ru-RU" dirty="0">
                <a:latin typeface="Arial" pitchFamily="34" charset="0"/>
              </a:rPr>
              <a:t>www.cisco.com</a:t>
            </a:r>
            <a:r>
              <a:rPr lang="ru-RU" altLang="ru-RU" dirty="0"/>
              <a:t>.</a:t>
            </a:r>
          </a:p>
          <a:p>
            <a:pPr algn="just">
              <a:spcBef>
                <a:spcPct val="50000"/>
              </a:spcBef>
              <a:buNone/>
            </a:pPr>
            <a:r>
              <a:rPr lang="ru-RU" altLang="ru-RU" dirty="0">
                <a:latin typeface="Wingdings" pitchFamily="2" charset="2"/>
              </a:rPr>
              <a:t>l</a:t>
            </a:r>
            <a:r>
              <a:rPr lang="ru-RU" altLang="ru-RU" dirty="0"/>
              <a:t>        Адрес должен быть по возможности компактным, чтобы не перегружать память коммуникационной аппаратуры — сетевых адаптеров, маршрутизаторов и т. п.</a:t>
            </a:r>
          </a:p>
          <a:p>
            <a:pPr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Адресация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Виды адресов</a:t>
            </a:r>
            <a:endParaRPr lang="ru-RU" altLang="ru-RU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85131"/>
            <a:ext cx="405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Уникальный </a:t>
            </a:r>
            <a:r>
              <a:rPr lang="en-US" dirty="0" smtClean="0"/>
              <a:t>(unicast)</a:t>
            </a:r>
          </a:p>
          <a:p>
            <a:r>
              <a:rPr lang="ru-RU" dirty="0" smtClean="0"/>
              <a:t>Групповой </a:t>
            </a:r>
            <a:r>
              <a:rPr lang="en-US" dirty="0" smtClean="0"/>
              <a:t>(multicast)</a:t>
            </a:r>
          </a:p>
          <a:p>
            <a:r>
              <a:rPr lang="ru-RU" dirty="0" smtClean="0"/>
              <a:t>Широковещательный </a:t>
            </a:r>
            <a:r>
              <a:rPr lang="en-US" dirty="0" smtClean="0"/>
              <a:t>(broadcast)</a:t>
            </a:r>
          </a:p>
          <a:p>
            <a:r>
              <a:rPr lang="ru-RU" dirty="0" smtClean="0"/>
              <a:t>Произвольной рассылки </a:t>
            </a:r>
            <a:r>
              <a:rPr lang="en-US" dirty="0" smtClean="0"/>
              <a:t>(</a:t>
            </a:r>
            <a:r>
              <a:rPr lang="en-US" dirty="0" err="1" smtClean="0"/>
              <a:t>anycast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717032"/>
            <a:ext cx="405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Числовой</a:t>
            </a:r>
            <a:endParaRPr lang="en-US" dirty="0" smtClean="0"/>
          </a:p>
          <a:p>
            <a:pPr lvl="1"/>
            <a:r>
              <a:rPr lang="en-US" dirty="0" smtClean="0"/>
              <a:t>MAC 9c-93-4e-06-ca-eb</a:t>
            </a:r>
          </a:p>
          <a:p>
            <a:pPr lvl="1"/>
            <a:r>
              <a:rPr lang="en-US" dirty="0"/>
              <a:t>IP 192.168.0.103</a:t>
            </a:r>
            <a:endParaRPr lang="en-US" dirty="0" smtClean="0"/>
          </a:p>
          <a:p>
            <a:r>
              <a:rPr lang="ru-RU" dirty="0" smtClean="0"/>
              <a:t>Символьный</a:t>
            </a:r>
            <a:r>
              <a:rPr lang="en-US" dirty="0" smtClean="0"/>
              <a:t> www.urfu.ru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1292" y="1466573"/>
            <a:ext cx="29990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Аппаратные</a:t>
            </a:r>
            <a:endParaRPr lang="en-US" dirty="0" smtClean="0"/>
          </a:p>
          <a:p>
            <a:r>
              <a:rPr lang="ru-RU" dirty="0" smtClean="0"/>
              <a:t>Назначенные</a:t>
            </a:r>
            <a:endParaRPr lang="en-US" dirty="0" smtClean="0"/>
          </a:p>
          <a:p>
            <a:pPr lvl="1"/>
            <a:r>
              <a:rPr lang="ru-RU" dirty="0" smtClean="0"/>
              <a:t>Вручную</a:t>
            </a:r>
            <a:endParaRPr lang="en-US" dirty="0" smtClean="0"/>
          </a:p>
          <a:p>
            <a:pPr lvl="1"/>
            <a:r>
              <a:rPr lang="ru-RU" dirty="0" smtClean="0"/>
              <a:t>Автоматически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50222" y="3193236"/>
            <a:ext cx="37950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«Плоские»</a:t>
            </a:r>
            <a:endParaRPr lang="en-US" dirty="0" smtClean="0"/>
          </a:p>
          <a:p>
            <a:r>
              <a:rPr lang="ru-RU" dirty="0" smtClean="0"/>
              <a:t>Иерархические</a:t>
            </a:r>
          </a:p>
          <a:p>
            <a:pPr lvl="1"/>
            <a:r>
              <a:rPr lang="ru-RU" dirty="0" smtClean="0"/>
              <a:t>Переменной длины</a:t>
            </a:r>
          </a:p>
          <a:p>
            <a:pPr lvl="1"/>
            <a:r>
              <a:rPr lang="ru-RU" dirty="0" smtClean="0"/>
              <a:t>Фиксированной длины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0992" y="4682459"/>
            <a:ext cx="405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Хост</a:t>
            </a:r>
          </a:p>
          <a:p>
            <a:r>
              <a:rPr lang="ru-RU" b="1" dirty="0" smtClean="0"/>
              <a:t>Интерфейс</a:t>
            </a:r>
          </a:p>
          <a:p>
            <a:r>
              <a:rPr lang="ru-RU" dirty="0" smtClean="0"/>
              <a:t>Сетевая служба</a:t>
            </a:r>
            <a:endParaRPr lang="en-US" dirty="0" smtClean="0"/>
          </a:p>
          <a:p>
            <a:pPr lvl="1"/>
            <a:r>
              <a:rPr lang="ru-RU" dirty="0" smtClean="0"/>
              <a:t>Порт </a:t>
            </a:r>
            <a:r>
              <a:rPr lang="en-US" dirty="0" smtClean="0"/>
              <a:t>www.urfu.ru:</a:t>
            </a:r>
            <a:r>
              <a:rPr lang="en-US" u="sng" dirty="0" smtClean="0"/>
              <a:t>80</a:t>
            </a:r>
          </a:p>
          <a:p>
            <a:pPr lvl="1"/>
            <a:r>
              <a:rPr lang="en-US" dirty="0" smtClean="0"/>
              <a:t>URL mail.urfu.ru/</a:t>
            </a:r>
            <a:r>
              <a:rPr lang="en-US" u="sng" dirty="0" err="1" smtClean="0"/>
              <a:t>owa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7584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381000" y="228600"/>
            <a:ext cx="8356600" cy="5257800"/>
            <a:chOff x="240" y="144"/>
            <a:chExt cx="5280" cy="3792"/>
          </a:xfrm>
        </p:grpSpPr>
        <p:sp>
          <p:nvSpPr>
            <p:cNvPr id="144387" name="Rectangle 3"/>
            <p:cNvSpPr>
              <a:spLocks noChangeArrowheads="1"/>
            </p:cNvSpPr>
            <p:nvPr/>
          </p:nvSpPr>
          <p:spPr bwMode="auto">
            <a:xfrm>
              <a:off x="1392" y="576"/>
              <a:ext cx="2352" cy="3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44388" name="Group 4"/>
            <p:cNvGrpSpPr>
              <a:grpSpLocks/>
            </p:cNvGrpSpPr>
            <p:nvPr/>
          </p:nvGrpSpPr>
          <p:grpSpPr bwMode="auto">
            <a:xfrm>
              <a:off x="1392" y="720"/>
              <a:ext cx="2352" cy="480"/>
              <a:chOff x="1392" y="720"/>
              <a:chExt cx="2352" cy="480"/>
            </a:xfrm>
          </p:grpSpPr>
          <p:sp>
            <p:nvSpPr>
              <p:cNvPr id="144389" name="Line 5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0" name="Line 6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1" name="Line 7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2" name="Line 8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3" name="Line 9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4" name="Line 10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395" name="Group 11"/>
            <p:cNvGrpSpPr>
              <a:grpSpLocks/>
            </p:cNvGrpSpPr>
            <p:nvPr/>
          </p:nvGrpSpPr>
          <p:grpSpPr bwMode="auto">
            <a:xfrm>
              <a:off x="1392" y="1296"/>
              <a:ext cx="2352" cy="480"/>
              <a:chOff x="1392" y="720"/>
              <a:chExt cx="2352" cy="480"/>
            </a:xfrm>
          </p:grpSpPr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7" name="Line 13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8" name="Line 14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1" name="Line 17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402" name="Group 18"/>
            <p:cNvGrpSpPr>
              <a:grpSpLocks/>
            </p:cNvGrpSpPr>
            <p:nvPr/>
          </p:nvGrpSpPr>
          <p:grpSpPr bwMode="auto">
            <a:xfrm>
              <a:off x="1392" y="2448"/>
              <a:ext cx="2352" cy="480"/>
              <a:chOff x="1392" y="720"/>
              <a:chExt cx="2352" cy="480"/>
            </a:xfrm>
          </p:grpSpPr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5" name="Line 21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6" name="Line 22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409" name="Group 25"/>
            <p:cNvGrpSpPr>
              <a:grpSpLocks/>
            </p:cNvGrpSpPr>
            <p:nvPr/>
          </p:nvGrpSpPr>
          <p:grpSpPr bwMode="auto">
            <a:xfrm>
              <a:off x="1392" y="1872"/>
              <a:ext cx="2352" cy="480"/>
              <a:chOff x="1392" y="720"/>
              <a:chExt cx="2352" cy="480"/>
            </a:xfrm>
          </p:grpSpPr>
          <p:sp>
            <p:nvSpPr>
              <p:cNvPr id="144410" name="Line 26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3" name="Line 29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4" name="Line 30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4416" name="Group 32"/>
            <p:cNvGrpSpPr>
              <a:grpSpLocks/>
            </p:cNvGrpSpPr>
            <p:nvPr/>
          </p:nvGrpSpPr>
          <p:grpSpPr bwMode="auto">
            <a:xfrm>
              <a:off x="1392" y="3024"/>
              <a:ext cx="2352" cy="480"/>
              <a:chOff x="1392" y="720"/>
              <a:chExt cx="2352" cy="480"/>
            </a:xfrm>
          </p:grpSpPr>
          <p:sp>
            <p:nvSpPr>
              <p:cNvPr id="144417" name="Line 33"/>
              <p:cNvSpPr>
                <a:spLocks noChangeShapeType="1"/>
              </p:cNvSpPr>
              <p:nvPr/>
            </p:nvSpPr>
            <p:spPr bwMode="auto">
              <a:xfrm>
                <a:off x="1392" y="72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8" name="Line 34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1392" y="1008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21" name="Line 37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422" name="Line 38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3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1392" y="3600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>
              <a:off x="1392" y="3696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>
              <a:off x="1392" y="3792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6" name="Text Box 42"/>
            <p:cNvSpPr txBox="1">
              <a:spLocks noChangeArrowheads="1"/>
            </p:cNvSpPr>
            <p:nvPr/>
          </p:nvSpPr>
          <p:spPr bwMode="auto">
            <a:xfrm>
              <a:off x="480" y="144"/>
              <a:ext cx="4320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3200"/>
                <a:t>Плоское адресное пространство</a:t>
              </a:r>
            </a:p>
          </p:txBody>
        </p:sp>
        <p:sp>
          <p:nvSpPr>
            <p:cNvPr id="144427" name="Text Box 43"/>
            <p:cNvSpPr txBox="1">
              <a:spLocks noChangeArrowheads="1"/>
            </p:cNvSpPr>
            <p:nvPr/>
          </p:nvSpPr>
          <p:spPr bwMode="auto">
            <a:xfrm>
              <a:off x="4224" y="1103"/>
              <a:ext cx="129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2400"/>
                <a:t>Множество адресов узлов</a:t>
              </a:r>
            </a:p>
          </p:txBody>
        </p: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>
              <a:off x="3744" y="7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 flipH="1">
              <a:off x="3744" y="1584"/>
              <a:ext cx="576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240" y="768"/>
              <a:ext cx="105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2400"/>
                <a:t>Адрес узла </a:t>
              </a:r>
              <a:r>
                <a:rPr kumimoji="0" lang="en-US" altLang="ru-RU" sz="2400"/>
                <a:t>n</a:t>
              </a:r>
              <a:endParaRPr kumimoji="0" lang="ru-RU" altLang="ru-RU" sz="2400"/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>
              <a:off x="480" y="1152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816600" y="2406650"/>
            <a:ext cx="289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/>
              <a:t>Множества адресов групп интерфейсов</a:t>
            </a:r>
            <a:r>
              <a:rPr kumimoji="0" lang="en-US" altLang="ru-RU" sz="2400" b="1"/>
              <a:t> - </a:t>
            </a:r>
            <a:r>
              <a:rPr kumimoji="0" lang="en-US" altLang="ru-RU" b="1">
                <a:sym typeface="Symbol" pitchFamily="18" charset="2"/>
              </a:rPr>
              <a:t></a:t>
            </a:r>
            <a:r>
              <a:rPr kumimoji="0" lang="en-US" altLang="ru-RU" sz="2400" b="1"/>
              <a:t>K</a:t>
            </a:r>
            <a:r>
              <a:rPr kumimoji="0" lang="en-US" altLang="ru-RU" b="1">
                <a:sym typeface="Symbol" pitchFamily="18" charset="2"/>
              </a:rPr>
              <a:t></a:t>
            </a:r>
            <a:endParaRPr kumimoji="0" lang="ru-RU" altLang="ru-RU" b="1">
              <a:sym typeface="Symbol" pitchFamily="18" charset="2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0" y="1066800"/>
            <a:ext cx="1828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b="1"/>
              <a:t>Множество адресов подгрупп интерфейсов</a:t>
            </a:r>
            <a:r>
              <a:rPr kumimoji="0" lang="en-US" altLang="ru-RU" b="1"/>
              <a:t> -</a:t>
            </a:r>
            <a:r>
              <a:rPr kumimoji="0" lang="en-US" altLang="ru-RU" b="1">
                <a:sym typeface="Symbol" pitchFamily="18" charset="2"/>
              </a:rPr>
              <a:t> </a:t>
            </a:r>
            <a:r>
              <a:rPr kumimoji="0" lang="en-US" altLang="ru-RU" b="1"/>
              <a:t>L</a:t>
            </a:r>
            <a:r>
              <a:rPr kumimoji="0" lang="en-US" altLang="ru-RU" b="1">
                <a:sym typeface="Symbol" pitchFamily="18" charset="2"/>
              </a:rPr>
              <a:t> </a:t>
            </a:r>
            <a:endParaRPr kumimoji="0" lang="ru-RU" altLang="ru-RU" b="1">
              <a:sym typeface="Symbol" pitchFamily="18" charset="2"/>
            </a:endParaRPr>
          </a:p>
        </p:txBody>
      </p:sp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1549400" y="215900"/>
            <a:ext cx="6273800" cy="5295900"/>
            <a:chOff x="960" y="96"/>
            <a:chExt cx="4656" cy="3840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1200" y="480"/>
              <a:ext cx="2592" cy="3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5414" name="Line 6"/>
            <p:cNvSpPr>
              <a:spLocks noChangeShapeType="1"/>
            </p:cNvSpPr>
            <p:nvPr/>
          </p:nvSpPr>
          <p:spPr bwMode="auto">
            <a:xfrm>
              <a:off x="1200" y="1248"/>
              <a:ext cx="25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1200" y="2160"/>
              <a:ext cx="25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1200" y="3072"/>
              <a:ext cx="25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7" name="Text Box 9"/>
            <p:cNvSpPr txBox="1">
              <a:spLocks noChangeArrowheads="1"/>
            </p:cNvSpPr>
            <p:nvPr/>
          </p:nvSpPr>
          <p:spPr bwMode="auto">
            <a:xfrm>
              <a:off x="1247" y="96"/>
              <a:ext cx="321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2400"/>
                <a:t>Адресное пространство</a:t>
              </a:r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1200" y="72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1200" y="100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1200" y="148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1200" y="1776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>
              <a:off x="1200" y="240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>
              <a:off x="1200" y="259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>
              <a:off x="1200" y="331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>
              <a:off x="1200" y="355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7" name="Line 19"/>
            <p:cNvSpPr>
              <a:spLocks noChangeShapeType="1"/>
            </p:cNvSpPr>
            <p:nvPr/>
          </p:nvSpPr>
          <p:spPr bwMode="auto">
            <a:xfrm>
              <a:off x="1200" y="2832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8" name="Line 20"/>
            <p:cNvSpPr>
              <a:spLocks noChangeShapeType="1"/>
            </p:cNvSpPr>
            <p:nvPr/>
          </p:nvSpPr>
          <p:spPr bwMode="auto">
            <a:xfrm>
              <a:off x="1200" y="196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29" name="Line 21"/>
            <p:cNvSpPr>
              <a:spLocks noChangeShapeType="1"/>
            </p:cNvSpPr>
            <p:nvPr/>
          </p:nvSpPr>
          <p:spPr bwMode="auto">
            <a:xfrm>
              <a:off x="1200" y="576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30" name="Line 22"/>
            <p:cNvSpPr>
              <a:spLocks noChangeShapeType="1"/>
            </p:cNvSpPr>
            <p:nvPr/>
          </p:nvSpPr>
          <p:spPr bwMode="auto">
            <a:xfrm flipV="1">
              <a:off x="3600" y="2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4080" y="144"/>
              <a:ext cx="153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sz="1800"/>
                <a:t>Адрес сетевого интерфейса</a:t>
              </a:r>
              <a:r>
                <a:rPr kumimoji="0" lang="en-US" altLang="ru-RU" sz="1800"/>
                <a:t> -</a:t>
              </a:r>
              <a:r>
                <a:rPr kumimoji="0" lang="en-US" altLang="ru-RU" sz="1800" b="1"/>
                <a:t>n</a:t>
              </a:r>
              <a:endParaRPr kumimoji="0" lang="ru-RU" altLang="ru-RU" sz="1800" b="1"/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4033" y="3024"/>
              <a:ext cx="1488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/>
                <a:t>Иерархический адрес – (</a:t>
              </a:r>
              <a:r>
                <a:rPr kumimoji="0" lang="en-US" altLang="ru-RU"/>
                <a:t>K,L,n)</a:t>
              </a:r>
              <a:endParaRPr kumimoji="0" lang="ru-RU" altLang="ru-RU"/>
            </a:p>
          </p:txBody>
        </p:sp>
        <p:sp>
          <p:nvSpPr>
            <p:cNvPr id="145433" name="AutoShape 25"/>
            <p:cNvSpPr>
              <a:spLocks/>
            </p:cNvSpPr>
            <p:nvPr/>
          </p:nvSpPr>
          <p:spPr bwMode="auto">
            <a:xfrm>
              <a:off x="960" y="48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5434" name="AutoShape 26"/>
            <p:cNvSpPr>
              <a:spLocks/>
            </p:cNvSpPr>
            <p:nvPr/>
          </p:nvSpPr>
          <p:spPr bwMode="auto">
            <a:xfrm>
              <a:off x="3840" y="480"/>
              <a:ext cx="144" cy="3408"/>
            </a:xfrm>
            <a:prstGeom prst="rightBrace">
              <a:avLst>
                <a:gd name="adj1" fmla="val 19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381000" y="59690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3600"/>
              <a:t>Иерархическое адресное пространство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3594100"/>
            <a:ext cx="14669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IP</a:t>
            </a:r>
          </a:p>
          <a:p>
            <a:pPr>
              <a:buNone/>
            </a:pPr>
            <a:r>
              <a:rPr lang="en-US" dirty="0" smtClean="0"/>
              <a:t>10.16.201.9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10.16.201.*</a:t>
            </a:r>
          </a:p>
          <a:p>
            <a:pPr>
              <a:buNone/>
            </a:pPr>
            <a:r>
              <a:rPr lang="ru-RU" dirty="0" smtClean="0"/>
              <a:t>10.16.*</a:t>
            </a:r>
          </a:p>
          <a:p>
            <a:pPr>
              <a:buNone/>
            </a:pPr>
            <a:r>
              <a:rPr lang="ru-RU" dirty="0" smtClean="0"/>
              <a:t>10.*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569" y="801577"/>
            <a:ext cx="615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Протокол разрешения адресов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3" y="2132856"/>
            <a:ext cx="58182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</a:p>
          <a:p>
            <a:pPr lvl="1"/>
            <a:r>
              <a:rPr lang="en-US" dirty="0" smtClean="0"/>
              <a:t>192.168.0.103 &gt; 9c-93-4e-06-ca-eb</a:t>
            </a:r>
          </a:p>
          <a:p>
            <a:r>
              <a:rPr lang="en-US" dirty="0" smtClean="0"/>
              <a:t>DNS</a:t>
            </a:r>
          </a:p>
          <a:p>
            <a:pPr lvl="1"/>
            <a:r>
              <a:rPr lang="en-US" dirty="0" smtClean="0">
                <a:hlinkClick r:id="rId2"/>
              </a:rPr>
              <a:t>www.urfu.ru</a:t>
            </a:r>
            <a:r>
              <a:rPr lang="en-US" dirty="0"/>
              <a:t> &gt; </a:t>
            </a:r>
            <a:r>
              <a:rPr lang="en-US" dirty="0" smtClean="0"/>
              <a:t>212.193.82.20</a:t>
            </a:r>
          </a:p>
          <a:p>
            <a:pPr lvl="1"/>
            <a:r>
              <a:rPr lang="en-US" dirty="0"/>
              <a:t>212.193.68.199 &gt; id.urfu.ru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4869160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Распределённые</a:t>
            </a:r>
          </a:p>
          <a:p>
            <a:r>
              <a:rPr lang="ru-RU" dirty="0" smtClean="0"/>
              <a:t>Централизованные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2" name="Group 4"/>
          <p:cNvGrpSpPr>
            <a:grpSpLocks noChangeAspect="1"/>
          </p:cNvGrpSpPr>
          <p:nvPr/>
        </p:nvGrpSpPr>
        <p:grpSpPr bwMode="auto">
          <a:xfrm>
            <a:off x="36513" y="681038"/>
            <a:ext cx="9144000" cy="6096000"/>
            <a:chOff x="1800" y="720"/>
            <a:chExt cx="8640" cy="5760"/>
          </a:xfrm>
        </p:grpSpPr>
        <p:sp>
          <p:nvSpPr>
            <p:cNvPr id="1915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800" y="720"/>
              <a:ext cx="8640" cy="5760"/>
            </a:xfrm>
            <a:prstGeom prst="rect">
              <a:avLst/>
            </a:prstGeom>
            <a:solidFill>
              <a:srgbClr val="CCFFFF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91530" name="Rectangle 42"/>
            <p:cNvSpPr>
              <a:spLocks noChangeArrowheads="1"/>
            </p:cNvSpPr>
            <p:nvPr/>
          </p:nvSpPr>
          <p:spPr bwMode="auto">
            <a:xfrm>
              <a:off x="2160" y="1440"/>
              <a:ext cx="2880" cy="4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9" name="Rectangle 41"/>
            <p:cNvSpPr>
              <a:spLocks noChangeArrowheads="1"/>
            </p:cNvSpPr>
            <p:nvPr/>
          </p:nvSpPr>
          <p:spPr bwMode="auto">
            <a:xfrm>
              <a:off x="8100" y="4321"/>
              <a:ext cx="1980" cy="1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8" name="Rectangle 40"/>
            <p:cNvSpPr>
              <a:spLocks noChangeArrowheads="1"/>
            </p:cNvSpPr>
            <p:nvPr/>
          </p:nvSpPr>
          <p:spPr bwMode="auto">
            <a:xfrm>
              <a:off x="8100" y="4680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7" name="Rectangle 39"/>
            <p:cNvSpPr>
              <a:spLocks noChangeArrowheads="1"/>
            </p:cNvSpPr>
            <p:nvPr/>
          </p:nvSpPr>
          <p:spPr bwMode="auto">
            <a:xfrm>
              <a:off x="3600" y="4680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6" name="Rectangle 38"/>
            <p:cNvSpPr>
              <a:spLocks noChangeArrowheads="1"/>
            </p:cNvSpPr>
            <p:nvPr/>
          </p:nvSpPr>
          <p:spPr bwMode="auto">
            <a:xfrm>
              <a:off x="5040" y="4680"/>
              <a:ext cx="180" cy="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5" name="Rectangle 37"/>
            <p:cNvSpPr>
              <a:spLocks noChangeArrowheads="1"/>
            </p:cNvSpPr>
            <p:nvPr/>
          </p:nvSpPr>
          <p:spPr bwMode="auto">
            <a:xfrm>
              <a:off x="7920" y="4680"/>
              <a:ext cx="180" cy="7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4" name="Rectangle 36"/>
            <p:cNvSpPr>
              <a:spLocks noChangeArrowheads="1"/>
            </p:cNvSpPr>
            <p:nvPr/>
          </p:nvSpPr>
          <p:spPr bwMode="auto">
            <a:xfrm>
              <a:off x="3600" y="3600"/>
              <a:ext cx="1440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3" name="Rectangle 35"/>
            <p:cNvSpPr>
              <a:spLocks noChangeArrowheads="1"/>
            </p:cNvSpPr>
            <p:nvPr/>
          </p:nvSpPr>
          <p:spPr bwMode="auto">
            <a:xfrm>
              <a:off x="2160" y="2520"/>
              <a:ext cx="2880" cy="9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22" name="Text Box 34"/>
            <p:cNvSpPr txBox="1">
              <a:spLocks noChangeArrowheads="1"/>
            </p:cNvSpPr>
            <p:nvPr/>
          </p:nvSpPr>
          <p:spPr bwMode="auto">
            <a:xfrm>
              <a:off x="2700" y="2520"/>
              <a:ext cx="19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Операционная </a:t>
              </a: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система</a:t>
              </a:r>
            </a:p>
          </p:txBody>
        </p:sp>
        <p:sp>
          <p:nvSpPr>
            <p:cNvPr id="191521" name="Text Box 33"/>
            <p:cNvSpPr txBox="1">
              <a:spLocks noChangeArrowheads="1"/>
            </p:cNvSpPr>
            <p:nvPr/>
          </p:nvSpPr>
          <p:spPr bwMode="auto">
            <a:xfrm>
              <a:off x="3600" y="4680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Контроллер ПУ</a:t>
              </a:r>
            </a:p>
          </p:txBody>
        </p:sp>
        <p:sp>
          <p:nvSpPr>
            <p:cNvPr id="191520" name="Rectangle 32"/>
            <p:cNvSpPr>
              <a:spLocks noChangeArrowheads="1"/>
            </p:cNvSpPr>
            <p:nvPr/>
          </p:nvSpPr>
          <p:spPr bwMode="auto">
            <a:xfrm>
              <a:off x="2340" y="1620"/>
              <a:ext cx="2520" cy="5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19" name="Text Box 31"/>
            <p:cNvSpPr txBox="1">
              <a:spLocks noChangeArrowheads="1"/>
            </p:cNvSpPr>
            <p:nvPr/>
          </p:nvSpPr>
          <p:spPr bwMode="auto">
            <a:xfrm>
              <a:off x="2520" y="1620"/>
              <a:ext cx="23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Приложение В</a:t>
              </a:r>
            </a:p>
          </p:txBody>
        </p:sp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>
              <a:off x="8100" y="4860"/>
              <a:ext cx="12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УУ</a:t>
              </a:r>
              <a:endParaRPr kumimoji="0" lang="en-US" altLang="ru-RU" sz="2400"/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5190" y="4500"/>
              <a:ext cx="14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Интерфейс компьютера</a:t>
              </a: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6840" y="5220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Интерфейс устройства</a:t>
              </a:r>
            </a:p>
          </p:txBody>
        </p:sp>
        <p:sp>
          <p:nvSpPr>
            <p:cNvPr id="191515" name="Freeform 27"/>
            <p:cNvSpPr>
              <a:spLocks/>
            </p:cNvSpPr>
            <p:nvPr/>
          </p:nvSpPr>
          <p:spPr bwMode="auto">
            <a:xfrm>
              <a:off x="5220" y="4980"/>
              <a:ext cx="2700" cy="420"/>
            </a:xfrm>
            <a:custGeom>
              <a:avLst/>
              <a:gdLst>
                <a:gd name="T0" fmla="*/ 0 w 2700"/>
                <a:gd name="T1" fmla="*/ 60 h 420"/>
                <a:gd name="T2" fmla="*/ 1440 w 2700"/>
                <a:gd name="T3" fmla="*/ 420 h 420"/>
                <a:gd name="T4" fmla="*/ 1980 w 2700"/>
                <a:gd name="T5" fmla="*/ 60 h 420"/>
                <a:gd name="T6" fmla="*/ 2700 w 2700"/>
                <a:gd name="T7" fmla="*/ 6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0" h="420">
                  <a:moveTo>
                    <a:pt x="0" y="60"/>
                  </a:moveTo>
                  <a:cubicBezTo>
                    <a:pt x="555" y="240"/>
                    <a:pt x="1110" y="420"/>
                    <a:pt x="1440" y="420"/>
                  </a:cubicBezTo>
                  <a:cubicBezTo>
                    <a:pt x="1770" y="420"/>
                    <a:pt x="1770" y="120"/>
                    <a:pt x="1980" y="60"/>
                  </a:cubicBezTo>
                  <a:cubicBezTo>
                    <a:pt x="2190" y="0"/>
                    <a:pt x="2445" y="30"/>
                    <a:pt x="2700" y="6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2340" y="900"/>
              <a:ext cx="30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2400" b="1"/>
                <a:t>Компьютер В</a:t>
              </a:r>
              <a:endParaRPr kumimoji="0" lang="en-US" altLang="ru-RU" sz="2400"/>
            </a:p>
          </p:txBody>
        </p:sp>
        <p:sp>
          <p:nvSpPr>
            <p:cNvPr id="191513" name="Text Box 25"/>
            <p:cNvSpPr txBox="1">
              <a:spLocks noChangeArrowheads="1"/>
            </p:cNvSpPr>
            <p:nvPr/>
          </p:nvSpPr>
          <p:spPr bwMode="auto">
            <a:xfrm>
              <a:off x="7920" y="3420"/>
              <a:ext cx="234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 b="1"/>
                <a:t>Периферийное устройство</a:t>
              </a:r>
              <a:endParaRPr kumimoji="0" lang="en-US" altLang="ru-RU" sz="1800"/>
            </a:p>
          </p:txBody>
        </p:sp>
        <p:sp>
          <p:nvSpPr>
            <p:cNvPr id="191512" name="Freeform 24"/>
            <p:cNvSpPr>
              <a:spLocks/>
            </p:cNvSpPr>
            <p:nvPr/>
          </p:nvSpPr>
          <p:spPr bwMode="auto">
            <a:xfrm>
              <a:off x="4860" y="1800"/>
              <a:ext cx="780" cy="1260"/>
            </a:xfrm>
            <a:custGeom>
              <a:avLst/>
              <a:gdLst>
                <a:gd name="T0" fmla="*/ 0 w 780"/>
                <a:gd name="T1" fmla="*/ 0 h 1260"/>
                <a:gd name="T2" fmla="*/ 540 w 780"/>
                <a:gd name="T3" fmla="*/ 180 h 1260"/>
                <a:gd name="T4" fmla="*/ 720 w 780"/>
                <a:gd name="T5" fmla="*/ 900 h 1260"/>
                <a:gd name="T6" fmla="*/ 180 w 780"/>
                <a:gd name="T7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0" h="1260">
                  <a:moveTo>
                    <a:pt x="0" y="0"/>
                  </a:moveTo>
                  <a:cubicBezTo>
                    <a:pt x="210" y="15"/>
                    <a:pt x="420" y="30"/>
                    <a:pt x="540" y="180"/>
                  </a:cubicBezTo>
                  <a:cubicBezTo>
                    <a:pt x="660" y="330"/>
                    <a:pt x="780" y="720"/>
                    <a:pt x="720" y="900"/>
                  </a:cubicBezTo>
                  <a:cubicBezTo>
                    <a:pt x="660" y="1080"/>
                    <a:pt x="420" y="1170"/>
                    <a:pt x="180" y="12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11" name="Freeform 23"/>
            <p:cNvSpPr>
              <a:spLocks/>
            </p:cNvSpPr>
            <p:nvPr/>
          </p:nvSpPr>
          <p:spPr bwMode="auto">
            <a:xfrm>
              <a:off x="5040" y="3240"/>
              <a:ext cx="390" cy="900"/>
            </a:xfrm>
            <a:custGeom>
              <a:avLst/>
              <a:gdLst>
                <a:gd name="T0" fmla="*/ 0 w 390"/>
                <a:gd name="T1" fmla="*/ 0 h 900"/>
                <a:gd name="T2" fmla="*/ 360 w 390"/>
                <a:gd name="T3" fmla="*/ 180 h 900"/>
                <a:gd name="T4" fmla="*/ 180 w 390"/>
                <a:gd name="T5" fmla="*/ 720 h 900"/>
                <a:gd name="T6" fmla="*/ 0 w 390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900">
                  <a:moveTo>
                    <a:pt x="0" y="0"/>
                  </a:moveTo>
                  <a:cubicBezTo>
                    <a:pt x="165" y="30"/>
                    <a:pt x="330" y="60"/>
                    <a:pt x="360" y="180"/>
                  </a:cubicBezTo>
                  <a:cubicBezTo>
                    <a:pt x="390" y="300"/>
                    <a:pt x="240" y="600"/>
                    <a:pt x="180" y="720"/>
                  </a:cubicBezTo>
                  <a:cubicBezTo>
                    <a:pt x="120" y="840"/>
                    <a:pt x="60" y="870"/>
                    <a:pt x="0" y="9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10" name="Line 22"/>
            <p:cNvSpPr>
              <a:spLocks noChangeShapeType="1"/>
            </p:cNvSpPr>
            <p:nvPr/>
          </p:nvSpPr>
          <p:spPr bwMode="auto">
            <a:xfrm>
              <a:off x="4140" y="43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509" name="Rectangle 21"/>
            <p:cNvSpPr>
              <a:spLocks noChangeArrowheads="1"/>
            </p:cNvSpPr>
            <p:nvPr/>
          </p:nvSpPr>
          <p:spPr bwMode="auto">
            <a:xfrm>
              <a:off x="2340" y="2235"/>
              <a:ext cx="1260" cy="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8100" y="5580"/>
              <a:ext cx="1260" cy="1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7" name="Text Box 19"/>
            <p:cNvSpPr txBox="1">
              <a:spLocks noChangeArrowheads="1"/>
            </p:cNvSpPr>
            <p:nvPr/>
          </p:nvSpPr>
          <p:spPr bwMode="auto">
            <a:xfrm>
              <a:off x="3555" y="207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/>
                <a:t>Буфер</a:t>
              </a:r>
            </a:p>
          </p:txBody>
        </p:sp>
        <p:sp>
          <p:nvSpPr>
            <p:cNvPr id="191506" name="Oval 18"/>
            <p:cNvSpPr>
              <a:spLocks noChangeArrowheads="1"/>
            </p:cNvSpPr>
            <p:nvPr/>
          </p:nvSpPr>
          <p:spPr bwMode="auto">
            <a:xfrm>
              <a:off x="3240" y="43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5" name="Text Box 17"/>
            <p:cNvSpPr txBox="1">
              <a:spLocks noChangeArrowheads="1"/>
            </p:cNvSpPr>
            <p:nvPr/>
          </p:nvSpPr>
          <p:spPr bwMode="auto">
            <a:xfrm>
              <a:off x="3240" y="432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/>
                <a:t>3</a:t>
              </a:r>
              <a:endParaRPr kumimoji="0" lang="en-US" altLang="ru-RU" sz="2400"/>
            </a:p>
          </p:txBody>
        </p:sp>
        <p:sp>
          <p:nvSpPr>
            <p:cNvPr id="191504" name="Oval 16"/>
            <p:cNvSpPr>
              <a:spLocks noChangeArrowheads="1"/>
            </p:cNvSpPr>
            <p:nvPr/>
          </p:nvSpPr>
          <p:spPr bwMode="auto">
            <a:xfrm>
              <a:off x="4320" y="504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3" name="Oval 15"/>
            <p:cNvSpPr>
              <a:spLocks noChangeArrowheads="1"/>
            </p:cNvSpPr>
            <p:nvPr/>
          </p:nvSpPr>
          <p:spPr bwMode="auto">
            <a:xfrm>
              <a:off x="5580" y="198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2" name="Oval 14"/>
            <p:cNvSpPr>
              <a:spLocks noChangeArrowheads="1"/>
            </p:cNvSpPr>
            <p:nvPr/>
          </p:nvSpPr>
          <p:spPr bwMode="auto">
            <a:xfrm>
              <a:off x="5400" y="306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>
              <a:off x="5580" y="1980"/>
              <a:ext cx="5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1</a:t>
              </a:r>
              <a:endParaRPr kumimoji="0" lang="en-US" altLang="ru-RU" sz="2400"/>
            </a:p>
          </p:txBody>
        </p:sp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5400" y="3060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2</a:t>
              </a:r>
              <a:endParaRPr kumimoji="0" lang="en-US" altLang="ru-RU" sz="2400"/>
            </a:p>
          </p:txBody>
        </p:sp>
        <p:sp>
          <p:nvSpPr>
            <p:cNvPr id="191499" name="Text Box 11"/>
            <p:cNvSpPr txBox="1">
              <a:spLocks noChangeArrowheads="1"/>
            </p:cNvSpPr>
            <p:nvPr/>
          </p:nvSpPr>
          <p:spPr bwMode="auto">
            <a:xfrm>
              <a:off x="4320" y="5040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200"/>
                <a:t>4</a:t>
              </a:r>
              <a:endParaRPr kumimoji="0" lang="en-US" altLang="ru-RU" sz="2400"/>
            </a:p>
          </p:txBody>
        </p:sp>
        <p:sp>
          <p:nvSpPr>
            <p:cNvPr id="191498" name="Oval 10"/>
            <p:cNvSpPr>
              <a:spLocks noChangeArrowheads="1"/>
            </p:cNvSpPr>
            <p:nvPr/>
          </p:nvSpPr>
          <p:spPr bwMode="auto">
            <a:xfrm>
              <a:off x="7560" y="43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497" name="Oval 9"/>
            <p:cNvSpPr>
              <a:spLocks noChangeArrowheads="1"/>
            </p:cNvSpPr>
            <p:nvPr/>
          </p:nvSpPr>
          <p:spPr bwMode="auto">
            <a:xfrm>
              <a:off x="5295" y="52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496" name="Text Box 8"/>
            <p:cNvSpPr txBox="1">
              <a:spLocks noChangeArrowheads="1"/>
            </p:cNvSpPr>
            <p:nvPr/>
          </p:nvSpPr>
          <p:spPr bwMode="auto">
            <a:xfrm>
              <a:off x="5220" y="5220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800"/>
                <a:t> 5</a:t>
              </a:r>
              <a:endParaRPr kumimoji="0" lang="en-US" altLang="ru-RU" sz="1800"/>
            </a:p>
          </p:txBody>
        </p:sp>
        <p:sp>
          <p:nvSpPr>
            <p:cNvPr id="191495" name="Text Box 7"/>
            <p:cNvSpPr txBox="1">
              <a:spLocks noChangeArrowheads="1"/>
            </p:cNvSpPr>
            <p:nvPr/>
          </p:nvSpPr>
          <p:spPr bwMode="auto">
            <a:xfrm>
              <a:off x="7560" y="4320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ru-RU" altLang="ru-RU" sz="1800"/>
                <a:t>6</a:t>
              </a:r>
              <a:endParaRPr kumimoji="0" lang="en-US" altLang="ru-RU" sz="1800"/>
            </a:p>
          </p:txBody>
        </p:sp>
        <p:sp>
          <p:nvSpPr>
            <p:cNvPr id="191494" name="Rectangle 6"/>
            <p:cNvSpPr>
              <a:spLocks noChangeArrowheads="1"/>
            </p:cNvSpPr>
            <p:nvPr/>
          </p:nvSpPr>
          <p:spPr bwMode="auto">
            <a:xfrm>
              <a:off x="5040" y="4680"/>
              <a:ext cx="180" cy="72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1493" name="Text Box 5"/>
            <p:cNvSpPr txBox="1">
              <a:spLocks noChangeArrowheads="1"/>
            </p:cNvSpPr>
            <p:nvPr/>
          </p:nvSpPr>
          <p:spPr bwMode="auto">
            <a:xfrm>
              <a:off x="3600" y="3580"/>
              <a:ext cx="1440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Драйвер ПУ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08513" y="980728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Интерфейс – формально определённая физическая или логическая границы между взаимодействующими независимыми объектами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00" name="Group 44"/>
          <p:cNvGrpSpPr>
            <a:grpSpLocks/>
          </p:cNvGrpSpPr>
          <p:nvPr/>
        </p:nvGrpSpPr>
        <p:grpSpPr bwMode="auto">
          <a:xfrm>
            <a:off x="938213" y="1455738"/>
            <a:ext cx="5867400" cy="4495800"/>
            <a:chOff x="384" y="576"/>
            <a:chExt cx="3696" cy="2832"/>
          </a:xfrm>
        </p:grpSpPr>
        <p:sp>
          <p:nvSpPr>
            <p:cNvPr id="147458" name="Oval 2"/>
            <p:cNvSpPr>
              <a:spLocks noChangeArrowheads="1"/>
            </p:cNvSpPr>
            <p:nvPr/>
          </p:nvSpPr>
          <p:spPr bwMode="auto">
            <a:xfrm>
              <a:off x="1392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59" name="Oval 3"/>
            <p:cNvSpPr>
              <a:spLocks noChangeArrowheads="1"/>
            </p:cNvSpPr>
            <p:nvPr/>
          </p:nvSpPr>
          <p:spPr bwMode="auto">
            <a:xfrm>
              <a:off x="2304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60" name="Oval 4"/>
            <p:cNvSpPr>
              <a:spLocks noChangeArrowheads="1"/>
            </p:cNvSpPr>
            <p:nvPr/>
          </p:nvSpPr>
          <p:spPr bwMode="auto">
            <a:xfrm>
              <a:off x="2640" y="18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61" name="Oval 5"/>
            <p:cNvSpPr>
              <a:spLocks noChangeArrowheads="1"/>
            </p:cNvSpPr>
            <p:nvPr/>
          </p:nvSpPr>
          <p:spPr bwMode="auto">
            <a:xfrm>
              <a:off x="3120" y="8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62" name="Oval 6"/>
            <p:cNvSpPr>
              <a:spLocks noChangeArrowheads="1"/>
            </p:cNvSpPr>
            <p:nvPr/>
          </p:nvSpPr>
          <p:spPr bwMode="auto">
            <a:xfrm>
              <a:off x="1519" y="247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 flipV="1">
              <a:off x="1584" y="1008"/>
              <a:ext cx="15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65" name="Line 9"/>
            <p:cNvSpPr>
              <a:spLocks noChangeShapeType="1"/>
            </p:cNvSpPr>
            <p:nvPr/>
          </p:nvSpPr>
          <p:spPr bwMode="auto">
            <a:xfrm>
              <a:off x="1488" y="1392"/>
              <a:ext cx="96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66" name="Line 10"/>
            <p:cNvSpPr>
              <a:spLocks noChangeShapeType="1"/>
            </p:cNvSpPr>
            <p:nvPr/>
          </p:nvSpPr>
          <p:spPr bwMode="auto">
            <a:xfrm flipV="1">
              <a:off x="1728" y="2016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67" name="Line 11"/>
            <p:cNvSpPr>
              <a:spLocks noChangeShapeType="1"/>
            </p:cNvSpPr>
            <p:nvPr/>
          </p:nvSpPr>
          <p:spPr bwMode="auto">
            <a:xfrm>
              <a:off x="2832" y="1968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68" name="Line 12"/>
            <p:cNvSpPr>
              <a:spLocks noChangeShapeType="1"/>
            </p:cNvSpPr>
            <p:nvPr/>
          </p:nvSpPr>
          <p:spPr bwMode="auto">
            <a:xfrm flipV="1">
              <a:off x="2400" y="2064"/>
              <a:ext cx="336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69" name="Line 13"/>
            <p:cNvSpPr>
              <a:spLocks noChangeShapeType="1"/>
            </p:cNvSpPr>
            <p:nvPr/>
          </p:nvSpPr>
          <p:spPr bwMode="auto">
            <a:xfrm>
              <a:off x="1584" y="1344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70" name="Oval 14"/>
            <p:cNvSpPr>
              <a:spLocks noChangeArrowheads="1"/>
            </p:cNvSpPr>
            <p:nvPr/>
          </p:nvSpPr>
          <p:spPr bwMode="auto">
            <a:xfrm>
              <a:off x="816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71" name="Oval 15"/>
            <p:cNvSpPr>
              <a:spLocks noChangeArrowheads="1"/>
            </p:cNvSpPr>
            <p:nvPr/>
          </p:nvSpPr>
          <p:spPr bwMode="auto">
            <a:xfrm>
              <a:off x="576" y="9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72" name="Oval 16"/>
            <p:cNvSpPr>
              <a:spLocks noChangeArrowheads="1"/>
            </p:cNvSpPr>
            <p:nvPr/>
          </p:nvSpPr>
          <p:spPr bwMode="auto">
            <a:xfrm>
              <a:off x="432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73" name="Oval 17"/>
            <p:cNvSpPr>
              <a:spLocks noChangeArrowheads="1"/>
            </p:cNvSpPr>
            <p:nvPr/>
          </p:nvSpPr>
          <p:spPr bwMode="auto">
            <a:xfrm>
              <a:off x="350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7474" name="Line 18"/>
            <p:cNvSpPr>
              <a:spLocks noChangeShapeType="1"/>
            </p:cNvSpPr>
            <p:nvPr/>
          </p:nvSpPr>
          <p:spPr bwMode="auto">
            <a:xfrm>
              <a:off x="576" y="1920"/>
              <a:ext cx="100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75" name="Line 19"/>
            <p:cNvSpPr>
              <a:spLocks noChangeShapeType="1"/>
            </p:cNvSpPr>
            <p:nvPr/>
          </p:nvSpPr>
          <p:spPr bwMode="auto">
            <a:xfrm flipH="1">
              <a:off x="2832" y="1392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76" name="Line 20"/>
            <p:cNvSpPr>
              <a:spLocks noChangeShapeType="1"/>
            </p:cNvSpPr>
            <p:nvPr/>
          </p:nvSpPr>
          <p:spPr bwMode="auto">
            <a:xfrm>
              <a:off x="768" y="105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>
              <a:off x="528" y="1968"/>
              <a:ext cx="38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78" name="Line 22"/>
            <p:cNvSpPr>
              <a:spLocks noChangeShapeType="1"/>
            </p:cNvSpPr>
            <p:nvPr/>
          </p:nvSpPr>
          <p:spPr bwMode="auto">
            <a:xfrm>
              <a:off x="624" y="1872"/>
              <a:ext cx="206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3552" y="10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3</a:t>
              </a:r>
              <a:endParaRPr kumimoji="0" lang="ru-RU" altLang="ru-RU" sz="2400"/>
            </a:p>
          </p:txBody>
        </p:sp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2640" y="16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5</a:t>
              </a:r>
              <a:endParaRPr kumimoji="0" lang="ru-RU" altLang="ru-RU" sz="2400"/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3792" y="17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4</a:t>
              </a:r>
              <a:endParaRPr kumimoji="0" lang="ru-RU" altLang="ru-RU" sz="2400"/>
            </a:p>
          </p:txBody>
        </p:sp>
        <p:sp>
          <p:nvSpPr>
            <p:cNvPr id="147482" name="Text Box 26"/>
            <p:cNvSpPr txBox="1">
              <a:spLocks noChangeArrowheads="1"/>
            </p:cNvSpPr>
            <p:nvPr/>
          </p:nvSpPr>
          <p:spPr bwMode="auto">
            <a:xfrm>
              <a:off x="576" y="7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7</a:t>
              </a:r>
              <a:endParaRPr kumimoji="0" lang="ru-RU" altLang="ru-RU" sz="2400"/>
            </a:p>
          </p:txBody>
        </p:sp>
        <p:sp>
          <p:nvSpPr>
            <p:cNvPr id="147483" name="Text Box 27"/>
            <p:cNvSpPr txBox="1">
              <a:spLocks noChangeArrowheads="1"/>
            </p:cNvSpPr>
            <p:nvPr/>
          </p:nvSpPr>
          <p:spPr bwMode="auto">
            <a:xfrm>
              <a:off x="384" y="14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6</a:t>
              </a:r>
              <a:endParaRPr kumimoji="0" lang="ru-RU" altLang="ru-RU" sz="2400"/>
            </a:p>
          </p:txBody>
        </p:sp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1584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8</a:t>
              </a:r>
              <a:endParaRPr kumimoji="0" lang="ru-RU" altLang="ru-RU" sz="2400"/>
            </a:p>
          </p:txBody>
        </p:sp>
        <p:sp>
          <p:nvSpPr>
            <p:cNvPr id="147485" name="Text Box 29"/>
            <p:cNvSpPr txBox="1">
              <a:spLocks noChangeArrowheads="1"/>
            </p:cNvSpPr>
            <p:nvPr/>
          </p:nvSpPr>
          <p:spPr bwMode="auto">
            <a:xfrm>
              <a:off x="1392" y="9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1</a:t>
              </a:r>
              <a:endParaRPr kumimoji="0" lang="ru-RU" altLang="ru-RU" sz="2400"/>
            </a:p>
          </p:txBody>
        </p:sp>
        <p:sp>
          <p:nvSpPr>
            <p:cNvPr id="147486" name="Text Box 30"/>
            <p:cNvSpPr txBox="1">
              <a:spLocks noChangeArrowheads="1"/>
            </p:cNvSpPr>
            <p:nvPr/>
          </p:nvSpPr>
          <p:spPr bwMode="auto">
            <a:xfrm>
              <a:off x="3120" y="5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2</a:t>
              </a:r>
              <a:endParaRPr kumimoji="0" lang="ru-RU" altLang="ru-RU" sz="2400"/>
            </a:p>
          </p:txBody>
        </p:sp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912" y="25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9</a:t>
              </a:r>
              <a:endParaRPr kumimoji="0" lang="ru-RU" altLang="ru-RU" sz="2400"/>
            </a:p>
          </p:txBody>
        </p:sp>
        <p:sp>
          <p:nvSpPr>
            <p:cNvPr id="147488" name="Text Box 32"/>
            <p:cNvSpPr txBox="1">
              <a:spLocks noChangeArrowheads="1"/>
            </p:cNvSpPr>
            <p:nvPr/>
          </p:nvSpPr>
          <p:spPr bwMode="auto">
            <a:xfrm>
              <a:off x="2400" y="30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2400"/>
                <a:t>10</a:t>
              </a:r>
              <a:endParaRPr kumimoji="0" lang="ru-RU" altLang="ru-RU" sz="2400"/>
            </a:p>
          </p:txBody>
        </p:sp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>
              <a:off x="1536" y="10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A</a:t>
              </a:r>
              <a:endParaRPr kumimoji="0" lang="ru-RU" altLang="ru-RU" sz="1800"/>
            </a:p>
          </p:txBody>
        </p:sp>
        <p:sp>
          <p:nvSpPr>
            <p:cNvPr id="147491" name="Text Box 35"/>
            <p:cNvSpPr txBox="1">
              <a:spLocks noChangeArrowheads="1"/>
            </p:cNvSpPr>
            <p:nvPr/>
          </p:nvSpPr>
          <p:spPr bwMode="auto">
            <a:xfrm>
              <a:off x="1632" y="1209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B</a:t>
              </a:r>
              <a:endParaRPr kumimoji="0" lang="ru-RU" altLang="ru-RU" sz="1800"/>
            </a:p>
          </p:txBody>
        </p:sp>
        <p:sp>
          <p:nvSpPr>
            <p:cNvPr id="147492" name="Text Box 36"/>
            <p:cNvSpPr txBox="1">
              <a:spLocks noChangeArrowheads="1"/>
            </p:cNvSpPr>
            <p:nvPr/>
          </p:nvSpPr>
          <p:spPr bwMode="auto">
            <a:xfrm>
              <a:off x="2784" y="16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A</a:t>
              </a:r>
              <a:endParaRPr kumimoji="0" lang="ru-RU" altLang="ru-RU" sz="1800"/>
            </a:p>
          </p:txBody>
        </p:sp>
        <p:sp>
          <p:nvSpPr>
            <p:cNvPr id="147493" name="Text Box 37"/>
            <p:cNvSpPr txBox="1">
              <a:spLocks noChangeArrowheads="1"/>
            </p:cNvSpPr>
            <p:nvPr/>
          </p:nvSpPr>
          <p:spPr bwMode="auto">
            <a:xfrm>
              <a:off x="1344" y="139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C</a:t>
              </a:r>
              <a:endParaRPr kumimoji="0" lang="ru-RU" altLang="ru-RU" sz="1800"/>
            </a:p>
          </p:txBody>
        </p:sp>
        <p:sp>
          <p:nvSpPr>
            <p:cNvPr id="147494" name="Text Box 38"/>
            <p:cNvSpPr txBox="1">
              <a:spLocks noChangeArrowheads="1"/>
            </p:cNvSpPr>
            <p:nvPr/>
          </p:nvSpPr>
          <p:spPr bwMode="auto">
            <a:xfrm>
              <a:off x="1248" y="106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D</a:t>
              </a:r>
              <a:endParaRPr kumimoji="0" lang="ru-RU" altLang="ru-RU" sz="1800"/>
            </a:p>
          </p:txBody>
        </p:sp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C</a:t>
              </a:r>
              <a:endParaRPr kumimoji="0" lang="ru-RU" altLang="ru-RU" sz="1800"/>
            </a:p>
          </p:txBody>
        </p:sp>
        <p:sp>
          <p:nvSpPr>
            <p:cNvPr id="147496" name="Text Box 40"/>
            <p:cNvSpPr txBox="1">
              <a:spLocks noChangeArrowheads="1"/>
            </p:cNvSpPr>
            <p:nvPr/>
          </p:nvSpPr>
          <p:spPr bwMode="auto">
            <a:xfrm>
              <a:off x="2880" y="17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B</a:t>
              </a:r>
              <a:endParaRPr kumimoji="0" lang="ru-RU" altLang="ru-RU" sz="1800"/>
            </a:p>
          </p:txBody>
        </p:sp>
        <p:sp>
          <p:nvSpPr>
            <p:cNvPr id="147497" name="Text Box 41"/>
            <p:cNvSpPr txBox="1">
              <a:spLocks noChangeArrowheads="1"/>
            </p:cNvSpPr>
            <p:nvPr/>
          </p:nvSpPr>
          <p:spPr bwMode="auto">
            <a:xfrm>
              <a:off x="2400" y="197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D</a:t>
              </a:r>
              <a:endParaRPr kumimoji="0" lang="ru-RU" altLang="ru-RU" sz="1800"/>
            </a:p>
          </p:txBody>
        </p:sp>
        <p:sp>
          <p:nvSpPr>
            <p:cNvPr id="147498" name="Text Box 42"/>
            <p:cNvSpPr txBox="1">
              <a:spLocks noChangeArrowheads="1"/>
            </p:cNvSpPr>
            <p:nvPr/>
          </p:nvSpPr>
          <p:spPr bwMode="auto">
            <a:xfrm>
              <a:off x="2352" y="178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E</a:t>
              </a:r>
              <a:endParaRPr kumimoji="0" lang="ru-RU" altLang="ru-RU" sz="1800"/>
            </a:p>
          </p:txBody>
        </p:sp>
        <p:sp>
          <p:nvSpPr>
            <p:cNvPr id="147499" name="Text Box 43"/>
            <p:cNvSpPr txBox="1">
              <a:spLocks noChangeArrowheads="1"/>
            </p:cNvSpPr>
            <p:nvPr/>
          </p:nvSpPr>
          <p:spPr bwMode="auto">
            <a:xfrm>
              <a:off x="2496" y="16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ru-RU" sz="1800"/>
                <a:t>F</a:t>
              </a:r>
              <a:endParaRPr kumimoji="0" lang="ru-RU" altLang="ru-RU" sz="1800"/>
            </a:p>
          </p:txBody>
        </p:sp>
      </p:grpSp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900113" y="692150"/>
            <a:ext cx="80645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/>
              <a:t>Коммутация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9133" y="4389438"/>
            <a:ext cx="41554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Коммутация</a:t>
            </a:r>
            <a:r>
              <a:rPr lang="ru-RU" dirty="0" smtClean="0"/>
              <a:t> – соединение </a:t>
            </a:r>
            <a:r>
              <a:rPr lang="ru-RU" dirty="0" err="1" smtClean="0"/>
              <a:t>конечныхмузлов</a:t>
            </a:r>
            <a:r>
              <a:rPr lang="ru-RU" dirty="0" smtClean="0"/>
              <a:t> через сеть транзитных</a:t>
            </a:r>
          </a:p>
          <a:p>
            <a:r>
              <a:rPr lang="ru-RU" b="1" dirty="0" smtClean="0"/>
              <a:t>Маршрут</a:t>
            </a:r>
            <a:r>
              <a:rPr lang="ru-RU" dirty="0" smtClean="0"/>
              <a:t> – последовательность транзитных узлов на пути от отправителя к получателю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8153400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ru-RU" altLang="ru-RU" sz="2400" dirty="0"/>
              <a:t>В самом общем виде задача коммутации может быть представлена в виде нескольких взаимосвязанных частных задач.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dirty="0"/>
              <a:t>Определение информационных 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потоков</a:t>
            </a:r>
            <a:r>
              <a:rPr lang="ru-RU" altLang="ru-RU" sz="2400" dirty="0"/>
              <a:t>, для которых требуется прокладывать пути.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dirty="0"/>
              <a:t>Определение 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маршрутов</a:t>
            </a:r>
            <a:r>
              <a:rPr lang="ru-RU" altLang="ru-RU" sz="2400" dirty="0"/>
              <a:t> для потоков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b="1" dirty="0"/>
              <a:t>Сообщение</a:t>
            </a:r>
            <a:r>
              <a:rPr lang="ru-RU" altLang="ru-RU" sz="2400" dirty="0"/>
              <a:t> о найденных маршрутах узлам сети  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Продвижение</a:t>
            </a:r>
            <a:r>
              <a:rPr lang="ru-RU" altLang="ru-RU" sz="2400" dirty="0"/>
              <a:t> – распознавание потоков и локальная коммутация на каждом транзитном узле</a:t>
            </a:r>
          </a:p>
          <a:p>
            <a:pPr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Мультиплексирование</a:t>
            </a:r>
            <a:r>
              <a:rPr lang="ru-RU" altLang="ru-RU" sz="2400" dirty="0"/>
              <a:t> и 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демультиплексирование</a:t>
            </a:r>
            <a:r>
              <a:rPr lang="ru-RU" altLang="ru-RU" sz="2400" dirty="0"/>
              <a:t> потоков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7584" y="908720"/>
            <a:ext cx="74676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Информационным потоком</a:t>
            </a:r>
            <a:r>
              <a:rPr lang="ru-RU" altLang="ru-RU" sz="3200" dirty="0"/>
              <a:t> (</a:t>
            </a:r>
            <a:r>
              <a:rPr lang="en-US" altLang="ru-RU" sz="3200" i="1" dirty="0"/>
              <a:t>data flow, data stream)</a:t>
            </a:r>
            <a:r>
              <a:rPr lang="en-US" altLang="ru-RU" sz="3200" dirty="0"/>
              <a:t> </a:t>
            </a:r>
            <a:r>
              <a:rPr lang="ru-RU" altLang="ru-RU" sz="3200" dirty="0"/>
              <a:t>называют непрерывную последовательность байт (пакетов, кадров, ячеек), объединенных набором общих признаков, который выделяет его из общего сетевого трафика.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3876005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Адрес назначения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Адрес отправителя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Тип трафика (данные </a:t>
            </a:r>
            <a:r>
              <a:rPr lang="en-US" dirty="0" smtClean="0"/>
              <a:t>vs </a:t>
            </a:r>
            <a:r>
              <a:rPr lang="ru-RU" dirty="0" smtClean="0"/>
              <a:t>голос)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Сетевая служба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Размер пакета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5016777"/>
            <a:ext cx="360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b="1" dirty="0" smtClean="0"/>
              <a:t>Признаки потока</a:t>
            </a:r>
          </a:p>
          <a:p>
            <a:pPr marL="342900" indent="-342900"/>
            <a:r>
              <a:rPr lang="ru-RU" dirty="0" smtClean="0"/>
              <a:t>Глобальные </a:t>
            </a:r>
            <a:r>
              <a:rPr lang="en-US" dirty="0" smtClean="0"/>
              <a:t>vs </a:t>
            </a:r>
            <a:r>
              <a:rPr lang="ru-RU" dirty="0" smtClean="0"/>
              <a:t>Локальные</a:t>
            </a:r>
          </a:p>
          <a:p>
            <a:pPr marL="342900" indent="-342900"/>
            <a:r>
              <a:rPr lang="ru-RU" dirty="0" smtClean="0"/>
              <a:t>Атрибуты </a:t>
            </a:r>
            <a:r>
              <a:rPr lang="en-US" dirty="0" smtClean="0"/>
              <a:t>vs </a:t>
            </a:r>
            <a:r>
              <a:rPr lang="ru-RU" dirty="0" smtClean="0"/>
              <a:t>Метки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738188" y="980728"/>
            <a:ext cx="7772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 smtClean="0">
                <a:latin typeface="Arial" pitchFamily="34" charset="0"/>
                <a:cs typeface="Arial" pitchFamily="34" charset="0"/>
              </a:rPr>
              <a:t>Маршрутизация</a:t>
            </a:r>
            <a:endParaRPr lang="ru-RU" alt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731838" y="2589212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B</a:t>
            </a:r>
            <a:endParaRPr lang="ru-RU" altLang="ru-RU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663951" y="2274887"/>
            <a:ext cx="506412" cy="468313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2</a:t>
            </a:r>
            <a:endParaRPr lang="ru-RU" altLang="ru-RU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181226" y="3114675"/>
            <a:ext cx="506412" cy="468312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1</a:t>
            </a:r>
            <a:endParaRPr lang="ru-RU" altLang="ru-RU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099051" y="3203575"/>
            <a:ext cx="506412" cy="468312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3</a:t>
            </a:r>
            <a:endParaRPr lang="ru-RU" altLang="ru-RU" dirty="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809626" y="3671887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A</a:t>
            </a:r>
            <a:endParaRPr lang="ru-RU" altLang="ru-RU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686551" y="3984625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/>
              <a:t>D</a:t>
            </a:r>
            <a:endParaRPr lang="ru-RU" altLang="ru-RU" dirty="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823076" y="2516187"/>
            <a:ext cx="320675" cy="333375"/>
          </a:xfrm>
          <a:prstGeom prst="ellipse">
            <a:avLst/>
          </a:prstGeom>
          <a:solidFill>
            <a:srgbClr val="E2E2E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ru-RU" dirty="0" smtClean="0"/>
              <a:t>C</a:t>
            </a:r>
            <a:endParaRPr lang="ru-RU" altLang="ru-RU" dirty="0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1306513" y="1797050"/>
            <a:ext cx="5205413" cy="2714625"/>
          </a:xfrm>
          <a:custGeom>
            <a:avLst/>
            <a:gdLst>
              <a:gd name="T0" fmla="*/ 400 w 2491"/>
              <a:gd name="T1" fmla="*/ 1209 h 1520"/>
              <a:gd name="T2" fmla="*/ 500 w 2491"/>
              <a:gd name="T3" fmla="*/ 1347 h 1520"/>
              <a:gd name="T4" fmla="*/ 624 w 2491"/>
              <a:gd name="T5" fmla="*/ 1449 h 1520"/>
              <a:gd name="T6" fmla="*/ 760 w 2491"/>
              <a:gd name="T7" fmla="*/ 1506 h 1520"/>
              <a:gd name="T8" fmla="*/ 908 w 2491"/>
              <a:gd name="T9" fmla="*/ 1520 h 1520"/>
              <a:gd name="T10" fmla="*/ 1052 w 2491"/>
              <a:gd name="T11" fmla="*/ 1490 h 1520"/>
              <a:gd name="T12" fmla="*/ 1183 w 2491"/>
              <a:gd name="T13" fmla="*/ 1409 h 1520"/>
              <a:gd name="T14" fmla="*/ 1302 w 2491"/>
              <a:gd name="T15" fmla="*/ 1409 h 1520"/>
              <a:gd name="T16" fmla="*/ 1434 w 2491"/>
              <a:gd name="T17" fmla="*/ 1490 h 1520"/>
              <a:gd name="T18" fmla="*/ 1582 w 2491"/>
              <a:gd name="T19" fmla="*/ 1520 h 1520"/>
              <a:gd name="T20" fmla="*/ 1720 w 2491"/>
              <a:gd name="T21" fmla="*/ 1506 h 1520"/>
              <a:gd name="T22" fmla="*/ 1862 w 2491"/>
              <a:gd name="T23" fmla="*/ 1449 h 1520"/>
              <a:gd name="T24" fmla="*/ 1983 w 2491"/>
              <a:gd name="T25" fmla="*/ 1347 h 1520"/>
              <a:gd name="T26" fmla="*/ 2082 w 2491"/>
              <a:gd name="T27" fmla="*/ 1209 h 1520"/>
              <a:gd name="T28" fmla="*/ 2173 w 2491"/>
              <a:gd name="T29" fmla="*/ 1141 h 1520"/>
              <a:gd name="T30" fmla="*/ 2280 w 2491"/>
              <a:gd name="T31" fmla="*/ 1125 h 1520"/>
              <a:gd name="T32" fmla="*/ 2378 w 2491"/>
              <a:gd name="T33" fmla="*/ 1063 h 1520"/>
              <a:gd name="T34" fmla="*/ 2448 w 2491"/>
              <a:gd name="T35" fmla="*/ 958 h 1520"/>
              <a:gd name="T36" fmla="*/ 2485 w 2491"/>
              <a:gd name="T37" fmla="*/ 829 h 1520"/>
              <a:gd name="T38" fmla="*/ 2485 w 2491"/>
              <a:gd name="T39" fmla="*/ 689 h 1520"/>
              <a:gd name="T40" fmla="*/ 2448 w 2491"/>
              <a:gd name="T41" fmla="*/ 561 h 1520"/>
              <a:gd name="T42" fmla="*/ 2378 w 2491"/>
              <a:gd name="T43" fmla="*/ 459 h 1520"/>
              <a:gd name="T44" fmla="*/ 2280 w 2491"/>
              <a:gd name="T45" fmla="*/ 394 h 1520"/>
              <a:gd name="T46" fmla="*/ 2173 w 2491"/>
              <a:gd name="T47" fmla="*/ 378 h 1520"/>
              <a:gd name="T48" fmla="*/ 2082 w 2491"/>
              <a:gd name="T49" fmla="*/ 311 h 1520"/>
              <a:gd name="T50" fmla="*/ 1983 w 2491"/>
              <a:gd name="T51" fmla="*/ 170 h 1520"/>
              <a:gd name="T52" fmla="*/ 1862 w 2491"/>
              <a:gd name="T53" fmla="*/ 68 h 1520"/>
              <a:gd name="T54" fmla="*/ 1720 w 2491"/>
              <a:gd name="T55" fmla="*/ 11 h 1520"/>
              <a:gd name="T56" fmla="*/ 1582 w 2491"/>
              <a:gd name="T57" fmla="*/ 0 h 1520"/>
              <a:gd name="T58" fmla="*/ 1434 w 2491"/>
              <a:gd name="T59" fmla="*/ 32 h 1520"/>
              <a:gd name="T60" fmla="*/ 1302 w 2491"/>
              <a:gd name="T61" fmla="*/ 110 h 1520"/>
              <a:gd name="T62" fmla="*/ 1183 w 2491"/>
              <a:gd name="T63" fmla="*/ 110 h 1520"/>
              <a:gd name="T64" fmla="*/ 1052 w 2491"/>
              <a:gd name="T65" fmla="*/ 32 h 1520"/>
              <a:gd name="T66" fmla="*/ 908 w 2491"/>
              <a:gd name="T67" fmla="*/ 0 h 1520"/>
              <a:gd name="T68" fmla="*/ 760 w 2491"/>
              <a:gd name="T69" fmla="*/ 11 h 1520"/>
              <a:gd name="T70" fmla="*/ 624 w 2491"/>
              <a:gd name="T71" fmla="*/ 68 h 1520"/>
              <a:gd name="T72" fmla="*/ 500 w 2491"/>
              <a:gd name="T73" fmla="*/ 170 h 1520"/>
              <a:gd name="T74" fmla="*/ 400 w 2491"/>
              <a:gd name="T75" fmla="*/ 311 h 1520"/>
              <a:gd name="T76" fmla="*/ 311 w 2491"/>
              <a:gd name="T77" fmla="*/ 378 h 1520"/>
              <a:gd name="T78" fmla="*/ 206 w 2491"/>
              <a:gd name="T79" fmla="*/ 394 h 1520"/>
              <a:gd name="T80" fmla="*/ 110 w 2491"/>
              <a:gd name="T81" fmla="*/ 459 h 1520"/>
              <a:gd name="T82" fmla="*/ 38 w 2491"/>
              <a:gd name="T83" fmla="*/ 561 h 1520"/>
              <a:gd name="T84" fmla="*/ 1 w 2491"/>
              <a:gd name="T85" fmla="*/ 689 h 1520"/>
              <a:gd name="T86" fmla="*/ 1 w 2491"/>
              <a:gd name="T87" fmla="*/ 829 h 1520"/>
              <a:gd name="T88" fmla="*/ 38 w 2491"/>
              <a:gd name="T89" fmla="*/ 958 h 1520"/>
              <a:gd name="T90" fmla="*/ 110 w 2491"/>
              <a:gd name="T91" fmla="*/ 1063 h 1520"/>
              <a:gd name="T92" fmla="*/ 206 w 2491"/>
              <a:gd name="T93" fmla="*/ 1125 h 1520"/>
              <a:gd name="T94" fmla="*/ 311 w 2491"/>
              <a:gd name="T95" fmla="*/ 1141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1" h="1520">
                <a:moveTo>
                  <a:pt x="363" y="1129"/>
                </a:moveTo>
                <a:lnTo>
                  <a:pt x="400" y="1209"/>
                </a:lnTo>
                <a:lnTo>
                  <a:pt x="449" y="1282"/>
                </a:lnTo>
                <a:lnTo>
                  <a:pt x="500" y="1347"/>
                </a:lnTo>
                <a:lnTo>
                  <a:pt x="560" y="1403"/>
                </a:lnTo>
                <a:lnTo>
                  <a:pt x="624" y="1449"/>
                </a:lnTo>
                <a:lnTo>
                  <a:pt x="692" y="1482"/>
                </a:lnTo>
                <a:lnTo>
                  <a:pt x="760" y="1506"/>
                </a:lnTo>
                <a:lnTo>
                  <a:pt x="836" y="1520"/>
                </a:lnTo>
                <a:lnTo>
                  <a:pt x="908" y="1520"/>
                </a:lnTo>
                <a:lnTo>
                  <a:pt x="978" y="1511"/>
                </a:lnTo>
                <a:lnTo>
                  <a:pt x="1052" y="1490"/>
                </a:lnTo>
                <a:lnTo>
                  <a:pt x="1121" y="1455"/>
                </a:lnTo>
                <a:lnTo>
                  <a:pt x="1183" y="1409"/>
                </a:lnTo>
                <a:lnTo>
                  <a:pt x="1245" y="1353"/>
                </a:lnTo>
                <a:lnTo>
                  <a:pt x="1302" y="1409"/>
                </a:lnTo>
                <a:lnTo>
                  <a:pt x="1370" y="1455"/>
                </a:lnTo>
                <a:lnTo>
                  <a:pt x="1434" y="1490"/>
                </a:lnTo>
                <a:lnTo>
                  <a:pt x="1506" y="1511"/>
                </a:lnTo>
                <a:lnTo>
                  <a:pt x="1582" y="1520"/>
                </a:lnTo>
                <a:lnTo>
                  <a:pt x="1650" y="1520"/>
                </a:lnTo>
                <a:lnTo>
                  <a:pt x="1720" y="1506"/>
                </a:lnTo>
                <a:lnTo>
                  <a:pt x="1792" y="1482"/>
                </a:lnTo>
                <a:lnTo>
                  <a:pt x="1862" y="1449"/>
                </a:lnTo>
                <a:lnTo>
                  <a:pt x="1924" y="1403"/>
                </a:lnTo>
                <a:lnTo>
                  <a:pt x="1983" y="1347"/>
                </a:lnTo>
                <a:lnTo>
                  <a:pt x="2037" y="1282"/>
                </a:lnTo>
                <a:lnTo>
                  <a:pt x="2082" y="1209"/>
                </a:lnTo>
                <a:lnTo>
                  <a:pt x="2125" y="1129"/>
                </a:lnTo>
                <a:lnTo>
                  <a:pt x="2173" y="1141"/>
                </a:lnTo>
                <a:lnTo>
                  <a:pt x="2228" y="1136"/>
                </a:lnTo>
                <a:lnTo>
                  <a:pt x="2280" y="1125"/>
                </a:lnTo>
                <a:lnTo>
                  <a:pt x="2331" y="1099"/>
                </a:lnTo>
                <a:lnTo>
                  <a:pt x="2378" y="1063"/>
                </a:lnTo>
                <a:lnTo>
                  <a:pt x="2415" y="1015"/>
                </a:lnTo>
                <a:lnTo>
                  <a:pt x="2448" y="958"/>
                </a:lnTo>
                <a:lnTo>
                  <a:pt x="2467" y="896"/>
                </a:lnTo>
                <a:lnTo>
                  <a:pt x="2485" y="829"/>
                </a:lnTo>
                <a:lnTo>
                  <a:pt x="2491" y="761"/>
                </a:lnTo>
                <a:lnTo>
                  <a:pt x="2485" y="689"/>
                </a:lnTo>
                <a:lnTo>
                  <a:pt x="2467" y="621"/>
                </a:lnTo>
                <a:lnTo>
                  <a:pt x="2448" y="561"/>
                </a:lnTo>
                <a:lnTo>
                  <a:pt x="2415" y="507"/>
                </a:lnTo>
                <a:lnTo>
                  <a:pt x="2378" y="459"/>
                </a:lnTo>
                <a:lnTo>
                  <a:pt x="2331" y="423"/>
                </a:lnTo>
                <a:lnTo>
                  <a:pt x="2280" y="394"/>
                </a:lnTo>
                <a:lnTo>
                  <a:pt x="2228" y="381"/>
                </a:lnTo>
                <a:lnTo>
                  <a:pt x="2173" y="378"/>
                </a:lnTo>
                <a:lnTo>
                  <a:pt x="2125" y="392"/>
                </a:lnTo>
                <a:lnTo>
                  <a:pt x="2082" y="311"/>
                </a:lnTo>
                <a:lnTo>
                  <a:pt x="2037" y="235"/>
                </a:lnTo>
                <a:lnTo>
                  <a:pt x="1983" y="170"/>
                </a:lnTo>
                <a:lnTo>
                  <a:pt x="1924" y="118"/>
                </a:lnTo>
                <a:lnTo>
                  <a:pt x="1862" y="68"/>
                </a:lnTo>
                <a:lnTo>
                  <a:pt x="1792" y="37"/>
                </a:lnTo>
                <a:lnTo>
                  <a:pt x="1720" y="11"/>
                </a:lnTo>
                <a:lnTo>
                  <a:pt x="1650" y="0"/>
                </a:lnTo>
                <a:lnTo>
                  <a:pt x="1582" y="0"/>
                </a:lnTo>
                <a:lnTo>
                  <a:pt x="1506" y="8"/>
                </a:lnTo>
                <a:lnTo>
                  <a:pt x="1434" y="32"/>
                </a:lnTo>
                <a:lnTo>
                  <a:pt x="1370" y="67"/>
                </a:lnTo>
                <a:lnTo>
                  <a:pt x="1302" y="110"/>
                </a:lnTo>
                <a:lnTo>
                  <a:pt x="1245" y="164"/>
                </a:lnTo>
                <a:lnTo>
                  <a:pt x="1183" y="110"/>
                </a:lnTo>
                <a:lnTo>
                  <a:pt x="1121" y="67"/>
                </a:lnTo>
                <a:lnTo>
                  <a:pt x="1052" y="32"/>
                </a:lnTo>
                <a:lnTo>
                  <a:pt x="978" y="8"/>
                </a:lnTo>
                <a:lnTo>
                  <a:pt x="908" y="0"/>
                </a:lnTo>
                <a:lnTo>
                  <a:pt x="836" y="0"/>
                </a:lnTo>
                <a:lnTo>
                  <a:pt x="760" y="11"/>
                </a:lnTo>
                <a:lnTo>
                  <a:pt x="692" y="37"/>
                </a:lnTo>
                <a:lnTo>
                  <a:pt x="624" y="68"/>
                </a:lnTo>
                <a:lnTo>
                  <a:pt x="560" y="118"/>
                </a:lnTo>
                <a:lnTo>
                  <a:pt x="500" y="170"/>
                </a:lnTo>
                <a:lnTo>
                  <a:pt x="449" y="235"/>
                </a:lnTo>
                <a:lnTo>
                  <a:pt x="400" y="311"/>
                </a:lnTo>
                <a:lnTo>
                  <a:pt x="363" y="392"/>
                </a:lnTo>
                <a:lnTo>
                  <a:pt x="311" y="378"/>
                </a:lnTo>
                <a:lnTo>
                  <a:pt x="256" y="381"/>
                </a:lnTo>
                <a:lnTo>
                  <a:pt x="206" y="394"/>
                </a:lnTo>
                <a:lnTo>
                  <a:pt x="155" y="423"/>
                </a:lnTo>
                <a:lnTo>
                  <a:pt x="110" y="459"/>
                </a:lnTo>
                <a:lnTo>
                  <a:pt x="73" y="507"/>
                </a:lnTo>
                <a:lnTo>
                  <a:pt x="38" y="561"/>
                </a:lnTo>
                <a:lnTo>
                  <a:pt x="13" y="621"/>
                </a:lnTo>
                <a:lnTo>
                  <a:pt x="1" y="689"/>
                </a:lnTo>
                <a:lnTo>
                  <a:pt x="0" y="761"/>
                </a:lnTo>
                <a:lnTo>
                  <a:pt x="1" y="829"/>
                </a:lnTo>
                <a:lnTo>
                  <a:pt x="13" y="896"/>
                </a:lnTo>
                <a:lnTo>
                  <a:pt x="38" y="958"/>
                </a:lnTo>
                <a:lnTo>
                  <a:pt x="73" y="1015"/>
                </a:lnTo>
                <a:lnTo>
                  <a:pt x="110" y="1063"/>
                </a:lnTo>
                <a:lnTo>
                  <a:pt x="155" y="1099"/>
                </a:lnTo>
                <a:lnTo>
                  <a:pt x="206" y="1125"/>
                </a:lnTo>
                <a:lnTo>
                  <a:pt x="256" y="1136"/>
                </a:lnTo>
                <a:lnTo>
                  <a:pt x="311" y="1141"/>
                </a:lnTo>
                <a:lnTo>
                  <a:pt x="363" y="112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027113" y="2838450"/>
            <a:ext cx="1173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100138" y="3492500"/>
            <a:ext cx="1112838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2644776" y="2665412"/>
            <a:ext cx="1076325" cy="579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127501" y="2652712"/>
            <a:ext cx="1038225" cy="630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670176" y="3455987"/>
            <a:ext cx="2433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5586413" y="2787650"/>
            <a:ext cx="1247775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5561013" y="3590925"/>
            <a:ext cx="113665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 rot="19857874">
            <a:off x="2755901" y="2541587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b="1" dirty="0"/>
              <a:t>100</a:t>
            </a:r>
            <a:endParaRPr lang="ru-RU" altLang="ru-RU" sz="1400" b="1" dirty="0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 rot="1936846">
            <a:off x="4516438" y="2744787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b="1" dirty="0"/>
              <a:t>100</a:t>
            </a:r>
            <a:endParaRPr lang="ru-RU" altLang="ru-RU" sz="1400" b="1" dirty="0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65526" y="3090862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b="1" dirty="0"/>
              <a:t>10</a:t>
            </a:r>
            <a:endParaRPr lang="ru-RU" altLang="ru-RU" sz="1400" b="1" dirty="0"/>
          </a:p>
        </p:txBody>
      </p:sp>
      <p:sp>
        <p:nvSpPr>
          <p:cNvPr id="2" name="Прямоугольная выноска 1"/>
          <p:cNvSpPr/>
          <p:nvPr/>
        </p:nvSpPr>
        <p:spPr bwMode="auto">
          <a:xfrm>
            <a:off x="809626" y="4653137"/>
            <a:ext cx="2854325" cy="2016224"/>
          </a:xfrm>
          <a:prstGeom prst="wedgeRectCallout">
            <a:avLst>
              <a:gd name="adj1" fmla="val 5800"/>
              <a:gd name="adj2" fmla="val -10323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b="1" dirty="0" smtClean="0"/>
              <a:t>Таблица коммутации</a:t>
            </a:r>
          </a:p>
          <a:p>
            <a:pPr marL="342900" indent="-342900"/>
            <a:r>
              <a:rPr lang="en-US" dirty="0" smtClean="0"/>
              <a:t>ds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&gt; </a:t>
            </a:r>
            <a:r>
              <a:rPr lang="en-US" dirty="0" smtClean="0"/>
              <a:t>2</a:t>
            </a:r>
          </a:p>
          <a:p>
            <a:pPr marL="342900" indent="-342900"/>
            <a:r>
              <a:rPr lang="en-US" dirty="0" smtClean="0"/>
              <a:t>ds2 &gt; 3</a:t>
            </a:r>
          </a:p>
          <a:p>
            <a:pPr marL="342900" indent="-342900"/>
            <a:r>
              <a:rPr lang="en-US" dirty="0"/>
              <a:t>d</a:t>
            </a:r>
            <a:r>
              <a:rPr lang="en-US" dirty="0" smtClean="0"/>
              <a:t>s3 &gt; A</a:t>
            </a:r>
          </a:p>
          <a:p>
            <a:pPr marL="342900" indent="-342900"/>
            <a:r>
              <a:rPr lang="en-US" dirty="0" smtClean="0"/>
              <a:t>…</a:t>
            </a:r>
          </a:p>
          <a:p>
            <a:pPr marL="342900" indent="-342900"/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Овальная выноска 21"/>
          <p:cNvSpPr/>
          <p:nvPr/>
        </p:nvSpPr>
        <p:spPr bwMode="auto">
          <a:xfrm>
            <a:off x="6811368" y="1412776"/>
            <a:ext cx="1841501" cy="623972"/>
          </a:xfrm>
          <a:prstGeom prst="wedgeEllipseCallout">
            <a:avLst>
              <a:gd name="adj1" fmla="val -157596"/>
              <a:gd name="adj2" fmla="val 16367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Метрика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066800" y="1066800"/>
            <a:ext cx="7772400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3600" b="1" dirty="0">
                <a:latin typeface="Arial" pitchFamily="34" charset="0"/>
                <a:cs typeface="Arial" pitchFamily="34" charset="0"/>
              </a:rPr>
              <a:t>Определение маршрутов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 smtClean="0"/>
              <a:t>Дополнительные к</a:t>
            </a:r>
            <a:r>
              <a:rPr lang="ru-RU" altLang="ru-RU" dirty="0" smtClean="0"/>
              <a:t>ритерии </a:t>
            </a:r>
            <a:r>
              <a:rPr lang="ru-RU" altLang="ru-RU" dirty="0"/>
              <a:t>выбора: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номинальная пропускная способность;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загруженность каналов связи;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задержки, вносимые каналами;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количество промежуточных транзитных узлов; </a:t>
            </a:r>
          </a:p>
          <a:p>
            <a:pPr>
              <a:spcBef>
                <a:spcPct val="50000"/>
              </a:spcBef>
              <a:buFont typeface="Wingdings" pitchFamily="2" charset="2"/>
              <a:buChar char="•"/>
            </a:pPr>
            <a:r>
              <a:rPr lang="ru-RU" altLang="ru-RU" dirty="0"/>
              <a:t>надежность каналов и транзитных узлов.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 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Сложная задача прокладки единственного маршрута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Маршрут может определяться эмпирически («вручную») администратором сети.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dirty="0"/>
              <a:t>Но чаще всего автоматически. </a:t>
            </a:r>
          </a:p>
        </p:txBody>
      </p:sp>
    </p:spTree>
    <p:extLst>
      <p:ext uri="{BB962C8B-B14F-4D97-AF65-F5344CB8AC3E}">
        <p14:creationId xmlns:p14="http://schemas.microsoft.com/office/powerpoint/2010/main" val="14947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7724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Оповещение сети о выбранном маршруте.</a:t>
            </a:r>
            <a:r>
              <a:rPr lang="ru-RU" altLang="ru-RU" b="1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Сообщение о маршруте: «если придут данные, относящиеся к потоку </a:t>
            </a:r>
            <a:r>
              <a:rPr lang="en-US" altLang="ru-RU"/>
              <a:t>n</a:t>
            </a:r>
            <a:r>
              <a:rPr lang="ru-RU" altLang="ru-RU"/>
              <a:t>, то нужно</a:t>
            </a:r>
            <a:r>
              <a:rPr lang="en-US" altLang="ru-RU"/>
              <a:t> </a:t>
            </a:r>
            <a:r>
              <a:rPr lang="ru-RU" altLang="ru-RU"/>
              <a:t>передать их на интерфейс </a:t>
            </a:r>
            <a:r>
              <a:rPr lang="en-US" altLang="ru-RU"/>
              <a:t>F</a:t>
            </a:r>
            <a:r>
              <a:rPr lang="ru-RU" altLang="ru-RU"/>
              <a:t>». 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новая запись в </a:t>
            </a:r>
            <a:r>
              <a:rPr lang="ru-RU" altLang="ru-RU" i="1"/>
              <a:t>таблице коммутации</a:t>
            </a:r>
            <a:r>
              <a:rPr lang="ru-RU" altLang="ru-RU"/>
              <a:t>. </a:t>
            </a:r>
          </a:p>
          <a:p>
            <a:pPr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7696200" cy="519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3600">
                <a:latin typeface="Arial" pitchFamily="34" charset="0"/>
                <a:cs typeface="Arial" pitchFamily="34" charset="0"/>
              </a:rPr>
              <a:t>Продвижение – распознавание потоков и коммутация на каждом транзитном узле</a:t>
            </a:r>
            <a:endParaRPr lang="ru-RU" altLang="ru-RU" sz="3600">
              <a:latin typeface="Arial" pitchFamily="34" charset="0"/>
            </a:endParaRP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i="1"/>
              <a:t>Несколько локальных</a:t>
            </a:r>
            <a:r>
              <a:rPr lang="ru-RU" altLang="ru-RU"/>
              <a:t> операций коммутации. </a:t>
            </a:r>
          </a:p>
          <a:p>
            <a:pPr>
              <a:spcBef>
                <a:spcPct val="50000"/>
              </a:spcBef>
            </a:pPr>
            <a:r>
              <a:rPr lang="ru-RU" altLang="ru-RU" i="1"/>
              <a:t>Коммутатором</a:t>
            </a:r>
            <a:r>
              <a:rPr lang="ru-RU" altLang="ru-RU"/>
              <a:t>  </a:t>
            </a:r>
            <a:r>
              <a:rPr lang="ru-RU" altLang="ru-RU" i="1"/>
              <a:t>(switch)</a:t>
            </a:r>
            <a:r>
              <a:rPr lang="ru-RU" altLang="ru-RU"/>
              <a:t>в широком смысле называется устройство любого типа, способное выполнять операции переключения потока данных с одного интерфейса на другой.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 Коммутатором может быть как специализированное устройство, так и универсальный компьютер со встроенным программным механизмом коммутации.</a:t>
            </a:r>
          </a:p>
          <a:p>
            <a:pPr>
              <a:spcBef>
                <a:spcPct val="50000"/>
              </a:spcBef>
            </a:pPr>
            <a:endParaRPr lang="ru-RU" altLang="ru-RU"/>
          </a:p>
          <a:p>
            <a:pPr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073400" y="2336800"/>
            <a:ext cx="18288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292600" y="37084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378200" y="37084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216400" y="22606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3302000" y="2260600"/>
            <a:ext cx="304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073400" y="2794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b="1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3543300" y="3810000"/>
            <a:ext cx="0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3530600" y="2349500"/>
            <a:ext cx="0" cy="134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 flipV="1">
            <a:off x="3644900" y="23495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1" name="Freeform 11"/>
          <p:cNvSpPr>
            <a:spLocks/>
          </p:cNvSpPr>
          <p:nvPr/>
        </p:nvSpPr>
        <p:spPr bwMode="auto">
          <a:xfrm>
            <a:off x="3657600" y="3503613"/>
            <a:ext cx="812800" cy="217487"/>
          </a:xfrm>
          <a:custGeom>
            <a:avLst/>
            <a:gdLst>
              <a:gd name="T0" fmla="*/ 0 w 512"/>
              <a:gd name="T1" fmla="*/ 137 h 137"/>
              <a:gd name="T2" fmla="*/ 352 w 512"/>
              <a:gd name="T3" fmla="*/ 1 h 137"/>
              <a:gd name="T4" fmla="*/ 512 w 512"/>
              <a:gd name="T5" fmla="*/ 12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137">
                <a:moveTo>
                  <a:pt x="0" y="137"/>
                </a:moveTo>
                <a:cubicBezTo>
                  <a:pt x="133" y="69"/>
                  <a:pt x="267" y="2"/>
                  <a:pt x="352" y="1"/>
                </a:cubicBezTo>
                <a:cubicBezTo>
                  <a:pt x="437" y="0"/>
                  <a:pt x="474" y="64"/>
                  <a:pt x="512" y="12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4559300" y="1828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/>
              <a:t>Интерфейсы коммутатора</a:t>
            </a: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H="1">
            <a:off x="3467100" y="2006600"/>
            <a:ext cx="116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 flipH="1">
            <a:off x="4508500" y="2082800"/>
            <a:ext cx="2794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384300" y="5753100"/>
            <a:ext cx="582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Коммутатор</a:t>
            </a:r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4495800" y="2362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7" name="Freeform 17"/>
          <p:cNvSpPr>
            <a:spLocks/>
          </p:cNvSpPr>
          <p:nvPr/>
        </p:nvSpPr>
        <p:spPr bwMode="auto">
          <a:xfrm>
            <a:off x="3568700" y="2349500"/>
            <a:ext cx="736600" cy="241300"/>
          </a:xfrm>
          <a:custGeom>
            <a:avLst/>
            <a:gdLst>
              <a:gd name="T0" fmla="*/ 0 w 464"/>
              <a:gd name="T1" fmla="*/ 0 h 152"/>
              <a:gd name="T2" fmla="*/ 280 w 464"/>
              <a:gd name="T3" fmla="*/ 152 h 152"/>
              <a:gd name="T4" fmla="*/ 464 w 464"/>
              <a:gd name="T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152">
                <a:moveTo>
                  <a:pt x="0" y="0"/>
                </a:moveTo>
                <a:cubicBezTo>
                  <a:pt x="101" y="76"/>
                  <a:pt x="203" y="152"/>
                  <a:pt x="280" y="152"/>
                </a:cubicBezTo>
                <a:cubicBezTo>
                  <a:pt x="357" y="152"/>
                  <a:pt x="410" y="76"/>
                  <a:pt x="46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3416300" y="2349500"/>
            <a:ext cx="0" cy="134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 flipV="1">
            <a:off x="3416300" y="1422400"/>
            <a:ext cx="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 flipV="1">
            <a:off x="4368800" y="1397000"/>
            <a:ext cx="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 flipV="1">
            <a:off x="4483100" y="3771900"/>
            <a:ext cx="0" cy="85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/>
          <p:cNvSpPr>
            <a:spLocks noChangeArrowheads="1"/>
          </p:cNvSpPr>
          <p:nvPr/>
        </p:nvSpPr>
        <p:spPr bwMode="auto">
          <a:xfrm>
            <a:off x="2590800" y="2046436"/>
            <a:ext cx="3810000" cy="3276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7" name="Oval 3"/>
          <p:cNvSpPr>
            <a:spLocks noChangeArrowheads="1"/>
          </p:cNvSpPr>
          <p:nvPr/>
        </p:nvSpPr>
        <p:spPr bwMode="auto">
          <a:xfrm>
            <a:off x="3657600" y="25798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5105400" y="5780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5638800" y="36466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6400800" y="1970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3886200" y="4637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7391400" y="37990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V="1">
            <a:off x="3962400" y="2275036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3810000" y="2884636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 flipV="1">
            <a:off x="4191000" y="3875236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5943600" y="3799036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V="1">
            <a:off x="5257800" y="3951436"/>
            <a:ext cx="533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3962400" y="2808436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19" name="Oval 15"/>
          <p:cNvSpPr>
            <a:spLocks noChangeArrowheads="1"/>
          </p:cNvSpPr>
          <p:nvPr/>
        </p:nvSpPr>
        <p:spPr bwMode="auto">
          <a:xfrm>
            <a:off x="1905000" y="44086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2362200" y="21988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2819400" y="36466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2" name="Oval 18"/>
          <p:cNvSpPr>
            <a:spLocks noChangeArrowheads="1"/>
          </p:cNvSpPr>
          <p:nvPr/>
        </p:nvSpPr>
        <p:spPr bwMode="auto">
          <a:xfrm>
            <a:off x="7010400" y="273223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3048000" y="3799036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>
            <a:off x="5943600" y="2884636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>
            <a:off x="2667000" y="2351236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H="1">
            <a:off x="2133600" y="3875236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7" name="Line 23"/>
          <p:cNvSpPr>
            <a:spLocks noChangeShapeType="1"/>
          </p:cNvSpPr>
          <p:nvPr/>
        </p:nvSpPr>
        <p:spPr bwMode="auto">
          <a:xfrm>
            <a:off x="3124200" y="3799036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7086600" y="23512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3</a:t>
            </a:r>
            <a:endParaRPr kumimoji="0" lang="ru-RU" altLang="ru-RU" sz="2400"/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5638800" y="32656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5</a:t>
            </a:r>
            <a:endParaRPr kumimoji="0" lang="ru-RU" altLang="ru-RU" sz="2400"/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7467600" y="34180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4</a:t>
            </a:r>
            <a:endParaRPr kumimoji="0" lang="ru-RU" altLang="ru-RU" sz="2400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2362200" y="18178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7</a:t>
            </a:r>
            <a:endParaRPr kumimoji="0" lang="ru-RU" altLang="ru-RU" sz="2400"/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2819400" y="32656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6</a:t>
            </a:r>
            <a:endParaRPr kumimoji="0" lang="ru-RU" altLang="ru-RU" sz="2400"/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3962400" y="42562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8</a:t>
            </a:r>
            <a:endParaRPr kumimoji="0" lang="ru-RU" altLang="ru-RU" sz="2400"/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3657600" y="21988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1</a:t>
            </a:r>
            <a:endParaRPr kumimoji="0" lang="ru-RU" altLang="ru-RU" sz="2400"/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6400800" y="15892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2</a:t>
            </a:r>
            <a:endParaRPr kumimoji="0" lang="ru-RU" altLang="ru-RU" sz="2400"/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1905000" y="39514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9</a:t>
            </a:r>
            <a:endParaRPr kumimoji="0" lang="ru-RU" altLang="ru-RU" sz="2400"/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5257800" y="547543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2400"/>
              <a:t>10</a:t>
            </a:r>
            <a:endParaRPr kumimoji="0" lang="ru-RU" altLang="ru-RU" sz="2400"/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3886200" y="23512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800"/>
              <a:t>а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4038600" y="25941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b</a:t>
            </a:r>
            <a:endParaRPr kumimoji="0" lang="ru-RU" altLang="ru-RU" sz="1800"/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5867400" y="33418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800"/>
              <a:t>а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3581400" y="28846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c</a:t>
            </a:r>
            <a:endParaRPr kumimoji="0" lang="ru-RU" altLang="ru-RU" sz="1800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3429000" y="23655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d</a:t>
            </a:r>
            <a:endParaRPr kumimoji="0" lang="ru-RU" altLang="ru-RU" sz="1800"/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5715000" y="38752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c</a:t>
            </a:r>
            <a:endParaRPr kumimoji="0" lang="ru-RU" altLang="ru-RU" sz="1800"/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6019800" y="34942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b</a:t>
            </a:r>
            <a:endParaRPr kumimoji="0" lang="ru-RU" altLang="ru-RU" sz="1800"/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5257800" y="38133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d</a:t>
            </a:r>
            <a:endParaRPr kumimoji="0" lang="ru-RU" altLang="ru-RU" sz="1800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5181600" y="3508524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e</a:t>
            </a:r>
            <a:endParaRPr kumimoji="0" lang="ru-RU" altLang="ru-RU" sz="1800"/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5410200" y="326563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ru-RU" sz="1800"/>
              <a:t>f</a:t>
            </a:r>
            <a:endParaRPr kumimoji="0" lang="ru-RU" altLang="ru-RU" sz="1800"/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3505200" y="1284436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/>
              <a:t>Коммутационная сеть</a:t>
            </a:r>
          </a:p>
        </p:txBody>
      </p:sp>
      <p:sp>
        <p:nvSpPr>
          <p:cNvPr id="149550" name="Line 46"/>
          <p:cNvSpPr>
            <a:spLocks noChangeShapeType="1"/>
          </p:cNvSpPr>
          <p:nvPr/>
        </p:nvSpPr>
        <p:spPr bwMode="auto">
          <a:xfrm flipH="1">
            <a:off x="4191000" y="166543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2400300" y="1244600"/>
            <a:ext cx="5334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2286000" y="2438400"/>
            <a:ext cx="5334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209800" y="1295400"/>
            <a:ext cx="18288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514600" y="12192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3352800" y="12192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3581400" y="26670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971800" y="26670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2362200" y="2667000"/>
            <a:ext cx="304800" cy="7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3733800" y="2743200"/>
            <a:ext cx="1371600" cy="1752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 flipH="1">
            <a:off x="2438400" y="2743200"/>
            <a:ext cx="161925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H="1">
            <a:off x="2286000" y="2743200"/>
            <a:ext cx="152400" cy="838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3657600" y="2743200"/>
            <a:ext cx="137160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 flipH="1">
            <a:off x="2381250" y="2743200"/>
            <a:ext cx="1428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2438400" y="2400300"/>
            <a:ext cx="1295400" cy="266700"/>
          </a:xfrm>
          <a:custGeom>
            <a:avLst/>
            <a:gdLst>
              <a:gd name="T0" fmla="*/ 0 w 816"/>
              <a:gd name="T1" fmla="*/ 168 h 168"/>
              <a:gd name="T2" fmla="*/ 192 w 816"/>
              <a:gd name="T3" fmla="*/ 24 h 168"/>
              <a:gd name="T4" fmla="*/ 432 w 816"/>
              <a:gd name="T5" fmla="*/ 24 h 168"/>
              <a:gd name="T6" fmla="*/ 576 w 816"/>
              <a:gd name="T7" fmla="*/ 72 h 168"/>
              <a:gd name="T8" fmla="*/ 816 w 81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168">
                <a:moveTo>
                  <a:pt x="0" y="168"/>
                </a:moveTo>
                <a:cubicBezTo>
                  <a:pt x="60" y="108"/>
                  <a:pt x="120" y="48"/>
                  <a:pt x="192" y="24"/>
                </a:cubicBezTo>
                <a:cubicBezTo>
                  <a:pt x="264" y="0"/>
                  <a:pt x="368" y="16"/>
                  <a:pt x="432" y="24"/>
                </a:cubicBezTo>
                <a:cubicBezTo>
                  <a:pt x="496" y="32"/>
                  <a:pt x="512" y="48"/>
                  <a:pt x="576" y="72"/>
                </a:cubicBezTo>
                <a:cubicBezTo>
                  <a:pt x="640" y="96"/>
                  <a:pt x="776" y="152"/>
                  <a:pt x="816" y="168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V="1">
            <a:off x="2590800" y="1295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2819400" y="1295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 flipH="1" flipV="1">
            <a:off x="2667000" y="1295400"/>
            <a:ext cx="457200" cy="1371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 flipH="1" flipV="1">
            <a:off x="2438400" y="3810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 flipV="1">
            <a:off x="2667000" y="1295400"/>
            <a:ext cx="762000" cy="1371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V="1">
            <a:off x="3505200" y="533400"/>
            <a:ext cx="9144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762000" y="914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мультиплексирование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228600" y="23622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демультиплексирование</a:t>
            </a:r>
          </a:p>
        </p:txBody>
      </p:sp>
      <p:grpSp>
        <p:nvGrpSpPr>
          <p:cNvPr id="150552" name="Group 24"/>
          <p:cNvGrpSpPr>
            <a:grpSpLocks/>
          </p:cNvGrpSpPr>
          <p:nvPr/>
        </p:nvGrpSpPr>
        <p:grpSpPr bwMode="auto">
          <a:xfrm>
            <a:off x="838200" y="3581400"/>
            <a:ext cx="1981200" cy="1524000"/>
            <a:chOff x="528" y="2256"/>
            <a:chExt cx="1248" cy="960"/>
          </a:xfrm>
        </p:grpSpPr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528" y="2304"/>
              <a:ext cx="1152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1392" y="2256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1008" y="2256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624" y="2256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1200" y="3168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672" y="3168"/>
              <a:ext cx="192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59" name="Text Box 31"/>
            <p:cNvSpPr txBox="1">
              <a:spLocks noChangeArrowheads="1"/>
            </p:cNvSpPr>
            <p:nvPr/>
          </p:nvSpPr>
          <p:spPr bwMode="auto">
            <a:xfrm>
              <a:off x="528" y="2592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b="1"/>
                <a:t>Коммутатор</a:t>
              </a:r>
              <a:r>
                <a:rPr kumimoji="0" lang="en-US" altLang="ru-RU" b="1"/>
                <a:t> 2</a:t>
              </a:r>
              <a:endParaRPr kumimoji="0" lang="ru-RU" altLang="ru-RU" b="1"/>
            </a:p>
          </p:txBody>
        </p:sp>
      </p:grpSp>
      <p:sp>
        <p:nvSpPr>
          <p:cNvPr id="150560" name="Line 32"/>
          <p:cNvSpPr>
            <a:spLocks noChangeShapeType="1"/>
          </p:cNvSpPr>
          <p:nvPr/>
        </p:nvSpPr>
        <p:spPr bwMode="auto">
          <a:xfrm flipH="1" flipV="1">
            <a:off x="2514600" y="304800"/>
            <a:ext cx="2286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61" name="Line 33"/>
          <p:cNvSpPr>
            <a:spLocks noChangeShapeType="1"/>
          </p:cNvSpPr>
          <p:nvPr/>
        </p:nvSpPr>
        <p:spPr bwMode="auto">
          <a:xfrm flipH="1" flipV="1">
            <a:off x="2743200" y="1371600"/>
            <a:ext cx="990600" cy="1371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4114800" y="1295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b="1"/>
              <a:t>Коммутатор</a:t>
            </a:r>
            <a:r>
              <a:rPr kumimoji="0" lang="en-US" altLang="ru-RU" b="1"/>
              <a:t> 1</a:t>
            </a:r>
            <a:endParaRPr kumimoji="0" lang="ru-RU" altLang="ru-RU" b="1"/>
          </a:p>
        </p:txBody>
      </p:sp>
      <p:grpSp>
        <p:nvGrpSpPr>
          <p:cNvPr id="150563" name="Group 35"/>
          <p:cNvGrpSpPr>
            <a:grpSpLocks/>
          </p:cNvGrpSpPr>
          <p:nvPr/>
        </p:nvGrpSpPr>
        <p:grpSpPr bwMode="auto">
          <a:xfrm>
            <a:off x="4724400" y="4495800"/>
            <a:ext cx="1981200" cy="1524000"/>
            <a:chOff x="2976" y="2832"/>
            <a:chExt cx="1248" cy="960"/>
          </a:xfrm>
        </p:grpSpPr>
        <p:sp>
          <p:nvSpPr>
            <p:cNvPr id="150564" name="Rectangle 36"/>
            <p:cNvSpPr>
              <a:spLocks noChangeArrowheads="1"/>
            </p:cNvSpPr>
            <p:nvPr/>
          </p:nvSpPr>
          <p:spPr bwMode="auto">
            <a:xfrm>
              <a:off x="2976" y="2880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5" name="Rectangle 37"/>
            <p:cNvSpPr>
              <a:spLocks noChangeArrowheads="1"/>
            </p:cNvSpPr>
            <p:nvPr/>
          </p:nvSpPr>
          <p:spPr bwMode="auto">
            <a:xfrm>
              <a:off x="3744" y="3744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6" name="Rectangle 38"/>
            <p:cNvSpPr>
              <a:spLocks noChangeArrowheads="1"/>
            </p:cNvSpPr>
            <p:nvPr/>
          </p:nvSpPr>
          <p:spPr bwMode="auto">
            <a:xfrm>
              <a:off x="3168" y="3744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3696" y="2832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3120" y="2832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9" name="Text Box 41"/>
            <p:cNvSpPr txBox="1">
              <a:spLocks noChangeArrowheads="1"/>
            </p:cNvSpPr>
            <p:nvPr/>
          </p:nvSpPr>
          <p:spPr bwMode="auto">
            <a:xfrm>
              <a:off x="2976" y="3168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ru-RU" altLang="ru-RU" b="1"/>
                <a:t>Коммутатор</a:t>
              </a:r>
              <a:r>
                <a:rPr kumimoji="0" lang="en-US" altLang="ru-RU" b="1"/>
                <a:t> 3</a:t>
              </a:r>
              <a:endParaRPr kumimoji="0" lang="ru-RU" altLang="ru-RU" b="1"/>
            </a:p>
          </p:txBody>
        </p:sp>
      </p:grp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0" y="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мультиплексирования и демультиплексирования потоков при коммутации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3124200" y="990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Инт.2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2667000" y="990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Инт.1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1838325" y="26670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Инт.3</a:t>
            </a:r>
          </a:p>
        </p:txBody>
      </p:sp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3111500" y="27051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Инт.4</a:t>
            </a:r>
          </a:p>
        </p:txBody>
      </p:sp>
      <p:sp>
        <p:nvSpPr>
          <p:cNvPr id="150575" name="Text Box 47"/>
          <p:cNvSpPr txBox="1">
            <a:spLocks noChangeArrowheads="1"/>
          </p:cNvSpPr>
          <p:nvPr/>
        </p:nvSpPr>
        <p:spPr bwMode="auto">
          <a:xfrm>
            <a:off x="3886200" y="26289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200"/>
              <a:t>Инт.5</a:t>
            </a:r>
          </a:p>
        </p:txBody>
      </p:sp>
      <p:sp>
        <p:nvSpPr>
          <p:cNvPr id="150576" name="Line 48"/>
          <p:cNvSpPr>
            <a:spLocks noChangeShapeType="1"/>
          </p:cNvSpPr>
          <p:nvPr/>
        </p:nvSpPr>
        <p:spPr bwMode="auto">
          <a:xfrm flipV="1">
            <a:off x="2495550" y="2714625"/>
            <a:ext cx="17145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77" name="Line 49"/>
          <p:cNvSpPr>
            <a:spLocks noChangeShapeType="1"/>
          </p:cNvSpPr>
          <p:nvPr/>
        </p:nvSpPr>
        <p:spPr bwMode="auto">
          <a:xfrm flipV="1">
            <a:off x="2209800" y="2724150"/>
            <a:ext cx="161925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78" name="Text Box 50"/>
          <p:cNvSpPr txBox="1">
            <a:spLocks noChangeArrowheads="1"/>
          </p:cNvSpPr>
          <p:nvPr/>
        </p:nvSpPr>
        <p:spPr bwMode="auto">
          <a:xfrm>
            <a:off x="266700" y="2943225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Физический канал</a:t>
            </a:r>
          </a:p>
        </p:txBody>
      </p:sp>
      <p:sp>
        <p:nvSpPr>
          <p:cNvPr id="150579" name="Line 51"/>
          <p:cNvSpPr>
            <a:spLocks noChangeShapeType="1"/>
          </p:cNvSpPr>
          <p:nvPr/>
        </p:nvSpPr>
        <p:spPr bwMode="auto">
          <a:xfrm>
            <a:off x="1828800" y="3124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0" name="Line 52"/>
          <p:cNvSpPr>
            <a:spLocks noChangeShapeType="1"/>
          </p:cNvSpPr>
          <p:nvPr/>
        </p:nvSpPr>
        <p:spPr bwMode="auto">
          <a:xfrm flipV="1">
            <a:off x="3086100" y="2762250"/>
            <a:ext cx="0" cy="17716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1" name="Line 53"/>
          <p:cNvSpPr>
            <a:spLocks noChangeShapeType="1"/>
          </p:cNvSpPr>
          <p:nvPr/>
        </p:nvSpPr>
        <p:spPr bwMode="auto">
          <a:xfrm flipH="1" flipV="1">
            <a:off x="3781425" y="2752725"/>
            <a:ext cx="1400175" cy="174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2" name="Line 54"/>
          <p:cNvSpPr>
            <a:spLocks noChangeShapeType="1"/>
          </p:cNvSpPr>
          <p:nvPr/>
        </p:nvSpPr>
        <p:spPr bwMode="auto">
          <a:xfrm>
            <a:off x="3876675" y="2752725"/>
            <a:ext cx="1371600" cy="174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83" name="Line 55"/>
          <p:cNvSpPr>
            <a:spLocks noChangeShapeType="1"/>
          </p:cNvSpPr>
          <p:nvPr/>
        </p:nvSpPr>
        <p:spPr bwMode="auto">
          <a:xfrm>
            <a:off x="3590925" y="2743200"/>
            <a:ext cx="139065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0584" name="Line 56"/>
          <p:cNvSpPr>
            <a:spLocks noChangeShapeType="1"/>
          </p:cNvSpPr>
          <p:nvPr/>
        </p:nvSpPr>
        <p:spPr bwMode="auto">
          <a:xfrm flipH="1" flipV="1">
            <a:off x="2295525" y="419100"/>
            <a:ext cx="228600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0585" name="Line 57"/>
          <p:cNvSpPr>
            <a:spLocks noChangeShapeType="1"/>
          </p:cNvSpPr>
          <p:nvPr/>
        </p:nvSpPr>
        <p:spPr bwMode="auto">
          <a:xfrm flipH="1" flipV="1">
            <a:off x="2590800" y="276225"/>
            <a:ext cx="228600" cy="942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43063" y="452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52438"/>
            <a:ext cx="6302375" cy="640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77000" y="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/>
              <a:t>Взаимодействие с периферийным устройством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755576" y="908720"/>
            <a:ext cx="7391400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Мультиплексирование</a:t>
            </a:r>
            <a:r>
              <a:rPr lang="ru-RU" altLang="ru-RU" sz="3200" dirty="0"/>
              <a:t> – способ обеспечения доступности имеющихся физических каналов одновременно </a:t>
            </a: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для нескольких сеансов связи</a:t>
            </a:r>
            <a:r>
              <a:rPr lang="ru-RU" altLang="ru-RU" sz="3200" dirty="0"/>
              <a:t> между абонентами сети.  </a:t>
            </a:r>
          </a:p>
          <a:p>
            <a:pPr>
              <a:spcBef>
                <a:spcPct val="50000"/>
              </a:spcBef>
            </a:pPr>
            <a:r>
              <a:rPr lang="ru-RU" altLang="ru-RU" sz="3200" dirty="0" smtClean="0"/>
              <a:t>Р</a:t>
            </a:r>
            <a:r>
              <a:rPr lang="ru-RU" altLang="ru-RU" sz="3200" dirty="0" smtClean="0"/>
              <a:t>азделение:</a:t>
            </a:r>
          </a:p>
          <a:p>
            <a:pPr lvl="1">
              <a:spcBef>
                <a:spcPct val="50000"/>
              </a:spcBef>
            </a:pPr>
            <a:r>
              <a:rPr lang="ru-RU" altLang="ru-RU" sz="3200" dirty="0" smtClean="0"/>
              <a:t>Времен</a:t>
            </a:r>
            <a:r>
              <a:rPr lang="ru-RU" altLang="ru-RU" sz="3200" dirty="0" smtClean="0"/>
              <a:t>н</a:t>
            </a:r>
            <a:r>
              <a:rPr lang="ru-RU" altLang="ru-RU" sz="3200" b="1" dirty="0" smtClean="0"/>
              <a:t>о</a:t>
            </a:r>
            <a:r>
              <a:rPr lang="ru-RU" altLang="ru-RU" sz="3200" dirty="0" smtClean="0"/>
              <a:t>е</a:t>
            </a:r>
          </a:p>
          <a:p>
            <a:pPr lvl="1">
              <a:spcBef>
                <a:spcPct val="50000"/>
              </a:spcBef>
            </a:pPr>
            <a:r>
              <a:rPr lang="ru-RU" altLang="ru-RU" sz="3200" dirty="0" smtClean="0"/>
              <a:t>Частотное</a:t>
            </a:r>
            <a:endParaRPr lang="ru-RU" altLang="ru-RU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2"/>
          <p:cNvGrpSpPr>
            <a:grpSpLocks/>
          </p:cNvGrpSpPr>
          <p:nvPr/>
        </p:nvGrpSpPr>
        <p:grpSpPr bwMode="auto">
          <a:xfrm>
            <a:off x="5588000" y="330200"/>
            <a:ext cx="2286000" cy="4800600"/>
            <a:chOff x="1728" y="672"/>
            <a:chExt cx="1440" cy="3024"/>
          </a:xfrm>
        </p:grpSpPr>
        <p:sp>
          <p:nvSpPr>
            <p:cNvPr id="151555" name="Rectangle 3"/>
            <p:cNvSpPr>
              <a:spLocks noChangeArrowheads="1"/>
            </p:cNvSpPr>
            <p:nvPr/>
          </p:nvSpPr>
          <p:spPr bwMode="auto">
            <a:xfrm>
              <a:off x="1920" y="1584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6" name="Rectangle 4"/>
            <p:cNvSpPr>
              <a:spLocks noChangeArrowheads="1"/>
            </p:cNvSpPr>
            <p:nvPr/>
          </p:nvSpPr>
          <p:spPr bwMode="auto">
            <a:xfrm>
              <a:off x="2784" y="153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2400" y="153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2016" y="153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2400" y="2448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 flipH="1">
              <a:off x="2448" y="2496"/>
              <a:ext cx="0" cy="1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>
              <a:off x="2544" y="2496"/>
              <a:ext cx="0" cy="12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2592" y="2496"/>
              <a:ext cx="0" cy="1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 flipH="1" flipV="1">
              <a:off x="2112" y="1584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5" name="Line 13"/>
            <p:cNvSpPr>
              <a:spLocks noChangeShapeType="1"/>
            </p:cNvSpPr>
            <p:nvPr/>
          </p:nvSpPr>
          <p:spPr bwMode="auto">
            <a:xfrm flipV="1">
              <a:off x="2544" y="1584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 flipV="1">
              <a:off x="2592" y="1584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 flipV="1">
              <a:off x="2496" y="249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 flipH="1" flipV="1">
              <a:off x="1776" y="67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 flipV="1">
              <a:off x="1728" y="672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 flipV="1">
              <a:off x="2544" y="672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 flipV="1">
              <a:off x="2880" y="672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1572" name="Group 20"/>
          <p:cNvGrpSpPr>
            <a:grpSpLocks/>
          </p:cNvGrpSpPr>
          <p:nvPr/>
        </p:nvGrpSpPr>
        <p:grpSpPr bwMode="auto">
          <a:xfrm>
            <a:off x="1155700" y="571500"/>
            <a:ext cx="2286000" cy="4800600"/>
            <a:chOff x="3744" y="432"/>
            <a:chExt cx="1440" cy="3024"/>
          </a:xfrm>
        </p:grpSpPr>
        <p:sp>
          <p:nvSpPr>
            <p:cNvPr id="151573" name="Rectangle 21"/>
            <p:cNvSpPr>
              <a:spLocks noChangeArrowheads="1"/>
            </p:cNvSpPr>
            <p:nvPr/>
          </p:nvSpPr>
          <p:spPr bwMode="auto">
            <a:xfrm>
              <a:off x="3936" y="1344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4" name="Rectangle 22"/>
            <p:cNvSpPr>
              <a:spLocks noChangeArrowheads="1"/>
            </p:cNvSpPr>
            <p:nvPr/>
          </p:nvSpPr>
          <p:spPr bwMode="auto">
            <a:xfrm>
              <a:off x="4800" y="129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5" name="Rectangle 23"/>
            <p:cNvSpPr>
              <a:spLocks noChangeArrowheads="1"/>
            </p:cNvSpPr>
            <p:nvPr/>
          </p:nvSpPr>
          <p:spPr bwMode="auto">
            <a:xfrm>
              <a:off x="4416" y="129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6" name="Rectangle 24"/>
            <p:cNvSpPr>
              <a:spLocks noChangeArrowheads="1"/>
            </p:cNvSpPr>
            <p:nvPr/>
          </p:nvSpPr>
          <p:spPr bwMode="auto">
            <a:xfrm>
              <a:off x="4032" y="1296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7" name="Rectangle 25"/>
            <p:cNvSpPr>
              <a:spLocks noChangeArrowheads="1"/>
            </p:cNvSpPr>
            <p:nvPr/>
          </p:nvSpPr>
          <p:spPr bwMode="auto">
            <a:xfrm>
              <a:off x="4416" y="2208"/>
              <a:ext cx="192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1578" name="Line 26"/>
            <p:cNvSpPr>
              <a:spLocks noChangeShapeType="1"/>
            </p:cNvSpPr>
            <p:nvPr/>
          </p:nvSpPr>
          <p:spPr bwMode="auto">
            <a:xfrm flipH="1">
              <a:off x="4464" y="2256"/>
              <a:ext cx="0" cy="12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79" name="Line 27"/>
            <p:cNvSpPr>
              <a:spLocks noChangeShapeType="1"/>
            </p:cNvSpPr>
            <p:nvPr/>
          </p:nvSpPr>
          <p:spPr bwMode="auto">
            <a:xfrm>
              <a:off x="4560" y="2256"/>
              <a:ext cx="0" cy="12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0" name="Line 28"/>
            <p:cNvSpPr>
              <a:spLocks noChangeShapeType="1"/>
            </p:cNvSpPr>
            <p:nvPr/>
          </p:nvSpPr>
          <p:spPr bwMode="auto">
            <a:xfrm>
              <a:off x="4608" y="2256"/>
              <a:ext cx="0" cy="1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 flipH="1" flipV="1">
              <a:off x="4080" y="1344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2" name="Line 30"/>
            <p:cNvSpPr>
              <a:spLocks noChangeShapeType="1"/>
            </p:cNvSpPr>
            <p:nvPr/>
          </p:nvSpPr>
          <p:spPr bwMode="auto">
            <a:xfrm flipH="1" flipV="1">
              <a:off x="4128" y="1344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3" name="Line 31"/>
            <p:cNvSpPr>
              <a:spLocks noChangeShapeType="1"/>
            </p:cNvSpPr>
            <p:nvPr/>
          </p:nvSpPr>
          <p:spPr bwMode="auto">
            <a:xfrm flipV="1">
              <a:off x="4560" y="1344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 flipV="1">
              <a:off x="4608" y="1344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V="1">
              <a:off x="4512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 flipV="1">
              <a:off x="3792" y="43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 flipH="1" flipV="1">
              <a:off x="3744" y="432"/>
              <a:ext cx="336" cy="8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8" name="Line 36"/>
            <p:cNvSpPr>
              <a:spLocks noChangeShapeType="1"/>
            </p:cNvSpPr>
            <p:nvPr/>
          </p:nvSpPr>
          <p:spPr bwMode="auto">
            <a:xfrm flipV="1">
              <a:off x="4560" y="432"/>
              <a:ext cx="0" cy="86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589" name="Line 37"/>
            <p:cNvSpPr>
              <a:spLocks noChangeShapeType="1"/>
            </p:cNvSpPr>
            <p:nvPr/>
          </p:nvSpPr>
          <p:spPr bwMode="auto">
            <a:xfrm flipV="1">
              <a:off x="4896" y="432"/>
              <a:ext cx="288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62000" y="5730875"/>
            <a:ext cx="7797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Мультиплексор</a:t>
            </a:r>
            <a:r>
              <a:rPr kumimoji="0" lang="ru-RU" altLang="ru-RU" sz="2400"/>
              <a:t>                 </a:t>
            </a:r>
            <a:r>
              <a:rPr kumimoji="0"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Демультиплексор</a:t>
            </a:r>
            <a:r>
              <a:rPr kumimoji="0" lang="ru-RU" altLang="ru-RU" sz="240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244600" y="7366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2882900" y="12192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130300" y="12446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2581" name="Group 5"/>
          <p:cNvGrpSpPr>
            <a:grpSpLocks/>
          </p:cNvGrpSpPr>
          <p:nvPr/>
        </p:nvGrpSpPr>
        <p:grpSpPr bwMode="auto">
          <a:xfrm>
            <a:off x="5626100" y="711200"/>
            <a:ext cx="1866900" cy="1282700"/>
            <a:chOff x="3528" y="464"/>
            <a:chExt cx="1176" cy="808"/>
          </a:xfrm>
        </p:grpSpPr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3600" y="464"/>
              <a:ext cx="1032" cy="8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4632" y="768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528" y="784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2984500" y="12446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2984500" y="14224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2565400" y="13208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>
            <a:off x="2616200" y="1371600"/>
            <a:ext cx="3390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2971800" y="685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4737100" y="685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Пассивный интерфейс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3581400" y="2413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Физические каналы связи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1244600" y="23622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2882900" y="28448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1130300" y="28702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2595" name="Group 19"/>
          <p:cNvGrpSpPr>
            <a:grpSpLocks/>
          </p:cNvGrpSpPr>
          <p:nvPr/>
        </p:nvGrpSpPr>
        <p:grpSpPr bwMode="auto">
          <a:xfrm>
            <a:off x="5626100" y="2336800"/>
            <a:ext cx="1866900" cy="1282700"/>
            <a:chOff x="3528" y="464"/>
            <a:chExt cx="1176" cy="808"/>
          </a:xfrm>
        </p:grpSpPr>
        <p:sp>
          <p:nvSpPr>
            <p:cNvPr id="152596" name="Rectangle 20"/>
            <p:cNvSpPr>
              <a:spLocks noChangeArrowheads="1"/>
            </p:cNvSpPr>
            <p:nvPr/>
          </p:nvSpPr>
          <p:spPr bwMode="auto">
            <a:xfrm>
              <a:off x="3600" y="464"/>
              <a:ext cx="1032" cy="8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97" name="Rectangle 21"/>
            <p:cNvSpPr>
              <a:spLocks noChangeArrowheads="1"/>
            </p:cNvSpPr>
            <p:nvPr/>
          </p:nvSpPr>
          <p:spPr bwMode="auto">
            <a:xfrm>
              <a:off x="4632" y="768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598" name="Rectangle 22"/>
            <p:cNvSpPr>
              <a:spLocks noChangeArrowheads="1"/>
            </p:cNvSpPr>
            <p:nvPr/>
          </p:nvSpPr>
          <p:spPr bwMode="auto">
            <a:xfrm>
              <a:off x="3528" y="784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2599" name="Line 23"/>
          <p:cNvSpPr>
            <a:spLocks noChangeShapeType="1"/>
          </p:cNvSpPr>
          <p:nvPr/>
        </p:nvSpPr>
        <p:spPr bwMode="auto">
          <a:xfrm>
            <a:off x="2984500" y="28702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>
            <a:off x="2984500" y="30480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01" name="Line 25"/>
          <p:cNvSpPr>
            <a:spLocks noChangeShapeType="1"/>
          </p:cNvSpPr>
          <p:nvPr/>
        </p:nvSpPr>
        <p:spPr bwMode="auto">
          <a:xfrm>
            <a:off x="2565400" y="29464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>
            <a:off x="2616200" y="2997200"/>
            <a:ext cx="3390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2971800" y="23114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4737100" y="23114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3124200" y="31115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Физический канал связи</a:t>
            </a:r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 flipV="1">
            <a:off x="3759200" y="3060700"/>
            <a:ext cx="2032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 flipH="1">
            <a:off x="2552700" y="2908300"/>
            <a:ext cx="3327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11" name="Rectangle 35"/>
          <p:cNvSpPr>
            <a:spLocks noChangeArrowheads="1"/>
          </p:cNvSpPr>
          <p:nvPr/>
        </p:nvSpPr>
        <p:spPr bwMode="auto">
          <a:xfrm>
            <a:off x="1244600" y="40386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2882900" y="45212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13" name="Rectangle 37"/>
          <p:cNvSpPr>
            <a:spLocks noChangeArrowheads="1"/>
          </p:cNvSpPr>
          <p:nvPr/>
        </p:nvSpPr>
        <p:spPr bwMode="auto">
          <a:xfrm>
            <a:off x="1130300" y="45466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52614" name="Group 38"/>
          <p:cNvGrpSpPr>
            <a:grpSpLocks/>
          </p:cNvGrpSpPr>
          <p:nvPr/>
        </p:nvGrpSpPr>
        <p:grpSpPr bwMode="auto">
          <a:xfrm>
            <a:off x="5626100" y="4013200"/>
            <a:ext cx="1866900" cy="1282700"/>
            <a:chOff x="3528" y="464"/>
            <a:chExt cx="1176" cy="808"/>
          </a:xfrm>
        </p:grpSpPr>
        <p:sp>
          <p:nvSpPr>
            <p:cNvPr id="152615" name="Rectangle 39"/>
            <p:cNvSpPr>
              <a:spLocks noChangeArrowheads="1"/>
            </p:cNvSpPr>
            <p:nvPr/>
          </p:nvSpPr>
          <p:spPr bwMode="auto">
            <a:xfrm>
              <a:off x="3600" y="464"/>
              <a:ext cx="1032" cy="8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616" name="Rectangle 40"/>
            <p:cNvSpPr>
              <a:spLocks noChangeArrowheads="1"/>
            </p:cNvSpPr>
            <p:nvPr/>
          </p:nvSpPr>
          <p:spPr bwMode="auto">
            <a:xfrm>
              <a:off x="4632" y="768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2617" name="Rectangle 41"/>
            <p:cNvSpPr>
              <a:spLocks noChangeArrowheads="1"/>
            </p:cNvSpPr>
            <p:nvPr/>
          </p:nvSpPr>
          <p:spPr bwMode="auto">
            <a:xfrm>
              <a:off x="3528" y="784"/>
              <a:ext cx="72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52618" name="Line 42"/>
          <p:cNvSpPr>
            <a:spLocks noChangeShapeType="1"/>
          </p:cNvSpPr>
          <p:nvPr/>
        </p:nvSpPr>
        <p:spPr bwMode="auto">
          <a:xfrm>
            <a:off x="2984500" y="45466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19" name="Line 43"/>
          <p:cNvSpPr>
            <a:spLocks noChangeShapeType="1"/>
          </p:cNvSpPr>
          <p:nvPr/>
        </p:nvSpPr>
        <p:spPr bwMode="auto">
          <a:xfrm>
            <a:off x="2565400" y="46228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2870200" y="40259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4737100" y="3987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3860800" y="3619500"/>
            <a:ext cx="167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Физический канал связи</a:t>
            </a:r>
          </a:p>
        </p:txBody>
      </p:sp>
      <p:sp>
        <p:nvSpPr>
          <p:cNvPr id="152623" name="Line 47"/>
          <p:cNvSpPr>
            <a:spLocks noChangeShapeType="1"/>
          </p:cNvSpPr>
          <p:nvPr/>
        </p:nvSpPr>
        <p:spPr bwMode="auto">
          <a:xfrm flipH="1">
            <a:off x="2552700" y="4584700"/>
            <a:ext cx="3327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4" name="Line 48"/>
          <p:cNvSpPr>
            <a:spLocks noChangeShapeType="1"/>
          </p:cNvSpPr>
          <p:nvPr/>
        </p:nvSpPr>
        <p:spPr bwMode="auto">
          <a:xfrm flipH="1">
            <a:off x="4279900" y="3937000"/>
            <a:ext cx="304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5" name="Rectangle 49"/>
          <p:cNvSpPr>
            <a:spLocks noChangeArrowheads="1"/>
          </p:cNvSpPr>
          <p:nvPr/>
        </p:nvSpPr>
        <p:spPr bwMode="auto">
          <a:xfrm>
            <a:off x="3492500" y="5168900"/>
            <a:ext cx="1638300" cy="1282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26" name="Rectangle 50"/>
          <p:cNvSpPr>
            <a:spLocks noChangeArrowheads="1"/>
          </p:cNvSpPr>
          <p:nvPr/>
        </p:nvSpPr>
        <p:spPr bwMode="auto">
          <a:xfrm>
            <a:off x="4152900" y="5029200"/>
            <a:ext cx="292100" cy="139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27" name="Line 51"/>
          <p:cNvSpPr>
            <a:spLocks noChangeShapeType="1"/>
          </p:cNvSpPr>
          <p:nvPr/>
        </p:nvSpPr>
        <p:spPr bwMode="auto">
          <a:xfrm>
            <a:off x="2984500" y="4724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28" name="Line 52"/>
          <p:cNvSpPr>
            <a:spLocks noChangeShapeType="1"/>
          </p:cNvSpPr>
          <p:nvPr/>
        </p:nvSpPr>
        <p:spPr bwMode="auto">
          <a:xfrm>
            <a:off x="4203700" y="472440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29" name="Line 53"/>
          <p:cNvSpPr>
            <a:spLocks noChangeShapeType="1"/>
          </p:cNvSpPr>
          <p:nvPr/>
        </p:nvSpPr>
        <p:spPr bwMode="auto">
          <a:xfrm flipH="1">
            <a:off x="4419600" y="4724400"/>
            <a:ext cx="119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30" name="Line 54"/>
          <p:cNvSpPr>
            <a:spLocks noChangeShapeType="1"/>
          </p:cNvSpPr>
          <p:nvPr/>
        </p:nvSpPr>
        <p:spPr bwMode="auto">
          <a:xfrm>
            <a:off x="4419600" y="4724400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52631" name="Group 55"/>
          <p:cNvGrpSpPr>
            <a:grpSpLocks/>
          </p:cNvGrpSpPr>
          <p:nvPr/>
        </p:nvGrpSpPr>
        <p:grpSpPr bwMode="auto">
          <a:xfrm>
            <a:off x="2755900" y="4673600"/>
            <a:ext cx="1536700" cy="927100"/>
            <a:chOff x="1736" y="2944"/>
            <a:chExt cx="968" cy="584"/>
          </a:xfrm>
        </p:grpSpPr>
        <p:sp>
          <p:nvSpPr>
            <p:cNvPr id="152632" name="Line 56"/>
            <p:cNvSpPr>
              <a:spLocks noChangeShapeType="1"/>
            </p:cNvSpPr>
            <p:nvPr/>
          </p:nvSpPr>
          <p:spPr bwMode="auto">
            <a:xfrm>
              <a:off x="1736" y="2944"/>
              <a:ext cx="9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633" name="Line 57"/>
            <p:cNvSpPr>
              <a:spLocks noChangeShapeType="1"/>
            </p:cNvSpPr>
            <p:nvPr/>
          </p:nvSpPr>
          <p:spPr bwMode="auto">
            <a:xfrm>
              <a:off x="2704" y="2944"/>
              <a:ext cx="0" cy="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2634" name="Line 58"/>
          <p:cNvSpPr>
            <a:spLocks noChangeShapeType="1"/>
          </p:cNvSpPr>
          <p:nvPr/>
        </p:nvSpPr>
        <p:spPr bwMode="auto">
          <a:xfrm flipV="1">
            <a:off x="4356100" y="46609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35" name="Line 59"/>
          <p:cNvSpPr>
            <a:spLocks noChangeShapeType="1"/>
          </p:cNvSpPr>
          <p:nvPr/>
        </p:nvSpPr>
        <p:spPr bwMode="auto">
          <a:xfrm>
            <a:off x="4356100" y="4660900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36" name="Text Box 60"/>
          <p:cNvSpPr txBox="1">
            <a:spLocks noChangeArrowheads="1"/>
          </p:cNvSpPr>
          <p:nvPr/>
        </p:nvSpPr>
        <p:spPr bwMode="auto">
          <a:xfrm>
            <a:off x="3200400" y="4699000"/>
            <a:ext cx="1117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37" name="Text Box 61"/>
          <p:cNvSpPr txBox="1">
            <a:spLocks noChangeArrowheads="1"/>
          </p:cNvSpPr>
          <p:nvPr/>
        </p:nvSpPr>
        <p:spPr bwMode="auto">
          <a:xfrm>
            <a:off x="5867400" y="5667375"/>
            <a:ext cx="2755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800"/>
              <a:t>Совместное использование канала связи интерфейсами устройств</a:t>
            </a:r>
          </a:p>
        </p:txBody>
      </p: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1612900" y="10795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К1</a:t>
            </a:r>
          </a:p>
        </p:txBody>
      </p:sp>
      <p:sp>
        <p:nvSpPr>
          <p:cNvPr id="152639" name="Text Box 63"/>
          <p:cNvSpPr txBox="1">
            <a:spLocks noChangeArrowheads="1"/>
          </p:cNvSpPr>
          <p:nvPr/>
        </p:nvSpPr>
        <p:spPr bwMode="auto">
          <a:xfrm>
            <a:off x="6172200" y="10414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К2</a:t>
            </a:r>
          </a:p>
        </p:txBody>
      </p:sp>
      <p:sp>
        <p:nvSpPr>
          <p:cNvPr id="152640" name="Text Box 64"/>
          <p:cNvSpPr txBox="1">
            <a:spLocks noChangeArrowheads="1"/>
          </p:cNvSpPr>
          <p:nvPr/>
        </p:nvSpPr>
        <p:spPr bwMode="auto">
          <a:xfrm>
            <a:off x="1701800" y="27305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К1</a:t>
            </a:r>
          </a:p>
        </p:txBody>
      </p:sp>
      <p:sp>
        <p:nvSpPr>
          <p:cNvPr id="152641" name="Text Box 65"/>
          <p:cNvSpPr txBox="1">
            <a:spLocks noChangeArrowheads="1"/>
          </p:cNvSpPr>
          <p:nvPr/>
        </p:nvSpPr>
        <p:spPr bwMode="auto">
          <a:xfrm>
            <a:off x="6350000" y="27432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К2</a:t>
            </a:r>
          </a:p>
        </p:txBody>
      </p:sp>
      <p:sp>
        <p:nvSpPr>
          <p:cNvPr id="152642" name="Text Box 66"/>
          <p:cNvSpPr txBox="1">
            <a:spLocks noChangeArrowheads="1"/>
          </p:cNvSpPr>
          <p:nvPr/>
        </p:nvSpPr>
        <p:spPr bwMode="auto">
          <a:xfrm>
            <a:off x="1727200" y="43561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К1</a:t>
            </a:r>
          </a:p>
        </p:txBody>
      </p:sp>
      <p:sp>
        <p:nvSpPr>
          <p:cNvPr id="152643" name="Text Box 67"/>
          <p:cNvSpPr txBox="1">
            <a:spLocks noChangeArrowheads="1"/>
          </p:cNvSpPr>
          <p:nvPr/>
        </p:nvSpPr>
        <p:spPr bwMode="auto">
          <a:xfrm>
            <a:off x="6261100" y="43180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К2</a:t>
            </a:r>
          </a:p>
        </p:txBody>
      </p:sp>
      <p:sp>
        <p:nvSpPr>
          <p:cNvPr id="152644" name="Text Box 68"/>
          <p:cNvSpPr txBox="1">
            <a:spLocks noChangeArrowheads="1"/>
          </p:cNvSpPr>
          <p:nvPr/>
        </p:nvSpPr>
        <p:spPr bwMode="auto">
          <a:xfrm>
            <a:off x="4064000" y="5740400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600" b="1"/>
              <a:t>К3</a:t>
            </a:r>
          </a:p>
        </p:txBody>
      </p:sp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2882900" y="15621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46" name="Line 70"/>
          <p:cNvSpPr>
            <a:spLocks noChangeShapeType="1"/>
          </p:cNvSpPr>
          <p:nvPr/>
        </p:nvSpPr>
        <p:spPr bwMode="auto">
          <a:xfrm>
            <a:off x="2984500" y="15875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47" name="Line 71"/>
          <p:cNvSpPr>
            <a:spLocks noChangeShapeType="1"/>
          </p:cNvSpPr>
          <p:nvPr/>
        </p:nvSpPr>
        <p:spPr bwMode="auto">
          <a:xfrm>
            <a:off x="2984500" y="1765300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48" name="Line 72"/>
          <p:cNvSpPr>
            <a:spLocks noChangeShapeType="1"/>
          </p:cNvSpPr>
          <p:nvPr/>
        </p:nvSpPr>
        <p:spPr bwMode="auto">
          <a:xfrm>
            <a:off x="2565400" y="1663700"/>
            <a:ext cx="33909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49" name="Line 73"/>
          <p:cNvSpPr>
            <a:spLocks noChangeShapeType="1"/>
          </p:cNvSpPr>
          <p:nvPr/>
        </p:nvSpPr>
        <p:spPr bwMode="auto">
          <a:xfrm>
            <a:off x="2616200" y="1714500"/>
            <a:ext cx="3390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50" name="Line 74"/>
          <p:cNvSpPr>
            <a:spLocks noChangeShapeType="1"/>
          </p:cNvSpPr>
          <p:nvPr/>
        </p:nvSpPr>
        <p:spPr bwMode="auto">
          <a:xfrm flipH="1">
            <a:off x="4127500" y="685800"/>
            <a:ext cx="2159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51" name="Rectangle 75"/>
          <p:cNvSpPr>
            <a:spLocks noChangeArrowheads="1"/>
          </p:cNvSpPr>
          <p:nvPr/>
        </p:nvSpPr>
        <p:spPr bwMode="auto">
          <a:xfrm>
            <a:off x="5626100" y="1574800"/>
            <a:ext cx="114300" cy="25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52" name="Text Box 76"/>
          <p:cNvSpPr txBox="1">
            <a:spLocks noChangeArrowheads="1"/>
          </p:cNvSpPr>
          <p:nvPr/>
        </p:nvSpPr>
        <p:spPr bwMode="auto">
          <a:xfrm>
            <a:off x="4749800" y="17018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Активный интерфейс</a:t>
            </a:r>
          </a:p>
        </p:txBody>
      </p:sp>
      <p:sp>
        <p:nvSpPr>
          <p:cNvPr id="152653" name="Text Box 77"/>
          <p:cNvSpPr txBox="1">
            <a:spLocks noChangeArrowheads="1"/>
          </p:cNvSpPr>
          <p:nvPr/>
        </p:nvSpPr>
        <p:spPr bwMode="auto">
          <a:xfrm>
            <a:off x="2921000" y="1752600"/>
            <a:ext cx="1092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/>
              <a:t>Пассивный интерфейс</a:t>
            </a:r>
          </a:p>
        </p:txBody>
      </p:sp>
      <p:sp>
        <p:nvSpPr>
          <p:cNvPr id="152654" name="Line 78"/>
          <p:cNvSpPr>
            <a:spLocks noChangeShapeType="1"/>
          </p:cNvSpPr>
          <p:nvPr/>
        </p:nvSpPr>
        <p:spPr bwMode="auto">
          <a:xfrm>
            <a:off x="4445000" y="72390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2655" name="Rectangle 79"/>
          <p:cNvSpPr>
            <a:spLocks noChangeArrowheads="1"/>
          </p:cNvSpPr>
          <p:nvPr/>
        </p:nvSpPr>
        <p:spPr bwMode="auto">
          <a:xfrm>
            <a:off x="2806700" y="1117600"/>
            <a:ext cx="2413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2656" name="Rectangle 80"/>
          <p:cNvSpPr>
            <a:spLocks noChangeArrowheads="1"/>
          </p:cNvSpPr>
          <p:nvPr/>
        </p:nvSpPr>
        <p:spPr bwMode="auto">
          <a:xfrm>
            <a:off x="5562600" y="1130300"/>
            <a:ext cx="2413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822960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altLang="ru-RU" sz="3200" dirty="0"/>
              <a:t>Совместно используемый </a:t>
            </a: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несколькими интерфейсами</a:t>
            </a:r>
            <a:r>
              <a:rPr lang="ru-RU" altLang="ru-RU" sz="3200" dirty="0"/>
              <a:t> физический канал называют </a:t>
            </a: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разделяемым (</a:t>
            </a:r>
            <a:r>
              <a:rPr lang="ru-RU" altLang="ru-RU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shared</a:t>
            </a: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r>
              <a:rPr lang="ru-RU" altLang="ru-RU" sz="3200" i="1" dirty="0"/>
              <a:t> Ч</a:t>
            </a:r>
            <a:r>
              <a:rPr lang="ru-RU" altLang="ru-RU" sz="3200" dirty="0"/>
              <a:t>асто используется также термин разделяемая среда передачи данных — </a:t>
            </a:r>
            <a:r>
              <a:rPr lang="ru-RU" altLang="ru-RU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shared</a:t>
            </a:r>
            <a:r>
              <a:rPr lang="ru-RU" alt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media</a:t>
            </a:r>
            <a:r>
              <a:rPr lang="ru-RU" altLang="ru-RU" sz="3200" i="1" dirty="0"/>
              <a:t>. </a:t>
            </a:r>
          </a:p>
          <a:p>
            <a:pPr algn="just">
              <a:spcBef>
                <a:spcPct val="50000"/>
              </a:spcBef>
            </a:pPr>
            <a:r>
              <a:rPr lang="ru-RU" altLang="ru-RU" sz="3200" dirty="0" smtClean="0"/>
              <a:t>Метод синхронизации</a:t>
            </a:r>
          </a:p>
          <a:p>
            <a:pPr lvl="1" algn="just">
              <a:spcBef>
                <a:spcPct val="50000"/>
              </a:spcBef>
            </a:pPr>
            <a:r>
              <a:rPr lang="ru-RU" altLang="ru-RU" sz="3200" dirty="0" smtClean="0"/>
              <a:t>Централизованный (Арбитр шины)</a:t>
            </a:r>
          </a:p>
          <a:p>
            <a:pPr lvl="1" algn="just">
              <a:spcBef>
                <a:spcPct val="50000"/>
              </a:spcBef>
            </a:pPr>
            <a:r>
              <a:rPr lang="ru-RU" altLang="ru-RU" sz="3200" dirty="0" smtClean="0"/>
              <a:t>Децентрализованный</a:t>
            </a:r>
          </a:p>
          <a:p>
            <a:pPr algn="just">
              <a:spcBef>
                <a:spcPct val="50000"/>
              </a:spcBef>
              <a:buNone/>
            </a:pPr>
            <a:endParaRPr lang="ru-RU" altLang="ru-RU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348880"/>
            <a:ext cx="6768752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Коммутация каналов</a:t>
            </a:r>
          </a:p>
          <a:p>
            <a:r>
              <a:rPr lang="ru-RU" sz="3200" dirty="0" smtClean="0"/>
              <a:t>Коммутация пакетов</a:t>
            </a:r>
          </a:p>
          <a:p>
            <a:pPr lvl="1"/>
            <a:r>
              <a:rPr lang="ru-RU" sz="3200" dirty="0"/>
              <a:t>Коммутация сообщений</a:t>
            </a:r>
          </a:p>
          <a:p>
            <a:pPr lvl="1"/>
            <a:r>
              <a:rPr lang="ru-RU" sz="3200" dirty="0" smtClean="0"/>
              <a:t>Коммутация пакетов</a:t>
            </a:r>
          </a:p>
          <a:p>
            <a:pPr lvl="1"/>
            <a:r>
              <a:rPr lang="ru-RU" sz="3200" dirty="0" smtClean="0"/>
              <a:t>Коммутация ячеек</a:t>
            </a:r>
            <a:endParaRPr lang="ru-RU" sz="32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79248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Методы коммутации</a:t>
            </a:r>
            <a:endParaRPr lang="ru-RU" altLang="ru-RU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625600" y="-152400"/>
          <a:ext cx="6602413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6" name="Документ" r:id="rId3" imgW="6028200" imgH="5260320" progId="Word.Document.8">
                  <p:embed/>
                </p:oleObj>
              </mc:Choice>
              <mc:Fallback>
                <p:oleObj name="Документ" r:id="rId3" imgW="6028200" imgH="5260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-152400"/>
                        <a:ext cx="6602413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1" name="Oval 3"/>
          <p:cNvSpPr>
            <a:spLocks noChangeArrowheads="1"/>
          </p:cNvSpPr>
          <p:nvPr/>
        </p:nvSpPr>
        <p:spPr bwMode="auto">
          <a:xfrm>
            <a:off x="1882775" y="26701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2" name="Oval 4"/>
          <p:cNvSpPr>
            <a:spLocks noChangeArrowheads="1"/>
          </p:cNvSpPr>
          <p:nvPr/>
        </p:nvSpPr>
        <p:spPr bwMode="auto">
          <a:xfrm>
            <a:off x="2427288" y="17668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3" name="Oval 5"/>
          <p:cNvSpPr>
            <a:spLocks noChangeArrowheads="1"/>
          </p:cNvSpPr>
          <p:nvPr/>
        </p:nvSpPr>
        <p:spPr bwMode="auto">
          <a:xfrm>
            <a:off x="2416175" y="364013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680075" y="160337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>
            <a:off x="6637338" y="22463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>
            <a:off x="7529513" y="29860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475538" y="477202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H="1">
            <a:off x="1524000" y="4532313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65899" name="Group 11"/>
          <p:cNvGrpSpPr>
            <a:grpSpLocks/>
          </p:cNvGrpSpPr>
          <p:nvPr/>
        </p:nvGrpSpPr>
        <p:grpSpPr bwMode="auto">
          <a:xfrm>
            <a:off x="1219200" y="5141913"/>
            <a:ext cx="609600" cy="609600"/>
            <a:chOff x="1152" y="3229"/>
            <a:chExt cx="384" cy="384"/>
          </a:xfrm>
        </p:grpSpPr>
        <p:sp>
          <p:nvSpPr>
            <p:cNvPr id="165900" name="Oval 12"/>
            <p:cNvSpPr>
              <a:spLocks noChangeArrowheads="1"/>
            </p:cNvSpPr>
            <p:nvPr/>
          </p:nvSpPr>
          <p:spPr bwMode="auto">
            <a:xfrm>
              <a:off x="1200" y="32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5901" name="Oval 13"/>
            <p:cNvSpPr>
              <a:spLocks noChangeArrowheads="1"/>
            </p:cNvSpPr>
            <p:nvPr/>
          </p:nvSpPr>
          <p:spPr bwMode="auto">
            <a:xfrm>
              <a:off x="1152" y="3229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1752600" y="5675313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03" name="Line 15"/>
          <p:cNvSpPr>
            <a:spLocks noChangeShapeType="1"/>
          </p:cNvSpPr>
          <p:nvPr/>
        </p:nvSpPr>
        <p:spPr bwMode="auto">
          <a:xfrm flipH="1" flipV="1">
            <a:off x="2209800" y="55229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2362200" y="5218113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 flipH="1" flipV="1">
            <a:off x="2971800" y="491331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06" name="Oval 18"/>
          <p:cNvSpPr>
            <a:spLocks noChangeArrowheads="1"/>
          </p:cNvSpPr>
          <p:nvPr/>
        </p:nvSpPr>
        <p:spPr bwMode="auto">
          <a:xfrm>
            <a:off x="3384550" y="2462213"/>
            <a:ext cx="577850" cy="611187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907" name="Oval 19"/>
          <p:cNvSpPr>
            <a:spLocks noChangeArrowheads="1"/>
          </p:cNvSpPr>
          <p:nvPr/>
        </p:nvSpPr>
        <p:spPr bwMode="auto">
          <a:xfrm>
            <a:off x="4745038" y="2454275"/>
            <a:ext cx="577850" cy="611188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908" name="Oval 20"/>
          <p:cNvSpPr>
            <a:spLocks noChangeArrowheads="1"/>
          </p:cNvSpPr>
          <p:nvPr/>
        </p:nvSpPr>
        <p:spPr bwMode="auto">
          <a:xfrm>
            <a:off x="3352800" y="3976688"/>
            <a:ext cx="577850" cy="611187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909" name="Oval 21"/>
          <p:cNvSpPr>
            <a:spLocks noChangeArrowheads="1"/>
          </p:cNvSpPr>
          <p:nvPr/>
        </p:nvSpPr>
        <p:spPr bwMode="auto">
          <a:xfrm>
            <a:off x="5029200" y="3844925"/>
            <a:ext cx="577850" cy="611188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910" name="Oval 22"/>
          <p:cNvSpPr>
            <a:spLocks noChangeArrowheads="1"/>
          </p:cNvSpPr>
          <p:nvPr/>
        </p:nvSpPr>
        <p:spPr bwMode="auto">
          <a:xfrm>
            <a:off x="4298950" y="4987925"/>
            <a:ext cx="577850" cy="611188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65911" name="Group 23"/>
          <p:cNvGrpSpPr>
            <a:grpSpLocks/>
          </p:cNvGrpSpPr>
          <p:nvPr/>
        </p:nvGrpSpPr>
        <p:grpSpPr bwMode="auto">
          <a:xfrm>
            <a:off x="6477000" y="5065713"/>
            <a:ext cx="609600" cy="609600"/>
            <a:chOff x="1152" y="3229"/>
            <a:chExt cx="384" cy="384"/>
          </a:xfrm>
        </p:grpSpPr>
        <p:sp>
          <p:nvSpPr>
            <p:cNvPr id="165912" name="Oval 24"/>
            <p:cNvSpPr>
              <a:spLocks noChangeArrowheads="1"/>
            </p:cNvSpPr>
            <p:nvPr/>
          </p:nvSpPr>
          <p:spPr bwMode="auto">
            <a:xfrm>
              <a:off x="1200" y="32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5913" name="Oval 25"/>
            <p:cNvSpPr>
              <a:spLocks noChangeArrowheads="1"/>
            </p:cNvSpPr>
            <p:nvPr/>
          </p:nvSpPr>
          <p:spPr bwMode="auto">
            <a:xfrm>
              <a:off x="1152" y="3229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65914" name="Line 26"/>
          <p:cNvSpPr>
            <a:spLocks noChangeShapeType="1"/>
          </p:cNvSpPr>
          <p:nvPr/>
        </p:nvSpPr>
        <p:spPr bwMode="auto">
          <a:xfrm>
            <a:off x="6629400" y="4456113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15" name="Oval 27"/>
          <p:cNvSpPr>
            <a:spLocks noChangeArrowheads="1"/>
          </p:cNvSpPr>
          <p:nvPr/>
        </p:nvSpPr>
        <p:spPr bwMode="auto">
          <a:xfrm>
            <a:off x="6246813" y="3846513"/>
            <a:ext cx="577850" cy="611187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1371600" y="1103313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 b="1">
                <a:solidFill>
                  <a:schemeClr val="accent2"/>
                </a:solidFill>
                <a:latin typeface="Arial" pitchFamily="34" charset="0"/>
              </a:rPr>
              <a:t>Конечные узлы</a:t>
            </a:r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2438400" y="1408113"/>
            <a:ext cx="1524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H="1">
            <a:off x="2057400" y="1408113"/>
            <a:ext cx="1524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3352800" y="1712913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 b="1">
                <a:solidFill>
                  <a:srgbClr val="800000"/>
                </a:solidFill>
                <a:latin typeface="Arial" pitchFamily="34" charset="0"/>
              </a:rPr>
              <a:t>Составной канал</a:t>
            </a:r>
          </a:p>
        </p:txBody>
      </p:sp>
      <p:sp>
        <p:nvSpPr>
          <p:cNvPr id="165920" name="Line 32"/>
          <p:cNvSpPr>
            <a:spLocks noChangeShapeType="1"/>
          </p:cNvSpPr>
          <p:nvPr/>
        </p:nvSpPr>
        <p:spPr bwMode="auto">
          <a:xfrm flipH="1">
            <a:off x="3352800" y="2017713"/>
            <a:ext cx="762000" cy="496887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4114800" y="3236913"/>
            <a:ext cx="274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1400" b="1">
                <a:solidFill>
                  <a:schemeClr val="accent2"/>
                </a:solidFill>
                <a:latin typeface="Arial" pitchFamily="34" charset="0"/>
              </a:rPr>
              <a:t>Среда, разделяемая между коммутаторами</a:t>
            </a:r>
          </a:p>
        </p:txBody>
      </p:sp>
      <p:sp>
        <p:nvSpPr>
          <p:cNvPr id="165922" name="Oval 34"/>
          <p:cNvSpPr>
            <a:spLocks noChangeArrowheads="1"/>
          </p:cNvSpPr>
          <p:nvPr/>
        </p:nvSpPr>
        <p:spPr bwMode="auto">
          <a:xfrm rot="3720391">
            <a:off x="4727575" y="3236913"/>
            <a:ext cx="914400" cy="457200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5923" name="Freeform 35"/>
          <p:cNvSpPr>
            <a:spLocks/>
          </p:cNvSpPr>
          <p:nvPr/>
        </p:nvSpPr>
        <p:spPr bwMode="auto">
          <a:xfrm>
            <a:off x="2781300" y="2144713"/>
            <a:ext cx="4533900" cy="3657600"/>
          </a:xfrm>
          <a:custGeom>
            <a:avLst/>
            <a:gdLst>
              <a:gd name="T0" fmla="*/ 72 w 2856"/>
              <a:gd name="T1" fmla="*/ 256 h 2304"/>
              <a:gd name="T2" fmla="*/ 360 w 2856"/>
              <a:gd name="T3" fmla="*/ 64 h 2304"/>
              <a:gd name="T4" fmla="*/ 984 w 2856"/>
              <a:gd name="T5" fmla="*/ 16 h 2304"/>
              <a:gd name="T6" fmla="*/ 1752 w 2856"/>
              <a:gd name="T7" fmla="*/ 160 h 2304"/>
              <a:gd name="T8" fmla="*/ 2376 w 2856"/>
              <a:gd name="T9" fmla="*/ 544 h 2304"/>
              <a:gd name="T10" fmla="*/ 2760 w 2856"/>
              <a:gd name="T11" fmla="*/ 1168 h 2304"/>
              <a:gd name="T12" fmla="*/ 2760 w 2856"/>
              <a:gd name="T13" fmla="*/ 1504 h 2304"/>
              <a:gd name="T14" fmla="*/ 2184 w 2856"/>
              <a:gd name="T15" fmla="*/ 1840 h 2304"/>
              <a:gd name="T16" fmla="*/ 1368 w 2856"/>
              <a:gd name="T17" fmla="*/ 2176 h 2304"/>
              <a:gd name="T18" fmla="*/ 1032 w 2856"/>
              <a:gd name="T19" fmla="*/ 2224 h 2304"/>
              <a:gd name="T20" fmla="*/ 312 w 2856"/>
              <a:gd name="T21" fmla="*/ 1696 h 2304"/>
              <a:gd name="T22" fmla="*/ 216 w 2856"/>
              <a:gd name="T23" fmla="*/ 736 h 2304"/>
              <a:gd name="T24" fmla="*/ 24 w 2856"/>
              <a:gd name="T25" fmla="*/ 352 h 2304"/>
              <a:gd name="T26" fmla="*/ 72 w 2856"/>
              <a:gd name="T27" fmla="*/ 256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56" h="2304">
                <a:moveTo>
                  <a:pt x="72" y="256"/>
                </a:moveTo>
                <a:cubicBezTo>
                  <a:pt x="128" y="208"/>
                  <a:pt x="208" y="104"/>
                  <a:pt x="360" y="64"/>
                </a:cubicBezTo>
                <a:cubicBezTo>
                  <a:pt x="512" y="24"/>
                  <a:pt x="752" y="0"/>
                  <a:pt x="984" y="16"/>
                </a:cubicBezTo>
                <a:cubicBezTo>
                  <a:pt x="1216" y="32"/>
                  <a:pt x="1520" y="72"/>
                  <a:pt x="1752" y="160"/>
                </a:cubicBezTo>
                <a:cubicBezTo>
                  <a:pt x="1984" y="248"/>
                  <a:pt x="2208" y="376"/>
                  <a:pt x="2376" y="544"/>
                </a:cubicBezTo>
                <a:cubicBezTo>
                  <a:pt x="2544" y="712"/>
                  <a:pt x="2696" y="1008"/>
                  <a:pt x="2760" y="1168"/>
                </a:cubicBezTo>
                <a:cubicBezTo>
                  <a:pt x="2824" y="1328"/>
                  <a:pt x="2856" y="1392"/>
                  <a:pt x="2760" y="1504"/>
                </a:cubicBezTo>
                <a:cubicBezTo>
                  <a:pt x="2664" y="1616"/>
                  <a:pt x="2416" y="1728"/>
                  <a:pt x="2184" y="1840"/>
                </a:cubicBezTo>
                <a:cubicBezTo>
                  <a:pt x="1952" y="1952"/>
                  <a:pt x="1560" y="2112"/>
                  <a:pt x="1368" y="2176"/>
                </a:cubicBezTo>
                <a:cubicBezTo>
                  <a:pt x="1176" y="2240"/>
                  <a:pt x="1208" y="2304"/>
                  <a:pt x="1032" y="2224"/>
                </a:cubicBezTo>
                <a:cubicBezTo>
                  <a:pt x="856" y="2144"/>
                  <a:pt x="448" y="1944"/>
                  <a:pt x="312" y="1696"/>
                </a:cubicBezTo>
                <a:cubicBezTo>
                  <a:pt x="176" y="1448"/>
                  <a:pt x="264" y="960"/>
                  <a:pt x="216" y="736"/>
                </a:cubicBezTo>
                <a:cubicBezTo>
                  <a:pt x="168" y="512"/>
                  <a:pt x="48" y="432"/>
                  <a:pt x="24" y="352"/>
                </a:cubicBezTo>
                <a:cubicBezTo>
                  <a:pt x="0" y="272"/>
                  <a:pt x="16" y="304"/>
                  <a:pt x="72" y="25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2133600" y="1889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endParaRPr kumimoji="0" lang="ru-RU" altLang="ru-RU" sz="2400"/>
          </a:p>
        </p:txBody>
      </p:sp>
      <p:sp>
        <p:nvSpPr>
          <p:cNvPr id="165925" name="Text Box 37"/>
          <p:cNvSpPr txBox="1">
            <a:spLocks noChangeArrowheads="1"/>
          </p:cNvSpPr>
          <p:nvPr/>
        </p:nvSpPr>
        <p:spPr bwMode="auto">
          <a:xfrm>
            <a:off x="2057400" y="381000"/>
            <a:ext cx="5867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>
                <a:solidFill>
                  <a:srgbClr val="884310"/>
                </a:solidFill>
                <a:latin typeface="Arial" pitchFamily="34" charset="0"/>
              </a:rPr>
              <a:t>Коммутация каналов</a:t>
            </a:r>
          </a:p>
        </p:txBody>
      </p:sp>
      <p:sp>
        <p:nvSpPr>
          <p:cNvPr id="165926" name="Line 38"/>
          <p:cNvSpPr>
            <a:spLocks noChangeShapeType="1"/>
          </p:cNvSpPr>
          <p:nvPr/>
        </p:nvSpPr>
        <p:spPr bwMode="auto">
          <a:xfrm>
            <a:off x="2895600" y="2209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27" name="Line 39"/>
          <p:cNvSpPr>
            <a:spLocks noChangeShapeType="1"/>
          </p:cNvSpPr>
          <p:nvPr/>
        </p:nvSpPr>
        <p:spPr bwMode="auto">
          <a:xfrm>
            <a:off x="3505200" y="274320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5029200" y="1905000"/>
            <a:ext cx="609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 flipV="1">
            <a:off x="2362200" y="2819400"/>
            <a:ext cx="1143000" cy="76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3505200" y="2819400"/>
            <a:ext cx="1524000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31" name="Line 43"/>
          <p:cNvSpPr>
            <a:spLocks noChangeShapeType="1"/>
          </p:cNvSpPr>
          <p:nvPr/>
        </p:nvSpPr>
        <p:spPr bwMode="auto">
          <a:xfrm>
            <a:off x="5029200" y="2819400"/>
            <a:ext cx="381000" cy="12954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32" name="Line 44"/>
          <p:cNvSpPr>
            <a:spLocks noChangeShapeType="1"/>
          </p:cNvSpPr>
          <p:nvPr/>
        </p:nvSpPr>
        <p:spPr bwMode="auto">
          <a:xfrm>
            <a:off x="5410200" y="4114800"/>
            <a:ext cx="1143000" cy="76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33" name="Line 45"/>
          <p:cNvSpPr>
            <a:spLocks noChangeShapeType="1"/>
          </p:cNvSpPr>
          <p:nvPr/>
        </p:nvSpPr>
        <p:spPr bwMode="auto">
          <a:xfrm>
            <a:off x="6553200" y="4191000"/>
            <a:ext cx="152400" cy="9906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 rot="16571389" flipH="1">
            <a:off x="4830763" y="1624013"/>
            <a:ext cx="152400" cy="9144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rot="16571389" flipH="1">
            <a:off x="4025107" y="2212181"/>
            <a:ext cx="704850" cy="207963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714500" y="431800"/>
          <a:ext cx="5854700" cy="638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5" name="Документ" r:id="rId3" imgW="5857920" imgH="6391440" progId="Word.Document.8">
                  <p:embed/>
                </p:oleObj>
              </mc:Choice>
              <mc:Fallback>
                <p:oleObj name="Документ" r:id="rId3" imgW="5857920" imgH="63914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31800"/>
                        <a:ext cx="5854700" cy="638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489075" y="404813"/>
          <a:ext cx="7453313" cy="660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0" name="Документ" r:id="rId3" imgW="7550640" imgH="6696000" progId="Word.Document.8">
                  <p:embed/>
                </p:oleObj>
              </mc:Choice>
              <mc:Fallback>
                <p:oleObj name="Документ" r:id="rId3" imgW="7550640" imgH="6696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04813"/>
                        <a:ext cx="7453313" cy="660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295400" y="5105400"/>
            <a:ext cx="7543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ru-RU" altLang="ru-RU" sz="1800" b="1">
                <a:solidFill>
                  <a:srgbClr val="FF0000"/>
                </a:solidFill>
              </a:rPr>
              <a:t>Данные нарезаются порциями – пакетами , каждый из которых обрабатывается коммутаторами независимо</a:t>
            </a:r>
            <a:endParaRPr kumimoji="0" lang="en-US" altLang="ru-RU" sz="1800" b="1">
              <a:solidFill>
                <a:srgbClr val="FF0000"/>
              </a:solidFill>
            </a:endParaRPr>
          </a:p>
          <a:p>
            <a:pPr eaLnBrk="0" hangingPunct="0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ru-RU" altLang="ru-RU" sz="1800" b="1">
                <a:solidFill>
                  <a:srgbClr val="FF0000"/>
                </a:solidFill>
              </a:rPr>
              <a:t>Каждый пакет содержит адрес назначения и адрес отправителя 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ru-RU" altLang="ru-RU" sz="1800" b="1">
                <a:solidFill>
                  <a:srgbClr val="FF0000"/>
                </a:solidFill>
              </a:rPr>
              <a:t>Не требуется предварительной процедуры установления соединения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1663700" y="0"/>
          <a:ext cx="7480300" cy="807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3" name="Документ" r:id="rId3" imgW="7482960" imgH="8083080" progId="Word.Document.8">
                  <p:embed/>
                </p:oleObj>
              </mc:Choice>
              <mc:Fallback>
                <p:oleObj name="Документ" r:id="rId3" imgW="7482960" imgH="8083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0"/>
                        <a:ext cx="7480300" cy="807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400" b="1"/>
              <a:t>Сравнение методов коммутации каналов и пакетов</a:t>
            </a:r>
            <a:br>
              <a:rPr lang="ru-RU" altLang="ru-RU" sz="2400" b="1"/>
            </a:br>
            <a:endParaRPr lang="ru-RU" altLang="ru-RU" sz="2400" b="1"/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52238403"/>
              </p:ext>
            </p:extLst>
          </p:nvPr>
        </p:nvGraphicFramePr>
        <p:xfrm>
          <a:off x="1173163" y="1981200"/>
          <a:ext cx="7772400" cy="389052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Коммутация каналов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Коммутация пакетов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Гарантированная пропускная способность (полоса) для взаимодействующих абонентов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Пропускная способность сети для абонентов неизвестна, задержки передачи носят случайный характер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Сеть может отказать абоненту в установлении соединения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Сеть всегда готова принять данные от абонента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Трафик реального времени передается без задержек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Ресурсы сети используются эффективно при передаче пульсирующего трафика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Адрес используется только на этапе установления соединения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buClr>
                          <a:srgbClr val="666699"/>
                        </a:buClr>
                        <a:buSzPct val="7000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buSzPct val="6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buClr>
                          <a:schemeClr val="hlink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Адрес передается с каждым пакетом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724400" y="2057400"/>
            <a:ext cx="44196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57200" y="2057400"/>
            <a:ext cx="41910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686800" cy="609600"/>
          </a:xfrm>
        </p:spPr>
        <p:txBody>
          <a:bodyPr/>
          <a:lstStyle/>
          <a:p>
            <a:r>
              <a:rPr lang="ru-RU" altLang="ru-RU" sz="2800" b="1" dirty="0">
                <a:latin typeface="Arial" pitchFamily="34" charset="0"/>
              </a:rPr>
              <a:t>      </a:t>
            </a:r>
            <a:r>
              <a:rPr lang="ru-RU" altLang="ru-RU" sz="2800" b="1" dirty="0">
                <a:latin typeface="Arial" pitchFamily="34" charset="0"/>
                <a:cs typeface="Times New Roman" pitchFamily="18" charset="0"/>
              </a:rPr>
              <a:t>Возможное распределение функций</a:t>
            </a:r>
            <a:r>
              <a:rPr lang="ru-RU" altLang="ru-RU" sz="2800" b="1" dirty="0">
                <a:latin typeface="Arial" pitchFamily="34" charset="0"/>
              </a:rPr>
              <a:t> </a:t>
            </a:r>
            <a:r>
              <a:rPr lang="ru-RU" altLang="ru-RU" sz="2800" b="1" dirty="0">
                <a:latin typeface="Arial" pitchFamily="34" charset="0"/>
                <a:cs typeface="Times New Roman" pitchFamily="18" charset="0"/>
              </a:rPr>
              <a:t>между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343400" cy="41148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altLang="ru-RU" sz="24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Ведение очередей запросов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Буферизация данных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Подсчет контрольной суммы последовательности байтов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Анализ состояния ПУ</a:t>
            </a:r>
            <a:endParaRPr lang="ru-RU" altLang="ru-RU" sz="2400"/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Загрузка очередного байта данных (или команды) в регистр контроллера</a:t>
            </a:r>
            <a:endParaRPr lang="en-US" altLang="ru-RU" sz="24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400">
                <a:cs typeface="Times New Roman" pitchFamily="18" charset="0"/>
              </a:rPr>
              <a:t>Считывание байта данных или байта состояния ПУ из регистра контроллера</a:t>
            </a:r>
            <a:r>
              <a:rPr lang="ru-RU" altLang="ru-RU" sz="2400"/>
              <a:t>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26285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b="1">
                <a:solidFill>
                  <a:schemeClr val="tx2"/>
                </a:solidFill>
                <a:latin typeface="Arial" pitchFamily="34" charset="0"/>
              </a:rPr>
              <a:t>драйвером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724400" y="144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800" b="1">
                <a:solidFill>
                  <a:schemeClr val="tx2"/>
                </a:solidFill>
                <a:latin typeface="Arial" pitchFamily="34" charset="0"/>
              </a:rPr>
              <a:t>   контроллером (УУ)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191000" y="1447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800" b="1"/>
              <a:t>и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800600" y="1676400"/>
            <a:ext cx="4343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7113" indent="-4556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0013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2913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kumimoji="0" lang="en-US" altLang="ru-RU" b="1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Преобразование байта из регистра (порта) в последовательность бит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Передача каждого бита в линию связи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Обрамление байта стартовым и стоповым </a:t>
            </a:r>
            <a:br>
              <a:rPr kumimoji="0" lang="ru-RU" altLang="ru-RU"/>
            </a:br>
            <a:r>
              <a:rPr kumimoji="0" lang="ru-RU" altLang="ru-RU"/>
              <a:t>битами - синхронизация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Формирование бита четности</a:t>
            </a:r>
            <a:endParaRPr kumimoji="0" lang="en-US" altLang="ru-RU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ru-RU" altLang="ru-RU"/>
              <a:t>Установка признака завершения </a:t>
            </a:r>
            <a:br>
              <a:rPr kumimoji="0" lang="ru-RU" altLang="ru-RU"/>
            </a:br>
            <a:r>
              <a:rPr kumimoji="0" lang="ru-RU" altLang="ru-RU"/>
              <a:t>приема/передачи байта</a:t>
            </a:r>
            <a:endParaRPr kumimoji="0"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 sz="2400" b="1">
                <a:solidFill>
                  <a:srgbClr val="800000"/>
                </a:solidFill>
                <a:latin typeface="Arial" pitchFamily="34" charset="0"/>
              </a:rPr>
              <a:t>Области применимости методов коммутации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447800" y="1066800"/>
            <a:ext cx="7010400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Коммутация каналов применяется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для передачи трафика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с постоянной скоростью</a:t>
            </a:r>
            <a:r>
              <a:rPr kumimoji="0" lang="ru-RU" altLang="ru-RU">
                <a:latin typeface="Arial" pitchFamily="34" charset="0"/>
              </a:rPr>
              <a:t> и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чувствительного к задержкам</a:t>
            </a:r>
            <a:r>
              <a:rPr kumimoji="0" lang="ru-RU" altLang="ru-RU">
                <a:latin typeface="Arial" pitchFamily="34" charset="0"/>
              </a:rPr>
              <a:t>. Пример: речь 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Недостатки  - в случае временного не использования канала абонентами его пропускную способность  нельзя отдать другим абонентам – отсутствует адресная информация в потоке данных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447800" y="3860800"/>
            <a:ext cx="7010400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Коммутация пакетов применяется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для передачи пульсирующего трафика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с переменной скоростью</a:t>
            </a:r>
            <a:r>
              <a:rPr kumimoji="0" lang="ru-RU" altLang="ru-RU">
                <a:latin typeface="Arial" pitchFamily="34" charset="0"/>
              </a:rPr>
              <a:t> и </a:t>
            </a:r>
            <a:r>
              <a:rPr kumimoji="0" lang="ru-RU" altLang="ru-RU">
                <a:solidFill>
                  <a:srgbClr val="800000"/>
                </a:solidFill>
                <a:latin typeface="Arial" pitchFamily="34" charset="0"/>
              </a:rPr>
              <a:t>не чувствительного к задержкам</a:t>
            </a:r>
            <a:r>
              <a:rPr kumimoji="0" lang="ru-RU" altLang="ru-RU">
                <a:latin typeface="Arial" pitchFamily="34" charset="0"/>
              </a:rPr>
              <a:t>. Пример: передача текстовых документов, просмотр </a:t>
            </a:r>
            <a:r>
              <a:rPr kumimoji="0" lang="en-US" altLang="ru-RU">
                <a:latin typeface="Arial" pitchFamily="34" charset="0"/>
              </a:rPr>
              <a:t>Web-</a:t>
            </a:r>
            <a:r>
              <a:rPr kumimoji="0" lang="ru-RU" altLang="ru-RU">
                <a:latin typeface="Arial" pitchFamily="34" charset="0"/>
              </a:rPr>
              <a:t>страниц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ru-RU" altLang="ru-RU">
                <a:latin typeface="Arial" pitchFamily="34" charset="0"/>
              </a:rPr>
              <a:t>Недостатки  - нет гарантий пропускной способности, переменные задержки – сложно передавать потоковый трафик реального времени – речь, видео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6" name="Group 4"/>
          <p:cNvGrpSpPr>
            <a:grpSpLocks/>
          </p:cNvGrpSpPr>
          <p:nvPr/>
        </p:nvGrpSpPr>
        <p:grpSpPr bwMode="auto">
          <a:xfrm>
            <a:off x="321147" y="1773059"/>
            <a:ext cx="8748712" cy="4465637"/>
            <a:chOff x="1080" y="2520"/>
            <a:chExt cx="10620" cy="4367"/>
          </a:xfrm>
        </p:grpSpPr>
        <p:grpSp>
          <p:nvGrpSpPr>
            <p:cNvPr id="192540" name="Group 28"/>
            <p:cNvGrpSpPr>
              <a:grpSpLocks noChangeAspect="1"/>
            </p:cNvGrpSpPr>
            <p:nvPr/>
          </p:nvGrpSpPr>
          <p:grpSpPr bwMode="auto">
            <a:xfrm>
              <a:off x="5220" y="2520"/>
              <a:ext cx="6480" cy="4367"/>
              <a:chOff x="5220" y="2520"/>
              <a:chExt cx="6480" cy="4367"/>
            </a:xfrm>
          </p:grpSpPr>
          <p:sp>
            <p:nvSpPr>
              <p:cNvPr id="192584" name="AutoShape 72"/>
              <p:cNvSpPr>
                <a:spLocks noChangeAspect="1" noChangeArrowheads="1" noTextEdit="1"/>
              </p:cNvSpPr>
              <p:nvPr/>
            </p:nvSpPr>
            <p:spPr bwMode="auto">
              <a:xfrm>
                <a:off x="5220" y="2520"/>
                <a:ext cx="6480" cy="4367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3" name="Rectangle 71"/>
              <p:cNvSpPr>
                <a:spLocks noChangeArrowheads="1"/>
              </p:cNvSpPr>
              <p:nvPr/>
            </p:nvSpPr>
            <p:spPr bwMode="auto">
              <a:xfrm>
                <a:off x="5220" y="2880"/>
                <a:ext cx="2340" cy="3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2" name="Rectangle 70"/>
              <p:cNvSpPr>
                <a:spLocks noChangeArrowheads="1"/>
              </p:cNvSpPr>
              <p:nvPr/>
            </p:nvSpPr>
            <p:spPr bwMode="auto">
              <a:xfrm>
                <a:off x="9869" y="5197"/>
                <a:ext cx="1549" cy="12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1" name="Rectangle 69"/>
              <p:cNvSpPr>
                <a:spLocks noChangeArrowheads="1"/>
              </p:cNvSpPr>
              <p:nvPr/>
            </p:nvSpPr>
            <p:spPr bwMode="auto">
              <a:xfrm>
                <a:off x="9869" y="5478"/>
                <a:ext cx="986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80" name="Rectangle 68"/>
              <p:cNvSpPr>
                <a:spLocks noChangeArrowheads="1"/>
              </p:cNvSpPr>
              <p:nvPr/>
            </p:nvSpPr>
            <p:spPr bwMode="auto">
              <a:xfrm>
                <a:off x="6347" y="5478"/>
                <a:ext cx="1127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9" name="Rectangle 67"/>
              <p:cNvSpPr>
                <a:spLocks noChangeArrowheads="1"/>
              </p:cNvSpPr>
              <p:nvPr/>
            </p:nvSpPr>
            <p:spPr bwMode="auto">
              <a:xfrm>
                <a:off x="7474" y="5478"/>
                <a:ext cx="141" cy="56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8" name="Rectangle 66"/>
              <p:cNvSpPr>
                <a:spLocks noChangeArrowheads="1"/>
              </p:cNvSpPr>
              <p:nvPr/>
            </p:nvSpPr>
            <p:spPr bwMode="auto">
              <a:xfrm>
                <a:off x="9728" y="5478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7" name="Rectangle 65"/>
              <p:cNvSpPr>
                <a:spLocks noChangeArrowheads="1"/>
              </p:cNvSpPr>
              <p:nvPr/>
            </p:nvSpPr>
            <p:spPr bwMode="auto">
              <a:xfrm>
                <a:off x="6347" y="4633"/>
                <a:ext cx="1127" cy="56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6" name="Rectangle 64"/>
              <p:cNvSpPr>
                <a:spLocks noChangeArrowheads="1"/>
              </p:cNvSpPr>
              <p:nvPr/>
            </p:nvSpPr>
            <p:spPr bwMode="auto">
              <a:xfrm>
                <a:off x="5220" y="3788"/>
                <a:ext cx="2254" cy="70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5" name="Text Box 63"/>
              <p:cNvSpPr txBox="1">
                <a:spLocks noChangeArrowheads="1"/>
              </p:cNvSpPr>
              <p:nvPr/>
            </p:nvSpPr>
            <p:spPr bwMode="auto">
              <a:xfrm>
                <a:off x="5643" y="3788"/>
                <a:ext cx="1549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800" b="1"/>
                  <a:t>ОС</a:t>
                </a:r>
                <a:endParaRPr kumimoji="0" lang="en-US" altLang="ru-RU" sz="1800" b="1"/>
              </a:p>
            </p:txBody>
          </p:sp>
          <p:sp>
            <p:nvSpPr>
              <p:cNvPr id="192574" name="Text Box 62"/>
              <p:cNvSpPr txBox="1">
                <a:spLocks noChangeArrowheads="1"/>
              </p:cNvSpPr>
              <p:nvPr/>
            </p:nvSpPr>
            <p:spPr bwMode="auto">
              <a:xfrm>
                <a:off x="6347" y="5478"/>
                <a:ext cx="1409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>
                    <a:solidFill>
                      <a:srgbClr val="100E0C"/>
                    </a:solidFill>
                  </a:rPr>
                  <a:t>Контроллер ПУ</a:t>
                </a:r>
              </a:p>
            </p:txBody>
          </p:sp>
          <p:sp>
            <p:nvSpPr>
              <p:cNvPr id="192573" name="Rectangle 61"/>
              <p:cNvSpPr>
                <a:spLocks noChangeArrowheads="1"/>
              </p:cNvSpPr>
              <p:nvPr/>
            </p:nvSpPr>
            <p:spPr bwMode="auto">
              <a:xfrm>
                <a:off x="5361" y="3083"/>
                <a:ext cx="1972" cy="42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72" name="Text Box 60"/>
              <p:cNvSpPr txBox="1">
                <a:spLocks noChangeArrowheads="1"/>
              </p:cNvSpPr>
              <p:nvPr/>
            </p:nvSpPr>
            <p:spPr bwMode="auto">
              <a:xfrm>
                <a:off x="5502" y="3083"/>
                <a:ext cx="1831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/>
                  <a:t>Приложение В</a:t>
                </a:r>
              </a:p>
            </p:txBody>
          </p:sp>
          <p:sp>
            <p:nvSpPr>
              <p:cNvPr id="192571" name="Text Box 59"/>
              <p:cNvSpPr txBox="1">
                <a:spLocks noChangeArrowheads="1"/>
              </p:cNvSpPr>
              <p:nvPr/>
            </p:nvSpPr>
            <p:spPr bwMode="auto">
              <a:xfrm>
                <a:off x="9869" y="5619"/>
                <a:ext cx="986" cy="28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800" b="1"/>
                  <a:t>УУ</a:t>
                </a:r>
              </a:p>
            </p:txBody>
          </p:sp>
          <p:sp>
            <p:nvSpPr>
              <p:cNvPr id="192570" name="Text Box 58"/>
              <p:cNvSpPr txBox="1">
                <a:spLocks noChangeArrowheads="1"/>
              </p:cNvSpPr>
              <p:nvPr/>
            </p:nvSpPr>
            <p:spPr bwMode="auto">
              <a:xfrm>
                <a:off x="7591" y="5337"/>
                <a:ext cx="115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>
                    <a:solidFill>
                      <a:srgbClr val="100E0C"/>
                    </a:solidFill>
                  </a:rPr>
                  <a:t>Интерфейс компьютера</a:t>
                </a:r>
              </a:p>
            </p:txBody>
          </p:sp>
          <p:sp>
            <p:nvSpPr>
              <p:cNvPr id="192569" name="Text Box 57"/>
              <p:cNvSpPr txBox="1">
                <a:spLocks noChangeArrowheads="1"/>
              </p:cNvSpPr>
              <p:nvPr/>
            </p:nvSpPr>
            <p:spPr bwMode="auto">
              <a:xfrm>
                <a:off x="8883" y="5901"/>
                <a:ext cx="98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>
                    <a:solidFill>
                      <a:srgbClr val="100E0C"/>
                    </a:solidFill>
                  </a:rPr>
                  <a:t>Интер</a:t>
                </a:r>
                <a:r>
                  <a:rPr kumimoji="0" lang="ru-RU" altLang="ru-RU" sz="1400">
                    <a:solidFill>
                      <a:srgbClr val="100E0C"/>
                    </a:solidFill>
                  </a:rPr>
                  <a:t>.</a:t>
                </a:r>
                <a:r>
                  <a:rPr kumimoji="0" lang="en-US" altLang="ru-RU" sz="1400">
                    <a:solidFill>
                      <a:srgbClr val="100E0C"/>
                    </a:solidFill>
                  </a:rPr>
                  <a:t> устройства</a:t>
                </a:r>
              </a:p>
            </p:txBody>
          </p:sp>
          <p:sp>
            <p:nvSpPr>
              <p:cNvPr id="192568" name="Freeform 56"/>
              <p:cNvSpPr>
                <a:spLocks/>
              </p:cNvSpPr>
              <p:nvPr/>
            </p:nvSpPr>
            <p:spPr bwMode="auto">
              <a:xfrm>
                <a:off x="7615" y="5713"/>
                <a:ext cx="2113" cy="329"/>
              </a:xfrm>
              <a:custGeom>
                <a:avLst/>
                <a:gdLst>
                  <a:gd name="T0" fmla="*/ 0 w 2700"/>
                  <a:gd name="T1" fmla="*/ 60 h 420"/>
                  <a:gd name="T2" fmla="*/ 1440 w 2700"/>
                  <a:gd name="T3" fmla="*/ 420 h 420"/>
                  <a:gd name="T4" fmla="*/ 1980 w 2700"/>
                  <a:gd name="T5" fmla="*/ 60 h 420"/>
                  <a:gd name="T6" fmla="*/ 2700 w 2700"/>
                  <a:gd name="T7" fmla="*/ 6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0" h="420">
                    <a:moveTo>
                      <a:pt x="0" y="60"/>
                    </a:moveTo>
                    <a:cubicBezTo>
                      <a:pt x="555" y="240"/>
                      <a:pt x="1110" y="420"/>
                      <a:pt x="1440" y="420"/>
                    </a:cubicBezTo>
                    <a:cubicBezTo>
                      <a:pt x="1770" y="420"/>
                      <a:pt x="1770" y="120"/>
                      <a:pt x="1980" y="60"/>
                    </a:cubicBezTo>
                    <a:cubicBezTo>
                      <a:pt x="2190" y="0"/>
                      <a:pt x="2445" y="30"/>
                      <a:pt x="2700" y="6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7" name="Text Box 55"/>
              <p:cNvSpPr txBox="1">
                <a:spLocks noChangeArrowheads="1"/>
              </p:cNvSpPr>
              <p:nvPr/>
            </p:nvSpPr>
            <p:spPr bwMode="auto">
              <a:xfrm>
                <a:off x="5361" y="2520"/>
                <a:ext cx="2395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b="1"/>
                  <a:t>Компьютер В</a:t>
                </a:r>
                <a:endParaRPr kumimoji="0" lang="en-US" altLang="ru-RU"/>
              </a:p>
            </p:txBody>
          </p:sp>
          <p:sp>
            <p:nvSpPr>
              <p:cNvPr id="192566" name="Text Box 54"/>
              <p:cNvSpPr txBox="1">
                <a:spLocks noChangeArrowheads="1"/>
              </p:cNvSpPr>
              <p:nvPr/>
            </p:nvSpPr>
            <p:spPr bwMode="auto">
              <a:xfrm>
                <a:off x="9728" y="4492"/>
                <a:ext cx="1831" cy="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b="1"/>
                  <a:t>                          ПУ</a:t>
                </a:r>
                <a:endParaRPr kumimoji="0" lang="en-US" altLang="ru-RU"/>
              </a:p>
            </p:txBody>
          </p:sp>
          <p:sp>
            <p:nvSpPr>
              <p:cNvPr id="192565" name="Freeform 53"/>
              <p:cNvSpPr>
                <a:spLocks/>
              </p:cNvSpPr>
              <p:nvPr/>
            </p:nvSpPr>
            <p:spPr bwMode="auto">
              <a:xfrm>
                <a:off x="7333" y="3224"/>
                <a:ext cx="610" cy="986"/>
              </a:xfrm>
              <a:custGeom>
                <a:avLst/>
                <a:gdLst>
                  <a:gd name="T0" fmla="*/ 0 w 780"/>
                  <a:gd name="T1" fmla="*/ 0 h 1260"/>
                  <a:gd name="T2" fmla="*/ 540 w 780"/>
                  <a:gd name="T3" fmla="*/ 180 h 1260"/>
                  <a:gd name="T4" fmla="*/ 720 w 780"/>
                  <a:gd name="T5" fmla="*/ 900 h 1260"/>
                  <a:gd name="T6" fmla="*/ 180 w 780"/>
                  <a:gd name="T7" fmla="*/ 126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0" h="1260">
                    <a:moveTo>
                      <a:pt x="0" y="0"/>
                    </a:moveTo>
                    <a:cubicBezTo>
                      <a:pt x="210" y="15"/>
                      <a:pt x="420" y="30"/>
                      <a:pt x="540" y="180"/>
                    </a:cubicBezTo>
                    <a:cubicBezTo>
                      <a:pt x="660" y="330"/>
                      <a:pt x="780" y="720"/>
                      <a:pt x="720" y="900"/>
                    </a:cubicBezTo>
                    <a:cubicBezTo>
                      <a:pt x="660" y="1080"/>
                      <a:pt x="420" y="1170"/>
                      <a:pt x="180" y="12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4" name="Freeform 52"/>
              <p:cNvSpPr>
                <a:spLocks/>
              </p:cNvSpPr>
              <p:nvPr/>
            </p:nvSpPr>
            <p:spPr bwMode="auto">
              <a:xfrm>
                <a:off x="7474" y="4351"/>
                <a:ext cx="305" cy="705"/>
              </a:xfrm>
              <a:custGeom>
                <a:avLst/>
                <a:gdLst>
                  <a:gd name="T0" fmla="*/ 0 w 390"/>
                  <a:gd name="T1" fmla="*/ 0 h 900"/>
                  <a:gd name="T2" fmla="*/ 360 w 390"/>
                  <a:gd name="T3" fmla="*/ 180 h 900"/>
                  <a:gd name="T4" fmla="*/ 180 w 390"/>
                  <a:gd name="T5" fmla="*/ 720 h 900"/>
                  <a:gd name="T6" fmla="*/ 0 w 39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900">
                    <a:moveTo>
                      <a:pt x="0" y="0"/>
                    </a:moveTo>
                    <a:cubicBezTo>
                      <a:pt x="165" y="30"/>
                      <a:pt x="330" y="60"/>
                      <a:pt x="360" y="180"/>
                    </a:cubicBezTo>
                    <a:cubicBezTo>
                      <a:pt x="390" y="300"/>
                      <a:pt x="240" y="600"/>
                      <a:pt x="180" y="720"/>
                    </a:cubicBezTo>
                    <a:cubicBezTo>
                      <a:pt x="120" y="840"/>
                      <a:pt x="60" y="870"/>
                      <a:pt x="0" y="9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3" name="Line 51"/>
              <p:cNvSpPr>
                <a:spLocks noChangeShapeType="1"/>
              </p:cNvSpPr>
              <p:nvPr/>
            </p:nvSpPr>
            <p:spPr bwMode="auto">
              <a:xfrm>
                <a:off x="6770" y="5197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2" name="Rectangle 50"/>
              <p:cNvSpPr>
                <a:spLocks noChangeArrowheads="1"/>
              </p:cNvSpPr>
              <p:nvPr/>
            </p:nvSpPr>
            <p:spPr bwMode="auto">
              <a:xfrm>
                <a:off x="5361" y="3565"/>
                <a:ext cx="986" cy="1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1" name="Rectangle 49"/>
              <p:cNvSpPr>
                <a:spLocks noChangeArrowheads="1"/>
              </p:cNvSpPr>
              <p:nvPr/>
            </p:nvSpPr>
            <p:spPr bwMode="auto">
              <a:xfrm>
                <a:off x="9869" y="6183"/>
                <a:ext cx="986" cy="1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60" name="Text Box 48"/>
              <p:cNvSpPr txBox="1">
                <a:spLocks noChangeArrowheads="1"/>
              </p:cNvSpPr>
              <p:nvPr/>
            </p:nvSpPr>
            <p:spPr bwMode="auto">
              <a:xfrm>
                <a:off x="6312" y="3436"/>
                <a:ext cx="1268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800"/>
                  <a:t>Буфер</a:t>
                </a:r>
              </a:p>
            </p:txBody>
          </p:sp>
          <p:sp>
            <p:nvSpPr>
              <p:cNvPr id="192559" name="Oval 47"/>
              <p:cNvSpPr>
                <a:spLocks noChangeArrowheads="1"/>
              </p:cNvSpPr>
              <p:nvPr/>
            </p:nvSpPr>
            <p:spPr bwMode="auto">
              <a:xfrm>
                <a:off x="6378" y="5197"/>
                <a:ext cx="282" cy="2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8" name="Text Box 46"/>
              <p:cNvSpPr txBox="1">
                <a:spLocks noChangeArrowheads="1"/>
              </p:cNvSpPr>
              <p:nvPr/>
            </p:nvSpPr>
            <p:spPr bwMode="auto">
              <a:xfrm>
                <a:off x="6387" y="5197"/>
                <a:ext cx="423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3</a:t>
                </a:r>
                <a:endParaRPr kumimoji="0" lang="en-US" altLang="ru-RU" sz="2400"/>
              </a:p>
            </p:txBody>
          </p:sp>
          <p:sp>
            <p:nvSpPr>
              <p:cNvPr id="192557" name="Oval 45"/>
              <p:cNvSpPr>
                <a:spLocks noChangeArrowheads="1"/>
              </p:cNvSpPr>
              <p:nvPr/>
            </p:nvSpPr>
            <p:spPr bwMode="auto">
              <a:xfrm>
                <a:off x="6910" y="5760"/>
                <a:ext cx="282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6" name="Oval 44"/>
              <p:cNvSpPr>
                <a:spLocks noChangeArrowheads="1"/>
              </p:cNvSpPr>
              <p:nvPr/>
            </p:nvSpPr>
            <p:spPr bwMode="auto">
              <a:xfrm>
                <a:off x="7897" y="3365"/>
                <a:ext cx="281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5" name="Oval 43"/>
              <p:cNvSpPr>
                <a:spLocks noChangeArrowheads="1"/>
              </p:cNvSpPr>
              <p:nvPr/>
            </p:nvSpPr>
            <p:spPr bwMode="auto">
              <a:xfrm>
                <a:off x="7756" y="4210"/>
                <a:ext cx="281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4" name="Text Box 42"/>
              <p:cNvSpPr txBox="1">
                <a:spLocks noChangeArrowheads="1"/>
              </p:cNvSpPr>
              <p:nvPr/>
            </p:nvSpPr>
            <p:spPr bwMode="auto">
              <a:xfrm>
                <a:off x="7897" y="3365"/>
                <a:ext cx="422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900"/>
                  <a:t>1</a:t>
                </a:r>
                <a:endParaRPr kumimoji="0" lang="en-US" altLang="ru-RU" sz="2400"/>
              </a:p>
            </p:txBody>
          </p:sp>
          <p:sp>
            <p:nvSpPr>
              <p:cNvPr id="192553" name="Text Box 41"/>
              <p:cNvSpPr txBox="1">
                <a:spLocks noChangeArrowheads="1"/>
              </p:cNvSpPr>
              <p:nvPr/>
            </p:nvSpPr>
            <p:spPr bwMode="auto">
              <a:xfrm>
                <a:off x="7756" y="4210"/>
                <a:ext cx="563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900"/>
                  <a:t>2</a:t>
                </a:r>
                <a:endParaRPr kumimoji="0" lang="en-US" altLang="ru-RU" sz="2400"/>
              </a:p>
            </p:txBody>
          </p:sp>
          <p:sp>
            <p:nvSpPr>
              <p:cNvPr id="192552" name="Text Box 40"/>
              <p:cNvSpPr txBox="1">
                <a:spLocks noChangeArrowheads="1"/>
              </p:cNvSpPr>
              <p:nvPr/>
            </p:nvSpPr>
            <p:spPr bwMode="auto">
              <a:xfrm>
                <a:off x="6910" y="5760"/>
                <a:ext cx="423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4</a:t>
                </a:r>
                <a:endParaRPr kumimoji="0" lang="en-US" altLang="ru-RU" sz="2400"/>
              </a:p>
            </p:txBody>
          </p:sp>
          <p:sp>
            <p:nvSpPr>
              <p:cNvPr id="192551" name="Oval 39"/>
              <p:cNvSpPr>
                <a:spLocks noChangeArrowheads="1"/>
              </p:cNvSpPr>
              <p:nvPr/>
            </p:nvSpPr>
            <p:spPr bwMode="auto">
              <a:xfrm>
                <a:off x="9446" y="5197"/>
                <a:ext cx="282" cy="2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50" name="Oval 38"/>
              <p:cNvSpPr>
                <a:spLocks noChangeArrowheads="1"/>
              </p:cNvSpPr>
              <p:nvPr/>
            </p:nvSpPr>
            <p:spPr bwMode="auto">
              <a:xfrm>
                <a:off x="7673" y="5901"/>
                <a:ext cx="282" cy="28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9" name="Text Box 37"/>
              <p:cNvSpPr txBox="1">
                <a:spLocks noChangeArrowheads="1"/>
              </p:cNvSpPr>
              <p:nvPr/>
            </p:nvSpPr>
            <p:spPr bwMode="auto">
              <a:xfrm>
                <a:off x="7615" y="5901"/>
                <a:ext cx="282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5</a:t>
                </a:r>
                <a:endParaRPr kumimoji="0" lang="en-US" altLang="ru-RU" sz="2400"/>
              </a:p>
            </p:txBody>
          </p:sp>
          <p:sp>
            <p:nvSpPr>
              <p:cNvPr id="192548" name="Text Box 36"/>
              <p:cNvSpPr txBox="1">
                <a:spLocks noChangeArrowheads="1"/>
              </p:cNvSpPr>
              <p:nvPr/>
            </p:nvSpPr>
            <p:spPr bwMode="auto">
              <a:xfrm>
                <a:off x="9446" y="5197"/>
                <a:ext cx="282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900"/>
                  <a:t>6</a:t>
                </a:r>
                <a:endParaRPr kumimoji="0" lang="en-US" altLang="ru-RU" sz="2400"/>
              </a:p>
            </p:txBody>
          </p:sp>
          <p:sp>
            <p:nvSpPr>
              <p:cNvPr id="192547" name="Rectangle 35"/>
              <p:cNvSpPr>
                <a:spLocks noChangeArrowheads="1"/>
              </p:cNvSpPr>
              <p:nvPr/>
            </p:nvSpPr>
            <p:spPr bwMode="auto">
              <a:xfrm>
                <a:off x="7474" y="5478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6" name="Line 34"/>
              <p:cNvSpPr>
                <a:spLocks noChangeShapeType="1"/>
              </p:cNvSpPr>
              <p:nvPr/>
            </p:nvSpPr>
            <p:spPr bwMode="auto">
              <a:xfrm>
                <a:off x="5220" y="540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5" name="Line 33"/>
              <p:cNvSpPr>
                <a:spLocks noChangeShapeType="1"/>
              </p:cNvSpPr>
              <p:nvPr/>
            </p:nvSpPr>
            <p:spPr bwMode="auto">
              <a:xfrm>
                <a:off x="5220" y="594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4" name="Line 32"/>
              <p:cNvSpPr>
                <a:spLocks noChangeShapeType="1"/>
              </p:cNvSpPr>
              <p:nvPr/>
            </p:nvSpPr>
            <p:spPr bwMode="auto">
              <a:xfrm>
                <a:off x="6300" y="540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43" name="Text Box 31"/>
              <p:cNvSpPr txBox="1">
                <a:spLocks noChangeArrowheads="1"/>
              </p:cNvSpPr>
              <p:nvPr/>
            </p:nvSpPr>
            <p:spPr bwMode="auto">
              <a:xfrm>
                <a:off x="5220" y="4590"/>
                <a:ext cx="1260" cy="5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Драйвер COM-порта</a:t>
                </a:r>
              </a:p>
            </p:txBody>
          </p:sp>
          <p:sp>
            <p:nvSpPr>
              <p:cNvPr id="192542" name="Text Box 30"/>
              <p:cNvSpPr txBox="1">
                <a:spLocks noChangeArrowheads="1"/>
              </p:cNvSpPr>
              <p:nvPr/>
            </p:nvSpPr>
            <p:spPr bwMode="auto">
              <a:xfrm>
                <a:off x="6480" y="4680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Драйвер ПУ</a:t>
                </a:r>
              </a:p>
            </p:txBody>
          </p:sp>
          <p:sp>
            <p:nvSpPr>
              <p:cNvPr id="192541" name="Line 29"/>
              <p:cNvSpPr>
                <a:spLocks noChangeShapeType="1"/>
              </p:cNvSpPr>
              <p:nvPr/>
            </p:nvSpPr>
            <p:spPr bwMode="auto">
              <a:xfrm>
                <a:off x="5580" y="522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2518" name="Group 6"/>
            <p:cNvGrpSpPr>
              <a:grpSpLocks noChangeAspect="1"/>
            </p:cNvGrpSpPr>
            <p:nvPr/>
          </p:nvGrpSpPr>
          <p:grpSpPr bwMode="auto">
            <a:xfrm>
              <a:off x="1080" y="2520"/>
              <a:ext cx="4140" cy="4320"/>
              <a:chOff x="1080" y="2520"/>
              <a:chExt cx="4140" cy="4320"/>
            </a:xfrm>
          </p:grpSpPr>
          <p:sp>
            <p:nvSpPr>
              <p:cNvPr id="192539" name="AutoShape 27"/>
              <p:cNvSpPr>
                <a:spLocks noChangeAspect="1" noChangeArrowheads="1" noTextEdit="1"/>
              </p:cNvSpPr>
              <p:nvPr/>
            </p:nvSpPr>
            <p:spPr bwMode="auto">
              <a:xfrm>
                <a:off x="1080" y="2520"/>
                <a:ext cx="4140" cy="432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8" name="Rectangle 26"/>
              <p:cNvSpPr>
                <a:spLocks noChangeArrowheads="1"/>
              </p:cNvSpPr>
              <p:nvPr/>
            </p:nvSpPr>
            <p:spPr bwMode="auto">
              <a:xfrm>
                <a:off x="1080" y="3123"/>
                <a:ext cx="2254" cy="35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7" name="Rectangle 25"/>
              <p:cNvSpPr>
                <a:spLocks noChangeArrowheads="1"/>
              </p:cNvSpPr>
              <p:nvPr/>
            </p:nvSpPr>
            <p:spPr bwMode="auto">
              <a:xfrm>
                <a:off x="2207" y="5658"/>
                <a:ext cx="1127" cy="5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6" name="Rectangle 24"/>
              <p:cNvSpPr>
                <a:spLocks noChangeArrowheads="1"/>
              </p:cNvSpPr>
              <p:nvPr/>
            </p:nvSpPr>
            <p:spPr bwMode="auto">
              <a:xfrm>
                <a:off x="3334" y="5658"/>
                <a:ext cx="141" cy="56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5" name="Rectangle 23"/>
              <p:cNvSpPr>
                <a:spLocks noChangeArrowheads="1"/>
              </p:cNvSpPr>
              <p:nvPr/>
            </p:nvSpPr>
            <p:spPr bwMode="auto">
              <a:xfrm>
                <a:off x="1080" y="3968"/>
                <a:ext cx="2254" cy="70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4" name="Text Box 22"/>
              <p:cNvSpPr txBox="1">
                <a:spLocks noChangeArrowheads="1"/>
              </p:cNvSpPr>
              <p:nvPr/>
            </p:nvSpPr>
            <p:spPr bwMode="auto">
              <a:xfrm>
                <a:off x="1503" y="3968"/>
                <a:ext cx="1549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ru-RU" altLang="ru-RU" sz="1800" b="1"/>
                  <a:t>ОС</a:t>
                </a:r>
                <a:endParaRPr kumimoji="0" lang="en-US" altLang="ru-RU" sz="1800" b="1"/>
              </a:p>
            </p:txBody>
          </p:sp>
          <p:sp>
            <p:nvSpPr>
              <p:cNvPr id="192533" name="Text Box 21"/>
              <p:cNvSpPr txBox="1">
                <a:spLocks noChangeArrowheads="1"/>
              </p:cNvSpPr>
              <p:nvPr/>
            </p:nvSpPr>
            <p:spPr bwMode="auto">
              <a:xfrm>
                <a:off x="2207" y="5658"/>
                <a:ext cx="1409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Контроллер COM-порта</a:t>
                </a:r>
              </a:p>
            </p:txBody>
          </p:sp>
          <p:sp>
            <p:nvSpPr>
              <p:cNvPr id="192532" name="Rectangle 20"/>
              <p:cNvSpPr>
                <a:spLocks noChangeArrowheads="1"/>
              </p:cNvSpPr>
              <p:nvPr/>
            </p:nvSpPr>
            <p:spPr bwMode="auto">
              <a:xfrm>
                <a:off x="1221" y="3263"/>
                <a:ext cx="1972" cy="42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31" name="Text Box 19"/>
              <p:cNvSpPr txBox="1">
                <a:spLocks noChangeArrowheads="1"/>
              </p:cNvSpPr>
              <p:nvPr/>
            </p:nvSpPr>
            <p:spPr bwMode="auto">
              <a:xfrm>
                <a:off x="1362" y="3263"/>
                <a:ext cx="1831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600"/>
                  <a:t>Приложение А</a:t>
                </a:r>
              </a:p>
            </p:txBody>
          </p:sp>
          <p:sp>
            <p:nvSpPr>
              <p:cNvPr id="192530" name="Text Box 18"/>
              <p:cNvSpPr txBox="1">
                <a:spLocks noChangeArrowheads="1"/>
              </p:cNvSpPr>
              <p:nvPr/>
            </p:nvSpPr>
            <p:spPr bwMode="auto">
              <a:xfrm>
                <a:off x="3451" y="5517"/>
                <a:ext cx="115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200">
                    <a:solidFill>
                      <a:srgbClr val="100E0C"/>
                    </a:solidFill>
                    <a:latin typeface="Arial" pitchFamily="34" charset="0"/>
                  </a:rPr>
                  <a:t>Интерфейс компьютера</a:t>
                </a:r>
              </a:p>
            </p:txBody>
          </p:sp>
          <p:sp>
            <p:nvSpPr>
              <p:cNvPr id="192529" name="Text Box 17"/>
              <p:cNvSpPr txBox="1">
                <a:spLocks noChangeArrowheads="1"/>
              </p:cNvSpPr>
              <p:nvPr/>
            </p:nvSpPr>
            <p:spPr bwMode="auto">
              <a:xfrm>
                <a:off x="1221" y="2700"/>
                <a:ext cx="2395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b="1"/>
                  <a:t>Компьютер А</a:t>
                </a:r>
                <a:endParaRPr kumimoji="0" lang="en-US" altLang="ru-RU"/>
              </a:p>
            </p:txBody>
          </p:sp>
          <p:sp>
            <p:nvSpPr>
              <p:cNvPr id="192528" name="Freeform 16"/>
              <p:cNvSpPr>
                <a:spLocks/>
              </p:cNvSpPr>
              <p:nvPr/>
            </p:nvSpPr>
            <p:spPr bwMode="auto">
              <a:xfrm>
                <a:off x="3193" y="3404"/>
                <a:ext cx="610" cy="986"/>
              </a:xfrm>
              <a:custGeom>
                <a:avLst/>
                <a:gdLst>
                  <a:gd name="T0" fmla="*/ 0 w 780"/>
                  <a:gd name="T1" fmla="*/ 0 h 1260"/>
                  <a:gd name="T2" fmla="*/ 540 w 780"/>
                  <a:gd name="T3" fmla="*/ 180 h 1260"/>
                  <a:gd name="T4" fmla="*/ 720 w 780"/>
                  <a:gd name="T5" fmla="*/ 900 h 1260"/>
                  <a:gd name="T6" fmla="*/ 180 w 780"/>
                  <a:gd name="T7" fmla="*/ 126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0" h="1260">
                    <a:moveTo>
                      <a:pt x="0" y="0"/>
                    </a:moveTo>
                    <a:cubicBezTo>
                      <a:pt x="210" y="15"/>
                      <a:pt x="420" y="30"/>
                      <a:pt x="540" y="180"/>
                    </a:cubicBezTo>
                    <a:cubicBezTo>
                      <a:pt x="660" y="330"/>
                      <a:pt x="780" y="720"/>
                      <a:pt x="720" y="900"/>
                    </a:cubicBezTo>
                    <a:cubicBezTo>
                      <a:pt x="660" y="1080"/>
                      <a:pt x="420" y="1170"/>
                      <a:pt x="180" y="12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7" name="Freeform 15"/>
              <p:cNvSpPr>
                <a:spLocks/>
              </p:cNvSpPr>
              <p:nvPr/>
            </p:nvSpPr>
            <p:spPr bwMode="auto">
              <a:xfrm>
                <a:off x="3334" y="4531"/>
                <a:ext cx="305" cy="705"/>
              </a:xfrm>
              <a:custGeom>
                <a:avLst/>
                <a:gdLst>
                  <a:gd name="T0" fmla="*/ 0 w 390"/>
                  <a:gd name="T1" fmla="*/ 0 h 900"/>
                  <a:gd name="T2" fmla="*/ 360 w 390"/>
                  <a:gd name="T3" fmla="*/ 180 h 900"/>
                  <a:gd name="T4" fmla="*/ 180 w 390"/>
                  <a:gd name="T5" fmla="*/ 720 h 900"/>
                  <a:gd name="T6" fmla="*/ 0 w 390"/>
                  <a:gd name="T7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900">
                    <a:moveTo>
                      <a:pt x="0" y="0"/>
                    </a:moveTo>
                    <a:cubicBezTo>
                      <a:pt x="165" y="30"/>
                      <a:pt x="330" y="60"/>
                      <a:pt x="360" y="180"/>
                    </a:cubicBezTo>
                    <a:cubicBezTo>
                      <a:pt x="390" y="300"/>
                      <a:pt x="240" y="600"/>
                      <a:pt x="180" y="720"/>
                    </a:cubicBezTo>
                    <a:cubicBezTo>
                      <a:pt x="120" y="840"/>
                      <a:pt x="60" y="870"/>
                      <a:pt x="0" y="9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6" name="Line 14"/>
              <p:cNvSpPr>
                <a:spLocks noChangeShapeType="1"/>
              </p:cNvSpPr>
              <p:nvPr/>
            </p:nvSpPr>
            <p:spPr bwMode="auto">
              <a:xfrm>
                <a:off x="2630" y="5377"/>
                <a:ext cx="0" cy="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5" name="Rectangle 13"/>
              <p:cNvSpPr>
                <a:spLocks noChangeArrowheads="1"/>
              </p:cNvSpPr>
              <p:nvPr/>
            </p:nvSpPr>
            <p:spPr bwMode="auto">
              <a:xfrm>
                <a:off x="1221" y="3745"/>
                <a:ext cx="986" cy="14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4" name="Text Box 12"/>
              <p:cNvSpPr txBox="1">
                <a:spLocks noChangeArrowheads="1"/>
              </p:cNvSpPr>
              <p:nvPr/>
            </p:nvSpPr>
            <p:spPr bwMode="auto">
              <a:xfrm>
                <a:off x="2172" y="3616"/>
                <a:ext cx="1268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800"/>
                  <a:t>Буфер</a:t>
                </a:r>
              </a:p>
            </p:txBody>
          </p:sp>
          <p:sp>
            <p:nvSpPr>
              <p:cNvPr id="192523" name="Text Box 11"/>
              <p:cNvSpPr txBox="1">
                <a:spLocks noChangeArrowheads="1"/>
              </p:cNvSpPr>
              <p:nvPr/>
            </p:nvSpPr>
            <p:spPr bwMode="auto">
              <a:xfrm>
                <a:off x="1925" y="5377"/>
                <a:ext cx="423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1323" tIns="35662" rIns="71323" bIns="35662"/>
              <a:lstStyle/>
              <a:p>
                <a:endParaRPr lang="ru-RU"/>
              </a:p>
            </p:txBody>
          </p:sp>
          <p:sp>
            <p:nvSpPr>
              <p:cNvPr id="192522" name="Rectangle 10"/>
              <p:cNvSpPr>
                <a:spLocks noChangeArrowheads="1"/>
              </p:cNvSpPr>
              <p:nvPr/>
            </p:nvSpPr>
            <p:spPr bwMode="auto">
              <a:xfrm>
                <a:off x="3334" y="5658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1" name="Rectangle 9"/>
              <p:cNvSpPr>
                <a:spLocks noChangeArrowheads="1"/>
              </p:cNvSpPr>
              <p:nvPr/>
            </p:nvSpPr>
            <p:spPr bwMode="auto">
              <a:xfrm>
                <a:off x="5040" y="5400"/>
                <a:ext cx="141" cy="56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20" name="Freeform 8"/>
              <p:cNvSpPr>
                <a:spLocks/>
              </p:cNvSpPr>
              <p:nvPr/>
            </p:nvSpPr>
            <p:spPr bwMode="auto">
              <a:xfrm>
                <a:off x="3420" y="5700"/>
                <a:ext cx="1620" cy="480"/>
              </a:xfrm>
              <a:custGeom>
                <a:avLst/>
                <a:gdLst>
                  <a:gd name="T0" fmla="*/ 0 w 1620"/>
                  <a:gd name="T1" fmla="*/ 240 h 480"/>
                  <a:gd name="T2" fmla="*/ 540 w 1620"/>
                  <a:gd name="T3" fmla="*/ 420 h 480"/>
                  <a:gd name="T4" fmla="*/ 720 w 1620"/>
                  <a:gd name="T5" fmla="*/ 420 h 480"/>
                  <a:gd name="T6" fmla="*/ 1440 w 1620"/>
                  <a:gd name="T7" fmla="*/ 60 h 480"/>
                  <a:gd name="T8" fmla="*/ 1620 w 1620"/>
                  <a:gd name="T9" fmla="*/ 6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480">
                    <a:moveTo>
                      <a:pt x="0" y="240"/>
                    </a:moveTo>
                    <a:cubicBezTo>
                      <a:pt x="210" y="315"/>
                      <a:pt x="420" y="390"/>
                      <a:pt x="540" y="420"/>
                    </a:cubicBezTo>
                    <a:cubicBezTo>
                      <a:pt x="660" y="450"/>
                      <a:pt x="570" y="480"/>
                      <a:pt x="720" y="420"/>
                    </a:cubicBezTo>
                    <a:cubicBezTo>
                      <a:pt x="870" y="360"/>
                      <a:pt x="1290" y="120"/>
                      <a:pt x="1440" y="60"/>
                    </a:cubicBezTo>
                    <a:cubicBezTo>
                      <a:pt x="1590" y="0"/>
                      <a:pt x="1590" y="60"/>
                      <a:pt x="1620" y="6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519" name="Text Box 7"/>
              <p:cNvSpPr txBox="1">
                <a:spLocks noChangeArrowheads="1"/>
              </p:cNvSpPr>
              <p:nvPr/>
            </p:nvSpPr>
            <p:spPr bwMode="auto">
              <a:xfrm>
                <a:off x="2160" y="4680"/>
                <a:ext cx="1260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ru-RU" sz="1400"/>
                  <a:t>Драйвер COM-порта</a:t>
                </a:r>
              </a:p>
            </p:txBody>
          </p:sp>
        </p:grpSp>
        <p:sp>
          <p:nvSpPr>
            <p:cNvPr id="192517" name="Text Box 5"/>
            <p:cNvSpPr txBox="1">
              <a:spLocks noChangeArrowheads="1"/>
            </p:cNvSpPr>
            <p:nvPr/>
          </p:nvSpPr>
          <p:spPr bwMode="auto">
            <a:xfrm>
              <a:off x="5145" y="5400"/>
              <a:ext cx="16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ru-RU" sz="1200"/>
                <a:t>Контроллер COM-порта</a:t>
              </a:r>
              <a:endParaRPr kumimoji="0" lang="en-US" altLang="ru-RU" sz="240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57424" y="801578"/>
            <a:ext cx="546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Доступ к ресурсам по сети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351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00288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66800"/>
            <a:ext cx="79152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8892" y="1109707"/>
            <a:ext cx="2070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Интерфейс, протокол</a:t>
            </a:r>
          </a:p>
          <a:p>
            <a:r>
              <a:rPr lang="ru-RU" dirty="0" smtClean="0"/>
              <a:t>Драйвер, сетевая карта</a:t>
            </a:r>
          </a:p>
          <a:p>
            <a:r>
              <a:rPr lang="ru-RU" dirty="0" smtClean="0"/>
              <a:t>Согласование, синхронизация, достоверность данных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14363" y="6021288"/>
            <a:ext cx="712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Клиенты + Сервер = Сетевая служба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1371600" y="1506538"/>
            <a:ext cx="3287713" cy="46863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5094288" y="1506538"/>
            <a:ext cx="3287712" cy="4687887"/>
          </a:xfrm>
          <a:prstGeom prst="rect">
            <a:avLst/>
          </a:prstGeom>
          <a:solidFill>
            <a:srgbClr val="FCF7C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5378450" y="1627188"/>
            <a:ext cx="145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b="1">
                <a:latin typeface="Times New Roman CYR" charset="-52"/>
              </a:rPr>
              <a:t>Компьютер В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1663700" y="1627188"/>
            <a:ext cx="1457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b="1">
                <a:latin typeface="Times New Roman CYR" charset="-52"/>
              </a:rPr>
              <a:t>Компьютер А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024063" y="2840038"/>
            <a:ext cx="1939925" cy="446087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Редиректор</a:t>
            </a:r>
            <a:r>
              <a:rPr kumimoji="0" lang="en-US" altLang="ru-RU" sz="1400">
                <a:latin typeface="Times New Roman CYR" charset="-52"/>
              </a:rPr>
              <a:t> 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024063" y="2071688"/>
            <a:ext cx="1939925" cy="4460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>
                <a:latin typeface="Times New Roman CYR" charset="-52"/>
              </a:rPr>
              <a:t>Приложение А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6924675" y="3648075"/>
            <a:ext cx="1111250" cy="688975"/>
          </a:xfrm>
          <a:prstGeom prst="rect">
            <a:avLst/>
          </a:prstGeom>
          <a:solidFill>
            <a:srgbClr val="F8D4D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Локальная ОС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378450" y="3648075"/>
            <a:ext cx="1109663" cy="68897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Серверная часть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>
              <a:latin typeface="Arial" pitchFamily="34" charset="0"/>
            </a:endParaRP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3175000" y="3649663"/>
            <a:ext cx="1200150" cy="687387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Клиентская часть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>
              <a:latin typeface="Arial" pitchFamily="34" charset="0"/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663700" y="3648075"/>
            <a:ext cx="1109663" cy="688975"/>
          </a:xfrm>
          <a:prstGeom prst="rect">
            <a:avLst/>
          </a:prstGeom>
          <a:solidFill>
            <a:srgbClr val="F8D4D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>
                <a:latin typeface="Times New Roman CYR" charset="-52"/>
              </a:rPr>
              <a:t>Локальная ОС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2530475" y="5180013"/>
            <a:ext cx="10937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endParaRPr lang="ru-RU"/>
          </a:p>
        </p:txBody>
      </p: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1503363" y="5105400"/>
            <a:ext cx="827087" cy="363538"/>
            <a:chOff x="0" y="0"/>
            <a:chExt cx="20000" cy="19999"/>
          </a:xfrm>
        </p:grpSpPr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34" y="0"/>
              <a:ext cx="19914" cy="89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7" name="Oval 29"/>
            <p:cNvSpPr>
              <a:spLocks noChangeArrowheads="1"/>
            </p:cNvSpPr>
            <p:nvPr/>
          </p:nvSpPr>
          <p:spPr bwMode="auto">
            <a:xfrm>
              <a:off x="0" y="11092"/>
              <a:ext cx="19948" cy="890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0" y="4431"/>
              <a:ext cx="17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19982" y="4431"/>
              <a:ext cx="18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310" y="10293"/>
              <a:ext cx="19345" cy="5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962650" y="5810250"/>
            <a:ext cx="211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i="1">
                <a:latin typeface="Times New Roman CYR" charset="-52"/>
              </a:rPr>
              <a:t>Локальные ресурсы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435100" y="5770563"/>
            <a:ext cx="211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i="1">
                <a:latin typeface="Times New Roman CYR" charset="-52"/>
              </a:rPr>
              <a:t>Локальные ресурсы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878013" y="4337050"/>
            <a:ext cx="1587" cy="728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2586038" y="4337050"/>
            <a:ext cx="490537" cy="868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583488" y="4337050"/>
            <a:ext cx="0" cy="728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279650" y="3286125"/>
            <a:ext cx="1588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694113" y="3286125"/>
            <a:ext cx="1587" cy="363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2973388" y="2517775"/>
            <a:ext cx="0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7162800" y="4984750"/>
            <a:ext cx="825500" cy="363538"/>
            <a:chOff x="0" y="0"/>
            <a:chExt cx="20000" cy="19999"/>
          </a:xfrm>
        </p:grpSpPr>
        <p:sp>
          <p:nvSpPr>
            <p:cNvPr id="32784" name="Oval 16"/>
            <p:cNvSpPr>
              <a:spLocks noChangeArrowheads="1"/>
            </p:cNvSpPr>
            <p:nvPr/>
          </p:nvSpPr>
          <p:spPr bwMode="auto">
            <a:xfrm>
              <a:off x="34" y="0"/>
              <a:ext cx="19914" cy="89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0" y="11092"/>
              <a:ext cx="19948" cy="890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0" y="4431"/>
              <a:ext cx="17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9982" y="4431"/>
              <a:ext cx="18" cy="1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10" y="10293"/>
              <a:ext cx="19345" cy="5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379913" y="4010025"/>
            <a:ext cx="99695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408488" y="6473825"/>
            <a:ext cx="882650" cy="231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 i="1">
                <a:latin typeface="Times New Roman CYR" charset="-52"/>
              </a:rPr>
              <a:t>Сеть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251325" y="4741863"/>
            <a:ext cx="12398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486525" y="4010025"/>
            <a:ext cx="4429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191125" y="1231900"/>
            <a:ext cx="1282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>
                <a:latin typeface="Times New Roman CYR" charset="-52"/>
              </a:rPr>
              <a:t>СЕРВЕР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60500" y="1219200"/>
            <a:ext cx="1282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400">
                <a:latin typeface="Times New Roman CYR" charset="-52"/>
              </a:rPr>
              <a:t>КЛИЕНТ</a:t>
            </a:r>
            <a:endParaRPr kumimoji="0" lang="en-US" altLang="ru-RU" sz="1200">
              <a:latin typeface="Times New Roman CYR" charset="-5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87313" y="1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87313" y="1905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>
                <a:latin typeface="Times New Roman CYR" charset="-52"/>
              </a:rPr>
              <a:t/>
            </a:r>
            <a:br>
              <a:rPr kumimoji="0" lang="en-US" altLang="ru-RU" sz="1200">
                <a:latin typeface="Times New Roman CYR" charset="-52"/>
              </a:rPr>
            </a:br>
            <a:r>
              <a:rPr kumimoji="0" lang="en-US" altLang="ru-RU" sz="1200">
                <a:latin typeface="Times New Roman CYR" charset="-52"/>
              </a:rPr>
              <a:t> 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1295400" y="609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/>
              <a:t>Взаимодействие программных компонент</a:t>
            </a:r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415766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2836" name="Object 68"/>
          <p:cNvGraphicFramePr>
            <a:graphicFrameLocks noChangeAspect="1"/>
          </p:cNvGraphicFramePr>
          <p:nvPr/>
        </p:nvGraphicFramePr>
        <p:xfrm>
          <a:off x="2590800" y="51816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r:id="rId3" imgW="5554663" imgH="2851150" progId="MS_ClipArt_Gallery.5">
                  <p:embed/>
                </p:oleObj>
              </mc:Choice>
              <mc:Fallback>
                <p:oleObj r:id="rId3" imgW="5554663" imgH="2851150" progId="MS_ClipArt_Gallery.5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828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415766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32838" name="Object 70"/>
          <p:cNvGraphicFramePr>
            <a:graphicFrameLocks noChangeAspect="1"/>
          </p:cNvGraphicFramePr>
          <p:nvPr/>
        </p:nvGraphicFramePr>
        <p:xfrm>
          <a:off x="6477000" y="53340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r:id="rId5" imgW="5554663" imgH="2851150" progId="MS_ClipArt_Gallery.5">
                  <p:embed/>
                </p:oleObj>
              </mc:Choice>
              <mc:Fallback>
                <p:oleObj r:id="rId5" imgW="5554663" imgH="2851150" progId="MS_ClipArt_Gallery.5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828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40" name="Line 72"/>
          <p:cNvSpPr>
            <a:spLocks noChangeShapeType="1"/>
          </p:cNvSpPr>
          <p:nvPr/>
        </p:nvSpPr>
        <p:spPr bwMode="auto">
          <a:xfrm flipH="1">
            <a:off x="7010400" y="43434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4572000" y="3581400"/>
            <a:ext cx="96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200">
                <a:latin typeface="Times New Roman CYR" charset="-52"/>
              </a:rPr>
              <a:t>Сообщения А - В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2400"/>
          </a:p>
        </p:txBody>
      </p: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3752850" y="4338638"/>
            <a:ext cx="2193925" cy="2085975"/>
            <a:chOff x="1514" y="0"/>
            <a:chExt cx="18486" cy="20000"/>
          </a:xfrm>
        </p:grpSpPr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>
              <a:off x="19994" y="0"/>
              <a:ext cx="6" cy="19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>
              <a:off x="1514" y="5"/>
              <a:ext cx="6" cy="19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1514" y="19995"/>
              <a:ext cx="18486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311525" y="4691063"/>
            <a:ext cx="955675" cy="56673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Arial" pitchFamily="34" charset="0"/>
              </a:rPr>
              <a:t>Драйвер порта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486400" y="4614863"/>
            <a:ext cx="915988" cy="56673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ru-RU" sz="1600" b="1">
                <a:latin typeface="Times New Roman CYR" charset="-52"/>
              </a:rPr>
              <a:t>Драйвер порта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ru-RU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657424" y="801578"/>
            <a:ext cx="348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Сетевые службы</a:t>
            </a:r>
            <a:endParaRPr lang="ru-RU" sz="3600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29367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3222" y="1772816"/>
            <a:ext cx="2131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Файловая служба</a:t>
            </a:r>
          </a:p>
          <a:p>
            <a:r>
              <a:rPr lang="ru-RU" dirty="0" smtClean="0"/>
              <a:t>Служба печати</a:t>
            </a:r>
          </a:p>
          <a:p>
            <a:r>
              <a:rPr lang="ru-RU" dirty="0" smtClean="0"/>
              <a:t>Веб-служба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668636" y="801578"/>
            <a:ext cx="348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3600" dirty="0" smtClean="0"/>
              <a:t>Сетевые службы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796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4899</TotalTime>
  <Words>1237</Words>
  <Application>Microsoft Office PowerPoint</Application>
  <PresentationFormat>Экран (4:3)</PresentationFormat>
  <Paragraphs>410</Paragraphs>
  <Slides>50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Природа</vt:lpstr>
      <vt:lpstr>MS_ClipArt_Gallery.5</vt:lpstr>
      <vt:lpstr>Slide</vt:lpstr>
      <vt:lpstr>Документ Microsoft Word 97-2003</vt:lpstr>
      <vt:lpstr>Рисунок</vt:lpstr>
      <vt:lpstr>Документ</vt:lpstr>
      <vt:lpstr>Сети Основные понятия</vt:lpstr>
      <vt:lpstr>Презентация PowerPoint</vt:lpstr>
      <vt:lpstr>Презентация PowerPoint</vt:lpstr>
      <vt:lpstr>Презентация PowerPoint</vt:lpstr>
      <vt:lpstr>      Возможное распределение функций между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физической передачи данных по линии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методов коммутации каналов и пакетов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78</cp:revision>
  <dcterms:created xsi:type="dcterms:W3CDTF">1601-01-01T00:00:00Z</dcterms:created>
  <dcterms:modified xsi:type="dcterms:W3CDTF">2017-09-20T10:23:53Z</dcterms:modified>
</cp:coreProperties>
</file>