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311" r:id="rId2"/>
    <p:sldId id="353" r:id="rId3"/>
    <p:sldId id="355" r:id="rId4"/>
    <p:sldId id="352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7" r:id="rId13"/>
    <p:sldId id="362" r:id="rId14"/>
    <p:sldId id="363" r:id="rId15"/>
    <p:sldId id="366" r:id="rId16"/>
    <p:sldId id="364" r:id="rId17"/>
    <p:sldId id="365" r:id="rId18"/>
    <p:sldId id="368" r:id="rId19"/>
    <p:sldId id="372" r:id="rId20"/>
    <p:sldId id="369" r:id="rId21"/>
    <p:sldId id="370" r:id="rId22"/>
    <p:sldId id="373" r:id="rId23"/>
    <p:sldId id="374" r:id="rId24"/>
    <p:sldId id="371" r:id="rId25"/>
    <p:sldId id="375" r:id="rId26"/>
    <p:sldId id="376" r:id="rId27"/>
    <p:sldId id="378" r:id="rId28"/>
    <p:sldId id="379" r:id="rId29"/>
    <p:sldId id="381" r:id="rId30"/>
    <p:sldId id="380" r:id="rId31"/>
    <p:sldId id="382" r:id="rId32"/>
    <p:sldId id="383" r:id="rId33"/>
    <p:sldId id="37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8893" autoAdjust="0"/>
  </p:normalViewPr>
  <p:slideViewPr>
    <p:cSldViewPr>
      <p:cViewPr>
        <p:scale>
          <a:sx n="100" d="100"/>
          <a:sy n="100" d="100"/>
        </p:scale>
        <p:origin x="-126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Базовые протоколы </a:t>
            </a:r>
            <a:r>
              <a:rPr kumimoji="0" lang="en-US" altLang="ru-RU" b="1" kern="0" dirty="0" smtClean="0"/>
              <a:t>TCP/IP</a:t>
            </a:r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Сокеты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663083" y="1263650"/>
            <a:ext cx="977900" cy="49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590058" y="1135063"/>
            <a:ext cx="2430463" cy="25669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856883" y="1238250"/>
            <a:ext cx="1092200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606058" y="3702050"/>
            <a:ext cx="504825" cy="1444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1689696" y="4254500"/>
            <a:ext cx="787400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602383" y="3919538"/>
            <a:ext cx="212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DNS client2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6133108" y="3687763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>
                <a:latin typeface="Arial Narrow" pitchFamily="34" charset="0"/>
              </a:rPr>
              <a:t>IP1, IP2</a:t>
            </a:r>
            <a:endParaRPr lang="ru-RU" altLang="ru-RU" sz="1600">
              <a:latin typeface="Times New Roman" pitchFamily="18" charset="0"/>
            </a:endParaRP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5391746" y="246062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5496521" y="2460625"/>
            <a:ext cx="1089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UDP</a:t>
            </a:r>
            <a:endParaRPr lang="ru-RU" altLang="ru-RU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H="1" flipV="1">
            <a:off x="5326658" y="1924050"/>
            <a:ext cx="496888" cy="536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3015258" y="2554288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5391746" y="296862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5666383" y="3003550"/>
            <a:ext cx="495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IP</a:t>
            </a:r>
            <a:endParaRPr lang="ru-RU" altLang="ru-RU"/>
          </a:p>
        </p:txBody>
      </p:sp>
      <p:sp>
        <p:nvSpPr>
          <p:cNvPr id="84" name="Line 16"/>
          <p:cNvSpPr>
            <a:spLocks noChangeShapeType="1"/>
          </p:cNvSpPr>
          <p:nvPr/>
        </p:nvSpPr>
        <p:spPr bwMode="auto">
          <a:xfrm flipV="1">
            <a:off x="5869583" y="3397250"/>
            <a:ext cx="0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 flipV="1">
            <a:off x="5869583" y="2889250"/>
            <a:ext cx="0" cy="88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5842596" y="131762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>
                <a:latin typeface="Times New Roman" pitchFamily="18" charset="0"/>
              </a:rPr>
              <a:t>DNS server2</a:t>
            </a: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4675783" y="1225550"/>
            <a:ext cx="1092200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4663083" y="134302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>
                <a:latin typeface="Times New Roman" pitchFamily="18" charset="0"/>
              </a:rPr>
              <a:t>DNS server1</a:t>
            </a: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89" name="Rectangle 21"/>
          <p:cNvSpPr>
            <a:spLocks noChangeArrowheads="1"/>
          </p:cNvSpPr>
          <p:nvPr/>
        </p:nvSpPr>
        <p:spPr bwMode="auto">
          <a:xfrm>
            <a:off x="4942483" y="1758950"/>
            <a:ext cx="6096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0" name="Rectangle 22"/>
          <p:cNvSpPr>
            <a:spLocks noChangeArrowheads="1"/>
          </p:cNvSpPr>
          <p:nvPr/>
        </p:nvSpPr>
        <p:spPr bwMode="auto">
          <a:xfrm>
            <a:off x="6098183" y="1771650"/>
            <a:ext cx="6096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1" name="Text Box 23"/>
          <p:cNvSpPr txBox="1">
            <a:spLocks noChangeArrowheads="1"/>
          </p:cNvSpPr>
          <p:nvPr/>
        </p:nvSpPr>
        <p:spPr bwMode="auto">
          <a:xfrm>
            <a:off x="7211392" y="1195387"/>
            <a:ext cx="180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dirty="0">
                <a:latin typeface="Arial Narrow" pitchFamily="34" charset="0"/>
              </a:rPr>
              <a:t>Socket  DNS server2</a:t>
            </a:r>
            <a:br>
              <a:rPr lang="en-GB" altLang="ru-RU" sz="1600" dirty="0">
                <a:latin typeface="Arial Narrow" pitchFamily="34" charset="0"/>
              </a:rPr>
            </a:br>
            <a:r>
              <a:rPr lang="en-GB" altLang="ru-RU" sz="1600" dirty="0">
                <a:latin typeface="Arial Narrow" pitchFamily="34" charset="0"/>
              </a:rPr>
              <a:t> (</a:t>
            </a:r>
            <a:r>
              <a:rPr lang="en-GB" altLang="ru-RU" sz="1600" b="1" dirty="0">
                <a:latin typeface="Arial Narrow" pitchFamily="34" charset="0"/>
              </a:rPr>
              <a:t>IP2</a:t>
            </a:r>
            <a:r>
              <a:rPr lang="en-GB" altLang="ru-RU" sz="1600" dirty="0">
                <a:latin typeface="Arial Narrow" pitchFamily="34" charset="0"/>
              </a:rPr>
              <a:t>, port UDP </a:t>
            </a:r>
            <a:r>
              <a:rPr lang="en-GB" altLang="ru-RU" sz="1600" b="1" dirty="0">
                <a:latin typeface="Arial Narrow" pitchFamily="34" charset="0"/>
              </a:rPr>
              <a:t>53)</a:t>
            </a:r>
            <a:endParaRPr lang="ru-RU" altLang="ru-RU" sz="1600" b="1" dirty="0">
              <a:latin typeface="Arial Narrow" pitchFamily="34" charset="0"/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V="1">
            <a:off x="6710784" y="1758950"/>
            <a:ext cx="6604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2770783" y="1428750"/>
            <a:ext cx="180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DNS server1</a:t>
            </a:r>
            <a:br>
              <a:rPr lang="en-GB" altLang="ru-RU" sz="1600">
                <a:latin typeface="Arial Narrow" pitchFamily="34" charset="0"/>
              </a:rPr>
            </a:br>
            <a:r>
              <a:rPr lang="en-GB" altLang="ru-RU" sz="1600">
                <a:latin typeface="Arial Narrow" pitchFamily="34" charset="0"/>
              </a:rPr>
              <a:t>(</a:t>
            </a:r>
            <a:r>
              <a:rPr lang="en-GB" altLang="ru-RU" sz="1600" b="1">
                <a:latin typeface="Arial Narrow" pitchFamily="34" charset="0"/>
              </a:rPr>
              <a:t>IP1</a:t>
            </a:r>
            <a:r>
              <a:rPr lang="en-GB" altLang="ru-RU" sz="1600">
                <a:latin typeface="Arial Narrow" pitchFamily="34" charset="0"/>
              </a:rPr>
              <a:t>, port UDP </a:t>
            </a:r>
            <a:r>
              <a:rPr lang="en-GB" altLang="ru-RU" sz="1600" b="1">
                <a:latin typeface="Arial Narrow" pitchFamily="34" charset="0"/>
              </a:rPr>
              <a:t>53)</a:t>
            </a:r>
            <a:endParaRPr lang="ru-RU" altLang="ru-RU" sz="1600" b="1">
              <a:latin typeface="Arial Narrow" pitchFamily="34" charset="0"/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flipV="1">
            <a:off x="4523383" y="1822450"/>
            <a:ext cx="4064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95" name="Group 27"/>
          <p:cNvGrpSpPr>
            <a:grpSpLocks/>
          </p:cNvGrpSpPr>
          <p:nvPr/>
        </p:nvGrpSpPr>
        <p:grpSpPr bwMode="auto">
          <a:xfrm>
            <a:off x="2084983" y="4908550"/>
            <a:ext cx="3784600" cy="1679575"/>
            <a:chOff x="1184" y="3112"/>
            <a:chExt cx="2552" cy="1156"/>
          </a:xfrm>
        </p:grpSpPr>
        <p:sp>
          <p:nvSpPr>
            <p:cNvPr id="96" name="AutoShape 28"/>
            <p:cNvSpPr>
              <a:spLocks/>
            </p:cNvSpPr>
            <p:nvPr/>
          </p:nvSpPr>
          <p:spPr bwMode="auto">
            <a:xfrm rot="16200000">
              <a:off x="1880" y="3032"/>
              <a:ext cx="144" cy="144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auto">
            <a:xfrm>
              <a:off x="1216" y="3464"/>
              <a:ext cx="2096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1216" y="3456"/>
              <a:ext cx="1440" cy="21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Rectangle 31"/>
            <p:cNvSpPr>
              <a:spLocks noChangeArrowheads="1"/>
            </p:cNvSpPr>
            <p:nvPr/>
          </p:nvSpPr>
          <p:spPr bwMode="auto">
            <a:xfrm>
              <a:off x="1888" y="3464"/>
              <a:ext cx="776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3320" y="3464"/>
              <a:ext cx="392" cy="21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1456" y="3760"/>
              <a:ext cx="12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UDP datagram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1912" y="3456"/>
              <a:ext cx="9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Dest port 53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3" name="AutoShape 35"/>
            <p:cNvSpPr>
              <a:spLocks/>
            </p:cNvSpPr>
            <p:nvPr/>
          </p:nvSpPr>
          <p:spPr bwMode="auto">
            <a:xfrm rot="5400000" flipV="1">
              <a:off x="2192" y="2328"/>
              <a:ext cx="144" cy="2096"/>
            </a:xfrm>
            <a:prstGeom prst="leftBrace">
              <a:avLst>
                <a:gd name="adj1" fmla="val 121296"/>
                <a:gd name="adj2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Text Box 36"/>
            <p:cNvSpPr txBox="1">
              <a:spLocks noChangeArrowheads="1"/>
            </p:cNvSpPr>
            <p:nvPr/>
          </p:nvSpPr>
          <p:spPr bwMode="auto">
            <a:xfrm>
              <a:off x="1728" y="3112"/>
              <a:ext cx="120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IP datagram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2632" y="3456"/>
              <a:ext cx="93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Dest IP2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6" name="Text Box 38"/>
            <p:cNvSpPr txBox="1">
              <a:spLocks noChangeArrowheads="1"/>
            </p:cNvSpPr>
            <p:nvPr/>
          </p:nvSpPr>
          <p:spPr bwMode="auto">
            <a:xfrm>
              <a:off x="1184" y="3456"/>
              <a:ext cx="77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DNS request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7" name="AutoShape 39"/>
            <p:cNvSpPr>
              <a:spLocks/>
            </p:cNvSpPr>
            <p:nvPr/>
          </p:nvSpPr>
          <p:spPr bwMode="auto">
            <a:xfrm rot="16200000">
              <a:off x="2340" y="2692"/>
              <a:ext cx="272" cy="2520"/>
            </a:xfrm>
            <a:prstGeom prst="leftBrace">
              <a:avLst>
                <a:gd name="adj1" fmla="val 772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2272" y="4036"/>
              <a:ext cx="7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frame</a:t>
              </a:r>
              <a:endParaRPr lang="ru-RU" altLang="ru-RU" sz="1600">
                <a:latin typeface="Arial Narrow" pitchFamily="34" charset="0"/>
              </a:endParaRPr>
            </a:p>
          </p:txBody>
        </p:sp>
      </p:grpSp>
      <p:sp>
        <p:nvSpPr>
          <p:cNvPr id="109" name="Freeform 41"/>
          <p:cNvSpPr>
            <a:spLocks/>
          </p:cNvSpPr>
          <p:nvPr/>
        </p:nvSpPr>
        <p:spPr bwMode="auto">
          <a:xfrm>
            <a:off x="1930996" y="4692650"/>
            <a:ext cx="192087" cy="882650"/>
          </a:xfrm>
          <a:custGeom>
            <a:avLst/>
            <a:gdLst>
              <a:gd name="T0" fmla="*/ 41 w 121"/>
              <a:gd name="T1" fmla="*/ 0 h 556"/>
              <a:gd name="T2" fmla="*/ 1 w 121"/>
              <a:gd name="T3" fmla="*/ 384 h 556"/>
              <a:gd name="T4" fmla="*/ 49 w 121"/>
              <a:gd name="T5" fmla="*/ 528 h 556"/>
              <a:gd name="T6" fmla="*/ 121 w 121"/>
              <a:gd name="T7" fmla="*/ 55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556">
                <a:moveTo>
                  <a:pt x="41" y="0"/>
                </a:moveTo>
                <a:cubicBezTo>
                  <a:pt x="20" y="148"/>
                  <a:pt x="0" y="296"/>
                  <a:pt x="1" y="384"/>
                </a:cubicBezTo>
                <a:cubicBezTo>
                  <a:pt x="2" y="472"/>
                  <a:pt x="29" y="500"/>
                  <a:pt x="49" y="528"/>
                </a:cubicBezTo>
                <a:cubicBezTo>
                  <a:pt x="69" y="556"/>
                  <a:pt x="109" y="548"/>
                  <a:pt x="121" y="5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0" name="Freeform 42"/>
          <p:cNvSpPr>
            <a:spLocks/>
          </p:cNvSpPr>
          <p:nvPr/>
        </p:nvSpPr>
        <p:spPr bwMode="auto">
          <a:xfrm>
            <a:off x="5831483" y="3829050"/>
            <a:ext cx="134938" cy="1739900"/>
          </a:xfrm>
          <a:custGeom>
            <a:avLst/>
            <a:gdLst>
              <a:gd name="T0" fmla="*/ 0 w 85"/>
              <a:gd name="T1" fmla="*/ 1096 h 1096"/>
              <a:gd name="T2" fmla="*/ 80 w 85"/>
              <a:gd name="T3" fmla="*/ 960 h 1096"/>
              <a:gd name="T4" fmla="*/ 32 w 85"/>
              <a:gd name="T5" fmla="*/ 352 h 1096"/>
              <a:gd name="T6" fmla="*/ 24 w 85"/>
              <a:gd name="T7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1096">
                <a:moveTo>
                  <a:pt x="0" y="1096"/>
                </a:moveTo>
                <a:cubicBezTo>
                  <a:pt x="37" y="1090"/>
                  <a:pt x="75" y="1084"/>
                  <a:pt x="80" y="960"/>
                </a:cubicBezTo>
                <a:cubicBezTo>
                  <a:pt x="85" y="836"/>
                  <a:pt x="41" y="512"/>
                  <a:pt x="32" y="352"/>
                </a:cubicBezTo>
                <a:cubicBezTo>
                  <a:pt x="23" y="192"/>
                  <a:pt x="23" y="96"/>
                  <a:pt x="2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5869583" y="1911350"/>
            <a:ext cx="52070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71600" y="2499122"/>
            <a:ext cx="2510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= </a:t>
            </a:r>
            <a:r>
              <a:rPr lang="en-US" dirty="0" err="1" smtClean="0"/>
              <a:t>IP:Port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надёжной передачи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08795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Transmission</a:t>
            </a:r>
            <a:r>
              <a:rPr lang="ru-RU" sz="1800" dirty="0" smtClean="0"/>
              <a:t> </a:t>
            </a:r>
            <a:r>
              <a:rPr lang="ru-RU" sz="1800" dirty="0" err="1"/>
              <a:t>Control</a:t>
            </a:r>
            <a:r>
              <a:rPr lang="ru-RU" sz="1800" dirty="0"/>
              <a:t> </a:t>
            </a:r>
            <a:r>
              <a:rPr lang="ru-RU" sz="1800" dirty="0" err="1" smtClean="0"/>
              <a:t>Protocol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Протокол управления передачей</a:t>
            </a:r>
            <a:endParaRPr lang="ru-RU" sz="1800" dirty="0"/>
          </a:p>
          <a:p>
            <a:r>
              <a:rPr lang="ru-RU" sz="1800" dirty="0" smtClean="0"/>
              <a:t>Транспортный </a:t>
            </a:r>
            <a:r>
              <a:rPr lang="ru-RU" sz="1800" dirty="0"/>
              <a:t>уровень стека </a:t>
            </a:r>
            <a:r>
              <a:rPr lang="ru-RU" sz="1800" dirty="0" err="1" smtClean="0"/>
              <a:t>Internet</a:t>
            </a:r>
            <a:endParaRPr lang="en-US" sz="1800" dirty="0" smtClean="0"/>
          </a:p>
          <a:p>
            <a:pPr lvl="1"/>
            <a:r>
              <a:rPr lang="ru-RU" sz="1800" dirty="0" smtClean="0"/>
              <a:t>Транспортный уровень модели </a:t>
            </a:r>
            <a:r>
              <a:rPr lang="en-US" sz="1800" dirty="0" smtClean="0"/>
              <a:t>OSI</a:t>
            </a:r>
            <a:endParaRPr lang="ru-RU" sz="1800" dirty="0" smtClean="0"/>
          </a:p>
          <a:p>
            <a:r>
              <a:rPr lang="ru-RU" sz="1800" dirty="0" smtClean="0"/>
              <a:t>Сложный</a:t>
            </a:r>
          </a:p>
          <a:p>
            <a:pPr lvl="1"/>
            <a:r>
              <a:rPr lang="ru-RU" sz="1800" dirty="0" smtClean="0"/>
              <a:t>Больше функций</a:t>
            </a:r>
          </a:p>
          <a:p>
            <a:pPr lvl="1"/>
            <a:r>
              <a:rPr lang="ru-RU" sz="1800" dirty="0" smtClean="0"/>
              <a:t>Больше накладных расходов</a:t>
            </a:r>
            <a:endParaRPr lang="ru-RU" sz="1800" dirty="0"/>
          </a:p>
          <a:p>
            <a:r>
              <a:rPr lang="ru-RU" sz="1800" dirty="0"/>
              <a:t>О</a:t>
            </a:r>
            <a:r>
              <a:rPr lang="ru-RU" sz="1800" dirty="0" smtClean="0"/>
              <a:t>беспечивает </a:t>
            </a:r>
            <a:r>
              <a:rPr lang="ru-RU" sz="1800" dirty="0"/>
              <a:t>надежную передачу</a:t>
            </a:r>
          </a:p>
          <a:p>
            <a:r>
              <a:rPr lang="ru-RU" sz="1800" dirty="0" smtClean="0"/>
              <a:t>Основан </a:t>
            </a:r>
            <a:r>
              <a:rPr lang="ru-RU" sz="1800" dirty="0"/>
              <a:t>на соединениях</a:t>
            </a:r>
          </a:p>
          <a:p>
            <a:pPr lvl="1"/>
            <a:r>
              <a:rPr lang="ru-RU" sz="1800" dirty="0" smtClean="0"/>
              <a:t>Не </a:t>
            </a:r>
            <a:r>
              <a:rPr lang="ru-RU" sz="1800" dirty="0"/>
              <a:t>компьютеров, а </a:t>
            </a:r>
            <a:r>
              <a:rPr lang="ru-RU" sz="1800" dirty="0" smtClean="0"/>
              <a:t>приложений</a:t>
            </a:r>
          </a:p>
          <a:p>
            <a:r>
              <a:rPr lang="ru-RU" sz="1800" dirty="0" smtClean="0"/>
              <a:t>Неструктурированный поток байтов</a:t>
            </a:r>
          </a:p>
          <a:p>
            <a:r>
              <a:rPr lang="ru-RU" sz="1800" strike="sngStrike" dirty="0" smtClean="0"/>
              <a:t>Широковещательная рассылка</a:t>
            </a:r>
            <a:endParaRPr lang="ru-RU" sz="1800" strike="sngStrike" dirty="0"/>
          </a:p>
        </p:txBody>
      </p:sp>
      <p:pic>
        <p:nvPicPr>
          <p:cNvPr id="215046" name="Picture 6" descr="Картинки по запросу tcp 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77" y="3573016"/>
            <a:ext cx="510002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Биты управления </a:t>
            </a:r>
            <a:r>
              <a:rPr kumimoji="0" lang="en-US" altLang="ru-RU" b="1" kern="0" dirty="0" smtClean="0"/>
              <a:t>TCP</a:t>
            </a:r>
          </a:p>
          <a:p>
            <a:pPr algn="ctr">
              <a:buClrTx/>
              <a:buSzTx/>
              <a:buNone/>
            </a:pPr>
            <a:r>
              <a:rPr kumimoji="0" lang="ru-RU" altLang="ru-RU" kern="0" dirty="0" err="1"/>
              <a:t>Control</a:t>
            </a:r>
            <a:r>
              <a:rPr kumimoji="0" lang="ru-RU" altLang="ru-RU" kern="0" dirty="0"/>
              <a:t> </a:t>
            </a:r>
            <a:r>
              <a:rPr kumimoji="0" lang="ru-RU" altLang="ru-RU" kern="0" dirty="0" err="1"/>
              <a:t>bits</a:t>
            </a:r>
            <a:endParaRPr kumimoji="0" lang="ru-RU" altLang="ru-RU" b="1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50825" y="1600200"/>
            <a:ext cx="6481415" cy="2404864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altLang="ru-RU" sz="2000" kern="0" dirty="0" smtClean="0"/>
              <a:t>URG (</a:t>
            </a:r>
            <a:r>
              <a:rPr kumimoji="0" lang="ru-RU" altLang="ru-RU" sz="2000" kern="0" dirty="0" smtClean="0"/>
              <a:t>англ. </a:t>
            </a:r>
            <a:r>
              <a:rPr kumimoji="0" lang="en-US" altLang="ru-RU" sz="2000" kern="0" dirty="0" smtClean="0"/>
              <a:t>Urgent Pointer field significant) </a:t>
            </a:r>
            <a:endParaRPr kumimoji="0" lang="ru-RU" altLang="ru-RU" sz="2000" kern="0" dirty="0" smtClean="0"/>
          </a:p>
          <a:p>
            <a:r>
              <a:rPr kumimoji="0" lang="en-US" altLang="ru-RU" sz="2000" kern="0" dirty="0" smtClean="0"/>
              <a:t>ACK (</a:t>
            </a:r>
            <a:r>
              <a:rPr kumimoji="0" lang="en-US" altLang="ru-RU" sz="2000" kern="0" dirty="0" err="1" smtClean="0"/>
              <a:t>англ</a:t>
            </a:r>
            <a:r>
              <a:rPr kumimoji="0" lang="en-US" altLang="ru-RU" sz="2000" kern="0" dirty="0" smtClean="0"/>
              <a:t>. Acknowledgement field significant)</a:t>
            </a:r>
          </a:p>
          <a:p>
            <a:r>
              <a:rPr kumimoji="0" lang="ru-RU" altLang="ru-RU" sz="2000" kern="0" dirty="0" smtClean="0"/>
              <a:t>PSH (англ. </a:t>
            </a:r>
            <a:r>
              <a:rPr kumimoji="0" lang="ru-RU" altLang="ru-RU" sz="2000" kern="0" dirty="0" err="1" smtClean="0"/>
              <a:t>Push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function</a:t>
            </a:r>
            <a:r>
              <a:rPr kumimoji="0" lang="ru-RU" altLang="ru-RU" sz="2000" kern="0" dirty="0" smtClean="0"/>
              <a:t>)</a:t>
            </a:r>
            <a:endParaRPr kumimoji="0" lang="en-US" altLang="ru-RU" sz="2000" kern="0" dirty="0" smtClean="0"/>
          </a:p>
          <a:p>
            <a:r>
              <a:rPr kumimoji="0" lang="en-US" altLang="ru-RU" sz="2000" kern="0" dirty="0" smtClean="0"/>
              <a:t>RST (</a:t>
            </a:r>
            <a:r>
              <a:rPr kumimoji="0" lang="en-US" altLang="ru-RU" sz="2000" kern="0" dirty="0" err="1" smtClean="0"/>
              <a:t>англ</a:t>
            </a:r>
            <a:r>
              <a:rPr kumimoji="0" lang="en-US" altLang="ru-RU" sz="2000" kern="0" dirty="0" smtClean="0"/>
              <a:t>. Reset the connection)</a:t>
            </a:r>
          </a:p>
          <a:p>
            <a:r>
              <a:rPr kumimoji="0" lang="en-US" altLang="ru-RU" sz="2000" kern="0" dirty="0" smtClean="0"/>
              <a:t>SYN (</a:t>
            </a:r>
            <a:r>
              <a:rPr kumimoji="0" lang="en-US" altLang="ru-RU" sz="2000" kern="0" dirty="0" err="1" smtClean="0"/>
              <a:t>англ</a:t>
            </a:r>
            <a:r>
              <a:rPr kumimoji="0" lang="en-US" altLang="ru-RU" sz="2000" kern="0" dirty="0" smtClean="0"/>
              <a:t>. Synchronize sequence numbers)</a:t>
            </a:r>
          </a:p>
          <a:p>
            <a:r>
              <a:rPr kumimoji="0" lang="ru-RU" altLang="ru-RU" sz="2000" kern="0" dirty="0" smtClean="0"/>
              <a:t>FIN (англ. </a:t>
            </a:r>
            <a:r>
              <a:rPr kumimoji="0" lang="ru-RU" altLang="ru-RU" sz="2000" kern="0" dirty="0" err="1" smtClean="0"/>
              <a:t>No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more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data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from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sender</a:t>
            </a:r>
            <a:r>
              <a:rPr kumimoji="0" lang="ru-RU" altLang="ru-RU" sz="2000" kern="0" dirty="0" smtClean="0"/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4110038"/>
            <a:ext cx="7816850" cy="2049463"/>
          </a:xfrm>
          <a:prstGeom prst="rect">
            <a:avLst/>
          </a:prstGeom>
          <a:noFill/>
        </p:spPr>
      </p:pic>
      <p:sp>
        <p:nvSpPr>
          <p:cNvPr id="2" name="Овал 1"/>
          <p:cNvSpPr/>
          <p:nvPr/>
        </p:nvSpPr>
        <p:spPr bwMode="auto">
          <a:xfrm>
            <a:off x="3507531" y="5373216"/>
            <a:ext cx="1388145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Основные задачи протокола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1173163"/>
            <a:ext cx="79208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Передавать </a:t>
            </a:r>
            <a:r>
              <a:rPr lang="ru-RU" dirty="0"/>
              <a:t>непрерывные потоки данных между клиентами в обоих </a:t>
            </a:r>
            <a:r>
              <a:rPr lang="ru-RU" dirty="0" smtClean="0"/>
              <a:t>направлениях</a:t>
            </a:r>
          </a:p>
          <a:p>
            <a:pPr lvl="1"/>
            <a:r>
              <a:rPr lang="ru-RU" dirty="0" smtClean="0"/>
              <a:t>Полный дуплекс</a:t>
            </a:r>
            <a:endParaRPr lang="ru-RU" dirty="0"/>
          </a:p>
          <a:p>
            <a:pPr lvl="0"/>
            <a:r>
              <a:rPr lang="ru-RU" dirty="0"/>
              <a:t>О</a:t>
            </a:r>
            <a:r>
              <a:rPr lang="ru-RU" dirty="0" smtClean="0"/>
              <a:t>беспечивать </a:t>
            </a:r>
            <a:r>
              <a:rPr lang="ru-RU" dirty="0"/>
              <a:t>защиту от разрушения данных, потери, дублирования и нарушения очередности получения - </a:t>
            </a:r>
            <a:r>
              <a:rPr lang="ru-RU" b="1" dirty="0"/>
              <a:t>нумерация, </a:t>
            </a:r>
            <a:r>
              <a:rPr lang="ru-RU" b="1" dirty="0" smtClean="0"/>
              <a:t>квитанции</a:t>
            </a:r>
          </a:p>
          <a:p>
            <a:pPr lvl="1"/>
            <a:r>
              <a:rPr lang="ru-RU" dirty="0" smtClean="0"/>
              <a:t>Буферизация данных</a:t>
            </a:r>
            <a:endParaRPr lang="ru-RU" dirty="0"/>
          </a:p>
          <a:p>
            <a:pPr lvl="0"/>
            <a:r>
              <a:rPr lang="ru-RU" dirty="0"/>
              <a:t>У</a:t>
            </a:r>
            <a:r>
              <a:rPr lang="ru-RU" dirty="0" smtClean="0"/>
              <a:t>правлять </a:t>
            </a:r>
            <a:r>
              <a:rPr lang="ru-RU" dirty="0"/>
              <a:t>количеством данных, посылаемых ему отправителем - </a:t>
            </a:r>
            <a:r>
              <a:rPr lang="ru-RU" b="1" dirty="0"/>
              <a:t>окном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Единица потока данных </a:t>
            </a:r>
            <a:r>
              <a:rPr lang="en-US" dirty="0" smtClean="0"/>
              <a:t>(PDU) – </a:t>
            </a:r>
            <a:r>
              <a:rPr lang="ru-RU" dirty="0" smtClean="0"/>
              <a:t>сегмент</a:t>
            </a:r>
            <a:endParaRPr lang="ru-RU" dirty="0"/>
          </a:p>
          <a:p>
            <a:pPr lvl="0"/>
            <a:r>
              <a:rPr lang="ru-RU" dirty="0"/>
              <a:t>А</a:t>
            </a:r>
            <a:r>
              <a:rPr lang="ru-RU" dirty="0" smtClean="0"/>
              <a:t>дресовать </a:t>
            </a:r>
            <a:r>
              <a:rPr lang="ru-RU" dirty="0"/>
              <a:t>приложения -</a:t>
            </a:r>
            <a:r>
              <a:rPr lang="ru-RU" b="1" dirty="0"/>
              <a:t> номера портов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Сокет = </a:t>
            </a:r>
            <a:r>
              <a:rPr lang="en-US" dirty="0" smtClean="0"/>
              <a:t>IP</a:t>
            </a:r>
            <a:r>
              <a:rPr lang="ru-RU" dirty="0" smtClean="0"/>
              <a:t> + Порт</a:t>
            </a:r>
          </a:p>
          <a:p>
            <a:pPr lvl="0"/>
            <a:r>
              <a:rPr lang="ru-RU" dirty="0" smtClean="0"/>
              <a:t>Инициализировать </a:t>
            </a:r>
            <a:r>
              <a:rPr lang="ru-RU" dirty="0"/>
              <a:t>и поддерживать определенную информацию о состоянии каждого потока данных - </a:t>
            </a:r>
            <a:r>
              <a:rPr lang="ru-RU" b="1" dirty="0"/>
              <a:t>соединениях </a:t>
            </a:r>
            <a:endParaRPr lang="ru-RU" b="1" dirty="0" smtClean="0"/>
          </a:p>
          <a:p>
            <a:pPr lvl="1"/>
            <a:r>
              <a:rPr lang="ru-RU" dirty="0"/>
              <a:t>Соединение = Сокет + Сокет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3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62068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Логические соединения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22356"/>
              </p:ext>
            </p:extLst>
          </p:nvPr>
        </p:nvGraphicFramePr>
        <p:xfrm>
          <a:off x="1187624" y="1628800"/>
          <a:ext cx="731520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9" name="Picture" r:id="rId3" imgW="4390644" imgH="2862072" progId="Word.Picture.8">
                  <p:embed/>
                </p:oleObj>
              </mc:Choice>
              <mc:Fallback>
                <p:oleObj name="Picture" r:id="rId3" imgW="4390644" imgH="286207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7315200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ая выноска 3"/>
          <p:cNvSpPr/>
          <p:nvPr/>
        </p:nvSpPr>
        <p:spPr bwMode="auto">
          <a:xfrm>
            <a:off x="5940152" y="3861048"/>
            <a:ext cx="2736304" cy="1584176"/>
          </a:xfrm>
          <a:prstGeom prst="wedgeRectCallout">
            <a:avLst>
              <a:gd name="adj1" fmla="val 17110"/>
              <a:gd name="adj2" fmla="val -7415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100E0C"/>
                </a:solidFill>
              </a:rPr>
              <a:t>Установление соединения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r>
              <a:rPr lang="ru-RU" sz="1400" dirty="0" smtClean="0">
                <a:solidFill>
                  <a:srgbClr val="100E0C"/>
                </a:solidFill>
              </a:rPr>
              <a:t>Максимальный размер сегмента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</a:rPr>
              <a:t>Максимальный</a:t>
            </a:r>
            <a:r>
              <a:rPr kumimoji="1" lang="ru-RU" sz="1400" b="0" i="0" u="none" strike="noStrike" cap="none" normalizeH="0" dirty="0" smtClean="0">
                <a:ln>
                  <a:noFill/>
                </a:ln>
                <a:solidFill>
                  <a:srgbClr val="100E0C"/>
                </a:solidFill>
                <a:effectLst/>
              </a:rPr>
              <a:t> объём данных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r>
              <a:rPr lang="ru-RU" sz="1400" baseline="0" dirty="0" smtClean="0">
                <a:solidFill>
                  <a:srgbClr val="100E0C"/>
                </a:solidFill>
              </a:rPr>
              <a:t>Начальный</a:t>
            </a:r>
            <a:r>
              <a:rPr lang="ru-RU" sz="1400" dirty="0" smtClean="0">
                <a:solidFill>
                  <a:srgbClr val="100E0C"/>
                </a:solidFill>
              </a:rPr>
              <a:t> номер байта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77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898" y="332656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Установление </a:t>
            </a:r>
            <a:r>
              <a:rPr kumimoji="0" lang="en-US" altLang="ru-RU" b="1" kern="0" dirty="0" smtClean="0"/>
              <a:t>TCP-</a:t>
            </a:r>
            <a:r>
              <a:rPr kumimoji="0" lang="ru-RU" altLang="ru-RU" b="1" kern="0" dirty="0" smtClean="0"/>
              <a:t>соединения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22783" y="3880496"/>
            <a:ext cx="14636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598638" y="3041837"/>
            <a:ext cx="1368152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SYN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Seq2,  win2, seg2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962595" y="2204263"/>
            <a:ext cx="17367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806549" y="1249301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SYN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Seq1,  win1, seg1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695127" y="1798564"/>
            <a:ext cx="2271662" cy="42817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 flipV="1">
            <a:off x="1695127" y="2739962"/>
            <a:ext cx="2282577" cy="50405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auto">
          <a:xfrm flipV="1">
            <a:off x="1695127" y="2281273"/>
            <a:ext cx="2286000" cy="53069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" name="Line 1"/>
          <p:cNvSpPr>
            <a:spLocks noChangeShapeType="1"/>
          </p:cNvSpPr>
          <p:nvPr/>
        </p:nvSpPr>
        <p:spPr bwMode="auto">
          <a:xfrm>
            <a:off x="1695127" y="3613015"/>
            <a:ext cx="2282577" cy="5349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804478" y="4580696"/>
            <a:ext cx="8088002" cy="227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056" rIns="91440" bIns="304704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Процедура тр</a:t>
            </a:r>
            <a:r>
              <a:rPr kumimoji="0" lang="ru-RU" altLang="ru-RU" sz="1400" b="1" dirty="0">
                <a:cs typeface="Times New Roman" pitchFamily="18" charset="0"/>
              </a:rPr>
              <a:t>ё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хкратного подтверждения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Каждая сторона посылает: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начальное значение номера очереди отправления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seq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подтверждение начального номера очереди напарника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первоначальный размер окна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win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максимальный размер сегмента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seg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143000" y="362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 bwMode="auto">
          <a:xfrm>
            <a:off x="1695127" y="1371811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Прямая со стрелкой 51"/>
          <p:cNvCxnSpPr/>
          <p:nvPr/>
        </p:nvCxnSpPr>
        <p:spPr bwMode="auto">
          <a:xfrm>
            <a:off x="3966789" y="1479489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496346" y="3772818"/>
            <a:ext cx="14636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6372201" y="2934159"/>
            <a:ext cx="1296144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FIN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5736158" y="2096585"/>
            <a:ext cx="17367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6176739" y="1371810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dirty="0" smtClean="0">
                <a:latin typeface="Times New Roman CYR" charset="-52"/>
                <a:ea typeface="Times New Roman" pitchFamily="18" charset="0"/>
              </a:rPr>
              <a:t>F</a:t>
            </a:r>
            <a:r>
              <a:rPr kumimoji="0" lang="en-US" altLang="ru-RU" sz="1200" b="1" dirty="0">
                <a:latin typeface="Times New Roman CYR" charset="-52"/>
                <a:ea typeface="Times New Roman" pitchFamily="18" charset="0"/>
              </a:rPr>
              <a:t>I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5468690" y="1690886"/>
            <a:ext cx="2271662" cy="42817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 flipV="1">
            <a:off x="5468690" y="2632284"/>
            <a:ext cx="2282577" cy="50405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Line 3"/>
          <p:cNvSpPr>
            <a:spLocks noChangeShapeType="1"/>
          </p:cNvSpPr>
          <p:nvPr/>
        </p:nvSpPr>
        <p:spPr bwMode="auto">
          <a:xfrm flipV="1">
            <a:off x="5468690" y="2173595"/>
            <a:ext cx="2286000" cy="53069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Line 1"/>
          <p:cNvSpPr>
            <a:spLocks noChangeShapeType="1"/>
          </p:cNvSpPr>
          <p:nvPr/>
        </p:nvSpPr>
        <p:spPr bwMode="auto">
          <a:xfrm>
            <a:off x="5468690" y="3505337"/>
            <a:ext cx="2282577" cy="5349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1" name="Прямая со стрелкой 60"/>
          <p:cNvCxnSpPr/>
          <p:nvPr/>
        </p:nvCxnSpPr>
        <p:spPr bwMode="auto">
          <a:xfrm>
            <a:off x="5468690" y="1264133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Прямая со стрелкой 61"/>
          <p:cNvCxnSpPr/>
          <p:nvPr/>
        </p:nvCxnSpPr>
        <p:spPr bwMode="auto">
          <a:xfrm>
            <a:off x="7740352" y="1371811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Левая фигурная скобка 50"/>
          <p:cNvSpPr/>
          <p:nvPr/>
        </p:nvSpPr>
        <p:spPr bwMode="auto">
          <a:xfrm>
            <a:off x="5076056" y="3613015"/>
            <a:ext cx="288032" cy="85514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Прямая соединительная линия 95"/>
          <p:cNvCxnSpPr/>
          <p:nvPr/>
        </p:nvCxnSpPr>
        <p:spPr bwMode="auto">
          <a:xfrm>
            <a:off x="5580112" y="4468155"/>
            <a:ext cx="208823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4418856" y="3769643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dirty="0" smtClean="0">
                <a:latin typeface="Times New Roman CYR" charset="-52"/>
              </a:rPr>
              <a:t>Таймаут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Прямая соединительная линия 66"/>
          <p:cNvCxnSpPr/>
          <p:nvPr/>
        </p:nvCxnSpPr>
        <p:spPr bwMode="auto">
          <a:xfrm>
            <a:off x="1794010" y="4230018"/>
            <a:ext cx="208823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2123728" y="4337696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dirty="0" smtClean="0">
                <a:latin typeface="Times New Roman CYR" charset="-52"/>
              </a:rPr>
              <a:t>Established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976156" y="4481501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dirty="0" smtClean="0">
                <a:latin typeface="Times New Roman CYR" charset="-52"/>
              </a:rPr>
              <a:t>Closed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Логические соединения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 rot="6766820">
            <a:off x="1639992" y="398496"/>
            <a:ext cx="5706778" cy="7214023"/>
          </a:xfrm>
          <a:custGeom>
            <a:avLst/>
            <a:gdLst>
              <a:gd name="T0" fmla="*/ 135 w 139"/>
              <a:gd name="T1" fmla="*/ 82 h 110"/>
              <a:gd name="T2" fmla="*/ 116 w 139"/>
              <a:gd name="T3" fmla="*/ 90 h 110"/>
              <a:gd name="T4" fmla="*/ 115 w 139"/>
              <a:gd name="T5" fmla="*/ 99 h 110"/>
              <a:gd name="T6" fmla="*/ 82 w 139"/>
              <a:gd name="T7" fmla="*/ 105 h 110"/>
              <a:gd name="T8" fmla="*/ 81 w 139"/>
              <a:gd name="T9" fmla="*/ 104 h 110"/>
              <a:gd name="T10" fmla="*/ 51 w 139"/>
              <a:gd name="T11" fmla="*/ 105 h 110"/>
              <a:gd name="T12" fmla="*/ 35 w 139"/>
              <a:gd name="T13" fmla="*/ 91 h 110"/>
              <a:gd name="T14" fmla="*/ 29 w 139"/>
              <a:gd name="T15" fmla="*/ 89 h 110"/>
              <a:gd name="T16" fmla="*/ 12 w 139"/>
              <a:gd name="T17" fmla="*/ 63 h 110"/>
              <a:gd name="T18" fmla="*/ 13 w 139"/>
              <a:gd name="T19" fmla="*/ 62 h 110"/>
              <a:gd name="T20" fmla="*/ 4 w 139"/>
              <a:gd name="T21" fmla="*/ 41 h 110"/>
              <a:gd name="T22" fmla="*/ 16 w 139"/>
              <a:gd name="T23" fmla="*/ 33 h 110"/>
              <a:gd name="T24" fmla="*/ 15 w 139"/>
              <a:gd name="T25" fmla="*/ 20 h 110"/>
              <a:gd name="T26" fmla="*/ 40 w 139"/>
              <a:gd name="T27" fmla="*/ 12 h 110"/>
              <a:gd name="T28" fmla="*/ 40 w 139"/>
              <a:gd name="T29" fmla="*/ 11 h 110"/>
              <a:gd name="T30" fmla="*/ 74 w 139"/>
              <a:gd name="T31" fmla="*/ 5 h 110"/>
              <a:gd name="T32" fmla="*/ 88 w 139"/>
              <a:gd name="T33" fmla="*/ 17 h 110"/>
              <a:gd name="T34" fmla="*/ 107 w 139"/>
              <a:gd name="T35" fmla="*/ 19 h 110"/>
              <a:gd name="T36" fmla="*/ 124 w 139"/>
              <a:gd name="T37" fmla="*/ 40 h 110"/>
              <a:gd name="T38" fmla="*/ 135 w 139"/>
              <a:gd name="T39" fmla="*/ 63 h 110"/>
              <a:gd name="T40" fmla="*/ 132 w 139"/>
              <a:gd name="T41" fmla="*/ 66 h 110"/>
              <a:gd name="T42" fmla="*/ 135 w 139"/>
              <a:gd name="T43" fmla="*/ 8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110">
                <a:moveTo>
                  <a:pt x="135" y="82"/>
                </a:moveTo>
                <a:cubicBezTo>
                  <a:pt x="132" y="87"/>
                  <a:pt x="125" y="90"/>
                  <a:pt x="116" y="90"/>
                </a:cubicBezTo>
                <a:cubicBezTo>
                  <a:pt x="117" y="94"/>
                  <a:pt x="117" y="97"/>
                  <a:pt x="115" y="99"/>
                </a:cubicBezTo>
                <a:cubicBezTo>
                  <a:pt x="111" y="108"/>
                  <a:pt x="96" y="110"/>
                  <a:pt x="82" y="105"/>
                </a:cubicBezTo>
                <a:cubicBezTo>
                  <a:pt x="81" y="105"/>
                  <a:pt x="81" y="104"/>
                  <a:pt x="81" y="104"/>
                </a:cubicBezTo>
                <a:cubicBezTo>
                  <a:pt x="74" y="109"/>
                  <a:pt x="62" y="110"/>
                  <a:pt x="51" y="105"/>
                </a:cubicBezTo>
                <a:cubicBezTo>
                  <a:pt x="43" y="102"/>
                  <a:pt x="38" y="97"/>
                  <a:pt x="35" y="91"/>
                </a:cubicBezTo>
                <a:cubicBezTo>
                  <a:pt x="33" y="91"/>
                  <a:pt x="31" y="90"/>
                  <a:pt x="29" y="89"/>
                </a:cubicBezTo>
                <a:cubicBezTo>
                  <a:pt x="15" y="84"/>
                  <a:pt x="8" y="72"/>
                  <a:pt x="12" y="63"/>
                </a:cubicBezTo>
                <a:cubicBezTo>
                  <a:pt x="12" y="63"/>
                  <a:pt x="13" y="63"/>
                  <a:pt x="13" y="62"/>
                </a:cubicBezTo>
                <a:cubicBezTo>
                  <a:pt x="4" y="56"/>
                  <a:pt x="0" y="47"/>
                  <a:pt x="4" y="41"/>
                </a:cubicBezTo>
                <a:cubicBezTo>
                  <a:pt x="6" y="37"/>
                  <a:pt x="10" y="34"/>
                  <a:pt x="16" y="33"/>
                </a:cubicBezTo>
                <a:cubicBezTo>
                  <a:pt x="13" y="28"/>
                  <a:pt x="13" y="24"/>
                  <a:pt x="15" y="20"/>
                </a:cubicBezTo>
                <a:cubicBezTo>
                  <a:pt x="19" y="13"/>
                  <a:pt x="29" y="10"/>
                  <a:pt x="40" y="12"/>
                </a:cubicBezTo>
                <a:cubicBezTo>
                  <a:pt x="40" y="11"/>
                  <a:pt x="40" y="11"/>
                  <a:pt x="40" y="11"/>
                </a:cubicBezTo>
                <a:cubicBezTo>
                  <a:pt x="45" y="2"/>
                  <a:pt x="60" y="0"/>
                  <a:pt x="74" y="5"/>
                </a:cubicBezTo>
                <a:cubicBezTo>
                  <a:pt x="80" y="8"/>
                  <a:pt x="85" y="12"/>
                  <a:pt x="88" y="17"/>
                </a:cubicBezTo>
                <a:cubicBezTo>
                  <a:pt x="94" y="16"/>
                  <a:pt x="101" y="17"/>
                  <a:pt x="107" y="19"/>
                </a:cubicBezTo>
                <a:cubicBezTo>
                  <a:pt x="117" y="23"/>
                  <a:pt x="123" y="31"/>
                  <a:pt x="124" y="40"/>
                </a:cubicBezTo>
                <a:cubicBezTo>
                  <a:pt x="134" y="46"/>
                  <a:pt x="139" y="55"/>
                  <a:pt x="135" y="63"/>
                </a:cubicBezTo>
                <a:cubicBezTo>
                  <a:pt x="134" y="64"/>
                  <a:pt x="133" y="65"/>
                  <a:pt x="132" y="66"/>
                </a:cubicBezTo>
                <a:cubicBezTo>
                  <a:pt x="136" y="71"/>
                  <a:pt x="137" y="77"/>
                  <a:pt x="135" y="82"/>
                </a:cubicBezTo>
                <a:close/>
              </a:path>
            </a:pathLst>
          </a:custGeom>
          <a:noFill/>
          <a:ln w="0">
            <a:solidFill>
              <a:srgbClr val="242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1489" y="4456042"/>
            <a:ext cx="1135895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(IP2, n2)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21818" y="4729094"/>
            <a:ext cx="1124973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(IP1, n1)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7735" y="4303133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007878" y="3964549"/>
            <a:ext cx="884687" cy="5351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04475" y="4565263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51566" y="4750938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26319" y="5395340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IP2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767592" y="4598029"/>
            <a:ext cx="425960" cy="76454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49865" y="4794626"/>
            <a:ext cx="1004830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b="1"/>
              <a:t>TCP</a:t>
            </a:r>
            <a:endParaRPr lang="ru-RU" altLang="ru-RU" sz="1600" b="1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3410" y="4095614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</a:t>
            </a:r>
            <a:r>
              <a:rPr lang="en-US" altLang="ru-RU" dirty="0" smtClean="0"/>
              <a:t>pp</a:t>
            </a:r>
            <a:r>
              <a:rPr lang="en-GB" altLang="ru-RU" dirty="0" smtClean="0"/>
              <a:t>2</a:t>
            </a:r>
            <a:endParaRPr lang="ru-RU" altLang="ru-RU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464080" y="1594462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551456" y="1266800"/>
            <a:ext cx="884687" cy="49149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780819" y="1801981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627911" y="2009500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02664" y="2675746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IP3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41522" y="1725526"/>
            <a:ext cx="1124973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(IP3, n3)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726209" y="2042266"/>
            <a:ext cx="1004830" cy="34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TCP</a:t>
            </a:r>
            <a:endParaRPr lang="ru-RU" altLang="ru-RU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84222" y="1310488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App3</a:t>
            </a:r>
            <a:endParaRPr lang="ru-RU" altLang="ru-RU" dirty="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496846" y="4707250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551456" y="4281289"/>
            <a:ext cx="928375" cy="546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813586" y="4914769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660677" y="5155054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890040" y="5766690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IP1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6272312" y="4903847"/>
            <a:ext cx="393194" cy="8737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802664" y="5198743"/>
            <a:ext cx="1004830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b="1"/>
              <a:t>TCP</a:t>
            </a:r>
            <a:endParaRPr lang="ru-RU" altLang="ru-RU" sz="1600" b="1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627911" y="4259445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App1</a:t>
            </a:r>
            <a:endParaRPr lang="ru-RU" altLang="ru-RU" dirty="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1739656" y="4882003"/>
            <a:ext cx="3899177" cy="480571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1433838" y="4488809"/>
            <a:ext cx="10922" cy="65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433838" y="4696328"/>
            <a:ext cx="0" cy="5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1827033" y="2359006"/>
            <a:ext cx="4281449" cy="2522997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5322093" y="1856591"/>
            <a:ext cx="458727" cy="109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 rot="19756350">
            <a:off x="2384058" y="3183127"/>
            <a:ext cx="2326399" cy="10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>
                <a:latin typeface="Arial Narrow" pitchFamily="34" charset="0"/>
              </a:rPr>
              <a:t>Connection </a:t>
            </a:r>
            <a:br>
              <a:rPr lang="en-GB" altLang="ru-RU" dirty="0">
                <a:latin typeface="Arial Narrow" pitchFamily="34" charset="0"/>
              </a:rPr>
            </a:br>
            <a:r>
              <a:rPr lang="en-GB" altLang="ru-RU" dirty="0">
                <a:latin typeface="Arial Narrow" pitchFamily="34" charset="0"/>
              </a:rPr>
              <a:t>{(IP2, n2), (IP3, n3)}</a:t>
            </a:r>
            <a:endParaRPr lang="ru-RU" altLang="ru-RU" dirty="0">
              <a:latin typeface="Arial Narrow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ru-RU" altLang="ru-RU" dirty="0">
              <a:latin typeface="Arial Narrow" pitchFamily="34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364471">
            <a:off x="3030920" y="4415937"/>
            <a:ext cx="2326399" cy="10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>
                <a:latin typeface="Arial Narrow" pitchFamily="34" charset="0"/>
              </a:rPr>
              <a:t>Connection </a:t>
            </a:r>
            <a:br>
              <a:rPr lang="en-GB" altLang="ru-RU" dirty="0">
                <a:latin typeface="Arial Narrow" pitchFamily="34" charset="0"/>
              </a:rPr>
            </a:br>
            <a:r>
              <a:rPr lang="en-GB" altLang="ru-RU" dirty="0">
                <a:latin typeface="Arial Narrow" pitchFamily="34" charset="0"/>
              </a:rPr>
              <a:t>{(IP2, n2), (IP1, n1)}</a:t>
            </a:r>
            <a:endParaRPr lang="ru-RU" altLang="ru-RU" dirty="0">
              <a:latin typeface="Arial Narrow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ru-RU" altLang="ru-RU" dirty="0">
              <a:latin typeface="Arial Narrow" pitchFamily="34" charset="0"/>
            </a:endParaRPr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1433838" y="4587107"/>
            <a:ext cx="404116" cy="277148"/>
          </a:xfrm>
          <a:custGeom>
            <a:avLst/>
            <a:gdLst>
              <a:gd name="T0" fmla="*/ 0 w 296"/>
              <a:gd name="T1" fmla="*/ 0 h 203"/>
              <a:gd name="T2" fmla="*/ 56 w 296"/>
              <a:gd name="T3" fmla="*/ 136 h 203"/>
              <a:gd name="T4" fmla="*/ 176 w 296"/>
              <a:gd name="T5" fmla="*/ 192 h 203"/>
              <a:gd name="T6" fmla="*/ 296 w 296"/>
              <a:gd name="T7" fmla="*/ 20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203">
                <a:moveTo>
                  <a:pt x="0" y="0"/>
                </a:moveTo>
                <a:cubicBezTo>
                  <a:pt x="13" y="52"/>
                  <a:pt x="27" y="104"/>
                  <a:pt x="56" y="136"/>
                </a:cubicBezTo>
                <a:cubicBezTo>
                  <a:pt x="85" y="168"/>
                  <a:pt x="136" y="181"/>
                  <a:pt x="176" y="192"/>
                </a:cubicBezTo>
                <a:cubicBezTo>
                  <a:pt x="216" y="203"/>
                  <a:pt x="256" y="201"/>
                  <a:pt x="296" y="20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6064793" y="1736448"/>
            <a:ext cx="184310" cy="644402"/>
          </a:xfrm>
          <a:custGeom>
            <a:avLst/>
            <a:gdLst>
              <a:gd name="T0" fmla="*/ 0 w 135"/>
              <a:gd name="T1" fmla="*/ 472 h 472"/>
              <a:gd name="T2" fmla="*/ 128 w 135"/>
              <a:gd name="T3" fmla="*/ 296 h 472"/>
              <a:gd name="T4" fmla="*/ 40 w 135"/>
              <a:gd name="T5" fmla="*/ 0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472">
                <a:moveTo>
                  <a:pt x="0" y="472"/>
                </a:moveTo>
                <a:cubicBezTo>
                  <a:pt x="60" y="423"/>
                  <a:pt x="121" y="375"/>
                  <a:pt x="128" y="296"/>
                </a:cubicBezTo>
                <a:cubicBezTo>
                  <a:pt x="135" y="217"/>
                  <a:pt x="87" y="108"/>
                  <a:pt x="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5660677" y="4816470"/>
            <a:ext cx="371350" cy="546103"/>
          </a:xfrm>
          <a:custGeom>
            <a:avLst/>
            <a:gdLst>
              <a:gd name="T0" fmla="*/ 0 w 272"/>
              <a:gd name="T1" fmla="*/ 400 h 400"/>
              <a:gd name="T2" fmla="*/ 136 w 272"/>
              <a:gd name="T3" fmla="*/ 328 h 400"/>
              <a:gd name="T4" fmla="*/ 248 w 272"/>
              <a:gd name="T5" fmla="*/ 184 h 400"/>
              <a:gd name="T6" fmla="*/ 272 w 272"/>
              <a:gd name="T7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400">
                <a:moveTo>
                  <a:pt x="0" y="400"/>
                </a:moveTo>
                <a:cubicBezTo>
                  <a:pt x="47" y="382"/>
                  <a:pt x="95" y="364"/>
                  <a:pt x="136" y="328"/>
                </a:cubicBezTo>
                <a:cubicBezTo>
                  <a:pt x="177" y="292"/>
                  <a:pt x="225" y="239"/>
                  <a:pt x="248" y="184"/>
                </a:cubicBezTo>
                <a:cubicBezTo>
                  <a:pt x="271" y="129"/>
                  <a:pt x="271" y="64"/>
                  <a:pt x="27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Демультиплексирование</a:t>
            </a:r>
          </a:p>
          <a:p>
            <a:pPr algn="ctr">
              <a:buClrTx/>
              <a:buSzTx/>
              <a:buNone/>
            </a:pPr>
            <a:r>
              <a:rPr kumimoji="0" lang="en-US" altLang="ru-RU" b="1" kern="0" dirty="0" smtClean="0"/>
              <a:t>TCP</a:t>
            </a:r>
            <a:r>
              <a:rPr kumimoji="0" lang="ru-RU" altLang="ru-RU" b="1" kern="0" dirty="0" smtClean="0"/>
              <a:t>-соединений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486692" y="1560480"/>
            <a:ext cx="6536532" cy="5170548"/>
            <a:chOff x="1583530" y="0"/>
            <a:chExt cx="6536532" cy="5849998"/>
          </a:xfrm>
        </p:grpSpPr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3609975" y="1166813"/>
              <a:ext cx="2303463" cy="256698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2268538" y="404813"/>
              <a:ext cx="1079500" cy="57626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2411413" y="549275"/>
              <a:ext cx="1152525" cy="383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 smtClean="0">
                  <a:latin typeface="Times New Roman" pitchFamily="18" charset="0"/>
                </a:rPr>
                <a:t>WWW</a:t>
              </a:r>
              <a:endParaRPr lang="ru-RU" altLang="ru-RU" sz="2400" dirty="0">
                <a:latin typeface="Times New Roman" pitchFamily="18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5940425" y="404813"/>
              <a:ext cx="1079500" cy="57626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053138" y="511175"/>
              <a:ext cx="1152525" cy="383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 smtClean="0">
                  <a:latin typeface="Times New Roman" pitchFamily="18" charset="0"/>
                </a:rPr>
                <a:t>WWW</a:t>
              </a:r>
              <a:endParaRPr lang="ru-RU" altLang="ru-RU" sz="2400" dirty="0">
                <a:latin typeface="Times New Roman" pitchFamily="18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498975" y="3733800"/>
              <a:ext cx="504825" cy="1444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5473700" y="4713288"/>
              <a:ext cx="4318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3579813" y="4705350"/>
              <a:ext cx="4318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4089400" y="5449888"/>
              <a:ext cx="21240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Browsers</a:t>
              </a:r>
              <a:endParaRPr lang="ru-RU" altLang="ru-RU"/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3567113" y="4619625"/>
              <a:ext cx="287336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2800" b="1">
                  <a:latin typeface="Times New Roman" pitchFamily="18" charset="0"/>
                </a:rPr>
                <a:t>к</a:t>
              </a: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3917950" y="4510088"/>
              <a:ext cx="12255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US" altLang="ru-RU" sz="1600">
                  <a:latin typeface="Arial Narrow" pitchFamily="34" charset="0"/>
                </a:rPr>
                <a:t>k</a:t>
              </a:r>
              <a:r>
                <a:rPr lang="en-US" altLang="ru-RU">
                  <a:latin typeface="Arial Narrow" pitchFamily="34" charset="0"/>
                </a:rPr>
                <a:t>, n</a:t>
              </a:r>
              <a:r>
                <a:rPr lang="en-US" altLang="ru-RU" sz="1600">
                  <a:latin typeface="Arial Narrow" pitchFamily="34" charset="0"/>
                </a:rPr>
                <a:t>k</a:t>
              </a:r>
              <a:r>
                <a:rPr lang="en-US" altLang="ru-RU">
                  <a:latin typeface="Arial Narrow" pitchFamily="34" charset="0"/>
                </a:rPr>
                <a:t>)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1583530" y="0"/>
              <a:ext cx="208915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>
                  <a:latin typeface="Arial Narrow" pitchFamily="34" charset="0"/>
                </a:rPr>
                <a:t>www1.model.ru – IP1</a:t>
              </a:r>
              <a:endParaRPr lang="ru-RU" altLang="ru-RU" sz="1600" dirty="0">
                <a:latin typeface="Times New Roman" pitchFamily="18" charset="0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284663" y="2492375"/>
              <a:ext cx="1008062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389438" y="2492376"/>
              <a:ext cx="10890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TCP</a:t>
              </a:r>
              <a:endParaRPr lang="ru-RU" altLang="ru-RU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922713" y="1701800"/>
              <a:ext cx="1728787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4494213" y="17018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5105400" y="17018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924300" y="1341438"/>
              <a:ext cx="172720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4284663" y="1316037"/>
              <a:ext cx="17272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HTTP</a:t>
              </a:r>
              <a:endParaRPr lang="ru-RU" altLang="ru-RU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 flipH="1" flipV="1">
              <a:off x="4168775" y="2108200"/>
              <a:ext cx="547688" cy="384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4787900" y="2120900"/>
              <a:ext cx="25400" cy="371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V="1">
              <a:off x="4787900" y="2133600"/>
              <a:ext cx="5461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 flipV="1">
              <a:off x="3800475" y="3906838"/>
              <a:ext cx="1068388" cy="823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 flipV="1">
              <a:off x="5427663" y="981075"/>
              <a:ext cx="944562" cy="973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6003924" y="1739900"/>
              <a:ext cx="2116138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2000">
                  <a:latin typeface="Arial Narrow" pitchFamily="34" charset="0"/>
                </a:rPr>
                <a:t>{(</a:t>
              </a:r>
              <a:r>
                <a:rPr lang="en-US" altLang="ru-RU">
                  <a:latin typeface="Arial Narrow" pitchFamily="34" charset="0"/>
                </a:rPr>
                <a:t>IP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, </a:t>
              </a:r>
              <a:r>
                <a:rPr lang="en-US" altLang="ru-RU">
                  <a:latin typeface="Arial Narrow" pitchFamily="34" charset="0"/>
                </a:rPr>
                <a:t>n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), </a:t>
              </a: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GB" altLang="ru-RU" sz="1600">
                  <a:latin typeface="Arial Narrow" pitchFamily="34" charset="0"/>
                </a:rPr>
                <a:t>2</a:t>
              </a:r>
              <a:r>
                <a:rPr lang="en-US" altLang="ru-RU">
                  <a:latin typeface="Arial Narrow" pitchFamily="34" charset="0"/>
                </a:rPr>
                <a:t>, </a:t>
              </a:r>
              <a:r>
                <a:rPr lang="ru-RU" altLang="ru-RU">
                  <a:latin typeface="Arial Narrow" pitchFamily="34" charset="0"/>
                </a:rPr>
                <a:t>80</a:t>
              </a:r>
              <a:r>
                <a:rPr lang="en-US" altLang="ru-RU">
                  <a:latin typeface="Arial Narrow" pitchFamily="34" charset="0"/>
                </a:rPr>
                <a:t>)}</a:t>
              </a:r>
              <a:endParaRPr lang="ru-RU" altLang="ru-RU" sz="2000">
                <a:latin typeface="Arial Narrow" pitchFamily="34" charset="0"/>
              </a:endParaRP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V="1">
              <a:off x="3563938" y="3878263"/>
              <a:ext cx="1125537" cy="817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 flipH="1" flipV="1">
              <a:off x="3059113" y="981075"/>
              <a:ext cx="1008062" cy="935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1908175" y="2586038"/>
              <a:ext cx="1439863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endParaRPr lang="ru-RU" altLang="ru-RU" sz="2000">
                <a:latin typeface="Times New Roman" pitchFamily="18" charset="0"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1820863" y="1709738"/>
              <a:ext cx="2433637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2000">
                  <a:latin typeface="Arial Narrow" pitchFamily="34" charset="0"/>
                </a:rPr>
                <a:t>{(</a:t>
              </a:r>
              <a:r>
                <a:rPr lang="en-US" altLang="ru-RU">
                  <a:latin typeface="Arial Narrow" pitchFamily="34" charset="0"/>
                </a:rPr>
                <a:t>IP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, </a:t>
              </a:r>
              <a:r>
                <a:rPr lang="en-US" altLang="ru-RU">
                  <a:latin typeface="Arial Narrow" pitchFamily="34" charset="0"/>
                </a:rPr>
                <a:t>n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), </a:t>
              </a: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GB" altLang="ru-RU" sz="1400">
                  <a:latin typeface="Arial Narrow" pitchFamily="34" charset="0"/>
                </a:rPr>
                <a:t>1</a:t>
              </a:r>
              <a:r>
                <a:rPr lang="en-US" altLang="ru-RU">
                  <a:latin typeface="Arial Narrow" pitchFamily="34" charset="0"/>
                </a:rPr>
                <a:t>, </a:t>
              </a:r>
              <a:r>
                <a:rPr lang="ru-RU" altLang="ru-RU">
                  <a:latin typeface="Arial Narrow" pitchFamily="34" charset="0"/>
                </a:rPr>
                <a:t>80</a:t>
              </a:r>
              <a:r>
                <a:rPr lang="en-US" altLang="ru-RU">
                  <a:latin typeface="Arial Narrow" pitchFamily="34" charset="0"/>
                </a:rPr>
                <a:t>)}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5838825" y="4510088"/>
              <a:ext cx="15144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US" altLang="ru-RU" sz="1600">
                  <a:latin typeface="Arial Narrow" pitchFamily="34" charset="0"/>
                </a:rPr>
                <a:t>m</a:t>
              </a:r>
              <a:r>
                <a:rPr lang="en-US" altLang="ru-RU">
                  <a:latin typeface="Arial Narrow" pitchFamily="34" charset="0"/>
                </a:rPr>
                <a:t>, n</a:t>
              </a:r>
              <a:r>
                <a:rPr lang="en-US" altLang="ru-RU" sz="1600">
                  <a:latin typeface="Arial Narrow" pitchFamily="34" charset="0"/>
                </a:rPr>
                <a:t>m</a:t>
              </a:r>
              <a:r>
                <a:rPr lang="en-US" altLang="ru-RU">
                  <a:latin typeface="Arial Narrow" pitchFamily="34" charset="0"/>
                </a:rPr>
                <a:t>)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 flipH="1" flipV="1">
              <a:off x="4962525" y="3898900"/>
              <a:ext cx="712788" cy="812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 flipV="1">
              <a:off x="4838700" y="908050"/>
              <a:ext cx="1389063" cy="941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AutoShape 35"/>
            <p:cNvSpPr>
              <a:spLocks/>
            </p:cNvSpPr>
            <p:nvPr/>
          </p:nvSpPr>
          <p:spPr bwMode="auto">
            <a:xfrm rot="16200000">
              <a:off x="4667250" y="4171950"/>
              <a:ext cx="190500" cy="2362200"/>
            </a:xfrm>
            <a:prstGeom prst="leftBrace">
              <a:avLst>
                <a:gd name="adj1" fmla="val 10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5927725" y="2262188"/>
              <a:ext cx="21621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>
                  <a:latin typeface="Arial Narrow" pitchFamily="34" charset="0"/>
                </a:rPr>
                <a:t>{(</a:t>
              </a:r>
              <a:r>
                <a:rPr lang="en-US" altLang="ru-RU" dirty="0" err="1">
                  <a:latin typeface="Arial Narrow" pitchFamily="34" charset="0"/>
                </a:rPr>
                <a:t>IP</a:t>
              </a:r>
              <a:r>
                <a:rPr lang="en-US" altLang="ru-RU" sz="1600" dirty="0" err="1">
                  <a:latin typeface="Arial Narrow" pitchFamily="34" charset="0"/>
                </a:rPr>
                <a:t>m</a:t>
              </a:r>
              <a:r>
                <a:rPr lang="en-US" altLang="ru-RU" dirty="0">
                  <a:latin typeface="Arial Narrow" pitchFamily="34" charset="0"/>
                </a:rPr>
                <a:t>, n</a:t>
              </a:r>
              <a:r>
                <a:rPr lang="en-US" altLang="ru-RU" sz="1600" dirty="0">
                  <a:latin typeface="Arial Narrow" pitchFamily="34" charset="0"/>
                </a:rPr>
                <a:t>m</a:t>
              </a:r>
              <a:r>
                <a:rPr lang="en-US" altLang="ru-RU" dirty="0">
                  <a:latin typeface="Arial Narrow" pitchFamily="34" charset="0"/>
                </a:rPr>
                <a:t>), (IP</a:t>
              </a:r>
              <a:r>
                <a:rPr lang="en-GB" altLang="ru-RU" sz="1600" dirty="0">
                  <a:latin typeface="Arial Narrow" pitchFamily="34" charset="0"/>
                </a:rPr>
                <a:t>2</a:t>
              </a:r>
              <a:r>
                <a:rPr lang="en-US" altLang="ru-RU" dirty="0">
                  <a:latin typeface="Arial Narrow" pitchFamily="34" charset="0"/>
                </a:rPr>
                <a:t>, </a:t>
              </a:r>
              <a:r>
                <a:rPr lang="ru-RU" altLang="ru-RU" dirty="0">
                  <a:latin typeface="Arial Narrow" pitchFamily="34" charset="0"/>
                </a:rPr>
                <a:t>80</a:t>
              </a:r>
              <a:r>
                <a:rPr lang="en-US" altLang="ru-RU" dirty="0">
                  <a:latin typeface="Arial Narrow" pitchFamily="34" charset="0"/>
                </a:rPr>
                <a:t>)}</a:t>
              </a:r>
              <a:endParaRPr lang="ru-RU" altLang="ru-RU" dirty="0">
                <a:latin typeface="Arial Narrow" pitchFamily="34" charset="0"/>
              </a:endParaRPr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5434013" y="4683125"/>
              <a:ext cx="11382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2800" b="1">
                  <a:latin typeface="Times New Roman" pitchFamily="18" charset="0"/>
                </a:rPr>
                <a:t>m</a:t>
              </a:r>
              <a:endParaRPr lang="ru-RU" altLang="ru-RU" sz="2800" b="1">
                <a:latin typeface="Times New Roman" pitchFamily="18" charset="0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 flipV="1">
              <a:off x="2984500" y="1168400"/>
              <a:ext cx="203200" cy="1143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5506913" y="0"/>
              <a:ext cx="18923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ru-RU" dirty="0">
                  <a:latin typeface="Arial Narrow" pitchFamily="34" charset="0"/>
                </a:rPr>
                <a:t>www2.tour.ru – IP2</a:t>
              </a:r>
              <a:endParaRPr lang="ru-RU" altLang="ru-RU" dirty="0"/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4284663" y="3000375"/>
              <a:ext cx="1008062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4559299" y="3035300"/>
              <a:ext cx="4953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IP</a:t>
              </a:r>
              <a:endParaRPr lang="ru-RU" altLang="ru-RU"/>
            </a:p>
          </p:txBody>
        </p:sp>
        <p:sp>
          <p:nvSpPr>
            <p:cNvPr id="81" name="Rectangle 42" descr="Dark horizontal"/>
            <p:cNvSpPr>
              <a:spLocks noChangeArrowheads="1"/>
            </p:cNvSpPr>
            <p:nvPr/>
          </p:nvSpPr>
          <p:spPr bwMode="auto">
            <a:xfrm>
              <a:off x="3949700" y="1930400"/>
              <a:ext cx="508000" cy="1651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Rectangle 43" descr="Dark horizontal"/>
            <p:cNvSpPr>
              <a:spLocks noChangeArrowheads="1"/>
            </p:cNvSpPr>
            <p:nvPr/>
          </p:nvSpPr>
          <p:spPr bwMode="auto">
            <a:xfrm>
              <a:off x="4546600" y="1879600"/>
              <a:ext cx="508000" cy="2667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Rectangle 44" descr="Dark horizontal"/>
            <p:cNvSpPr>
              <a:spLocks noChangeArrowheads="1"/>
            </p:cNvSpPr>
            <p:nvPr/>
          </p:nvSpPr>
          <p:spPr bwMode="auto">
            <a:xfrm>
              <a:off x="5130800" y="1993900"/>
              <a:ext cx="508000" cy="1270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 flipV="1">
              <a:off x="4762500" y="3429000"/>
              <a:ext cx="0" cy="279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 flipV="1">
              <a:off x="4762500" y="2921000"/>
              <a:ext cx="0" cy="88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Text Box 47"/>
            <p:cNvSpPr txBox="1">
              <a:spLocks noChangeArrowheads="1"/>
            </p:cNvSpPr>
            <p:nvPr/>
          </p:nvSpPr>
          <p:spPr bwMode="auto">
            <a:xfrm>
              <a:off x="2463799" y="2628900"/>
              <a:ext cx="10032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>
                  <a:latin typeface="Arial Narrow" pitchFamily="34" charset="0"/>
                </a:rPr>
                <a:t>Buffers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 flipV="1">
              <a:off x="3175000" y="1993900"/>
              <a:ext cx="774700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4940300" y="2159000"/>
              <a:ext cx="1054100" cy="2921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 flipV="1">
              <a:off x="5651500" y="1968500"/>
              <a:ext cx="444500" cy="635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51"/>
            <p:cNvSpPr>
              <a:spLocks noChangeShapeType="1"/>
            </p:cNvSpPr>
            <p:nvPr/>
          </p:nvSpPr>
          <p:spPr bwMode="auto">
            <a:xfrm>
              <a:off x="3543300" y="1943100"/>
              <a:ext cx="355600" cy="635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3860800" y="36830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>
                  <a:latin typeface="Arial Narrow" pitchFamily="34" charset="0"/>
                </a:rPr>
                <a:t>IP1, IP2</a:t>
              </a:r>
              <a:endParaRPr lang="ru-RU" altLang="ru-RU" sz="140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7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Квитирование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124744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b="1" dirty="0"/>
              <a:t>В рамках соединения правильность передачи каждого сегмента должна подтверждаться квитанцией получателя (положительной </a:t>
            </a:r>
            <a:r>
              <a:rPr lang="ru-RU" sz="1400" b="1" strike="sngStrike" dirty="0"/>
              <a:t>или отрицательной</a:t>
            </a:r>
            <a:r>
              <a:rPr lang="ru-RU" sz="1400" b="1" dirty="0"/>
              <a:t>)</a:t>
            </a: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780928"/>
            <a:ext cx="7848872" cy="270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0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836712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Механизм подтверждения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2492896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Копия </a:t>
            </a:r>
            <a:r>
              <a:rPr lang="ru-RU" dirty="0"/>
              <a:t>отправленного сегмента ставится в  очередь повторной передачи и запускает таймер</a:t>
            </a:r>
          </a:p>
          <a:p>
            <a:pPr lvl="0"/>
            <a:r>
              <a:rPr lang="ru-RU" dirty="0"/>
              <a:t>К</a:t>
            </a:r>
            <a:r>
              <a:rPr lang="ru-RU" dirty="0" smtClean="0"/>
              <a:t>огда </a:t>
            </a:r>
            <a:r>
              <a:rPr lang="ru-RU" dirty="0"/>
              <a:t>приходит подтверждение - сегмент удаляется из очереди</a:t>
            </a:r>
          </a:p>
          <a:p>
            <a:pPr lvl="0"/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подтверждение не приходит до истечения срока, то сегмент посылается повторно </a:t>
            </a:r>
          </a:p>
          <a:p>
            <a:pPr lvl="0"/>
            <a:r>
              <a:rPr lang="ru-RU" dirty="0"/>
              <a:t>М</a:t>
            </a:r>
            <a:r>
              <a:rPr lang="ru-RU" dirty="0" smtClean="0"/>
              <a:t>еханизм </a:t>
            </a:r>
            <a:r>
              <a:rPr lang="ru-RU" dirty="0"/>
              <a:t>подтверждения  является накопительным -  подтверждение номера </a:t>
            </a:r>
            <a:r>
              <a:rPr lang="ru-RU" b="1" dirty="0"/>
              <a:t>X</a:t>
            </a:r>
            <a:r>
              <a:rPr lang="ru-RU" dirty="0"/>
              <a:t> означает, что все байты с номерами </a:t>
            </a:r>
            <a:r>
              <a:rPr lang="ru-RU" b="1" dirty="0"/>
              <a:t>N&lt;X</a:t>
            </a:r>
            <a:r>
              <a:rPr lang="ru-RU" dirty="0"/>
              <a:t> уже получены</a:t>
            </a:r>
          </a:p>
          <a:p>
            <a:pPr lvl="0"/>
            <a:r>
              <a:rPr lang="ru-RU" dirty="0"/>
              <a:t>В</a:t>
            </a:r>
            <a:r>
              <a:rPr lang="ru-RU" dirty="0" smtClean="0"/>
              <a:t>озможно </a:t>
            </a:r>
            <a:r>
              <a:rPr lang="ru-RU" dirty="0"/>
              <a:t>появление дубликатов в условиях повторной передачи</a:t>
            </a:r>
          </a:p>
        </p:txBody>
      </p:sp>
    </p:spTree>
    <p:extLst>
      <p:ext uri="{BB962C8B-B14F-4D97-AF65-F5344CB8AC3E}">
        <p14:creationId xmlns:p14="http://schemas.microsoft.com/office/powerpoint/2010/main" val="24161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Овал 166"/>
          <p:cNvSpPr/>
          <p:nvPr/>
        </p:nvSpPr>
        <p:spPr bwMode="auto">
          <a:xfrm>
            <a:off x="2829625" y="3728591"/>
            <a:ext cx="893031" cy="8124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Овал 167"/>
          <p:cNvSpPr/>
          <p:nvPr/>
        </p:nvSpPr>
        <p:spPr bwMode="auto">
          <a:xfrm>
            <a:off x="4061590" y="3794550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Овал 169"/>
          <p:cNvSpPr/>
          <p:nvPr/>
        </p:nvSpPr>
        <p:spPr bwMode="auto">
          <a:xfrm>
            <a:off x="5325314" y="3752787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867259" y="1308688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Метод «скользящего окна»</a:t>
            </a: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1" y="2132856"/>
            <a:ext cx="8280920" cy="39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ая выноска 1"/>
          <p:cNvSpPr/>
          <p:nvPr/>
        </p:nvSpPr>
        <p:spPr bwMode="auto">
          <a:xfrm>
            <a:off x="5292080" y="1340768"/>
            <a:ext cx="3024336" cy="720079"/>
          </a:xfrm>
          <a:prstGeom prst="wedgeRectCallout">
            <a:avLst>
              <a:gd name="adj1" fmla="val -21463"/>
              <a:gd name="adj2" fmla="val 10879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ru-RU" sz="1200" b="1" dirty="0">
                <a:solidFill>
                  <a:srgbClr val="100E0C"/>
                </a:solidFill>
              </a:rPr>
              <a:t>W - размер окна</a:t>
            </a:r>
            <a:r>
              <a:rPr lang="ru-RU" sz="1200" dirty="0">
                <a:solidFill>
                  <a:srgbClr val="100E0C"/>
                </a:solidFill>
              </a:rPr>
              <a:t> - количество кадров, которые разрешается передавать без получения квитанции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4725144"/>
            <a:ext cx="314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trike="sngStrike" dirty="0" smtClean="0"/>
              <a:t>Метод простоя источника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22259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Метод «скользящего окна»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565150" y="1541463"/>
          <a:ext cx="11141075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2" name="CorelDRAW" r:id="rId3" imgW="4418990" imgH="1106729" progId="CorelDRAW.Graphic.11">
                  <p:embed/>
                </p:oleObj>
              </mc:Choice>
              <mc:Fallback>
                <p:oleObj name="CorelDRAW" r:id="rId3" imgW="4418990" imgH="1106729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541463"/>
                        <a:ext cx="11141075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0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Буфера </a:t>
            </a:r>
            <a:r>
              <a:rPr kumimoji="0" lang="en-US" altLang="ru-RU" b="1" kern="0" dirty="0" smtClean="0"/>
              <a:t>TCP</a:t>
            </a:r>
            <a:r>
              <a:rPr kumimoji="0" lang="ru-RU" altLang="ru-RU" b="1" kern="0" dirty="0" smtClean="0"/>
              <a:t>-соединения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37014" y="952059"/>
            <a:ext cx="9002365" cy="5616575"/>
            <a:chOff x="34131" y="1019235"/>
            <a:chExt cx="9650413" cy="6048375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51619" y="1524060"/>
              <a:ext cx="790575" cy="7191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739856" y="1451035"/>
              <a:ext cx="790575" cy="7191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4131" y="1066860"/>
              <a:ext cx="194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2400">
                  <a:latin typeface="Times New Roman" pitchFamily="18" charset="0"/>
                </a:rPr>
                <a:t>(</a:t>
              </a:r>
              <a:r>
                <a:rPr lang="en-US" altLang="ru-RU" sz="2400">
                  <a:latin typeface="Times New Roman" pitchFamily="18" charset="0"/>
                </a:rPr>
                <a:t>IP1, n1)</a:t>
              </a: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450931" y="1019235"/>
              <a:ext cx="194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2400">
                  <a:latin typeface="Times New Roman" pitchFamily="18" charset="0"/>
                </a:rPr>
                <a:t>(</a:t>
              </a:r>
              <a:r>
                <a:rPr lang="en-US" altLang="ru-RU" sz="2400">
                  <a:latin typeface="Times New Roman" pitchFamily="18" charset="0"/>
                </a:rPr>
                <a:t>IP2, n2)</a:t>
              </a: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042194" y="1884423"/>
              <a:ext cx="6697662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628106" y="1354198"/>
              <a:ext cx="2951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2400">
                  <a:latin typeface="Times New Roman" pitchFamily="18" charset="0"/>
                </a:rPr>
                <a:t>TCP-</a:t>
              </a:r>
              <a:r>
                <a:rPr lang="ru-RU" altLang="ru-RU" sz="2400">
                  <a:latin typeface="Times New Roman" pitchFamily="18" charset="0"/>
                </a:rPr>
                <a:t>соединение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8594" y="2674998"/>
              <a:ext cx="2160587" cy="4333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55081" y="2674998"/>
              <a:ext cx="360363" cy="4333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91706" y="2819460"/>
              <a:ext cx="2016125" cy="0"/>
            </a:xfrm>
            <a:prstGeom prst="line">
              <a:avLst/>
            </a:prstGeom>
            <a:noFill/>
            <a:ln w="76200">
              <a:solidFill>
                <a:srgbClr val="FF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78594" y="2243198"/>
              <a:ext cx="28813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dirty="0">
                  <a:latin typeface="Times New Roman" pitchFamily="18" charset="0"/>
                </a:rPr>
                <a:t>Буфер отправления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7381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47019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186656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899319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38956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178594" y="3251260"/>
              <a:ext cx="2881312" cy="792163"/>
              <a:chOff x="249" y="1570"/>
              <a:chExt cx="1815" cy="499"/>
            </a:xfrm>
          </p:grpSpPr>
          <p:sp>
            <p:nvSpPr>
              <p:cNvPr id="20" name="Rectangle 18" descr="Large checker board"/>
              <p:cNvSpPr>
                <a:spLocks noChangeArrowheads="1"/>
              </p:cNvSpPr>
              <p:nvPr/>
            </p:nvSpPr>
            <p:spPr bwMode="auto">
              <a:xfrm>
                <a:off x="249" y="1797"/>
                <a:ext cx="1043" cy="272"/>
              </a:xfrm>
              <a:prstGeom prst="rect">
                <a:avLst/>
              </a:prstGeom>
              <a:pattFill prst="lgCheck">
                <a:fgClr>
                  <a:srgbClr val="FFC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066" y="179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793" y="179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521" y="179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9" y="1570"/>
                <a:ext cx="181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ru-RU" altLang="ru-RU">
                    <a:latin typeface="Times New Roman" pitchFamily="18" charset="0"/>
                  </a:rPr>
                  <a:t>Буфер копий </a:t>
                </a:r>
              </a:p>
            </p:txBody>
          </p:sp>
        </p:grp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178594" y="5267385"/>
              <a:ext cx="2736850" cy="504825"/>
              <a:chOff x="340" y="2840"/>
              <a:chExt cx="1724" cy="318"/>
            </a:xfrm>
          </p:grpSpPr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340" y="2840"/>
                <a:ext cx="1724" cy="31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657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930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1202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1519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78594" y="4900673"/>
              <a:ext cx="28813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Буфер приема</a:t>
              </a: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3131344" y="5483285"/>
              <a:ext cx="1511300" cy="0"/>
            </a:xfrm>
            <a:prstGeom prst="line">
              <a:avLst/>
            </a:prstGeom>
            <a:noFill/>
            <a:ln w="76200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826294" y="2603560"/>
              <a:ext cx="1584325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442869" y="2603560"/>
              <a:ext cx="2160587" cy="4333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8316119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7523956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7163594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6803231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7955756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6803231" y="2243198"/>
              <a:ext cx="28813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Буфер приема</a:t>
              </a:r>
            </a:p>
          </p:txBody>
        </p:sp>
        <p:grpSp>
          <p:nvGrpSpPr>
            <p:cNvPr id="42" name="Group 40"/>
            <p:cNvGrpSpPr>
              <a:grpSpLocks/>
            </p:cNvGrpSpPr>
            <p:nvPr/>
          </p:nvGrpSpPr>
          <p:grpSpPr bwMode="auto">
            <a:xfrm>
              <a:off x="5868194" y="5267385"/>
              <a:ext cx="2736850" cy="504825"/>
              <a:chOff x="340" y="2840"/>
              <a:chExt cx="1724" cy="318"/>
            </a:xfrm>
          </p:grpSpPr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>
                <a:off x="340" y="2840"/>
                <a:ext cx="1724" cy="31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657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930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1202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1519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795169" y="5195948"/>
              <a:ext cx="2089150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5579269" y="4692710"/>
              <a:ext cx="288131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Буфер отправления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6299994" y="5772210"/>
              <a:ext cx="17287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Окно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291931" y="5267385"/>
              <a:ext cx="360363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Rectangle 51" descr="Large checker board"/>
            <p:cNvSpPr>
              <a:spLocks noChangeArrowheads="1"/>
            </p:cNvSpPr>
            <p:nvPr/>
          </p:nvSpPr>
          <p:spPr bwMode="auto">
            <a:xfrm>
              <a:off x="5723731" y="6635810"/>
              <a:ext cx="2160588" cy="431800"/>
            </a:xfrm>
            <a:prstGeom prst="rect">
              <a:avLst/>
            </a:prstGeom>
            <a:pattFill prst="lgCheck">
              <a:fgClr>
                <a:srgbClr val="FFFF66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7020719" y="663581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6587331" y="663581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6155531" y="663581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5723731" y="6275448"/>
              <a:ext cx="28813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Буфер копий </a:t>
              </a: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7450931" y="663581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07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Накопительный принцип квитирования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62502"/>
              </p:ext>
            </p:extLst>
          </p:nvPr>
        </p:nvGraphicFramePr>
        <p:xfrm>
          <a:off x="712788" y="1954213"/>
          <a:ext cx="8148637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3" name="CorelDRAW" r:id="rId3" imgW="4942027" imgH="1700784" progId="CorelDRAW.Graphic.11">
                  <p:embed/>
                </p:oleObj>
              </mc:Choice>
              <mc:Fallback>
                <p:oleObj name="CorelDRAW" r:id="rId3" imgW="4942027" imgH="1700784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954213"/>
                        <a:ext cx="8148637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7988300" y="3568700"/>
            <a:ext cx="939800" cy="55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Управление потоком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1249313"/>
            <a:ext cx="84116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dirty="0"/>
              <a:t>В каждом отправляемом сегменте каждая сторона обмена сообщает другой стороне размер своего окна </a:t>
            </a:r>
            <a:endParaRPr lang="ru-RU" sz="1800" b="1" i="1" dirty="0"/>
          </a:p>
          <a:p>
            <a:pPr lvl="1"/>
            <a:r>
              <a:rPr lang="ru-RU" sz="1800" b="1" dirty="0"/>
              <a:t>ОКНО (</a:t>
            </a:r>
            <a:r>
              <a:rPr lang="ru-RU" sz="1800" dirty="0" err="1"/>
              <a:t>win</a:t>
            </a:r>
            <a:r>
              <a:rPr lang="ru-RU" sz="1800" b="1" dirty="0"/>
              <a:t>) - </a:t>
            </a:r>
            <a:r>
              <a:rPr lang="ru-RU" sz="1800" dirty="0"/>
              <a:t>количество байтов (начиная с номера подтверждения), которое программа TCP готова в настоящий момент принять</a:t>
            </a:r>
            <a:r>
              <a:rPr lang="ru-RU" sz="1800" b="1" dirty="0"/>
              <a:t> </a:t>
            </a:r>
            <a:endParaRPr lang="ru-RU" sz="1800" b="1" i="1" dirty="0"/>
          </a:p>
          <a:p>
            <a:pPr lvl="0"/>
            <a:r>
              <a:rPr lang="ru-RU" sz="1800" dirty="0"/>
              <a:t>При получении сегмента соответствующая сторона отсылает квитанцию - сегмент с подтверждением </a:t>
            </a:r>
            <a:endParaRPr lang="ru-RU" sz="1800" b="1" i="1" dirty="0"/>
          </a:p>
          <a:p>
            <a:pPr lvl="1"/>
            <a:r>
              <a:rPr lang="ru-RU" sz="1800" b="1" dirty="0"/>
              <a:t>ПОДТВЕРЖДЕНИЕ (</a:t>
            </a:r>
            <a:r>
              <a:rPr lang="ru-RU" sz="1800" dirty="0" err="1"/>
              <a:t>ack</a:t>
            </a:r>
            <a:r>
              <a:rPr lang="ru-RU" sz="1800" b="1" dirty="0"/>
              <a:t>)- </a:t>
            </a:r>
            <a:r>
              <a:rPr lang="ru-RU" sz="1800" dirty="0"/>
              <a:t>число, на единицу превышающее максимальный номер байта в полученном сегменте</a:t>
            </a:r>
            <a:endParaRPr lang="ru-RU" sz="1800" b="1" i="1" dirty="0"/>
          </a:p>
          <a:p>
            <a:pPr lvl="0"/>
            <a:r>
              <a:rPr lang="ru-RU" sz="1800" dirty="0"/>
              <a:t>В каждом сегменте отправитель помещает</a:t>
            </a:r>
            <a:r>
              <a:rPr lang="ru-RU" sz="1800" b="1" dirty="0"/>
              <a:t> </a:t>
            </a:r>
            <a:r>
              <a:rPr lang="ru-RU" sz="1800" dirty="0"/>
              <a:t>номер первого байта из отправляемых </a:t>
            </a:r>
            <a:r>
              <a:rPr lang="ru-RU" sz="1800" dirty="0" smtClean="0"/>
              <a:t>данных </a:t>
            </a:r>
            <a:endParaRPr lang="ru-RU" sz="1800" b="1" i="1" dirty="0"/>
          </a:p>
          <a:p>
            <a:pPr lvl="1"/>
            <a:r>
              <a:rPr lang="ru-RU" sz="1800" b="1" cap="all" dirty="0" smtClean="0"/>
              <a:t>Порядковый номер</a:t>
            </a:r>
            <a:r>
              <a:rPr lang="ru-RU" sz="1800" b="1" dirty="0" smtClean="0"/>
              <a:t> </a:t>
            </a:r>
            <a:r>
              <a:rPr lang="ru-RU" sz="1800" b="1" dirty="0"/>
              <a:t>(</a:t>
            </a:r>
            <a:r>
              <a:rPr lang="ru-RU" sz="1800" dirty="0" err="1"/>
              <a:t>seq</a:t>
            </a:r>
            <a:r>
              <a:rPr lang="ru-RU" sz="1800" b="1" dirty="0"/>
              <a:t>) - </a:t>
            </a:r>
            <a:r>
              <a:rPr lang="ru-RU" sz="1800" dirty="0"/>
              <a:t>номер байта, который определяет смещение сегмента относительно потока отправляемых данных</a:t>
            </a:r>
            <a:endParaRPr lang="ru-RU" sz="1800" b="1" i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708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32600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088" y="527918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5088" y="573638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79488" y="5279182"/>
            <a:ext cx="76200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655888" y="527918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408488" y="527918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780088" y="527918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227888" y="527918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380288" y="53553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1460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960688" y="54315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1460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84888" y="53553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1460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37088" y="53553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870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131888" y="53553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1460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2466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35520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8468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34060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1986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38440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9512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36980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151688" y="512678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892176" y="5985620"/>
            <a:ext cx="7489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612901" y="599832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2400" dirty="0">
                <a:latin typeface="Times New Roman" pitchFamily="18" charset="0"/>
              </a:rPr>
              <a:t>Направление передачи сегментов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716588" y="5291882"/>
            <a:ext cx="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344988" y="5279182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0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Управление окном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6732" y="1628800"/>
            <a:ext cx="8424936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99</a:t>
            </a:r>
            <a:r>
              <a:rPr lang="ru-RU" sz="1600" dirty="0"/>
              <a:t>% потерь пакетов в </a:t>
            </a:r>
            <a:r>
              <a:rPr lang="en-US" sz="1600" dirty="0"/>
              <a:t>Internet</a:t>
            </a:r>
            <a:r>
              <a:rPr lang="ru-RU" sz="1600" dirty="0"/>
              <a:t> вызвано перегрузками и 1% - искажениями данных</a:t>
            </a:r>
          </a:p>
          <a:p>
            <a:pPr algn="ctr">
              <a:buNone/>
            </a:pPr>
            <a:r>
              <a:rPr lang="ru-RU" sz="1600" b="1" dirty="0"/>
              <a:t>Приемы </a:t>
            </a:r>
            <a:r>
              <a:rPr lang="ru-RU" sz="1600" b="1" dirty="0" smtClean="0"/>
              <a:t>оптимизации</a:t>
            </a:r>
            <a:endParaRPr lang="ru-RU" sz="1600" b="1" i="1" dirty="0"/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установлении соединения  заявляется  большое окно, но впоследствии его размер существенно уменьшается</a:t>
            </a:r>
          </a:p>
          <a:p>
            <a:pPr lvl="0"/>
            <a:r>
              <a:rPr lang="ru-RU" sz="1600" dirty="0"/>
              <a:t>О</a:t>
            </a:r>
            <a:r>
              <a:rPr lang="ru-RU" sz="1600" dirty="0" smtClean="0"/>
              <a:t>кно </a:t>
            </a:r>
            <a:r>
              <a:rPr lang="ru-RU" sz="1600" dirty="0"/>
              <a:t>нужно уменьшать, когда  свободный объем в буфере снижается  20-40% от максимально возможного объема </a:t>
            </a:r>
          </a:p>
          <a:p>
            <a:pPr lvl="0"/>
            <a:r>
              <a:rPr lang="ru-RU" sz="1600" dirty="0"/>
              <a:t>О</a:t>
            </a:r>
            <a:r>
              <a:rPr lang="ru-RU" sz="1600" dirty="0" smtClean="0"/>
              <a:t>тправителю </a:t>
            </a:r>
            <a:r>
              <a:rPr lang="ru-RU" sz="1600" dirty="0"/>
              <a:t>не стоит  спешить с посылкой данных, пока окно не станет достаточно большим</a:t>
            </a:r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переполнение буферов в маршрутизаторах - централизованное изменение окна дифференцированно для всех конечных узлов</a:t>
            </a:r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переполнении буфера конечного узла задается нулевое окно. В этом случае никакие сегменты приниматься не будут за исключением сегментов с флагами </a:t>
            </a:r>
            <a:r>
              <a:rPr lang="en-US" sz="1600" dirty="0" smtClean="0"/>
              <a:t>ACK</a:t>
            </a:r>
            <a:r>
              <a:rPr lang="ru-RU" sz="1600" dirty="0" smtClean="0"/>
              <a:t>, </a:t>
            </a:r>
            <a:r>
              <a:rPr lang="en-US" sz="1600" dirty="0" smtClean="0"/>
              <a:t>RST</a:t>
            </a:r>
            <a:r>
              <a:rPr lang="ru-RU" sz="1600" dirty="0" smtClean="0"/>
              <a:t>, </a:t>
            </a:r>
            <a:r>
              <a:rPr lang="en-US" sz="1600" dirty="0" smtClean="0"/>
              <a:t>URG</a:t>
            </a:r>
            <a:endParaRPr lang="ru-RU" sz="1600" dirty="0" smtClean="0"/>
          </a:p>
          <a:p>
            <a:pPr lvl="0" algn="ctr">
              <a:buNone/>
            </a:pPr>
            <a:r>
              <a:rPr lang="ru-RU" sz="1600" b="1" dirty="0" smtClean="0"/>
              <a:t>Алгоритмы</a:t>
            </a:r>
          </a:p>
          <a:p>
            <a:pPr lvl="0"/>
            <a:r>
              <a:rPr lang="ru-RU" sz="1600" dirty="0" smtClean="0"/>
              <a:t> </a:t>
            </a:r>
            <a:r>
              <a:rPr lang="en-US" sz="1600" dirty="0"/>
              <a:t>Slow Start </a:t>
            </a:r>
            <a:r>
              <a:rPr lang="en-US" sz="1600" dirty="0" smtClean="0"/>
              <a:t>—</a:t>
            </a:r>
            <a:r>
              <a:rPr lang="ru-RU" sz="1600" dirty="0" smtClean="0"/>
              <a:t> </a:t>
            </a:r>
            <a:r>
              <a:rPr lang="en-US" sz="1600" dirty="0" smtClean="0"/>
              <a:t>«</a:t>
            </a:r>
            <a:r>
              <a:rPr lang="ru-RU" sz="1600" dirty="0" smtClean="0"/>
              <a:t>Медленный </a:t>
            </a:r>
            <a:r>
              <a:rPr lang="ru-RU" sz="1600" dirty="0"/>
              <a:t>старт" </a:t>
            </a:r>
          </a:p>
          <a:p>
            <a:pPr lvl="0"/>
            <a:r>
              <a:rPr lang="en-US" sz="1600" dirty="0"/>
              <a:t> Congestion Avoidance — </a:t>
            </a:r>
            <a:r>
              <a:rPr lang="ru-RU" sz="1600" dirty="0" smtClean="0"/>
              <a:t>«Предупреждение </a:t>
            </a:r>
            <a:r>
              <a:rPr lang="ru-RU" sz="1600" dirty="0"/>
              <a:t>перегрузок"</a:t>
            </a:r>
          </a:p>
          <a:p>
            <a:pPr lvl="0"/>
            <a:r>
              <a:rPr lang="en-US" sz="1600" dirty="0"/>
              <a:t> Fast Retransmit  — </a:t>
            </a:r>
            <a:r>
              <a:rPr lang="ru-RU" sz="1600" dirty="0" smtClean="0"/>
              <a:t>«Быстрый </a:t>
            </a:r>
            <a:r>
              <a:rPr lang="ru-RU" sz="1600" dirty="0"/>
              <a:t>повтор"</a:t>
            </a:r>
          </a:p>
          <a:p>
            <a:pPr lvl="0"/>
            <a:r>
              <a:rPr lang="en-US" sz="1600" dirty="0"/>
              <a:t> Fast Recovery — </a:t>
            </a:r>
            <a:r>
              <a:rPr lang="ru-RU" sz="1600" dirty="0" smtClean="0"/>
              <a:t>«Быстрое </a:t>
            </a:r>
            <a:r>
              <a:rPr lang="ru-RU" sz="1600" dirty="0"/>
              <a:t>восстановление"</a:t>
            </a:r>
          </a:p>
          <a:p>
            <a:pPr lvl="0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992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ICMP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2500" y="1568703"/>
            <a:ext cx="8411988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800" dirty="0" smtClean="0"/>
              <a:t>Протокол межсетевых управляющих сообщений </a:t>
            </a:r>
            <a:r>
              <a:rPr lang="en-US" sz="1800" dirty="0" smtClean="0"/>
              <a:t>(Internet Control Message Protocol)</a:t>
            </a:r>
          </a:p>
          <a:p>
            <a:pPr marL="285750" indent="-285750"/>
            <a:r>
              <a:rPr lang="en-US" sz="1800" dirty="0" smtClean="0"/>
              <a:t>RFC 792</a:t>
            </a:r>
          </a:p>
          <a:p>
            <a:pPr marL="285750" indent="-285750"/>
            <a:r>
              <a:rPr lang="ru-RU" sz="1800" dirty="0" smtClean="0"/>
              <a:t>Вспомогательный протокол для диагностики и мониторинга сети</a:t>
            </a:r>
          </a:p>
          <a:p>
            <a:pPr marL="800100" lvl="1" indent="-342900"/>
            <a:r>
              <a:rPr lang="ru-RU" sz="1800" dirty="0" smtClean="0"/>
              <a:t>Не предотвращает проблемы</a:t>
            </a:r>
          </a:p>
          <a:p>
            <a:pPr marL="800100" lvl="1" indent="-342900"/>
            <a:r>
              <a:rPr lang="ru-RU" sz="1800" dirty="0" smtClean="0"/>
              <a:t>Уведомляет о них</a:t>
            </a:r>
          </a:p>
          <a:p>
            <a:pPr marL="800100" lvl="1" indent="-342900"/>
            <a:r>
              <a:rPr lang="ru-RU" sz="1800" strike="sngStrike" dirty="0" smtClean="0"/>
              <a:t>Ошибки самого </a:t>
            </a:r>
            <a:r>
              <a:rPr lang="en-US" sz="1800" strike="sngStrike" dirty="0" smtClean="0"/>
              <a:t>ICMP</a:t>
            </a:r>
          </a:p>
          <a:p>
            <a:pPr marL="342900" indent="-342900"/>
            <a:r>
              <a:rPr lang="ru-RU" sz="1800" dirty="0" smtClean="0"/>
              <a:t>Семейство протоколов – каждый решает свой вид задач</a:t>
            </a:r>
          </a:p>
          <a:p>
            <a:pPr marL="800100" lvl="1" indent="-342900"/>
            <a:r>
              <a:rPr lang="ru-RU" sz="1800" dirty="0" smtClean="0"/>
              <a:t>Ошибки</a:t>
            </a:r>
          </a:p>
          <a:p>
            <a:pPr marL="800100" lvl="1" indent="-342900"/>
            <a:r>
              <a:rPr lang="ru-RU" sz="1800" dirty="0" smtClean="0"/>
              <a:t>Запрос-ответ / Служебная информация</a:t>
            </a:r>
          </a:p>
          <a:p>
            <a:pPr marL="285750" indent="-28575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97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/>
              <a:t>Формат </a:t>
            </a:r>
            <a:r>
              <a:rPr kumimoji="0" lang="en-US" altLang="ru-RU" b="1" kern="0" dirty="0"/>
              <a:t>ICMP</a:t>
            </a:r>
            <a:r>
              <a:rPr kumimoji="0" lang="ru-RU" altLang="ru-RU" b="1" kern="0" dirty="0"/>
              <a:t>-сообщения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81100" y="2659063"/>
            <a:ext cx="7010400" cy="846138"/>
            <a:chOff x="816" y="1152"/>
            <a:chExt cx="4416" cy="53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40" y="1152"/>
              <a:ext cx="1296" cy="528"/>
            </a:xfrm>
            <a:prstGeom prst="rect">
              <a:avLst/>
            </a:prstGeom>
            <a:solidFill>
              <a:srgbClr val="FE8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16" y="1152"/>
              <a:ext cx="624" cy="533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/>
                <a:t>Заголовок фрейма</a:t>
              </a:r>
            </a:p>
            <a:p>
              <a:pPr>
                <a:spcBef>
                  <a:spcPct val="50000"/>
                </a:spcBef>
                <a:buNone/>
              </a:pPr>
              <a:r>
                <a:rPr lang="ru-RU" altLang="ru-RU" sz="1400"/>
                <a:t>(</a:t>
              </a:r>
              <a:r>
                <a:rPr lang="en-US" altLang="ru-RU" sz="1400"/>
                <a:t>Ethernet)</a:t>
              </a:r>
              <a:endParaRPr lang="ru-RU" altLang="ru-RU" sz="140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1440" y="1152"/>
              <a:ext cx="3792" cy="533"/>
              <a:chOff x="1440" y="1152"/>
              <a:chExt cx="3792" cy="533"/>
            </a:xfrm>
          </p:grpSpPr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440" y="1152"/>
                <a:ext cx="1248" cy="397"/>
              </a:xfrm>
              <a:prstGeom prst="rect">
                <a:avLst/>
              </a:prstGeom>
              <a:solidFill>
                <a:srgbClr val="FE869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ru-RU" altLang="ru-RU" sz="1400" dirty="0"/>
                  <a:t>Заголовок </a:t>
                </a:r>
                <a:r>
                  <a:rPr lang="en-US" altLang="ru-RU" sz="1400" dirty="0"/>
                  <a:t>IP-</a:t>
                </a:r>
                <a:r>
                  <a:rPr lang="ru-RU" altLang="ru-RU" sz="1400" dirty="0"/>
                  <a:t>пакета</a:t>
                </a:r>
              </a:p>
              <a:p>
                <a:pPr>
                  <a:spcBef>
                    <a:spcPct val="50000"/>
                  </a:spcBef>
                  <a:buNone/>
                </a:pPr>
                <a:endParaRPr lang="ru-RU" altLang="ru-RU" sz="1400" dirty="0"/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2736" y="1152"/>
                <a:ext cx="624" cy="533"/>
              </a:xfrm>
              <a:prstGeom prst="rect">
                <a:avLst/>
              </a:prstGeom>
              <a:solidFill>
                <a:srgbClr val="CFCFC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ru-RU" altLang="ru-RU" sz="1400"/>
                  <a:t>Заголовок </a:t>
                </a:r>
                <a:r>
                  <a:rPr lang="en-US" altLang="ru-RU" sz="1400"/>
                  <a:t>ICMP</a:t>
                </a:r>
              </a:p>
              <a:p>
                <a:pPr>
                  <a:spcBef>
                    <a:spcPct val="50000"/>
                  </a:spcBef>
                  <a:buNone/>
                </a:pPr>
                <a:endParaRPr lang="ru-RU" altLang="ru-RU" sz="140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1872" cy="528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456" y="1200"/>
                <a:ext cx="17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ru-RU" altLang="ru-RU" sz="1400"/>
                  <a:t>Сообщение </a:t>
                </a:r>
                <a:r>
                  <a:rPr lang="en-US" altLang="ru-RU" sz="1400"/>
                  <a:t>ICMP</a:t>
                </a:r>
                <a:endParaRPr lang="ru-RU" altLang="ru-RU" sz="1400"/>
              </a:p>
            </p:txBody>
          </p:sp>
        </p:grp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257300" y="4868863"/>
            <a:ext cx="5029200" cy="685800"/>
          </a:xfrm>
          <a:prstGeom prst="rect">
            <a:avLst/>
          </a:prstGeom>
          <a:solidFill>
            <a:srgbClr val="CFC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771900" y="48688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76500" y="48688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866900" y="48688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203325" y="4403726"/>
            <a:ext cx="2035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endParaRPr lang="ru-RU" altLang="ru-RU" sz="120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181100" y="448786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1 </a:t>
            </a:r>
            <a:r>
              <a:rPr lang="ru-RU" altLang="ru-RU" sz="1600"/>
              <a:t>байт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866900" y="448786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1 </a:t>
            </a:r>
            <a:r>
              <a:rPr lang="ru-RU" altLang="ru-RU" sz="1600"/>
              <a:t>байт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781300" y="448786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/>
              <a:t>2</a:t>
            </a:r>
            <a:r>
              <a:rPr lang="en-US" altLang="ru-RU" sz="1600"/>
              <a:t> </a:t>
            </a:r>
            <a:r>
              <a:rPr lang="ru-RU" altLang="ru-RU" sz="1600"/>
              <a:t>байта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457700" y="448786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/>
              <a:t>4</a:t>
            </a:r>
            <a:r>
              <a:rPr lang="en-US" altLang="ru-RU" sz="1600"/>
              <a:t> </a:t>
            </a:r>
            <a:r>
              <a:rPr lang="ru-RU" altLang="ru-RU" sz="1600"/>
              <a:t>байта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333500" y="5097463"/>
            <a:ext cx="464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Type   Code     Checksum            </a:t>
            </a:r>
            <a:r>
              <a:rPr lang="ru-RU" altLang="ru-RU" sz="1400"/>
              <a:t>Зависит от типа и кода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229100" y="2354263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/>
              <a:t>8 байт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552700" y="2354263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/>
              <a:t>20 байт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81100" y="2354263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/>
              <a:t>14 байт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1257300" y="3497263"/>
            <a:ext cx="2971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219700" y="3497263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Виды </a:t>
            </a:r>
            <a:r>
              <a:rPr kumimoji="0" lang="en-US" altLang="ru-RU" b="1" kern="0" dirty="0" smtClean="0"/>
              <a:t>ICMP</a:t>
            </a:r>
            <a:r>
              <a:rPr kumimoji="0" lang="ru-RU" altLang="ru-RU" b="1" kern="0" dirty="0" smtClean="0"/>
              <a:t>-сообщений</a:t>
            </a:r>
            <a:endParaRPr kumimoji="0" lang="ru-RU" altLang="ru-RU" b="1" kern="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63340"/>
              </p:ext>
            </p:extLst>
          </p:nvPr>
        </p:nvGraphicFramePr>
        <p:xfrm>
          <a:off x="1403648" y="1753369"/>
          <a:ext cx="7041515" cy="44500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18376"/>
                <a:gridCol w="6323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00E0C"/>
                          </a:solidFill>
                        </a:rPr>
                        <a:t>Type</a:t>
                      </a:r>
                      <a:endParaRPr lang="ru-RU" sz="18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rgbClr val="100E0C"/>
                          </a:solidFill>
                        </a:rPr>
                        <a:t>Описание</a:t>
                      </a:r>
                      <a:endParaRPr lang="ru-RU" sz="18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solidFill>
                            <a:srgbClr val="100E0C"/>
                          </a:solidFill>
                          <a:effectLst/>
                        </a:rPr>
                        <a:t>0</a:t>
                      </a:r>
                      <a:endParaRPr lang="ru-RU" sz="1800" dirty="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u="sng" dirty="0">
                          <a:solidFill>
                            <a:srgbClr val="100E0C"/>
                          </a:solidFill>
                          <a:effectLst/>
                        </a:rPr>
                        <a:t>Эхо-ответ (</a:t>
                      </a:r>
                      <a:r>
                        <a:rPr lang="ru-RU" sz="1800" u="sng" dirty="0" err="1">
                          <a:solidFill>
                            <a:srgbClr val="100E0C"/>
                          </a:solidFill>
                          <a:effectLst/>
                        </a:rPr>
                        <a:t>Echo</a:t>
                      </a:r>
                      <a:r>
                        <a:rPr lang="ru-RU" sz="1800" u="sng" dirty="0">
                          <a:solidFill>
                            <a:srgbClr val="100E0C"/>
                          </a:solidFill>
                          <a:effectLst/>
                        </a:rPr>
                        <a:t> </a:t>
                      </a:r>
                      <a:r>
                        <a:rPr lang="ru-RU" sz="1800" u="sng" dirty="0" err="1">
                          <a:solidFill>
                            <a:srgbClr val="100E0C"/>
                          </a:solidFill>
                          <a:effectLst/>
                        </a:rPr>
                        <a:t>Replay</a:t>
                      </a:r>
                      <a:r>
                        <a:rPr lang="ru-RU" sz="1800" u="sng" dirty="0">
                          <a:solidFill>
                            <a:srgbClr val="100E0C"/>
                          </a:solidFill>
                          <a:effectLst/>
                        </a:rPr>
                        <a:t>)</a:t>
                      </a:r>
                      <a:endParaRPr lang="ru-RU" sz="1800" u="sng" dirty="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3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Узел назначения недостижим (Destination Unreachable)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4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Подавление источника (Source Quench)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5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Перенаправление маршрута (Redirect)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rgbClr val="100E0C"/>
                          </a:solidFill>
                          <a:effectLst/>
                        </a:rPr>
                        <a:t>8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u="sng" dirty="0">
                          <a:solidFill>
                            <a:srgbClr val="100E0C"/>
                          </a:solidFill>
                          <a:effectLst/>
                        </a:rPr>
                        <a:t>Эхо</a:t>
                      </a:r>
                      <a:r>
                        <a:rPr lang="en-US" sz="1800" u="sng" dirty="0">
                          <a:solidFill>
                            <a:srgbClr val="100E0C"/>
                          </a:solidFill>
                          <a:effectLst/>
                        </a:rPr>
                        <a:t>-</a:t>
                      </a:r>
                      <a:r>
                        <a:rPr lang="ru-RU" sz="1800" u="sng" dirty="0">
                          <a:solidFill>
                            <a:srgbClr val="100E0C"/>
                          </a:solidFill>
                          <a:effectLst/>
                        </a:rPr>
                        <a:t>запрос</a:t>
                      </a:r>
                      <a:r>
                        <a:rPr lang="en-US" sz="1800" u="sng" dirty="0">
                          <a:solidFill>
                            <a:srgbClr val="100E0C"/>
                          </a:solidFill>
                          <a:effectLst/>
                        </a:rPr>
                        <a:t> (Echo Request)</a:t>
                      </a:r>
                      <a:endParaRPr lang="ru-RU" sz="1800" u="sng" dirty="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rgbClr val="100E0C"/>
                          </a:solidFill>
                          <a:effectLst/>
                        </a:rPr>
                        <a:t>11 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Истечение времени дейтаграмы</a:t>
                      </a:r>
                      <a:r>
                        <a:rPr lang="en-US" sz="1800">
                          <a:solidFill>
                            <a:srgbClr val="100E0C"/>
                          </a:solidFill>
                          <a:effectLst/>
                        </a:rPr>
                        <a:t> (Time Exceeded for a Datagram)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rgbClr val="100E0C"/>
                          </a:solidFill>
                          <a:effectLst/>
                        </a:rPr>
                        <a:t>12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Проблема с параметром</a:t>
                      </a:r>
                      <a:r>
                        <a:rPr lang="en-US" sz="1800">
                          <a:solidFill>
                            <a:srgbClr val="100E0C"/>
                          </a:solidFill>
                          <a:effectLst/>
                        </a:rPr>
                        <a:t> (Parameter Problem on a Datagram)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13 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Запрос отметки времени (Timestamp Request)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14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Ответ отметки времени (Timestamp Replay)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rgbClr val="100E0C"/>
                          </a:solidFill>
                          <a:effectLst/>
                        </a:rPr>
                        <a:t>17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>
                          <a:solidFill>
                            <a:srgbClr val="100E0C"/>
                          </a:solidFill>
                          <a:effectLst/>
                        </a:rPr>
                        <a:t>Запрос маски</a:t>
                      </a:r>
                      <a:r>
                        <a:rPr lang="en-US" sz="1800">
                          <a:solidFill>
                            <a:srgbClr val="100E0C"/>
                          </a:solidFill>
                          <a:effectLst/>
                        </a:rPr>
                        <a:t> (Address Mask Request)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solidFill>
                            <a:srgbClr val="100E0C"/>
                          </a:solidFill>
                          <a:effectLst/>
                        </a:rPr>
                        <a:t>18</a:t>
                      </a:r>
                      <a:endParaRPr lang="ru-RU" sz="18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solidFill>
                            <a:srgbClr val="100E0C"/>
                          </a:solidFill>
                          <a:effectLst/>
                        </a:rPr>
                        <a:t>Ответ маски</a:t>
                      </a:r>
                      <a:r>
                        <a:rPr lang="en-US" sz="1800" dirty="0">
                          <a:solidFill>
                            <a:srgbClr val="100E0C"/>
                          </a:solidFill>
                          <a:effectLst/>
                        </a:rPr>
                        <a:t> (Address Mask Replay)</a:t>
                      </a:r>
                      <a:endParaRPr lang="ru-RU" sz="1800" dirty="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7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en-US" altLang="ru-RU" b="1" kern="0" dirty="0" smtClean="0"/>
              <a:t>ICMP</a:t>
            </a:r>
            <a:r>
              <a:rPr kumimoji="0" lang="ru-RU" altLang="ru-RU" b="1" kern="0" dirty="0" smtClean="0"/>
              <a:t>-сообщения об ошибках</a:t>
            </a:r>
            <a:endParaRPr kumimoji="0" lang="ru-RU" altLang="ru-RU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744613"/>
            <a:ext cx="82089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00E0C"/>
                </a:solidFill>
              </a:rPr>
              <a:t>Type=3</a:t>
            </a:r>
          </a:p>
          <a:p>
            <a:pPr algn="just"/>
            <a:r>
              <a:rPr lang="ru-RU" altLang="ru-RU" dirty="0">
                <a:solidFill>
                  <a:srgbClr val="000000"/>
                </a:solidFill>
                <a:latin typeface="Times New Roman CYR" charset="-52"/>
              </a:rPr>
              <a:t>Н</a:t>
            </a:r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е </a:t>
            </a:r>
            <a:r>
              <a:rPr lang="ru-RU" altLang="ru-RU" b="1" dirty="0">
                <a:solidFill>
                  <a:srgbClr val="000000"/>
                </a:solidFill>
                <a:latin typeface="Times New Roman CYR" charset="-52"/>
              </a:rPr>
              <a:t>корректируют</a:t>
            </a:r>
            <a:r>
              <a:rPr lang="ru-RU" altLang="ru-RU" dirty="0">
                <a:solidFill>
                  <a:srgbClr val="000000"/>
                </a:solidFill>
                <a:latin typeface="Times New Roman CYR" charset="-52"/>
              </a:rPr>
              <a:t> ошибок</a:t>
            </a:r>
            <a:endParaRPr lang="ru-RU" altLang="ru-RU" dirty="0"/>
          </a:p>
          <a:p>
            <a:pPr algn="just">
              <a:spcBef>
                <a:spcPct val="50000"/>
              </a:spcBef>
            </a:pPr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Не </a:t>
            </a:r>
            <a:r>
              <a:rPr lang="ru-RU" altLang="ru-RU" dirty="0">
                <a:solidFill>
                  <a:srgbClr val="000000"/>
                </a:solidFill>
                <a:latin typeface="Times New Roman CYR" charset="-52"/>
              </a:rPr>
              <a:t>могут направляться промежуточному маршрутизатору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Могут </a:t>
            </a:r>
            <a:r>
              <a:rPr lang="ru-RU" altLang="ru-RU" dirty="0">
                <a:solidFill>
                  <a:srgbClr val="000000"/>
                </a:solidFill>
                <a:latin typeface="Times New Roman CYR" charset="-52"/>
              </a:rPr>
              <a:t>теряться</a:t>
            </a:r>
          </a:p>
          <a:p>
            <a:pPr algn="just">
              <a:spcBef>
                <a:spcPct val="50000"/>
              </a:spcBef>
            </a:pPr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Нельзя </a:t>
            </a:r>
            <a:r>
              <a:rPr lang="ru-RU" altLang="ru-RU" dirty="0">
                <a:solidFill>
                  <a:srgbClr val="000000"/>
                </a:solidFill>
                <a:latin typeface="Times New Roman CYR" charset="-52"/>
              </a:rPr>
              <a:t>посылать ICMP-сообщения об ICMP-сообщениях об </a:t>
            </a:r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ошибках</a:t>
            </a:r>
          </a:p>
          <a:p>
            <a:pPr lvl="1" algn="just">
              <a:spcBef>
                <a:spcPct val="50000"/>
              </a:spcBef>
            </a:pPr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Для </a:t>
            </a:r>
            <a:r>
              <a:rPr lang="ru-RU" altLang="ru-RU" dirty="0">
                <a:solidFill>
                  <a:srgbClr val="000000"/>
                </a:solidFill>
                <a:latin typeface="Times New Roman CYR" charset="-52"/>
              </a:rPr>
              <a:t>ICMP-сообщений-запросов - можно</a:t>
            </a:r>
            <a:endParaRPr lang="ru-RU" altLang="ru-RU" dirty="0">
              <a:solidFill>
                <a:srgbClr val="000000"/>
              </a:solidFill>
              <a:latin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ru-RU" altLang="ru-RU" dirty="0">
                <a:solidFill>
                  <a:srgbClr val="000000"/>
                </a:solidFill>
                <a:latin typeface="Times New Roman CYR" charset="-52"/>
              </a:rPr>
              <a:t>ICMP сообщения можно посылать только о проблемах, возникающих при обработке первого фрагмента в сегментированном IP-пакете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0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00808"/>
            <a:ext cx="8424936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Протокол межсетевого взаимодействия (</a:t>
            </a:r>
            <a:r>
              <a:rPr lang="ru-RU" sz="1600" i="1" dirty="0" err="1"/>
              <a:t>Internet</a:t>
            </a:r>
            <a:r>
              <a:rPr lang="ru-RU" sz="1600" i="1" dirty="0"/>
              <a:t> </a:t>
            </a:r>
            <a:r>
              <a:rPr lang="ru-RU" sz="1600" i="1" dirty="0" err="1"/>
              <a:t>Protocol</a:t>
            </a:r>
            <a:r>
              <a:rPr lang="ru-RU" sz="1600" i="1" dirty="0"/>
              <a:t>, IP</a:t>
            </a:r>
            <a:r>
              <a:rPr lang="ru-RU" sz="1600" b="1" dirty="0"/>
              <a:t>)</a:t>
            </a:r>
            <a:r>
              <a:rPr lang="en-US" sz="1600" b="1" dirty="0"/>
              <a:t> RFC 791</a:t>
            </a:r>
            <a:endParaRPr lang="ru-RU" sz="1600" b="1" dirty="0"/>
          </a:p>
          <a:p>
            <a:pPr lvl="1"/>
            <a:r>
              <a:rPr lang="ru-RU" sz="1600" dirty="0"/>
              <a:t>Модули IP устанавливаются на всех конечных станциях и маршрутизаторах сети</a:t>
            </a:r>
          </a:p>
          <a:p>
            <a:r>
              <a:rPr lang="ru-RU" sz="1600" i="1" dirty="0"/>
              <a:t> </a:t>
            </a:r>
            <a:r>
              <a:rPr lang="ru-RU" sz="1600" b="1" dirty="0"/>
              <a:t>Основные функции: 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ередача </a:t>
            </a:r>
            <a:r>
              <a:rPr lang="ru-RU" sz="1600" dirty="0"/>
              <a:t>дейтаграмм от отправителя к получателям </a:t>
            </a:r>
            <a:r>
              <a:rPr lang="ru-RU" sz="1600" i="1" dirty="0"/>
              <a:t>между сетями</a:t>
            </a:r>
            <a:r>
              <a:rPr lang="ru-RU" sz="1600" dirty="0"/>
              <a:t> через составную </a:t>
            </a:r>
            <a:r>
              <a:rPr lang="ru-RU" sz="1600" dirty="0" smtClean="0"/>
              <a:t>сеть</a:t>
            </a:r>
          </a:p>
          <a:p>
            <a:pPr lvl="2"/>
            <a:r>
              <a:rPr lang="ru-RU" sz="1600" dirty="0" smtClean="0"/>
              <a:t>Но и внутри сети тоже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оддержка </a:t>
            </a:r>
            <a:r>
              <a:rPr lang="ru-RU" sz="1600" dirty="0"/>
              <a:t>интерфейса с сетевыми технологиями составляющих </a:t>
            </a:r>
            <a:r>
              <a:rPr lang="ru-RU" sz="1600" dirty="0" smtClean="0"/>
              <a:t>сетей (вниз)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оддержка </a:t>
            </a:r>
            <a:r>
              <a:rPr lang="ru-RU" sz="1600" dirty="0"/>
              <a:t>интерфейса с протоколами транспортного уровня </a:t>
            </a:r>
            <a:r>
              <a:rPr lang="en-US" sz="1600" dirty="0"/>
              <a:t>TCP</a:t>
            </a:r>
            <a:r>
              <a:rPr lang="ru-RU" sz="1600" dirty="0"/>
              <a:t>  и </a:t>
            </a:r>
            <a:r>
              <a:rPr lang="en-US" sz="1600" dirty="0" smtClean="0"/>
              <a:t>UDP</a:t>
            </a:r>
            <a:r>
              <a:rPr lang="ru-RU" sz="1600" dirty="0" smtClean="0"/>
              <a:t> (вверх)</a:t>
            </a:r>
            <a:endParaRPr lang="ru-RU" sz="1600" dirty="0"/>
          </a:p>
          <a:p>
            <a:pPr lvl="1"/>
            <a:r>
              <a:rPr lang="ru-RU" sz="1600" dirty="0" smtClean="0"/>
              <a:t>Динамическая </a:t>
            </a:r>
            <a:r>
              <a:rPr lang="ru-RU" sz="1600" dirty="0"/>
              <a:t>фрагментация пакетов при передаче их между сетями с различными максимально допустимыми значениями </a:t>
            </a:r>
            <a:r>
              <a:rPr lang="ru-RU" sz="1600" dirty="0" smtClean="0"/>
              <a:t>MTU</a:t>
            </a:r>
            <a:endParaRPr lang="en-US" sz="1600" dirty="0" smtClean="0"/>
          </a:p>
          <a:p>
            <a:r>
              <a:rPr lang="ru-RU" sz="1600" b="1" dirty="0" smtClean="0"/>
              <a:t>IP </a:t>
            </a:r>
            <a:r>
              <a:rPr lang="ru-RU" sz="1600" b="1" dirty="0"/>
              <a:t>- протокол без установления </a:t>
            </a:r>
            <a:r>
              <a:rPr lang="ru-RU" sz="1600" b="1" dirty="0" smtClean="0"/>
              <a:t>соединений</a:t>
            </a:r>
            <a:endParaRPr lang="ru-RU" sz="1600" dirty="0"/>
          </a:p>
          <a:p>
            <a:pPr lvl="1"/>
            <a:r>
              <a:rPr lang="en-US" sz="1600" dirty="0" err="1" smtClean="0"/>
              <a:t>Дейтаграмма</a:t>
            </a:r>
            <a:r>
              <a:rPr lang="en-US" sz="1600" dirty="0" smtClean="0"/>
              <a:t> </a:t>
            </a:r>
            <a:r>
              <a:rPr lang="ru-RU" sz="1600" dirty="0" smtClean="0"/>
              <a:t>/ пакет</a:t>
            </a:r>
            <a:endParaRPr lang="ru-RU" sz="1600" dirty="0"/>
          </a:p>
          <a:p>
            <a:pPr lvl="1"/>
            <a:r>
              <a:rPr lang="ru-RU" sz="1600" dirty="0"/>
              <a:t>Принцип </a:t>
            </a:r>
            <a:r>
              <a:rPr lang="en-US" sz="1600" dirty="0"/>
              <a:t>“best effort”</a:t>
            </a:r>
            <a:endParaRPr lang="ru-RU" sz="1600" dirty="0"/>
          </a:p>
          <a:p>
            <a:pPr lvl="1"/>
            <a:r>
              <a:rPr lang="ru-RU" sz="1600" dirty="0" smtClean="0"/>
              <a:t>Отсутствует </a:t>
            </a:r>
            <a:r>
              <a:rPr lang="ru-RU" sz="1600" dirty="0"/>
              <a:t>квитирование — обмен подтверждениями между отправителем и получателем,</a:t>
            </a:r>
          </a:p>
          <a:p>
            <a:pPr lvl="1"/>
            <a:r>
              <a:rPr lang="ru-RU" sz="1600" dirty="0" smtClean="0"/>
              <a:t>Нет </a:t>
            </a:r>
            <a:r>
              <a:rPr lang="ru-RU" sz="1600" dirty="0"/>
              <a:t>процедуры упорядочивания, повторных передач и др.</a:t>
            </a: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796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332656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en-US" altLang="ru-RU" b="1" kern="0" dirty="0" smtClean="0"/>
              <a:t>ICMP</a:t>
            </a:r>
            <a:r>
              <a:rPr kumimoji="0" lang="ru-RU" altLang="ru-RU" b="1" kern="0" dirty="0" smtClean="0"/>
              <a:t>-сообщения об ошибках</a:t>
            </a:r>
            <a:endParaRPr kumimoji="0" lang="ru-RU" altLang="ru-RU" b="1" kern="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1805"/>
              </p:ext>
            </p:extLst>
          </p:nvPr>
        </p:nvGraphicFramePr>
        <p:xfrm>
          <a:off x="1524000" y="1397000"/>
          <a:ext cx="5613527" cy="5191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80111"/>
                <a:gridCol w="5233416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 smtClean="0">
                          <a:solidFill>
                            <a:srgbClr val="100E0C"/>
                          </a:solidFill>
                          <a:effectLst/>
                        </a:rPr>
                        <a:t>Код</a:t>
                      </a:r>
                      <a:endParaRPr lang="ru-RU" sz="1200" dirty="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100E0C"/>
                          </a:solidFill>
                          <a:effectLst/>
                        </a:rPr>
                        <a:t>Причина</a:t>
                      </a:r>
                      <a:endParaRPr lang="ru-RU" sz="1200" dirty="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 dirty="0">
                          <a:solidFill>
                            <a:srgbClr val="100E0C"/>
                          </a:solidFill>
                          <a:effectLst/>
                        </a:rPr>
                        <a:t>0</a:t>
                      </a:r>
                      <a:endParaRPr lang="ru-RU" sz="1200" dirty="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Сеть недостижима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1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Узел недостижим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2 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Протокол недостижим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3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Порт недостижим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4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Требуется фрагментация, а бит DF установлен 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5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Ошибка в маршруте, заданном источником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6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Сеть назначения неизвестна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7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Узел назначения неизвестен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8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Узел-источник изолирован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9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Взаимодействие с сетью назначения административно запрещено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10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Взаимодействие с узлом назначения административно запрещено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11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Сеть недостижима для заданного класса сервиса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400">
                          <a:solidFill>
                            <a:srgbClr val="100E0C"/>
                          </a:solidFill>
                          <a:effectLst/>
                        </a:rPr>
                        <a:t>12</a:t>
                      </a:r>
                      <a:endParaRPr lang="ru-RU" sz="120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10795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100E0C"/>
                          </a:solidFill>
                          <a:effectLst/>
                        </a:rPr>
                        <a:t>Узел недостижим для заданного класса сервиса</a:t>
                      </a:r>
                      <a:endParaRPr lang="ru-RU" sz="1200" dirty="0">
                        <a:solidFill>
                          <a:srgbClr val="100E0C"/>
                        </a:solidFill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en-US" altLang="ru-RU" b="1" kern="0" dirty="0" smtClean="0"/>
              <a:t>ICMP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redirect</a:t>
            </a:r>
            <a:endParaRPr kumimoji="0" lang="ru-RU" altLang="ru-RU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412776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00E0C"/>
                </a:solidFill>
              </a:rPr>
              <a:t>Type=5</a:t>
            </a:r>
          </a:p>
          <a:p>
            <a:pPr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Указание на существование более </a:t>
            </a:r>
            <a:r>
              <a:rPr lang="ru-RU" altLang="ru-RU" strike="sngStrike" dirty="0" smtClean="0">
                <a:solidFill>
                  <a:srgbClr val="000000"/>
                </a:solidFill>
                <a:latin typeface="Times New Roman CYR" charset="-52"/>
              </a:rPr>
              <a:t>короткого</a:t>
            </a:r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 правильного маршрута</a:t>
            </a:r>
          </a:p>
          <a:p>
            <a:pPr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Как правило возникают, когда </a:t>
            </a:r>
          </a:p>
          <a:p>
            <a:pPr lvl="1"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Задан шлюз по умолчанию</a:t>
            </a:r>
          </a:p>
          <a:p>
            <a:pPr lvl="1"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Сеть сложнее, в ней больше 1 маршрутизатора</a:t>
            </a:r>
          </a:p>
          <a:p>
            <a:pPr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Только рекомендация</a:t>
            </a:r>
          </a:p>
        </p:txBody>
      </p:sp>
      <p:pic>
        <p:nvPicPr>
          <p:cNvPr id="3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19" y="4416533"/>
            <a:ext cx="1330419" cy="5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70" y="3166190"/>
            <a:ext cx="1231042" cy="102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79" y="1087129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23" y="4086557"/>
            <a:ext cx="659951" cy="6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09" y="10899476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04" y="11154801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Прямая соединительная линия 39"/>
          <p:cNvCxnSpPr>
            <a:stCxn id="30" idx="1"/>
            <a:endCxn id="35" idx="3"/>
          </p:cNvCxnSpPr>
          <p:nvPr/>
        </p:nvCxnSpPr>
        <p:spPr bwMode="auto">
          <a:xfrm flipH="1" flipV="1">
            <a:off x="1712574" y="4416533"/>
            <a:ext cx="445845" cy="280089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Прямая соединительная линия 40"/>
          <p:cNvCxnSpPr>
            <a:stCxn id="30" idx="3"/>
            <a:endCxn id="65" idx="1"/>
          </p:cNvCxnSpPr>
          <p:nvPr/>
        </p:nvCxnSpPr>
        <p:spPr bwMode="auto">
          <a:xfrm>
            <a:off x="3488838" y="4696622"/>
            <a:ext cx="683665" cy="1381727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единительная линия 41"/>
          <p:cNvCxnSpPr>
            <a:stCxn id="30" idx="0"/>
            <a:endCxn id="32" idx="1"/>
          </p:cNvCxnSpPr>
          <p:nvPr/>
        </p:nvCxnSpPr>
        <p:spPr bwMode="auto">
          <a:xfrm flipV="1">
            <a:off x="2823629" y="3679732"/>
            <a:ext cx="1007041" cy="73680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единительная линия 42"/>
          <p:cNvCxnSpPr>
            <a:stCxn id="57" idx="3"/>
            <a:endCxn id="30" idx="2"/>
          </p:cNvCxnSpPr>
          <p:nvPr/>
        </p:nvCxnSpPr>
        <p:spPr bwMode="auto">
          <a:xfrm flipV="1">
            <a:off x="1382598" y="4976710"/>
            <a:ext cx="1441031" cy="94250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Прямая соединительная линия 43"/>
          <p:cNvCxnSpPr>
            <a:stCxn id="84" idx="1"/>
            <a:endCxn id="65" idx="3"/>
          </p:cNvCxnSpPr>
          <p:nvPr/>
        </p:nvCxnSpPr>
        <p:spPr bwMode="auto">
          <a:xfrm flipH="1">
            <a:off x="5403545" y="5869329"/>
            <a:ext cx="669931" cy="2090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Прямая соединительная линия 44"/>
          <p:cNvCxnSpPr>
            <a:stCxn id="84" idx="3"/>
            <a:endCxn id="79" idx="1"/>
          </p:cNvCxnSpPr>
          <p:nvPr/>
        </p:nvCxnSpPr>
        <p:spPr bwMode="auto">
          <a:xfrm>
            <a:off x="7403895" y="5869329"/>
            <a:ext cx="448326" cy="3798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Прямая соединительная линия 47"/>
          <p:cNvCxnSpPr>
            <a:stCxn id="74" idx="1"/>
            <a:endCxn id="84" idx="0"/>
          </p:cNvCxnSpPr>
          <p:nvPr/>
        </p:nvCxnSpPr>
        <p:spPr bwMode="auto">
          <a:xfrm flipH="1">
            <a:off x="6738686" y="5080355"/>
            <a:ext cx="1296243" cy="50888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7" name="Picture 10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7" y="5589240"/>
            <a:ext cx="659951" cy="6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03" y="5564807"/>
            <a:ext cx="1231042" cy="102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0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929" y="4750379"/>
            <a:ext cx="659951" cy="6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21" y="5919215"/>
            <a:ext cx="659951" cy="6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76" y="5589240"/>
            <a:ext cx="1330419" cy="5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82" name="Picture 2" descr="Картинки по запросу 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30" y="246892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Прямая соединительная линия 100"/>
          <p:cNvCxnSpPr>
            <a:stCxn id="225282" idx="1"/>
            <a:endCxn id="32" idx="3"/>
          </p:cNvCxnSpPr>
          <p:nvPr/>
        </p:nvCxnSpPr>
        <p:spPr bwMode="auto">
          <a:xfrm flipH="1">
            <a:off x="5061712" y="3659545"/>
            <a:ext cx="1449518" cy="201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3998833" y="4048132"/>
            <a:ext cx="1578381" cy="498598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sz="1200" dirty="0" smtClean="0">
                <a:solidFill>
                  <a:srgbClr val="100E0C"/>
                </a:solidFill>
              </a:rPr>
              <a:t>Шлюз по умолчанию</a:t>
            </a:r>
          </a:p>
          <a:p>
            <a:pPr algn="ctr">
              <a:buNone/>
            </a:pPr>
            <a:r>
              <a:rPr lang="en-US" sz="1200" dirty="0" smtClean="0">
                <a:solidFill>
                  <a:srgbClr val="100E0C"/>
                </a:solidFill>
              </a:rPr>
              <a:t>Default gateway</a:t>
            </a:r>
            <a:endParaRPr lang="ru-RU" sz="1200" dirty="0">
              <a:solidFill>
                <a:srgbClr val="100E0C"/>
              </a:solidFill>
            </a:endParaRPr>
          </a:p>
        </p:txBody>
      </p:sp>
      <p:cxnSp>
        <p:nvCxnSpPr>
          <p:cNvPr id="109" name="Скругленная соединительная линия 108"/>
          <p:cNvCxnSpPr/>
          <p:nvPr/>
        </p:nvCxnSpPr>
        <p:spPr bwMode="auto">
          <a:xfrm flipV="1">
            <a:off x="1475656" y="3573016"/>
            <a:ext cx="2276296" cy="400786"/>
          </a:xfrm>
          <a:prstGeom prst="curvedConnector3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Скругленная соединительная линия 113"/>
          <p:cNvCxnSpPr/>
          <p:nvPr/>
        </p:nvCxnSpPr>
        <p:spPr bwMode="auto">
          <a:xfrm rot="16200000" flipH="1">
            <a:off x="3196011" y="4573291"/>
            <a:ext cx="1794626" cy="525307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Скругленная соединительная линия 118"/>
          <p:cNvCxnSpPr/>
          <p:nvPr/>
        </p:nvCxnSpPr>
        <p:spPr bwMode="auto">
          <a:xfrm rot="10800000" flipV="1">
            <a:off x="1835696" y="3773409"/>
            <a:ext cx="1800200" cy="524022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1712574" y="364257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1: IP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00335" y="492646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7030A0"/>
                </a:solidFill>
              </a:rPr>
              <a:t>2</a:t>
            </a:r>
            <a:r>
              <a:rPr lang="en-US" sz="1400" dirty="0" smtClean="0">
                <a:solidFill>
                  <a:srgbClr val="7030A0"/>
                </a:solidFill>
              </a:rPr>
              <a:t>: IP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754301" y="398965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3: ICMP</a:t>
            </a:r>
            <a:endParaRPr lang="ru-RU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476672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Эхо-протокол </a:t>
            </a:r>
            <a:r>
              <a:rPr kumimoji="0" lang="en-US" altLang="ru-RU" b="1" kern="0" dirty="0" smtClean="0"/>
              <a:t>ICMP</a:t>
            </a:r>
            <a:endParaRPr kumimoji="0" lang="ru-RU" altLang="ru-RU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756445"/>
            <a:ext cx="46805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Проверка существования хоста в сети</a:t>
            </a:r>
          </a:p>
          <a:p>
            <a:pPr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Два вида пакетов</a:t>
            </a:r>
          </a:p>
          <a:p>
            <a:pPr lvl="1"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Запрос, </a:t>
            </a:r>
            <a:r>
              <a:rPr lang="en-US" altLang="ru-RU" dirty="0" smtClean="0">
                <a:solidFill>
                  <a:srgbClr val="000000"/>
                </a:solidFill>
                <a:latin typeface="Times New Roman CYR" charset="-52"/>
              </a:rPr>
              <a:t>Type=8</a:t>
            </a:r>
            <a:endParaRPr lang="ru-RU" altLang="ru-RU" dirty="0" smtClean="0">
              <a:solidFill>
                <a:srgbClr val="000000"/>
              </a:solidFill>
              <a:latin typeface="Times New Roman CYR" charset="-52"/>
            </a:endParaRPr>
          </a:p>
          <a:p>
            <a:pPr lvl="1"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Ответ</a:t>
            </a:r>
            <a:r>
              <a:rPr lang="en-US" altLang="ru-RU" dirty="0" smtClean="0">
                <a:solidFill>
                  <a:srgbClr val="000000"/>
                </a:solidFill>
                <a:latin typeface="Times New Roman CYR" charset="-52"/>
              </a:rPr>
              <a:t>, Type=0</a:t>
            </a:r>
            <a:endParaRPr lang="ru-RU" altLang="ru-RU" dirty="0" smtClean="0">
              <a:solidFill>
                <a:srgbClr val="000000"/>
              </a:solidFill>
              <a:latin typeface="Times New Roman CYR" charset="-52"/>
            </a:endParaRPr>
          </a:p>
          <a:p>
            <a:pPr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Может фильтроваться</a:t>
            </a:r>
          </a:p>
          <a:p>
            <a:pPr lvl="1"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По дороге</a:t>
            </a:r>
          </a:p>
          <a:p>
            <a:pPr lvl="1" algn="just"/>
            <a:r>
              <a:rPr lang="ru-RU" altLang="ru-RU" dirty="0" smtClean="0">
                <a:solidFill>
                  <a:srgbClr val="000000"/>
                </a:solidFill>
                <a:latin typeface="Times New Roman CYR" charset="-52"/>
              </a:rPr>
              <a:t>На конечном узле</a:t>
            </a:r>
          </a:p>
          <a:p>
            <a:pPr lvl="2" algn="just"/>
            <a:r>
              <a:rPr lang="en-US" altLang="ru-RU" dirty="0" smtClean="0">
                <a:solidFill>
                  <a:srgbClr val="000000"/>
                </a:solidFill>
                <a:latin typeface="Times New Roman CYR" charset="-52"/>
              </a:rPr>
              <a:t>Windows</a:t>
            </a:r>
            <a:endParaRPr lang="ru-RU" altLang="ru-RU" dirty="0" smtClean="0">
              <a:solidFill>
                <a:srgbClr val="000000"/>
              </a:solidFill>
              <a:latin typeface="Times New Roman CYR" charset="-52"/>
            </a:endParaRPr>
          </a:p>
        </p:txBody>
      </p:sp>
      <p:pic>
        <p:nvPicPr>
          <p:cNvPr id="34" name="Picture 10" descr="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79" y="10871298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09" y="10899476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04" y="11154801"/>
            <a:ext cx="1120542" cy="1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28" y="5799318"/>
            <a:ext cx="1330419" cy="5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38" y="5771630"/>
            <a:ext cx="1231042" cy="102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03007"/>
            <a:ext cx="659951" cy="6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Прямая соединительная линия 38"/>
          <p:cNvCxnSpPr>
            <a:stCxn id="31" idx="1"/>
            <a:endCxn id="36" idx="3"/>
          </p:cNvCxnSpPr>
          <p:nvPr/>
        </p:nvCxnSpPr>
        <p:spPr bwMode="auto">
          <a:xfrm flipH="1">
            <a:off x="1271511" y="6079407"/>
            <a:ext cx="704917" cy="25357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Прямая соединительная линия 46"/>
          <p:cNvCxnSpPr>
            <a:stCxn id="31" idx="3"/>
            <a:endCxn id="33" idx="1"/>
          </p:cNvCxnSpPr>
          <p:nvPr/>
        </p:nvCxnSpPr>
        <p:spPr bwMode="auto">
          <a:xfrm>
            <a:off x="3306847" y="6079407"/>
            <a:ext cx="754191" cy="20576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Прямая соединительная линия 48"/>
          <p:cNvCxnSpPr>
            <a:stCxn id="53" idx="2"/>
            <a:endCxn id="31" idx="0"/>
          </p:cNvCxnSpPr>
          <p:nvPr/>
        </p:nvCxnSpPr>
        <p:spPr bwMode="auto">
          <a:xfrm>
            <a:off x="2593140" y="5401829"/>
            <a:ext cx="48498" cy="397489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Прямая соединительная линия 49"/>
          <p:cNvCxnSpPr>
            <a:stCxn id="58" idx="2"/>
            <a:endCxn id="54" idx="0"/>
          </p:cNvCxnSpPr>
          <p:nvPr/>
        </p:nvCxnSpPr>
        <p:spPr bwMode="auto">
          <a:xfrm>
            <a:off x="7511256" y="2637510"/>
            <a:ext cx="148611" cy="3989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Прямая соединительная линия 50"/>
          <p:cNvCxnSpPr>
            <a:stCxn id="58" idx="3"/>
            <a:endCxn id="56" idx="1"/>
          </p:cNvCxnSpPr>
          <p:nvPr/>
        </p:nvCxnSpPr>
        <p:spPr bwMode="auto">
          <a:xfrm flipV="1">
            <a:off x="8176465" y="1370833"/>
            <a:ext cx="340623" cy="98658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Прямая соединительная линия 51"/>
          <p:cNvCxnSpPr>
            <a:stCxn id="55" idx="2"/>
            <a:endCxn id="58" idx="0"/>
          </p:cNvCxnSpPr>
          <p:nvPr/>
        </p:nvCxnSpPr>
        <p:spPr bwMode="auto">
          <a:xfrm>
            <a:off x="7044346" y="1909264"/>
            <a:ext cx="466910" cy="16806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3" name="Picture 10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64" y="4741878"/>
            <a:ext cx="659951" cy="6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46" y="3036496"/>
            <a:ext cx="1231042" cy="102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70" y="1249313"/>
            <a:ext cx="659951" cy="6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088" y="1040857"/>
            <a:ext cx="659951" cy="6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46" y="2077333"/>
            <a:ext cx="1330419" cy="5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Прямая соединительная линия 58"/>
          <p:cNvCxnSpPr>
            <a:stCxn id="54" idx="2"/>
            <a:endCxn id="72" idx="0"/>
          </p:cNvCxnSpPr>
          <p:nvPr/>
        </p:nvCxnSpPr>
        <p:spPr bwMode="auto">
          <a:xfrm flipH="1">
            <a:off x="7310509" y="4063579"/>
            <a:ext cx="349358" cy="52700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Скругленная соединительная линия 60"/>
          <p:cNvCxnSpPr/>
          <p:nvPr/>
        </p:nvCxnSpPr>
        <p:spPr bwMode="auto">
          <a:xfrm flipV="1">
            <a:off x="2958632" y="1700808"/>
            <a:ext cx="3534143" cy="3241463"/>
          </a:xfrm>
          <a:prstGeom prst="curvedConnector3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-960462" y="577163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7030A0"/>
                </a:solidFill>
              </a:rPr>
              <a:t>2</a:t>
            </a:r>
            <a:r>
              <a:rPr lang="en-US" sz="1400" dirty="0" smtClean="0">
                <a:solidFill>
                  <a:srgbClr val="7030A0"/>
                </a:solidFill>
              </a:rPr>
              <a:t>: IP</a:t>
            </a:r>
            <a:endParaRPr lang="ru-RU" sz="1400" dirty="0">
              <a:solidFill>
                <a:srgbClr val="7030A0"/>
              </a:solidFill>
            </a:endParaRPr>
          </a:p>
        </p:txBody>
      </p:sp>
      <p:cxnSp>
        <p:nvCxnSpPr>
          <p:cNvPr id="104" name="Прямая соединительная линия 103"/>
          <p:cNvCxnSpPr>
            <a:stCxn id="72" idx="1"/>
            <a:endCxn id="33" idx="3"/>
          </p:cNvCxnSpPr>
          <p:nvPr/>
        </p:nvCxnSpPr>
        <p:spPr bwMode="auto">
          <a:xfrm flipH="1">
            <a:off x="5292080" y="5600573"/>
            <a:ext cx="827804" cy="684599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2" name="Picture 2" descr="Картинки по запросу 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84" y="4590581"/>
            <a:ext cx="2381250" cy="201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Скругленная соединительная линия 61"/>
          <p:cNvCxnSpPr/>
          <p:nvPr/>
        </p:nvCxnSpPr>
        <p:spPr bwMode="auto">
          <a:xfrm rot="10800000" flipV="1">
            <a:off x="3059832" y="2055604"/>
            <a:ext cx="3523560" cy="3300425"/>
          </a:xfrm>
          <a:prstGeom prst="curvedConnector3">
            <a:avLst>
              <a:gd name="adj1" fmla="val 28104"/>
            </a:avLst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63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Утилиты </a:t>
            </a:r>
            <a:r>
              <a:rPr kumimoji="0" lang="en-US" altLang="ru-RU" b="1" kern="0" dirty="0" smtClean="0"/>
              <a:t>ping </a:t>
            </a:r>
            <a:r>
              <a:rPr kumimoji="0" lang="ru-RU" altLang="ru-RU" b="1" kern="0" dirty="0" smtClean="0"/>
              <a:t>и </a:t>
            </a:r>
            <a:r>
              <a:rPr kumimoji="0" lang="en-US" altLang="ru-RU" b="1" kern="0" dirty="0" smtClean="0"/>
              <a:t>traceroute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84784"/>
            <a:ext cx="5760640" cy="271458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ping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my.urfu.ru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Pinging my.urfu.ru [212.193.82.142] with 32 bytes of data: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Reply from 212.193.82.142: bytes=32 time=3ms TTL=252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Reply from 212.193.82.142: bytes=32 time=4ms TTL=252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Reply from 212.193.82.142: bytes=32 time=4ms TTL=252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Reply from 212.193.82.142: bytes=32 time=4ms TTL=252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Ping statistics for 212.193.82.142: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Packets: Sent = 4, Received = 4, Lost = 0 (0% loss),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Approximate round trip times in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milli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-seconds: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Minimum = 3ms, Maximum = 4ms, Average = 3ms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272880" y="4077072"/>
            <a:ext cx="4572000" cy="249299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tracert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-d my.urfu.ru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Tracing route to my.urfu.ru [212.193.82.142]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over a maximum of 30 hops: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    &lt;1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&lt;1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&lt;1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192.168.0.1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2     2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2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2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10.128.0.0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3     4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3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4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10.1.1.9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4     4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3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3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212.193.82.142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Trace complete.</a:t>
            </a:r>
          </a:p>
        </p:txBody>
      </p:sp>
    </p:spTree>
    <p:extLst>
      <p:ext uri="{BB962C8B-B14F-4D97-AF65-F5344CB8AC3E}">
        <p14:creationId xmlns:p14="http://schemas.microsoft.com/office/powerpoint/2010/main" val="21002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1726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5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4050085" y="3289895"/>
            <a:ext cx="1296144" cy="57606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23928" y="3691086"/>
            <a:ext cx="1392374" cy="432048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  <p:sp>
        <p:nvSpPr>
          <p:cNvPr id="10" name="Овал 9"/>
          <p:cNvSpPr/>
          <p:nvPr/>
        </p:nvSpPr>
        <p:spPr bwMode="auto">
          <a:xfrm>
            <a:off x="2263924" y="2529333"/>
            <a:ext cx="5184576" cy="469999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2482813" y="2924944"/>
            <a:ext cx="1010022" cy="54666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3418916" y="2924944"/>
            <a:ext cx="1249313" cy="54666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Мультиплексирование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на транспортном уровне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59" y="1988840"/>
            <a:ext cx="4362329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Порт = приложение</a:t>
            </a:r>
          </a:p>
          <a:p>
            <a:r>
              <a:rPr lang="ru-RU" sz="1800" dirty="0"/>
              <a:t>Очереди порта</a:t>
            </a:r>
          </a:p>
          <a:p>
            <a:pPr lvl="1"/>
            <a:r>
              <a:rPr lang="ru-RU" sz="1800" dirty="0"/>
              <a:t>Входная</a:t>
            </a:r>
          </a:p>
          <a:p>
            <a:pPr lvl="1"/>
            <a:r>
              <a:rPr lang="ru-RU" sz="1800" dirty="0"/>
              <a:t>Выходная</a:t>
            </a:r>
            <a:endParaRPr lang="en-US" sz="1800" dirty="0"/>
          </a:p>
          <a:p>
            <a:r>
              <a:rPr lang="ru-RU" sz="1800" dirty="0" smtClean="0"/>
              <a:t>В </a:t>
            </a:r>
            <a:r>
              <a:rPr lang="en-US" sz="1800" dirty="0" smtClean="0"/>
              <a:t>TCP/IP </a:t>
            </a:r>
            <a:r>
              <a:rPr lang="ru-RU" sz="1800" dirty="0" smtClean="0"/>
              <a:t>– 32-битное число</a:t>
            </a:r>
          </a:p>
          <a:p>
            <a:pPr lvl="1"/>
            <a:r>
              <a:rPr lang="ru-RU" sz="1800" dirty="0"/>
              <a:t>1</a:t>
            </a:r>
            <a:r>
              <a:rPr lang="ru-RU" sz="1800" dirty="0" smtClean="0"/>
              <a:t>-65536</a:t>
            </a:r>
          </a:p>
          <a:p>
            <a:pPr lvl="1"/>
            <a:r>
              <a:rPr lang="ru-RU" sz="1800" dirty="0" smtClean="0"/>
              <a:t>1-1024 зарезервированы</a:t>
            </a:r>
          </a:p>
          <a:p>
            <a:pPr lvl="1"/>
            <a:r>
              <a:rPr lang="en-US" sz="1800" dirty="0" smtClean="0"/>
              <a:t>Well-know ports</a:t>
            </a:r>
          </a:p>
          <a:p>
            <a:pPr lvl="2"/>
            <a:r>
              <a:rPr lang="en-US" sz="1800" dirty="0" smtClean="0"/>
              <a:t>22, 23, 80, 443…</a:t>
            </a:r>
          </a:p>
          <a:p>
            <a:pPr lvl="1"/>
            <a:r>
              <a:rPr lang="ru-RU" sz="1800" dirty="0" smtClean="0"/>
              <a:t>Динамические порты</a:t>
            </a:r>
          </a:p>
          <a:p>
            <a:pPr lvl="2"/>
            <a:r>
              <a:rPr lang="en-US" sz="1800" dirty="0" smtClean="0"/>
              <a:t>Ephemeral</a:t>
            </a:r>
          </a:p>
          <a:p>
            <a:r>
              <a:rPr lang="ru-RU" sz="1800" dirty="0" smtClean="0"/>
              <a:t>Порты </a:t>
            </a:r>
            <a:r>
              <a:rPr lang="en-US" sz="1800" dirty="0" smtClean="0"/>
              <a:t>TCP </a:t>
            </a:r>
            <a:r>
              <a:rPr lang="ru-RU" sz="1800" dirty="0" smtClean="0"/>
              <a:t>и </a:t>
            </a:r>
            <a:r>
              <a:rPr lang="en-US" sz="1800" dirty="0" smtClean="0"/>
              <a:t>UDP </a:t>
            </a:r>
            <a:r>
              <a:rPr lang="ru-RU" sz="1800" dirty="0" smtClean="0"/>
              <a:t>не связаны</a:t>
            </a:r>
          </a:p>
          <a:p>
            <a:pPr lvl="1"/>
            <a:r>
              <a:rPr lang="ru-RU" sz="1800" dirty="0" smtClean="0"/>
              <a:t>Но стараются делать одинаковыми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990116" y="4831691"/>
            <a:ext cx="1512168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060" y="5816348"/>
            <a:ext cx="2520280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Ethernet</a:t>
            </a:r>
            <a:endParaRPr lang="ru-RU" dirty="0"/>
          </a:p>
        </p:txBody>
      </p:sp>
      <p:sp>
        <p:nvSpPr>
          <p:cNvPr id="6" name="Двойная стрелка вверх/вниз 5"/>
          <p:cNvSpPr/>
          <p:nvPr/>
        </p:nvSpPr>
        <p:spPr bwMode="auto">
          <a:xfrm>
            <a:off x="6566180" y="5250876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1127" y="3630559"/>
            <a:ext cx="1512168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599269" y="3630559"/>
            <a:ext cx="151216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21" name="Двойная стрелка вверх/вниз 20"/>
          <p:cNvSpPr/>
          <p:nvPr/>
        </p:nvSpPr>
        <p:spPr bwMode="auto">
          <a:xfrm rot="19385238">
            <a:off x="5942493" y="416016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Двойная стрелка вверх/вниз 21"/>
          <p:cNvSpPr/>
          <p:nvPr/>
        </p:nvSpPr>
        <p:spPr bwMode="auto">
          <a:xfrm rot="2214762" flipH="1">
            <a:off x="6861482" y="416016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4297" y="2334068"/>
            <a:ext cx="969193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53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540525" y="2334068"/>
            <a:ext cx="992276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80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397828" y="2334068"/>
            <a:ext cx="1041201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443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847681" y="2334068"/>
            <a:ext cx="102275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en-US" dirty="0" err="1" smtClean="0"/>
              <a:t>udp</a:t>
            </a:r>
            <a:r>
              <a:rPr lang="en-US" dirty="0" smtClean="0"/>
              <a:t> 161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704985" y="2334068"/>
            <a:ext cx="104120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en-US" dirty="0" err="1" smtClean="0"/>
              <a:t>udp</a:t>
            </a:r>
            <a:r>
              <a:rPr lang="en-US" dirty="0" smtClean="0"/>
              <a:t> 53</a:t>
            </a:r>
            <a:endParaRPr lang="ru-RU" dirty="0"/>
          </a:p>
        </p:txBody>
      </p:sp>
      <p:sp>
        <p:nvSpPr>
          <p:cNvPr id="30" name="Двойная стрелка вверх/вниз 29"/>
          <p:cNvSpPr/>
          <p:nvPr/>
        </p:nvSpPr>
        <p:spPr bwMode="auto">
          <a:xfrm rot="19385238">
            <a:off x="5151945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Двойная стрелка вверх/вниз 30"/>
          <p:cNvSpPr/>
          <p:nvPr/>
        </p:nvSpPr>
        <p:spPr bwMode="auto">
          <a:xfrm>
            <a:off x="6057776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Двойная стрелка вверх/вниз 33"/>
          <p:cNvSpPr/>
          <p:nvPr/>
        </p:nvSpPr>
        <p:spPr bwMode="auto">
          <a:xfrm>
            <a:off x="6995313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Двойная стрелка вверх/вниз 34"/>
          <p:cNvSpPr/>
          <p:nvPr/>
        </p:nvSpPr>
        <p:spPr bwMode="auto">
          <a:xfrm rot="2214762" flipH="1">
            <a:off x="7931416" y="299689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Двойная стрелка вверх/вниз 35"/>
          <p:cNvSpPr/>
          <p:nvPr/>
        </p:nvSpPr>
        <p:spPr bwMode="auto">
          <a:xfrm rot="17845752">
            <a:off x="4360505" y="2973042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5062" y="191804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20522" y="191804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endParaRPr lang="ru-R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752446" y="191804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ru-R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95663" y="1903232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006340" y="191804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SNMP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270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1700808"/>
            <a:ext cx="69127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Universal Datagram Protocol </a:t>
            </a:r>
            <a:r>
              <a:rPr lang="ru-RU" dirty="0" smtClean="0"/>
              <a:t>– </a:t>
            </a:r>
            <a:r>
              <a:rPr lang="ru-RU" dirty="0" err="1" smtClean="0"/>
              <a:t>Дейтаграммный</a:t>
            </a:r>
            <a:r>
              <a:rPr lang="ru-RU" dirty="0" smtClean="0"/>
              <a:t> протокол</a:t>
            </a:r>
          </a:p>
          <a:p>
            <a:r>
              <a:rPr lang="en-US" dirty="0" smtClean="0"/>
              <a:t>IP</a:t>
            </a:r>
            <a:r>
              <a:rPr lang="ru-RU" dirty="0" smtClean="0"/>
              <a:t> на транспортном уровне</a:t>
            </a:r>
          </a:p>
          <a:p>
            <a:pPr lvl="1"/>
            <a:r>
              <a:rPr lang="ru-RU" dirty="0" smtClean="0"/>
              <a:t>Минимум усложнений</a:t>
            </a:r>
          </a:p>
          <a:p>
            <a:r>
              <a:rPr lang="ru-RU" dirty="0" smtClean="0"/>
              <a:t>Доставка</a:t>
            </a:r>
          </a:p>
          <a:p>
            <a:pPr lvl="1"/>
            <a:r>
              <a:rPr lang="ru-RU" dirty="0" smtClean="0"/>
              <a:t>Между прикладными процессами</a:t>
            </a:r>
          </a:p>
          <a:p>
            <a:pPr lvl="1"/>
            <a:r>
              <a:rPr lang="ru-RU" dirty="0" smtClean="0"/>
              <a:t>Без гарантий доставки</a:t>
            </a:r>
          </a:p>
          <a:p>
            <a:r>
              <a:rPr lang="ru-RU" dirty="0" smtClean="0"/>
              <a:t>Основная функция – мультиплексирование</a:t>
            </a:r>
          </a:p>
          <a:p>
            <a:pPr lvl="1"/>
            <a:r>
              <a:rPr lang="ru-RU" dirty="0" smtClean="0"/>
              <a:t>На основе пары </a:t>
            </a:r>
            <a:r>
              <a:rPr lang="en-US" dirty="0" smtClean="0"/>
              <a:t>IP + Port</a:t>
            </a:r>
          </a:p>
          <a:p>
            <a:r>
              <a:rPr lang="ru-RU" dirty="0" smtClean="0"/>
              <a:t>Основные применения</a:t>
            </a:r>
          </a:p>
          <a:p>
            <a:pPr lvl="1"/>
            <a:r>
              <a:rPr lang="ru-RU" dirty="0" smtClean="0"/>
              <a:t>Служебные протоколы</a:t>
            </a:r>
          </a:p>
          <a:p>
            <a:pPr lvl="1"/>
            <a:r>
              <a:rPr lang="ru-RU" dirty="0" smtClean="0"/>
              <a:t>Мультимедиа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2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8447" y="1269025"/>
            <a:ext cx="7549013" cy="5404406"/>
            <a:chOff x="-154" y="192"/>
            <a:chExt cx="5632" cy="403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-154" y="240"/>
              <a:ext cx="5632" cy="1819"/>
              <a:chOff x="103" y="288"/>
              <a:chExt cx="7453" cy="2526"/>
            </a:xfrm>
          </p:grpSpPr>
          <p:sp>
            <p:nvSpPr>
              <p:cNvPr id="61" name="Oval 4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2" name="Text Box 5"/>
              <p:cNvSpPr txBox="1">
                <a:spLocks noChangeArrowheads="1"/>
              </p:cNvSpPr>
              <p:nvPr/>
            </p:nvSpPr>
            <p:spPr bwMode="auto">
              <a:xfrm>
                <a:off x="103" y="1086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2076" y="9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131" y="32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TFTP</a:t>
                </a:r>
                <a:endParaRPr lang="ru-RU" altLang="ru-RU" sz="1600" b="1" dirty="0"/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6" name="AutoShape 9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67" name="Group 10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1806"/>
                <a:chOff x="1056" y="1008"/>
                <a:chExt cx="1056" cy="1806"/>
              </a:xfrm>
            </p:grpSpPr>
            <p:grpSp>
              <p:nvGrpSpPr>
                <p:cNvPr id="68" name="Group 11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1" name="Rectangle 13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2" name="Rectangle 14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70" name="Group 16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846"/>
                  <a:chOff x="1056" y="1968"/>
                  <a:chExt cx="1056" cy="846"/>
                </a:xfrm>
              </p:grpSpPr>
              <p:sp>
                <p:nvSpPr>
                  <p:cNvPr id="71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7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846"/>
                    <a:chOff x="1056" y="1968"/>
                    <a:chExt cx="1056" cy="846"/>
                  </a:xfrm>
                </p:grpSpPr>
                <p:sp>
                  <p:nvSpPr>
                    <p:cNvPr id="73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7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606"/>
                      <a:chOff x="1056" y="2208"/>
                      <a:chExt cx="1056" cy="606"/>
                    </a:xfrm>
                  </p:grpSpPr>
                  <p:grpSp>
                    <p:nvGrpSpPr>
                      <p:cNvPr id="75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77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8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9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76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69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  <p:sp>
            <p:nvSpPr>
              <p:cNvPr id="83" name="Text Box 5"/>
              <p:cNvSpPr txBox="1">
                <a:spLocks noChangeArrowheads="1"/>
              </p:cNvSpPr>
              <p:nvPr/>
            </p:nvSpPr>
            <p:spPr bwMode="auto">
              <a:xfrm>
                <a:off x="2371" y="1569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4" name="Text Box 6"/>
              <p:cNvSpPr txBox="1">
                <a:spLocks noChangeArrowheads="1"/>
              </p:cNvSpPr>
              <p:nvPr/>
            </p:nvSpPr>
            <p:spPr bwMode="auto">
              <a:xfrm>
                <a:off x="4374" y="10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6606" y="959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6" name="Text Box 5"/>
              <p:cNvSpPr txBox="1">
                <a:spLocks noChangeArrowheads="1"/>
              </p:cNvSpPr>
              <p:nvPr/>
            </p:nvSpPr>
            <p:spPr bwMode="auto">
              <a:xfrm>
                <a:off x="4626" y="1478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273" y="288"/>
              <a:ext cx="826" cy="1831"/>
              <a:chOff x="2976" y="288"/>
              <a:chExt cx="1056" cy="2524"/>
            </a:xfrm>
          </p:grpSpPr>
          <p:sp>
            <p:nvSpPr>
              <p:cNvPr id="44" name="Oval 27"/>
              <p:cNvSpPr>
                <a:spLocks noChangeArrowheads="1"/>
              </p:cNvSpPr>
              <p:nvPr/>
            </p:nvSpPr>
            <p:spPr bwMode="auto">
              <a:xfrm>
                <a:off x="302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3023" y="312"/>
                <a:ext cx="96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DHCP</a:t>
                </a:r>
                <a:endParaRPr lang="ru-RU" altLang="ru-RU" sz="1600" b="1" dirty="0"/>
              </a:p>
            </p:txBody>
          </p:sp>
          <p:sp>
            <p:nvSpPr>
              <p:cNvPr id="48" name="AutoShape 31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9" name="AutoShape 32"/>
              <p:cNvSpPr>
                <a:spLocks noChangeArrowheads="1"/>
              </p:cNvSpPr>
              <p:nvPr/>
            </p:nvSpPr>
            <p:spPr bwMode="auto">
              <a:xfrm>
                <a:off x="316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960" cy="96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1" name="Rectangle 34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480" cy="67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2" name="Rectangle 35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480" cy="480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endParaRPr lang="ru-RU" altLang="ru-RU" dirty="0"/>
              </a:p>
            </p:txBody>
          </p:sp>
          <p:sp>
            <p:nvSpPr>
              <p:cNvPr id="53" name="AutoShape 36"/>
              <p:cNvSpPr>
                <a:spLocks noChangeArrowheads="1"/>
              </p:cNvSpPr>
              <p:nvPr/>
            </p:nvSpPr>
            <p:spPr bwMode="auto">
              <a:xfrm>
                <a:off x="3648" y="1968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4" name="AutoShape 37"/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55" name="Group 38"/>
              <p:cNvGrpSpPr>
                <a:grpSpLocks/>
              </p:cNvGrpSpPr>
              <p:nvPr/>
            </p:nvGrpSpPr>
            <p:grpSpPr bwMode="auto">
              <a:xfrm>
                <a:off x="2976" y="2208"/>
                <a:ext cx="1008" cy="144"/>
                <a:chOff x="1104" y="2304"/>
                <a:chExt cx="1008" cy="144"/>
              </a:xfrm>
            </p:grpSpPr>
            <p:sp>
              <p:nvSpPr>
                <p:cNvPr id="58" name="Line 39"/>
                <p:cNvSpPr>
                  <a:spLocks noChangeShapeType="1"/>
                </p:cNvSpPr>
                <p:nvPr/>
              </p:nvSpPr>
              <p:spPr bwMode="auto">
                <a:xfrm>
                  <a:off x="1104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59" name="Line 40"/>
                <p:cNvSpPr>
                  <a:spLocks noChangeShapeType="1"/>
                </p:cNvSpPr>
                <p:nvPr/>
              </p:nvSpPr>
              <p:spPr bwMode="auto">
                <a:xfrm>
                  <a:off x="1104" y="24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6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12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</p:grpSp>
          <p:sp>
            <p:nvSpPr>
              <p:cNvPr id="56" name="Text Box 42"/>
              <p:cNvSpPr txBox="1">
                <a:spLocks noChangeArrowheads="1"/>
              </p:cNvSpPr>
              <p:nvPr/>
            </p:nvSpPr>
            <p:spPr bwMode="auto">
              <a:xfrm>
                <a:off x="2978" y="2400"/>
                <a:ext cx="105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Порт </a:t>
                </a:r>
                <a:r>
                  <a:rPr lang="en-US" altLang="ru-RU" dirty="0"/>
                  <a:t>67</a:t>
                </a:r>
                <a:endParaRPr lang="ru-RU" altLang="ru-RU" dirty="0"/>
              </a:p>
            </p:txBody>
          </p:sp>
          <p:sp>
            <p:nvSpPr>
              <p:cNvPr id="57" name="Rectangle 43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480" cy="6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152" y="2447"/>
              <a:ext cx="3072" cy="384"/>
              <a:chOff x="1872" y="2880"/>
              <a:chExt cx="3072" cy="528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072" cy="528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3" name="Text Box 46"/>
              <p:cNvSpPr txBox="1">
                <a:spLocks noChangeArrowheads="1"/>
              </p:cNvSpPr>
              <p:nvPr/>
            </p:nvSpPr>
            <p:spPr bwMode="auto">
              <a:xfrm>
                <a:off x="2208" y="2978"/>
                <a:ext cx="225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Протокол </a:t>
                </a:r>
                <a:r>
                  <a:rPr lang="en-US" altLang="ru-RU" dirty="0"/>
                  <a:t>UDP</a:t>
                </a:r>
                <a:endParaRPr lang="ru-RU" altLang="ru-RU" dirty="0"/>
              </a:p>
            </p:txBody>
          </p:sp>
        </p:grp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344" y="1920"/>
              <a:ext cx="576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>
              <a:off x="2688" y="2064"/>
              <a:ext cx="0" cy="43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H="1">
              <a:off x="3648" y="1920"/>
              <a:ext cx="480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974" y="192"/>
              <a:ext cx="798" cy="2048"/>
              <a:chOff x="1056" y="288"/>
              <a:chExt cx="1056" cy="2844"/>
            </a:xfrm>
          </p:grpSpPr>
          <p:sp>
            <p:nvSpPr>
              <p:cNvPr id="20" name="Oval 51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1128" y="28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 smtClean="0"/>
                  <a:t>App</a:t>
                </a:r>
                <a:endParaRPr lang="ru-RU" altLang="ru-RU" sz="1600" b="1" dirty="0"/>
              </a:p>
            </p:txBody>
          </p:sp>
          <p:sp>
            <p:nvSpPr>
              <p:cNvPr id="24" name="AutoShape 55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5" name="AutoShape 56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26" name="Group 57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2124"/>
                <a:chOff x="1056" y="1008"/>
                <a:chExt cx="1056" cy="2124"/>
              </a:xfrm>
            </p:grpSpPr>
            <p:grpSp>
              <p:nvGrpSpPr>
                <p:cNvPr id="27" name="Group 58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3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0" name="Rectangle 60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1" name="Rectangle 61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28" name="Line 62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29" name="Group 63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1164"/>
                  <a:chOff x="1056" y="1968"/>
                  <a:chExt cx="1056" cy="1164"/>
                </a:xfrm>
              </p:grpSpPr>
              <p:sp>
                <p:nvSpPr>
                  <p:cNvPr id="3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3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1164"/>
                    <a:chOff x="1056" y="1968"/>
                    <a:chExt cx="1056" cy="1164"/>
                  </a:xfrm>
                </p:grpSpPr>
                <p:sp>
                  <p:nvSpPr>
                    <p:cNvPr id="32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33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924"/>
                      <a:chOff x="1056" y="2208"/>
                      <a:chExt cx="1056" cy="924"/>
                    </a:xfrm>
                  </p:grpSpPr>
                  <p:grpSp>
                    <p:nvGrpSpPr>
                      <p:cNvPr id="34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36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7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8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35" name="Text Box 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1056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</p:grpSp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152" y="3024"/>
              <a:ext cx="3072" cy="336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488" y="3024"/>
              <a:ext cx="249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None/>
              </a:pPr>
              <a:r>
                <a:rPr lang="ru-RU" altLang="ru-RU" dirty="0"/>
                <a:t>Протокол </a:t>
              </a:r>
              <a:r>
                <a:rPr lang="en-US" altLang="ru-RU" dirty="0"/>
                <a:t>IP</a:t>
              </a:r>
              <a:endParaRPr lang="ru-RU" altLang="ru-RU" dirty="0"/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1152" y="3504"/>
              <a:ext cx="3120" cy="347"/>
              <a:chOff x="1152" y="3600"/>
              <a:chExt cx="3120" cy="347"/>
            </a:xfrm>
          </p:grpSpPr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1152" y="3600"/>
                <a:ext cx="3120" cy="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19" name="Text Box 77"/>
              <p:cNvSpPr txBox="1">
                <a:spLocks noChangeArrowheads="1"/>
              </p:cNvSpPr>
              <p:nvPr/>
            </p:nvSpPr>
            <p:spPr bwMode="auto">
              <a:xfrm>
                <a:off x="1344" y="3648"/>
                <a:ext cx="268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Драйвер </a:t>
                </a:r>
                <a:r>
                  <a:rPr lang="en-US" altLang="ru-RU" dirty="0"/>
                  <a:t>Ethernet</a:t>
                </a:r>
                <a:endParaRPr lang="ru-RU" altLang="ru-RU" dirty="0"/>
              </a:p>
            </p:txBody>
          </p:sp>
        </p:grp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>
              <a:off x="2640" y="2832"/>
              <a:ext cx="0" cy="19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2640" y="3360"/>
              <a:ext cx="0" cy="1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2640" y="3840"/>
              <a:ext cx="0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162880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82565"/>
              </p:ext>
            </p:extLst>
          </p:nvPr>
        </p:nvGraphicFramePr>
        <p:xfrm>
          <a:off x="1691680" y="2028910"/>
          <a:ext cx="6294197" cy="3973001"/>
        </p:xfrm>
        <a:graphic>
          <a:graphicData uri="http://schemas.openxmlformats.org/drawingml/2006/table">
            <a:tbl>
              <a:tblPr firstRow="1" firstCol="1" bandRow="1" bandCol="1">
                <a:tableStyleId>{08FB837D-C827-4EFA-A057-4D05807E0F7C}</a:tableStyleId>
              </a:tblPr>
              <a:tblGrid>
                <a:gridCol w="2216214"/>
                <a:gridCol w="4077983"/>
              </a:tblGrid>
              <a:tr h="361321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2 байта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200" dirty="0"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6132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Заголовок </a:t>
                      </a:r>
                      <a:r>
                        <a:rPr lang="en-US" sz="1800" dirty="0" smtClean="0">
                          <a:effectLst/>
                        </a:rPr>
                        <a:t>IP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(тип протокола</a:t>
                      </a:r>
                      <a:r>
                        <a:rPr lang="ru-RU" sz="1800" baseline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= 17)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source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процесса-отправителя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destination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процесса-получателя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message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length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Длина UDP-пакета в байтах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 smtClean="0">
                          <a:effectLst/>
                        </a:rPr>
                        <a:t>checksum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Контрольная сумма  UDP-пакета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465356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Данные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Формирование </a:t>
            </a:r>
            <a:r>
              <a:rPr kumimoji="0" lang="ru-RU" altLang="ru-RU" b="1" kern="0" dirty="0" err="1" smtClean="0"/>
              <a:t>дейтаграм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38796" y="1828855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020256" y="1558955"/>
            <a:ext cx="4292600" cy="4686300"/>
            <a:chOff x="2024" y="856"/>
            <a:chExt cx="2704" cy="295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6" y="1736"/>
              <a:ext cx="2016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80" y="856"/>
              <a:ext cx="192" cy="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80" y="12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56" y="1744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ru-RU" altLang="ru-RU" sz="2400">
                  <a:latin typeface="Times New Roman" pitchFamily="18" charset="0"/>
                </a:rPr>
                <a:t>Протокол </a:t>
              </a:r>
              <a:r>
                <a:rPr lang="en-US" altLang="ru-RU" sz="2400">
                  <a:latin typeface="Times New Roman" pitchFamily="18" charset="0"/>
                </a:rPr>
                <a:t>UDP</a:t>
              </a: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96" y="992"/>
              <a:ext cx="129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Отдельные пользовательские сообщения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96" y="2232"/>
              <a:ext cx="192" cy="3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896" y="2824"/>
              <a:ext cx="192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96" y="2600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96" y="2976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024" y="3504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К протоколу </a:t>
              </a:r>
              <a:r>
                <a:rPr lang="en-US" altLang="ru-RU" sz="1600" b="1">
                  <a:latin typeface="Times New Roman" pitchFamily="18" charset="0"/>
                </a:rPr>
                <a:t>IP</a:t>
              </a:r>
              <a:endParaRPr lang="ru-RU" altLang="ru-RU" sz="1600" b="1">
                <a:latin typeface="Times New Roman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96" y="3208"/>
              <a:ext cx="192" cy="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896" y="3296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008" y="35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3160" y="2256"/>
              <a:ext cx="216" cy="1184"/>
            </a:xfrm>
            <a:prstGeom prst="rightBrace">
              <a:avLst>
                <a:gd name="adj1" fmla="val 4567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AutoShape 18"/>
            <p:cNvSpPr>
              <a:spLocks/>
            </p:cNvSpPr>
            <p:nvPr/>
          </p:nvSpPr>
          <p:spPr bwMode="auto">
            <a:xfrm>
              <a:off x="3096" y="864"/>
              <a:ext cx="160" cy="784"/>
            </a:xfrm>
            <a:prstGeom prst="rightBrace">
              <a:avLst>
                <a:gd name="adj1" fmla="val 4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432" y="2560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Дейтаграммы </a:t>
              </a:r>
              <a:r>
                <a:rPr lang="en-GB" altLang="ru-RU" sz="1600" b="1">
                  <a:latin typeface="Times New Roman" pitchFamily="18" charset="0"/>
                </a:rPr>
                <a:t>UDP</a:t>
              </a:r>
              <a:endParaRPr lang="ru-RU" altLang="ru-RU" sz="1600" b="1">
                <a:latin typeface="Times New Roman" pitchFamily="18" charset="0"/>
              </a:endParaRP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448756" y="4543455"/>
            <a:ext cx="1612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ru-RU" altLang="ru-RU" sz="1600" b="1">
                <a:latin typeface="Times New Roman" pitchFamily="18" charset="0"/>
              </a:rPr>
              <a:t>Заголовки </a:t>
            </a:r>
            <a:r>
              <a:rPr lang="en-GB" altLang="ru-RU" sz="1600" b="1">
                <a:latin typeface="Times New Roman" pitchFamily="18" charset="0"/>
              </a:rPr>
              <a:t>UDP</a:t>
            </a:r>
            <a:endParaRPr lang="ru-RU" altLang="ru-RU" sz="1600" b="1">
              <a:latin typeface="Times New Roman" pitchFamily="18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010856" y="4822855"/>
            <a:ext cx="342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960056" y="5064155"/>
            <a:ext cx="419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3998156" y="4441855"/>
            <a:ext cx="368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6495</TotalTime>
  <Words>1624</Words>
  <Application>Microsoft Office PowerPoint</Application>
  <PresentationFormat>Экран (4:3)</PresentationFormat>
  <Paragraphs>420</Paragraphs>
  <Slides>33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Природа</vt:lpstr>
      <vt:lpstr>CorelDRAW</vt:lpstr>
      <vt:lpstr>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586</cp:revision>
  <dcterms:created xsi:type="dcterms:W3CDTF">1601-01-01T00:00:00Z</dcterms:created>
  <dcterms:modified xsi:type="dcterms:W3CDTF">2017-11-21T08:47:23Z</dcterms:modified>
</cp:coreProperties>
</file>