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311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53" r:id="rId12"/>
    <p:sldId id="347" r:id="rId13"/>
    <p:sldId id="348" r:id="rId14"/>
    <p:sldId id="349" r:id="rId15"/>
    <p:sldId id="350" r:id="rId16"/>
    <p:sldId id="351" r:id="rId17"/>
    <p:sldId id="352" r:id="rId18"/>
    <p:sldId id="355" r:id="rId19"/>
    <p:sldId id="35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40426"/>
    <a:srgbClr val="F76778"/>
    <a:srgbClr val="F8EE90"/>
    <a:srgbClr val="F8D4DC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8278" autoAdjust="0"/>
  </p:normalViewPr>
  <p:slideViewPr>
    <p:cSldViewPr>
      <p:cViewPr>
        <p:scale>
          <a:sx n="100" d="100"/>
          <a:sy n="100" d="100"/>
        </p:scale>
        <p:origin x="-1260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 dirty="0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1043608" y="90872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Прикладные протоколы стека </a:t>
            </a:r>
            <a:r>
              <a:rPr kumimoji="0" lang="en-US" altLang="ru-RU" b="1" kern="0" dirty="0" smtClean="0"/>
              <a:t>TCP/IP</a:t>
            </a:r>
            <a:endParaRPr kumimoji="0" lang="en-US" altLang="ru-RU" b="1" kern="0" dirty="0" smtClean="0"/>
          </a:p>
        </p:txBody>
      </p:sp>
      <p:pic>
        <p:nvPicPr>
          <p:cNvPr id="192514" name="Picture 2" descr="Картинки по запросу tcp 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19772"/>
            <a:ext cx="8676456" cy="4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Картинки по запросу s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49236"/>
            <a:ext cx="4745920" cy="319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76470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SSH: Secure </a:t>
            </a:r>
            <a:r>
              <a:rPr kumimoji="0" lang="en-US" altLang="ru-RU" b="1" kern="0" dirty="0" err="1" smtClean="0"/>
              <a:t>SHell</a:t>
            </a:r>
            <a:endParaRPr kumimoji="0" lang="ru-RU" altLang="ru-RU" b="1" kern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1549236"/>
            <a:ext cx="4554195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TCP/22</a:t>
            </a:r>
          </a:p>
          <a:p>
            <a:r>
              <a:rPr lang="ru-RU" dirty="0" smtClean="0"/>
              <a:t>Зашифрованный </a:t>
            </a:r>
            <a:r>
              <a:rPr lang="en-US" dirty="0" smtClean="0"/>
              <a:t>telnet</a:t>
            </a:r>
          </a:p>
          <a:p>
            <a:r>
              <a:rPr lang="ru-RU" dirty="0" smtClean="0"/>
              <a:t>Стандарт де-факто</a:t>
            </a:r>
          </a:p>
          <a:p>
            <a:pPr lvl="1"/>
            <a:r>
              <a:rPr lang="ru-RU" dirty="0" smtClean="0"/>
              <a:t>Кроме </a:t>
            </a:r>
            <a:r>
              <a:rPr lang="en-US" dirty="0" smtClean="0"/>
              <a:t>Windows</a:t>
            </a:r>
            <a:endParaRPr lang="ru-RU" dirty="0" smtClean="0"/>
          </a:p>
          <a:p>
            <a:pPr lvl="2"/>
            <a:r>
              <a:rPr lang="en-US" dirty="0" err="1" smtClean="0"/>
              <a:t>PuTTY</a:t>
            </a:r>
            <a:endParaRPr lang="en-US" dirty="0" smtClean="0"/>
          </a:p>
          <a:p>
            <a:r>
              <a:rPr lang="ru-RU" dirty="0" smtClean="0"/>
              <a:t>Дополнительные свойства</a:t>
            </a:r>
          </a:p>
          <a:p>
            <a:pPr lvl="1"/>
            <a:r>
              <a:rPr lang="ru-RU" dirty="0" smtClean="0"/>
              <a:t>Авторизация по ключам</a:t>
            </a:r>
            <a:endParaRPr lang="en-US" dirty="0" smtClean="0"/>
          </a:p>
          <a:p>
            <a:pPr lvl="2"/>
            <a:r>
              <a:rPr lang="ru-RU" dirty="0" smtClean="0"/>
              <a:t>Ассиметричная криптография</a:t>
            </a:r>
          </a:p>
          <a:p>
            <a:pPr lvl="1"/>
            <a:r>
              <a:rPr lang="ru-RU" dirty="0" smtClean="0"/>
              <a:t>Проверка подлинности</a:t>
            </a:r>
          </a:p>
          <a:p>
            <a:pPr lvl="2"/>
            <a:r>
              <a:rPr lang="ru-RU" dirty="0" smtClean="0"/>
              <a:t>Сервера</a:t>
            </a:r>
          </a:p>
          <a:p>
            <a:pPr lvl="2"/>
            <a:r>
              <a:rPr lang="ru-RU" dirty="0" smtClean="0"/>
              <a:t>Клиента</a:t>
            </a:r>
          </a:p>
          <a:p>
            <a:pPr lvl="1"/>
            <a:r>
              <a:rPr lang="ru-RU" dirty="0" smtClean="0"/>
              <a:t>Проброс трафика</a:t>
            </a:r>
          </a:p>
          <a:p>
            <a:pPr lvl="1"/>
            <a:r>
              <a:rPr lang="ru-RU" dirty="0" smtClean="0"/>
              <a:t>Проброс экрана </a:t>
            </a:r>
            <a:r>
              <a:rPr lang="en-US" dirty="0" smtClean="0"/>
              <a:t>(X11)</a:t>
            </a:r>
          </a:p>
          <a:p>
            <a:pPr lvl="1"/>
            <a:r>
              <a:rPr lang="ru-RU" dirty="0" smtClean="0"/>
              <a:t>Любые приложения</a:t>
            </a:r>
            <a:endParaRPr lang="en-US" dirty="0" smtClean="0"/>
          </a:p>
        </p:txBody>
      </p:sp>
      <p:pic>
        <p:nvPicPr>
          <p:cNvPr id="18436" name="Picture 4" descr="Картинки по запросу s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938" y="5157192"/>
            <a:ext cx="1281980" cy="12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3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43508" y="11663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Remote Desktop Protocol</a:t>
            </a:r>
            <a:endParaRPr kumimoji="0" lang="ru-RU" altLang="ru-RU" b="1" kern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3209405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TCP/3389</a:t>
            </a:r>
          </a:p>
          <a:p>
            <a:r>
              <a:rPr lang="en-US" dirty="0" smtClean="0"/>
              <a:t>Microsoft way</a:t>
            </a:r>
          </a:p>
          <a:p>
            <a:r>
              <a:rPr lang="ru-RU" dirty="0" smtClean="0"/>
              <a:t>Рабочий стол</a:t>
            </a:r>
          </a:p>
          <a:p>
            <a:r>
              <a:rPr lang="ru-RU" dirty="0" smtClean="0"/>
              <a:t>Много имён</a:t>
            </a:r>
          </a:p>
          <a:p>
            <a:pPr lvl="1"/>
            <a:r>
              <a:rPr lang="en-US" dirty="0" smtClean="0"/>
              <a:t>RDP</a:t>
            </a:r>
          </a:p>
          <a:p>
            <a:pPr lvl="1"/>
            <a:r>
              <a:rPr lang="ru-RU" dirty="0" smtClean="0"/>
              <a:t>Терминальный сервер</a:t>
            </a:r>
          </a:p>
          <a:p>
            <a:endParaRPr lang="en-US" dirty="0" smtClean="0"/>
          </a:p>
        </p:txBody>
      </p:sp>
      <p:pic>
        <p:nvPicPr>
          <p:cNvPr id="24578" name="Picture 2" descr="Картинки по запросу rd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277018"/>
            <a:ext cx="1296144" cy="10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Картинки по запросу rd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965" y="4947970"/>
            <a:ext cx="3325067" cy="173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 descr="Картинки по запросу rd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1098847"/>
            <a:ext cx="5008586" cy="375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9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Картинки по запросу e-m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772" y="1041326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11663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Электронная почта</a:t>
            </a:r>
            <a:endParaRPr kumimoji="0" lang="ru-RU" altLang="ru-RU" b="1" kern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1052736"/>
            <a:ext cx="3378874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Одна из первых технологий</a:t>
            </a:r>
            <a:endParaRPr lang="en-US" dirty="0" smtClean="0"/>
          </a:p>
          <a:p>
            <a:pPr lvl="1"/>
            <a:r>
              <a:rPr lang="en-US" dirty="0" smtClean="0"/>
              <a:t>1965</a:t>
            </a:r>
          </a:p>
          <a:p>
            <a:r>
              <a:rPr lang="ru-RU" dirty="0" smtClean="0"/>
              <a:t>Задолго до </a:t>
            </a:r>
            <a:r>
              <a:rPr lang="en-US" dirty="0" smtClean="0"/>
              <a:t>TCP/IP</a:t>
            </a:r>
          </a:p>
          <a:p>
            <a:r>
              <a:rPr lang="ru-RU" dirty="0" smtClean="0"/>
              <a:t>Разные системы</a:t>
            </a:r>
          </a:p>
          <a:p>
            <a:pPr lvl="1"/>
            <a:r>
              <a:rPr lang="en-US" dirty="0" smtClean="0"/>
              <a:t>UUCP</a:t>
            </a:r>
          </a:p>
          <a:p>
            <a:pPr lvl="1"/>
            <a:r>
              <a:rPr lang="en-US" dirty="0" err="1" smtClean="0"/>
              <a:t>Netmail</a:t>
            </a:r>
            <a:r>
              <a:rPr lang="en-US" dirty="0" smtClean="0"/>
              <a:t>, </a:t>
            </a:r>
            <a:r>
              <a:rPr lang="en-US" dirty="0" err="1" smtClean="0"/>
              <a:t>Fidonet</a:t>
            </a:r>
            <a:endParaRPr lang="en-US" dirty="0" smtClean="0"/>
          </a:p>
          <a:p>
            <a:pPr lvl="1"/>
            <a:r>
              <a:rPr lang="en-US" dirty="0" smtClean="0"/>
              <a:t>X.400 </a:t>
            </a:r>
            <a:r>
              <a:rPr lang="ru-RU" dirty="0" smtClean="0"/>
              <a:t>в сетях </a:t>
            </a:r>
            <a:r>
              <a:rPr lang="en-US" dirty="0" smtClean="0"/>
              <a:t>X.25</a:t>
            </a:r>
          </a:p>
          <a:p>
            <a:r>
              <a:rPr lang="ru-RU" dirty="0" smtClean="0"/>
              <a:t>Спам!</a:t>
            </a:r>
          </a:p>
          <a:p>
            <a:r>
              <a:rPr lang="ru-RU" dirty="0" smtClean="0"/>
              <a:t>Клиент-сервер</a:t>
            </a:r>
            <a:endParaRPr lang="en-US" dirty="0" smtClean="0"/>
          </a:p>
          <a:p>
            <a:r>
              <a:rPr lang="ru-RU" dirty="0" smtClean="0"/>
              <a:t>Две группы протоколов</a:t>
            </a:r>
          </a:p>
          <a:p>
            <a:pPr lvl="1"/>
            <a:r>
              <a:rPr lang="ru-RU" dirty="0" smtClean="0"/>
              <a:t>Отправка: </a:t>
            </a:r>
            <a:r>
              <a:rPr lang="en-US" dirty="0" smtClean="0"/>
              <a:t>SMTP, 25</a:t>
            </a:r>
          </a:p>
          <a:p>
            <a:pPr lvl="1"/>
            <a:r>
              <a:rPr lang="ru-RU" dirty="0" smtClean="0"/>
              <a:t>Получение</a:t>
            </a:r>
            <a:endParaRPr lang="en-US" dirty="0" smtClean="0"/>
          </a:p>
          <a:p>
            <a:pPr lvl="2"/>
            <a:r>
              <a:rPr lang="en-US" dirty="0" smtClean="0"/>
              <a:t>POP3, 110</a:t>
            </a:r>
          </a:p>
          <a:p>
            <a:pPr lvl="2"/>
            <a:r>
              <a:rPr lang="en-US" dirty="0" smtClean="0"/>
              <a:t>IMAP, 143</a:t>
            </a:r>
            <a:endParaRPr lang="ru-RU" dirty="0" smtClean="0"/>
          </a:p>
        </p:txBody>
      </p:sp>
      <p:pic>
        <p:nvPicPr>
          <p:cNvPr id="19460" name="Picture 4" descr="Картинки по запросу e-mail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501008"/>
            <a:ext cx="4741217" cy="335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5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11663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SMTP: </a:t>
            </a:r>
            <a:r>
              <a:rPr kumimoji="0" lang="ru-RU" altLang="ru-RU" b="1" kern="0" dirty="0" smtClean="0"/>
              <a:t>отправка почты</a:t>
            </a:r>
            <a:endParaRPr kumimoji="0" lang="ru-RU" altLang="ru-RU" b="1" kern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19672" y="4149080"/>
            <a:ext cx="28646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TCP/25</a:t>
            </a:r>
          </a:p>
          <a:p>
            <a:r>
              <a:rPr lang="ru-RU" dirty="0" smtClean="0"/>
              <a:t>Без авторизации</a:t>
            </a:r>
          </a:p>
          <a:p>
            <a:pPr lvl="1"/>
            <a:r>
              <a:rPr lang="ru-RU" dirty="0" smtClean="0"/>
              <a:t>Добавлена позже</a:t>
            </a:r>
            <a:endParaRPr lang="en-US" dirty="0" smtClean="0"/>
          </a:p>
          <a:p>
            <a:r>
              <a:rPr lang="ru-RU" dirty="0" smtClean="0"/>
              <a:t>Формат сообщения</a:t>
            </a:r>
          </a:p>
          <a:p>
            <a:pPr lvl="1"/>
            <a:r>
              <a:rPr lang="ru-RU" dirty="0" smtClean="0"/>
              <a:t>Заголовки</a:t>
            </a:r>
          </a:p>
          <a:p>
            <a:pPr lvl="1"/>
            <a:r>
              <a:rPr lang="ru-RU" dirty="0" smtClean="0"/>
              <a:t>Тело письма</a:t>
            </a:r>
            <a:r>
              <a:rPr lang="en-US" dirty="0" smtClean="0"/>
              <a:t> / body</a:t>
            </a:r>
            <a:endParaRPr lang="ru-RU" dirty="0" smtClean="0"/>
          </a:p>
        </p:txBody>
      </p:sp>
      <p:pic>
        <p:nvPicPr>
          <p:cNvPr id="20482" name="Picture 2" descr="https://upload.wikimedia.org/wikipedia/commons/thumb/6/69/SMTP-transfer-model.svg/1215px-SMTP-transfer-mode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57114"/>
            <a:ext cx="5897704" cy="351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1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11663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SMTP</a:t>
            </a:r>
            <a:endParaRPr kumimoji="0" lang="ru-RU" altLang="ru-RU" b="1" kern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908720"/>
            <a:ext cx="685645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7030A0"/>
                </a:solidFill>
                <a:latin typeface="Courier" pitchFamily="49" charset="0"/>
              </a:rPr>
              <a:t>220 </a:t>
            </a:r>
            <a:r>
              <a:rPr lang="en-US" sz="1400" dirty="0" err="1">
                <a:solidFill>
                  <a:srgbClr val="7030A0"/>
                </a:solidFill>
                <a:latin typeface="Courier" pitchFamily="49" charset="0"/>
              </a:rPr>
              <a:t>mail.company.tld</a:t>
            </a:r>
            <a:r>
              <a:rPr lang="en-US" sz="1400" dirty="0">
                <a:solidFill>
                  <a:srgbClr val="7030A0"/>
                </a:solidFill>
                <a:latin typeface="Courier" pitchFamily="49" charset="0"/>
              </a:rPr>
              <a:t> ESMTP is glad to see you!</a:t>
            </a:r>
          </a:p>
          <a:p>
            <a:pPr>
              <a:buNone/>
            </a:pPr>
            <a:r>
              <a:rPr lang="en-US" sz="1400" u="sng" dirty="0" smtClean="0">
                <a:solidFill>
                  <a:srgbClr val="100E0C"/>
                </a:solidFill>
                <a:latin typeface="Courier" pitchFamily="49" charset="0"/>
              </a:rPr>
              <a:t>HELO</a:t>
            </a:r>
            <a:endParaRPr lang="en-US" sz="1400" u="sng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7030A0"/>
                </a:solidFill>
                <a:latin typeface="Courier" pitchFamily="49" charset="0"/>
              </a:rPr>
              <a:t>250 </a:t>
            </a:r>
            <a:r>
              <a:rPr lang="en-US" sz="1400" dirty="0">
                <a:solidFill>
                  <a:srgbClr val="7030A0"/>
                </a:solidFill>
                <a:latin typeface="Courier" pitchFamily="49" charset="0"/>
              </a:rPr>
              <a:t>domain name should be qualified</a:t>
            </a:r>
          </a:p>
          <a:p>
            <a:pPr>
              <a:buNone/>
            </a:pPr>
            <a:r>
              <a:rPr lang="en-US" sz="1400" u="sng" dirty="0" smtClean="0">
                <a:solidFill>
                  <a:srgbClr val="100E0C"/>
                </a:solidFill>
                <a:latin typeface="Courier" pitchFamily="49" charset="0"/>
              </a:rPr>
              <a:t>MAIL </a:t>
            </a:r>
            <a:r>
              <a:rPr lang="en-US" sz="1400" u="sng" dirty="0">
                <a:solidFill>
                  <a:srgbClr val="100E0C"/>
                </a:solidFill>
                <a:latin typeface="Courier" pitchFamily="49" charset="0"/>
              </a:rPr>
              <a:t>FROM</a:t>
            </a:r>
            <a:r>
              <a:rPr lang="en-US" sz="1400" dirty="0">
                <a:solidFill>
                  <a:srgbClr val="100E0C"/>
                </a:solidFill>
                <a:latin typeface="Courier" pitchFamily="49" charset="0"/>
              </a:rPr>
              <a:t>: &lt;someusername@somecompany.ru&gt;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7030A0"/>
                </a:solidFill>
                <a:latin typeface="Courier" pitchFamily="49" charset="0"/>
              </a:rPr>
              <a:t>250 </a:t>
            </a:r>
            <a:r>
              <a:rPr lang="en-US" sz="1400" dirty="0">
                <a:solidFill>
                  <a:srgbClr val="7030A0"/>
                </a:solidFill>
                <a:latin typeface="Courier" pitchFamily="49" charset="0"/>
              </a:rPr>
              <a:t>someusername@somecompany.ru sender accepted</a:t>
            </a:r>
          </a:p>
          <a:p>
            <a:pPr>
              <a:buNone/>
            </a:pPr>
            <a:r>
              <a:rPr lang="en-US" sz="1400" u="sng" dirty="0" smtClean="0">
                <a:solidFill>
                  <a:srgbClr val="100E0C"/>
                </a:solidFill>
                <a:latin typeface="Courier" pitchFamily="49" charset="0"/>
              </a:rPr>
              <a:t>RCPT </a:t>
            </a:r>
            <a:r>
              <a:rPr lang="en-US" sz="1400" u="sng" dirty="0">
                <a:solidFill>
                  <a:srgbClr val="100E0C"/>
                </a:solidFill>
                <a:latin typeface="Courier" pitchFamily="49" charset="0"/>
              </a:rPr>
              <a:t>TO</a:t>
            </a:r>
            <a:r>
              <a:rPr lang="en-US" sz="1400" dirty="0">
                <a:solidFill>
                  <a:srgbClr val="100E0C"/>
                </a:solidFill>
                <a:latin typeface="Courier" pitchFamily="49" charset="0"/>
              </a:rPr>
              <a:t>: &lt;user1@company.tld&gt;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7030A0"/>
                </a:solidFill>
                <a:latin typeface="Courier" pitchFamily="49" charset="0"/>
              </a:rPr>
              <a:t>250 </a:t>
            </a:r>
            <a:r>
              <a:rPr lang="en-US" sz="1400" dirty="0">
                <a:solidFill>
                  <a:srgbClr val="7030A0"/>
                </a:solidFill>
                <a:latin typeface="Courier" pitchFamily="49" charset="0"/>
              </a:rPr>
              <a:t>user1@company.tld ok</a:t>
            </a:r>
          </a:p>
          <a:p>
            <a:pPr>
              <a:buNone/>
            </a:pPr>
            <a:r>
              <a:rPr lang="en-US" sz="1400" u="sng" dirty="0" smtClean="0">
                <a:solidFill>
                  <a:srgbClr val="100E0C"/>
                </a:solidFill>
                <a:latin typeface="Courier" pitchFamily="49" charset="0"/>
              </a:rPr>
              <a:t>RCPT </a:t>
            </a:r>
            <a:r>
              <a:rPr lang="en-US" sz="1400" u="sng" dirty="0">
                <a:solidFill>
                  <a:srgbClr val="100E0C"/>
                </a:solidFill>
                <a:latin typeface="Courier" pitchFamily="49" charset="0"/>
              </a:rPr>
              <a:t>TO</a:t>
            </a:r>
            <a:r>
              <a:rPr lang="en-US" sz="1400" dirty="0">
                <a:solidFill>
                  <a:srgbClr val="100E0C"/>
                </a:solidFill>
                <a:latin typeface="Courier" pitchFamily="49" charset="0"/>
              </a:rPr>
              <a:t>: &lt;user2@company.tld&gt;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7030A0"/>
                </a:solidFill>
                <a:latin typeface="Courier" pitchFamily="49" charset="0"/>
              </a:rPr>
              <a:t>550 </a:t>
            </a:r>
            <a:r>
              <a:rPr lang="en-US" sz="1400" dirty="0">
                <a:solidFill>
                  <a:srgbClr val="7030A0"/>
                </a:solidFill>
                <a:latin typeface="Courier" pitchFamily="49" charset="0"/>
              </a:rPr>
              <a:t>user2@company.tld unknown user account</a:t>
            </a:r>
          </a:p>
          <a:p>
            <a:pPr>
              <a:buNone/>
            </a:pPr>
            <a:r>
              <a:rPr lang="en-US" sz="1400" u="sng" dirty="0" smtClean="0">
                <a:solidFill>
                  <a:srgbClr val="100E0C"/>
                </a:solidFill>
                <a:latin typeface="Courier" pitchFamily="49" charset="0"/>
              </a:rPr>
              <a:t>DATA</a:t>
            </a:r>
            <a:endParaRPr lang="en-US" sz="1400" u="sng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7030A0"/>
                </a:solidFill>
                <a:latin typeface="Courier" pitchFamily="49" charset="0"/>
              </a:rPr>
              <a:t>354 </a:t>
            </a:r>
            <a:r>
              <a:rPr lang="en-US" sz="1400" dirty="0">
                <a:solidFill>
                  <a:srgbClr val="7030A0"/>
                </a:solidFill>
                <a:latin typeface="Courier" pitchFamily="49" charset="0"/>
              </a:rPr>
              <a:t>Enter mail, end with "." on a line by itself</a:t>
            </a:r>
          </a:p>
          <a:p>
            <a:pPr>
              <a:buNone/>
            </a:pPr>
            <a:r>
              <a:rPr lang="en-US" sz="1400" dirty="0" smtClean="0">
                <a:solidFill>
                  <a:srgbClr val="100E0C"/>
                </a:solidFill>
                <a:latin typeface="Courier" pitchFamily="49" charset="0"/>
              </a:rPr>
              <a:t>From</a:t>
            </a:r>
            <a:r>
              <a:rPr lang="en-US" sz="1400" dirty="0">
                <a:solidFill>
                  <a:srgbClr val="100E0C"/>
                </a:solidFill>
                <a:latin typeface="Courier" pitchFamily="49" charset="0"/>
              </a:rPr>
              <a:t>: Some User &lt;someusername@somecompany.ru&gt;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100E0C"/>
                </a:solidFill>
                <a:latin typeface="Courier" pitchFamily="49" charset="0"/>
              </a:rPr>
              <a:t>To</a:t>
            </a:r>
            <a:r>
              <a:rPr lang="en-US" sz="1400" dirty="0">
                <a:solidFill>
                  <a:srgbClr val="100E0C"/>
                </a:solidFill>
                <a:latin typeface="Courier" pitchFamily="49" charset="0"/>
              </a:rPr>
              <a:t>: User1 &lt;user1@company.tld&gt;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100E0C"/>
                </a:solidFill>
                <a:latin typeface="Courier" pitchFamily="49" charset="0"/>
              </a:rPr>
              <a:t>Subject</a:t>
            </a:r>
            <a:r>
              <a:rPr lang="en-US" sz="1400" dirty="0">
                <a:solidFill>
                  <a:srgbClr val="100E0C"/>
                </a:solidFill>
                <a:latin typeface="Courier" pitchFamily="49" charset="0"/>
              </a:rPr>
              <a:t>: </a:t>
            </a:r>
            <a:r>
              <a:rPr lang="en-US" sz="1400" dirty="0" err="1">
                <a:solidFill>
                  <a:srgbClr val="100E0C"/>
                </a:solidFill>
                <a:latin typeface="Courier" pitchFamily="49" charset="0"/>
              </a:rPr>
              <a:t>tema</a:t>
            </a:r>
            <a:endParaRPr lang="en-US" sz="14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100E0C"/>
                </a:solidFill>
                <a:latin typeface="Courier" pitchFamily="49" charset="0"/>
              </a:rPr>
              <a:t>Content-Type</a:t>
            </a:r>
            <a:r>
              <a:rPr lang="en-US" sz="1400" dirty="0">
                <a:solidFill>
                  <a:srgbClr val="100E0C"/>
                </a:solidFill>
                <a:latin typeface="Courier" pitchFamily="49" charset="0"/>
              </a:rPr>
              <a:t>: text/plain</a:t>
            </a:r>
          </a:p>
          <a:p>
            <a:pPr>
              <a:buNone/>
            </a:pPr>
            <a:endParaRPr lang="en-US" sz="14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100E0C"/>
                </a:solidFill>
                <a:latin typeface="Courier" pitchFamily="49" charset="0"/>
              </a:rPr>
              <a:t>Hi</a:t>
            </a:r>
            <a:r>
              <a:rPr lang="en-US" sz="1400" dirty="0">
                <a:solidFill>
                  <a:srgbClr val="100E0C"/>
                </a:solidFill>
                <a:latin typeface="Courier" pitchFamily="49" charset="0"/>
              </a:rPr>
              <a:t>!</a:t>
            </a:r>
          </a:p>
          <a:p>
            <a:pPr>
              <a:buNone/>
            </a:pPr>
            <a:r>
              <a:rPr lang="en-US" sz="1400" dirty="0" smtClean="0">
                <a:solidFill>
                  <a:srgbClr val="100E0C"/>
                </a:solidFill>
                <a:latin typeface="Courier" pitchFamily="49" charset="0"/>
              </a:rPr>
              <a:t>.</a:t>
            </a:r>
            <a:endParaRPr lang="en-US" sz="14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7030A0"/>
                </a:solidFill>
                <a:latin typeface="Courier" pitchFamily="49" charset="0"/>
              </a:rPr>
              <a:t>250 </a:t>
            </a:r>
            <a:r>
              <a:rPr lang="en-US" sz="1400" dirty="0">
                <a:solidFill>
                  <a:srgbClr val="7030A0"/>
                </a:solidFill>
                <a:latin typeface="Courier" pitchFamily="49" charset="0"/>
              </a:rPr>
              <a:t>769947 message accepted for delivery</a:t>
            </a:r>
          </a:p>
          <a:p>
            <a:pPr>
              <a:buNone/>
            </a:pPr>
            <a:r>
              <a:rPr lang="en-US" sz="1400" u="sng" dirty="0" smtClean="0">
                <a:solidFill>
                  <a:srgbClr val="100E0C"/>
                </a:solidFill>
                <a:latin typeface="Courier" pitchFamily="49" charset="0"/>
              </a:rPr>
              <a:t>QUIT</a:t>
            </a:r>
            <a:endParaRPr lang="en-US" sz="1400" u="sng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7030A0"/>
                </a:solidFill>
                <a:latin typeface="Courier" pitchFamily="49" charset="0"/>
              </a:rPr>
              <a:t>221 </a:t>
            </a:r>
            <a:r>
              <a:rPr lang="en-US" sz="1400" dirty="0" err="1">
                <a:solidFill>
                  <a:srgbClr val="7030A0"/>
                </a:solidFill>
                <a:latin typeface="Courier" pitchFamily="49" charset="0"/>
              </a:rPr>
              <a:t>mail.company.tld</a:t>
            </a:r>
            <a:r>
              <a:rPr lang="en-US" sz="1400" dirty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en-US" sz="1400" dirty="0" err="1">
                <a:solidFill>
                  <a:srgbClr val="7030A0"/>
                </a:solidFill>
                <a:latin typeface="Courier" pitchFamily="49" charset="0"/>
              </a:rPr>
              <a:t>CommuniGate</a:t>
            </a:r>
            <a:r>
              <a:rPr lang="en-US" sz="1400" dirty="0">
                <a:solidFill>
                  <a:srgbClr val="7030A0"/>
                </a:solidFill>
                <a:latin typeface="Courier" pitchFamily="49" charset="0"/>
              </a:rPr>
              <a:t> Pro SMTP closing </a:t>
            </a:r>
            <a:r>
              <a:rPr lang="en-US" sz="1400" dirty="0" smtClean="0">
                <a:solidFill>
                  <a:srgbClr val="7030A0"/>
                </a:solidFill>
                <a:latin typeface="Courier" pitchFamily="49" charset="0"/>
              </a:rPr>
              <a:t>connection</a:t>
            </a:r>
            <a:endParaRPr lang="en-US" sz="1400" dirty="0">
              <a:solidFill>
                <a:srgbClr val="7030A0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3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 descr="Картинки по запросу pop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789040"/>
            <a:ext cx="4997699" cy="268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Заголовок 1"/>
          <p:cNvSpPr txBox="1">
            <a:spLocks/>
          </p:cNvSpPr>
          <p:nvPr/>
        </p:nvSpPr>
        <p:spPr>
          <a:xfrm>
            <a:off x="247353" y="692696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POP3/IMAP: </a:t>
            </a:r>
            <a:r>
              <a:rPr kumimoji="0" lang="ru-RU" altLang="ru-RU" b="1" kern="0" dirty="0" smtClean="0"/>
              <a:t>получение почты</a:t>
            </a:r>
            <a:endParaRPr kumimoji="0" lang="ru-RU" altLang="ru-RU" b="1" kern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3568" y="1484784"/>
            <a:ext cx="3885615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TCP/110</a:t>
            </a:r>
          </a:p>
          <a:p>
            <a:r>
              <a:rPr lang="ru-RU" dirty="0" smtClean="0"/>
              <a:t>Авторизация</a:t>
            </a:r>
          </a:p>
          <a:p>
            <a:pPr lvl="1"/>
            <a:r>
              <a:rPr lang="ru-RU" dirty="0" smtClean="0"/>
              <a:t>Разные методы</a:t>
            </a:r>
          </a:p>
          <a:p>
            <a:pPr lvl="2"/>
            <a:r>
              <a:rPr lang="ru-RU" dirty="0" smtClean="0"/>
              <a:t>Открытый пароль</a:t>
            </a:r>
          </a:p>
          <a:p>
            <a:pPr lvl="2"/>
            <a:r>
              <a:rPr lang="ru-RU" dirty="0" smtClean="0"/>
              <a:t>Зашифрованный пароль</a:t>
            </a:r>
            <a:endParaRPr lang="en-US" dirty="0" smtClean="0"/>
          </a:p>
          <a:p>
            <a:r>
              <a:rPr lang="ru-RU" dirty="0" smtClean="0"/>
              <a:t>Тот же формат сообщения</a:t>
            </a:r>
          </a:p>
          <a:p>
            <a:pPr lvl="1"/>
            <a:r>
              <a:rPr lang="ru-RU" dirty="0" smtClean="0"/>
              <a:t>Заголовки</a:t>
            </a:r>
          </a:p>
          <a:p>
            <a:pPr lvl="1"/>
            <a:r>
              <a:rPr lang="ru-RU" dirty="0" smtClean="0"/>
              <a:t>Тело письма</a:t>
            </a:r>
            <a:r>
              <a:rPr lang="en-US" dirty="0" smtClean="0"/>
              <a:t> / body</a:t>
            </a:r>
          </a:p>
          <a:p>
            <a:r>
              <a:rPr lang="ru-RU" dirty="0" smtClean="0"/>
              <a:t>Операции</a:t>
            </a:r>
          </a:p>
          <a:p>
            <a:pPr lvl="1"/>
            <a:r>
              <a:rPr lang="ru-RU" dirty="0" smtClean="0"/>
              <a:t>Авторизация</a:t>
            </a:r>
          </a:p>
          <a:p>
            <a:pPr lvl="1"/>
            <a:r>
              <a:rPr lang="ru-RU" dirty="0" smtClean="0"/>
              <a:t>Список сообщений</a:t>
            </a:r>
          </a:p>
          <a:p>
            <a:pPr lvl="1"/>
            <a:r>
              <a:rPr lang="ru-RU" dirty="0" smtClean="0"/>
              <a:t>Просмотр сообщения</a:t>
            </a:r>
          </a:p>
          <a:p>
            <a:pPr lvl="1"/>
            <a:r>
              <a:rPr lang="ru-RU" dirty="0" smtClean="0"/>
              <a:t>Удаление сообщения</a:t>
            </a:r>
          </a:p>
          <a:p>
            <a:pPr lvl="1"/>
            <a:r>
              <a:rPr lang="ru-RU" dirty="0" smtClean="0"/>
              <a:t>Прочее</a:t>
            </a:r>
          </a:p>
        </p:txBody>
      </p:sp>
    </p:spTree>
    <p:extLst>
      <p:ext uri="{BB962C8B-B14F-4D97-AF65-F5344CB8AC3E}">
        <p14:creationId xmlns:p14="http://schemas.microsoft.com/office/powerpoint/2010/main" val="252713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11663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POP3</a:t>
            </a:r>
            <a:endParaRPr kumimoji="0" lang="ru-RU" altLang="ru-RU" b="1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1560" y="836712"/>
            <a:ext cx="590465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S: </a:t>
            </a:r>
            <a:r>
              <a:rPr lang="en-US" sz="1200" dirty="0" smtClean="0">
                <a:solidFill>
                  <a:srgbClr val="7030A0"/>
                </a:solidFill>
                <a:latin typeface="Courier" pitchFamily="49" charset="0"/>
              </a:rPr>
              <a:t>+OK </a:t>
            </a:r>
            <a:r>
              <a:rPr lang="en-US" sz="1200" dirty="0">
                <a:solidFill>
                  <a:srgbClr val="7030A0"/>
                </a:solidFill>
                <a:latin typeface="Courier" pitchFamily="49" charset="0"/>
              </a:rPr>
              <a:t>POP3 server ready </a:t>
            </a:r>
            <a:r>
              <a:rPr lang="en-US" sz="1200" dirty="0" smtClean="0">
                <a:solidFill>
                  <a:srgbClr val="7030A0"/>
                </a:solidFill>
                <a:latin typeface="Courier" pitchFamily="49" charset="0"/>
              </a:rPr>
              <a:t>1896.697170952@dbc.mtview.ca.us</a:t>
            </a:r>
          </a:p>
          <a:p>
            <a:pPr>
              <a:buNone/>
            </a:pPr>
            <a:r>
              <a:rPr lang="en-US" sz="1200" dirty="0">
                <a:latin typeface="Courier" pitchFamily="49" charset="0"/>
              </a:rPr>
              <a:t>C: </a:t>
            </a:r>
            <a:r>
              <a:rPr lang="en-US" sz="1200" u="sng" dirty="0" smtClean="0">
                <a:latin typeface="Courier" pitchFamily="49" charset="0"/>
              </a:rPr>
              <a:t>USER</a:t>
            </a: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>
                <a:latin typeface="Courier" pitchFamily="49" charset="0"/>
              </a:rPr>
              <a:t>mrose</a:t>
            </a:r>
            <a:endParaRPr lang="en-US" sz="1200" dirty="0">
              <a:latin typeface="Courier" pitchFamily="49" charset="0"/>
            </a:endParaRPr>
          </a:p>
          <a:p>
            <a:pPr>
              <a:buNone/>
            </a:pPr>
            <a:r>
              <a:rPr lang="en-US" sz="1200" dirty="0">
                <a:latin typeface="Courier" pitchFamily="49" charset="0"/>
              </a:rPr>
              <a:t>S  </a:t>
            </a:r>
            <a:r>
              <a:rPr lang="en-US" sz="1200" dirty="0" smtClean="0">
                <a:solidFill>
                  <a:srgbClr val="7030A0"/>
                </a:solidFill>
                <a:latin typeface="Courier" pitchFamily="49" charset="0"/>
              </a:rPr>
              <a:t>+</a:t>
            </a:r>
            <a:r>
              <a:rPr lang="en-US" sz="1200" dirty="0">
                <a:solidFill>
                  <a:srgbClr val="7030A0"/>
                </a:solidFill>
                <a:latin typeface="Courier" pitchFamily="49" charset="0"/>
              </a:rPr>
              <a:t>OK User accepted</a:t>
            </a:r>
          </a:p>
          <a:p>
            <a:pPr>
              <a:buNone/>
            </a:pPr>
            <a:r>
              <a:rPr lang="en-US" sz="1200" dirty="0">
                <a:latin typeface="Courier" pitchFamily="49" charset="0"/>
              </a:rPr>
              <a:t>C: </a:t>
            </a:r>
            <a:r>
              <a:rPr lang="en-US" sz="1200" u="sng" dirty="0" smtClean="0">
                <a:latin typeface="Courier" pitchFamily="49" charset="0"/>
              </a:rPr>
              <a:t>PASS</a:t>
            </a: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>
                <a:latin typeface="Courier" pitchFamily="49" charset="0"/>
              </a:rPr>
              <a:t>mrosepassword</a:t>
            </a:r>
            <a:endParaRPr lang="en-US" sz="1200" dirty="0">
              <a:latin typeface="Courier" pitchFamily="49" charset="0"/>
            </a:endParaRPr>
          </a:p>
          <a:p>
            <a:pPr>
              <a:buNone/>
            </a:pPr>
            <a:r>
              <a:rPr lang="en-US" sz="1200" dirty="0">
                <a:latin typeface="Courier" pitchFamily="49" charset="0"/>
              </a:rPr>
              <a:t>S  </a:t>
            </a:r>
            <a:r>
              <a:rPr lang="en-US" sz="1200" dirty="0" smtClean="0">
                <a:solidFill>
                  <a:srgbClr val="7030A0"/>
                </a:solidFill>
                <a:latin typeface="Courier" pitchFamily="49" charset="0"/>
              </a:rPr>
              <a:t>+</a:t>
            </a:r>
            <a:r>
              <a:rPr lang="en-US" sz="1200" dirty="0">
                <a:solidFill>
                  <a:srgbClr val="7030A0"/>
                </a:solidFill>
                <a:latin typeface="Courier" pitchFamily="49" charset="0"/>
              </a:rPr>
              <a:t>OK Pass </a:t>
            </a:r>
            <a:r>
              <a:rPr lang="en-US" sz="1200" dirty="0" smtClean="0">
                <a:solidFill>
                  <a:srgbClr val="7030A0"/>
                </a:solidFill>
                <a:latin typeface="Courier" pitchFamily="49" charset="0"/>
              </a:rPr>
              <a:t>accepted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C</a:t>
            </a:r>
            <a:r>
              <a:rPr lang="en-US" sz="1200" dirty="0">
                <a:latin typeface="Courier" pitchFamily="49" charset="0"/>
              </a:rPr>
              <a:t>: </a:t>
            </a:r>
            <a:r>
              <a:rPr lang="en-US" sz="1200" u="sng" dirty="0">
                <a:latin typeface="Courier" pitchFamily="49" charset="0"/>
              </a:rPr>
              <a:t>STAT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S</a:t>
            </a:r>
            <a:r>
              <a:rPr lang="en-US" sz="1200" dirty="0">
                <a:latin typeface="Courier" pitchFamily="49" charset="0"/>
              </a:rPr>
              <a:t>: </a:t>
            </a:r>
            <a:r>
              <a:rPr lang="en-US" sz="1200" dirty="0">
                <a:solidFill>
                  <a:srgbClr val="7030A0"/>
                </a:solidFill>
                <a:latin typeface="Courier" pitchFamily="49" charset="0"/>
              </a:rPr>
              <a:t>+OK 2 </a:t>
            </a:r>
            <a:r>
              <a:rPr lang="en-US" sz="1200" dirty="0" smtClean="0">
                <a:solidFill>
                  <a:srgbClr val="7030A0"/>
                </a:solidFill>
                <a:latin typeface="Courier" pitchFamily="49" charset="0"/>
              </a:rPr>
              <a:t>320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C</a:t>
            </a:r>
            <a:r>
              <a:rPr lang="en-US" sz="1200" dirty="0">
                <a:latin typeface="Courier" pitchFamily="49" charset="0"/>
              </a:rPr>
              <a:t>: </a:t>
            </a:r>
            <a:r>
              <a:rPr lang="en-US" sz="1200" u="sng" dirty="0">
                <a:latin typeface="Courier" pitchFamily="49" charset="0"/>
              </a:rPr>
              <a:t>LIST </a:t>
            </a:r>
            <a:endParaRPr lang="en-US" sz="1200" u="sng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S</a:t>
            </a:r>
            <a:r>
              <a:rPr lang="en-US" sz="1200" dirty="0">
                <a:latin typeface="Courier" pitchFamily="49" charset="0"/>
              </a:rPr>
              <a:t>: </a:t>
            </a:r>
            <a:r>
              <a:rPr lang="en-US" sz="1200" dirty="0">
                <a:solidFill>
                  <a:srgbClr val="7030A0"/>
                </a:solidFill>
                <a:latin typeface="Courier" pitchFamily="49" charset="0"/>
              </a:rPr>
              <a:t>+OK 2 messages (320 octets) </a:t>
            </a:r>
            <a:endParaRPr lang="en-US" sz="1200" dirty="0" smtClean="0">
              <a:solidFill>
                <a:srgbClr val="7030A0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S</a:t>
            </a:r>
            <a:r>
              <a:rPr lang="en-US" sz="1200" dirty="0">
                <a:latin typeface="Courier" pitchFamily="49" charset="0"/>
              </a:rPr>
              <a:t>: 1 120 </a:t>
            </a: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S</a:t>
            </a:r>
            <a:r>
              <a:rPr lang="en-US" sz="1200" dirty="0">
                <a:latin typeface="Courier" pitchFamily="49" charset="0"/>
              </a:rPr>
              <a:t>: 2 200 </a:t>
            </a: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S</a:t>
            </a:r>
            <a:r>
              <a:rPr lang="en-US" sz="1200" dirty="0">
                <a:latin typeface="Courier" pitchFamily="49" charset="0"/>
              </a:rPr>
              <a:t>: </a:t>
            </a:r>
            <a:r>
              <a:rPr lang="en-US" sz="1200" dirty="0">
                <a:solidFill>
                  <a:srgbClr val="7030A0"/>
                </a:solidFill>
                <a:latin typeface="Courier" pitchFamily="49" charset="0"/>
              </a:rPr>
              <a:t>. </a:t>
            </a:r>
            <a:endParaRPr lang="en-US" sz="1200" dirty="0" smtClean="0">
              <a:solidFill>
                <a:srgbClr val="7030A0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C</a:t>
            </a:r>
            <a:r>
              <a:rPr lang="en-US" sz="1200" dirty="0">
                <a:latin typeface="Courier" pitchFamily="49" charset="0"/>
              </a:rPr>
              <a:t>: </a:t>
            </a:r>
            <a:r>
              <a:rPr lang="en-US" sz="1200" u="sng" dirty="0">
                <a:latin typeface="Courier" pitchFamily="49" charset="0"/>
              </a:rPr>
              <a:t>RETR</a:t>
            </a:r>
            <a:r>
              <a:rPr lang="en-US" sz="1200" dirty="0">
                <a:latin typeface="Courier" pitchFamily="49" charset="0"/>
              </a:rPr>
              <a:t> 1 </a:t>
            </a: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S</a:t>
            </a:r>
            <a:r>
              <a:rPr lang="en-US" sz="1200" dirty="0">
                <a:latin typeface="Courier" pitchFamily="49" charset="0"/>
              </a:rPr>
              <a:t>: </a:t>
            </a:r>
            <a:r>
              <a:rPr lang="en-US" sz="1200" dirty="0">
                <a:solidFill>
                  <a:srgbClr val="7030A0"/>
                </a:solidFill>
                <a:latin typeface="Courier" pitchFamily="49" charset="0"/>
              </a:rPr>
              <a:t>+OK 120 octets </a:t>
            </a:r>
            <a:endParaRPr lang="en-US" sz="1200" dirty="0" smtClean="0">
              <a:solidFill>
                <a:srgbClr val="7030A0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S</a:t>
            </a:r>
            <a:r>
              <a:rPr lang="en-US" sz="1200" dirty="0">
                <a:latin typeface="Courier" pitchFamily="49" charset="0"/>
              </a:rPr>
              <a:t>: </a:t>
            </a:r>
            <a:r>
              <a:rPr lang="en-US" sz="1200" dirty="0">
                <a:solidFill>
                  <a:srgbClr val="7030A0"/>
                </a:solidFill>
                <a:latin typeface="Courier" pitchFamily="49" charset="0"/>
              </a:rPr>
              <a:t>&lt;</a:t>
            </a:r>
            <a:r>
              <a:rPr lang="ru-RU" sz="1200" dirty="0">
                <a:solidFill>
                  <a:srgbClr val="7030A0"/>
                </a:solidFill>
              </a:rPr>
              <a:t>сервер передаёт сообщение 1&gt; </a:t>
            </a:r>
            <a:endParaRPr lang="en-US" sz="12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S</a:t>
            </a:r>
            <a:r>
              <a:rPr lang="en-US" sz="1200" dirty="0">
                <a:latin typeface="Courier" pitchFamily="49" charset="0"/>
              </a:rPr>
              <a:t>: </a:t>
            </a:r>
            <a:r>
              <a:rPr lang="en-US" sz="1200" dirty="0">
                <a:solidFill>
                  <a:srgbClr val="7030A0"/>
                </a:solidFill>
                <a:latin typeface="Courier" pitchFamily="49" charset="0"/>
              </a:rPr>
              <a:t>. </a:t>
            </a:r>
            <a:endParaRPr lang="en-US" sz="1200" dirty="0" smtClean="0">
              <a:solidFill>
                <a:srgbClr val="7030A0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C</a:t>
            </a:r>
            <a:r>
              <a:rPr lang="en-US" sz="1200" dirty="0">
                <a:latin typeface="Courier" pitchFamily="49" charset="0"/>
              </a:rPr>
              <a:t>: </a:t>
            </a:r>
            <a:r>
              <a:rPr lang="en-US" sz="1200" u="sng" dirty="0">
                <a:latin typeface="Courier" pitchFamily="49" charset="0"/>
              </a:rPr>
              <a:t>DELE</a:t>
            </a:r>
            <a:r>
              <a:rPr lang="en-US" sz="1200" dirty="0">
                <a:latin typeface="Courier" pitchFamily="49" charset="0"/>
              </a:rPr>
              <a:t> 1 </a:t>
            </a: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S</a:t>
            </a:r>
            <a:r>
              <a:rPr lang="en-US" sz="1200" dirty="0">
                <a:latin typeface="Courier" pitchFamily="49" charset="0"/>
              </a:rPr>
              <a:t>: </a:t>
            </a:r>
            <a:r>
              <a:rPr lang="en-US" sz="1200" dirty="0">
                <a:solidFill>
                  <a:srgbClr val="7030A0"/>
                </a:solidFill>
                <a:latin typeface="Courier" pitchFamily="49" charset="0"/>
              </a:rPr>
              <a:t>+OK message 1 deleted </a:t>
            </a:r>
            <a:endParaRPr lang="en-US" sz="1200" dirty="0" smtClean="0">
              <a:solidFill>
                <a:srgbClr val="7030A0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C</a:t>
            </a:r>
            <a:r>
              <a:rPr lang="en-US" sz="1200" dirty="0">
                <a:latin typeface="Courier" pitchFamily="49" charset="0"/>
              </a:rPr>
              <a:t>: </a:t>
            </a:r>
            <a:r>
              <a:rPr lang="en-US" sz="1200" u="sng" dirty="0">
                <a:latin typeface="Courier" pitchFamily="49" charset="0"/>
              </a:rPr>
              <a:t>RETR</a:t>
            </a:r>
            <a:r>
              <a:rPr lang="en-US" sz="1200" dirty="0">
                <a:latin typeface="Courier" pitchFamily="49" charset="0"/>
              </a:rPr>
              <a:t> </a:t>
            </a:r>
            <a:r>
              <a:rPr lang="en-US" sz="1200" dirty="0" smtClean="0">
                <a:latin typeface="Courier" pitchFamily="49" charset="0"/>
              </a:rPr>
              <a:t>2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S</a:t>
            </a:r>
            <a:r>
              <a:rPr lang="en-US" sz="1200" dirty="0">
                <a:latin typeface="Courier" pitchFamily="49" charset="0"/>
              </a:rPr>
              <a:t>: </a:t>
            </a:r>
            <a:r>
              <a:rPr lang="en-US" sz="1200" dirty="0">
                <a:solidFill>
                  <a:srgbClr val="7030A0"/>
                </a:solidFill>
                <a:latin typeface="Courier" pitchFamily="49" charset="0"/>
              </a:rPr>
              <a:t>+OK 200 octets </a:t>
            </a:r>
            <a:endParaRPr lang="en-US" sz="1200" dirty="0" smtClean="0">
              <a:solidFill>
                <a:srgbClr val="7030A0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S</a:t>
            </a:r>
            <a:r>
              <a:rPr lang="en-US" sz="1200" dirty="0">
                <a:latin typeface="Courier" pitchFamily="49" charset="0"/>
              </a:rPr>
              <a:t>: </a:t>
            </a:r>
            <a:r>
              <a:rPr lang="en-US" sz="1200" dirty="0">
                <a:solidFill>
                  <a:srgbClr val="7030A0"/>
                </a:solidFill>
                <a:latin typeface="Courier" pitchFamily="49" charset="0"/>
              </a:rPr>
              <a:t>&lt;</a:t>
            </a:r>
            <a:r>
              <a:rPr lang="ru-RU" sz="1200" dirty="0">
                <a:solidFill>
                  <a:srgbClr val="7030A0"/>
                </a:solidFill>
              </a:rPr>
              <a:t>сервер передаёт сообщение 2&gt; </a:t>
            </a:r>
            <a:endParaRPr lang="en-US" sz="12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S</a:t>
            </a:r>
            <a:r>
              <a:rPr lang="en-US" sz="1200" dirty="0">
                <a:latin typeface="Courier" pitchFamily="49" charset="0"/>
              </a:rPr>
              <a:t>: </a:t>
            </a:r>
            <a:r>
              <a:rPr lang="en-US" sz="1200" dirty="0">
                <a:solidFill>
                  <a:srgbClr val="7030A0"/>
                </a:solidFill>
                <a:latin typeface="Courier" pitchFamily="49" charset="0"/>
              </a:rPr>
              <a:t>. </a:t>
            </a:r>
            <a:endParaRPr lang="en-US" sz="1200" dirty="0" smtClean="0">
              <a:solidFill>
                <a:srgbClr val="7030A0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C</a:t>
            </a:r>
            <a:r>
              <a:rPr lang="en-US" sz="1200" dirty="0">
                <a:latin typeface="Courier" pitchFamily="49" charset="0"/>
              </a:rPr>
              <a:t>: </a:t>
            </a:r>
            <a:r>
              <a:rPr lang="en-US" sz="1200" u="sng" dirty="0">
                <a:latin typeface="Courier" pitchFamily="49" charset="0"/>
              </a:rPr>
              <a:t>DELE</a:t>
            </a:r>
            <a:r>
              <a:rPr lang="en-US" sz="1200" dirty="0">
                <a:latin typeface="Courier" pitchFamily="49" charset="0"/>
              </a:rPr>
              <a:t> 2 </a:t>
            </a: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S</a:t>
            </a:r>
            <a:r>
              <a:rPr lang="en-US" sz="1200" dirty="0">
                <a:latin typeface="Courier" pitchFamily="49" charset="0"/>
              </a:rPr>
              <a:t>: </a:t>
            </a:r>
            <a:r>
              <a:rPr lang="en-US" sz="1200" dirty="0">
                <a:solidFill>
                  <a:srgbClr val="7030A0"/>
                </a:solidFill>
                <a:latin typeface="Courier" pitchFamily="49" charset="0"/>
              </a:rPr>
              <a:t>+OK message 2 deleted </a:t>
            </a:r>
            <a:endParaRPr lang="en-US" sz="1200" dirty="0" smtClean="0">
              <a:solidFill>
                <a:srgbClr val="7030A0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C</a:t>
            </a:r>
            <a:r>
              <a:rPr lang="en-US" sz="1200" dirty="0">
                <a:latin typeface="Courier" pitchFamily="49" charset="0"/>
              </a:rPr>
              <a:t>: </a:t>
            </a:r>
            <a:r>
              <a:rPr lang="en-US" sz="1200" u="sng" dirty="0">
                <a:latin typeface="Courier" pitchFamily="49" charset="0"/>
              </a:rPr>
              <a:t>QUIT </a:t>
            </a:r>
            <a:endParaRPr lang="en-US" sz="1200" u="sng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S</a:t>
            </a:r>
            <a:r>
              <a:rPr lang="en-US" sz="1200" dirty="0">
                <a:latin typeface="Courier" pitchFamily="49" charset="0"/>
              </a:rPr>
              <a:t>: </a:t>
            </a:r>
            <a:r>
              <a:rPr lang="en-US" sz="1200" dirty="0">
                <a:solidFill>
                  <a:srgbClr val="7030A0"/>
                </a:solidFill>
                <a:latin typeface="Courier" pitchFamily="49" charset="0"/>
              </a:rPr>
              <a:t>+OK </a:t>
            </a:r>
            <a:r>
              <a:rPr lang="en-US" sz="1200" dirty="0" err="1">
                <a:solidFill>
                  <a:srgbClr val="7030A0"/>
                </a:solidFill>
                <a:latin typeface="Courier" pitchFamily="49" charset="0"/>
              </a:rPr>
              <a:t>dewey</a:t>
            </a:r>
            <a:r>
              <a:rPr lang="en-US" sz="1200" dirty="0">
                <a:solidFill>
                  <a:srgbClr val="7030A0"/>
                </a:solidFill>
                <a:latin typeface="Courier" pitchFamily="49" charset="0"/>
              </a:rPr>
              <a:t> POP3 server signing off (</a:t>
            </a:r>
            <a:r>
              <a:rPr lang="en-US" sz="1200" dirty="0" err="1">
                <a:solidFill>
                  <a:srgbClr val="7030A0"/>
                </a:solidFill>
                <a:latin typeface="Courier" pitchFamily="49" charset="0"/>
              </a:rPr>
              <a:t>maildrop</a:t>
            </a:r>
            <a:r>
              <a:rPr lang="en-US" sz="1200" dirty="0">
                <a:solidFill>
                  <a:srgbClr val="7030A0"/>
                </a:solidFill>
                <a:latin typeface="Courier" pitchFamily="49" charset="0"/>
              </a:rPr>
              <a:t> empty)</a:t>
            </a:r>
            <a:endParaRPr lang="ru-RU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73993" y="692696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FTP</a:t>
            </a:r>
            <a:endParaRPr kumimoji="0" lang="ru-RU" altLang="ru-RU" b="1" kern="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9552" y="1244079"/>
            <a:ext cx="11272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TCP/21</a:t>
            </a:r>
          </a:p>
          <a:p>
            <a:r>
              <a:rPr lang="en-US" dirty="0" smtClean="0"/>
              <a:t>1971</a:t>
            </a:r>
            <a:endParaRPr lang="ru-R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39752" y="1628799"/>
            <a:ext cx="6624736" cy="5066002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latin typeface="Courier" pitchFamily="49" charset="0"/>
              </a:rPr>
              <a:t>220 FTP server </a:t>
            </a:r>
            <a:r>
              <a:rPr lang="en-US" sz="1600" dirty="0" smtClean="0">
                <a:latin typeface="Courier" pitchFamily="49" charset="0"/>
              </a:rPr>
              <a:t>ready.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>
                <a:latin typeface="Courier" pitchFamily="49" charset="0"/>
              </a:rPr>
              <a:t>USER </a:t>
            </a:r>
            <a:r>
              <a:rPr lang="en-US" sz="1600" dirty="0">
                <a:latin typeface="Courier" pitchFamily="49" charset="0"/>
              </a:rPr>
              <a:t>anonymous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230 Login </a:t>
            </a:r>
            <a:r>
              <a:rPr lang="en-US" sz="1600" dirty="0" smtClean="0">
                <a:latin typeface="Courier" pitchFamily="49" charset="0"/>
              </a:rPr>
              <a:t>successful.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>
                <a:latin typeface="Courier" pitchFamily="49" charset="0"/>
              </a:rPr>
              <a:t>PASV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>
                <a:latin typeface="Courier" pitchFamily="49" charset="0"/>
              </a:rPr>
              <a:t>227 </a:t>
            </a:r>
            <a:r>
              <a:rPr lang="en-US" sz="1600" dirty="0">
                <a:latin typeface="Courier" pitchFamily="49" charset="0"/>
              </a:rPr>
              <a:t>Entering Passive Mode (192,168,254,253,233,92</a:t>
            </a:r>
            <a:r>
              <a:rPr lang="en-US" sz="1600" dirty="0" smtClean="0">
                <a:latin typeface="Courier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" pitchFamily="49" charset="0"/>
              </a:rPr>
              <a:t>LIST</a:t>
            </a:r>
          </a:p>
          <a:p>
            <a:pPr>
              <a:buNone/>
            </a:pPr>
            <a:r>
              <a:rPr lang="en-US" sz="1600" dirty="0" smtClean="0">
                <a:latin typeface="Courier" pitchFamily="49" charset="0"/>
              </a:rPr>
              <a:t>150 Here </a:t>
            </a:r>
            <a:r>
              <a:rPr lang="en-US" sz="1600" dirty="0">
                <a:latin typeface="Courier" pitchFamily="49" charset="0"/>
              </a:rPr>
              <a:t>comes the directory listing. 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226 </a:t>
            </a:r>
            <a:r>
              <a:rPr lang="en-US" sz="1600" dirty="0">
                <a:latin typeface="Courier" pitchFamily="49" charset="0"/>
              </a:rPr>
              <a:t>Directory send OK. </a:t>
            </a:r>
            <a:endParaRPr lang="en-US" sz="16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" pitchFamily="49" charset="0"/>
              </a:rPr>
              <a:t>CWD </a:t>
            </a:r>
            <a:r>
              <a:rPr lang="en-US" sz="1600" dirty="0">
                <a:latin typeface="Courier" pitchFamily="49" charset="0"/>
              </a:rPr>
              <a:t>incoming </a:t>
            </a:r>
            <a:endParaRPr lang="en-US" sz="16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" pitchFamily="49" charset="0"/>
              </a:rPr>
              <a:t>250 </a:t>
            </a:r>
            <a:r>
              <a:rPr lang="en-US" sz="1600" dirty="0">
                <a:latin typeface="Courier" pitchFamily="49" charset="0"/>
              </a:rPr>
              <a:t>Directory successfully changed. </a:t>
            </a:r>
            <a:endParaRPr lang="en-US" sz="16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" pitchFamily="49" charset="0"/>
              </a:rPr>
              <a:t>PASV </a:t>
            </a:r>
          </a:p>
          <a:p>
            <a:pPr>
              <a:buNone/>
            </a:pPr>
            <a:r>
              <a:rPr lang="en-US" sz="1600" dirty="0" smtClean="0">
                <a:latin typeface="Courier" pitchFamily="49" charset="0"/>
              </a:rPr>
              <a:t>227 </a:t>
            </a:r>
            <a:r>
              <a:rPr lang="en-US" sz="1600" dirty="0">
                <a:latin typeface="Courier" pitchFamily="49" charset="0"/>
              </a:rPr>
              <a:t>Entering Passive Mode (192,168,254,253,207,56) </a:t>
            </a:r>
            <a:endParaRPr lang="en-US" sz="16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" pitchFamily="49" charset="0"/>
              </a:rPr>
              <a:t>STOR </a:t>
            </a:r>
            <a:r>
              <a:rPr lang="en-US" sz="1600" dirty="0">
                <a:latin typeface="Courier" pitchFamily="49" charset="0"/>
              </a:rPr>
              <a:t>example.avi </a:t>
            </a:r>
            <a:endParaRPr lang="en-US" sz="16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" pitchFamily="49" charset="0"/>
              </a:rPr>
              <a:t>150 </a:t>
            </a:r>
            <a:r>
              <a:rPr lang="en-US" sz="1600" dirty="0">
                <a:latin typeface="Courier" pitchFamily="49" charset="0"/>
              </a:rPr>
              <a:t>Ok to send data. </a:t>
            </a:r>
            <a:endParaRPr lang="en-US" sz="1600" dirty="0" smtClean="0">
              <a:latin typeface="Courier" pitchFamily="49" charset="0"/>
            </a:endParaRPr>
          </a:p>
          <a:p>
            <a:pPr>
              <a:buNone/>
            </a:pPr>
            <a:r>
              <a:rPr lang="ru-RU" sz="1600" dirty="0" smtClean="0"/>
              <a:t>226 </a:t>
            </a:r>
            <a:r>
              <a:rPr lang="en-US" sz="1600" dirty="0">
                <a:latin typeface="Courier" pitchFamily="49" charset="0"/>
              </a:rPr>
              <a:t>File receive OK. </a:t>
            </a:r>
            <a:endParaRPr lang="en-US" sz="16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" pitchFamily="49" charset="0"/>
              </a:rPr>
              <a:t>QUIT </a:t>
            </a:r>
          </a:p>
          <a:p>
            <a:pPr>
              <a:buNone/>
            </a:pPr>
            <a:r>
              <a:rPr lang="en-US" sz="1600" dirty="0" smtClean="0">
                <a:latin typeface="Courier" pitchFamily="49" charset="0"/>
              </a:rPr>
              <a:t>221 </a:t>
            </a:r>
            <a:r>
              <a:rPr lang="en-US" sz="1600" dirty="0">
                <a:latin typeface="Courier" pitchFamily="49" charset="0"/>
              </a:rPr>
              <a:t>Goodbye.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263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Картинки по запросу w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1383608"/>
            <a:ext cx="5868144" cy="389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Заголовок 1"/>
          <p:cNvSpPr txBox="1">
            <a:spLocks/>
          </p:cNvSpPr>
          <p:nvPr/>
        </p:nvSpPr>
        <p:spPr>
          <a:xfrm>
            <a:off x="273993" y="692696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HTTP</a:t>
            </a:r>
            <a:endParaRPr kumimoji="0" lang="ru-RU" altLang="ru-RU" b="1" kern="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1560" y="4005064"/>
            <a:ext cx="4296112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TCP/80</a:t>
            </a:r>
          </a:p>
          <a:p>
            <a:pPr lvl="1"/>
            <a:r>
              <a:rPr lang="en-US" dirty="0" smtClean="0"/>
              <a:t>HTTPS, TCP/443</a:t>
            </a:r>
          </a:p>
          <a:p>
            <a:r>
              <a:rPr lang="en-US" dirty="0" smtClean="0"/>
              <a:t>1991</a:t>
            </a:r>
          </a:p>
          <a:p>
            <a:pPr lvl="1"/>
            <a:r>
              <a:rPr lang="ru-RU" dirty="0" smtClean="0"/>
              <a:t>Тим </a:t>
            </a:r>
            <a:r>
              <a:rPr lang="ru-RU" dirty="0" err="1" smtClean="0"/>
              <a:t>Бернерс</a:t>
            </a:r>
            <a:r>
              <a:rPr lang="ru-RU" dirty="0" smtClean="0"/>
              <a:t>-Ли</a:t>
            </a:r>
          </a:p>
          <a:p>
            <a:r>
              <a:rPr lang="ru-RU" dirty="0" smtClean="0"/>
              <a:t>Любые данные / Любой формат</a:t>
            </a:r>
            <a:endParaRPr lang="en-US" dirty="0" smtClean="0"/>
          </a:p>
          <a:p>
            <a:pPr lvl="1"/>
            <a:r>
              <a:rPr lang="en-US" dirty="0" smtClean="0"/>
              <a:t>HTML</a:t>
            </a:r>
          </a:p>
          <a:p>
            <a:pPr lvl="2"/>
            <a:r>
              <a:rPr lang="en-US" dirty="0" err="1" smtClean="0"/>
              <a:t>HyperText</a:t>
            </a:r>
            <a:r>
              <a:rPr lang="en-US" dirty="0" smtClean="0"/>
              <a:t>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12865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11663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HTTP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7504" y="855413"/>
            <a:ext cx="8959701" cy="1492716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300" dirty="0">
                <a:solidFill>
                  <a:srgbClr val="100E0C"/>
                </a:solidFill>
                <a:latin typeface="Courier" pitchFamily="49" charset="0"/>
              </a:rPr>
              <a:t>GET</a:t>
            </a:r>
            <a:r>
              <a:rPr lang="en-US" sz="1300" dirty="0">
                <a:solidFill>
                  <a:srgbClr val="100E0C"/>
                </a:solidFill>
                <a:latin typeface="Courier" pitchFamily="49" charset="0"/>
              </a:rPr>
              <a:t> /wiki/</a:t>
            </a:r>
            <a:r>
              <a:rPr lang="ru-RU" sz="1300" i="1" dirty="0">
                <a:solidFill>
                  <a:srgbClr val="100E0C"/>
                </a:solidFill>
              </a:rPr>
              <a:t>страница</a:t>
            </a:r>
            <a:r>
              <a:rPr lang="ru-RU" sz="1300" dirty="0">
                <a:solidFill>
                  <a:srgbClr val="100E0C"/>
                </a:solidFill>
              </a:rPr>
              <a:t> </a:t>
            </a:r>
            <a:r>
              <a:rPr lang="en-US" sz="1300" dirty="0" smtClean="0">
                <a:solidFill>
                  <a:srgbClr val="100E0C"/>
                </a:solidFill>
                <a:latin typeface="Courier" pitchFamily="49" charset="0"/>
              </a:rPr>
              <a:t>HTTP/1.1</a:t>
            </a:r>
          </a:p>
          <a:p>
            <a:pPr>
              <a:buNone/>
            </a:pPr>
            <a:r>
              <a:rPr lang="en-US" sz="1300" dirty="0" smtClean="0">
                <a:solidFill>
                  <a:srgbClr val="100E0C"/>
                </a:solidFill>
                <a:latin typeface="Courier" pitchFamily="49" charset="0"/>
              </a:rPr>
              <a:t>Host</a:t>
            </a:r>
            <a:r>
              <a:rPr lang="en-US" sz="1300" dirty="0">
                <a:solidFill>
                  <a:srgbClr val="100E0C"/>
                </a:solidFill>
                <a:latin typeface="Courier" pitchFamily="49" charset="0"/>
              </a:rPr>
              <a:t>: </a:t>
            </a:r>
            <a:r>
              <a:rPr lang="en-US" sz="1300" dirty="0" smtClean="0">
                <a:solidFill>
                  <a:srgbClr val="100E0C"/>
                </a:solidFill>
                <a:latin typeface="Courier" pitchFamily="49" charset="0"/>
              </a:rPr>
              <a:t>ru.wikipedia.org</a:t>
            </a:r>
          </a:p>
          <a:p>
            <a:pPr>
              <a:buNone/>
            </a:pPr>
            <a:r>
              <a:rPr lang="en-US" sz="1300" dirty="0" smtClean="0">
                <a:solidFill>
                  <a:srgbClr val="100E0C"/>
                </a:solidFill>
                <a:latin typeface="Courier" pitchFamily="49" charset="0"/>
              </a:rPr>
              <a:t>User-Agent</a:t>
            </a:r>
            <a:r>
              <a:rPr lang="en-US" sz="1300" dirty="0">
                <a:solidFill>
                  <a:srgbClr val="100E0C"/>
                </a:solidFill>
                <a:latin typeface="Courier" pitchFamily="49" charset="0"/>
              </a:rPr>
              <a:t>: Mozilla/5.0 (X11; U; Linux i686; </a:t>
            </a:r>
            <a:r>
              <a:rPr lang="en-US" sz="1300" dirty="0" err="1">
                <a:solidFill>
                  <a:srgbClr val="100E0C"/>
                </a:solidFill>
                <a:latin typeface="Courier" pitchFamily="49" charset="0"/>
              </a:rPr>
              <a:t>ru</a:t>
            </a:r>
            <a:r>
              <a:rPr lang="en-US" sz="1300" dirty="0">
                <a:solidFill>
                  <a:srgbClr val="100E0C"/>
                </a:solidFill>
                <a:latin typeface="Courier" pitchFamily="49" charset="0"/>
              </a:rPr>
              <a:t>; rv:1.9b5) Gecko/2008050509 </a:t>
            </a:r>
            <a:r>
              <a:rPr lang="en-US" sz="1300" dirty="0" smtClean="0">
                <a:solidFill>
                  <a:srgbClr val="100E0C"/>
                </a:solidFill>
                <a:latin typeface="Courier" pitchFamily="49" charset="0"/>
              </a:rPr>
              <a:t>Firefox/3.0b5</a:t>
            </a:r>
          </a:p>
          <a:p>
            <a:pPr>
              <a:buNone/>
            </a:pPr>
            <a:r>
              <a:rPr lang="en-US" sz="1300" dirty="0" smtClean="0">
                <a:solidFill>
                  <a:srgbClr val="100E0C"/>
                </a:solidFill>
                <a:latin typeface="Courier" pitchFamily="49" charset="0"/>
              </a:rPr>
              <a:t>Accept</a:t>
            </a:r>
            <a:r>
              <a:rPr lang="en-US" sz="1300" dirty="0">
                <a:solidFill>
                  <a:srgbClr val="100E0C"/>
                </a:solidFill>
                <a:latin typeface="Courier" pitchFamily="49" charset="0"/>
              </a:rPr>
              <a:t>: </a:t>
            </a:r>
            <a:r>
              <a:rPr lang="en-US" sz="1300" dirty="0" smtClean="0">
                <a:solidFill>
                  <a:srgbClr val="100E0C"/>
                </a:solidFill>
                <a:latin typeface="Courier" pitchFamily="49" charset="0"/>
              </a:rPr>
              <a:t>text/html</a:t>
            </a:r>
          </a:p>
          <a:p>
            <a:pPr>
              <a:buNone/>
            </a:pPr>
            <a:r>
              <a:rPr lang="en-US" sz="1300" dirty="0" smtClean="0">
                <a:solidFill>
                  <a:srgbClr val="100E0C"/>
                </a:solidFill>
                <a:latin typeface="Courier" pitchFamily="49" charset="0"/>
              </a:rPr>
              <a:t>Connection</a:t>
            </a:r>
            <a:r>
              <a:rPr lang="en-US" sz="1300" dirty="0">
                <a:solidFill>
                  <a:srgbClr val="100E0C"/>
                </a:solidFill>
                <a:latin typeface="Courier" pitchFamily="49" charset="0"/>
              </a:rPr>
              <a:t>: </a:t>
            </a:r>
            <a:r>
              <a:rPr lang="en-US" sz="1300" dirty="0" smtClean="0">
                <a:solidFill>
                  <a:srgbClr val="100E0C"/>
                </a:solidFill>
                <a:latin typeface="Courier" pitchFamily="49" charset="0"/>
              </a:rPr>
              <a:t>close</a:t>
            </a:r>
          </a:p>
          <a:p>
            <a:pPr>
              <a:buNone/>
            </a:pPr>
            <a:endParaRPr lang="ru-RU" sz="1300" dirty="0">
              <a:solidFill>
                <a:srgbClr val="100E0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8807" y="2603772"/>
            <a:ext cx="6369024" cy="388414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100E0C"/>
                </a:solidFill>
                <a:latin typeface="Courier" pitchFamily="49" charset="0"/>
              </a:rPr>
              <a:t>HTTP/1.1 200 </a:t>
            </a:r>
            <a:r>
              <a:rPr lang="en-US" sz="1600" dirty="0" smtClean="0">
                <a:solidFill>
                  <a:srgbClr val="100E0C"/>
                </a:solidFill>
                <a:latin typeface="Courier" pitchFamily="49" charset="0"/>
              </a:rPr>
              <a:t>OK</a:t>
            </a:r>
          </a:p>
          <a:p>
            <a:pPr>
              <a:buNone/>
            </a:pPr>
            <a:r>
              <a:rPr lang="en-US" sz="1600" dirty="0" smtClean="0">
                <a:solidFill>
                  <a:srgbClr val="100E0C"/>
                </a:solidFill>
                <a:latin typeface="Courier" pitchFamily="49" charset="0"/>
              </a:rPr>
              <a:t>Date</a:t>
            </a:r>
            <a:r>
              <a:rPr lang="en-US" sz="1600" dirty="0">
                <a:solidFill>
                  <a:srgbClr val="100E0C"/>
                </a:solidFill>
                <a:latin typeface="Courier" pitchFamily="49" charset="0"/>
              </a:rPr>
              <a:t>: Wed, 11 Feb 2009 11:20:59 </a:t>
            </a:r>
            <a:r>
              <a:rPr lang="en-US" sz="1600" dirty="0" smtClean="0">
                <a:solidFill>
                  <a:srgbClr val="100E0C"/>
                </a:solidFill>
                <a:latin typeface="Courier" pitchFamily="49" charset="0"/>
              </a:rPr>
              <a:t>GMT</a:t>
            </a:r>
          </a:p>
          <a:p>
            <a:pPr>
              <a:buNone/>
            </a:pPr>
            <a:r>
              <a:rPr lang="en-US" sz="1600" dirty="0" smtClean="0">
                <a:solidFill>
                  <a:srgbClr val="100E0C"/>
                </a:solidFill>
                <a:latin typeface="Courier" pitchFamily="49" charset="0"/>
              </a:rPr>
              <a:t>Server</a:t>
            </a:r>
            <a:r>
              <a:rPr lang="en-US" sz="1600" dirty="0">
                <a:solidFill>
                  <a:srgbClr val="100E0C"/>
                </a:solidFill>
                <a:latin typeface="Courier" pitchFamily="49" charset="0"/>
              </a:rPr>
              <a:t>: </a:t>
            </a:r>
            <a:r>
              <a:rPr lang="en-US" sz="1600" dirty="0" smtClean="0">
                <a:solidFill>
                  <a:srgbClr val="100E0C"/>
                </a:solidFill>
                <a:latin typeface="Courier" pitchFamily="49" charset="0"/>
              </a:rPr>
              <a:t>Apache</a:t>
            </a:r>
          </a:p>
          <a:p>
            <a:pPr>
              <a:buNone/>
            </a:pPr>
            <a:r>
              <a:rPr lang="en-US" sz="1600" dirty="0" smtClean="0">
                <a:solidFill>
                  <a:srgbClr val="100E0C"/>
                </a:solidFill>
                <a:latin typeface="Courier" pitchFamily="49" charset="0"/>
              </a:rPr>
              <a:t>X-Powered-By</a:t>
            </a:r>
            <a:r>
              <a:rPr lang="en-US" sz="1600" dirty="0">
                <a:solidFill>
                  <a:srgbClr val="100E0C"/>
                </a:solidFill>
                <a:latin typeface="Courier" pitchFamily="49" charset="0"/>
              </a:rPr>
              <a:t>: </a:t>
            </a:r>
            <a:r>
              <a:rPr lang="en-US" sz="1600" dirty="0" smtClean="0">
                <a:solidFill>
                  <a:srgbClr val="100E0C"/>
                </a:solidFill>
                <a:latin typeface="Courier" pitchFamily="49" charset="0"/>
              </a:rPr>
              <a:t>PHP/5.2.4-2ubuntu5wm1</a:t>
            </a:r>
          </a:p>
          <a:p>
            <a:pPr>
              <a:buNone/>
            </a:pPr>
            <a:r>
              <a:rPr lang="en-US" sz="1600" dirty="0" smtClean="0">
                <a:solidFill>
                  <a:srgbClr val="100E0C"/>
                </a:solidFill>
                <a:latin typeface="Courier" pitchFamily="49" charset="0"/>
              </a:rPr>
              <a:t>Last-Modified</a:t>
            </a:r>
            <a:r>
              <a:rPr lang="en-US" sz="1600" dirty="0">
                <a:solidFill>
                  <a:srgbClr val="100E0C"/>
                </a:solidFill>
                <a:latin typeface="Courier" pitchFamily="49" charset="0"/>
              </a:rPr>
              <a:t>: Wed, 11 Feb 2009 11:20:59 </a:t>
            </a:r>
            <a:r>
              <a:rPr lang="en-US" sz="1600" dirty="0" smtClean="0">
                <a:solidFill>
                  <a:srgbClr val="100E0C"/>
                </a:solidFill>
                <a:latin typeface="Courier" pitchFamily="49" charset="0"/>
              </a:rPr>
              <a:t>GMT</a:t>
            </a:r>
          </a:p>
          <a:p>
            <a:pPr>
              <a:buNone/>
            </a:pPr>
            <a:r>
              <a:rPr lang="en-US" sz="1600" dirty="0" smtClean="0">
                <a:solidFill>
                  <a:srgbClr val="100E0C"/>
                </a:solidFill>
                <a:latin typeface="Courier" pitchFamily="49" charset="0"/>
              </a:rPr>
              <a:t>Content-Language</a:t>
            </a:r>
            <a:r>
              <a:rPr lang="en-US" sz="1600" dirty="0">
                <a:solidFill>
                  <a:srgbClr val="100E0C"/>
                </a:solidFill>
                <a:latin typeface="Courier" pitchFamily="49" charset="0"/>
              </a:rPr>
              <a:t>: </a:t>
            </a:r>
            <a:r>
              <a:rPr lang="en-US" sz="1600" dirty="0" err="1" smtClean="0">
                <a:solidFill>
                  <a:srgbClr val="100E0C"/>
                </a:solidFill>
                <a:latin typeface="Courier" pitchFamily="49" charset="0"/>
              </a:rPr>
              <a:t>ru</a:t>
            </a:r>
            <a:endParaRPr lang="en-US" sz="1600" dirty="0" smtClean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100E0C"/>
                </a:solidFill>
                <a:latin typeface="Courier" pitchFamily="49" charset="0"/>
              </a:rPr>
              <a:t>Content-Type</a:t>
            </a:r>
            <a:r>
              <a:rPr lang="en-US" sz="1600" dirty="0">
                <a:solidFill>
                  <a:srgbClr val="100E0C"/>
                </a:solidFill>
                <a:latin typeface="Courier" pitchFamily="49" charset="0"/>
              </a:rPr>
              <a:t>: text/html; </a:t>
            </a:r>
            <a:r>
              <a:rPr lang="en-US" sz="1600" dirty="0" smtClean="0">
                <a:solidFill>
                  <a:srgbClr val="100E0C"/>
                </a:solidFill>
                <a:latin typeface="Courier" pitchFamily="49" charset="0"/>
              </a:rPr>
              <a:t>charset=utf-8</a:t>
            </a:r>
          </a:p>
          <a:p>
            <a:pPr>
              <a:buNone/>
            </a:pPr>
            <a:r>
              <a:rPr lang="en-US" sz="1600" dirty="0" smtClean="0">
                <a:solidFill>
                  <a:srgbClr val="100E0C"/>
                </a:solidFill>
                <a:latin typeface="Courier" pitchFamily="49" charset="0"/>
              </a:rPr>
              <a:t>Content-Length</a:t>
            </a:r>
            <a:r>
              <a:rPr lang="en-US" sz="1600" dirty="0">
                <a:solidFill>
                  <a:srgbClr val="100E0C"/>
                </a:solidFill>
                <a:latin typeface="Courier" pitchFamily="49" charset="0"/>
              </a:rPr>
              <a:t>: </a:t>
            </a:r>
            <a:r>
              <a:rPr lang="en-US" sz="1600" dirty="0" smtClean="0">
                <a:solidFill>
                  <a:srgbClr val="100E0C"/>
                </a:solidFill>
                <a:latin typeface="Courier" pitchFamily="49" charset="0"/>
              </a:rPr>
              <a:t>1234</a:t>
            </a:r>
          </a:p>
          <a:p>
            <a:pPr>
              <a:buNone/>
            </a:pPr>
            <a:r>
              <a:rPr lang="en-US" sz="1600" dirty="0" smtClean="0">
                <a:solidFill>
                  <a:srgbClr val="100E0C"/>
                </a:solidFill>
                <a:latin typeface="Courier" pitchFamily="49" charset="0"/>
              </a:rPr>
              <a:t>Connection</a:t>
            </a:r>
            <a:r>
              <a:rPr lang="en-US" sz="1600" dirty="0">
                <a:solidFill>
                  <a:srgbClr val="100E0C"/>
                </a:solidFill>
                <a:latin typeface="Courier" pitchFamily="49" charset="0"/>
              </a:rPr>
              <a:t>: close </a:t>
            </a:r>
            <a:endParaRPr lang="en-US" sz="1600" dirty="0" smtClean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endParaRPr lang="en-US" sz="16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100E0C"/>
                </a:solidFill>
                <a:latin typeface="Courier" pitchFamily="49" charset="0"/>
              </a:rPr>
              <a:t>&lt;DOCTYPE html&gt;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100E0C"/>
                </a:solidFill>
                <a:latin typeface="Courier" pitchFamily="49" charset="0"/>
              </a:rPr>
              <a:t>&lt;html&gt;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100E0C"/>
                </a:solidFill>
                <a:latin typeface="Courier" pitchFamily="49" charset="0"/>
              </a:rPr>
              <a:t>…</a:t>
            </a:r>
          </a:p>
        </p:txBody>
      </p:sp>
      <p:sp>
        <p:nvSpPr>
          <p:cNvPr id="7" name="Стрелка углом 6"/>
          <p:cNvSpPr/>
          <p:nvPr/>
        </p:nvSpPr>
        <p:spPr bwMode="auto">
          <a:xfrm flipV="1">
            <a:off x="971600" y="2636911"/>
            <a:ext cx="1296144" cy="1152128"/>
          </a:xfrm>
          <a:prstGeom prst="ben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05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107504" y="260648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Протоколы семейства </a:t>
            </a:r>
            <a:r>
              <a:rPr kumimoji="0" lang="en-US" altLang="ru-RU" b="1" kern="0" dirty="0" smtClean="0"/>
              <a:t>TCP/IP</a:t>
            </a:r>
            <a:endParaRPr kumimoji="0" lang="ru-RU" altLang="ru-RU" b="1" kern="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28356" y="5800935"/>
            <a:ext cx="875907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buClrTx/>
              <a:buSzTx/>
              <a:buNone/>
            </a:pPr>
            <a:r>
              <a:rPr kumimoji="0" lang="en-US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Уровни</a:t>
            </a:r>
            <a:r>
              <a:rPr kumimoji="0" lang="en-US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 </a:t>
            </a:r>
            <a:r>
              <a:rPr kumimoji="0" lang="en-US" altLang="ru-RU" sz="1200" i="1" dirty="0" err="1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модели</a:t>
            </a:r>
            <a:r>
              <a:rPr kumimoji="0" lang="en-US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 </a:t>
            </a:r>
            <a:r>
              <a:rPr kumimoji="0" lang="en-US" altLang="ru-RU" sz="1200" i="1" dirty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OSI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47398" y="6016738"/>
            <a:ext cx="1063149" cy="41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57"/>
          <p:cNvGrpSpPr>
            <a:grpSpLocks/>
          </p:cNvGrpSpPr>
          <p:nvPr/>
        </p:nvGrpSpPr>
        <p:grpSpPr bwMode="auto">
          <a:xfrm>
            <a:off x="787101" y="1046919"/>
            <a:ext cx="7784780" cy="1183745"/>
            <a:chOff x="0" y="0"/>
            <a:chExt cx="19997" cy="19957"/>
          </a:xfrm>
        </p:grpSpPr>
        <p:sp>
          <p:nvSpPr>
            <p:cNvPr id="22" name="Rectangle 83"/>
            <p:cNvSpPr>
              <a:spLocks noChangeArrowheads="1"/>
            </p:cNvSpPr>
            <p:nvPr/>
          </p:nvSpPr>
          <p:spPr bwMode="auto">
            <a:xfrm>
              <a:off x="0" y="0"/>
              <a:ext cx="19997" cy="19743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3" name="Group 76"/>
            <p:cNvGrpSpPr>
              <a:grpSpLocks/>
            </p:cNvGrpSpPr>
            <p:nvPr/>
          </p:nvGrpSpPr>
          <p:grpSpPr bwMode="auto">
            <a:xfrm>
              <a:off x="121" y="513"/>
              <a:ext cx="1555" cy="19444"/>
              <a:chOff x="0" y="0"/>
              <a:chExt cx="19961" cy="19979"/>
            </a:xfrm>
          </p:grpSpPr>
          <p:sp>
            <p:nvSpPr>
              <p:cNvPr id="106" name="Rectangle 82"/>
              <p:cNvSpPr>
                <a:spLocks noChangeArrowheads="1"/>
              </p:cNvSpPr>
              <p:nvPr/>
            </p:nvSpPr>
            <p:spPr bwMode="auto">
              <a:xfrm>
                <a:off x="2041" y="725"/>
                <a:ext cx="17920" cy="90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7" name="Rectangle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7" cy="905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8" name="Rectangle 80"/>
              <p:cNvSpPr>
                <a:spLocks noChangeArrowheads="1"/>
              </p:cNvSpPr>
              <p:nvPr/>
            </p:nvSpPr>
            <p:spPr bwMode="auto">
              <a:xfrm>
                <a:off x="6405" y="286"/>
                <a:ext cx="12593" cy="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7</a:t>
                </a:r>
                <a:endParaRPr kumimoji="0" lang="en-US" alt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79"/>
              <p:cNvSpPr>
                <a:spLocks noChangeArrowheads="1"/>
              </p:cNvSpPr>
              <p:nvPr/>
            </p:nvSpPr>
            <p:spPr bwMode="auto">
              <a:xfrm>
                <a:off x="2041" y="10924"/>
                <a:ext cx="17920" cy="90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0" name="Rectangle 78"/>
              <p:cNvSpPr>
                <a:spLocks noChangeArrowheads="1"/>
              </p:cNvSpPr>
              <p:nvPr/>
            </p:nvSpPr>
            <p:spPr bwMode="auto">
              <a:xfrm>
                <a:off x="0" y="10177"/>
                <a:ext cx="17907" cy="907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1" name="Rectangle 77"/>
              <p:cNvSpPr>
                <a:spLocks noChangeArrowheads="1"/>
              </p:cNvSpPr>
              <p:nvPr/>
            </p:nvSpPr>
            <p:spPr bwMode="auto">
              <a:xfrm>
                <a:off x="6405" y="10462"/>
                <a:ext cx="12593" cy="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6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" name="Rectangle 75"/>
            <p:cNvSpPr>
              <a:spLocks noChangeArrowheads="1"/>
            </p:cNvSpPr>
            <p:nvPr/>
          </p:nvSpPr>
          <p:spPr bwMode="auto">
            <a:xfrm>
              <a:off x="18435" y="1219"/>
              <a:ext cx="1396" cy="187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Rectangle 74"/>
            <p:cNvSpPr>
              <a:spLocks noChangeArrowheads="1"/>
            </p:cNvSpPr>
            <p:nvPr/>
          </p:nvSpPr>
          <p:spPr bwMode="auto">
            <a:xfrm>
              <a:off x="18275" y="513"/>
              <a:ext cx="1396" cy="187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Rectangle 73"/>
            <p:cNvSpPr>
              <a:spLocks noChangeArrowheads="1"/>
            </p:cNvSpPr>
            <p:nvPr/>
          </p:nvSpPr>
          <p:spPr bwMode="auto">
            <a:xfrm>
              <a:off x="18823" y="791"/>
              <a:ext cx="884" cy="6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7" name="Group 58"/>
            <p:cNvGrpSpPr>
              <a:grpSpLocks/>
            </p:cNvGrpSpPr>
            <p:nvPr/>
          </p:nvGrpSpPr>
          <p:grpSpPr bwMode="auto">
            <a:xfrm>
              <a:off x="2048" y="1775"/>
              <a:ext cx="15872" cy="17968"/>
              <a:chOff x="4" y="0"/>
              <a:chExt cx="19992" cy="19977"/>
            </a:xfrm>
          </p:grpSpPr>
          <p:sp>
            <p:nvSpPr>
              <p:cNvPr id="28" name="Rectangle 72"/>
              <p:cNvSpPr>
                <a:spLocks noChangeArrowheads="1"/>
              </p:cNvSpPr>
              <p:nvPr/>
            </p:nvSpPr>
            <p:spPr bwMode="auto">
              <a:xfrm>
                <a:off x="16664" y="0"/>
                <a:ext cx="3332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" name="Rectangle 71"/>
              <p:cNvSpPr>
                <a:spLocks noChangeArrowheads="1"/>
              </p:cNvSpPr>
              <p:nvPr/>
            </p:nvSpPr>
            <p:spPr bwMode="auto">
              <a:xfrm>
                <a:off x="17473" y="7919"/>
                <a:ext cx="2223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DNS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70"/>
              <p:cNvSpPr>
                <a:spLocks noChangeArrowheads="1"/>
              </p:cNvSpPr>
              <p:nvPr/>
            </p:nvSpPr>
            <p:spPr bwMode="auto">
              <a:xfrm>
                <a:off x="13345" y="0"/>
                <a:ext cx="3327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Rectangle 69"/>
              <p:cNvSpPr>
                <a:spLocks noChangeArrowheads="1"/>
              </p:cNvSpPr>
              <p:nvPr/>
            </p:nvSpPr>
            <p:spPr bwMode="auto">
              <a:xfrm>
                <a:off x="14097" y="7919"/>
                <a:ext cx="2407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SMTP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68"/>
              <p:cNvSpPr>
                <a:spLocks noChangeArrowheads="1"/>
              </p:cNvSpPr>
              <p:nvPr/>
            </p:nvSpPr>
            <p:spPr bwMode="auto">
              <a:xfrm>
                <a:off x="10030" y="0"/>
                <a:ext cx="3324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7" name="Rectangle 67"/>
              <p:cNvSpPr>
                <a:spLocks noChangeArrowheads="1"/>
              </p:cNvSpPr>
              <p:nvPr/>
            </p:nvSpPr>
            <p:spPr bwMode="auto">
              <a:xfrm>
                <a:off x="10922" y="7919"/>
                <a:ext cx="2160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SSH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66"/>
              <p:cNvSpPr>
                <a:spLocks noChangeArrowheads="1"/>
              </p:cNvSpPr>
              <p:nvPr/>
            </p:nvSpPr>
            <p:spPr bwMode="auto">
              <a:xfrm>
                <a:off x="6671" y="0"/>
                <a:ext cx="3330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9" name="Rectangle 65"/>
              <p:cNvSpPr>
                <a:spLocks noChangeArrowheads="1"/>
              </p:cNvSpPr>
              <p:nvPr/>
            </p:nvSpPr>
            <p:spPr bwMode="auto">
              <a:xfrm>
                <a:off x="7698" y="7919"/>
                <a:ext cx="1791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Telnet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64"/>
              <p:cNvSpPr>
                <a:spLocks noChangeArrowheads="1"/>
              </p:cNvSpPr>
              <p:nvPr/>
            </p:nvSpPr>
            <p:spPr bwMode="auto">
              <a:xfrm>
                <a:off x="3339" y="0"/>
                <a:ext cx="3323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1" name="Rectangle 63"/>
              <p:cNvSpPr>
                <a:spLocks noChangeArrowheads="1"/>
              </p:cNvSpPr>
              <p:nvPr/>
            </p:nvSpPr>
            <p:spPr bwMode="auto">
              <a:xfrm>
                <a:off x="4033" y="7919"/>
                <a:ext cx="2531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SNMP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62"/>
              <p:cNvSpPr>
                <a:spLocks noChangeArrowheads="1"/>
              </p:cNvSpPr>
              <p:nvPr/>
            </p:nvSpPr>
            <p:spPr bwMode="auto">
              <a:xfrm>
                <a:off x="4" y="0"/>
                <a:ext cx="3322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" name="Rectangle 61"/>
              <p:cNvSpPr>
                <a:spLocks noChangeArrowheads="1"/>
              </p:cNvSpPr>
              <p:nvPr/>
            </p:nvSpPr>
            <p:spPr bwMode="auto">
              <a:xfrm>
                <a:off x="392" y="7279"/>
                <a:ext cx="2716" cy="4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HTTP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12" name="Group 8"/>
          <p:cNvGrpSpPr>
            <a:grpSpLocks/>
          </p:cNvGrpSpPr>
          <p:nvPr/>
        </p:nvGrpSpPr>
        <p:grpSpPr bwMode="auto">
          <a:xfrm>
            <a:off x="783926" y="4541027"/>
            <a:ext cx="7800649" cy="1212306"/>
            <a:chOff x="0" y="0"/>
            <a:chExt cx="19997" cy="19979"/>
          </a:xfrm>
        </p:grpSpPr>
        <p:sp>
          <p:nvSpPr>
            <p:cNvPr id="113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19984" cy="18537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14" name="Group 15"/>
            <p:cNvGrpSpPr>
              <a:grpSpLocks/>
            </p:cNvGrpSpPr>
            <p:nvPr/>
          </p:nvGrpSpPr>
          <p:grpSpPr bwMode="auto">
            <a:xfrm>
              <a:off x="146" y="564"/>
              <a:ext cx="1552" cy="18663"/>
              <a:chOff x="0" y="0"/>
              <a:chExt cx="19949" cy="19978"/>
            </a:xfrm>
          </p:grpSpPr>
          <p:sp>
            <p:nvSpPr>
              <p:cNvPr id="121" name="Rectangle 21"/>
              <p:cNvSpPr>
                <a:spLocks noChangeArrowheads="1"/>
              </p:cNvSpPr>
              <p:nvPr/>
            </p:nvSpPr>
            <p:spPr bwMode="auto">
              <a:xfrm>
                <a:off x="2057" y="739"/>
                <a:ext cx="17892" cy="92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2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5" cy="926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4" name="Rectangle 19"/>
              <p:cNvSpPr>
                <a:spLocks noChangeArrowheads="1"/>
              </p:cNvSpPr>
              <p:nvPr/>
            </p:nvSpPr>
            <p:spPr bwMode="auto">
              <a:xfrm>
                <a:off x="6440" y="291"/>
                <a:ext cx="12596" cy="6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2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18"/>
              <p:cNvSpPr>
                <a:spLocks noChangeArrowheads="1"/>
              </p:cNvSpPr>
              <p:nvPr/>
            </p:nvSpPr>
            <p:spPr bwMode="auto">
              <a:xfrm>
                <a:off x="2057" y="10760"/>
                <a:ext cx="17892" cy="92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6" name="Rectangle 17"/>
              <p:cNvSpPr>
                <a:spLocks noChangeArrowheads="1"/>
              </p:cNvSpPr>
              <p:nvPr/>
            </p:nvSpPr>
            <p:spPr bwMode="auto">
              <a:xfrm>
                <a:off x="0" y="10023"/>
                <a:ext cx="17905" cy="921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7" name="Rectangle 16"/>
              <p:cNvSpPr>
                <a:spLocks noChangeArrowheads="1"/>
              </p:cNvSpPr>
              <p:nvPr/>
            </p:nvSpPr>
            <p:spPr bwMode="auto">
              <a:xfrm>
                <a:off x="6440" y="10291"/>
                <a:ext cx="12596" cy="6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1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5" name="Rectangle 14"/>
            <p:cNvSpPr>
              <a:spLocks noChangeArrowheads="1"/>
            </p:cNvSpPr>
            <p:nvPr/>
          </p:nvSpPr>
          <p:spPr bwMode="auto">
            <a:xfrm>
              <a:off x="18422" y="1651"/>
              <a:ext cx="1393" cy="183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6" name="Rectangle 13"/>
            <p:cNvSpPr>
              <a:spLocks noChangeArrowheads="1"/>
            </p:cNvSpPr>
            <p:nvPr/>
          </p:nvSpPr>
          <p:spPr bwMode="auto">
            <a:xfrm>
              <a:off x="18263" y="961"/>
              <a:ext cx="1392" cy="1832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Rectangle 12"/>
            <p:cNvSpPr>
              <a:spLocks noChangeArrowheads="1"/>
            </p:cNvSpPr>
            <p:nvPr/>
          </p:nvSpPr>
          <p:spPr bwMode="auto">
            <a:xfrm>
              <a:off x="18530" y="1254"/>
              <a:ext cx="1467" cy="5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IV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Rectangle 11"/>
            <p:cNvSpPr>
              <a:spLocks noChangeArrowheads="1"/>
            </p:cNvSpPr>
            <p:nvPr/>
          </p:nvSpPr>
          <p:spPr bwMode="auto">
            <a:xfrm>
              <a:off x="2073" y="1714"/>
              <a:ext cx="15858" cy="16823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9" name="Rectangle 10"/>
            <p:cNvSpPr>
              <a:spLocks noChangeArrowheads="1"/>
            </p:cNvSpPr>
            <p:nvPr/>
          </p:nvSpPr>
          <p:spPr bwMode="auto">
            <a:xfrm>
              <a:off x="7347" y="3532"/>
              <a:ext cx="6055" cy="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Не</a:t>
              </a: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 </a:t>
              </a:r>
              <a:r>
                <a:rPr kumimoji="0" lang="en-US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регламентируется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4415" y="8756"/>
              <a:ext cx="12205" cy="4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Ethernet, Token Ring, FDDI, X.25, SLIP, PPP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8" name="Rectangle 40"/>
          <p:cNvSpPr>
            <a:spLocks noChangeArrowheads="1"/>
          </p:cNvSpPr>
          <p:nvPr/>
        </p:nvSpPr>
        <p:spPr bwMode="auto">
          <a:xfrm>
            <a:off x="787101" y="3750805"/>
            <a:ext cx="7784780" cy="637890"/>
          </a:xfrm>
          <a:prstGeom prst="rect">
            <a:avLst/>
          </a:prstGeom>
          <a:solidFill>
            <a:srgbClr val="D9D9D9"/>
          </a:solidFill>
          <a:ln w="825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9" name="Rectangle 39"/>
          <p:cNvSpPr>
            <a:spLocks noChangeArrowheads="1"/>
          </p:cNvSpPr>
          <p:nvPr/>
        </p:nvSpPr>
        <p:spPr bwMode="auto">
          <a:xfrm>
            <a:off x="895002" y="3887270"/>
            <a:ext cx="542680" cy="53633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0" name="Rectangle 38"/>
          <p:cNvSpPr>
            <a:spLocks noChangeArrowheads="1"/>
          </p:cNvSpPr>
          <p:nvPr/>
        </p:nvSpPr>
        <p:spPr bwMode="auto">
          <a:xfrm>
            <a:off x="831531" y="3846013"/>
            <a:ext cx="542680" cy="53633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1" name="Rectangle 37"/>
          <p:cNvSpPr>
            <a:spLocks noChangeArrowheads="1"/>
          </p:cNvSpPr>
          <p:nvPr/>
        </p:nvSpPr>
        <p:spPr bwMode="auto">
          <a:xfrm>
            <a:off x="1025118" y="3861882"/>
            <a:ext cx="380829" cy="36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 CYR"/>
                <a:ea typeface="Times New Roman" pitchFamily="18" charset="0"/>
                <a:cs typeface="Times New Roman" pitchFamily="18" charset="0"/>
              </a:rPr>
              <a:t>3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Rectangle 36"/>
          <p:cNvSpPr>
            <a:spLocks noChangeArrowheads="1"/>
          </p:cNvSpPr>
          <p:nvPr/>
        </p:nvSpPr>
        <p:spPr bwMode="auto">
          <a:xfrm>
            <a:off x="7962554" y="3890443"/>
            <a:ext cx="542682" cy="53950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3" name="Rectangle 35"/>
          <p:cNvSpPr>
            <a:spLocks noChangeArrowheads="1"/>
          </p:cNvSpPr>
          <p:nvPr/>
        </p:nvSpPr>
        <p:spPr bwMode="auto">
          <a:xfrm>
            <a:off x="7899082" y="3849187"/>
            <a:ext cx="542682" cy="53950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4" name="Rectangle 34"/>
          <p:cNvSpPr>
            <a:spLocks noChangeArrowheads="1"/>
          </p:cNvSpPr>
          <p:nvPr/>
        </p:nvSpPr>
        <p:spPr bwMode="auto">
          <a:xfrm>
            <a:off x="7997464" y="3865054"/>
            <a:ext cx="571244" cy="36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 CYR"/>
                <a:ea typeface="Times New Roman" pitchFamily="18" charset="0"/>
                <a:cs typeface="Times New Roman" pitchFamily="18" charset="0"/>
              </a:rPr>
              <a:t>III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Rectangle 33"/>
          <p:cNvSpPr>
            <a:spLocks noChangeArrowheads="1"/>
          </p:cNvSpPr>
          <p:nvPr/>
        </p:nvSpPr>
        <p:spPr bwMode="auto">
          <a:xfrm>
            <a:off x="1583667" y="3842840"/>
            <a:ext cx="1174223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36" name="Rectangle 32"/>
          <p:cNvSpPr>
            <a:spLocks noChangeArrowheads="1"/>
          </p:cNvSpPr>
          <p:nvPr/>
        </p:nvSpPr>
        <p:spPr bwMode="auto">
          <a:xfrm>
            <a:off x="2002579" y="3953914"/>
            <a:ext cx="399871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IP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Rectangle 31"/>
          <p:cNvSpPr>
            <a:spLocks noChangeArrowheads="1"/>
          </p:cNvSpPr>
          <p:nvPr/>
        </p:nvSpPr>
        <p:spPr bwMode="auto">
          <a:xfrm>
            <a:off x="2751543" y="3842840"/>
            <a:ext cx="1094885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3840080" y="3842840"/>
            <a:ext cx="1244042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40" name="Rectangle 28"/>
          <p:cNvSpPr>
            <a:spLocks noChangeArrowheads="1"/>
          </p:cNvSpPr>
          <p:nvPr/>
        </p:nvSpPr>
        <p:spPr bwMode="auto">
          <a:xfrm>
            <a:off x="3013363" y="3953914"/>
            <a:ext cx="571244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DHCP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27"/>
          <p:cNvSpPr>
            <a:spLocks noChangeArrowheads="1"/>
          </p:cNvSpPr>
          <p:nvPr/>
        </p:nvSpPr>
        <p:spPr bwMode="auto">
          <a:xfrm>
            <a:off x="6451932" y="3842840"/>
            <a:ext cx="1320207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42" name="Rectangle 26"/>
          <p:cNvSpPr>
            <a:spLocks noChangeArrowheads="1"/>
          </p:cNvSpPr>
          <p:nvPr/>
        </p:nvSpPr>
        <p:spPr bwMode="auto">
          <a:xfrm>
            <a:off x="5325314" y="3953914"/>
            <a:ext cx="761658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OSPF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3" name="Group 41"/>
          <p:cNvGrpSpPr>
            <a:grpSpLocks/>
          </p:cNvGrpSpPr>
          <p:nvPr/>
        </p:nvGrpSpPr>
        <p:grpSpPr bwMode="auto">
          <a:xfrm>
            <a:off x="787101" y="2405209"/>
            <a:ext cx="7784780" cy="1231347"/>
            <a:chOff x="0" y="0"/>
            <a:chExt cx="19997" cy="19979"/>
          </a:xfrm>
        </p:grpSpPr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0" y="0"/>
              <a:ext cx="19997" cy="19134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45" name="Group 49"/>
            <p:cNvGrpSpPr>
              <a:grpSpLocks/>
            </p:cNvGrpSpPr>
            <p:nvPr/>
          </p:nvGrpSpPr>
          <p:grpSpPr bwMode="auto">
            <a:xfrm>
              <a:off x="114" y="1402"/>
              <a:ext cx="1556" cy="18412"/>
              <a:chOff x="0" y="0"/>
              <a:chExt cx="19962" cy="19978"/>
            </a:xfrm>
          </p:grpSpPr>
          <p:sp>
            <p:nvSpPr>
              <p:cNvPr id="153" name="Rectangle 55"/>
              <p:cNvSpPr>
                <a:spLocks noChangeArrowheads="1"/>
              </p:cNvSpPr>
              <p:nvPr/>
            </p:nvSpPr>
            <p:spPr bwMode="auto">
              <a:xfrm>
                <a:off x="2053" y="761"/>
                <a:ext cx="17909" cy="92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4" name="Rectangle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9" cy="92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5" name="Rectangle 53"/>
              <p:cNvSpPr>
                <a:spLocks noChangeArrowheads="1"/>
              </p:cNvSpPr>
              <p:nvPr/>
            </p:nvSpPr>
            <p:spPr bwMode="auto">
              <a:xfrm>
                <a:off x="6402" y="291"/>
                <a:ext cx="12598" cy="6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5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Rectangle 52"/>
              <p:cNvSpPr>
                <a:spLocks noChangeArrowheads="1"/>
              </p:cNvSpPr>
              <p:nvPr/>
            </p:nvSpPr>
            <p:spPr bwMode="auto">
              <a:xfrm>
                <a:off x="2053" y="10739"/>
                <a:ext cx="17909" cy="923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7" name="Rectangle 51"/>
              <p:cNvSpPr>
                <a:spLocks noChangeArrowheads="1"/>
              </p:cNvSpPr>
              <p:nvPr/>
            </p:nvSpPr>
            <p:spPr bwMode="auto">
              <a:xfrm>
                <a:off x="0" y="9978"/>
                <a:ext cx="17909" cy="92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8" name="Rectangle 50"/>
              <p:cNvSpPr>
                <a:spLocks noChangeArrowheads="1"/>
              </p:cNvSpPr>
              <p:nvPr/>
            </p:nvSpPr>
            <p:spPr bwMode="auto">
              <a:xfrm>
                <a:off x="6402" y="10313"/>
                <a:ext cx="12598" cy="6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4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6" name="Rectangle 48"/>
            <p:cNvSpPr>
              <a:spLocks noChangeArrowheads="1"/>
            </p:cNvSpPr>
            <p:nvPr/>
          </p:nvSpPr>
          <p:spPr bwMode="auto">
            <a:xfrm>
              <a:off x="18432" y="1938"/>
              <a:ext cx="1395" cy="180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7" name="Rectangle 47"/>
            <p:cNvSpPr>
              <a:spLocks noChangeArrowheads="1"/>
            </p:cNvSpPr>
            <p:nvPr/>
          </p:nvSpPr>
          <p:spPr bwMode="auto">
            <a:xfrm>
              <a:off x="18272" y="1258"/>
              <a:ext cx="1396" cy="1804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8" name="Rectangle 46"/>
            <p:cNvSpPr>
              <a:spLocks noChangeArrowheads="1"/>
            </p:cNvSpPr>
            <p:nvPr/>
          </p:nvSpPr>
          <p:spPr bwMode="auto">
            <a:xfrm>
              <a:off x="18670" y="1505"/>
              <a:ext cx="1177" cy="5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II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Rectangle 45"/>
            <p:cNvSpPr>
              <a:spLocks noChangeArrowheads="1"/>
            </p:cNvSpPr>
            <p:nvPr/>
          </p:nvSpPr>
          <p:spPr bwMode="auto">
            <a:xfrm>
              <a:off x="15301" y="1485"/>
              <a:ext cx="2622" cy="17484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0" name="Rectangle 44"/>
            <p:cNvSpPr>
              <a:spLocks noChangeArrowheads="1"/>
            </p:cNvSpPr>
            <p:nvPr/>
          </p:nvSpPr>
          <p:spPr bwMode="auto">
            <a:xfrm>
              <a:off x="15979" y="8185"/>
              <a:ext cx="1716" cy="4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UDP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Rectangle 43"/>
            <p:cNvSpPr>
              <a:spLocks noChangeArrowheads="1"/>
            </p:cNvSpPr>
            <p:nvPr/>
          </p:nvSpPr>
          <p:spPr bwMode="auto">
            <a:xfrm>
              <a:off x="2048" y="1485"/>
              <a:ext cx="13250" cy="17484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2" name="Rectangle 42"/>
            <p:cNvSpPr>
              <a:spLocks noChangeArrowheads="1"/>
            </p:cNvSpPr>
            <p:nvPr/>
          </p:nvSpPr>
          <p:spPr bwMode="auto">
            <a:xfrm>
              <a:off x="8156" y="8392"/>
              <a:ext cx="1471" cy="4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TCP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9" name="Rectangle 25"/>
          <p:cNvSpPr>
            <a:spLocks noChangeArrowheads="1"/>
          </p:cNvSpPr>
          <p:nvPr/>
        </p:nvSpPr>
        <p:spPr bwMode="auto">
          <a:xfrm>
            <a:off x="5080947" y="3842840"/>
            <a:ext cx="1370985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60" name="Rectangle 24"/>
          <p:cNvSpPr>
            <a:spLocks noChangeArrowheads="1"/>
          </p:cNvSpPr>
          <p:nvPr/>
        </p:nvSpPr>
        <p:spPr bwMode="auto">
          <a:xfrm>
            <a:off x="4069266" y="3972956"/>
            <a:ext cx="761658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ARP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Rectangle 23"/>
          <p:cNvSpPr>
            <a:spLocks noChangeArrowheads="1"/>
          </p:cNvSpPr>
          <p:nvPr/>
        </p:nvSpPr>
        <p:spPr bwMode="auto">
          <a:xfrm>
            <a:off x="6428130" y="3939005"/>
            <a:ext cx="1367810" cy="3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Routing: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OSPF, RIP, EIGRP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496039" y="5782095"/>
            <a:ext cx="1048605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r">
              <a:spcBef>
                <a:spcPct val="0"/>
              </a:spcBef>
              <a:buClrTx/>
              <a:buSzTx/>
              <a:buNone/>
            </a:pPr>
            <a:r>
              <a:rPr kumimoji="0" lang="en-US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Уровни</a:t>
            </a:r>
            <a:r>
              <a:rPr kumimoji="0" lang="en-US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 </a:t>
            </a:r>
            <a:r>
              <a:rPr kumimoji="0" lang="ru-RU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стека </a:t>
            </a:r>
            <a:r>
              <a:rPr kumimoji="0" lang="en-US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TCP/IP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30"/>
          <p:cNvSpPr>
            <a:spLocks noChangeArrowheads="1"/>
          </p:cNvSpPr>
          <p:nvPr/>
        </p:nvSpPr>
        <p:spPr bwMode="auto">
          <a:xfrm>
            <a:off x="5395130" y="3983435"/>
            <a:ext cx="742617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ICMP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Овал 165"/>
          <p:cNvSpPr/>
          <p:nvPr/>
        </p:nvSpPr>
        <p:spPr bwMode="auto">
          <a:xfrm>
            <a:off x="1705404" y="3760327"/>
            <a:ext cx="847343" cy="780700"/>
          </a:xfrm>
          <a:prstGeom prst="ellipse">
            <a:avLst/>
          </a:prstGeom>
          <a:noFill/>
          <a:ln w="38100" cap="flat" cmpd="dbl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Овал 168"/>
          <p:cNvSpPr/>
          <p:nvPr/>
        </p:nvSpPr>
        <p:spPr bwMode="auto">
          <a:xfrm>
            <a:off x="2124018" y="2645170"/>
            <a:ext cx="6076947" cy="780700"/>
          </a:xfrm>
          <a:prstGeom prst="ellips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Овал 170"/>
          <p:cNvSpPr/>
          <p:nvPr/>
        </p:nvSpPr>
        <p:spPr bwMode="auto">
          <a:xfrm>
            <a:off x="6598820" y="1175356"/>
            <a:ext cx="1300262" cy="1101515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Овал 89"/>
          <p:cNvSpPr/>
          <p:nvPr/>
        </p:nvSpPr>
        <p:spPr bwMode="auto">
          <a:xfrm>
            <a:off x="1592585" y="1093857"/>
            <a:ext cx="5283671" cy="118301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5400000">
            <a:off x="-159965" y="4811043"/>
            <a:ext cx="1044624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MAC</a:t>
            </a:r>
            <a:r>
              <a:rPr lang="ru-RU" sz="1600" dirty="0" smtClean="0">
                <a:solidFill>
                  <a:srgbClr val="7030A0"/>
                </a:solidFill>
              </a:rPr>
              <a:t/>
            </a:r>
            <a:br>
              <a:rPr lang="ru-RU" sz="1600" dirty="0" smtClean="0">
                <a:solidFill>
                  <a:srgbClr val="7030A0"/>
                </a:solidFill>
              </a:rPr>
            </a:br>
            <a:r>
              <a:rPr lang="ru-RU" sz="1600" dirty="0" smtClean="0">
                <a:solidFill>
                  <a:srgbClr val="7030A0"/>
                </a:solidFill>
              </a:rPr>
              <a:t>адреса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5400000">
            <a:off x="-1474646" y="2538880"/>
            <a:ext cx="3335430" cy="338554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IP</a:t>
            </a:r>
            <a:r>
              <a:rPr lang="ru-RU" sz="1600" dirty="0" smtClean="0">
                <a:solidFill>
                  <a:srgbClr val="7030A0"/>
                </a:solidFill>
              </a:rPr>
              <a:t>-адреса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5400000">
            <a:off x="-70088" y="1495552"/>
            <a:ext cx="1254735" cy="338554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DNS</a:t>
            </a:r>
            <a:r>
              <a:rPr lang="ru-RU" sz="1600" dirty="0" smtClean="0">
                <a:solidFill>
                  <a:srgbClr val="7030A0"/>
                </a:solidFill>
              </a:rPr>
              <a:t>-адреса</a:t>
            </a:r>
            <a:endParaRPr lang="ru-RU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2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Система </a:t>
            </a:r>
            <a:r>
              <a:rPr kumimoji="0" lang="en-US" altLang="ru-RU" b="1" kern="0" dirty="0" smtClean="0"/>
              <a:t>DNS</a:t>
            </a:r>
            <a:endParaRPr kumimoji="0" lang="ru-RU" altLang="ru-RU" b="1" kern="0" dirty="0" smtClean="0"/>
          </a:p>
        </p:txBody>
      </p:sp>
      <p:pic>
        <p:nvPicPr>
          <p:cNvPr id="198658" name="Picture 2" descr="Картинки по запросу пространство доменных име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24744"/>
            <a:ext cx="5419783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4528" y="4163709"/>
            <a:ext cx="4608441" cy="240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Name System – </a:t>
            </a:r>
            <a:r>
              <a:rPr lang="ru-RU" sz="1600" dirty="0" smtClean="0"/>
              <a:t>Система Доменных Имён</a:t>
            </a:r>
          </a:p>
          <a:p>
            <a:r>
              <a:rPr lang="ru-RU" sz="1600" dirty="0"/>
              <a:t>Символьные имена (адреса</a:t>
            </a:r>
            <a:r>
              <a:rPr lang="ru-RU" sz="1600" dirty="0" smtClean="0"/>
              <a:t>)</a:t>
            </a:r>
          </a:p>
          <a:p>
            <a:r>
              <a:rPr lang="ru-RU" sz="1600" dirty="0" smtClean="0"/>
              <a:t>Преобразование в обе стороны</a:t>
            </a:r>
            <a:r>
              <a:rPr lang="en-US" sz="1600" dirty="0" smtClean="0"/>
              <a:t>: IP </a:t>
            </a:r>
            <a:r>
              <a:rPr lang="en-US" sz="1600" dirty="0" smtClean="0">
                <a:sym typeface="Wingdings" panose="05000000000000000000" pitchFamily="2" charset="2"/>
              </a:rPr>
              <a:t> name</a:t>
            </a:r>
            <a:endParaRPr lang="ru-RU" sz="1600" dirty="0"/>
          </a:p>
          <a:p>
            <a:r>
              <a:rPr lang="ru-RU" sz="1600" dirty="0"/>
              <a:t>Структура противоположна структуре </a:t>
            </a:r>
            <a:r>
              <a:rPr lang="en-US" sz="1600" dirty="0"/>
              <a:t>IP</a:t>
            </a:r>
            <a:r>
              <a:rPr lang="ru-RU" sz="1600" dirty="0"/>
              <a:t>-адреса</a:t>
            </a:r>
          </a:p>
          <a:p>
            <a:r>
              <a:rPr lang="ru-RU" sz="1600" dirty="0" smtClean="0"/>
              <a:t>Иерархическая древовидная структура</a:t>
            </a:r>
          </a:p>
          <a:p>
            <a:pPr lvl="1"/>
            <a:r>
              <a:rPr lang="ru-RU" sz="1600" dirty="0" smtClean="0"/>
              <a:t>Разделение ответственности</a:t>
            </a:r>
          </a:p>
          <a:p>
            <a:pPr lvl="1"/>
            <a:r>
              <a:rPr lang="ru-RU" sz="1600" dirty="0" smtClean="0"/>
              <a:t>Уникальность</a:t>
            </a:r>
          </a:p>
          <a:p>
            <a:r>
              <a:rPr lang="ru-RU" sz="1600" dirty="0" smtClean="0"/>
              <a:t>Домен – совокупность имён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45587" y="5505032"/>
            <a:ext cx="4104456" cy="108337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 smtClean="0">
                <a:solidFill>
                  <a:srgbClr val="100E0C"/>
                </a:solidFill>
              </a:rPr>
              <a:t>Файл </a:t>
            </a:r>
            <a:r>
              <a:rPr lang="en-US" sz="1400" dirty="0" smtClean="0">
                <a:solidFill>
                  <a:srgbClr val="100E0C"/>
                </a:solidFill>
              </a:rPr>
              <a:t>hosts</a:t>
            </a:r>
          </a:p>
          <a:p>
            <a:pPr marL="342900" indent="-342900"/>
            <a:r>
              <a:rPr lang="en-US" sz="1400" dirty="0" smtClean="0">
                <a:solidFill>
                  <a:srgbClr val="100E0C"/>
                </a:solidFill>
              </a:rPr>
              <a:t>Unix: /</a:t>
            </a:r>
            <a:r>
              <a:rPr lang="en-US" sz="1400" dirty="0" err="1" smtClean="0">
                <a:solidFill>
                  <a:srgbClr val="100E0C"/>
                </a:solidFill>
              </a:rPr>
              <a:t>etc</a:t>
            </a:r>
            <a:r>
              <a:rPr lang="en-US" sz="1400" dirty="0" smtClean="0">
                <a:solidFill>
                  <a:srgbClr val="100E0C"/>
                </a:solidFill>
              </a:rPr>
              <a:t>/hosts</a:t>
            </a:r>
          </a:p>
          <a:p>
            <a:pPr marL="342900" indent="-342900"/>
            <a:r>
              <a:rPr lang="en-US" sz="1400" dirty="0">
                <a:solidFill>
                  <a:srgbClr val="100E0C"/>
                </a:solidFill>
              </a:rPr>
              <a:t>Windows: </a:t>
            </a:r>
            <a:r>
              <a:rPr lang="en-US" sz="1400" dirty="0" smtClean="0">
                <a:solidFill>
                  <a:srgbClr val="100E0C"/>
                </a:solidFill>
              </a:rPr>
              <a:t>%</a:t>
            </a:r>
            <a:r>
              <a:rPr lang="en-US" sz="1400" dirty="0" err="1" smtClean="0">
                <a:solidFill>
                  <a:srgbClr val="100E0C"/>
                </a:solidFill>
              </a:rPr>
              <a:t>windir</a:t>
            </a:r>
            <a:r>
              <a:rPr lang="en-US" sz="1400" dirty="0" smtClean="0">
                <a:solidFill>
                  <a:srgbClr val="100E0C"/>
                </a:solidFill>
              </a:rPr>
              <a:t>%\System32\drivers\</a:t>
            </a:r>
            <a:r>
              <a:rPr lang="en-US" sz="1400" dirty="0" err="1" smtClean="0">
                <a:solidFill>
                  <a:srgbClr val="100E0C"/>
                </a:solidFill>
              </a:rPr>
              <a:t>etc</a:t>
            </a:r>
            <a:r>
              <a:rPr lang="en-US" sz="1400" dirty="0" smtClean="0">
                <a:solidFill>
                  <a:srgbClr val="100E0C"/>
                </a:solidFill>
              </a:rPr>
              <a:t>\hosts</a:t>
            </a:r>
          </a:p>
          <a:p>
            <a:pPr>
              <a:buNone/>
            </a:pPr>
            <a:r>
              <a:rPr lang="ru-RU" sz="1400" dirty="0" smtClean="0">
                <a:solidFill>
                  <a:srgbClr val="100E0C"/>
                </a:solidFill>
              </a:rPr>
              <a:t>Только для маленьких статичных сетей</a:t>
            </a:r>
            <a:endParaRPr lang="ru-RU" sz="1400" dirty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Схема работы </a:t>
            </a:r>
            <a:r>
              <a:rPr kumimoji="0" lang="en-US" altLang="ru-RU" b="1" kern="0" dirty="0" smtClean="0"/>
              <a:t>DNS</a:t>
            </a:r>
            <a:endParaRPr kumimoji="0" lang="ru-RU" altLang="ru-RU" b="1" kern="0" dirty="0" smtClean="0"/>
          </a:p>
        </p:txBody>
      </p:sp>
      <p:pic>
        <p:nvPicPr>
          <p:cNvPr id="6" name="Содержимое 3" descr="d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1435671"/>
            <a:ext cx="6696075" cy="4533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24128" y="2852936"/>
            <a:ext cx="2880320" cy="366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1984</a:t>
            </a:r>
          </a:p>
          <a:p>
            <a:r>
              <a:rPr lang="en-US" sz="1400" dirty="0" smtClean="0"/>
              <a:t>RFC 882, 883</a:t>
            </a:r>
            <a:endParaRPr lang="en-US" sz="1400" dirty="0" smtClean="0"/>
          </a:p>
          <a:p>
            <a:r>
              <a:rPr lang="ru-RU" sz="1400" strike="sngStrike" dirty="0" smtClean="0"/>
              <a:t>Широковещательный </a:t>
            </a:r>
            <a:r>
              <a:rPr lang="ru-RU" sz="1400" strike="sngStrike" dirty="0" smtClean="0"/>
              <a:t>способ</a:t>
            </a:r>
          </a:p>
          <a:p>
            <a:r>
              <a:rPr lang="ru-RU" sz="1400" dirty="0" smtClean="0"/>
              <a:t>Специализированные сервера</a:t>
            </a:r>
          </a:p>
          <a:p>
            <a:r>
              <a:rPr lang="ru-RU" sz="1400" dirty="0" smtClean="0"/>
              <a:t>Распределённая БД</a:t>
            </a:r>
          </a:p>
          <a:p>
            <a:r>
              <a:rPr lang="ru-RU" sz="1400" dirty="0" smtClean="0"/>
              <a:t>Домен – </a:t>
            </a:r>
            <a:r>
              <a:rPr lang="ru-RU" sz="1400" dirty="0" err="1" smtClean="0"/>
              <a:t>поддомены</a:t>
            </a:r>
            <a:r>
              <a:rPr lang="ru-RU" sz="1400" dirty="0" smtClean="0"/>
              <a:t> = зона</a:t>
            </a:r>
          </a:p>
          <a:p>
            <a:r>
              <a:rPr lang="ru-RU" sz="1400" dirty="0" smtClean="0"/>
              <a:t>Корневые сервера</a:t>
            </a:r>
          </a:p>
          <a:p>
            <a:r>
              <a:rPr lang="ru-RU" sz="1400" dirty="0" smtClean="0"/>
              <a:t>Метод доступа</a:t>
            </a:r>
          </a:p>
          <a:p>
            <a:pPr lvl="1"/>
            <a:r>
              <a:rPr lang="ru-RU" sz="1400" dirty="0" smtClean="0"/>
              <a:t>Рекурсивный (клиенты)</a:t>
            </a:r>
          </a:p>
          <a:p>
            <a:pPr lvl="1"/>
            <a:r>
              <a:rPr lang="ru-RU" sz="1400" dirty="0" err="1" smtClean="0"/>
              <a:t>Нерекурсивный</a:t>
            </a:r>
            <a:r>
              <a:rPr lang="ru-RU" sz="1400" dirty="0" smtClean="0"/>
              <a:t> (сервера)</a:t>
            </a:r>
          </a:p>
          <a:p>
            <a:r>
              <a:rPr lang="ru-RU" sz="1400" dirty="0" smtClean="0"/>
              <a:t>Кеширование</a:t>
            </a:r>
          </a:p>
          <a:p>
            <a:r>
              <a:rPr lang="en-US" sz="1400" dirty="0" smtClean="0"/>
              <a:t>Google Public DNS </a:t>
            </a:r>
          </a:p>
          <a:p>
            <a:pPr lvl="1"/>
            <a:r>
              <a:rPr lang="en-US" sz="1400" dirty="0" smtClean="0"/>
              <a:t>8.8.8.8</a:t>
            </a:r>
          </a:p>
          <a:p>
            <a:pPr lvl="1"/>
            <a:r>
              <a:rPr lang="en-US" sz="1400" dirty="0" smtClean="0"/>
              <a:t>8.8.4.4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993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Зоны </a:t>
            </a:r>
            <a:r>
              <a:rPr kumimoji="0" lang="en-US" altLang="ru-RU" b="1" kern="0" dirty="0" smtClean="0"/>
              <a:t>DNS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220072" y="1273746"/>
            <a:ext cx="326930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Прямая</a:t>
            </a:r>
          </a:p>
          <a:p>
            <a:r>
              <a:rPr lang="en-US" dirty="0" smtClean="0"/>
              <a:t>Name </a:t>
            </a:r>
            <a:r>
              <a:rPr lang="en-US" dirty="0" smtClean="0">
                <a:sym typeface="Wingdings" panose="05000000000000000000" pitchFamily="2" charset="2"/>
              </a:rPr>
              <a:t> IP</a:t>
            </a:r>
          </a:p>
          <a:p>
            <a:r>
              <a:rPr lang="en-US" dirty="0" smtClean="0"/>
              <a:t>my.urfu.ru = </a:t>
            </a:r>
            <a:r>
              <a:rPr lang="en-US" dirty="0">
                <a:sym typeface="Wingdings" panose="05000000000000000000" pitchFamily="2" charset="2"/>
              </a:rPr>
              <a:t>212.193.82.142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97682" y="1268760"/>
            <a:ext cx="4176464" cy="160659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buNone/>
              <a:defRPr sz="1400">
                <a:solidFill>
                  <a:srgbClr val="100E0C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en-US" sz="1200" dirty="0">
                <a:latin typeface="Courier" pitchFamily="49" charset="0"/>
              </a:rPr>
              <a:t>C:\&gt;</a:t>
            </a:r>
            <a:r>
              <a:rPr lang="en-US" sz="1200" b="1" dirty="0">
                <a:latin typeface="Courier" pitchFamily="49" charset="0"/>
              </a:rPr>
              <a:t>nslookup</a:t>
            </a:r>
            <a:r>
              <a:rPr lang="en-US" sz="1200" dirty="0">
                <a:latin typeface="Courier" pitchFamily="49" charset="0"/>
              </a:rPr>
              <a:t> my.urfu.ru</a:t>
            </a:r>
          </a:p>
          <a:p>
            <a:r>
              <a:rPr lang="en-US" sz="1200" dirty="0">
                <a:latin typeface="Courier" pitchFamily="49" charset="0"/>
              </a:rPr>
              <a:t>Server:  t04-505-pdc-pri.at.urfu.ru</a:t>
            </a:r>
          </a:p>
          <a:p>
            <a:r>
              <a:rPr lang="en-US" sz="1200" dirty="0">
                <a:latin typeface="Courier" pitchFamily="49" charset="0"/>
              </a:rPr>
              <a:t>Address:  10.98.241.10</a:t>
            </a:r>
          </a:p>
          <a:p>
            <a:endParaRPr lang="en-US" sz="1200" dirty="0">
              <a:latin typeface="Courier" pitchFamily="49" charset="0"/>
            </a:endParaRPr>
          </a:p>
          <a:p>
            <a:r>
              <a:rPr lang="en-US" sz="1200" dirty="0">
                <a:latin typeface="Courier" pitchFamily="49" charset="0"/>
              </a:rPr>
              <a:t>Name:    my.urfu.ru</a:t>
            </a:r>
          </a:p>
          <a:p>
            <a:r>
              <a:rPr lang="en-US" sz="1200" dirty="0">
                <a:latin typeface="Courier" pitchFamily="49" charset="0"/>
              </a:rPr>
              <a:t>Address:  212.193.82.142</a:t>
            </a:r>
          </a:p>
          <a:p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953247" y="3793859"/>
            <a:ext cx="5040560" cy="289310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buNone/>
              <a:defRPr sz="1400">
                <a:solidFill>
                  <a:srgbClr val="100E0C"/>
                </a:solidFill>
                <a:latin typeface="Courier" pitchFamily="49" charset="0"/>
              </a:defRPr>
            </a:lvl1pPr>
          </a:lstStyle>
          <a:p>
            <a:r>
              <a:rPr lang="en-US" dirty="0"/>
              <a:t>C:\&gt;</a:t>
            </a:r>
            <a:r>
              <a:rPr lang="en-US" sz="1200" b="1" dirty="0"/>
              <a:t>nslookup</a:t>
            </a:r>
          </a:p>
          <a:p>
            <a:r>
              <a:rPr lang="en-US" dirty="0"/>
              <a:t>Default Server:  t04-505-pdc-pri.at.urfu.ru</a:t>
            </a:r>
          </a:p>
          <a:p>
            <a:r>
              <a:rPr lang="en-US" dirty="0"/>
              <a:t>Address:  10.98.241.10</a:t>
            </a:r>
          </a:p>
          <a:p>
            <a:endParaRPr lang="en-US" dirty="0"/>
          </a:p>
          <a:p>
            <a:r>
              <a:rPr lang="en-US" dirty="0"/>
              <a:t>&gt; set </a:t>
            </a:r>
            <a:r>
              <a:rPr lang="en-US" dirty="0" err="1"/>
              <a:t>querytype</a:t>
            </a:r>
            <a:r>
              <a:rPr lang="en-US" dirty="0"/>
              <a:t>=</a:t>
            </a:r>
            <a:r>
              <a:rPr lang="en-US" dirty="0" err="1"/>
              <a:t>ptr</a:t>
            </a:r>
            <a:endParaRPr lang="en-US" dirty="0"/>
          </a:p>
          <a:p>
            <a:r>
              <a:rPr lang="en-US" dirty="0"/>
              <a:t>&gt; 6.163.193.212.in-addr.arpa</a:t>
            </a:r>
          </a:p>
          <a:p>
            <a:r>
              <a:rPr lang="en-US" dirty="0"/>
              <a:t>Server:  t04-505-pdc-pri.at.urfu.ru</a:t>
            </a:r>
          </a:p>
          <a:p>
            <a:r>
              <a:rPr lang="en-US" dirty="0"/>
              <a:t>Address:  10.98.241.10</a:t>
            </a:r>
          </a:p>
          <a:p>
            <a:endParaRPr lang="en-US" dirty="0"/>
          </a:p>
          <a:p>
            <a:r>
              <a:rPr lang="en-US" dirty="0"/>
              <a:t>Non-authoritative answer:</a:t>
            </a:r>
          </a:p>
          <a:p>
            <a:r>
              <a:rPr lang="en-US" dirty="0"/>
              <a:t>6.163.193.212.in-addr.arpa      name = e1.ru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26071" y="5251593"/>
            <a:ext cx="30963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Обратная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IP </a:t>
            </a:r>
            <a:r>
              <a:rPr lang="en-US" dirty="0" smtClean="0"/>
              <a:t> Name</a:t>
            </a:r>
          </a:p>
          <a:p>
            <a:r>
              <a:rPr lang="en-US" dirty="0" smtClean="0"/>
              <a:t>212.6.163.193 = e1.ru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1849" y="4005064"/>
            <a:ext cx="3024336" cy="1034129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ru-RU" sz="1800" dirty="0" smtClean="0"/>
              <a:t>Не обязаны совпадать</a:t>
            </a:r>
          </a:p>
          <a:p>
            <a:pPr marL="342900" indent="-342900"/>
            <a:r>
              <a:rPr lang="ru-RU" sz="1800" dirty="0" smtClean="0"/>
              <a:t>Иногда не совпадают</a:t>
            </a:r>
          </a:p>
          <a:p>
            <a:pPr marL="342900" indent="-342900"/>
            <a:r>
              <a:rPr lang="ru-RU" sz="1800" dirty="0" smtClean="0"/>
              <a:t>Почти всегда!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626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 </a:t>
            </a:r>
            <a:r>
              <a:rPr kumimoji="0" lang="en-US" altLang="ru-RU" b="1" kern="0" dirty="0" smtClean="0"/>
              <a:t>DNS</a:t>
            </a:r>
            <a:endParaRPr kumimoji="0" lang="ru-RU" altLang="ru-RU" b="1" kern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75656" y="1300698"/>
            <a:ext cx="1656184" cy="40011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UDP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940152" y="1300698"/>
            <a:ext cx="1656184" cy="40011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TCP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851920" y="1300698"/>
            <a:ext cx="1271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Порт: 53</a:t>
            </a:r>
            <a:endParaRPr lang="ru-RU" dirty="0"/>
          </a:p>
        </p:txBody>
      </p:sp>
      <p:pic>
        <p:nvPicPr>
          <p:cNvPr id="11" name="Picture 10" descr="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8" y="5454022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Картинки по запросу server 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068960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Картинки по запросу server 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354" y="4869160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Стрелка вверх 11"/>
          <p:cNvSpPr/>
          <p:nvPr/>
        </p:nvSpPr>
        <p:spPr bwMode="auto">
          <a:xfrm>
            <a:off x="1351492" y="4633875"/>
            <a:ext cx="392343" cy="792088"/>
          </a:xfrm>
          <a:prstGeom prst="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4898" y="2722265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ns.urfu.ru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310695" y="6394089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ns.e1.ru</a:t>
            </a:r>
            <a:endParaRPr lang="ru-RU" sz="1400" dirty="0"/>
          </a:p>
        </p:txBody>
      </p:sp>
      <p:cxnSp>
        <p:nvCxnSpPr>
          <p:cNvPr id="16" name="Прямая со стрелкой 15"/>
          <p:cNvCxnSpPr/>
          <p:nvPr/>
        </p:nvCxnSpPr>
        <p:spPr bwMode="auto">
          <a:xfrm>
            <a:off x="2087859" y="3573016"/>
            <a:ext cx="48604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Прямая со стрелкой 18"/>
          <p:cNvCxnSpPr/>
          <p:nvPr/>
        </p:nvCxnSpPr>
        <p:spPr bwMode="auto">
          <a:xfrm>
            <a:off x="2087859" y="5824779"/>
            <a:ext cx="475239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2" name="Picture 4" descr="Картинки по запросу server 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191" y="2564904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279788" y="2221841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ns.</a:t>
            </a:r>
            <a:endParaRPr lang="ru-RU" sz="1400" dirty="0"/>
          </a:p>
        </p:txBody>
      </p:sp>
      <p:cxnSp>
        <p:nvCxnSpPr>
          <p:cNvPr id="21" name="Прямая со стрелкой 20"/>
          <p:cNvCxnSpPr/>
          <p:nvPr/>
        </p:nvCxnSpPr>
        <p:spPr bwMode="auto">
          <a:xfrm flipV="1">
            <a:off x="2087859" y="3717032"/>
            <a:ext cx="4752393" cy="19082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Прямая со стрелкой 24"/>
          <p:cNvCxnSpPr/>
          <p:nvPr/>
        </p:nvCxnSpPr>
        <p:spPr bwMode="auto">
          <a:xfrm>
            <a:off x="2087859" y="3717032"/>
            <a:ext cx="4752393" cy="19082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2087859" y="3030042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Resolver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036668" y="6014121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Resolver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51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18864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Прикладные протоколы</a:t>
            </a:r>
            <a:endParaRPr kumimoji="0" lang="ru-RU" altLang="ru-RU" b="1" kern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75656" y="1300698"/>
            <a:ext cx="1656184" cy="40011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UDP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164288" y="1300698"/>
            <a:ext cx="1656184" cy="40011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TCP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1844824"/>
            <a:ext cx="3600400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Служебные протоколы</a:t>
            </a:r>
            <a:endParaRPr lang="en-US" sz="1600" dirty="0" smtClean="0"/>
          </a:p>
          <a:p>
            <a:pPr lvl="1"/>
            <a:r>
              <a:rPr lang="en-US" sz="1600" dirty="0" smtClean="0"/>
              <a:t>DNS, </a:t>
            </a:r>
            <a:r>
              <a:rPr lang="ru-RU" sz="1600" dirty="0" smtClean="0"/>
              <a:t>порт 53</a:t>
            </a:r>
            <a:endParaRPr lang="en-US" sz="1600" dirty="0" smtClean="0"/>
          </a:p>
          <a:p>
            <a:pPr lvl="1"/>
            <a:r>
              <a:rPr lang="en-US" sz="1600" dirty="0" smtClean="0"/>
              <a:t>NTP</a:t>
            </a:r>
            <a:r>
              <a:rPr lang="ru-RU" sz="1600" dirty="0" smtClean="0"/>
              <a:t>, порт 123</a:t>
            </a:r>
          </a:p>
          <a:p>
            <a:r>
              <a:rPr lang="en-US" sz="1600" dirty="0" smtClean="0"/>
              <a:t>Multimedia</a:t>
            </a:r>
            <a:endParaRPr lang="ru-RU" sz="1600" dirty="0" smtClean="0"/>
          </a:p>
          <a:p>
            <a:pPr lvl="1"/>
            <a:r>
              <a:rPr lang="en-US" sz="1600" dirty="0" smtClean="0"/>
              <a:t>RTP</a:t>
            </a:r>
            <a:r>
              <a:rPr lang="ru-RU" sz="1600" dirty="0" smtClean="0"/>
              <a:t>, динамический порт</a:t>
            </a:r>
            <a:endParaRPr lang="ru-R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352528" y="908720"/>
            <a:ext cx="2952328" cy="565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Удалённый доступ</a:t>
            </a:r>
            <a:endParaRPr lang="en-US" sz="1600" dirty="0" smtClean="0"/>
          </a:p>
          <a:p>
            <a:pPr lvl="1"/>
            <a:r>
              <a:rPr lang="en-US" sz="1600" dirty="0" smtClean="0"/>
              <a:t>Telnet, </a:t>
            </a:r>
            <a:r>
              <a:rPr lang="ru-RU" sz="1600" dirty="0" smtClean="0"/>
              <a:t>порт </a:t>
            </a:r>
            <a:r>
              <a:rPr lang="en-US" sz="1600" dirty="0" smtClean="0"/>
              <a:t>2</a:t>
            </a:r>
            <a:r>
              <a:rPr lang="ru-RU" sz="1600" dirty="0" smtClean="0"/>
              <a:t>3</a:t>
            </a:r>
            <a:endParaRPr lang="en-US" sz="1600" dirty="0" smtClean="0"/>
          </a:p>
          <a:p>
            <a:pPr lvl="1"/>
            <a:r>
              <a:rPr lang="en-US" sz="1600" dirty="0" smtClean="0"/>
              <a:t>SSH</a:t>
            </a:r>
            <a:r>
              <a:rPr lang="ru-RU" sz="1600" dirty="0" smtClean="0"/>
              <a:t>, порт 2</a:t>
            </a:r>
            <a:r>
              <a:rPr lang="en-US" sz="1600" dirty="0" smtClean="0"/>
              <a:t>2</a:t>
            </a:r>
          </a:p>
          <a:p>
            <a:pPr lvl="1"/>
            <a:r>
              <a:rPr lang="en-US" sz="1600" dirty="0" smtClean="0"/>
              <a:t>RDP</a:t>
            </a:r>
            <a:r>
              <a:rPr lang="ru-RU" sz="1600" dirty="0" smtClean="0"/>
              <a:t>, порт 3389</a:t>
            </a:r>
          </a:p>
          <a:p>
            <a:pPr lvl="1"/>
            <a:r>
              <a:rPr lang="en-US" sz="1600" dirty="0" smtClean="0"/>
              <a:t>VNC, </a:t>
            </a:r>
            <a:r>
              <a:rPr lang="ru-RU" sz="1600" dirty="0" smtClean="0"/>
              <a:t>порт 5500</a:t>
            </a:r>
          </a:p>
          <a:p>
            <a:r>
              <a:rPr lang="ru-RU" sz="1600" dirty="0" smtClean="0"/>
              <a:t>Передача данных</a:t>
            </a:r>
          </a:p>
          <a:p>
            <a:pPr lvl="1"/>
            <a:r>
              <a:rPr lang="ru-RU" sz="1600" dirty="0" smtClean="0"/>
              <a:t>Почта</a:t>
            </a:r>
          </a:p>
          <a:p>
            <a:pPr lvl="2"/>
            <a:r>
              <a:rPr lang="en-US" sz="1600" dirty="0" smtClean="0"/>
              <a:t>SMTP, 25</a:t>
            </a:r>
          </a:p>
          <a:p>
            <a:pPr lvl="2"/>
            <a:r>
              <a:rPr lang="en-US" sz="1600" dirty="0" smtClean="0"/>
              <a:t>POP3, 110</a:t>
            </a:r>
          </a:p>
          <a:p>
            <a:pPr lvl="2"/>
            <a:r>
              <a:rPr lang="en-US" sz="1600" dirty="0" smtClean="0"/>
              <a:t>IMAP, 143</a:t>
            </a:r>
          </a:p>
          <a:p>
            <a:pPr lvl="2"/>
            <a:r>
              <a:rPr lang="en-US" sz="1600" dirty="0" smtClean="0"/>
              <a:t>Exchange</a:t>
            </a:r>
          </a:p>
          <a:p>
            <a:pPr lvl="1"/>
            <a:r>
              <a:rPr lang="en-US" sz="1600" dirty="0" smtClean="0"/>
              <a:t>WWW</a:t>
            </a:r>
          </a:p>
          <a:p>
            <a:pPr lvl="2"/>
            <a:r>
              <a:rPr lang="en-US" sz="1600" dirty="0" smtClean="0"/>
              <a:t>HTTP</a:t>
            </a:r>
            <a:r>
              <a:rPr lang="ru-RU" sz="1600" dirty="0" smtClean="0"/>
              <a:t>, 80</a:t>
            </a:r>
            <a:endParaRPr lang="en-US" sz="1600" dirty="0" smtClean="0"/>
          </a:p>
          <a:p>
            <a:pPr lvl="2"/>
            <a:r>
              <a:rPr lang="en-US" sz="1600" dirty="0" smtClean="0"/>
              <a:t>HTTPS</a:t>
            </a:r>
            <a:r>
              <a:rPr lang="ru-RU" sz="1600" dirty="0" smtClean="0"/>
              <a:t>, 443</a:t>
            </a:r>
          </a:p>
          <a:p>
            <a:pPr lvl="1"/>
            <a:r>
              <a:rPr lang="en-US" sz="1600" dirty="0" smtClean="0"/>
              <a:t>FTP</a:t>
            </a:r>
            <a:r>
              <a:rPr lang="ru-RU" sz="1600" dirty="0" smtClean="0"/>
              <a:t>, порт 21</a:t>
            </a:r>
            <a:endParaRPr lang="en-US" sz="1600" dirty="0" smtClean="0"/>
          </a:p>
          <a:p>
            <a:r>
              <a:rPr lang="ru-RU" sz="1600" dirty="0" smtClean="0"/>
              <a:t>Служебные</a:t>
            </a:r>
          </a:p>
          <a:p>
            <a:pPr lvl="1"/>
            <a:r>
              <a:rPr lang="ru-RU" sz="1600" dirty="0" smtClean="0"/>
              <a:t>Прокси</a:t>
            </a:r>
          </a:p>
          <a:p>
            <a:pPr lvl="2"/>
            <a:r>
              <a:rPr lang="en-US" sz="1600" dirty="0" smtClean="0"/>
              <a:t>HTTP, 3128</a:t>
            </a:r>
          </a:p>
          <a:p>
            <a:pPr lvl="2"/>
            <a:r>
              <a:rPr lang="en-US" sz="1600" dirty="0" smtClean="0"/>
              <a:t>Socks, 1080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705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11663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NTP</a:t>
            </a:r>
          </a:p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Точное время</a:t>
            </a:r>
            <a:endParaRPr kumimoji="0" lang="ru-RU" altLang="ru-RU" b="1" kern="0" dirty="0" smtClean="0"/>
          </a:p>
        </p:txBody>
      </p:sp>
      <p:pic>
        <p:nvPicPr>
          <p:cNvPr id="15362" name="Picture 2" descr="Картинки по запросу n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09" y="1772816"/>
            <a:ext cx="5417790" cy="468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Картинки по запросу nt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2857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1988840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UDP/123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87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Картинки по запросу telnet протоко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64" y="3933056"/>
            <a:ext cx="7657652" cy="264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76470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telnet</a:t>
            </a:r>
            <a:endParaRPr kumimoji="0" lang="ru-RU" altLang="ru-RU" b="1" kern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1"/>
            <a:ext cx="3443187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TCP/23</a:t>
            </a:r>
          </a:p>
          <a:p>
            <a:r>
              <a:rPr lang="ru-RU" dirty="0" smtClean="0"/>
              <a:t>Первоначально </a:t>
            </a:r>
            <a:r>
              <a:rPr lang="en-US" dirty="0" smtClean="0"/>
              <a:t>UNIX</a:t>
            </a:r>
          </a:p>
          <a:p>
            <a:r>
              <a:rPr lang="ru-RU" dirty="0" smtClean="0"/>
              <a:t>Практически все устройства</a:t>
            </a:r>
          </a:p>
          <a:p>
            <a:pPr lvl="1"/>
            <a:r>
              <a:rPr lang="ru-RU" dirty="0" smtClean="0"/>
              <a:t>Даже </a:t>
            </a:r>
            <a:r>
              <a:rPr lang="en-US" dirty="0" smtClean="0"/>
              <a:t>Windows</a:t>
            </a:r>
          </a:p>
          <a:p>
            <a:r>
              <a:rPr lang="ru-RU" dirty="0" smtClean="0"/>
              <a:t>Термины</a:t>
            </a:r>
            <a:endParaRPr lang="en-US" dirty="0" smtClean="0"/>
          </a:p>
          <a:p>
            <a:pPr lvl="1"/>
            <a:r>
              <a:rPr lang="ru-RU" dirty="0" smtClean="0"/>
              <a:t>Консоль</a:t>
            </a:r>
            <a:r>
              <a:rPr lang="en-US" dirty="0" smtClean="0"/>
              <a:t> / Console</a:t>
            </a:r>
          </a:p>
          <a:p>
            <a:pPr lvl="1"/>
            <a:r>
              <a:rPr lang="ru-RU" dirty="0" smtClean="0"/>
              <a:t>Терминал</a:t>
            </a:r>
          </a:p>
          <a:p>
            <a:pPr lvl="1"/>
            <a:r>
              <a:rPr lang="en-US" dirty="0" smtClean="0"/>
              <a:t>TTY </a:t>
            </a:r>
            <a:r>
              <a:rPr lang="ru-RU" dirty="0" smtClean="0"/>
              <a:t>/ </a:t>
            </a:r>
            <a:r>
              <a:rPr lang="en-US" dirty="0" smtClean="0"/>
              <a:t>VTY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9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6832</TotalTime>
  <Words>858</Words>
  <Application>Microsoft Office PowerPoint</Application>
  <PresentationFormat>Экран (4:3)</PresentationFormat>
  <Paragraphs>293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Природа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721</cp:revision>
  <dcterms:created xsi:type="dcterms:W3CDTF">1601-01-01T00:00:00Z</dcterms:created>
  <dcterms:modified xsi:type="dcterms:W3CDTF">2017-12-12T08:56:50Z</dcterms:modified>
</cp:coreProperties>
</file>