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311" r:id="rId2"/>
    <p:sldId id="442" r:id="rId3"/>
    <p:sldId id="439" r:id="rId4"/>
    <p:sldId id="312" r:id="rId5"/>
    <p:sldId id="443" r:id="rId6"/>
    <p:sldId id="313" r:id="rId7"/>
    <p:sldId id="314" r:id="rId8"/>
    <p:sldId id="318" r:id="rId9"/>
    <p:sldId id="444" r:id="rId10"/>
    <p:sldId id="319" r:id="rId11"/>
    <p:sldId id="445" r:id="rId12"/>
    <p:sldId id="446" r:id="rId13"/>
    <p:sldId id="315" r:id="rId14"/>
    <p:sldId id="317" r:id="rId15"/>
    <p:sldId id="320" r:id="rId16"/>
    <p:sldId id="321" r:id="rId17"/>
    <p:sldId id="323" r:id="rId18"/>
    <p:sldId id="447" r:id="rId19"/>
    <p:sldId id="324" r:id="rId20"/>
    <p:sldId id="325" r:id="rId21"/>
    <p:sldId id="326" r:id="rId22"/>
    <p:sldId id="327" r:id="rId23"/>
    <p:sldId id="329" r:id="rId24"/>
    <p:sldId id="328" r:id="rId25"/>
    <p:sldId id="448" r:id="rId26"/>
    <p:sldId id="330" r:id="rId27"/>
    <p:sldId id="331" r:id="rId28"/>
    <p:sldId id="332" r:id="rId29"/>
    <p:sldId id="333" r:id="rId30"/>
    <p:sldId id="449" r:id="rId31"/>
    <p:sldId id="450" r:id="rId32"/>
    <p:sldId id="334" r:id="rId33"/>
    <p:sldId id="452" r:id="rId34"/>
    <p:sldId id="453" r:id="rId35"/>
    <p:sldId id="336" r:id="rId36"/>
    <p:sldId id="454" r:id="rId37"/>
    <p:sldId id="45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426"/>
    <a:srgbClr val="100E0C"/>
    <a:srgbClr val="D6EB0D"/>
    <a:srgbClr val="E9D40F"/>
    <a:srgbClr val="F8D4DC"/>
    <a:srgbClr val="F76778"/>
    <a:srgbClr val="FCF7C8"/>
    <a:srgbClr val="F8E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1828" autoAdjust="0"/>
    <p:restoredTop sz="94660"/>
  </p:normalViewPr>
  <p:slideViewPr>
    <p:cSldViewPr>
      <p:cViewPr>
        <p:scale>
          <a:sx n="75" d="100"/>
          <a:sy n="75" d="100"/>
        </p:scale>
        <p:origin x="-195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5.emf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4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980728"/>
            <a:ext cx="7772400" cy="26642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МОДЕЛЬ ВЗАИМОДЕЙСТВИЯ ОТКРЫТЫХ СИСТЕМ</a:t>
            </a:r>
            <a:endParaRPr kumimoji="0" lang="ru-RU" altLang="ru-RU" kern="0" dirty="0" smtClean="0"/>
          </a:p>
        </p:txBody>
      </p:sp>
      <p:sp>
        <p:nvSpPr>
          <p:cNvPr id="20" name="Подзаголовок 2"/>
          <p:cNvSpPr txBox="1">
            <a:spLocks/>
          </p:cNvSpPr>
          <p:nvPr/>
        </p:nvSpPr>
        <p:spPr>
          <a:xfrm>
            <a:off x="1475656" y="3356992"/>
            <a:ext cx="6400800" cy="8763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ru-RU" kern="0" dirty="0" smtClean="0"/>
              <a:t>Уровни, протоколы, интерфейсы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4229720"/>
            <a:ext cx="8206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ru-RU" dirty="0"/>
              <a:t>Международная Организация по </a:t>
            </a:r>
            <a:r>
              <a:rPr lang="ru-RU" altLang="ru-RU" dirty="0" smtClean="0"/>
              <a:t>Стандартам</a:t>
            </a:r>
            <a:r>
              <a:rPr lang="en-US" altLang="ru-RU" dirty="0" smtClean="0"/>
              <a:t> </a:t>
            </a:r>
            <a:r>
              <a:rPr lang="ru-RU" altLang="ru-RU" dirty="0"/>
              <a:t>(</a:t>
            </a:r>
            <a:r>
              <a:rPr lang="ru-RU" altLang="ru-RU" dirty="0" err="1"/>
              <a:t>International</a:t>
            </a:r>
            <a:r>
              <a:rPr lang="ru-RU" altLang="ru-RU" dirty="0"/>
              <a:t> </a:t>
            </a:r>
            <a:r>
              <a:rPr lang="ru-RU" altLang="ru-RU" dirty="0" err="1"/>
              <a:t>Standards</a:t>
            </a:r>
            <a:r>
              <a:rPr lang="ru-RU" altLang="ru-RU" dirty="0"/>
              <a:t> </a:t>
            </a:r>
            <a:r>
              <a:rPr lang="ru-RU" altLang="ru-RU" dirty="0" err="1"/>
              <a:t>Organization</a:t>
            </a:r>
            <a:r>
              <a:rPr lang="ru-RU" altLang="ru-RU" dirty="0"/>
              <a:t>, ISO) </a:t>
            </a:r>
            <a:endParaRPr lang="en-US" altLang="ru-RU" dirty="0" smtClean="0"/>
          </a:p>
          <a:p>
            <a:pPr algn="just"/>
            <a:r>
              <a:rPr lang="ru-RU" altLang="ru-RU" dirty="0"/>
              <a:t>Модель</a:t>
            </a:r>
            <a:r>
              <a:rPr lang="en-US" altLang="ru-RU" dirty="0"/>
              <a:t> </a:t>
            </a:r>
            <a:r>
              <a:rPr lang="ru-RU" altLang="ru-RU" dirty="0"/>
              <a:t>взаимодействия открытых систем (</a:t>
            </a:r>
            <a:r>
              <a:rPr lang="ru-RU" altLang="ru-RU" dirty="0" err="1"/>
              <a:t>Open</a:t>
            </a:r>
            <a:r>
              <a:rPr lang="ru-RU" altLang="ru-RU" dirty="0"/>
              <a:t> </a:t>
            </a:r>
            <a:r>
              <a:rPr lang="ru-RU" altLang="ru-RU" dirty="0" err="1"/>
              <a:t>System</a:t>
            </a:r>
            <a:r>
              <a:rPr lang="ru-RU" altLang="ru-RU" dirty="0"/>
              <a:t> </a:t>
            </a:r>
            <a:r>
              <a:rPr lang="ru-RU" altLang="ru-RU" dirty="0" err="1"/>
              <a:t>Interconnection</a:t>
            </a:r>
            <a:r>
              <a:rPr lang="ru-RU" altLang="ru-RU" dirty="0"/>
              <a:t>, OSI</a:t>
            </a:r>
            <a:r>
              <a:rPr lang="en-US" altLang="ru-RU" dirty="0"/>
              <a:t>)</a:t>
            </a:r>
          </a:p>
          <a:p>
            <a:pPr algn="just"/>
            <a:r>
              <a:rPr lang="ru-RU" dirty="0"/>
              <a:t>Короткое название: Модель </a:t>
            </a:r>
            <a:r>
              <a:rPr lang="en-US" dirty="0"/>
              <a:t>OSI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45" name="Text Box 117"/>
          <p:cNvSpPr txBox="1">
            <a:spLocks noChangeArrowheads="1"/>
          </p:cNvSpPr>
          <p:nvPr/>
        </p:nvSpPr>
        <p:spPr bwMode="auto">
          <a:xfrm>
            <a:off x="1295400" y="609600"/>
            <a:ext cx="640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 dirty="0">
                <a:latin typeface="Arial" pitchFamily="34" charset="0"/>
              </a:rPr>
              <a:t>Модель взаимодействия </a:t>
            </a:r>
            <a:r>
              <a:rPr lang="ru-RU" altLang="ru-RU" sz="2800" b="1" dirty="0" smtClean="0">
                <a:latin typeface="Arial" pitchFamily="34" charset="0"/>
              </a:rPr>
              <a:t>открытых систем </a:t>
            </a:r>
            <a:r>
              <a:rPr lang="en-US" altLang="ru-RU" sz="2800" b="1" dirty="0">
                <a:latin typeface="Arial" pitchFamily="34" charset="0"/>
              </a:rPr>
              <a:t>ISO</a:t>
            </a:r>
            <a:r>
              <a:rPr lang="ru-RU" altLang="ru-RU" sz="2800" b="1" dirty="0">
                <a:latin typeface="Arial" pitchFamily="34" charset="0"/>
              </a:rPr>
              <a:t>/</a:t>
            </a:r>
            <a:r>
              <a:rPr lang="en-US" altLang="ru-RU" sz="2800" b="1" dirty="0">
                <a:latin typeface="Arial" pitchFamily="34" charset="0"/>
              </a:rPr>
              <a:t>OSI</a:t>
            </a:r>
            <a:endParaRPr lang="ru-RU" altLang="ru-RU" sz="2800" dirty="0"/>
          </a:p>
        </p:txBody>
      </p:sp>
      <p:sp>
        <p:nvSpPr>
          <p:cNvPr id="73875" name="Rectangle 147"/>
          <p:cNvSpPr>
            <a:spLocks noChangeArrowheads="1"/>
          </p:cNvSpPr>
          <p:nvPr/>
        </p:nvSpPr>
        <p:spPr bwMode="auto">
          <a:xfrm>
            <a:off x="46038" y="-187325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73899" name="Group 171"/>
          <p:cNvGrpSpPr>
            <a:grpSpLocks/>
          </p:cNvGrpSpPr>
          <p:nvPr/>
        </p:nvGrpSpPr>
        <p:grpSpPr bwMode="auto">
          <a:xfrm>
            <a:off x="4648200" y="2971800"/>
            <a:ext cx="2133600" cy="2514600"/>
            <a:chOff x="-3" y="-3"/>
            <a:chExt cx="1020" cy="2942"/>
          </a:xfrm>
        </p:grpSpPr>
        <p:grpSp>
          <p:nvGrpSpPr>
            <p:cNvPr id="73897" name="Group 169"/>
            <p:cNvGrpSpPr>
              <a:grpSpLocks/>
            </p:cNvGrpSpPr>
            <p:nvPr/>
          </p:nvGrpSpPr>
          <p:grpSpPr bwMode="auto">
            <a:xfrm>
              <a:off x="0" y="0"/>
              <a:ext cx="1014" cy="2936"/>
              <a:chOff x="0" y="0"/>
              <a:chExt cx="1014" cy="2936"/>
            </a:xfrm>
          </p:grpSpPr>
          <p:grpSp>
            <p:nvGrpSpPr>
              <p:cNvPr id="73884" name="Group 156"/>
              <p:cNvGrpSpPr>
                <a:grpSpLocks/>
              </p:cNvGrpSpPr>
              <p:nvPr/>
            </p:nvGrpSpPr>
            <p:grpSpPr bwMode="auto">
              <a:xfrm>
                <a:off x="0" y="0"/>
                <a:ext cx="1014" cy="403"/>
                <a:chOff x="0" y="0"/>
                <a:chExt cx="1014" cy="403"/>
              </a:xfrm>
            </p:grpSpPr>
            <p:sp>
              <p:nvSpPr>
                <p:cNvPr id="73876" name="Rectangle 148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95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/>
                    <a:t>Прикладной</a:t>
                  </a:r>
                  <a:endParaRPr kumimoji="0" lang="en-US" altLang="ru-RU" sz="160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1600"/>
                </a:p>
              </p:txBody>
            </p:sp>
            <p:sp>
              <p:nvSpPr>
                <p:cNvPr id="73883" name="Rectangle 15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73886" name="Group 158"/>
              <p:cNvGrpSpPr>
                <a:grpSpLocks/>
              </p:cNvGrpSpPr>
              <p:nvPr/>
            </p:nvGrpSpPr>
            <p:grpSpPr bwMode="auto">
              <a:xfrm>
                <a:off x="0" y="403"/>
                <a:ext cx="1014" cy="518"/>
                <a:chOff x="0" y="403"/>
                <a:chExt cx="1014" cy="518"/>
              </a:xfrm>
            </p:grpSpPr>
            <p:sp>
              <p:nvSpPr>
                <p:cNvPr id="73877" name="Rectangle 149"/>
                <p:cNvSpPr>
                  <a:spLocks noChangeArrowheads="1"/>
                </p:cNvSpPr>
                <p:nvPr/>
              </p:nvSpPr>
              <p:spPr bwMode="auto">
                <a:xfrm>
                  <a:off x="28" y="403"/>
                  <a:ext cx="95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 dirty="0" smtClean="0"/>
                    <a:t>Представ</a:t>
                  </a:r>
                  <a:r>
                    <a:rPr kumimoji="0" lang="ru-RU" altLang="ru-RU" sz="1600" b="1" dirty="0" smtClean="0"/>
                    <a:t>ления</a:t>
                  </a:r>
                  <a:endParaRPr kumimoji="0" lang="en-US" altLang="ru-RU" sz="1600" dirty="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 dirty="0"/>
                </a:p>
              </p:txBody>
            </p:sp>
            <p:sp>
              <p:nvSpPr>
                <p:cNvPr id="73885" name="Rectangle 157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01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73888" name="Group 160"/>
              <p:cNvGrpSpPr>
                <a:grpSpLocks/>
              </p:cNvGrpSpPr>
              <p:nvPr/>
            </p:nvGrpSpPr>
            <p:grpSpPr bwMode="auto">
              <a:xfrm>
                <a:off x="0" y="921"/>
                <a:ext cx="1014" cy="403"/>
                <a:chOff x="0" y="921"/>
                <a:chExt cx="1014" cy="403"/>
              </a:xfrm>
            </p:grpSpPr>
            <p:sp>
              <p:nvSpPr>
                <p:cNvPr id="73878" name="Rectangle 150"/>
                <p:cNvSpPr>
                  <a:spLocks noChangeArrowheads="1"/>
                </p:cNvSpPr>
                <p:nvPr/>
              </p:nvSpPr>
              <p:spPr bwMode="auto">
                <a:xfrm>
                  <a:off x="28" y="921"/>
                  <a:ext cx="95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/>
                    <a:t>Сеансовый</a:t>
                  </a:r>
                  <a:endParaRPr kumimoji="0" lang="en-US" altLang="ru-RU" sz="160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/>
                </a:p>
              </p:txBody>
            </p:sp>
            <p:sp>
              <p:nvSpPr>
                <p:cNvPr id="73887" name="Rectangle 159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10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73890" name="Group 162"/>
              <p:cNvGrpSpPr>
                <a:grpSpLocks/>
              </p:cNvGrpSpPr>
              <p:nvPr/>
            </p:nvGrpSpPr>
            <p:grpSpPr bwMode="auto">
              <a:xfrm>
                <a:off x="0" y="1324"/>
                <a:ext cx="1014" cy="403"/>
                <a:chOff x="0" y="1324"/>
                <a:chExt cx="1014" cy="403"/>
              </a:xfrm>
            </p:grpSpPr>
            <p:sp>
              <p:nvSpPr>
                <p:cNvPr id="73879" name="Rectangle 151"/>
                <p:cNvSpPr>
                  <a:spLocks noChangeArrowheads="1"/>
                </p:cNvSpPr>
                <p:nvPr/>
              </p:nvSpPr>
              <p:spPr bwMode="auto">
                <a:xfrm>
                  <a:off x="28" y="1324"/>
                  <a:ext cx="95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/>
                    <a:t>Транспортный</a:t>
                  </a:r>
                  <a:endParaRPr kumimoji="0" lang="en-US" altLang="ru-RU" sz="160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/>
                </a:p>
              </p:txBody>
            </p:sp>
            <p:sp>
              <p:nvSpPr>
                <p:cNvPr id="73889" name="Rectangle 161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10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73892" name="Group 164"/>
              <p:cNvGrpSpPr>
                <a:grpSpLocks/>
              </p:cNvGrpSpPr>
              <p:nvPr/>
            </p:nvGrpSpPr>
            <p:grpSpPr bwMode="auto">
              <a:xfrm>
                <a:off x="0" y="1727"/>
                <a:ext cx="1014" cy="403"/>
                <a:chOff x="0" y="1727"/>
                <a:chExt cx="1014" cy="403"/>
              </a:xfrm>
            </p:grpSpPr>
            <p:sp>
              <p:nvSpPr>
                <p:cNvPr id="73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8" y="1727"/>
                  <a:ext cx="95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/>
                    <a:t>Сетевой</a:t>
                  </a:r>
                  <a:endParaRPr kumimoji="0" lang="en-US" altLang="ru-RU" sz="160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/>
                </a:p>
              </p:txBody>
            </p:sp>
            <p:sp>
              <p:nvSpPr>
                <p:cNvPr id="73891" name="Rectangle 163"/>
                <p:cNvSpPr>
                  <a:spLocks noChangeArrowheads="1"/>
                </p:cNvSpPr>
                <p:nvPr/>
              </p:nvSpPr>
              <p:spPr bwMode="auto">
                <a:xfrm>
                  <a:off x="0" y="1727"/>
                  <a:ext cx="10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73894" name="Group 166"/>
              <p:cNvGrpSpPr>
                <a:grpSpLocks/>
              </p:cNvGrpSpPr>
              <p:nvPr/>
            </p:nvGrpSpPr>
            <p:grpSpPr bwMode="auto">
              <a:xfrm>
                <a:off x="0" y="2130"/>
                <a:ext cx="1014" cy="403"/>
                <a:chOff x="0" y="2130"/>
                <a:chExt cx="1014" cy="403"/>
              </a:xfrm>
            </p:grpSpPr>
            <p:sp>
              <p:nvSpPr>
                <p:cNvPr id="73881" name="Rectangle 153"/>
                <p:cNvSpPr>
                  <a:spLocks noChangeArrowheads="1"/>
                </p:cNvSpPr>
                <p:nvPr/>
              </p:nvSpPr>
              <p:spPr bwMode="auto">
                <a:xfrm>
                  <a:off x="28" y="2130"/>
                  <a:ext cx="95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/>
                    <a:t>Канальный</a:t>
                  </a:r>
                  <a:endParaRPr kumimoji="0" lang="en-US" altLang="ru-RU" sz="160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/>
                </a:p>
              </p:txBody>
            </p:sp>
            <p:sp>
              <p:nvSpPr>
                <p:cNvPr id="73893" name="Rectangle 165"/>
                <p:cNvSpPr>
                  <a:spLocks noChangeArrowheads="1"/>
                </p:cNvSpPr>
                <p:nvPr/>
              </p:nvSpPr>
              <p:spPr bwMode="auto">
                <a:xfrm>
                  <a:off x="0" y="2130"/>
                  <a:ext cx="10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73896" name="Group 168"/>
              <p:cNvGrpSpPr>
                <a:grpSpLocks/>
              </p:cNvGrpSpPr>
              <p:nvPr/>
            </p:nvGrpSpPr>
            <p:grpSpPr bwMode="auto">
              <a:xfrm>
                <a:off x="0" y="2533"/>
                <a:ext cx="1014" cy="403"/>
                <a:chOff x="0" y="2533"/>
                <a:chExt cx="1014" cy="403"/>
              </a:xfrm>
            </p:grpSpPr>
            <p:sp>
              <p:nvSpPr>
                <p:cNvPr id="73882" name="Rectangle 154"/>
                <p:cNvSpPr>
                  <a:spLocks noChangeArrowheads="1"/>
                </p:cNvSpPr>
                <p:nvPr/>
              </p:nvSpPr>
              <p:spPr bwMode="auto">
                <a:xfrm>
                  <a:off x="28" y="2533"/>
                  <a:ext cx="95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/>
                    <a:t>Физический</a:t>
                  </a:r>
                  <a:endParaRPr kumimoji="0" lang="en-US" altLang="ru-RU" sz="160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/>
                </a:p>
              </p:txBody>
            </p:sp>
            <p:sp>
              <p:nvSpPr>
                <p:cNvPr id="73895" name="Rectangle 167"/>
                <p:cNvSpPr>
                  <a:spLocks noChangeArrowheads="1"/>
                </p:cNvSpPr>
                <p:nvPr/>
              </p:nvSpPr>
              <p:spPr bwMode="auto">
                <a:xfrm>
                  <a:off x="0" y="2533"/>
                  <a:ext cx="10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73898" name="Rectangle 170"/>
            <p:cNvSpPr>
              <a:spLocks noChangeArrowheads="1"/>
            </p:cNvSpPr>
            <p:nvPr/>
          </p:nvSpPr>
          <p:spPr bwMode="auto">
            <a:xfrm>
              <a:off x="-3" y="-3"/>
              <a:ext cx="1020" cy="294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3900" name="Rectangle 172"/>
          <p:cNvSpPr>
            <a:spLocks noChangeArrowheads="1"/>
          </p:cNvSpPr>
          <p:nvPr/>
        </p:nvSpPr>
        <p:spPr bwMode="auto">
          <a:xfrm>
            <a:off x="-46038" y="2792413"/>
            <a:ext cx="184151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200"/>
              <a:t> 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73901" name="Rectangle 173"/>
          <p:cNvSpPr>
            <a:spLocks noChangeArrowheads="1"/>
          </p:cNvSpPr>
          <p:nvPr/>
        </p:nvSpPr>
        <p:spPr bwMode="auto">
          <a:xfrm>
            <a:off x="46038" y="-187325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73925" name="Group 197"/>
          <p:cNvGrpSpPr>
            <a:grpSpLocks/>
          </p:cNvGrpSpPr>
          <p:nvPr/>
        </p:nvGrpSpPr>
        <p:grpSpPr bwMode="auto">
          <a:xfrm>
            <a:off x="1295400" y="2971800"/>
            <a:ext cx="2152650" cy="2514600"/>
            <a:chOff x="-3" y="3339"/>
            <a:chExt cx="1020" cy="2942"/>
          </a:xfrm>
        </p:grpSpPr>
        <p:grpSp>
          <p:nvGrpSpPr>
            <p:cNvPr id="73923" name="Group 195"/>
            <p:cNvGrpSpPr>
              <a:grpSpLocks/>
            </p:cNvGrpSpPr>
            <p:nvPr/>
          </p:nvGrpSpPr>
          <p:grpSpPr bwMode="auto">
            <a:xfrm>
              <a:off x="0" y="3342"/>
              <a:ext cx="1014" cy="2936"/>
              <a:chOff x="0" y="3342"/>
              <a:chExt cx="1014" cy="2936"/>
            </a:xfrm>
          </p:grpSpPr>
          <p:grpSp>
            <p:nvGrpSpPr>
              <p:cNvPr id="73910" name="Group 182"/>
              <p:cNvGrpSpPr>
                <a:grpSpLocks/>
              </p:cNvGrpSpPr>
              <p:nvPr/>
            </p:nvGrpSpPr>
            <p:grpSpPr bwMode="auto">
              <a:xfrm>
                <a:off x="0" y="3342"/>
                <a:ext cx="1014" cy="403"/>
                <a:chOff x="0" y="3342"/>
                <a:chExt cx="1014" cy="403"/>
              </a:xfrm>
            </p:grpSpPr>
            <p:sp>
              <p:nvSpPr>
                <p:cNvPr id="73902" name="Rectangle 174"/>
                <p:cNvSpPr>
                  <a:spLocks noChangeArrowheads="1"/>
                </p:cNvSpPr>
                <p:nvPr/>
              </p:nvSpPr>
              <p:spPr bwMode="auto">
                <a:xfrm>
                  <a:off x="28" y="3342"/>
                  <a:ext cx="95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 dirty="0"/>
                    <a:t>Прикладной</a:t>
                  </a:r>
                  <a:endParaRPr kumimoji="0" lang="en-US" altLang="ru-RU" sz="1600" dirty="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1600" dirty="0"/>
                </a:p>
              </p:txBody>
            </p:sp>
            <p:sp>
              <p:nvSpPr>
                <p:cNvPr id="73909" name="Rectangle 181"/>
                <p:cNvSpPr>
                  <a:spLocks noChangeArrowheads="1"/>
                </p:cNvSpPr>
                <p:nvPr/>
              </p:nvSpPr>
              <p:spPr bwMode="auto">
                <a:xfrm>
                  <a:off x="0" y="3342"/>
                  <a:ext cx="10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73912" name="Group 184"/>
              <p:cNvGrpSpPr>
                <a:grpSpLocks/>
              </p:cNvGrpSpPr>
              <p:nvPr/>
            </p:nvGrpSpPr>
            <p:grpSpPr bwMode="auto">
              <a:xfrm>
                <a:off x="0" y="3745"/>
                <a:ext cx="1014" cy="518"/>
                <a:chOff x="0" y="3745"/>
                <a:chExt cx="1014" cy="518"/>
              </a:xfrm>
            </p:grpSpPr>
            <p:sp>
              <p:nvSpPr>
                <p:cNvPr id="73903" name="Rectangle 175"/>
                <p:cNvSpPr>
                  <a:spLocks noChangeArrowheads="1"/>
                </p:cNvSpPr>
                <p:nvPr/>
              </p:nvSpPr>
              <p:spPr bwMode="auto">
                <a:xfrm>
                  <a:off x="28" y="3745"/>
                  <a:ext cx="95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 dirty="0" smtClean="0"/>
                    <a:t>Представления</a:t>
                  </a:r>
                  <a:endParaRPr kumimoji="0" lang="en-US" altLang="ru-RU" sz="1600" dirty="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 dirty="0"/>
                </a:p>
              </p:txBody>
            </p:sp>
            <p:sp>
              <p:nvSpPr>
                <p:cNvPr id="73911" name="Rectangle 183"/>
                <p:cNvSpPr>
                  <a:spLocks noChangeArrowheads="1"/>
                </p:cNvSpPr>
                <p:nvPr/>
              </p:nvSpPr>
              <p:spPr bwMode="auto">
                <a:xfrm>
                  <a:off x="0" y="3745"/>
                  <a:ext cx="101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73914" name="Group 186"/>
              <p:cNvGrpSpPr>
                <a:grpSpLocks/>
              </p:cNvGrpSpPr>
              <p:nvPr/>
            </p:nvGrpSpPr>
            <p:grpSpPr bwMode="auto">
              <a:xfrm>
                <a:off x="0" y="4263"/>
                <a:ext cx="1014" cy="403"/>
                <a:chOff x="0" y="4263"/>
                <a:chExt cx="1014" cy="403"/>
              </a:xfrm>
            </p:grpSpPr>
            <p:sp>
              <p:nvSpPr>
                <p:cNvPr id="73904" name="Rectangle 176"/>
                <p:cNvSpPr>
                  <a:spLocks noChangeArrowheads="1"/>
                </p:cNvSpPr>
                <p:nvPr/>
              </p:nvSpPr>
              <p:spPr bwMode="auto">
                <a:xfrm>
                  <a:off x="28" y="4263"/>
                  <a:ext cx="95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/>
                    <a:t>Сеансовый</a:t>
                  </a:r>
                  <a:endParaRPr kumimoji="0" lang="en-US" altLang="ru-RU" sz="160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/>
                </a:p>
              </p:txBody>
            </p:sp>
            <p:sp>
              <p:nvSpPr>
                <p:cNvPr id="73913" name="Rectangle 185"/>
                <p:cNvSpPr>
                  <a:spLocks noChangeArrowheads="1"/>
                </p:cNvSpPr>
                <p:nvPr/>
              </p:nvSpPr>
              <p:spPr bwMode="auto">
                <a:xfrm>
                  <a:off x="0" y="4263"/>
                  <a:ext cx="10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73916" name="Group 188"/>
              <p:cNvGrpSpPr>
                <a:grpSpLocks/>
              </p:cNvGrpSpPr>
              <p:nvPr/>
            </p:nvGrpSpPr>
            <p:grpSpPr bwMode="auto">
              <a:xfrm>
                <a:off x="0" y="4666"/>
                <a:ext cx="1014" cy="403"/>
                <a:chOff x="0" y="4666"/>
                <a:chExt cx="1014" cy="403"/>
              </a:xfrm>
            </p:grpSpPr>
            <p:sp>
              <p:nvSpPr>
                <p:cNvPr id="73905" name="Rectangle 177"/>
                <p:cNvSpPr>
                  <a:spLocks noChangeArrowheads="1"/>
                </p:cNvSpPr>
                <p:nvPr/>
              </p:nvSpPr>
              <p:spPr bwMode="auto">
                <a:xfrm>
                  <a:off x="28" y="4666"/>
                  <a:ext cx="95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/>
                    <a:t>Транспортный</a:t>
                  </a:r>
                  <a:endParaRPr kumimoji="0" lang="en-US" altLang="ru-RU" sz="160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/>
                </a:p>
              </p:txBody>
            </p:sp>
            <p:sp>
              <p:nvSpPr>
                <p:cNvPr id="73915" name="Rectangle 187"/>
                <p:cNvSpPr>
                  <a:spLocks noChangeArrowheads="1"/>
                </p:cNvSpPr>
                <p:nvPr/>
              </p:nvSpPr>
              <p:spPr bwMode="auto">
                <a:xfrm>
                  <a:off x="0" y="4666"/>
                  <a:ext cx="10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73918" name="Group 190"/>
              <p:cNvGrpSpPr>
                <a:grpSpLocks/>
              </p:cNvGrpSpPr>
              <p:nvPr/>
            </p:nvGrpSpPr>
            <p:grpSpPr bwMode="auto">
              <a:xfrm>
                <a:off x="0" y="5069"/>
                <a:ext cx="1014" cy="403"/>
                <a:chOff x="0" y="5069"/>
                <a:chExt cx="1014" cy="403"/>
              </a:xfrm>
            </p:grpSpPr>
            <p:sp>
              <p:nvSpPr>
                <p:cNvPr id="73906" name="Rectangle 178"/>
                <p:cNvSpPr>
                  <a:spLocks noChangeArrowheads="1"/>
                </p:cNvSpPr>
                <p:nvPr/>
              </p:nvSpPr>
              <p:spPr bwMode="auto">
                <a:xfrm>
                  <a:off x="28" y="5069"/>
                  <a:ext cx="95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/>
                    <a:t>Сетевой</a:t>
                  </a:r>
                  <a:endParaRPr kumimoji="0" lang="en-US" altLang="ru-RU" sz="160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/>
                </a:p>
              </p:txBody>
            </p:sp>
            <p:sp>
              <p:nvSpPr>
                <p:cNvPr id="73917" name="Rectangle 189"/>
                <p:cNvSpPr>
                  <a:spLocks noChangeArrowheads="1"/>
                </p:cNvSpPr>
                <p:nvPr/>
              </p:nvSpPr>
              <p:spPr bwMode="auto">
                <a:xfrm>
                  <a:off x="0" y="5069"/>
                  <a:ext cx="10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73920" name="Group 192"/>
              <p:cNvGrpSpPr>
                <a:grpSpLocks/>
              </p:cNvGrpSpPr>
              <p:nvPr/>
            </p:nvGrpSpPr>
            <p:grpSpPr bwMode="auto">
              <a:xfrm>
                <a:off x="0" y="5472"/>
                <a:ext cx="1014" cy="403"/>
                <a:chOff x="0" y="5472"/>
                <a:chExt cx="1014" cy="403"/>
              </a:xfrm>
            </p:grpSpPr>
            <p:sp>
              <p:nvSpPr>
                <p:cNvPr id="73907" name="Rectangle 179"/>
                <p:cNvSpPr>
                  <a:spLocks noChangeArrowheads="1"/>
                </p:cNvSpPr>
                <p:nvPr/>
              </p:nvSpPr>
              <p:spPr bwMode="auto">
                <a:xfrm>
                  <a:off x="28" y="5472"/>
                  <a:ext cx="95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/>
                    <a:t>Канальный</a:t>
                  </a:r>
                  <a:endParaRPr kumimoji="0" lang="en-US" altLang="ru-RU" sz="160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/>
                </a:p>
              </p:txBody>
            </p:sp>
            <p:sp>
              <p:nvSpPr>
                <p:cNvPr id="73919" name="Rectangle 191"/>
                <p:cNvSpPr>
                  <a:spLocks noChangeArrowheads="1"/>
                </p:cNvSpPr>
                <p:nvPr/>
              </p:nvSpPr>
              <p:spPr bwMode="auto">
                <a:xfrm>
                  <a:off x="0" y="5472"/>
                  <a:ext cx="10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73922" name="Group 194"/>
              <p:cNvGrpSpPr>
                <a:grpSpLocks/>
              </p:cNvGrpSpPr>
              <p:nvPr/>
            </p:nvGrpSpPr>
            <p:grpSpPr bwMode="auto">
              <a:xfrm>
                <a:off x="0" y="5875"/>
                <a:ext cx="1014" cy="403"/>
                <a:chOff x="0" y="5875"/>
                <a:chExt cx="1014" cy="403"/>
              </a:xfrm>
            </p:grpSpPr>
            <p:sp>
              <p:nvSpPr>
                <p:cNvPr id="73908" name="Rectangle 180"/>
                <p:cNvSpPr>
                  <a:spLocks noChangeArrowheads="1"/>
                </p:cNvSpPr>
                <p:nvPr/>
              </p:nvSpPr>
              <p:spPr bwMode="auto">
                <a:xfrm>
                  <a:off x="28" y="5875"/>
                  <a:ext cx="95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ru-RU" altLang="ru-RU" sz="1600" b="1"/>
                    <a:t>Физический</a:t>
                  </a:r>
                  <a:endParaRPr kumimoji="0" lang="en-US" altLang="ru-RU" sz="1600"/>
                </a:p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/>
                </a:p>
              </p:txBody>
            </p:sp>
            <p:sp>
              <p:nvSpPr>
                <p:cNvPr id="73921" name="Rectangle 193"/>
                <p:cNvSpPr>
                  <a:spLocks noChangeArrowheads="1"/>
                </p:cNvSpPr>
                <p:nvPr/>
              </p:nvSpPr>
              <p:spPr bwMode="auto">
                <a:xfrm>
                  <a:off x="0" y="5875"/>
                  <a:ext cx="10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73924" name="Rectangle 196"/>
            <p:cNvSpPr>
              <a:spLocks noChangeArrowheads="1"/>
            </p:cNvSpPr>
            <p:nvPr/>
          </p:nvSpPr>
          <p:spPr bwMode="auto">
            <a:xfrm>
              <a:off x="-3" y="3339"/>
              <a:ext cx="1020" cy="294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3926" name="Rectangle 198"/>
          <p:cNvSpPr>
            <a:spLocks noChangeArrowheads="1"/>
          </p:cNvSpPr>
          <p:nvPr/>
        </p:nvSpPr>
        <p:spPr bwMode="auto">
          <a:xfrm>
            <a:off x="-46038" y="8097838"/>
            <a:ext cx="184151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200"/>
              <a:t> 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grpSp>
        <p:nvGrpSpPr>
          <p:cNvPr id="73846" name="Group 118"/>
          <p:cNvGrpSpPr>
            <a:grpSpLocks/>
          </p:cNvGrpSpPr>
          <p:nvPr/>
        </p:nvGrpSpPr>
        <p:grpSpPr bwMode="auto">
          <a:xfrm>
            <a:off x="1524000" y="1828800"/>
            <a:ext cx="4965700" cy="3887788"/>
            <a:chOff x="0" y="-1"/>
            <a:chExt cx="20000" cy="20001"/>
          </a:xfrm>
        </p:grpSpPr>
        <p:sp>
          <p:nvSpPr>
            <p:cNvPr id="73873" name="Rectangle 145"/>
            <p:cNvSpPr>
              <a:spLocks noChangeArrowheads="1"/>
            </p:cNvSpPr>
            <p:nvPr/>
          </p:nvSpPr>
          <p:spPr bwMode="auto">
            <a:xfrm>
              <a:off x="12400" y="5749"/>
              <a:ext cx="6191" cy="13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3872" name="Rectangle 144"/>
            <p:cNvSpPr>
              <a:spLocks noChangeArrowheads="1"/>
            </p:cNvSpPr>
            <p:nvPr/>
          </p:nvSpPr>
          <p:spPr bwMode="auto">
            <a:xfrm>
              <a:off x="1455" y="5749"/>
              <a:ext cx="6191" cy="13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3871" name="Line 143"/>
            <p:cNvSpPr>
              <a:spLocks noChangeShapeType="1"/>
            </p:cNvSpPr>
            <p:nvPr/>
          </p:nvSpPr>
          <p:spPr bwMode="auto">
            <a:xfrm>
              <a:off x="7626" y="6860"/>
              <a:ext cx="477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70" name="Line 142"/>
            <p:cNvSpPr>
              <a:spLocks noChangeShapeType="1"/>
            </p:cNvSpPr>
            <p:nvPr/>
          </p:nvSpPr>
          <p:spPr bwMode="auto">
            <a:xfrm>
              <a:off x="7626" y="8558"/>
              <a:ext cx="477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69" name="Line 141"/>
            <p:cNvSpPr>
              <a:spLocks noChangeShapeType="1"/>
            </p:cNvSpPr>
            <p:nvPr/>
          </p:nvSpPr>
          <p:spPr bwMode="auto">
            <a:xfrm>
              <a:off x="7626" y="10322"/>
              <a:ext cx="477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68" name="Line 140"/>
            <p:cNvSpPr>
              <a:spLocks noChangeShapeType="1"/>
            </p:cNvSpPr>
            <p:nvPr/>
          </p:nvSpPr>
          <p:spPr bwMode="auto">
            <a:xfrm>
              <a:off x="7626" y="12282"/>
              <a:ext cx="477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67" name="Line 139"/>
            <p:cNvSpPr>
              <a:spLocks noChangeShapeType="1"/>
            </p:cNvSpPr>
            <p:nvPr/>
          </p:nvSpPr>
          <p:spPr bwMode="auto">
            <a:xfrm>
              <a:off x="7626" y="13980"/>
              <a:ext cx="4777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66" name="Line 138"/>
            <p:cNvSpPr>
              <a:spLocks noChangeShapeType="1"/>
            </p:cNvSpPr>
            <p:nvPr/>
          </p:nvSpPr>
          <p:spPr bwMode="auto">
            <a:xfrm>
              <a:off x="7626" y="15875"/>
              <a:ext cx="477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65" name="Line 137"/>
            <p:cNvSpPr>
              <a:spLocks noChangeShapeType="1"/>
            </p:cNvSpPr>
            <p:nvPr/>
          </p:nvSpPr>
          <p:spPr bwMode="auto">
            <a:xfrm>
              <a:off x="7626" y="17639"/>
              <a:ext cx="477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64" name="Line 136"/>
            <p:cNvSpPr>
              <a:spLocks noChangeShapeType="1"/>
            </p:cNvSpPr>
            <p:nvPr/>
          </p:nvSpPr>
          <p:spPr bwMode="auto">
            <a:xfrm>
              <a:off x="7298" y="7082"/>
              <a:ext cx="3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63" name="Rectangle 135"/>
            <p:cNvSpPr>
              <a:spLocks noChangeArrowheads="1"/>
            </p:cNvSpPr>
            <p:nvPr/>
          </p:nvSpPr>
          <p:spPr bwMode="auto">
            <a:xfrm>
              <a:off x="8002" y="4746"/>
              <a:ext cx="4268" cy="1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Протоколы</a:t>
              </a:r>
              <a:endParaRPr kumimoji="0" lang="en-US" altLang="ru-RU" sz="1200"/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ru-RU" sz="2400"/>
            </a:p>
          </p:txBody>
        </p:sp>
        <p:sp>
          <p:nvSpPr>
            <p:cNvPr id="73862" name="Rectangle 134"/>
            <p:cNvSpPr>
              <a:spLocks noChangeArrowheads="1"/>
            </p:cNvSpPr>
            <p:nvPr/>
          </p:nvSpPr>
          <p:spPr bwMode="auto">
            <a:xfrm>
              <a:off x="8002" y="18335"/>
              <a:ext cx="4268" cy="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/>
                <a:t>Интерфейсы</a:t>
              </a:r>
              <a:endParaRPr kumimoji="0" lang="en-US" altLang="ru-RU" sz="1200"/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ru-RU" sz="2400"/>
            </a:p>
          </p:txBody>
        </p:sp>
        <p:sp>
          <p:nvSpPr>
            <p:cNvPr id="73861" name="Rectangle 133"/>
            <p:cNvSpPr>
              <a:spLocks noChangeArrowheads="1"/>
            </p:cNvSpPr>
            <p:nvPr/>
          </p:nvSpPr>
          <p:spPr bwMode="auto">
            <a:xfrm>
              <a:off x="11551" y="6"/>
              <a:ext cx="7797" cy="3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600" b="1"/>
                <a:t>Система 2</a:t>
              </a:r>
              <a:endParaRPr kumimoji="0" lang="en-US" altLang="ru-RU" sz="1200"/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400" b="1"/>
            </a:p>
            <a:p>
              <a:pPr algn="ctr" eaLnBrk="0" hangingPunct="0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400" b="1"/>
                <a:t>Прикладные </a:t>
              </a:r>
            </a:p>
            <a:p>
              <a:pPr algn="ctr" eaLnBrk="0" hangingPunct="0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400" b="1"/>
                <a:t>процессы</a:t>
              </a:r>
              <a:endParaRPr kumimoji="0" lang="en-US" altLang="ru-RU" sz="1200"/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ru-RU" sz="2400"/>
            </a:p>
          </p:txBody>
        </p:sp>
        <p:sp>
          <p:nvSpPr>
            <p:cNvPr id="73860" name="Rectangle 132"/>
            <p:cNvSpPr>
              <a:spLocks noChangeArrowheads="1"/>
            </p:cNvSpPr>
            <p:nvPr/>
          </p:nvSpPr>
          <p:spPr bwMode="auto">
            <a:xfrm>
              <a:off x="601" y="-1"/>
              <a:ext cx="7874" cy="3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600" b="1">
                  <a:latin typeface="Arial" pitchFamily="34" charset="0"/>
                  <a:cs typeface="Arial" pitchFamily="34" charset="0"/>
                </a:rPr>
                <a:t>Система 1</a:t>
              </a:r>
              <a:endParaRPr kumimoji="0" lang="en-US" altLang="ru-RU" sz="1200"/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400" b="1">
                <a:latin typeface="Arial" pitchFamily="34" charset="0"/>
              </a:endParaRPr>
            </a:p>
            <a:p>
              <a:pPr algn="ctr" eaLnBrk="0" hangingPunct="0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400" b="1"/>
                <a:t>Прикладные  </a:t>
              </a:r>
            </a:p>
            <a:p>
              <a:pPr algn="ctr" eaLnBrk="0" hangingPunct="0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400" b="1"/>
                <a:t>процессы</a:t>
              </a:r>
              <a:endParaRPr kumimoji="0" lang="en-US" altLang="ru-RU" sz="1400" b="1"/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ru-RU" sz="2400"/>
            </a:p>
          </p:txBody>
        </p:sp>
        <p:sp>
          <p:nvSpPr>
            <p:cNvPr id="73859" name="Line 131"/>
            <p:cNvSpPr>
              <a:spLocks noChangeShapeType="1"/>
            </p:cNvSpPr>
            <p:nvPr/>
          </p:nvSpPr>
          <p:spPr bwMode="auto">
            <a:xfrm flipH="1">
              <a:off x="8615" y="5676"/>
              <a:ext cx="709" cy="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>
              <a:off x="7490" y="16985"/>
              <a:ext cx="1742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56" name="Rectangle 128"/>
            <p:cNvSpPr>
              <a:spLocks noChangeArrowheads="1"/>
            </p:cNvSpPr>
            <p:nvPr/>
          </p:nvSpPr>
          <p:spPr bwMode="auto">
            <a:xfrm>
              <a:off x="330" y="10583"/>
              <a:ext cx="652" cy="2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>
              <a:off x="7260" y="8943"/>
              <a:ext cx="3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>
              <a:off x="7242" y="10805"/>
              <a:ext cx="3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>
              <a:off x="7219" y="12644"/>
              <a:ext cx="3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>
              <a:off x="7201" y="14457"/>
              <a:ext cx="3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>
              <a:off x="7204" y="16292"/>
              <a:ext cx="2" cy="11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50" name="Oval 122"/>
            <p:cNvSpPr>
              <a:spLocks noChangeArrowheads="1"/>
            </p:cNvSpPr>
            <p:nvPr/>
          </p:nvSpPr>
          <p:spPr bwMode="auto">
            <a:xfrm>
              <a:off x="0" y="1583"/>
              <a:ext cx="9158" cy="26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49" name="Oval 121"/>
            <p:cNvSpPr>
              <a:spLocks noChangeArrowheads="1"/>
            </p:cNvSpPr>
            <p:nvPr/>
          </p:nvSpPr>
          <p:spPr bwMode="auto">
            <a:xfrm>
              <a:off x="10843" y="1583"/>
              <a:ext cx="9157" cy="26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48" name="Line 120"/>
            <p:cNvSpPr>
              <a:spLocks noChangeShapeType="1"/>
            </p:cNvSpPr>
            <p:nvPr/>
          </p:nvSpPr>
          <p:spPr bwMode="auto">
            <a:xfrm>
              <a:off x="4654" y="4262"/>
              <a:ext cx="3" cy="1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847" name="Line 119"/>
            <p:cNvSpPr>
              <a:spLocks noChangeShapeType="1"/>
            </p:cNvSpPr>
            <p:nvPr/>
          </p:nvSpPr>
          <p:spPr bwMode="auto">
            <a:xfrm>
              <a:off x="15446" y="4262"/>
              <a:ext cx="2" cy="1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3933" name="Text Box 205"/>
          <p:cNvSpPr txBox="1">
            <a:spLocks noChangeArrowheads="1"/>
          </p:cNvSpPr>
          <p:nvPr/>
        </p:nvSpPr>
        <p:spPr bwMode="auto">
          <a:xfrm>
            <a:off x="683568" y="5943600"/>
            <a:ext cx="8003232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b="1" dirty="0"/>
              <a:t>Модель </a:t>
            </a:r>
            <a:r>
              <a:rPr lang="en-US" altLang="ru-RU" b="1" dirty="0"/>
              <a:t>ISO</a:t>
            </a:r>
            <a:r>
              <a:rPr lang="ru-RU" altLang="ru-RU" b="1" dirty="0"/>
              <a:t>/</a:t>
            </a:r>
            <a:r>
              <a:rPr lang="en-US" altLang="ru-RU" b="1" dirty="0"/>
              <a:t>OSI</a:t>
            </a:r>
            <a:r>
              <a:rPr lang="ru-RU" altLang="ru-RU" b="1" dirty="0"/>
              <a:t> определяет только </a:t>
            </a:r>
            <a:r>
              <a:rPr lang="ru-RU" altLang="ru-RU" b="1" i="1" dirty="0"/>
              <a:t>функции и названия</a:t>
            </a:r>
            <a:r>
              <a:rPr lang="ru-RU" altLang="ru-RU" b="1" dirty="0"/>
              <a:t> уровней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9076" y="2961925"/>
            <a:ext cx="18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Application</a:t>
            </a:r>
            <a:endParaRPr lang="ru-RU" sz="1800" dirty="0"/>
          </a:p>
        </p:txBody>
      </p:sp>
      <p:sp>
        <p:nvSpPr>
          <p:cNvPr id="84" name="TextBox 83"/>
          <p:cNvSpPr txBox="1"/>
          <p:nvPr/>
        </p:nvSpPr>
        <p:spPr>
          <a:xfrm>
            <a:off x="6899076" y="3355525"/>
            <a:ext cx="18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Presentation</a:t>
            </a:r>
            <a:endParaRPr lang="ru-RU" sz="1800" dirty="0"/>
          </a:p>
        </p:txBody>
      </p:sp>
      <p:sp>
        <p:nvSpPr>
          <p:cNvPr id="85" name="TextBox 84"/>
          <p:cNvSpPr txBox="1"/>
          <p:nvPr/>
        </p:nvSpPr>
        <p:spPr>
          <a:xfrm>
            <a:off x="6899076" y="3749127"/>
            <a:ext cx="18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Session</a:t>
            </a:r>
            <a:endParaRPr lang="ru-RU" sz="1800" dirty="0"/>
          </a:p>
        </p:txBody>
      </p:sp>
      <p:sp>
        <p:nvSpPr>
          <p:cNvPr id="86" name="TextBox 85"/>
          <p:cNvSpPr txBox="1"/>
          <p:nvPr/>
        </p:nvSpPr>
        <p:spPr>
          <a:xfrm>
            <a:off x="6917704" y="4093581"/>
            <a:ext cx="18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Transport</a:t>
            </a:r>
            <a:endParaRPr lang="ru-RU" sz="1800" dirty="0"/>
          </a:p>
        </p:txBody>
      </p:sp>
      <p:sp>
        <p:nvSpPr>
          <p:cNvPr id="87" name="TextBox 86"/>
          <p:cNvSpPr txBox="1"/>
          <p:nvPr/>
        </p:nvSpPr>
        <p:spPr>
          <a:xfrm>
            <a:off x="6899076" y="4438035"/>
            <a:ext cx="18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Network</a:t>
            </a:r>
            <a:endParaRPr lang="ru-RU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907584" y="4782489"/>
            <a:ext cx="18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Data Link</a:t>
            </a:r>
            <a:endParaRPr lang="ru-RU" sz="1800" dirty="0"/>
          </a:p>
        </p:txBody>
      </p:sp>
      <p:sp>
        <p:nvSpPr>
          <p:cNvPr id="89" name="TextBox 88"/>
          <p:cNvSpPr txBox="1"/>
          <p:nvPr/>
        </p:nvSpPr>
        <p:spPr>
          <a:xfrm>
            <a:off x="6894884" y="5124861"/>
            <a:ext cx="18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Physical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86690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5" name="Содержимое 3" descr="_1_~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1325" y="1638300"/>
            <a:ext cx="3181350" cy="4449763"/>
          </a:xfrm>
          <a:prstGeom prst="rect">
            <a:avLst/>
          </a:prstGeom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Единица обмена информацией</a:t>
            </a:r>
            <a:endParaRPr lang="ru-RU" alt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732240" y="1638300"/>
            <a:ext cx="21602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PDU:</a:t>
            </a:r>
          </a:p>
          <a:p>
            <a:pPr>
              <a:buNone/>
            </a:pPr>
            <a:r>
              <a:rPr lang="en-US" dirty="0" smtClean="0"/>
              <a:t>Protocol</a:t>
            </a:r>
          </a:p>
          <a:p>
            <a:pPr>
              <a:buNone/>
            </a:pPr>
            <a:r>
              <a:rPr lang="en-US" dirty="0" smtClean="0"/>
              <a:t>Data</a:t>
            </a:r>
          </a:p>
          <a:p>
            <a:pPr>
              <a:buNone/>
            </a:pPr>
            <a:r>
              <a:rPr lang="en-US" dirty="0" smtClean="0"/>
              <a:t>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3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Группа 56"/>
          <p:cNvGrpSpPr/>
          <p:nvPr/>
        </p:nvGrpSpPr>
        <p:grpSpPr>
          <a:xfrm>
            <a:off x="713670" y="2280444"/>
            <a:ext cx="7980363" cy="3186112"/>
            <a:chOff x="523875" y="1798638"/>
            <a:chExt cx="7980363" cy="3186112"/>
          </a:xfrm>
        </p:grpSpPr>
        <p:sp>
          <p:nvSpPr>
            <p:cNvPr id="3" name="Rectangle 16"/>
            <p:cNvSpPr>
              <a:spLocks noChangeArrowheads="1"/>
            </p:cNvSpPr>
            <p:nvPr/>
          </p:nvSpPr>
          <p:spPr bwMode="auto">
            <a:xfrm>
              <a:off x="7477125" y="4160838"/>
              <a:ext cx="1027113" cy="252412"/>
            </a:xfrm>
            <a:prstGeom prst="rect">
              <a:avLst/>
            </a:prstGeom>
            <a:solidFill>
              <a:srgbClr val="B4B4B4"/>
            </a:solidFill>
            <a:ln w="0" algn="ctr">
              <a:solidFill>
                <a:srgbClr val="2328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" name="Rectangle 22"/>
            <p:cNvSpPr>
              <a:spLocks noChangeArrowheads="1"/>
            </p:cNvSpPr>
            <p:nvPr/>
          </p:nvSpPr>
          <p:spPr bwMode="auto">
            <a:xfrm>
              <a:off x="6451600" y="4160838"/>
              <a:ext cx="1025525" cy="252412"/>
            </a:xfrm>
            <a:prstGeom prst="rect">
              <a:avLst/>
            </a:prstGeom>
            <a:solidFill>
              <a:srgbClr val="C8C8C8"/>
            </a:solidFill>
            <a:ln w="0" algn="ctr">
              <a:solidFill>
                <a:srgbClr val="2328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5443538" y="4160838"/>
              <a:ext cx="1008062" cy="252412"/>
            </a:xfrm>
            <a:prstGeom prst="rect">
              <a:avLst/>
            </a:prstGeom>
            <a:solidFill>
              <a:srgbClr val="E4E4E4"/>
            </a:solidFill>
            <a:ln w="0" algn="ctr">
              <a:solidFill>
                <a:srgbClr val="2328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6451600" y="3232150"/>
              <a:ext cx="1025525" cy="250825"/>
            </a:xfrm>
            <a:prstGeom prst="rect">
              <a:avLst/>
            </a:prstGeom>
            <a:solidFill>
              <a:srgbClr val="C8C8C8"/>
            </a:solidFill>
            <a:ln w="0" algn="ctr">
              <a:solidFill>
                <a:srgbClr val="2328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5443538" y="3232150"/>
              <a:ext cx="1008062" cy="250825"/>
            </a:xfrm>
            <a:prstGeom prst="rect">
              <a:avLst/>
            </a:prstGeom>
            <a:solidFill>
              <a:srgbClr val="E4E4E4"/>
            </a:solidFill>
            <a:ln w="0" algn="ctr">
              <a:solidFill>
                <a:srgbClr val="2328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5443538" y="2320925"/>
              <a:ext cx="1008062" cy="252413"/>
            </a:xfrm>
            <a:prstGeom prst="rect">
              <a:avLst/>
            </a:prstGeom>
            <a:solidFill>
              <a:srgbClr val="E4E4E4"/>
            </a:solidFill>
            <a:ln w="0" algn="ctr">
              <a:solidFill>
                <a:srgbClr val="2328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499100" y="2336800"/>
              <a:ext cx="60007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ru-RU" sz="1400">
                  <a:solidFill>
                    <a:srgbClr val="24211D"/>
                  </a:solidFill>
                </a:rPr>
                <a:t>Trailer3</a:t>
              </a:r>
              <a:endParaRPr lang="ru-RU" altLang="ru-RU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499100" y="3257550"/>
              <a:ext cx="9207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Концевик 3</a:t>
              </a:r>
              <a:endParaRPr lang="ru-RU" altLang="ru-RU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499100" y="4181475"/>
              <a:ext cx="9207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Концевик 3</a:t>
              </a:r>
              <a:endParaRPr lang="ru-RU" altLang="ru-RU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519863" y="3257550"/>
              <a:ext cx="9207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Концевик 2</a:t>
              </a:r>
              <a:endParaRPr lang="ru-RU" altLang="ru-RU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519863" y="4181475"/>
              <a:ext cx="9207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Концевик 2</a:t>
              </a:r>
              <a:endParaRPr lang="ru-RU" altLang="ru-RU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7551738" y="4181475"/>
              <a:ext cx="9207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Концевик 1</a:t>
              </a:r>
              <a:endParaRPr lang="ru-RU" altLang="ru-RU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635250" y="2320925"/>
              <a:ext cx="1008063" cy="252413"/>
            </a:xfrm>
            <a:prstGeom prst="rect">
              <a:avLst/>
            </a:prstGeom>
            <a:solidFill>
              <a:srgbClr val="E4E4E4"/>
            </a:solidFill>
            <a:ln w="0" algn="ctr">
              <a:solidFill>
                <a:srgbClr val="2328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635250" y="3232150"/>
              <a:ext cx="1008063" cy="250825"/>
            </a:xfrm>
            <a:prstGeom prst="rect">
              <a:avLst/>
            </a:prstGeom>
            <a:solidFill>
              <a:srgbClr val="E4E4E4"/>
            </a:solidFill>
            <a:ln w="0" algn="ctr">
              <a:solidFill>
                <a:srgbClr val="2328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635250" y="4160838"/>
              <a:ext cx="1008063" cy="252412"/>
            </a:xfrm>
            <a:prstGeom prst="rect">
              <a:avLst/>
            </a:prstGeom>
            <a:solidFill>
              <a:srgbClr val="E4E4E4"/>
            </a:solidFill>
            <a:ln w="0" algn="ctr">
              <a:solidFill>
                <a:srgbClr val="2328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43313" y="4160838"/>
              <a:ext cx="1800225" cy="252412"/>
            </a:xfrm>
            <a:prstGeom prst="rect">
              <a:avLst/>
            </a:prstGeom>
            <a:solidFill>
              <a:srgbClr val="E4E4E4"/>
            </a:solidFill>
            <a:ln w="0" algn="ctr">
              <a:solidFill>
                <a:srgbClr val="2328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608138" y="3232150"/>
              <a:ext cx="1008062" cy="250825"/>
            </a:xfrm>
            <a:prstGeom prst="rect">
              <a:avLst/>
            </a:prstGeom>
            <a:solidFill>
              <a:srgbClr val="C8C8C8"/>
            </a:solidFill>
            <a:ln w="0">
              <a:solidFill>
                <a:srgbClr val="23282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608138" y="4160838"/>
              <a:ext cx="1008062" cy="252412"/>
            </a:xfrm>
            <a:prstGeom prst="rect">
              <a:avLst/>
            </a:prstGeom>
            <a:solidFill>
              <a:srgbClr val="C8C8C8"/>
            </a:solidFill>
            <a:ln w="0" algn="ctr">
              <a:solidFill>
                <a:srgbClr val="2328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582613" y="4160838"/>
              <a:ext cx="1025525" cy="252412"/>
            </a:xfrm>
            <a:prstGeom prst="rect">
              <a:avLst/>
            </a:prstGeom>
            <a:solidFill>
              <a:srgbClr val="B4B4B4"/>
            </a:solidFill>
            <a:ln w="0" algn="ctr">
              <a:solidFill>
                <a:srgbClr val="2328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2657475" y="2346325"/>
              <a:ext cx="6794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ru-RU" sz="1400">
                  <a:solidFill>
                    <a:srgbClr val="24211D"/>
                  </a:solidFill>
                </a:rPr>
                <a:t>Header3</a:t>
              </a:r>
              <a:endParaRPr lang="ru-RU" altLang="ru-RU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657475" y="3270250"/>
              <a:ext cx="9906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Заголовок 3</a:t>
              </a:r>
              <a:endParaRPr lang="ru-RU" altLang="ru-RU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2657475" y="4194175"/>
              <a:ext cx="9906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Заголовок 3</a:t>
              </a:r>
              <a:endParaRPr lang="ru-RU" altLang="ru-RU"/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1638300" y="3270250"/>
              <a:ext cx="9906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Заголовок 2</a:t>
              </a:r>
              <a:endParaRPr lang="ru-RU" altLang="ru-RU"/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1638300" y="4194175"/>
              <a:ext cx="9906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Заголовок 2</a:t>
              </a:r>
              <a:endParaRPr lang="ru-RU" altLang="ru-RU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628650" y="4194175"/>
              <a:ext cx="9906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Заголовок 1</a:t>
              </a:r>
              <a:endParaRPr lang="ru-RU" altLang="ru-RU"/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4071938" y="3851275"/>
              <a:ext cx="1241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 dirty="0">
                  <a:solidFill>
                    <a:srgbClr val="24211D"/>
                  </a:solidFill>
                </a:rPr>
                <a:t>Поле данных 2</a:t>
              </a:r>
              <a:endParaRPr lang="ru-RU" altLang="ru-RU" dirty="0"/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4071938" y="4772025"/>
              <a:ext cx="1241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Поле данных 1</a:t>
              </a:r>
              <a:endParaRPr lang="ru-RU" altLang="ru-RU"/>
            </a:p>
          </p:txBody>
        </p: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3643313" y="2320925"/>
              <a:ext cx="1800225" cy="252413"/>
            </a:xfrm>
            <a:prstGeom prst="rect">
              <a:avLst/>
            </a:prstGeom>
            <a:solidFill>
              <a:srgbClr val="E4E4E4"/>
            </a:solidFill>
            <a:ln w="0">
              <a:solidFill>
                <a:srgbClr val="23282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Rectangle 35"/>
            <p:cNvSpPr>
              <a:spLocks noChangeArrowheads="1"/>
            </p:cNvSpPr>
            <p:nvPr/>
          </p:nvSpPr>
          <p:spPr bwMode="auto">
            <a:xfrm>
              <a:off x="3643313" y="3232150"/>
              <a:ext cx="1800225" cy="250825"/>
            </a:xfrm>
            <a:prstGeom prst="rect">
              <a:avLst/>
            </a:prstGeom>
            <a:solidFill>
              <a:srgbClr val="E4E4E4"/>
            </a:solidFill>
            <a:ln w="0" algn="ctr">
              <a:solidFill>
                <a:srgbClr val="2328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3940175" y="2336800"/>
              <a:ext cx="47307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ru-RU" sz="1400">
                  <a:solidFill>
                    <a:srgbClr val="24211D"/>
                  </a:solidFill>
                </a:rPr>
                <a:t>Data3</a:t>
              </a:r>
              <a:endParaRPr lang="ru-RU" altLang="ru-RU"/>
            </a:p>
          </p:txBody>
        </p:sp>
        <p:sp>
          <p:nvSpPr>
            <p:cNvPr id="33" name="Rectangle 37"/>
            <p:cNvSpPr>
              <a:spLocks noChangeArrowheads="1"/>
            </p:cNvSpPr>
            <p:nvPr/>
          </p:nvSpPr>
          <p:spPr bwMode="auto">
            <a:xfrm>
              <a:off x="3940175" y="3257550"/>
              <a:ext cx="1241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Поле данных 3</a:t>
              </a:r>
              <a:endParaRPr lang="ru-RU" altLang="ru-RU"/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3938588" y="4181475"/>
              <a:ext cx="1241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Поле данных 3</a:t>
              </a:r>
              <a:endParaRPr lang="ru-RU" altLang="ru-RU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2713038" y="2573338"/>
              <a:ext cx="1587" cy="677862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auto">
            <a:xfrm>
              <a:off x="2654300" y="3095625"/>
              <a:ext cx="136525" cy="155575"/>
            </a:xfrm>
            <a:custGeom>
              <a:avLst/>
              <a:gdLst>
                <a:gd name="T0" fmla="*/ 37 w 86"/>
                <a:gd name="T1" fmla="*/ 98 h 98"/>
                <a:gd name="T2" fmla="*/ 86 w 86"/>
                <a:gd name="T3" fmla="*/ 0 h 98"/>
                <a:gd name="T4" fmla="*/ 86 w 86"/>
                <a:gd name="T5" fmla="*/ 0 h 98"/>
                <a:gd name="T6" fmla="*/ 74 w 86"/>
                <a:gd name="T7" fmla="*/ 0 h 98"/>
                <a:gd name="T8" fmla="*/ 74 w 86"/>
                <a:gd name="T9" fmla="*/ 0 h 98"/>
                <a:gd name="T10" fmla="*/ 61 w 86"/>
                <a:gd name="T11" fmla="*/ 0 h 98"/>
                <a:gd name="T12" fmla="*/ 61 w 86"/>
                <a:gd name="T13" fmla="*/ 0 h 98"/>
                <a:gd name="T14" fmla="*/ 49 w 86"/>
                <a:gd name="T15" fmla="*/ 0 h 98"/>
                <a:gd name="T16" fmla="*/ 49 w 86"/>
                <a:gd name="T17" fmla="*/ 0 h 98"/>
                <a:gd name="T18" fmla="*/ 49 w 86"/>
                <a:gd name="T19" fmla="*/ 0 h 98"/>
                <a:gd name="T20" fmla="*/ 37 w 86"/>
                <a:gd name="T21" fmla="*/ 0 h 98"/>
                <a:gd name="T22" fmla="*/ 37 w 86"/>
                <a:gd name="T23" fmla="*/ 0 h 98"/>
                <a:gd name="T24" fmla="*/ 25 w 86"/>
                <a:gd name="T25" fmla="*/ 0 h 98"/>
                <a:gd name="T26" fmla="*/ 25 w 86"/>
                <a:gd name="T27" fmla="*/ 0 h 98"/>
                <a:gd name="T28" fmla="*/ 13 w 86"/>
                <a:gd name="T29" fmla="*/ 0 h 98"/>
                <a:gd name="T30" fmla="*/ 13 w 86"/>
                <a:gd name="T31" fmla="*/ 0 h 98"/>
                <a:gd name="T32" fmla="*/ 13 w 86"/>
                <a:gd name="T33" fmla="*/ 0 h 98"/>
                <a:gd name="T34" fmla="*/ 0 w 86"/>
                <a:gd name="T35" fmla="*/ 0 h 98"/>
                <a:gd name="T36" fmla="*/ 0 w 86"/>
                <a:gd name="T37" fmla="*/ 0 h 98"/>
                <a:gd name="T38" fmla="*/ 37 w 86"/>
                <a:gd name="T39" fmla="*/ 98 h 98"/>
                <a:gd name="T40" fmla="*/ 37 w 86"/>
                <a:gd name="T4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98">
                  <a:moveTo>
                    <a:pt x="37" y="98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" y="98"/>
                  </a:lnTo>
                  <a:lnTo>
                    <a:pt x="37" y="98"/>
                  </a:lnTo>
                  <a:close/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1801813" y="3482975"/>
              <a:ext cx="1587" cy="67786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auto">
            <a:xfrm>
              <a:off x="1725613" y="4006850"/>
              <a:ext cx="134937" cy="153988"/>
            </a:xfrm>
            <a:custGeom>
              <a:avLst/>
              <a:gdLst>
                <a:gd name="T0" fmla="*/ 48 w 85"/>
                <a:gd name="T1" fmla="*/ 97 h 97"/>
                <a:gd name="T2" fmla="*/ 85 w 85"/>
                <a:gd name="T3" fmla="*/ 0 h 97"/>
                <a:gd name="T4" fmla="*/ 85 w 85"/>
                <a:gd name="T5" fmla="*/ 0 h 97"/>
                <a:gd name="T6" fmla="*/ 85 w 85"/>
                <a:gd name="T7" fmla="*/ 0 h 97"/>
                <a:gd name="T8" fmla="*/ 73 w 85"/>
                <a:gd name="T9" fmla="*/ 0 h 97"/>
                <a:gd name="T10" fmla="*/ 73 w 85"/>
                <a:gd name="T11" fmla="*/ 12 h 97"/>
                <a:gd name="T12" fmla="*/ 73 w 85"/>
                <a:gd name="T13" fmla="*/ 12 h 97"/>
                <a:gd name="T14" fmla="*/ 61 w 85"/>
                <a:gd name="T15" fmla="*/ 12 h 97"/>
                <a:gd name="T16" fmla="*/ 61 w 85"/>
                <a:gd name="T17" fmla="*/ 12 h 97"/>
                <a:gd name="T18" fmla="*/ 48 w 85"/>
                <a:gd name="T19" fmla="*/ 12 h 97"/>
                <a:gd name="T20" fmla="*/ 48 w 85"/>
                <a:gd name="T21" fmla="*/ 12 h 97"/>
                <a:gd name="T22" fmla="*/ 36 w 85"/>
                <a:gd name="T23" fmla="*/ 12 h 97"/>
                <a:gd name="T24" fmla="*/ 36 w 85"/>
                <a:gd name="T25" fmla="*/ 12 h 97"/>
                <a:gd name="T26" fmla="*/ 36 w 85"/>
                <a:gd name="T27" fmla="*/ 12 h 97"/>
                <a:gd name="T28" fmla="*/ 24 w 85"/>
                <a:gd name="T29" fmla="*/ 12 h 97"/>
                <a:gd name="T30" fmla="*/ 24 w 85"/>
                <a:gd name="T31" fmla="*/ 12 h 97"/>
                <a:gd name="T32" fmla="*/ 12 w 85"/>
                <a:gd name="T33" fmla="*/ 0 h 97"/>
                <a:gd name="T34" fmla="*/ 12 w 85"/>
                <a:gd name="T35" fmla="*/ 0 h 97"/>
                <a:gd name="T36" fmla="*/ 0 w 85"/>
                <a:gd name="T37" fmla="*/ 0 h 97"/>
                <a:gd name="T38" fmla="*/ 48 w 85"/>
                <a:gd name="T39" fmla="*/ 97 h 97"/>
                <a:gd name="T40" fmla="*/ 48 w 85"/>
                <a:gd name="T4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97">
                  <a:moveTo>
                    <a:pt x="48" y="97"/>
                  </a:move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73" y="0"/>
                  </a:lnTo>
                  <a:lnTo>
                    <a:pt x="73" y="12"/>
                  </a:lnTo>
                  <a:lnTo>
                    <a:pt x="73" y="12"/>
                  </a:lnTo>
                  <a:lnTo>
                    <a:pt x="61" y="12"/>
                  </a:lnTo>
                  <a:lnTo>
                    <a:pt x="61" y="12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48" y="97"/>
                  </a:lnTo>
                  <a:lnTo>
                    <a:pt x="48" y="97"/>
                  </a:lnTo>
                  <a:close/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6315075" y="2573338"/>
              <a:ext cx="1588" cy="677862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auto">
            <a:xfrm>
              <a:off x="6257925" y="3095625"/>
              <a:ext cx="115888" cy="155575"/>
            </a:xfrm>
            <a:custGeom>
              <a:avLst/>
              <a:gdLst>
                <a:gd name="T0" fmla="*/ 36 w 73"/>
                <a:gd name="T1" fmla="*/ 98 h 98"/>
                <a:gd name="T2" fmla="*/ 73 w 73"/>
                <a:gd name="T3" fmla="*/ 0 h 98"/>
                <a:gd name="T4" fmla="*/ 73 w 73"/>
                <a:gd name="T5" fmla="*/ 0 h 98"/>
                <a:gd name="T6" fmla="*/ 73 w 73"/>
                <a:gd name="T7" fmla="*/ 0 h 98"/>
                <a:gd name="T8" fmla="*/ 73 w 73"/>
                <a:gd name="T9" fmla="*/ 0 h 98"/>
                <a:gd name="T10" fmla="*/ 61 w 73"/>
                <a:gd name="T11" fmla="*/ 0 h 98"/>
                <a:gd name="T12" fmla="*/ 61 w 73"/>
                <a:gd name="T13" fmla="*/ 0 h 98"/>
                <a:gd name="T14" fmla="*/ 49 w 73"/>
                <a:gd name="T15" fmla="*/ 0 h 98"/>
                <a:gd name="T16" fmla="*/ 49 w 73"/>
                <a:gd name="T17" fmla="*/ 0 h 98"/>
                <a:gd name="T18" fmla="*/ 36 w 73"/>
                <a:gd name="T19" fmla="*/ 13 h 98"/>
                <a:gd name="T20" fmla="*/ 36 w 73"/>
                <a:gd name="T21" fmla="*/ 13 h 98"/>
                <a:gd name="T22" fmla="*/ 36 w 73"/>
                <a:gd name="T23" fmla="*/ 13 h 98"/>
                <a:gd name="T24" fmla="*/ 24 w 73"/>
                <a:gd name="T25" fmla="*/ 0 h 98"/>
                <a:gd name="T26" fmla="*/ 24 w 73"/>
                <a:gd name="T27" fmla="*/ 0 h 98"/>
                <a:gd name="T28" fmla="*/ 12 w 73"/>
                <a:gd name="T29" fmla="*/ 0 h 98"/>
                <a:gd name="T30" fmla="*/ 12 w 73"/>
                <a:gd name="T31" fmla="*/ 0 h 98"/>
                <a:gd name="T32" fmla="*/ 0 w 73"/>
                <a:gd name="T33" fmla="*/ 0 h 98"/>
                <a:gd name="T34" fmla="*/ 0 w 73"/>
                <a:gd name="T35" fmla="*/ 0 h 98"/>
                <a:gd name="T36" fmla="*/ 0 w 73"/>
                <a:gd name="T37" fmla="*/ 0 h 98"/>
                <a:gd name="T38" fmla="*/ 36 w 73"/>
                <a:gd name="T39" fmla="*/ 98 h 98"/>
                <a:gd name="T40" fmla="*/ 36 w 73"/>
                <a:gd name="T4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98">
                  <a:moveTo>
                    <a:pt x="36" y="98"/>
                  </a:moveTo>
                  <a:lnTo>
                    <a:pt x="73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98"/>
                  </a:lnTo>
                  <a:lnTo>
                    <a:pt x="36" y="98"/>
                  </a:lnTo>
                  <a:close/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>
              <a:off x="7186613" y="3482975"/>
              <a:ext cx="1587" cy="677863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auto">
            <a:xfrm>
              <a:off x="7129463" y="4006850"/>
              <a:ext cx="134937" cy="153988"/>
            </a:xfrm>
            <a:custGeom>
              <a:avLst/>
              <a:gdLst>
                <a:gd name="T0" fmla="*/ 36 w 85"/>
                <a:gd name="T1" fmla="*/ 97 h 97"/>
                <a:gd name="T2" fmla="*/ 85 w 85"/>
                <a:gd name="T3" fmla="*/ 0 h 97"/>
                <a:gd name="T4" fmla="*/ 85 w 85"/>
                <a:gd name="T5" fmla="*/ 0 h 97"/>
                <a:gd name="T6" fmla="*/ 73 w 85"/>
                <a:gd name="T7" fmla="*/ 0 h 97"/>
                <a:gd name="T8" fmla="*/ 73 w 85"/>
                <a:gd name="T9" fmla="*/ 12 h 97"/>
                <a:gd name="T10" fmla="*/ 61 w 85"/>
                <a:gd name="T11" fmla="*/ 12 h 97"/>
                <a:gd name="T12" fmla="*/ 61 w 85"/>
                <a:gd name="T13" fmla="*/ 12 h 97"/>
                <a:gd name="T14" fmla="*/ 49 w 85"/>
                <a:gd name="T15" fmla="*/ 12 h 97"/>
                <a:gd name="T16" fmla="*/ 49 w 85"/>
                <a:gd name="T17" fmla="*/ 12 h 97"/>
                <a:gd name="T18" fmla="*/ 49 w 85"/>
                <a:gd name="T19" fmla="*/ 12 h 97"/>
                <a:gd name="T20" fmla="*/ 36 w 85"/>
                <a:gd name="T21" fmla="*/ 12 h 97"/>
                <a:gd name="T22" fmla="*/ 36 w 85"/>
                <a:gd name="T23" fmla="*/ 12 h 97"/>
                <a:gd name="T24" fmla="*/ 24 w 85"/>
                <a:gd name="T25" fmla="*/ 12 h 97"/>
                <a:gd name="T26" fmla="*/ 24 w 85"/>
                <a:gd name="T27" fmla="*/ 12 h 97"/>
                <a:gd name="T28" fmla="*/ 12 w 85"/>
                <a:gd name="T29" fmla="*/ 12 h 97"/>
                <a:gd name="T30" fmla="*/ 12 w 85"/>
                <a:gd name="T31" fmla="*/ 12 h 97"/>
                <a:gd name="T32" fmla="*/ 12 w 85"/>
                <a:gd name="T33" fmla="*/ 12 h 97"/>
                <a:gd name="T34" fmla="*/ 0 w 85"/>
                <a:gd name="T35" fmla="*/ 0 h 97"/>
                <a:gd name="T36" fmla="*/ 0 w 85"/>
                <a:gd name="T37" fmla="*/ 0 h 97"/>
                <a:gd name="T38" fmla="*/ 36 w 85"/>
                <a:gd name="T39" fmla="*/ 97 h 97"/>
                <a:gd name="T40" fmla="*/ 36 w 85"/>
                <a:gd name="T4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97">
                  <a:moveTo>
                    <a:pt x="36" y="97"/>
                  </a:moveTo>
                  <a:lnTo>
                    <a:pt x="85" y="0"/>
                  </a:lnTo>
                  <a:lnTo>
                    <a:pt x="85" y="0"/>
                  </a:lnTo>
                  <a:lnTo>
                    <a:pt x="73" y="0"/>
                  </a:lnTo>
                  <a:lnTo>
                    <a:pt x="73" y="12"/>
                  </a:lnTo>
                  <a:lnTo>
                    <a:pt x="61" y="12"/>
                  </a:lnTo>
                  <a:lnTo>
                    <a:pt x="61" y="12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97"/>
                  </a:lnTo>
                  <a:lnTo>
                    <a:pt x="36" y="97"/>
                  </a:lnTo>
                  <a:close/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523875" y="2554288"/>
              <a:ext cx="7824788" cy="1587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523875" y="3482975"/>
              <a:ext cx="7824788" cy="1588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523875" y="4413250"/>
              <a:ext cx="7824788" cy="1588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695325" y="1990725"/>
              <a:ext cx="19637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Сообщение 3-го уровня</a:t>
              </a:r>
              <a:endParaRPr lang="ru-RU" altLang="ru-RU"/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649288" y="2909888"/>
              <a:ext cx="19637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Сообщение 2-го уровня</a:t>
              </a:r>
              <a:endParaRPr lang="ru-RU" altLang="ru-RU"/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4475163" y="1798638"/>
              <a:ext cx="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endParaRPr lang="ru-RU" altLang="ru-RU" dirty="0"/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4475163" y="2078038"/>
              <a:ext cx="1442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ru-RU" altLang="ru-RU" dirty="0"/>
            </a:p>
          </p:txBody>
        </p:sp>
        <p:sp>
          <p:nvSpPr>
            <p:cNvPr id="51" name="Freeform 55"/>
            <p:cNvSpPr>
              <a:spLocks noEditPoints="1"/>
            </p:cNvSpPr>
            <p:nvPr/>
          </p:nvSpPr>
          <p:spPr bwMode="auto">
            <a:xfrm>
              <a:off x="2713038" y="3522663"/>
              <a:ext cx="3602037" cy="368300"/>
            </a:xfrm>
            <a:custGeom>
              <a:avLst/>
              <a:gdLst>
                <a:gd name="T0" fmla="*/ 186 w 186"/>
                <a:gd name="T1" fmla="*/ 0 h 19"/>
                <a:gd name="T2" fmla="*/ 184 w 186"/>
                <a:gd name="T3" fmla="*/ 7 h 19"/>
                <a:gd name="T4" fmla="*/ 176 w 186"/>
                <a:gd name="T5" fmla="*/ 8 h 19"/>
                <a:gd name="T6" fmla="*/ 176 w 186"/>
                <a:gd name="T7" fmla="*/ 8 h 19"/>
                <a:gd name="T8" fmla="*/ 102 w 186"/>
                <a:gd name="T9" fmla="*/ 8 h 19"/>
                <a:gd name="T10" fmla="*/ 176 w 186"/>
                <a:gd name="T11" fmla="*/ 8 h 19"/>
                <a:gd name="T12" fmla="*/ 93 w 186"/>
                <a:gd name="T13" fmla="*/ 19 h 19"/>
                <a:gd name="T14" fmla="*/ 95 w 186"/>
                <a:gd name="T15" fmla="*/ 11 h 19"/>
                <a:gd name="T16" fmla="*/ 102 w 186"/>
                <a:gd name="T17" fmla="*/ 8 h 19"/>
                <a:gd name="T18" fmla="*/ 0 w 186"/>
                <a:gd name="T19" fmla="*/ 0 h 19"/>
                <a:gd name="T20" fmla="*/ 3 w 186"/>
                <a:gd name="T21" fmla="*/ 7 h 19"/>
                <a:gd name="T22" fmla="*/ 10 w 186"/>
                <a:gd name="T23" fmla="*/ 8 h 19"/>
                <a:gd name="T24" fmla="*/ 10 w 186"/>
                <a:gd name="T25" fmla="*/ 8 h 19"/>
                <a:gd name="T26" fmla="*/ 85 w 186"/>
                <a:gd name="T27" fmla="*/ 8 h 19"/>
                <a:gd name="T28" fmla="*/ 10 w 186"/>
                <a:gd name="T29" fmla="*/ 8 h 19"/>
                <a:gd name="T30" fmla="*/ 93 w 186"/>
                <a:gd name="T31" fmla="*/ 19 h 19"/>
                <a:gd name="T32" fmla="*/ 92 w 186"/>
                <a:gd name="T33" fmla="*/ 11 h 19"/>
                <a:gd name="T34" fmla="*/ 85 w 186"/>
                <a:gd name="T35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19">
                  <a:moveTo>
                    <a:pt x="186" y="0"/>
                  </a:moveTo>
                  <a:cubicBezTo>
                    <a:pt x="186" y="3"/>
                    <a:pt x="185" y="5"/>
                    <a:pt x="184" y="7"/>
                  </a:cubicBezTo>
                  <a:cubicBezTo>
                    <a:pt x="182" y="8"/>
                    <a:pt x="179" y="8"/>
                    <a:pt x="176" y="8"/>
                  </a:cubicBezTo>
                  <a:lnTo>
                    <a:pt x="176" y="8"/>
                  </a:lnTo>
                  <a:moveTo>
                    <a:pt x="102" y="8"/>
                  </a:moveTo>
                  <a:lnTo>
                    <a:pt x="176" y="8"/>
                  </a:lnTo>
                  <a:moveTo>
                    <a:pt x="93" y="19"/>
                  </a:moveTo>
                  <a:cubicBezTo>
                    <a:pt x="93" y="16"/>
                    <a:pt x="94" y="14"/>
                    <a:pt x="95" y="11"/>
                  </a:cubicBezTo>
                  <a:cubicBezTo>
                    <a:pt x="96" y="9"/>
                    <a:pt x="99" y="8"/>
                    <a:pt x="102" y="8"/>
                  </a:cubicBezTo>
                  <a:moveTo>
                    <a:pt x="0" y="0"/>
                  </a:moveTo>
                  <a:cubicBezTo>
                    <a:pt x="0" y="3"/>
                    <a:pt x="2" y="5"/>
                    <a:pt x="3" y="7"/>
                  </a:cubicBezTo>
                  <a:cubicBezTo>
                    <a:pt x="5" y="8"/>
                    <a:pt x="7" y="8"/>
                    <a:pt x="10" y="8"/>
                  </a:cubicBezTo>
                  <a:lnTo>
                    <a:pt x="10" y="8"/>
                  </a:lnTo>
                  <a:moveTo>
                    <a:pt x="85" y="8"/>
                  </a:moveTo>
                  <a:lnTo>
                    <a:pt x="10" y="8"/>
                  </a:lnTo>
                  <a:moveTo>
                    <a:pt x="93" y="19"/>
                  </a:moveTo>
                  <a:cubicBezTo>
                    <a:pt x="93" y="16"/>
                    <a:pt x="93" y="14"/>
                    <a:pt x="92" y="11"/>
                  </a:cubicBezTo>
                  <a:cubicBezTo>
                    <a:pt x="91" y="9"/>
                    <a:pt x="88" y="8"/>
                    <a:pt x="85" y="8"/>
                  </a:cubicBezTo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56"/>
            <p:cNvSpPr>
              <a:spLocks noEditPoints="1"/>
            </p:cNvSpPr>
            <p:nvPr/>
          </p:nvSpPr>
          <p:spPr bwMode="auto">
            <a:xfrm>
              <a:off x="1822450" y="4451350"/>
              <a:ext cx="5364163" cy="349250"/>
            </a:xfrm>
            <a:custGeom>
              <a:avLst/>
              <a:gdLst>
                <a:gd name="T0" fmla="*/ 277 w 277"/>
                <a:gd name="T1" fmla="*/ 0 h 18"/>
                <a:gd name="T2" fmla="*/ 273 w 277"/>
                <a:gd name="T3" fmla="*/ 6 h 18"/>
                <a:gd name="T4" fmla="*/ 262 w 277"/>
                <a:gd name="T5" fmla="*/ 8 h 18"/>
                <a:gd name="T6" fmla="*/ 262 w 277"/>
                <a:gd name="T7" fmla="*/ 8 h 18"/>
                <a:gd name="T8" fmla="*/ 151 w 277"/>
                <a:gd name="T9" fmla="*/ 8 h 18"/>
                <a:gd name="T10" fmla="*/ 262 w 277"/>
                <a:gd name="T11" fmla="*/ 8 h 18"/>
                <a:gd name="T12" fmla="*/ 138 w 277"/>
                <a:gd name="T13" fmla="*/ 18 h 18"/>
                <a:gd name="T14" fmla="*/ 141 w 277"/>
                <a:gd name="T15" fmla="*/ 11 h 18"/>
                <a:gd name="T16" fmla="*/ 151 w 277"/>
                <a:gd name="T17" fmla="*/ 8 h 18"/>
                <a:gd name="T18" fmla="*/ 0 w 277"/>
                <a:gd name="T19" fmla="*/ 0 h 18"/>
                <a:gd name="T20" fmla="*/ 4 w 277"/>
                <a:gd name="T21" fmla="*/ 6 h 18"/>
                <a:gd name="T22" fmla="*/ 14 w 277"/>
                <a:gd name="T23" fmla="*/ 8 h 18"/>
                <a:gd name="T24" fmla="*/ 14 w 277"/>
                <a:gd name="T25" fmla="*/ 8 h 18"/>
                <a:gd name="T26" fmla="*/ 126 w 277"/>
                <a:gd name="T27" fmla="*/ 8 h 18"/>
                <a:gd name="T28" fmla="*/ 14 w 277"/>
                <a:gd name="T29" fmla="*/ 8 h 18"/>
                <a:gd name="T30" fmla="*/ 138 w 277"/>
                <a:gd name="T31" fmla="*/ 18 h 18"/>
                <a:gd name="T32" fmla="*/ 136 w 277"/>
                <a:gd name="T33" fmla="*/ 11 h 18"/>
                <a:gd name="T34" fmla="*/ 126 w 277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18">
                  <a:moveTo>
                    <a:pt x="277" y="0"/>
                  </a:moveTo>
                  <a:cubicBezTo>
                    <a:pt x="277" y="3"/>
                    <a:pt x="275" y="5"/>
                    <a:pt x="273" y="6"/>
                  </a:cubicBezTo>
                  <a:cubicBezTo>
                    <a:pt x="270" y="8"/>
                    <a:pt x="267" y="8"/>
                    <a:pt x="262" y="8"/>
                  </a:cubicBezTo>
                  <a:lnTo>
                    <a:pt x="262" y="8"/>
                  </a:lnTo>
                  <a:moveTo>
                    <a:pt x="151" y="8"/>
                  </a:moveTo>
                  <a:lnTo>
                    <a:pt x="262" y="8"/>
                  </a:lnTo>
                  <a:moveTo>
                    <a:pt x="138" y="18"/>
                  </a:moveTo>
                  <a:cubicBezTo>
                    <a:pt x="139" y="16"/>
                    <a:pt x="139" y="13"/>
                    <a:pt x="141" y="11"/>
                  </a:cubicBezTo>
                  <a:cubicBezTo>
                    <a:pt x="142" y="8"/>
                    <a:pt x="146" y="8"/>
                    <a:pt x="151" y="8"/>
                  </a:cubicBezTo>
                  <a:moveTo>
                    <a:pt x="0" y="0"/>
                  </a:moveTo>
                  <a:cubicBezTo>
                    <a:pt x="0" y="3"/>
                    <a:pt x="1" y="5"/>
                    <a:pt x="4" y="6"/>
                  </a:cubicBezTo>
                  <a:cubicBezTo>
                    <a:pt x="7" y="8"/>
                    <a:pt x="10" y="8"/>
                    <a:pt x="14" y="8"/>
                  </a:cubicBezTo>
                  <a:lnTo>
                    <a:pt x="14" y="8"/>
                  </a:lnTo>
                  <a:moveTo>
                    <a:pt x="126" y="8"/>
                  </a:moveTo>
                  <a:lnTo>
                    <a:pt x="14" y="8"/>
                  </a:lnTo>
                  <a:moveTo>
                    <a:pt x="138" y="18"/>
                  </a:moveTo>
                  <a:cubicBezTo>
                    <a:pt x="138" y="16"/>
                    <a:pt x="138" y="13"/>
                    <a:pt x="136" y="11"/>
                  </a:cubicBezTo>
                  <a:cubicBezTo>
                    <a:pt x="134" y="8"/>
                    <a:pt x="130" y="8"/>
                    <a:pt x="126" y="8"/>
                  </a:cubicBezTo>
                </a:path>
              </a:pathLst>
            </a:custGeom>
            <a:noFill/>
            <a:ln w="0">
              <a:solidFill>
                <a:srgbClr val="23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1317625" y="3773488"/>
              <a:ext cx="814388" cy="174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Rectangle 58"/>
            <p:cNvSpPr>
              <a:spLocks noChangeArrowheads="1"/>
            </p:cNvSpPr>
            <p:nvPr/>
          </p:nvSpPr>
          <p:spPr bwMode="auto">
            <a:xfrm>
              <a:off x="1317625" y="3773488"/>
              <a:ext cx="814388" cy="1746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Rectangle 59"/>
            <p:cNvSpPr>
              <a:spLocks noChangeArrowheads="1"/>
            </p:cNvSpPr>
            <p:nvPr/>
          </p:nvSpPr>
          <p:spPr bwMode="auto">
            <a:xfrm>
              <a:off x="577850" y="3748088"/>
              <a:ext cx="19637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Сообщение 1-го уровня</a:t>
              </a:r>
              <a:endParaRPr lang="ru-RU" altLang="ru-RU"/>
            </a:p>
          </p:txBody>
        </p:sp>
      </p:grp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Вложенность сообщений</a:t>
            </a:r>
          </a:p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>
                <a:latin typeface="Arial" pitchFamily="34" charset="0"/>
                <a:cs typeface="Arial" pitchFamily="34" charset="0"/>
              </a:rPr>
              <a:t>р</a:t>
            </a: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азличных уровней</a:t>
            </a:r>
            <a:endParaRPr lang="ru-RU" altLang="ru-RU" sz="3600" dirty="0"/>
          </a:p>
        </p:txBody>
      </p:sp>
    </p:spTree>
    <p:extLst>
      <p:ext uri="{BB962C8B-B14F-4D97-AF65-F5344CB8AC3E}">
        <p14:creationId xmlns:p14="http://schemas.microsoft.com/office/powerpoint/2010/main" val="36884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295400" y="228600"/>
            <a:ext cx="7086600" cy="6172200"/>
            <a:chOff x="1620" y="180"/>
            <a:chExt cx="10080" cy="8100"/>
          </a:xfrm>
        </p:grpSpPr>
        <p:grpSp>
          <p:nvGrpSpPr>
            <p:cNvPr id="69635" name="Group 3"/>
            <p:cNvGrpSpPr>
              <a:grpSpLocks/>
            </p:cNvGrpSpPr>
            <p:nvPr/>
          </p:nvGrpSpPr>
          <p:grpSpPr bwMode="auto">
            <a:xfrm>
              <a:off x="1620" y="1260"/>
              <a:ext cx="10080" cy="7020"/>
              <a:chOff x="1620" y="1260"/>
              <a:chExt cx="10080" cy="7020"/>
            </a:xfrm>
          </p:grpSpPr>
          <p:sp>
            <p:nvSpPr>
              <p:cNvPr id="69636" name="Rectangle 4"/>
              <p:cNvSpPr>
                <a:spLocks noChangeArrowheads="1"/>
              </p:cNvSpPr>
              <p:nvPr/>
            </p:nvSpPr>
            <p:spPr bwMode="auto">
              <a:xfrm>
                <a:off x="6300" y="1260"/>
                <a:ext cx="2160" cy="72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600"/>
                  <a:t>Пользовательские данные</a:t>
                </a:r>
              </a:p>
            </p:txBody>
          </p:sp>
          <p:grpSp>
            <p:nvGrpSpPr>
              <p:cNvPr id="69637" name="Group 5"/>
              <p:cNvGrpSpPr>
                <a:grpSpLocks/>
              </p:cNvGrpSpPr>
              <p:nvPr/>
            </p:nvGrpSpPr>
            <p:grpSpPr bwMode="auto">
              <a:xfrm>
                <a:off x="5220" y="2700"/>
                <a:ext cx="3240" cy="720"/>
                <a:chOff x="1620" y="2700"/>
                <a:chExt cx="3240" cy="720"/>
              </a:xfrm>
            </p:grpSpPr>
            <p:sp>
              <p:nvSpPr>
                <p:cNvPr id="69638" name="Rectangle 6"/>
                <p:cNvSpPr>
                  <a:spLocks noChangeArrowheads="1"/>
                </p:cNvSpPr>
                <p:nvPr/>
              </p:nvSpPr>
              <p:spPr bwMode="auto">
                <a:xfrm>
                  <a:off x="2700" y="2700"/>
                  <a:ext cx="2160" cy="72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ru-RU" sz="1600"/>
                    <a:t>Пользовательские данные</a:t>
                  </a:r>
                </a:p>
              </p:txBody>
            </p:sp>
            <p:sp>
              <p:nvSpPr>
                <p:cNvPr id="696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20" y="2700"/>
                  <a:ext cx="1080" cy="72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ru-RU" sz="1200" dirty="0" smtClean="0"/>
                    <a:t>App</a:t>
                  </a:r>
                  <a:endParaRPr kumimoji="0" lang="en-US" altLang="ru-RU" sz="1200" dirty="0"/>
                </a:p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ru-RU" sz="1200" dirty="0"/>
                    <a:t>header</a:t>
                  </a:r>
                </a:p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 dirty="0"/>
                </a:p>
              </p:txBody>
            </p:sp>
          </p:grpSp>
          <p:grpSp>
            <p:nvGrpSpPr>
              <p:cNvPr id="69640" name="Group 8"/>
              <p:cNvGrpSpPr>
                <a:grpSpLocks/>
              </p:cNvGrpSpPr>
              <p:nvPr/>
            </p:nvGrpSpPr>
            <p:grpSpPr bwMode="auto">
              <a:xfrm>
                <a:off x="3960" y="4320"/>
                <a:ext cx="4500" cy="720"/>
                <a:chOff x="1800" y="4140"/>
                <a:chExt cx="4500" cy="720"/>
              </a:xfrm>
            </p:grpSpPr>
            <p:grpSp>
              <p:nvGrpSpPr>
                <p:cNvPr id="69641" name="Group 9"/>
                <p:cNvGrpSpPr>
                  <a:grpSpLocks/>
                </p:cNvGrpSpPr>
                <p:nvPr/>
              </p:nvGrpSpPr>
              <p:grpSpPr bwMode="auto">
                <a:xfrm>
                  <a:off x="3060" y="4140"/>
                  <a:ext cx="3240" cy="720"/>
                  <a:chOff x="1620" y="2700"/>
                  <a:chExt cx="3240" cy="720"/>
                </a:xfrm>
              </p:grpSpPr>
              <p:sp>
                <p:nvSpPr>
                  <p:cNvPr id="6964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2700"/>
                    <a:ext cx="2160" cy="72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ru-RU" sz="1600"/>
                      <a:t>Пользовательские данные</a:t>
                    </a:r>
                  </a:p>
                </p:txBody>
              </p:sp>
              <p:sp>
                <p:nvSpPr>
                  <p:cNvPr id="6964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0" y="2700"/>
                    <a:ext cx="1080" cy="720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ru-RU" sz="1200"/>
                      <a:t>Appl</a:t>
                    </a:r>
                  </a:p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ru-RU" sz="1200"/>
                      <a:t>header</a:t>
                    </a:r>
                  </a:p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en-US" altLang="ru-RU" sz="2400"/>
                  </a:p>
                </p:txBody>
              </p:sp>
            </p:grpSp>
            <p:sp>
              <p:nvSpPr>
                <p:cNvPr id="6964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00" y="4140"/>
                  <a:ext cx="1260" cy="72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ru-RU" sz="1200"/>
                    <a:t>TCP</a:t>
                  </a:r>
                </a:p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ru-RU" sz="1200"/>
                    <a:t>header</a:t>
                  </a:r>
                </a:p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/>
                </a:p>
              </p:txBody>
            </p:sp>
          </p:grpSp>
          <p:grpSp>
            <p:nvGrpSpPr>
              <p:cNvPr id="69645" name="Group 13"/>
              <p:cNvGrpSpPr>
                <a:grpSpLocks/>
              </p:cNvGrpSpPr>
              <p:nvPr/>
            </p:nvGrpSpPr>
            <p:grpSpPr bwMode="auto">
              <a:xfrm>
                <a:off x="2880" y="5940"/>
                <a:ext cx="5580" cy="720"/>
                <a:chOff x="1980" y="5940"/>
                <a:chExt cx="5580" cy="720"/>
              </a:xfrm>
            </p:grpSpPr>
            <p:grpSp>
              <p:nvGrpSpPr>
                <p:cNvPr id="69646" name="Group 14"/>
                <p:cNvGrpSpPr>
                  <a:grpSpLocks/>
                </p:cNvGrpSpPr>
                <p:nvPr/>
              </p:nvGrpSpPr>
              <p:grpSpPr bwMode="auto">
                <a:xfrm>
                  <a:off x="3060" y="5940"/>
                  <a:ext cx="4500" cy="720"/>
                  <a:chOff x="1800" y="4140"/>
                  <a:chExt cx="4500" cy="720"/>
                </a:xfrm>
              </p:grpSpPr>
              <p:grpSp>
                <p:nvGrpSpPr>
                  <p:cNvPr id="69647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060" y="4140"/>
                    <a:ext cx="3240" cy="720"/>
                    <a:chOff x="1620" y="2700"/>
                    <a:chExt cx="3240" cy="720"/>
                  </a:xfrm>
                </p:grpSpPr>
                <p:sp>
                  <p:nvSpPr>
                    <p:cNvPr id="69648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0" y="2700"/>
                      <a:ext cx="2160" cy="72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ru-RU" sz="1600"/>
                        <a:t>Пользовательские данные</a:t>
                      </a:r>
                    </a:p>
                  </p:txBody>
                </p:sp>
                <p:sp>
                  <p:nvSpPr>
                    <p:cNvPr id="69649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20" y="2700"/>
                      <a:ext cx="1080" cy="72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ru-RU" sz="1200"/>
                        <a:t>Appl</a:t>
                      </a:r>
                    </a:p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ru-RU" sz="1200"/>
                        <a:t>header</a:t>
                      </a:r>
                    </a:p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kumimoji="0" lang="en-US" altLang="ru-RU" sz="2400"/>
                    </a:p>
                  </p:txBody>
                </p:sp>
              </p:grpSp>
              <p:sp>
                <p:nvSpPr>
                  <p:cNvPr id="6965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4140"/>
                    <a:ext cx="1260" cy="720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ru-RU" sz="1200"/>
                      <a:t>TCP</a:t>
                    </a:r>
                  </a:p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ru-RU" sz="1200"/>
                      <a:t>header</a:t>
                    </a:r>
                  </a:p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en-US" altLang="ru-RU" sz="2400"/>
                  </a:p>
                </p:txBody>
              </p:sp>
            </p:grpSp>
            <p:sp>
              <p:nvSpPr>
                <p:cNvPr id="696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980" y="5940"/>
                  <a:ext cx="1080" cy="720"/>
                </a:xfrm>
                <a:prstGeom prst="rect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ru-RU" sz="1200" dirty="0"/>
                    <a:t>IP header</a:t>
                  </a:r>
                </a:p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 dirty="0"/>
                </a:p>
              </p:txBody>
            </p:sp>
          </p:grpSp>
          <p:grpSp>
            <p:nvGrpSpPr>
              <p:cNvPr id="69652" name="Group 20"/>
              <p:cNvGrpSpPr>
                <a:grpSpLocks/>
              </p:cNvGrpSpPr>
              <p:nvPr/>
            </p:nvGrpSpPr>
            <p:grpSpPr bwMode="auto">
              <a:xfrm>
                <a:off x="2880" y="7560"/>
                <a:ext cx="5580" cy="720"/>
                <a:chOff x="1980" y="5940"/>
                <a:chExt cx="5580" cy="720"/>
              </a:xfrm>
            </p:grpSpPr>
            <p:grpSp>
              <p:nvGrpSpPr>
                <p:cNvPr id="69653" name="Group 21"/>
                <p:cNvGrpSpPr>
                  <a:grpSpLocks/>
                </p:cNvGrpSpPr>
                <p:nvPr/>
              </p:nvGrpSpPr>
              <p:grpSpPr bwMode="auto">
                <a:xfrm>
                  <a:off x="3060" y="5940"/>
                  <a:ext cx="4500" cy="720"/>
                  <a:chOff x="1800" y="4140"/>
                  <a:chExt cx="4500" cy="720"/>
                </a:xfrm>
              </p:grpSpPr>
              <p:grpSp>
                <p:nvGrpSpPr>
                  <p:cNvPr id="69654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060" y="4140"/>
                    <a:ext cx="3240" cy="720"/>
                    <a:chOff x="1620" y="2700"/>
                    <a:chExt cx="3240" cy="720"/>
                  </a:xfrm>
                </p:grpSpPr>
                <p:sp>
                  <p:nvSpPr>
                    <p:cNvPr id="6965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0" y="2700"/>
                      <a:ext cx="2160" cy="72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ru-RU" sz="1600"/>
                        <a:t>Пользовательские данные</a:t>
                      </a:r>
                    </a:p>
                  </p:txBody>
                </p:sp>
                <p:sp>
                  <p:nvSpPr>
                    <p:cNvPr id="69656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20" y="2700"/>
                      <a:ext cx="1080" cy="72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ru-RU" sz="1200"/>
                        <a:t>Appl</a:t>
                      </a:r>
                    </a:p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ru-RU" sz="1200"/>
                        <a:t>header</a:t>
                      </a:r>
                    </a:p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kumimoji="0" lang="en-US" altLang="ru-RU" sz="2400"/>
                    </a:p>
                  </p:txBody>
                </p:sp>
              </p:grpSp>
              <p:sp>
                <p:nvSpPr>
                  <p:cNvPr id="6965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4140"/>
                    <a:ext cx="1260" cy="720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ru-RU" sz="1200"/>
                      <a:t>TCP</a:t>
                    </a:r>
                  </a:p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ru-RU" sz="1200"/>
                      <a:t>header</a:t>
                    </a:r>
                  </a:p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en-US" altLang="ru-RU" sz="2400"/>
                  </a:p>
                </p:txBody>
              </p:sp>
            </p:grpSp>
            <p:sp>
              <p:nvSpPr>
                <p:cNvPr id="69658" name="Rectangle 26"/>
                <p:cNvSpPr>
                  <a:spLocks noChangeArrowheads="1"/>
                </p:cNvSpPr>
                <p:nvPr/>
              </p:nvSpPr>
              <p:spPr bwMode="auto">
                <a:xfrm>
                  <a:off x="1980" y="5940"/>
                  <a:ext cx="1080" cy="720"/>
                </a:xfrm>
                <a:prstGeom prst="rect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ru-RU" sz="1200" dirty="0"/>
                    <a:t>IP header</a:t>
                  </a:r>
                </a:p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ru-RU" sz="2400" dirty="0"/>
                </a:p>
              </p:txBody>
            </p:sp>
          </p:grpSp>
          <p:sp>
            <p:nvSpPr>
              <p:cNvPr id="69659" name="Rectangle 27"/>
              <p:cNvSpPr>
                <a:spLocks noChangeArrowheads="1"/>
              </p:cNvSpPr>
              <p:nvPr/>
            </p:nvSpPr>
            <p:spPr bwMode="auto">
              <a:xfrm>
                <a:off x="1620" y="7560"/>
                <a:ext cx="1260" cy="72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/>
                  <a:t>Ethernet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/>
                  <a:t>header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ru-RU" sz="2400"/>
              </a:p>
            </p:txBody>
          </p:sp>
          <p:sp>
            <p:nvSpPr>
              <p:cNvPr id="69660" name="Rectangle 28"/>
              <p:cNvSpPr>
                <a:spLocks noChangeArrowheads="1"/>
              </p:cNvSpPr>
              <p:nvPr/>
            </p:nvSpPr>
            <p:spPr bwMode="auto">
              <a:xfrm>
                <a:off x="9180" y="1980"/>
                <a:ext cx="2520" cy="720"/>
              </a:xfrm>
              <a:prstGeom prst="rect">
                <a:avLst/>
              </a:prstGeom>
              <a:solidFill>
                <a:srgbClr val="FFFF00"/>
              </a:solidFill>
              <a:ln w="57150" cmpd="thickThin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600" b="1"/>
                  <a:t>Прикладной уровень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ru-RU" sz="2400"/>
              </a:p>
            </p:txBody>
          </p:sp>
          <p:sp>
            <p:nvSpPr>
              <p:cNvPr id="69661" name="Rectangle 29"/>
              <p:cNvSpPr>
                <a:spLocks noChangeArrowheads="1"/>
              </p:cNvSpPr>
              <p:nvPr/>
            </p:nvSpPr>
            <p:spPr bwMode="auto">
              <a:xfrm>
                <a:off x="9180" y="3420"/>
                <a:ext cx="2520" cy="720"/>
              </a:xfrm>
              <a:prstGeom prst="rect">
                <a:avLst/>
              </a:prstGeom>
              <a:solidFill>
                <a:srgbClr val="C0C0C0"/>
              </a:solidFill>
              <a:ln w="57150" cmpd="thickThin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600" b="1"/>
                  <a:t>Транспортный уровень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ru-RU" sz="2400"/>
              </a:p>
            </p:txBody>
          </p:sp>
          <p:sp>
            <p:nvSpPr>
              <p:cNvPr id="69662" name="Rectangle 30"/>
              <p:cNvSpPr>
                <a:spLocks noChangeArrowheads="1"/>
              </p:cNvSpPr>
              <p:nvPr/>
            </p:nvSpPr>
            <p:spPr bwMode="auto">
              <a:xfrm>
                <a:off x="9180" y="5040"/>
                <a:ext cx="2520" cy="72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57150" cmpd="thickThin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600" b="1" dirty="0" err="1"/>
                  <a:t>Сете</a:t>
                </a:r>
                <a:r>
                  <a:rPr kumimoji="0" lang="ru-RU" altLang="ru-RU" sz="1600" b="1" dirty="0"/>
                  <a:t>в</a:t>
                </a:r>
                <a:r>
                  <a:rPr kumimoji="0" lang="en-US" altLang="ru-RU" sz="1600" b="1" dirty="0" err="1"/>
                  <a:t>ой</a:t>
                </a:r>
                <a:r>
                  <a:rPr kumimoji="0" lang="en-US" altLang="ru-RU" sz="1600" b="1" dirty="0"/>
                  <a:t> </a:t>
                </a:r>
                <a:r>
                  <a:rPr kumimoji="0" lang="en-US" altLang="ru-RU" sz="1600" b="1" dirty="0" err="1"/>
                  <a:t>уровень</a:t>
                </a:r>
                <a:endParaRPr kumimoji="0" lang="en-US" altLang="ru-RU" sz="1600" b="1" dirty="0"/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ru-RU" sz="2400" dirty="0"/>
              </a:p>
            </p:txBody>
          </p:sp>
          <p:sp>
            <p:nvSpPr>
              <p:cNvPr id="69663" name="Rectangle 31"/>
              <p:cNvSpPr>
                <a:spLocks noChangeArrowheads="1"/>
              </p:cNvSpPr>
              <p:nvPr/>
            </p:nvSpPr>
            <p:spPr bwMode="auto">
              <a:xfrm>
                <a:off x="9180" y="6840"/>
                <a:ext cx="2520" cy="720"/>
              </a:xfrm>
              <a:prstGeom prst="rect">
                <a:avLst/>
              </a:prstGeom>
              <a:solidFill>
                <a:srgbClr val="CCFFCC"/>
              </a:solidFill>
              <a:ln w="57150" cmpd="thickThin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600" b="1" dirty="0" err="1"/>
                  <a:t>Уровень</a:t>
                </a:r>
                <a:r>
                  <a:rPr kumimoji="0" lang="en-US" altLang="ru-RU" sz="1600" b="1" dirty="0"/>
                  <a:t> </a:t>
                </a:r>
                <a:r>
                  <a:rPr kumimoji="0" lang="en-US" altLang="ru-RU" sz="1600" b="1" dirty="0" err="1"/>
                  <a:t>сетевых</a:t>
                </a:r>
                <a:r>
                  <a:rPr kumimoji="0" lang="en-US" altLang="ru-RU" sz="1600" b="1" dirty="0"/>
                  <a:t> </a:t>
                </a:r>
                <a:r>
                  <a:rPr kumimoji="0" lang="en-US" altLang="ru-RU" sz="1600" b="1" dirty="0" err="1" smtClean="0"/>
                  <a:t>интер</a:t>
                </a:r>
                <a:r>
                  <a:rPr kumimoji="0" lang="ru-RU" altLang="ru-RU" sz="1600" b="1" dirty="0" err="1" smtClean="0"/>
                  <a:t>фейсов</a:t>
                </a:r>
                <a:endParaRPr kumimoji="0" lang="en-US" altLang="ru-RU" sz="1600" b="1" dirty="0"/>
              </a:p>
            </p:txBody>
          </p:sp>
          <p:sp>
            <p:nvSpPr>
              <p:cNvPr id="69664" name="Line 32"/>
              <p:cNvSpPr>
                <a:spLocks noChangeShapeType="1"/>
              </p:cNvSpPr>
              <p:nvPr/>
            </p:nvSpPr>
            <p:spPr bwMode="auto">
              <a:xfrm>
                <a:off x="10440" y="270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665" name="Line 33"/>
              <p:cNvSpPr>
                <a:spLocks noChangeShapeType="1"/>
              </p:cNvSpPr>
              <p:nvPr/>
            </p:nvSpPr>
            <p:spPr bwMode="auto">
              <a:xfrm>
                <a:off x="10440" y="4140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666" name="Line 34"/>
              <p:cNvSpPr>
                <a:spLocks noChangeShapeType="1"/>
              </p:cNvSpPr>
              <p:nvPr/>
            </p:nvSpPr>
            <p:spPr bwMode="auto">
              <a:xfrm>
                <a:off x="10440" y="5760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667" name="Line 35"/>
              <p:cNvSpPr>
                <a:spLocks noChangeShapeType="1"/>
              </p:cNvSpPr>
              <p:nvPr/>
            </p:nvSpPr>
            <p:spPr bwMode="auto">
              <a:xfrm>
                <a:off x="10440" y="7560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668" name="Line 36"/>
              <p:cNvSpPr>
                <a:spLocks noChangeShapeType="1"/>
              </p:cNvSpPr>
              <p:nvPr/>
            </p:nvSpPr>
            <p:spPr bwMode="auto">
              <a:xfrm>
                <a:off x="10440" y="126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69669" name="Text Box 37"/>
            <p:cNvSpPr txBox="1">
              <a:spLocks noChangeArrowheads="1"/>
            </p:cNvSpPr>
            <p:nvPr/>
          </p:nvSpPr>
          <p:spPr bwMode="auto">
            <a:xfrm>
              <a:off x="5040" y="180"/>
              <a:ext cx="36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2400" b="1"/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2400" b="1"/>
                <a:t>Инкапсуляция</a:t>
              </a:r>
              <a:endParaRPr kumimoji="0" lang="en-US" altLang="ru-RU" sz="2400"/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ru-RU" sz="2400">
                <a:solidFill>
                  <a:srgbClr val="FFFF00"/>
                </a:solidFill>
              </a:endParaRPr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1371600" y="5410200"/>
            <a:ext cx="1368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 b="1"/>
              <a:t>Кадр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7239000" y="6494463"/>
            <a:ext cx="16144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/>
              <a:t>В сеть Ethernet</a:t>
            </a:r>
          </a:p>
        </p:txBody>
      </p:sp>
      <p:sp>
        <p:nvSpPr>
          <p:cNvPr id="69672" name="Text Box 40"/>
          <p:cNvSpPr txBox="1">
            <a:spLocks noChangeArrowheads="1"/>
          </p:cNvSpPr>
          <p:nvPr/>
        </p:nvSpPr>
        <p:spPr bwMode="auto">
          <a:xfrm>
            <a:off x="2286000" y="42672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Пакет (дейтаграмма)</a:t>
            </a:r>
          </a:p>
        </p:txBody>
      </p:sp>
      <p:sp>
        <p:nvSpPr>
          <p:cNvPr id="69673" name="Text Box 41"/>
          <p:cNvSpPr txBox="1">
            <a:spLocks noChangeArrowheads="1"/>
          </p:cNvSpPr>
          <p:nvPr/>
        </p:nvSpPr>
        <p:spPr bwMode="auto">
          <a:xfrm>
            <a:off x="3048000" y="2971800"/>
            <a:ext cx="189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Сегмент</a:t>
            </a:r>
          </a:p>
        </p:txBody>
      </p:sp>
      <p:sp>
        <p:nvSpPr>
          <p:cNvPr id="69674" name="Text Box 42"/>
          <p:cNvSpPr txBox="1">
            <a:spLocks noChangeArrowheads="1"/>
          </p:cNvSpPr>
          <p:nvPr/>
        </p:nvSpPr>
        <p:spPr bwMode="auto">
          <a:xfrm>
            <a:off x="457200" y="762000"/>
            <a:ext cx="19050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/>
              <a:t>Стек </a:t>
            </a:r>
            <a:r>
              <a:rPr lang="en-US" altLang="ru-RU"/>
              <a:t>TCP/IP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914400" y="685800"/>
            <a:ext cx="8077200" cy="617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ru-RU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86690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914400" y="438150"/>
          <a:ext cx="7239000" cy="641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5" r:id="rId3" imgW="5410200" imgH="5981700" progId="Word.Picture.8">
                  <p:embed/>
                </p:oleObj>
              </mc:Choice>
              <mc:Fallback>
                <p:oleObj r:id="rId3" imgW="5410200" imgH="59817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8150"/>
                        <a:ext cx="7239000" cy="641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6" descr="Network_car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509120"/>
            <a:ext cx="2880320" cy="213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295400" y="1052736"/>
            <a:ext cx="723900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 dirty="0">
                <a:latin typeface="Arial" pitchFamily="34" charset="0"/>
              </a:rPr>
              <a:t>Функции уровней модели </a:t>
            </a:r>
            <a:r>
              <a:rPr lang="en-US" altLang="ru-RU" sz="2800" b="1" dirty="0">
                <a:latin typeface="Arial" pitchFamily="34" charset="0"/>
              </a:rPr>
              <a:t>OSI</a:t>
            </a:r>
            <a:endParaRPr lang="ru-RU" altLang="ru-RU" sz="2800" b="1" dirty="0">
              <a:latin typeface="Arial" pitchFamily="34" charset="0"/>
            </a:endParaRP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altLang="ru-RU" sz="2800" b="1" dirty="0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ru-RU" altLang="ru-RU" sz="2400" b="1" i="1" dirty="0">
                <a:latin typeface="Arial" pitchFamily="34" charset="0"/>
                <a:cs typeface="Arial" pitchFamily="34" charset="0"/>
              </a:rPr>
              <a:t>Физический уровень	</a:t>
            </a:r>
            <a:r>
              <a:rPr lang="ru-RU" altLang="ru-RU" b="1" i="1" dirty="0">
                <a:latin typeface="Arial" pitchFamily="34" charset="0"/>
                <a:cs typeface="Arial" pitchFamily="34" charset="0"/>
              </a:rPr>
              <a:t>	</a:t>
            </a:r>
            <a:endParaRPr lang="ru-RU" altLang="ru-RU" b="1" i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i="1" dirty="0">
                <a:latin typeface="Arial" pitchFamily="34" charset="0"/>
                <a:cs typeface="Arial" pitchFamily="34" charset="0"/>
              </a:rPr>
              <a:t>передача битов по физическим каналам</a:t>
            </a:r>
            <a:endParaRPr lang="en-US" altLang="ru-RU" b="1" i="1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dirty="0"/>
              <a:t>кодирование информации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формирование </a:t>
            </a:r>
            <a:r>
              <a:rPr lang="ru-RU" altLang="ru-RU" dirty="0"/>
              <a:t>электрических сигналов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синхронизация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Модуляция</a:t>
            </a:r>
            <a:endParaRPr lang="en-US" altLang="ru-RU" dirty="0" smtClean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Управление потоком</a:t>
            </a:r>
            <a:endParaRPr lang="en-US" altLang="ru-RU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i="1" dirty="0">
                <a:latin typeface="Arial" pitchFamily="34" charset="0"/>
                <a:cs typeface="Arial" pitchFamily="34" charset="0"/>
              </a:rPr>
              <a:t>Реализуется </a:t>
            </a:r>
            <a:r>
              <a:rPr lang="ru-RU" altLang="ru-RU" i="1" dirty="0" err="1">
                <a:latin typeface="Arial" pitchFamily="34" charset="0"/>
                <a:cs typeface="Arial" pitchFamily="34" charset="0"/>
              </a:rPr>
              <a:t>аппаратно</a:t>
            </a:r>
            <a:r>
              <a:rPr lang="ru-RU" altLang="ru-RU" i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7467600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 i="1" dirty="0">
                <a:latin typeface="Arial" pitchFamily="34" charset="0"/>
                <a:cs typeface="Arial" pitchFamily="34" charset="0"/>
              </a:rPr>
              <a:t>Канальный уровень</a:t>
            </a:r>
            <a:r>
              <a:rPr lang="ru-RU" altLang="ru-RU" b="1" i="1" dirty="0">
                <a:latin typeface="Arial" pitchFamily="34" charset="0"/>
                <a:cs typeface="Arial" pitchFamily="34" charset="0"/>
              </a:rPr>
              <a:t>        </a:t>
            </a:r>
            <a:endParaRPr lang="ru-RU" altLang="ru-RU" b="1" i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i="1" dirty="0">
                <a:latin typeface="Arial" pitchFamily="34" charset="0"/>
              </a:rPr>
              <a:t>      </a:t>
            </a:r>
            <a:r>
              <a:rPr lang="ru-RU" altLang="ru-RU" i="1" dirty="0">
                <a:latin typeface="Arial" pitchFamily="34" charset="0"/>
                <a:cs typeface="Arial" pitchFamily="34" charset="0"/>
              </a:rPr>
              <a:t>надежная доставка пакета между двумя соседними станциями в сети с произвольной топологией, </a:t>
            </a:r>
            <a:br>
              <a:rPr lang="ru-RU" altLang="ru-RU" i="1" dirty="0">
                <a:latin typeface="Arial" pitchFamily="34" charset="0"/>
                <a:cs typeface="Arial" pitchFamily="34" charset="0"/>
              </a:rPr>
            </a:br>
            <a:r>
              <a:rPr lang="ru-RU" altLang="ru-RU" i="1" dirty="0">
                <a:latin typeface="Arial" pitchFamily="34" charset="0"/>
                <a:cs typeface="Arial" pitchFamily="34" charset="0"/>
              </a:rPr>
              <a:t>либо между любыми станциями в сети с типовой топологией</a:t>
            </a:r>
            <a:endParaRPr lang="en-US" altLang="ru-RU" b="1" i="1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Группирование </a:t>
            </a:r>
            <a:r>
              <a:rPr lang="ru-RU" altLang="ru-RU" dirty="0"/>
              <a:t>данных в пакеты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 Добавление заголовка</a:t>
            </a:r>
          </a:p>
          <a:p>
            <a:pPr lvl="1" algn="just">
              <a:spcBef>
                <a:spcPct val="50000"/>
              </a:spcBef>
            </a:pPr>
            <a:r>
              <a:rPr lang="ru-RU" altLang="ru-RU" dirty="0" smtClean="0"/>
              <a:t>Адрес отправителя и получателя</a:t>
            </a:r>
          </a:p>
          <a:p>
            <a:pPr lvl="1" algn="just">
              <a:spcBef>
                <a:spcPct val="50000"/>
              </a:spcBef>
            </a:pPr>
            <a:r>
              <a:rPr lang="ru-RU" altLang="ru-RU" dirty="0" smtClean="0"/>
              <a:t>Контрольная сумма</a:t>
            </a:r>
          </a:p>
          <a:p>
            <a:pPr lvl="1" algn="just">
              <a:spcBef>
                <a:spcPct val="50000"/>
              </a:spcBef>
            </a:pPr>
            <a:r>
              <a:rPr lang="ru-RU" altLang="ru-RU" dirty="0" smtClean="0"/>
              <a:t>Средства контроля доставки</a:t>
            </a:r>
            <a:endParaRPr lang="ru-RU" altLang="ru-RU" dirty="0" smtClean="0"/>
          </a:p>
          <a:p>
            <a:pPr algn="just">
              <a:spcBef>
                <a:spcPct val="50000"/>
              </a:spcBef>
            </a:pPr>
            <a:r>
              <a:rPr lang="ru-RU" altLang="ru-RU" dirty="0"/>
              <a:t> </a:t>
            </a:r>
            <a:r>
              <a:rPr lang="ru-RU" altLang="ru-RU" dirty="0" smtClean="0"/>
              <a:t> </a:t>
            </a:r>
            <a:r>
              <a:rPr lang="ru-RU" altLang="ru-RU" dirty="0"/>
              <a:t>Проверка доступности разделяемой среды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 Пересылка данных средствами физического уровня</a:t>
            </a:r>
            <a:endParaRPr lang="en-US" altLang="ru-RU" dirty="0"/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i="1" dirty="0">
                <a:latin typeface="Arial" pitchFamily="34" charset="0"/>
                <a:cs typeface="Arial" pitchFamily="34" charset="0"/>
              </a:rPr>
              <a:t>Реализуется программно-</a:t>
            </a:r>
            <a:r>
              <a:rPr lang="ru-RU" altLang="ru-RU" i="1" dirty="0" err="1">
                <a:latin typeface="Arial" pitchFamily="34" charset="0"/>
                <a:cs typeface="Arial" pitchFamily="34" charset="0"/>
              </a:rPr>
              <a:t>аппаратно</a:t>
            </a:r>
            <a:endParaRPr lang="en-US" altLang="ru-RU" i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endParaRPr lang="ru-RU" altLang="ru-RU" dirty="0"/>
          </a:p>
        </p:txBody>
      </p:sp>
      <p:pic>
        <p:nvPicPr>
          <p:cNvPr id="3" name="Рисунок 3" descr="01_04s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42" y="2564905"/>
            <a:ext cx="309262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8144" y="458112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PDU = </a:t>
            </a:r>
            <a:r>
              <a:rPr lang="ru-RU" dirty="0" smtClean="0"/>
              <a:t>Кадр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12" name="Rectangle 64"/>
          <p:cNvSpPr>
            <a:spLocks noChangeArrowheads="1"/>
          </p:cNvSpPr>
          <p:nvPr/>
        </p:nvSpPr>
        <p:spPr bwMode="auto">
          <a:xfrm>
            <a:off x="5949950" y="4211638"/>
            <a:ext cx="2476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200" b="1">
                <a:latin typeface="Times New Roman CYR" charset="-52"/>
              </a:rPr>
              <a:t> 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5980113" y="3103563"/>
            <a:ext cx="2476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200" b="1">
                <a:latin typeface="Times New Roman CYR" charset="-52"/>
              </a:rPr>
              <a:t> 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78897" name="Rectangle 49"/>
          <p:cNvSpPr>
            <a:spLocks noChangeArrowheads="1"/>
          </p:cNvSpPr>
          <p:nvPr/>
        </p:nvSpPr>
        <p:spPr bwMode="auto">
          <a:xfrm>
            <a:off x="5473700" y="2965450"/>
            <a:ext cx="2476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200" b="1">
                <a:latin typeface="Times New Roman CYR" charset="-52"/>
              </a:rPr>
              <a:t> 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78896" name="Rectangle 48"/>
          <p:cNvSpPr>
            <a:spLocks noChangeArrowheads="1"/>
          </p:cNvSpPr>
          <p:nvPr/>
        </p:nvSpPr>
        <p:spPr bwMode="auto">
          <a:xfrm>
            <a:off x="5257800" y="3900488"/>
            <a:ext cx="2476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200" b="1">
                <a:latin typeface="Times New Roman CYR" charset="-52"/>
              </a:rPr>
              <a:t> 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78887" name="Rectangle 39"/>
          <p:cNvSpPr>
            <a:spLocks noChangeArrowheads="1"/>
          </p:cNvSpPr>
          <p:nvPr/>
        </p:nvSpPr>
        <p:spPr bwMode="auto">
          <a:xfrm>
            <a:off x="4568825" y="4143375"/>
            <a:ext cx="125095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 b="1">
                <a:latin typeface="Times New Roman CYR" charset="-52"/>
              </a:rPr>
              <a:t> 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grpSp>
        <p:nvGrpSpPr>
          <p:cNvPr id="2" name="Группа 1"/>
          <p:cNvGrpSpPr/>
          <p:nvPr/>
        </p:nvGrpSpPr>
        <p:grpSpPr>
          <a:xfrm>
            <a:off x="574908" y="2629440"/>
            <a:ext cx="5146442" cy="3607872"/>
            <a:chOff x="-49213" y="1643063"/>
            <a:chExt cx="4689476" cy="3249612"/>
          </a:xfrm>
        </p:grpSpPr>
        <p:sp>
          <p:nvSpPr>
            <p:cNvPr id="78911" name="Oval 63"/>
            <p:cNvSpPr>
              <a:spLocks noChangeArrowheads="1"/>
            </p:cNvSpPr>
            <p:nvPr/>
          </p:nvSpPr>
          <p:spPr bwMode="auto">
            <a:xfrm>
              <a:off x="365125" y="2655888"/>
              <a:ext cx="111125" cy="952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910" name="Oval 62"/>
            <p:cNvSpPr>
              <a:spLocks noChangeArrowheads="1"/>
            </p:cNvSpPr>
            <p:nvPr/>
          </p:nvSpPr>
          <p:spPr bwMode="auto">
            <a:xfrm>
              <a:off x="609600" y="2655888"/>
              <a:ext cx="111125" cy="952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8909" name="Oval 61"/>
            <p:cNvSpPr>
              <a:spLocks noChangeArrowheads="1"/>
            </p:cNvSpPr>
            <p:nvPr/>
          </p:nvSpPr>
          <p:spPr bwMode="auto">
            <a:xfrm>
              <a:off x="854075" y="2655888"/>
              <a:ext cx="111125" cy="952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908" name="Line 60"/>
            <p:cNvSpPr>
              <a:spLocks noChangeShapeType="1"/>
            </p:cNvSpPr>
            <p:nvPr/>
          </p:nvSpPr>
          <p:spPr bwMode="auto">
            <a:xfrm flipV="1">
              <a:off x="422275" y="2300288"/>
              <a:ext cx="1588" cy="355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 flipV="1">
              <a:off x="666750" y="2300288"/>
              <a:ext cx="0" cy="355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 flipV="1">
              <a:off x="911225" y="2300288"/>
              <a:ext cx="0" cy="355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905" name="Line 57"/>
            <p:cNvSpPr>
              <a:spLocks noChangeShapeType="1"/>
            </p:cNvSpPr>
            <p:nvPr/>
          </p:nvSpPr>
          <p:spPr bwMode="auto">
            <a:xfrm>
              <a:off x="263525" y="2300288"/>
              <a:ext cx="1211263" cy="1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 flipV="1">
              <a:off x="1619250" y="2439988"/>
              <a:ext cx="1588" cy="5540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903" name="Oval 55"/>
            <p:cNvSpPr>
              <a:spLocks noChangeArrowheads="1"/>
            </p:cNvSpPr>
            <p:nvPr/>
          </p:nvSpPr>
          <p:spPr bwMode="auto">
            <a:xfrm>
              <a:off x="3589338" y="3617913"/>
              <a:ext cx="111125" cy="1111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8902" name="Arc 54"/>
            <p:cNvSpPr>
              <a:spLocks/>
            </p:cNvSpPr>
            <p:nvPr/>
          </p:nvSpPr>
          <p:spPr bwMode="auto">
            <a:xfrm flipH="1">
              <a:off x="2994025" y="3062288"/>
              <a:ext cx="274638" cy="2095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901" name="Arc 53"/>
            <p:cNvSpPr>
              <a:spLocks/>
            </p:cNvSpPr>
            <p:nvPr/>
          </p:nvSpPr>
          <p:spPr bwMode="auto">
            <a:xfrm>
              <a:off x="3392488" y="3062288"/>
              <a:ext cx="293687" cy="165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900" name="Arc 52"/>
            <p:cNvSpPr>
              <a:spLocks/>
            </p:cNvSpPr>
            <p:nvPr/>
          </p:nvSpPr>
          <p:spPr bwMode="auto">
            <a:xfrm flipH="1" flipV="1">
              <a:off x="2976563" y="3376613"/>
              <a:ext cx="139700" cy="311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899" name="Arc 51"/>
            <p:cNvSpPr>
              <a:spLocks/>
            </p:cNvSpPr>
            <p:nvPr/>
          </p:nvSpPr>
          <p:spPr bwMode="auto">
            <a:xfrm flipV="1">
              <a:off x="3216275" y="3721100"/>
              <a:ext cx="398463" cy="349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530225" y="2751138"/>
              <a:ext cx="266700" cy="24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200" b="1">
                  <a:latin typeface="Times New Roman CYR" charset="-52"/>
                </a:rPr>
                <a:t>А</a:t>
              </a:r>
              <a:endParaRPr kumimoji="0" lang="en-US" altLang="ru-RU" sz="1200">
                <a:latin typeface="Times New Roman CYR" charset="-52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ru-RU" sz="2400"/>
            </a:p>
          </p:txBody>
        </p:sp>
        <p:sp>
          <p:nvSpPr>
            <p:cNvPr id="78895" name="Oval 47"/>
            <p:cNvSpPr>
              <a:spLocks noChangeArrowheads="1"/>
            </p:cNvSpPr>
            <p:nvPr/>
          </p:nvSpPr>
          <p:spPr bwMode="auto">
            <a:xfrm>
              <a:off x="4152900" y="2676525"/>
              <a:ext cx="111125" cy="1111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894" name="Oval 46"/>
            <p:cNvSpPr>
              <a:spLocks noChangeArrowheads="1"/>
            </p:cNvSpPr>
            <p:nvPr/>
          </p:nvSpPr>
          <p:spPr bwMode="auto">
            <a:xfrm>
              <a:off x="3908425" y="2676525"/>
              <a:ext cx="111125" cy="1111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893" name="Oval 45"/>
            <p:cNvSpPr>
              <a:spLocks noChangeArrowheads="1"/>
            </p:cNvSpPr>
            <p:nvPr/>
          </p:nvSpPr>
          <p:spPr bwMode="auto">
            <a:xfrm>
              <a:off x="3665538" y="2676525"/>
              <a:ext cx="111125" cy="1111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 flipV="1">
              <a:off x="4206875" y="2266950"/>
              <a:ext cx="0" cy="411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 flipV="1">
              <a:off x="3962400" y="2266950"/>
              <a:ext cx="1588" cy="411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 flipV="1">
              <a:off x="3717925" y="2266950"/>
              <a:ext cx="1588" cy="411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 flipH="1">
              <a:off x="3154363" y="2266950"/>
              <a:ext cx="12112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888" name="Rectangle 40"/>
            <p:cNvSpPr>
              <a:spLocks noChangeArrowheads="1"/>
            </p:cNvSpPr>
            <p:nvPr/>
          </p:nvSpPr>
          <p:spPr bwMode="auto">
            <a:xfrm>
              <a:off x="1444625" y="1851025"/>
              <a:ext cx="172085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200" i="1">
                  <a:latin typeface="Times New Roman CYR" charset="-52"/>
                </a:rPr>
                <a:t>Маршрутизаторы</a:t>
              </a:r>
              <a:endParaRPr kumimoji="0" lang="en-US" altLang="ru-RU" sz="1200">
                <a:latin typeface="Times New Roman CYR" charset="-52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ru-RU" sz="2400"/>
            </a:p>
          </p:txBody>
        </p:sp>
        <p:grpSp>
          <p:nvGrpSpPr>
            <p:cNvPr id="78852" name="Group 4"/>
            <p:cNvGrpSpPr>
              <a:grpSpLocks/>
            </p:cNvGrpSpPr>
            <p:nvPr/>
          </p:nvGrpSpPr>
          <p:grpSpPr bwMode="auto">
            <a:xfrm>
              <a:off x="-49213" y="1643063"/>
              <a:ext cx="4689476" cy="3249612"/>
              <a:chOff x="980" y="4974"/>
              <a:chExt cx="7384" cy="5118"/>
            </a:xfrm>
          </p:grpSpPr>
          <p:grpSp>
            <p:nvGrpSpPr>
              <p:cNvPr id="78876" name="Group 28"/>
              <p:cNvGrpSpPr>
                <a:grpSpLocks/>
              </p:cNvGrpSpPr>
              <p:nvPr/>
            </p:nvGrpSpPr>
            <p:grpSpPr bwMode="auto">
              <a:xfrm>
                <a:off x="1324" y="8028"/>
                <a:ext cx="1413" cy="820"/>
                <a:chOff x="0" y="0"/>
                <a:chExt cx="19997" cy="20000"/>
              </a:xfrm>
            </p:grpSpPr>
            <p:sp>
              <p:nvSpPr>
                <p:cNvPr id="78886" name="Oval 38"/>
                <p:cNvSpPr>
                  <a:spLocks noChangeArrowheads="1"/>
                </p:cNvSpPr>
                <p:nvPr/>
              </p:nvSpPr>
              <p:spPr bwMode="auto">
                <a:xfrm>
                  <a:off x="0" y="15756"/>
                  <a:ext cx="2703" cy="424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8885" name="Oval 37"/>
                <p:cNvSpPr>
                  <a:spLocks noChangeArrowheads="1"/>
                </p:cNvSpPr>
                <p:nvPr/>
              </p:nvSpPr>
              <p:spPr bwMode="auto">
                <a:xfrm>
                  <a:off x="5944" y="15756"/>
                  <a:ext cx="2703" cy="424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888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401" y="0"/>
                  <a:ext cx="14" cy="157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888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7331" y="0"/>
                  <a:ext cx="14" cy="157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78880" name="Group 32"/>
                <p:cNvGrpSpPr>
                  <a:grpSpLocks/>
                </p:cNvGrpSpPr>
                <p:nvPr/>
              </p:nvGrpSpPr>
              <p:grpSpPr bwMode="auto">
                <a:xfrm>
                  <a:off x="11902" y="0"/>
                  <a:ext cx="2703" cy="20000"/>
                  <a:chOff x="0" y="0"/>
                  <a:chExt cx="20000" cy="20000"/>
                </a:xfrm>
              </p:grpSpPr>
              <p:sp>
                <p:nvSpPr>
                  <p:cNvPr id="7888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756"/>
                    <a:ext cx="20000" cy="424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8881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263" y="0"/>
                    <a:ext cx="103" cy="15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78877" name="Group 29"/>
                <p:cNvGrpSpPr>
                  <a:grpSpLocks/>
                </p:cNvGrpSpPr>
                <p:nvPr/>
              </p:nvGrpSpPr>
              <p:grpSpPr bwMode="auto">
                <a:xfrm>
                  <a:off x="17294" y="0"/>
                  <a:ext cx="2703" cy="20000"/>
                  <a:chOff x="0" y="0"/>
                  <a:chExt cx="20000" cy="20000"/>
                </a:xfrm>
              </p:grpSpPr>
              <p:sp>
                <p:nvSpPr>
                  <p:cNvPr id="78879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756"/>
                    <a:ext cx="20000" cy="424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8878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263" y="0"/>
                    <a:ext cx="103" cy="15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78875" name="Rectangle 27"/>
              <p:cNvSpPr>
                <a:spLocks noChangeArrowheads="1"/>
              </p:cNvSpPr>
              <p:nvPr/>
            </p:nvSpPr>
            <p:spPr bwMode="auto">
              <a:xfrm>
                <a:off x="5561" y="5736"/>
                <a:ext cx="448" cy="43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8100" tIns="38100" rIns="38100" bIns="38100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 b="1">
                    <a:latin typeface="Times New Roman CYR" charset="-52"/>
                  </a:rPr>
                  <a:t>3</a:t>
                </a:r>
                <a:endParaRPr kumimoji="0" lang="en-US" altLang="ru-RU" sz="1200">
                  <a:latin typeface="Times New Roman CYR" charset="-52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ru-RU" sz="2400"/>
              </a:p>
            </p:txBody>
          </p:sp>
          <p:sp>
            <p:nvSpPr>
              <p:cNvPr id="78874" name="Rectangle 26"/>
              <p:cNvSpPr>
                <a:spLocks noChangeArrowheads="1"/>
              </p:cNvSpPr>
              <p:nvPr/>
            </p:nvSpPr>
            <p:spPr bwMode="auto">
              <a:xfrm>
                <a:off x="3384" y="7123"/>
                <a:ext cx="448" cy="43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8100" tIns="38100" rIns="38100" bIns="38100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 b="1">
                    <a:latin typeface="Times New Roman CYR" charset="-52"/>
                  </a:rPr>
                  <a:t>2</a:t>
                </a:r>
                <a:endParaRPr kumimoji="0" lang="en-US" altLang="ru-RU" sz="1200">
                  <a:latin typeface="Times New Roman CYR" charset="-52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ru-RU" sz="2400"/>
              </a:p>
            </p:txBody>
          </p:sp>
          <p:sp>
            <p:nvSpPr>
              <p:cNvPr id="78873" name="Rectangle 25"/>
              <p:cNvSpPr>
                <a:spLocks noChangeArrowheads="1"/>
              </p:cNvSpPr>
              <p:nvPr/>
            </p:nvSpPr>
            <p:spPr bwMode="auto">
              <a:xfrm>
                <a:off x="3397" y="5791"/>
                <a:ext cx="448" cy="43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8100" tIns="38100" rIns="38100" bIns="38100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 b="1">
                    <a:latin typeface="Times New Roman CYR" charset="-52"/>
                  </a:rPr>
                  <a:t>1</a:t>
                </a:r>
                <a:endParaRPr kumimoji="0" lang="en-US" altLang="ru-RU" sz="1200">
                  <a:latin typeface="Times New Roman CYR" charset="-52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ru-RU" sz="2400"/>
              </a:p>
            </p:txBody>
          </p:sp>
          <p:sp>
            <p:nvSpPr>
              <p:cNvPr id="78872" name="Line 24"/>
              <p:cNvSpPr>
                <a:spLocks noChangeShapeType="1"/>
              </p:cNvSpPr>
              <p:nvPr/>
            </p:nvSpPr>
            <p:spPr bwMode="auto">
              <a:xfrm>
                <a:off x="1284" y="8028"/>
                <a:ext cx="232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71" name="Line 23"/>
              <p:cNvSpPr>
                <a:spLocks noChangeShapeType="1"/>
              </p:cNvSpPr>
              <p:nvPr/>
            </p:nvSpPr>
            <p:spPr bwMode="auto">
              <a:xfrm flipV="1">
                <a:off x="3626" y="7592"/>
                <a:ext cx="1" cy="4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70" name="Oval 22"/>
              <p:cNvSpPr>
                <a:spLocks noChangeArrowheads="1"/>
              </p:cNvSpPr>
              <p:nvPr/>
            </p:nvSpPr>
            <p:spPr bwMode="auto">
              <a:xfrm>
                <a:off x="1043" y="5029"/>
                <a:ext cx="2113" cy="2073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69" name="Rectangle 21"/>
              <p:cNvSpPr>
                <a:spLocks noChangeArrowheads="1"/>
              </p:cNvSpPr>
              <p:nvPr/>
            </p:nvSpPr>
            <p:spPr bwMode="auto">
              <a:xfrm>
                <a:off x="1411" y="5247"/>
                <a:ext cx="1155" cy="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 b="1" i="1">
                    <a:latin typeface="Times New Roman CYR" charset="-52"/>
                  </a:rPr>
                  <a:t>Сеть 1</a:t>
                </a:r>
                <a:endParaRPr kumimoji="0" lang="en-US" altLang="ru-RU" sz="1200">
                  <a:latin typeface="Times New Roman CYR" charset="-52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ru-RU" sz="2400"/>
              </a:p>
            </p:txBody>
          </p:sp>
          <p:sp>
            <p:nvSpPr>
              <p:cNvPr id="78868" name="Oval 20"/>
              <p:cNvSpPr>
                <a:spLocks noChangeArrowheads="1"/>
              </p:cNvSpPr>
              <p:nvPr/>
            </p:nvSpPr>
            <p:spPr bwMode="auto">
              <a:xfrm>
                <a:off x="980" y="7210"/>
                <a:ext cx="2177" cy="2183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67" name="Rectangle 19"/>
              <p:cNvSpPr>
                <a:spLocks noChangeArrowheads="1"/>
              </p:cNvSpPr>
              <p:nvPr/>
            </p:nvSpPr>
            <p:spPr bwMode="auto">
              <a:xfrm>
                <a:off x="5820" y="8627"/>
                <a:ext cx="1092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 b="1" i="1">
                    <a:latin typeface="Times New Roman CYR" charset="-52"/>
                  </a:rPr>
                  <a:t>Сеть 4</a:t>
                </a:r>
                <a:endParaRPr kumimoji="0" lang="en-US" altLang="ru-RU" sz="1200">
                  <a:latin typeface="Times New Roman CYR" charset="-52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ru-RU" sz="2400"/>
              </a:p>
            </p:txBody>
          </p:sp>
          <p:sp>
            <p:nvSpPr>
              <p:cNvPr id="78866" name="Rectangle 18"/>
              <p:cNvSpPr>
                <a:spLocks noChangeArrowheads="1"/>
              </p:cNvSpPr>
              <p:nvPr/>
            </p:nvSpPr>
            <p:spPr bwMode="auto">
              <a:xfrm>
                <a:off x="1284" y="7374"/>
                <a:ext cx="1218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 b="1" i="1">
                    <a:latin typeface="Times New Roman CYR" charset="-52"/>
                  </a:rPr>
                  <a:t>Сеть 2</a:t>
                </a:r>
                <a:endParaRPr kumimoji="0" lang="en-US" altLang="ru-RU" sz="1200">
                  <a:latin typeface="Times New Roman CYR" charset="-52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ru-RU" sz="2400"/>
              </a:p>
            </p:txBody>
          </p:sp>
          <p:sp>
            <p:nvSpPr>
              <p:cNvPr id="78865" name="Freeform 17"/>
              <p:cNvSpPr>
                <a:spLocks/>
              </p:cNvSpPr>
              <p:nvPr/>
            </p:nvSpPr>
            <p:spPr bwMode="auto">
              <a:xfrm>
                <a:off x="3833" y="6065"/>
                <a:ext cx="1729" cy="1256"/>
              </a:xfrm>
              <a:custGeom>
                <a:avLst/>
                <a:gdLst>
                  <a:gd name="T0" fmla="*/ 0 w 20000"/>
                  <a:gd name="T1" fmla="*/ 19984 h 20000"/>
                  <a:gd name="T2" fmla="*/ 19988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84"/>
                    </a:moveTo>
                    <a:lnTo>
                      <a:pt x="19988" y="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64" name="Line 16"/>
              <p:cNvSpPr>
                <a:spLocks noChangeShapeType="1"/>
              </p:cNvSpPr>
              <p:nvPr/>
            </p:nvSpPr>
            <p:spPr bwMode="auto">
              <a:xfrm>
                <a:off x="3868" y="5956"/>
                <a:ext cx="167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63" name="Oval 15"/>
              <p:cNvSpPr>
                <a:spLocks noChangeArrowheads="1"/>
              </p:cNvSpPr>
              <p:nvPr/>
            </p:nvSpPr>
            <p:spPr bwMode="auto">
              <a:xfrm>
                <a:off x="6199" y="7156"/>
                <a:ext cx="175" cy="1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62" name="Oval 14"/>
              <p:cNvSpPr>
                <a:spLocks noChangeArrowheads="1"/>
              </p:cNvSpPr>
              <p:nvPr/>
            </p:nvSpPr>
            <p:spPr bwMode="auto">
              <a:xfrm>
                <a:off x="6790" y="7483"/>
                <a:ext cx="175" cy="1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61" name="Oval 13"/>
              <p:cNvSpPr>
                <a:spLocks noChangeArrowheads="1"/>
              </p:cNvSpPr>
              <p:nvPr/>
            </p:nvSpPr>
            <p:spPr bwMode="auto">
              <a:xfrm>
                <a:off x="5653" y="7538"/>
                <a:ext cx="175" cy="1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60" name="Oval 12"/>
              <p:cNvSpPr>
                <a:spLocks noChangeArrowheads="1"/>
              </p:cNvSpPr>
              <p:nvPr/>
            </p:nvSpPr>
            <p:spPr bwMode="auto">
              <a:xfrm>
                <a:off x="5957" y="8137"/>
                <a:ext cx="175" cy="1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59" name="Arc 11"/>
              <p:cNvSpPr>
                <a:spLocks/>
              </p:cNvSpPr>
              <p:nvPr/>
            </p:nvSpPr>
            <p:spPr bwMode="auto">
              <a:xfrm flipV="1">
                <a:off x="6813" y="7647"/>
                <a:ext cx="98" cy="4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58" name="Oval 10"/>
              <p:cNvSpPr>
                <a:spLocks noChangeArrowheads="1"/>
              </p:cNvSpPr>
              <p:nvPr/>
            </p:nvSpPr>
            <p:spPr bwMode="auto">
              <a:xfrm>
                <a:off x="5274" y="6992"/>
                <a:ext cx="2177" cy="2183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57" name="Rectangle 9"/>
              <p:cNvSpPr>
                <a:spLocks noChangeArrowheads="1"/>
              </p:cNvSpPr>
              <p:nvPr/>
            </p:nvSpPr>
            <p:spPr bwMode="auto">
              <a:xfrm>
                <a:off x="6939" y="7974"/>
                <a:ext cx="420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 b="1">
                    <a:latin typeface="Times New Roman CYR" charset="-52"/>
                  </a:rPr>
                  <a:t>В</a:t>
                </a:r>
                <a:endParaRPr kumimoji="0" lang="en-US" altLang="ru-RU" sz="1200">
                  <a:latin typeface="Times New Roman CYR" charset="-52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ru-RU" sz="2400"/>
              </a:p>
            </p:txBody>
          </p:sp>
          <p:sp>
            <p:nvSpPr>
              <p:cNvPr id="78856" name="Oval 8"/>
              <p:cNvSpPr>
                <a:spLocks noChangeArrowheads="1"/>
              </p:cNvSpPr>
              <p:nvPr/>
            </p:nvSpPr>
            <p:spPr bwMode="auto">
              <a:xfrm>
                <a:off x="6251" y="4974"/>
                <a:ext cx="2113" cy="2073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55" name="Rectangle 7"/>
              <p:cNvSpPr>
                <a:spLocks noChangeArrowheads="1"/>
              </p:cNvSpPr>
              <p:nvPr/>
            </p:nvSpPr>
            <p:spPr bwMode="auto">
              <a:xfrm>
                <a:off x="6841" y="5192"/>
                <a:ext cx="1155" cy="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 b="1" i="1">
                    <a:latin typeface="Times New Roman CYR" charset="-52"/>
                  </a:rPr>
                  <a:t>Сеть 3</a:t>
                </a:r>
                <a:endParaRPr kumimoji="0" lang="en-US" altLang="ru-RU" sz="1200">
                  <a:latin typeface="Times New Roman CYR" charset="-52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ru-RU" sz="2400"/>
              </a:p>
            </p:txBody>
          </p:sp>
          <p:sp>
            <p:nvSpPr>
              <p:cNvPr id="78854" name="Freeform 6"/>
              <p:cNvSpPr>
                <a:spLocks/>
              </p:cNvSpPr>
              <p:nvPr/>
            </p:nvSpPr>
            <p:spPr bwMode="auto">
              <a:xfrm>
                <a:off x="6026" y="6065"/>
                <a:ext cx="242" cy="1092"/>
              </a:xfrm>
              <a:custGeom>
                <a:avLst/>
                <a:gdLst>
                  <a:gd name="T0" fmla="*/ 0 w 20000"/>
                  <a:gd name="T1" fmla="*/ 0 h 20000"/>
                  <a:gd name="T2" fmla="*/ 8843 w 20000"/>
                  <a:gd name="T3" fmla="*/ 0 h 20000"/>
                  <a:gd name="T4" fmla="*/ 19917 w 20000"/>
                  <a:gd name="T5" fmla="*/ 19982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8843" y="0"/>
                    </a:lnTo>
                    <a:lnTo>
                      <a:pt x="19917" y="19982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853" name="Rectangle 5"/>
              <p:cNvSpPr>
                <a:spLocks noChangeArrowheads="1"/>
              </p:cNvSpPr>
              <p:nvPr/>
            </p:nvSpPr>
            <p:spPr bwMode="auto">
              <a:xfrm>
                <a:off x="3690" y="8531"/>
                <a:ext cx="1167" cy="1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 b="1">
                    <a:latin typeface="Times New Roman CYR" charset="-52"/>
                  </a:rPr>
                  <a:t>А </a:t>
                </a:r>
                <a:r>
                  <a:rPr kumimoji="0" lang="en-US" altLang="ru-RU" sz="1400" b="1">
                    <a:latin typeface="Times New Roman CYR" charset="-52"/>
                    <a:sym typeface="Symbol" pitchFamily="18" charset="2"/>
                  </a:rPr>
                  <a:t></a:t>
                </a:r>
                <a:r>
                  <a:rPr kumimoji="0" lang="en-US" altLang="ru-RU" sz="1400" b="1">
                    <a:latin typeface="Times New Roman CYR" charset="-52"/>
                  </a:rPr>
                  <a:t> В</a:t>
                </a:r>
                <a:endParaRPr kumimoji="0" lang="en-US" altLang="ru-RU" sz="1200">
                  <a:latin typeface="Times New Roman CYR" charset="-52"/>
                  <a:sym typeface="Symbol" pitchFamily="18" charset="2"/>
                </a:endParaRPr>
              </a:p>
              <a:p>
                <a:pPr algn="just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 b="1">
                    <a:latin typeface="Times New Roman CYR" charset="-52"/>
                    <a:sym typeface="Symbol" pitchFamily="18" charset="2"/>
                  </a:rPr>
                  <a:t>1 - 3</a:t>
                </a:r>
                <a:endParaRPr kumimoji="0" lang="en-US" altLang="ru-RU" sz="1200">
                  <a:latin typeface="Times New Roman CYR" charset="-52"/>
                  <a:sym typeface="Symbol" pitchFamily="18" charset="2"/>
                </a:endParaRPr>
              </a:p>
              <a:p>
                <a:pPr algn="just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 b="1">
                    <a:latin typeface="Times New Roman CYR" charset="-52"/>
                    <a:sym typeface="Symbol" pitchFamily="18" charset="2"/>
                  </a:rPr>
                  <a:t>1 - 2 - 3</a:t>
                </a:r>
                <a:endParaRPr kumimoji="0" lang="en-US" altLang="ru-RU" sz="1200">
                  <a:latin typeface="Times New Roman CYR" charset="-52"/>
                  <a:sym typeface="Symbol" pitchFamily="18" charset="2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ru-RU" sz="1400" b="1">
                  <a:latin typeface="Times New Roman CYR" charset="-52"/>
                  <a:sym typeface="Symbol" pitchFamily="18" charset="2"/>
                </a:endParaRPr>
              </a:p>
            </p:txBody>
          </p:sp>
        </p:grpSp>
      </p:grpSp>
      <p:sp>
        <p:nvSpPr>
          <p:cNvPr id="78928" name="Rectangle 80"/>
          <p:cNvSpPr>
            <a:spLocks noChangeArrowheads="1"/>
          </p:cNvSpPr>
          <p:nvPr/>
        </p:nvSpPr>
        <p:spPr bwMode="auto">
          <a:xfrm>
            <a:off x="50800" y="4454525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ru-RU" altLang="ru-RU" sz="1400">
                <a:latin typeface="Times New Roman CYR" charset="-52"/>
              </a:rPr>
              <a:t/>
            </a:r>
            <a:br>
              <a:rPr kumimoji="0" lang="ru-RU" altLang="ru-RU" sz="1400">
                <a:latin typeface="Times New Roman CYR" charset="-52"/>
              </a:rPr>
            </a:br>
            <a:endParaRPr kumimoji="0" lang="ru-RU" altLang="ru-RU" sz="2400"/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531580" y="723899"/>
            <a:ext cx="836089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 i="1" dirty="0">
                <a:latin typeface="Arial" pitchFamily="34" charset="0"/>
                <a:cs typeface="Arial" pitchFamily="34" charset="0"/>
              </a:rPr>
              <a:t>Сетевой уровень</a:t>
            </a:r>
            <a:r>
              <a:rPr lang="ru-RU" altLang="ru-RU" dirty="0"/>
              <a:t>  - </a:t>
            </a:r>
            <a:r>
              <a:rPr lang="ru-RU" altLang="ru-RU" i="1" dirty="0"/>
              <a:t>доставка пакета</a:t>
            </a:r>
          </a:p>
          <a:p>
            <a:pPr algn="just">
              <a:spcBef>
                <a:spcPct val="50000"/>
              </a:spcBef>
            </a:pPr>
            <a:r>
              <a:rPr lang="ru-RU" altLang="ru-RU" i="1" dirty="0"/>
              <a:t> между любыми двумя узлами сети с произвольной топологией 	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i="1" dirty="0"/>
              <a:t>либо между любыми двумя сетями в составной  </a:t>
            </a:r>
            <a:r>
              <a:rPr lang="ru-RU" altLang="ru-RU" i="1" dirty="0" smtClean="0"/>
              <a:t>сети</a:t>
            </a:r>
            <a:endParaRPr lang="en-US" altLang="ru-RU" dirty="0"/>
          </a:p>
        </p:txBody>
      </p:sp>
      <p:sp>
        <p:nvSpPr>
          <p:cNvPr id="67" name="Text Box 81"/>
          <p:cNvSpPr txBox="1">
            <a:spLocks noChangeArrowheads="1"/>
          </p:cNvSpPr>
          <p:nvPr/>
        </p:nvSpPr>
        <p:spPr bwMode="auto">
          <a:xfrm>
            <a:off x="5791795" y="2800161"/>
            <a:ext cx="324301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 i="1" dirty="0" smtClean="0"/>
              <a:t>“</a:t>
            </a:r>
            <a:r>
              <a:rPr lang="ru-RU" altLang="ru-RU" b="1" i="1" dirty="0"/>
              <a:t>Сеть”</a:t>
            </a:r>
            <a:r>
              <a:rPr lang="ru-RU" altLang="ru-RU" dirty="0"/>
              <a:t> - совокупность компьютеров, использующих для обмена данными единую сетевую технологию</a:t>
            </a:r>
            <a:endParaRPr lang="en-US" altLang="ru-RU" dirty="0"/>
          </a:p>
          <a:p>
            <a:pPr>
              <a:spcBef>
                <a:spcPct val="50000"/>
              </a:spcBef>
            </a:pPr>
            <a:r>
              <a:rPr lang="ru-RU" altLang="ru-RU" b="1" i="1" dirty="0"/>
              <a:t>Маршрут</a:t>
            </a:r>
            <a:r>
              <a:rPr lang="ru-RU" altLang="ru-RU" dirty="0"/>
              <a:t> - последовательность прохождения пакетом маршрутизаторов в составной сети</a:t>
            </a:r>
            <a:endParaRPr lang="en-US" altLang="ru-RU" dirty="0"/>
          </a:p>
          <a:p>
            <a:pPr>
              <a:spcBef>
                <a:spcPct val="50000"/>
              </a:spcBef>
            </a:pPr>
            <a:endParaRPr lang="ru-RU" alt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227763" y="2155247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PDU = </a:t>
            </a:r>
            <a:r>
              <a:rPr lang="ru-RU" dirty="0" smtClean="0"/>
              <a:t>Пакет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1857375" y="2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1857375" y="2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857375" y="2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052853"/>
              </p:ext>
            </p:extLst>
          </p:nvPr>
        </p:nvGraphicFramePr>
        <p:xfrm>
          <a:off x="4427984" y="980728"/>
          <a:ext cx="4513163" cy="5661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7" name="Рисунок" r:id="rId3" imgW="5719680" imgH="7169040" progId="Word.Picture.8">
                  <p:embed/>
                </p:oleObj>
              </mc:Choice>
              <mc:Fallback>
                <p:oleObj name="Рисунок" r:id="rId3" imgW="5719680" imgH="71690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980728"/>
                        <a:ext cx="4513163" cy="56612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539552" y="620688"/>
            <a:ext cx="46440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Составная сеть</a:t>
            </a:r>
          </a:p>
          <a:p>
            <a:pPr>
              <a:spcBef>
                <a:spcPct val="50000"/>
              </a:spcBef>
              <a:buNone/>
            </a:pPr>
            <a:r>
              <a:rPr lang="en-US" altLang="ru-RU" sz="3600" b="1" dirty="0" smtClean="0">
                <a:latin typeface="Arial" pitchFamily="34" charset="0"/>
                <a:cs typeface="Arial" pitchFamily="34" charset="0"/>
              </a:rPr>
              <a:t>internet</a:t>
            </a:r>
            <a:endParaRPr lang="ru-RU" alt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77131" y="2276872"/>
            <a:ext cx="42988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Единая транспортная система</a:t>
            </a:r>
            <a:endParaRPr lang="en-US" dirty="0" smtClean="0"/>
          </a:p>
          <a:p>
            <a:r>
              <a:rPr lang="ru-RU" dirty="0" smtClean="0"/>
              <a:t>Согласование технологий передачи данных</a:t>
            </a:r>
          </a:p>
          <a:p>
            <a:r>
              <a:rPr lang="ru-RU" dirty="0" smtClean="0"/>
              <a:t>Глобальные адреса</a:t>
            </a:r>
          </a:p>
          <a:p>
            <a:r>
              <a:rPr lang="ru-RU" dirty="0" smtClean="0"/>
              <a:t>Маршрутизаторы (</a:t>
            </a:r>
            <a:r>
              <a:rPr lang="en-US" dirty="0" smtClean="0"/>
              <a:t>L3)</a:t>
            </a:r>
            <a:endParaRPr lang="ru-RU" dirty="0" smtClean="0"/>
          </a:p>
          <a:p>
            <a:pPr lvl="1"/>
            <a:r>
              <a:rPr lang="ru-RU" dirty="0" smtClean="0"/>
              <a:t>Физическое соединение сетей</a:t>
            </a:r>
          </a:p>
          <a:p>
            <a:pPr lvl="1"/>
            <a:r>
              <a:rPr lang="ru-RU" dirty="0" smtClean="0"/>
              <a:t>Таблицы маршрутизации</a:t>
            </a:r>
            <a:endParaRPr lang="ru-RU" dirty="0"/>
          </a:p>
          <a:p>
            <a:r>
              <a:rPr lang="ru-RU" dirty="0" smtClean="0"/>
              <a:t>Группа протоколов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Продвижение пакетов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Маршрутизация</a:t>
            </a:r>
          </a:p>
          <a:p>
            <a:pPr lvl="1"/>
            <a:r>
              <a:rPr lang="ru-RU" dirty="0" smtClean="0"/>
              <a:t>…</a:t>
            </a:r>
          </a:p>
          <a:p>
            <a:r>
              <a:rPr lang="ru-RU" dirty="0" smtClean="0"/>
              <a:t>Фильтрация трафика</a:t>
            </a:r>
          </a:p>
        </p:txBody>
      </p:sp>
    </p:spTree>
    <p:extLst>
      <p:ext uri="{BB962C8B-B14F-4D97-AF65-F5344CB8AC3E}">
        <p14:creationId xmlns:p14="http://schemas.microsoft.com/office/powerpoint/2010/main" val="10350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39552" y="908720"/>
            <a:ext cx="835292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 i="1" dirty="0">
                <a:latin typeface="Arial" pitchFamily="34" charset="0"/>
                <a:cs typeface="Arial" pitchFamily="34" charset="0"/>
              </a:rPr>
              <a:t>Транспортный уровень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i="1" dirty="0" smtClean="0">
                <a:latin typeface="Arial" pitchFamily="34" charset="0"/>
                <a:cs typeface="Arial" pitchFamily="34" charset="0"/>
              </a:rPr>
              <a:t>обеспечение </a:t>
            </a:r>
            <a:r>
              <a:rPr lang="ru-RU" altLang="ru-RU" i="1" dirty="0">
                <a:latin typeface="Arial" pitchFamily="34" charset="0"/>
                <a:cs typeface="Arial" pitchFamily="34" charset="0"/>
              </a:rPr>
              <a:t>доставки информации с требуемым качеством между любыми узлами сети</a:t>
            </a:r>
            <a:endParaRPr lang="en-US" altLang="ru-RU" b="1" i="1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 Разбивка </a:t>
            </a:r>
            <a:r>
              <a:rPr lang="ru-RU" altLang="ru-RU" dirty="0"/>
              <a:t>сообщения сеансового уровня на пакеты, нумерация их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 Буферизация </a:t>
            </a:r>
            <a:r>
              <a:rPr lang="ru-RU" altLang="ru-RU" dirty="0"/>
              <a:t>принимаемых пакетов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 Упорядочивание </a:t>
            </a:r>
            <a:r>
              <a:rPr lang="ru-RU" altLang="ru-RU" dirty="0"/>
              <a:t>прибывающих </a:t>
            </a:r>
            <a:r>
              <a:rPr lang="ru-RU" altLang="ru-RU" dirty="0" smtClean="0"/>
              <a:t>пакетов</a:t>
            </a: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 Повторная передача утерянных / искаженных пакетов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 Адресация </a:t>
            </a:r>
            <a:r>
              <a:rPr lang="ru-RU" altLang="ru-RU" dirty="0"/>
              <a:t>прикладных процессов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 Управление потоком</a:t>
            </a: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Мультиплексирование</a:t>
            </a: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5 классов транспортного сервиса (0 – 4)</a:t>
            </a: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Реализуется </a:t>
            </a:r>
            <a:r>
              <a:rPr lang="ru-RU" altLang="ru-RU" dirty="0" err="1" smtClean="0"/>
              <a:t>программно</a:t>
            </a:r>
            <a:endParaRPr lang="en-US" altLang="ru-RU" dirty="0"/>
          </a:p>
          <a:p>
            <a:pPr>
              <a:spcBef>
                <a:spcPct val="50000"/>
              </a:spcBef>
            </a:pP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blogsisadmina.ru/wp-content/uploads/2016/11/model-o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" y="1052736"/>
            <a:ext cx="9135864" cy="51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043608" y="1268760"/>
            <a:ext cx="7010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 i="1" dirty="0">
                <a:latin typeface="Arial" pitchFamily="34" charset="0"/>
                <a:cs typeface="Arial" pitchFamily="34" charset="0"/>
              </a:rPr>
              <a:t>Сеансовый уровень</a:t>
            </a:r>
            <a:r>
              <a:rPr lang="ru-RU" altLang="ru-RU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i="1" dirty="0">
                <a:latin typeface="Arial" pitchFamily="34" charset="0"/>
                <a:cs typeface="Arial" pitchFamily="34" charset="0"/>
              </a:rPr>
              <a:t>        </a:t>
            </a:r>
            <a:endParaRPr lang="ru-RU" altLang="ru-RU" i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i="1" dirty="0" smtClean="0">
                <a:latin typeface="Arial" pitchFamily="34" charset="0"/>
                <a:cs typeface="Arial" pitchFamily="34" charset="0"/>
              </a:rPr>
              <a:t>управление </a:t>
            </a:r>
            <a:r>
              <a:rPr lang="ru-RU" altLang="ru-RU" i="1" dirty="0">
                <a:latin typeface="Arial" pitchFamily="34" charset="0"/>
                <a:cs typeface="Arial" pitchFamily="34" charset="0"/>
              </a:rPr>
              <a:t>диалогом объектов прикладного уровня</a:t>
            </a:r>
            <a:endParaRPr lang="en-US" altLang="ru-RU" b="1" i="1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dirty="0"/>
              <a:t>У</a:t>
            </a:r>
            <a:r>
              <a:rPr lang="ru-RU" altLang="ru-RU" dirty="0" smtClean="0"/>
              <a:t>становление </a:t>
            </a:r>
            <a:r>
              <a:rPr lang="ru-RU" altLang="ru-RU" dirty="0"/>
              <a:t>способа обмена сообщениями (дуплексный или полудуплексный</a:t>
            </a:r>
            <a:r>
              <a:rPr lang="ru-RU" altLang="ru-RU" dirty="0" smtClean="0"/>
              <a:t>)</a:t>
            </a: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Определение прав на передачу / приём данных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/>
              <a:t>С</a:t>
            </a:r>
            <a:r>
              <a:rPr lang="ru-RU" altLang="ru-RU" dirty="0" smtClean="0"/>
              <a:t>инхронизация </a:t>
            </a:r>
            <a:r>
              <a:rPr lang="ru-RU" altLang="ru-RU" dirty="0"/>
              <a:t>обмена сообщениями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Организация </a:t>
            </a:r>
            <a:r>
              <a:rPr lang="ru-RU" altLang="ru-RU" dirty="0"/>
              <a:t>“контрольных точек” </a:t>
            </a:r>
            <a:r>
              <a:rPr lang="ru-RU" altLang="ru-RU" dirty="0" smtClean="0"/>
              <a:t>диалога (возобновление)</a:t>
            </a: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Поддержание сеанса при неактивности приложений</a:t>
            </a:r>
            <a:endParaRPr lang="ru-RU" altLang="ru-RU" dirty="0" smtClean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В явном виде практически не используется</a:t>
            </a:r>
            <a:endParaRPr lang="en-US" altLang="ru-RU" dirty="0"/>
          </a:p>
          <a:p>
            <a:pPr>
              <a:spcBef>
                <a:spcPct val="50000"/>
              </a:spcBef>
            </a:pP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755576" y="908720"/>
            <a:ext cx="7632848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 i="1" dirty="0">
                <a:latin typeface="Arial" pitchFamily="34" charset="0"/>
                <a:cs typeface="Arial" pitchFamily="34" charset="0"/>
              </a:rPr>
              <a:t>Уровень представления</a:t>
            </a:r>
            <a:r>
              <a:rPr lang="ru-RU" altLang="ru-RU" b="1" i="1" dirty="0">
                <a:latin typeface="Arial" pitchFamily="34" charset="0"/>
                <a:cs typeface="Arial" pitchFamily="34" charset="0"/>
              </a:rPr>
              <a:t>   - </a:t>
            </a:r>
            <a:endParaRPr lang="ru-RU" altLang="ru-RU" b="1" i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i="1" dirty="0" smtClean="0">
                <a:latin typeface="Arial" pitchFamily="34" charset="0"/>
                <a:cs typeface="Arial" pitchFamily="34" charset="0"/>
              </a:rPr>
              <a:t>согласовывает </a:t>
            </a:r>
            <a:r>
              <a:rPr lang="ru-RU" altLang="ru-RU" i="1" dirty="0">
                <a:latin typeface="Arial" pitchFamily="34" charset="0"/>
                <a:cs typeface="Arial" pitchFamily="34" charset="0"/>
              </a:rPr>
              <a:t>представление (синтаксис) данных при взаимодействии двух прикладных </a:t>
            </a:r>
            <a:r>
              <a:rPr lang="ru-RU" altLang="ru-RU" i="1" dirty="0" smtClean="0">
                <a:latin typeface="Arial" pitchFamily="34" charset="0"/>
                <a:cs typeface="Arial" pitchFamily="34" charset="0"/>
              </a:rPr>
              <a:t>процессов (не изменяя содержание)</a:t>
            </a:r>
            <a:endParaRPr lang="en-US" altLang="ru-RU" b="1" i="1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Преобразование данных между стандартами </a:t>
            </a:r>
            <a:r>
              <a:rPr lang="en-US" altLang="ru-RU" dirty="0" smtClean="0"/>
              <a:t>(ASCII / EBCDIC)</a:t>
            </a:r>
            <a:endParaRPr lang="ru-RU" altLang="ru-RU" dirty="0" smtClean="0"/>
          </a:p>
          <a:p>
            <a:pPr algn="just">
              <a:spcBef>
                <a:spcPct val="50000"/>
              </a:spcBef>
            </a:pPr>
            <a:r>
              <a:rPr lang="ru-RU" altLang="ru-RU" dirty="0"/>
              <a:t>П</a:t>
            </a:r>
            <a:r>
              <a:rPr lang="ru-RU" altLang="ru-RU" dirty="0" smtClean="0"/>
              <a:t>реобразование </a:t>
            </a:r>
            <a:r>
              <a:rPr lang="ru-RU" altLang="ru-RU" dirty="0"/>
              <a:t>данных </a:t>
            </a:r>
            <a:r>
              <a:rPr lang="ru-RU" altLang="ru-RU" dirty="0" smtClean="0"/>
              <a:t>между форматами</a:t>
            </a: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Преобразование структур данных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Шифровка </a:t>
            </a:r>
            <a:r>
              <a:rPr lang="ru-RU" altLang="ru-RU" dirty="0"/>
              <a:t>и расшифровка </a:t>
            </a:r>
            <a:r>
              <a:rPr lang="ru-RU" altLang="ru-RU" dirty="0" smtClean="0"/>
              <a:t>данных (</a:t>
            </a:r>
            <a:r>
              <a:rPr lang="en-US" altLang="ru-RU" dirty="0" smtClean="0"/>
              <a:t>MIME / SSL / TLS)</a:t>
            </a:r>
            <a:endParaRPr lang="en-US" altLang="ru-RU" dirty="0"/>
          </a:p>
          <a:p>
            <a:pPr>
              <a:spcBef>
                <a:spcPct val="50000"/>
              </a:spcBef>
            </a:pPr>
            <a:endParaRPr lang="ru-RU" alt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4457383"/>
            <a:ext cx="7992888" cy="9417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latin typeface="Courier" pitchFamily="49" charset="0"/>
              </a:rPr>
              <a:t>Content-Transfer-Encoding: </a:t>
            </a:r>
            <a:r>
              <a:rPr lang="en-US" sz="1200" dirty="0" smtClean="0">
                <a:latin typeface="Courier" pitchFamily="49" charset="0"/>
              </a:rPr>
              <a:t>quoted-printable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latin typeface="Courier" pitchFamily="49" charset="0"/>
              </a:rPr>
              <a:t>=D0=9F=D1=80=D0=B5=D0=B2=D0=B5=D0=B4,=20=D0=9C=D0=B5=D0=B4=D0=B2=D0=B5=D0=B4!</a:t>
            </a:r>
          </a:p>
          <a:p>
            <a:pPr>
              <a:buNone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60872" y="5733255"/>
            <a:ext cx="3790776" cy="72019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latin typeface="Courier" pitchFamily="49" charset="0"/>
              </a:rPr>
              <a:t>Content-Transfer-Encoding: "base64"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latin typeface="Courier" pitchFamily="49" charset="0"/>
              </a:rPr>
              <a:t>0J/RgNC10LLQtdC0LCDQnNC10LTQstC10LQh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42024" y="5589240"/>
            <a:ext cx="3672408" cy="720197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latin typeface="Courier" pitchFamily="49" charset="0"/>
              </a:rPr>
              <a:t>Content-Transfer-Encoding: </a:t>
            </a:r>
            <a:r>
              <a:rPr lang="en-US" sz="1200" dirty="0" smtClean="0">
                <a:latin typeface="Courier" pitchFamily="49" charset="0"/>
              </a:rPr>
              <a:t>“8bit"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ru-RU" sz="1200" dirty="0" err="1">
                <a:latin typeface="Courier" pitchFamily="49" charset="0"/>
              </a:rPr>
              <a:t>Превед</a:t>
            </a:r>
            <a:r>
              <a:rPr lang="ru-RU" sz="1200" dirty="0">
                <a:latin typeface="Courier" pitchFamily="49" charset="0"/>
              </a:rPr>
              <a:t>, </a:t>
            </a:r>
            <a:r>
              <a:rPr lang="ru-RU" sz="1200" dirty="0" err="1">
                <a:latin typeface="Courier" pitchFamily="49" charset="0"/>
              </a:rPr>
              <a:t>Медвед</a:t>
            </a:r>
            <a:r>
              <a:rPr lang="ru-RU" sz="1200" dirty="0">
                <a:latin typeface="Courier" pitchFamily="49" charset="0"/>
              </a:rPr>
              <a:t>!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27584" y="1196752"/>
            <a:ext cx="6629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 i="1" dirty="0">
                <a:latin typeface="Arial" pitchFamily="34" charset="0"/>
                <a:cs typeface="Arial" pitchFamily="34" charset="0"/>
              </a:rPr>
              <a:t>Прикладной </a:t>
            </a:r>
            <a:r>
              <a:rPr lang="ru-RU" altLang="ru-RU" sz="2800" b="1" i="1" dirty="0" smtClean="0">
                <a:latin typeface="Arial" pitchFamily="34" charset="0"/>
                <a:cs typeface="Arial" pitchFamily="34" charset="0"/>
              </a:rPr>
              <a:t>уровень</a:t>
            </a:r>
            <a:endParaRPr lang="ru-RU" altLang="ru-RU" b="1" i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i="1" dirty="0" smtClean="0">
                <a:latin typeface="Arial" pitchFamily="34" charset="0"/>
                <a:cs typeface="Arial" pitchFamily="34" charset="0"/>
              </a:rPr>
              <a:t>набор </a:t>
            </a:r>
            <a:r>
              <a:rPr lang="ru-RU" altLang="ru-RU" i="1" dirty="0">
                <a:latin typeface="Arial" pitchFamily="34" charset="0"/>
                <a:cs typeface="Arial" pitchFamily="34" charset="0"/>
              </a:rPr>
              <a:t>всех сетевых сервисов, которые предоставляет система конечному пользователю</a:t>
            </a:r>
            <a:endParaRPr lang="en-US" altLang="ru-RU" b="1" i="1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dirty="0"/>
              <a:t>идентификация, проверка прав доступа пользователя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en-US" altLang="ru-RU" dirty="0" smtClean="0"/>
              <a:t>WWW</a:t>
            </a:r>
            <a:endParaRPr lang="ru-RU" altLang="ru-RU" dirty="0" smtClean="0"/>
          </a:p>
          <a:p>
            <a:pPr algn="just">
              <a:spcBef>
                <a:spcPct val="50000"/>
              </a:spcBef>
            </a:pPr>
            <a:r>
              <a:rPr lang="ru-RU" altLang="ru-RU" dirty="0" err="1" smtClean="0"/>
              <a:t>принт</a:t>
            </a:r>
            <a:r>
              <a:rPr lang="ru-RU" altLang="ru-RU" dirty="0" smtClean="0"/>
              <a:t>- </a:t>
            </a:r>
            <a:r>
              <a:rPr lang="ru-RU" altLang="ru-RU" dirty="0"/>
              <a:t>и </a:t>
            </a:r>
            <a:r>
              <a:rPr lang="ru-RU" altLang="ru-RU" dirty="0" smtClean="0"/>
              <a:t>файл-сервис</a:t>
            </a: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Почта</a:t>
            </a: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удаленный доступ</a:t>
            </a:r>
            <a:endParaRPr lang="en-US" altLang="ru-RU" dirty="0" smtClean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...</a:t>
            </a:r>
            <a:endParaRPr lang="en-US" altLang="ru-RU" dirty="0"/>
          </a:p>
          <a:p>
            <a:pPr>
              <a:spcBef>
                <a:spcPct val="50000"/>
              </a:spcBef>
            </a:pPr>
            <a:endParaRPr lang="ru-RU" alt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868144" y="458112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PDU = </a:t>
            </a:r>
            <a:r>
              <a:rPr lang="ru-RU" dirty="0" smtClean="0"/>
              <a:t>Сообщение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79343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Распределение функций</a:t>
            </a:r>
            <a:endParaRPr lang="ru-RU" alt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1066800" y="1219200"/>
          <a:ext cx="7019925" cy="707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2" name="Документ" r:id="rId3" imgW="5643360" imgH="6545160" progId="Word.Document.8">
                  <p:embed/>
                </p:oleObj>
              </mc:Choice>
              <mc:Fallback>
                <p:oleObj name="Документ" r:id="rId3" imgW="5643360" imgH="65451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19200"/>
                        <a:ext cx="7019925" cy="707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914400" y="0"/>
            <a:ext cx="70866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>
                <a:latin typeface="Arial" pitchFamily="34" charset="0"/>
              </a:rPr>
              <a:t>Сетезависимые и сетенезависимые </a:t>
            </a:r>
            <a:br>
              <a:rPr lang="ru-RU" altLang="ru-RU" sz="2800" b="1">
                <a:latin typeface="Arial" pitchFamily="34" charset="0"/>
              </a:rPr>
            </a:br>
            <a:r>
              <a:rPr lang="ru-RU" altLang="ru-RU" sz="2800" b="1">
                <a:latin typeface="Arial" pitchFamily="34" charset="0"/>
              </a:rPr>
              <a:t>уровни модели OSI</a:t>
            </a:r>
            <a:endParaRPr lang="ru-RU" alt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40" name="Rectangle 48"/>
          <p:cNvSpPr>
            <a:spLocks noChangeArrowheads="1"/>
          </p:cNvSpPr>
          <p:nvPr/>
        </p:nvSpPr>
        <p:spPr bwMode="auto">
          <a:xfrm>
            <a:off x="533400" y="457200"/>
            <a:ext cx="8610600" cy="640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295400" y="4648200"/>
            <a:ext cx="533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981200" y="4648200"/>
            <a:ext cx="533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2743200" y="4648200"/>
            <a:ext cx="533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609600" y="4648200"/>
            <a:ext cx="533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5029200" y="4648200"/>
            <a:ext cx="533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5715000" y="4648200"/>
            <a:ext cx="533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6400800" y="4648200"/>
            <a:ext cx="533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4343400" y="4648200"/>
            <a:ext cx="533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7162800" y="47244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600" b="1"/>
              <a:t>Физический</a:t>
            </a: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762000" y="4953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1981200" y="4038600"/>
            <a:ext cx="533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1295400" y="4038600"/>
            <a:ext cx="533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609600" y="4038600"/>
            <a:ext cx="533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5029200" y="4038600"/>
            <a:ext cx="533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5715000" y="4038600"/>
            <a:ext cx="533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6400800" y="4038600"/>
            <a:ext cx="533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609600" y="3429000"/>
            <a:ext cx="533400" cy="457200"/>
          </a:xfrm>
          <a:prstGeom prst="rect">
            <a:avLst/>
          </a:prstGeom>
          <a:solidFill>
            <a:srgbClr val="F4042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1295400" y="3429000"/>
            <a:ext cx="533400" cy="457200"/>
          </a:xfrm>
          <a:prstGeom prst="rect">
            <a:avLst/>
          </a:prstGeom>
          <a:solidFill>
            <a:srgbClr val="F4042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6400800" y="3429000"/>
            <a:ext cx="533400" cy="457200"/>
          </a:xfrm>
          <a:prstGeom prst="rect">
            <a:avLst/>
          </a:prstGeom>
          <a:solidFill>
            <a:srgbClr val="F4042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5715000" y="3429000"/>
            <a:ext cx="533400" cy="457200"/>
          </a:xfrm>
          <a:prstGeom prst="rect">
            <a:avLst/>
          </a:prstGeom>
          <a:solidFill>
            <a:srgbClr val="F4042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609600" y="2819400"/>
            <a:ext cx="5334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6400800" y="2819400"/>
            <a:ext cx="5334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609600" y="990600"/>
            <a:ext cx="533400" cy="457200"/>
          </a:xfrm>
          <a:prstGeom prst="rect">
            <a:avLst/>
          </a:prstGeom>
          <a:solidFill>
            <a:srgbClr val="FCF7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19" name="Rectangle 27"/>
          <p:cNvSpPr>
            <a:spLocks noChangeArrowheads="1"/>
          </p:cNvSpPr>
          <p:nvPr/>
        </p:nvSpPr>
        <p:spPr bwMode="auto">
          <a:xfrm>
            <a:off x="609600" y="1600200"/>
            <a:ext cx="533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6400800" y="1600200"/>
            <a:ext cx="533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609600" y="2209800"/>
            <a:ext cx="533400" cy="457200"/>
          </a:xfrm>
          <a:prstGeom prst="rect">
            <a:avLst/>
          </a:prstGeom>
          <a:solidFill>
            <a:srgbClr val="E9D4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6400800" y="2209800"/>
            <a:ext cx="533400" cy="457200"/>
          </a:xfrm>
          <a:prstGeom prst="rect">
            <a:avLst/>
          </a:prstGeom>
          <a:solidFill>
            <a:srgbClr val="E9D4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23" name="Rectangle 31"/>
          <p:cNvSpPr>
            <a:spLocks noChangeArrowheads="1"/>
          </p:cNvSpPr>
          <p:nvPr/>
        </p:nvSpPr>
        <p:spPr bwMode="auto">
          <a:xfrm>
            <a:off x="6400800" y="990600"/>
            <a:ext cx="533400" cy="457200"/>
          </a:xfrm>
          <a:prstGeom prst="rect">
            <a:avLst/>
          </a:prstGeom>
          <a:solidFill>
            <a:srgbClr val="FCF7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609600" y="609600"/>
            <a:ext cx="6324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25" name="Text Box 33"/>
          <p:cNvSpPr txBox="1">
            <a:spLocks noChangeArrowheads="1"/>
          </p:cNvSpPr>
          <p:nvPr/>
        </p:nvSpPr>
        <p:spPr bwMode="auto">
          <a:xfrm>
            <a:off x="1066800" y="533400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800"/>
              <a:t>Шлюз</a:t>
            </a:r>
          </a:p>
        </p:txBody>
      </p:sp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1295400" y="3124200"/>
            <a:ext cx="4953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27" name="Text Box 35"/>
          <p:cNvSpPr txBox="1">
            <a:spLocks noChangeArrowheads="1"/>
          </p:cNvSpPr>
          <p:nvPr/>
        </p:nvSpPr>
        <p:spPr bwMode="auto">
          <a:xfrm>
            <a:off x="1371600" y="3048000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800"/>
              <a:t>Маршрутизатор</a:t>
            </a:r>
          </a:p>
        </p:txBody>
      </p:sp>
      <p:sp>
        <p:nvSpPr>
          <p:cNvPr id="85028" name="Rectangle 36"/>
          <p:cNvSpPr>
            <a:spLocks noChangeArrowheads="1"/>
          </p:cNvSpPr>
          <p:nvPr/>
        </p:nvSpPr>
        <p:spPr bwMode="auto">
          <a:xfrm>
            <a:off x="1905000" y="3657600"/>
            <a:ext cx="358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1981200" y="3733800"/>
            <a:ext cx="3581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30" name="Text Box 38"/>
          <p:cNvSpPr txBox="1">
            <a:spLocks noChangeArrowheads="1"/>
          </p:cNvSpPr>
          <p:nvPr/>
        </p:nvSpPr>
        <p:spPr bwMode="auto">
          <a:xfrm>
            <a:off x="2057400" y="36576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800"/>
              <a:t>Мост</a:t>
            </a:r>
            <a:r>
              <a:rPr lang="en-US" altLang="ru-RU" sz="1800"/>
              <a:t>/</a:t>
            </a:r>
            <a:r>
              <a:rPr lang="ru-RU" altLang="ru-RU" sz="1800"/>
              <a:t>коммутатор</a:t>
            </a:r>
            <a:r>
              <a:rPr lang="en-US" altLang="ru-RU" sz="1800"/>
              <a:t>/</a:t>
            </a:r>
            <a:r>
              <a:rPr lang="ru-RU" altLang="ru-RU" sz="1800"/>
              <a:t>сетевой адаптер</a:t>
            </a:r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2743200" y="4343400"/>
            <a:ext cx="2133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33" name="Text Box 41"/>
          <p:cNvSpPr txBox="1">
            <a:spLocks noChangeArrowheads="1"/>
          </p:cNvSpPr>
          <p:nvPr/>
        </p:nvSpPr>
        <p:spPr bwMode="auto">
          <a:xfrm>
            <a:off x="2819400" y="4267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800"/>
              <a:t>Повторитель</a:t>
            </a:r>
          </a:p>
        </p:txBody>
      </p:sp>
      <p:sp>
        <p:nvSpPr>
          <p:cNvPr id="85034" name="Text Box 42"/>
          <p:cNvSpPr txBox="1">
            <a:spLocks noChangeArrowheads="1"/>
          </p:cNvSpPr>
          <p:nvPr/>
        </p:nvSpPr>
        <p:spPr bwMode="auto">
          <a:xfrm>
            <a:off x="7239000" y="40386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600" b="1"/>
              <a:t>Канальный</a:t>
            </a:r>
          </a:p>
        </p:txBody>
      </p:sp>
      <p:sp>
        <p:nvSpPr>
          <p:cNvPr id="85035" name="Text Box 43"/>
          <p:cNvSpPr txBox="1">
            <a:spLocks noChangeArrowheads="1"/>
          </p:cNvSpPr>
          <p:nvPr/>
        </p:nvSpPr>
        <p:spPr bwMode="auto">
          <a:xfrm>
            <a:off x="7162800" y="34290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600" b="1"/>
              <a:t>Сетевой</a:t>
            </a:r>
          </a:p>
        </p:txBody>
      </p:sp>
      <p:sp>
        <p:nvSpPr>
          <p:cNvPr id="85036" name="Text Box 44"/>
          <p:cNvSpPr txBox="1">
            <a:spLocks noChangeArrowheads="1"/>
          </p:cNvSpPr>
          <p:nvPr/>
        </p:nvSpPr>
        <p:spPr bwMode="auto">
          <a:xfrm>
            <a:off x="7086600" y="28956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600" b="1"/>
              <a:t>Транспортный</a:t>
            </a:r>
          </a:p>
        </p:txBody>
      </p:sp>
      <p:sp>
        <p:nvSpPr>
          <p:cNvPr id="85037" name="Text Box 45"/>
          <p:cNvSpPr txBox="1">
            <a:spLocks noChangeArrowheads="1"/>
          </p:cNvSpPr>
          <p:nvPr/>
        </p:nvSpPr>
        <p:spPr bwMode="auto">
          <a:xfrm>
            <a:off x="7162800" y="23622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600" b="1"/>
              <a:t>Сеансовый</a:t>
            </a:r>
          </a:p>
        </p:txBody>
      </p:sp>
      <p:sp>
        <p:nvSpPr>
          <p:cNvPr id="85038" name="Text Box 46"/>
          <p:cNvSpPr txBox="1">
            <a:spLocks noChangeArrowheads="1"/>
          </p:cNvSpPr>
          <p:nvPr/>
        </p:nvSpPr>
        <p:spPr bwMode="auto">
          <a:xfrm>
            <a:off x="7086600" y="1676400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600" b="1"/>
              <a:t>Представительный</a:t>
            </a:r>
          </a:p>
        </p:txBody>
      </p:sp>
      <p:sp>
        <p:nvSpPr>
          <p:cNvPr id="85039" name="Text Box 47"/>
          <p:cNvSpPr txBox="1">
            <a:spLocks noChangeArrowheads="1"/>
          </p:cNvSpPr>
          <p:nvPr/>
        </p:nvSpPr>
        <p:spPr bwMode="auto">
          <a:xfrm>
            <a:off x="7010400" y="10668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600" b="1"/>
              <a:t>Прикладной</a:t>
            </a:r>
          </a:p>
        </p:txBody>
      </p:sp>
      <p:sp>
        <p:nvSpPr>
          <p:cNvPr id="85041" name="Text Box 49"/>
          <p:cNvSpPr txBox="1">
            <a:spLocks noChangeArrowheads="1"/>
          </p:cNvSpPr>
          <p:nvPr/>
        </p:nvSpPr>
        <p:spPr bwMode="auto">
          <a:xfrm>
            <a:off x="381000" y="0"/>
            <a:ext cx="8458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400" dirty="0"/>
              <a:t>Уровни, на которых работают коммуникационные устройства</a:t>
            </a:r>
          </a:p>
        </p:txBody>
      </p:sp>
      <p:sp>
        <p:nvSpPr>
          <p:cNvPr id="85042" name="Line 50"/>
          <p:cNvSpPr>
            <a:spLocks noChangeShapeType="1"/>
          </p:cNvSpPr>
          <p:nvPr/>
        </p:nvSpPr>
        <p:spPr bwMode="auto">
          <a:xfrm>
            <a:off x="29718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43" name="Line 51"/>
          <p:cNvSpPr>
            <a:spLocks noChangeShapeType="1"/>
          </p:cNvSpPr>
          <p:nvPr/>
        </p:nvSpPr>
        <p:spPr bwMode="auto">
          <a:xfrm>
            <a:off x="2971800" y="5486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44" name="Line 52"/>
          <p:cNvSpPr>
            <a:spLocks noChangeShapeType="1"/>
          </p:cNvSpPr>
          <p:nvPr/>
        </p:nvSpPr>
        <p:spPr bwMode="auto">
          <a:xfrm flipV="1">
            <a:off x="46482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45" name="Text Box 53"/>
          <p:cNvSpPr txBox="1">
            <a:spLocks noChangeArrowheads="1"/>
          </p:cNvSpPr>
          <p:nvPr/>
        </p:nvSpPr>
        <p:spPr bwMode="auto">
          <a:xfrm>
            <a:off x="2362200" y="5181600"/>
            <a:ext cx="297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1600"/>
              <a:t>Физические</a:t>
            </a:r>
          </a:p>
          <a:p>
            <a:pPr algn="ctr">
              <a:lnSpc>
                <a:spcPct val="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1600"/>
              <a:t> сегменты</a:t>
            </a:r>
          </a:p>
        </p:txBody>
      </p:sp>
      <p:sp>
        <p:nvSpPr>
          <p:cNvPr id="85046" name="Line 54"/>
          <p:cNvSpPr>
            <a:spLocks noChangeShapeType="1"/>
          </p:cNvSpPr>
          <p:nvPr/>
        </p:nvSpPr>
        <p:spPr bwMode="auto">
          <a:xfrm>
            <a:off x="2209800" y="5105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48" name="Line 56"/>
          <p:cNvSpPr>
            <a:spLocks noChangeShapeType="1"/>
          </p:cNvSpPr>
          <p:nvPr/>
        </p:nvSpPr>
        <p:spPr bwMode="auto">
          <a:xfrm>
            <a:off x="5334000" y="5105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49" name="Line 57"/>
          <p:cNvSpPr>
            <a:spLocks noChangeShapeType="1"/>
          </p:cNvSpPr>
          <p:nvPr/>
        </p:nvSpPr>
        <p:spPr bwMode="auto">
          <a:xfrm>
            <a:off x="2209800" y="5791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51" name="Text Box 59"/>
          <p:cNvSpPr txBox="1">
            <a:spLocks noChangeArrowheads="1"/>
          </p:cNvSpPr>
          <p:nvPr/>
        </p:nvSpPr>
        <p:spPr bwMode="auto">
          <a:xfrm>
            <a:off x="2286000" y="5486400"/>
            <a:ext cx="281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600"/>
              <a:t>Логические сегменты</a:t>
            </a:r>
          </a:p>
        </p:txBody>
      </p:sp>
      <p:sp>
        <p:nvSpPr>
          <p:cNvPr id="85052" name="Line 60"/>
          <p:cNvSpPr>
            <a:spLocks noChangeShapeType="1"/>
          </p:cNvSpPr>
          <p:nvPr/>
        </p:nvSpPr>
        <p:spPr bwMode="auto">
          <a:xfrm>
            <a:off x="1524000" y="5105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54" name="Line 62"/>
          <p:cNvSpPr>
            <a:spLocks noChangeShapeType="1"/>
          </p:cNvSpPr>
          <p:nvPr/>
        </p:nvSpPr>
        <p:spPr bwMode="auto">
          <a:xfrm>
            <a:off x="6019800" y="5105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55" name="Line 63"/>
          <p:cNvSpPr>
            <a:spLocks noChangeShapeType="1"/>
          </p:cNvSpPr>
          <p:nvPr/>
        </p:nvSpPr>
        <p:spPr bwMode="auto">
          <a:xfrm>
            <a:off x="1524000" y="62484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57" name="Text Box 65"/>
          <p:cNvSpPr txBox="1">
            <a:spLocks noChangeArrowheads="1"/>
          </p:cNvSpPr>
          <p:nvPr/>
        </p:nvSpPr>
        <p:spPr bwMode="auto">
          <a:xfrm>
            <a:off x="1828800" y="594360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600"/>
              <a:t>Сети (подсети)</a:t>
            </a:r>
            <a:endParaRPr lang="ru-RU" altLang="ru-RU"/>
          </a:p>
        </p:txBody>
      </p:sp>
      <p:sp>
        <p:nvSpPr>
          <p:cNvPr id="85058" name="Line 66"/>
          <p:cNvSpPr>
            <a:spLocks noChangeShapeType="1"/>
          </p:cNvSpPr>
          <p:nvPr/>
        </p:nvSpPr>
        <p:spPr bwMode="auto">
          <a:xfrm>
            <a:off x="914400" y="5105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59" name="Line 67"/>
          <p:cNvSpPr>
            <a:spLocks noChangeShapeType="1"/>
          </p:cNvSpPr>
          <p:nvPr/>
        </p:nvSpPr>
        <p:spPr bwMode="auto">
          <a:xfrm>
            <a:off x="6705600" y="5105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60" name="Line 68"/>
          <p:cNvSpPr>
            <a:spLocks noChangeShapeType="1"/>
          </p:cNvSpPr>
          <p:nvPr/>
        </p:nvSpPr>
        <p:spPr bwMode="auto">
          <a:xfrm>
            <a:off x="914400" y="65532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62" name="Text Box 70"/>
          <p:cNvSpPr txBox="1">
            <a:spLocks noChangeArrowheads="1"/>
          </p:cNvSpPr>
          <p:nvPr/>
        </p:nvSpPr>
        <p:spPr bwMode="auto">
          <a:xfrm>
            <a:off x="1828800" y="624840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1600"/>
              <a:t>Интерсети</a:t>
            </a:r>
          </a:p>
        </p:txBody>
      </p:sp>
    </p:spTree>
    <p:extLst>
      <p:ext uri="{BB962C8B-B14F-4D97-AF65-F5344CB8AC3E}">
        <p14:creationId xmlns:p14="http://schemas.microsoft.com/office/powerpoint/2010/main" val="11063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611560" y="1375530"/>
            <a:ext cx="843478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ru-RU" altLang="ru-RU" sz="2800" b="1" i="1" dirty="0"/>
              <a:t>Открытая спецификация</a:t>
            </a:r>
            <a:r>
              <a:rPr lang="ru-RU" altLang="ru-RU" dirty="0"/>
              <a:t> </a:t>
            </a:r>
            <a:r>
              <a:rPr lang="ru-RU" altLang="ru-RU" dirty="0" smtClean="0"/>
              <a:t>– опубликованная, общедоступная </a:t>
            </a:r>
            <a:r>
              <a:rPr lang="ru-RU" altLang="ru-RU" dirty="0"/>
              <a:t>спецификация, </a:t>
            </a:r>
            <a:r>
              <a:rPr lang="ru-RU" altLang="ru-RU" dirty="0" smtClean="0"/>
              <a:t>соответствующая стандартам и принятая в результате  достижения согласия после всестороннего обсуждения всеми заинтересованными сторонами</a:t>
            </a:r>
          </a:p>
          <a:p>
            <a:pPr algn="just">
              <a:spcBef>
                <a:spcPct val="50000"/>
              </a:spcBef>
              <a:buNone/>
            </a:pPr>
            <a:r>
              <a:rPr lang="ru-RU" altLang="ru-RU" sz="2800" b="1" i="1" dirty="0" smtClean="0"/>
              <a:t>Открытая система </a:t>
            </a:r>
            <a:r>
              <a:rPr lang="ru-RU" altLang="ru-RU" dirty="0" smtClean="0"/>
              <a:t>– построена на открытых спецификациях</a:t>
            </a:r>
          </a:p>
          <a:p>
            <a:pPr marL="800100" lvl="1" indent="-342900" algn="just">
              <a:spcBef>
                <a:spcPct val="50000"/>
              </a:spcBef>
            </a:pPr>
            <a:r>
              <a:rPr lang="ru-RU" altLang="ru-RU" dirty="0" smtClean="0"/>
              <a:t>В идеале</a:t>
            </a:r>
            <a:endParaRPr lang="en-US" altLang="ru-RU" dirty="0"/>
          </a:p>
          <a:p>
            <a:pPr>
              <a:spcBef>
                <a:spcPct val="50000"/>
              </a:spcBef>
            </a:pPr>
            <a:r>
              <a:rPr lang="ru-RU" altLang="ru-RU" b="1" i="1" dirty="0" smtClean="0">
                <a:latin typeface="Arial" pitchFamily="34" charset="0"/>
                <a:cs typeface="Arial" pitchFamily="34" charset="0"/>
              </a:rPr>
              <a:t>Преимущества</a:t>
            </a:r>
            <a:r>
              <a:rPr lang="ru-RU" altLang="ru-RU" b="1" i="1" dirty="0" smtClean="0">
                <a:latin typeface="Arial" pitchFamily="34" charset="0"/>
              </a:rPr>
              <a:t> </a:t>
            </a:r>
            <a:r>
              <a:rPr lang="ru-RU" altLang="ru-RU" b="1" i="1" dirty="0">
                <a:latin typeface="Arial" pitchFamily="34" charset="0"/>
              </a:rPr>
              <a:t>открытых систем</a:t>
            </a:r>
            <a:r>
              <a:rPr lang="ru-RU" altLang="ru-RU" b="1" i="1" dirty="0">
                <a:latin typeface="Arial" pitchFamily="34" charset="0"/>
                <a:cs typeface="Arial" pitchFamily="34" charset="0"/>
              </a:rPr>
              <a:t>:</a:t>
            </a:r>
            <a:endParaRPr lang="en-US" altLang="ru-RU" b="1" i="1" dirty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/>
              <a:t>легкость сопряжения сетей</a:t>
            </a:r>
            <a:endParaRPr lang="en-US" altLang="ru-RU" dirty="0"/>
          </a:p>
          <a:p>
            <a:pPr lvl="1" algn="just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/>
              <a:t>поддержка различными производителями, гетерогенность</a:t>
            </a:r>
            <a:endParaRPr lang="en-US" altLang="ru-RU" dirty="0"/>
          </a:p>
          <a:p>
            <a:pPr lvl="1" algn="just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/>
              <a:t>легкость замены, модернизация</a:t>
            </a:r>
            <a:endParaRPr lang="en-US" altLang="ru-RU" dirty="0"/>
          </a:p>
          <a:p>
            <a:pPr lvl="1" algn="just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/>
              <a:t>простота освоения и обслуживания</a:t>
            </a:r>
            <a:endParaRPr lang="en-US" altLang="ru-RU" dirty="0"/>
          </a:p>
          <a:p>
            <a:pPr>
              <a:spcBef>
                <a:spcPct val="50000"/>
              </a:spcBef>
              <a:buNone/>
            </a:pPr>
            <a:r>
              <a:rPr lang="ru-RU" altLang="ru-RU" dirty="0"/>
              <a:t/>
            </a:r>
            <a:br>
              <a:rPr lang="ru-RU" altLang="ru-RU" dirty="0"/>
            </a:br>
            <a:endParaRPr lang="ru-RU" altLang="ru-RU" dirty="0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Стандартизация сетей</a:t>
            </a:r>
            <a:endParaRPr lang="ru-RU" alt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55576" y="1268760"/>
            <a:ext cx="6858000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 dirty="0">
                <a:latin typeface="PetersburgCTT Cyr" charset="-52"/>
              </a:rPr>
              <a:t>Виды стандартов:</a:t>
            </a:r>
            <a:endParaRPr lang="en-US" altLang="ru-RU" sz="2800" b="1" dirty="0">
              <a:latin typeface="PetersburgCTT Cyr" charset="-52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ru-RU" sz="2800" b="1" dirty="0">
              <a:latin typeface="PetersburgCTT Cyr" charset="-52"/>
            </a:endParaRPr>
          </a:p>
          <a:p>
            <a:pPr>
              <a:spcBef>
                <a:spcPct val="50000"/>
              </a:spcBef>
            </a:pPr>
            <a:r>
              <a:rPr lang="ru-RU" altLang="ru-RU" sz="2400" dirty="0"/>
              <a:t>С</a:t>
            </a:r>
            <a:r>
              <a:rPr lang="ru-RU" altLang="ru-RU" sz="2400" dirty="0" smtClean="0">
                <a:latin typeface="PetersburgCTT Cyr" charset="-52"/>
              </a:rPr>
              <a:t>тандарты </a:t>
            </a:r>
            <a:r>
              <a:rPr lang="ru-RU" altLang="ru-RU" sz="2400" dirty="0">
                <a:latin typeface="PetersburgCTT Cyr" charset="-52"/>
              </a:rPr>
              <a:t>отдельных фирм</a:t>
            </a:r>
            <a:r>
              <a:rPr lang="ru-RU" altLang="ru-RU" sz="2400" dirty="0"/>
              <a:t> (</a:t>
            </a:r>
            <a:r>
              <a:rPr lang="en-US" altLang="ru-RU" sz="1600" dirty="0"/>
              <a:t>IBM Token Ring</a:t>
            </a:r>
            <a:r>
              <a:rPr lang="ru-RU" altLang="ru-RU" sz="2400" dirty="0"/>
              <a:t>)</a:t>
            </a:r>
            <a:endParaRPr lang="en-US" altLang="ru-RU" sz="2400" dirty="0"/>
          </a:p>
          <a:p>
            <a:pPr>
              <a:spcBef>
                <a:spcPct val="50000"/>
              </a:spcBef>
            </a:pPr>
            <a:r>
              <a:rPr lang="ru-RU" altLang="ru-RU" sz="2400" dirty="0">
                <a:latin typeface="PetersburgCTT Cyr" charset="-52"/>
              </a:rPr>
              <a:t>С</a:t>
            </a:r>
            <a:r>
              <a:rPr lang="ru-RU" altLang="ru-RU" sz="2400" dirty="0" smtClean="0">
                <a:latin typeface="PetersburgCTT Cyr" charset="-52"/>
              </a:rPr>
              <a:t>тандарты </a:t>
            </a:r>
            <a:r>
              <a:rPr lang="ru-RU" altLang="ru-RU" sz="2400" dirty="0">
                <a:latin typeface="PetersburgCTT Cyr" charset="-52"/>
              </a:rPr>
              <a:t>специальных комитетов и объединений (</a:t>
            </a:r>
            <a:r>
              <a:rPr lang="en-US" altLang="ru-RU" sz="1600" dirty="0"/>
              <a:t>ATM </a:t>
            </a:r>
            <a:r>
              <a:rPr lang="en-US" altLang="ru-RU" sz="1600" dirty="0" smtClean="0"/>
              <a:t>Forum, Fast Ethernet Alliance</a:t>
            </a:r>
            <a:r>
              <a:rPr lang="ru-RU" altLang="ru-RU" sz="2400" dirty="0" smtClean="0"/>
              <a:t>)</a:t>
            </a:r>
            <a:endParaRPr lang="en-US" altLang="ru-RU" sz="2400" dirty="0"/>
          </a:p>
          <a:p>
            <a:pPr>
              <a:spcBef>
                <a:spcPct val="50000"/>
              </a:spcBef>
            </a:pPr>
            <a:r>
              <a:rPr lang="ru-RU" altLang="ru-RU" sz="2400" dirty="0">
                <a:latin typeface="PetersburgCTT Cyr" charset="-52"/>
              </a:rPr>
              <a:t>Н</a:t>
            </a:r>
            <a:r>
              <a:rPr lang="ru-RU" altLang="ru-RU" sz="2400" dirty="0" smtClean="0">
                <a:latin typeface="PetersburgCTT Cyr" charset="-52"/>
              </a:rPr>
              <a:t>ациональные </a:t>
            </a:r>
            <a:r>
              <a:rPr lang="ru-RU" altLang="ru-RU" sz="2400" dirty="0">
                <a:latin typeface="PetersburgCTT Cyr" charset="-52"/>
              </a:rPr>
              <a:t>стандарты</a:t>
            </a:r>
            <a:r>
              <a:rPr lang="ru-RU" altLang="ru-RU" sz="2400" dirty="0"/>
              <a:t> (</a:t>
            </a:r>
            <a:r>
              <a:rPr lang="en-US" altLang="ru-RU" sz="1600" dirty="0" smtClean="0"/>
              <a:t>SONET, FDDI</a:t>
            </a:r>
            <a:r>
              <a:rPr lang="ru-RU" altLang="ru-RU" sz="2400" dirty="0" smtClean="0"/>
              <a:t>)</a:t>
            </a:r>
            <a:endParaRPr lang="en-US" altLang="ru-RU" sz="2400" dirty="0"/>
          </a:p>
          <a:p>
            <a:pPr>
              <a:spcBef>
                <a:spcPct val="50000"/>
              </a:spcBef>
            </a:pPr>
            <a:r>
              <a:rPr lang="ru-RU" altLang="ru-RU" sz="2400" dirty="0">
                <a:latin typeface="PetersburgCTT Cyr" charset="-52"/>
              </a:rPr>
              <a:t>М</a:t>
            </a:r>
            <a:r>
              <a:rPr lang="ru-RU" altLang="ru-RU" sz="2400" dirty="0" smtClean="0">
                <a:latin typeface="PetersburgCTT Cyr" charset="-52"/>
              </a:rPr>
              <a:t>еждународные </a:t>
            </a:r>
            <a:r>
              <a:rPr lang="ru-RU" altLang="ru-RU" sz="2400" dirty="0">
                <a:latin typeface="PetersburgCTT Cyr" charset="-52"/>
              </a:rPr>
              <a:t>стандарты</a:t>
            </a:r>
            <a:r>
              <a:rPr lang="ru-RU" altLang="ru-RU" sz="2400" dirty="0"/>
              <a:t> </a:t>
            </a:r>
            <a:r>
              <a:rPr lang="ru-RU" altLang="ru-RU" sz="2400" dirty="0" smtClean="0"/>
              <a:t>(</a:t>
            </a:r>
            <a:r>
              <a:rPr lang="en-US" altLang="ru-RU" sz="1600" dirty="0" smtClean="0"/>
              <a:t>X.25, Frame Relay, ISDN</a:t>
            </a:r>
            <a:r>
              <a:rPr lang="ru-RU" altLang="ru-RU" sz="2400" dirty="0" smtClean="0"/>
              <a:t>)</a:t>
            </a:r>
            <a:endParaRPr lang="ru-RU" altLang="ru-RU" sz="2400" dirty="0">
              <a:latin typeface="PetersburgCTT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ru-RU" altLang="ru-RU" dirty="0"/>
          </a:p>
        </p:txBody>
      </p:sp>
      <p:sp>
        <p:nvSpPr>
          <p:cNvPr id="2" name="Стрелка вниз 1"/>
          <p:cNvSpPr/>
          <p:nvPr/>
        </p:nvSpPr>
        <p:spPr bwMode="auto">
          <a:xfrm>
            <a:off x="7884368" y="1628800"/>
            <a:ext cx="792088" cy="403244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8458200" cy="6424613"/>
          </a:xfrm>
          <a:prstGeom prst="rect">
            <a:avLst/>
          </a:prstGeom>
          <a:noFill/>
          <a:ln w="9525">
            <a:solidFill>
              <a:srgbClr val="F404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400" b="1"/>
              <a:t>Организации, занимающиеся разработкой стандартов в области вычислительных сетей:</a:t>
            </a:r>
          </a:p>
          <a:p>
            <a:pPr>
              <a:spcBef>
                <a:spcPct val="50000"/>
              </a:spcBef>
            </a:pPr>
            <a:r>
              <a:rPr lang="ru-RU" altLang="ru-RU" i="1">
                <a:latin typeface="PetersburgCTT Cyr" charset="-52"/>
              </a:rPr>
              <a:t>Международная организация по стандартизации (International Organization for Standardization, ISO или International Standards Organization</a:t>
            </a:r>
            <a:r>
              <a:rPr lang="ru-RU" altLang="ru-RU"/>
              <a:t>) - ассоциация ведущих национальных организаций по стандартизации разных стран. </a:t>
            </a:r>
          </a:p>
          <a:p>
            <a:pPr>
              <a:spcBef>
                <a:spcPct val="50000"/>
              </a:spcBef>
            </a:pPr>
            <a:r>
              <a:rPr lang="ru-RU" altLang="ru-RU" i="1">
                <a:latin typeface="PetersburgCTT Cyr" charset="-52"/>
              </a:rPr>
              <a:t>Международный союз электросвязи (International Telecommunications Union, ITU)</a:t>
            </a:r>
            <a:r>
              <a:rPr lang="ru-RU" altLang="ru-RU"/>
              <a:t> —  специализированный орган Организации Объединенных Наций. Сектор технической стандартизации  — ITU-T бывший Международный консультативный Комитет по Телефонии и Телеграфии (МККТТ) (Consultative Committee on International Telegraphy and Telephony, CCITT). </a:t>
            </a:r>
          </a:p>
          <a:p>
            <a:pPr>
              <a:spcBef>
                <a:spcPct val="50000"/>
              </a:spcBef>
            </a:pPr>
            <a:r>
              <a:rPr lang="ru-RU" altLang="ru-RU" i="1">
                <a:latin typeface="PetersburgCTT Cyr" charset="-52"/>
              </a:rPr>
              <a:t>Институт инженеров по электротехнике и радиоэлектронике — Institute of Electrical and Electronics Engineers, IEEE)</a:t>
            </a:r>
            <a:r>
              <a:rPr lang="ru-RU" altLang="ru-RU"/>
              <a:t> — национальная организация США, определяющая сетевые стандарты (серия стандартов 802). </a:t>
            </a:r>
          </a:p>
          <a:p>
            <a:pPr>
              <a:spcBef>
                <a:spcPct val="50000"/>
              </a:spcBef>
            </a:pPr>
            <a:endParaRPr lang="ru-RU" altLang="ru-RU"/>
          </a:p>
          <a:p>
            <a:pPr>
              <a:spcBef>
                <a:spcPct val="50000"/>
              </a:spcBef>
            </a:pP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8382000" cy="492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i="1">
                <a:latin typeface="PetersburgCTT Cyr" charset="-52"/>
              </a:rPr>
              <a:t>Европейская ассоциация производителей компьютеров (European Computer Manufacturers Association, ECMA)</a:t>
            </a:r>
            <a:r>
              <a:rPr lang="ru-RU" altLang="ru-RU"/>
              <a:t> — некоммерческая организация, активно сотрудничающая с ITU-T и ISO.</a:t>
            </a:r>
          </a:p>
          <a:p>
            <a:pPr>
              <a:spcBef>
                <a:spcPct val="50000"/>
              </a:spcBef>
            </a:pPr>
            <a:r>
              <a:rPr lang="ru-RU" altLang="ru-RU" i="1">
                <a:latin typeface="PetersburgCTT Cyr" charset="-52"/>
              </a:rPr>
              <a:t>Ассоциация производителей компьютеров и оргтехники (Computer and Business Equipment Manufacturers Association, CBEMA)</a:t>
            </a:r>
            <a:r>
              <a:rPr lang="ru-RU" altLang="ru-RU"/>
              <a:t> — организация американских фирм-производителей аппаратного обеспечения; аналогична европейской ассоциации ЕКМА. </a:t>
            </a:r>
          </a:p>
          <a:p>
            <a:pPr>
              <a:spcBef>
                <a:spcPct val="50000"/>
              </a:spcBef>
            </a:pPr>
            <a:r>
              <a:rPr lang="ru-RU" altLang="ru-RU" i="1">
                <a:latin typeface="PetersburgCTT Cyr" charset="-52"/>
              </a:rPr>
              <a:t>Ассоциация электронной промышленности (Electronic Industries Association, EIA)</a:t>
            </a:r>
            <a:r>
              <a:rPr lang="ru-RU" altLang="ru-RU"/>
              <a:t> — промышленно-торговая группа производителей электронного и сетевого оборудования; является национальной коммерческой ассоциацией США (RS-232). </a:t>
            </a:r>
          </a:p>
          <a:p>
            <a:pPr>
              <a:spcBef>
                <a:spcPct val="50000"/>
              </a:spcBef>
            </a:pPr>
            <a:r>
              <a:rPr lang="ru-RU" altLang="ru-RU" i="1">
                <a:latin typeface="PetersburgCTT Cyr" charset="-52"/>
              </a:rPr>
              <a:t>Министерство обороны США (Department of Defense, DoD)</a:t>
            </a:r>
            <a:r>
              <a:rPr lang="ru-RU" altLang="ru-RU"/>
              <a:t>.</a:t>
            </a:r>
          </a:p>
          <a:p>
            <a:pPr>
              <a:spcBef>
                <a:spcPct val="50000"/>
              </a:spcBef>
            </a:pPr>
            <a:r>
              <a:rPr lang="ru-RU" altLang="ru-RU" i="1">
                <a:latin typeface="PetersburgCTT Cyr" charset="-52"/>
              </a:rPr>
              <a:t>Американский национальный институт стандартов (American National Standards Institute, ANSI)</a:t>
            </a:r>
            <a:r>
              <a:rPr lang="ru-RU" altLang="ru-RU"/>
              <a:t> —представляет США в ISO..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67544" y="1470968"/>
            <a:ext cx="68580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b="1" i="1" dirty="0" smtClean="0">
                <a:latin typeface="Arial" pitchFamily="34" charset="0"/>
                <a:cs typeface="Arial" pitchFamily="34" charset="0"/>
              </a:rPr>
              <a:t>Универсальный </a:t>
            </a:r>
            <a:r>
              <a:rPr lang="ru-RU" altLang="ru-RU" b="1" i="1" dirty="0">
                <a:latin typeface="Arial" pitchFamily="34" charset="0"/>
                <a:cs typeface="Arial" pitchFamily="34" charset="0"/>
              </a:rPr>
              <a:t>прием - декомпозиция задачи</a:t>
            </a:r>
            <a:endParaRPr lang="en-US" altLang="ru-RU" b="1" i="1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Разбиение </a:t>
            </a:r>
            <a:r>
              <a:rPr lang="ru-RU" altLang="ru-RU" dirty="0"/>
              <a:t>задачи на подзадачи - модули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Чёткое </a:t>
            </a:r>
            <a:r>
              <a:rPr lang="ru-RU" altLang="ru-RU" dirty="0"/>
              <a:t>определение </a:t>
            </a:r>
            <a:endParaRPr lang="ru-RU" altLang="ru-RU" dirty="0" smtClean="0"/>
          </a:p>
          <a:p>
            <a:pPr lvl="1" algn="just">
              <a:spcBef>
                <a:spcPct val="50000"/>
              </a:spcBef>
            </a:pPr>
            <a:r>
              <a:rPr lang="ru-RU" altLang="ru-RU" dirty="0"/>
              <a:t>Ф</a:t>
            </a:r>
            <a:r>
              <a:rPr lang="ru-RU" altLang="ru-RU" dirty="0" smtClean="0"/>
              <a:t>ункций </a:t>
            </a:r>
            <a:r>
              <a:rPr lang="ru-RU" altLang="ru-RU" dirty="0"/>
              <a:t>каждого </a:t>
            </a:r>
            <a:r>
              <a:rPr lang="ru-RU" altLang="ru-RU" dirty="0" smtClean="0"/>
              <a:t>модуля</a:t>
            </a:r>
          </a:p>
          <a:p>
            <a:pPr lvl="1" algn="just">
              <a:spcBef>
                <a:spcPct val="50000"/>
              </a:spcBef>
            </a:pPr>
            <a:r>
              <a:rPr lang="ru-RU" altLang="ru-RU" dirty="0"/>
              <a:t>И</a:t>
            </a:r>
            <a:r>
              <a:rPr lang="ru-RU" altLang="ru-RU" dirty="0" smtClean="0"/>
              <a:t>нтерфейсов </a:t>
            </a:r>
            <a:r>
              <a:rPr lang="ru-RU" altLang="ru-RU" dirty="0"/>
              <a:t>между </a:t>
            </a:r>
            <a:r>
              <a:rPr lang="ru-RU" altLang="ru-RU" dirty="0" smtClean="0"/>
              <a:t>ними</a:t>
            </a:r>
          </a:p>
          <a:p>
            <a:pPr lvl="1" algn="just">
              <a:spcBef>
                <a:spcPct val="50000"/>
              </a:spcBef>
            </a:pPr>
            <a:r>
              <a:rPr lang="ru-RU" altLang="ru-RU" dirty="0"/>
              <a:t>П</a:t>
            </a:r>
            <a:r>
              <a:rPr lang="ru-RU" altLang="ru-RU" dirty="0" smtClean="0"/>
              <a:t>орядка их взаимодействия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Результат</a:t>
            </a:r>
          </a:p>
          <a:p>
            <a:pPr lvl="1" algn="just">
              <a:spcBef>
                <a:spcPct val="50000"/>
              </a:spcBef>
            </a:pPr>
            <a:r>
              <a:rPr lang="ru-RU" altLang="ru-RU" dirty="0" smtClean="0"/>
              <a:t>Ясность структуры</a:t>
            </a:r>
          </a:p>
          <a:p>
            <a:pPr lvl="1" algn="just">
              <a:spcBef>
                <a:spcPct val="50000"/>
              </a:spcBef>
            </a:pPr>
            <a:r>
              <a:rPr lang="ru-RU" altLang="ru-RU" dirty="0" smtClean="0"/>
              <a:t>Простота разработки и тестирования модулей</a:t>
            </a:r>
          </a:p>
          <a:p>
            <a:pPr lvl="1" algn="just">
              <a:spcBef>
                <a:spcPct val="50000"/>
              </a:spcBef>
            </a:pPr>
            <a:r>
              <a:rPr lang="ru-RU" altLang="ru-RU" dirty="0" smtClean="0"/>
              <a:t>Возможность независимой разработки модулей</a:t>
            </a:r>
          </a:p>
          <a:p>
            <a:pPr lvl="1" algn="just">
              <a:spcBef>
                <a:spcPct val="50000"/>
              </a:spcBef>
            </a:pPr>
            <a:r>
              <a:rPr lang="ru-RU" altLang="ru-RU" dirty="0" smtClean="0"/>
              <a:t>Простота </a:t>
            </a:r>
            <a:r>
              <a:rPr lang="ru-RU" altLang="ru-RU" dirty="0"/>
              <a:t>модификации системы на уровне модулей</a:t>
            </a:r>
            <a:endParaRPr lang="en-US" altLang="ru-RU" dirty="0"/>
          </a:p>
          <a:p>
            <a:pPr>
              <a:spcBef>
                <a:spcPct val="50000"/>
              </a:spcBef>
            </a:pPr>
            <a:endParaRPr lang="ru-RU" altLang="ru-RU" dirty="0"/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4932363" y="2348880"/>
            <a:ext cx="4114800" cy="1627188"/>
            <a:chOff x="1436" y="3791"/>
            <a:chExt cx="3295" cy="2851"/>
          </a:xfrm>
        </p:grpSpPr>
        <p:sp>
          <p:nvSpPr>
            <p:cNvPr id="65540" name="Line 4"/>
            <p:cNvSpPr>
              <a:spLocks noChangeShapeType="1"/>
            </p:cNvSpPr>
            <p:nvPr/>
          </p:nvSpPr>
          <p:spPr bwMode="auto">
            <a:xfrm>
              <a:off x="1772" y="4760"/>
              <a:ext cx="1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41" name="Line 5"/>
            <p:cNvSpPr>
              <a:spLocks noChangeShapeType="1"/>
            </p:cNvSpPr>
            <p:nvPr/>
          </p:nvSpPr>
          <p:spPr bwMode="auto">
            <a:xfrm>
              <a:off x="3428" y="4760"/>
              <a:ext cx="1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42" name="Line 6"/>
            <p:cNvSpPr>
              <a:spLocks noChangeShapeType="1"/>
            </p:cNvSpPr>
            <p:nvPr/>
          </p:nvSpPr>
          <p:spPr bwMode="auto">
            <a:xfrm flipH="1">
              <a:off x="1988" y="4760"/>
              <a:ext cx="1057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5543" name="Group 7"/>
            <p:cNvGrpSpPr>
              <a:grpSpLocks/>
            </p:cNvGrpSpPr>
            <p:nvPr/>
          </p:nvGrpSpPr>
          <p:grpSpPr bwMode="auto">
            <a:xfrm>
              <a:off x="1436" y="3791"/>
              <a:ext cx="3295" cy="2851"/>
              <a:chOff x="1436" y="3791"/>
              <a:chExt cx="3295" cy="2851"/>
            </a:xfrm>
          </p:grpSpPr>
          <p:sp>
            <p:nvSpPr>
              <p:cNvPr id="65544" name="Rectangle 8"/>
              <p:cNvSpPr>
                <a:spLocks noChangeArrowheads="1"/>
              </p:cNvSpPr>
              <p:nvPr/>
            </p:nvSpPr>
            <p:spPr bwMode="auto">
              <a:xfrm>
                <a:off x="1436" y="4247"/>
                <a:ext cx="685" cy="5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45" name="Rectangle 9"/>
              <p:cNvSpPr>
                <a:spLocks noChangeArrowheads="1"/>
              </p:cNvSpPr>
              <p:nvPr/>
            </p:nvSpPr>
            <p:spPr bwMode="auto">
              <a:xfrm>
                <a:off x="1436" y="5216"/>
                <a:ext cx="685" cy="5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46" name="Rectangle 10"/>
              <p:cNvSpPr>
                <a:spLocks noChangeArrowheads="1"/>
              </p:cNvSpPr>
              <p:nvPr/>
            </p:nvSpPr>
            <p:spPr bwMode="auto">
              <a:xfrm>
                <a:off x="1454" y="6128"/>
                <a:ext cx="685" cy="5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47" name="Rectangle 11"/>
              <p:cNvSpPr>
                <a:spLocks noChangeArrowheads="1"/>
              </p:cNvSpPr>
              <p:nvPr/>
            </p:nvSpPr>
            <p:spPr bwMode="auto">
              <a:xfrm>
                <a:off x="2942" y="6128"/>
                <a:ext cx="685" cy="5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48" name="Rectangle 12"/>
              <p:cNvSpPr>
                <a:spLocks noChangeArrowheads="1"/>
              </p:cNvSpPr>
              <p:nvPr/>
            </p:nvSpPr>
            <p:spPr bwMode="auto">
              <a:xfrm>
                <a:off x="4046" y="6128"/>
                <a:ext cx="685" cy="5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49" name="Rectangle 13"/>
              <p:cNvSpPr>
                <a:spLocks noChangeArrowheads="1"/>
              </p:cNvSpPr>
              <p:nvPr/>
            </p:nvSpPr>
            <p:spPr bwMode="auto">
              <a:xfrm>
                <a:off x="2960" y="4247"/>
                <a:ext cx="685" cy="5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0" name="Rectangle 14"/>
              <p:cNvSpPr>
                <a:spLocks noChangeArrowheads="1"/>
              </p:cNvSpPr>
              <p:nvPr/>
            </p:nvSpPr>
            <p:spPr bwMode="auto">
              <a:xfrm>
                <a:off x="2960" y="5216"/>
                <a:ext cx="685" cy="5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1" name="Line 15"/>
              <p:cNvSpPr>
                <a:spLocks noChangeShapeType="1"/>
              </p:cNvSpPr>
              <p:nvPr/>
            </p:nvSpPr>
            <p:spPr bwMode="auto">
              <a:xfrm>
                <a:off x="1772" y="5729"/>
                <a:ext cx="1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2" name="Line 16"/>
              <p:cNvSpPr>
                <a:spLocks noChangeShapeType="1"/>
              </p:cNvSpPr>
              <p:nvPr/>
            </p:nvSpPr>
            <p:spPr bwMode="auto">
              <a:xfrm>
                <a:off x="3614" y="6356"/>
                <a:ext cx="42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3" name="Freeform 17"/>
              <p:cNvSpPr>
                <a:spLocks/>
              </p:cNvSpPr>
              <p:nvPr/>
            </p:nvSpPr>
            <p:spPr bwMode="auto">
              <a:xfrm>
                <a:off x="1802" y="3791"/>
                <a:ext cx="2263" cy="2167"/>
              </a:xfrm>
              <a:custGeom>
                <a:avLst/>
                <a:gdLst>
                  <a:gd name="T0" fmla="*/ 14370 w 20000"/>
                  <a:gd name="T1" fmla="*/ 17886 h 20000"/>
                  <a:gd name="T2" fmla="*/ 14370 w 20000"/>
                  <a:gd name="T3" fmla="*/ 19991 h 20000"/>
                  <a:gd name="T4" fmla="*/ 19991 w 20000"/>
                  <a:gd name="T5" fmla="*/ 19991 h 20000"/>
                  <a:gd name="T6" fmla="*/ 19991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4209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00" h="20000">
                    <a:moveTo>
                      <a:pt x="14370" y="17886"/>
                    </a:moveTo>
                    <a:lnTo>
                      <a:pt x="14370" y="19991"/>
                    </a:lnTo>
                    <a:lnTo>
                      <a:pt x="19991" y="19991"/>
                    </a:lnTo>
                    <a:lnTo>
                      <a:pt x="19991" y="0"/>
                    </a:lnTo>
                    <a:lnTo>
                      <a:pt x="0" y="0"/>
                    </a:lnTo>
                    <a:lnTo>
                      <a:pt x="0" y="420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554" name="Freeform 18"/>
              <p:cNvSpPr>
                <a:spLocks/>
              </p:cNvSpPr>
              <p:nvPr/>
            </p:nvSpPr>
            <p:spPr bwMode="auto">
              <a:xfrm>
                <a:off x="2474" y="4760"/>
                <a:ext cx="685" cy="1597"/>
              </a:xfrm>
              <a:custGeom>
                <a:avLst/>
                <a:gdLst>
                  <a:gd name="T0" fmla="*/ 19971 w 20000"/>
                  <a:gd name="T1" fmla="*/ 0 h 20000"/>
                  <a:gd name="T2" fmla="*/ 0 w 20000"/>
                  <a:gd name="T3" fmla="*/ 10708 h 20000"/>
                  <a:gd name="T4" fmla="*/ 13664 w 20000"/>
                  <a:gd name="T5" fmla="*/ 1998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00" h="20000">
                    <a:moveTo>
                      <a:pt x="19971" y="0"/>
                    </a:moveTo>
                    <a:lnTo>
                      <a:pt x="0" y="10708"/>
                    </a:lnTo>
                    <a:lnTo>
                      <a:pt x="13664" y="199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900113" y="692150"/>
            <a:ext cx="80645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 dirty="0" smtClean="0"/>
              <a:t>Как съесть слона?</a:t>
            </a:r>
            <a:endParaRPr lang="ru-RU" alt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6327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Стандартизация Интернет</a:t>
            </a:r>
            <a:endParaRPr lang="ru-RU" alt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754932"/>
            <a:ext cx="403244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RFC</a:t>
            </a:r>
            <a:r>
              <a:rPr lang="en-US" dirty="0" smtClean="0"/>
              <a:t>: Request For Comments</a:t>
            </a:r>
          </a:p>
          <a:p>
            <a:pPr lvl="1"/>
            <a:r>
              <a:rPr lang="ru-RU" dirty="0" smtClean="0"/>
              <a:t>С 1969</a:t>
            </a:r>
            <a:endParaRPr lang="en-US" dirty="0" smtClean="0"/>
          </a:p>
          <a:p>
            <a:pPr lvl="1"/>
            <a:r>
              <a:rPr lang="ru-RU" dirty="0" smtClean="0"/>
              <a:t>Английский язык</a:t>
            </a:r>
          </a:p>
          <a:p>
            <a:pPr lvl="1"/>
            <a:r>
              <a:rPr lang="ru-RU" dirty="0" smtClean="0"/>
              <a:t>Стадии: </a:t>
            </a:r>
            <a:r>
              <a:rPr lang="en-US" dirty="0" smtClean="0"/>
              <a:t>Internet Draft / Proposed Standard / Draft Standard / Internet Standard</a:t>
            </a:r>
          </a:p>
          <a:p>
            <a:pPr lvl="1"/>
            <a:r>
              <a:rPr lang="ru-RU" dirty="0" smtClean="0"/>
              <a:t>Концепции: </a:t>
            </a:r>
            <a:r>
              <a:rPr lang="en-US" dirty="0" smtClean="0"/>
              <a:t>Experimental, Informational, Best Current Practice</a:t>
            </a:r>
          </a:p>
          <a:p>
            <a:pPr lvl="1"/>
            <a:r>
              <a:rPr lang="ru-RU" dirty="0" smtClean="0"/>
              <a:t>Общедоступны: </a:t>
            </a:r>
            <a:r>
              <a:rPr lang="en-US" dirty="0"/>
              <a:t>http://</a:t>
            </a:r>
            <a:r>
              <a:rPr lang="en-US" dirty="0" smtClean="0"/>
              <a:t>www.rfc-editor.org/</a:t>
            </a:r>
            <a:r>
              <a:rPr lang="ru-RU" dirty="0" smtClean="0"/>
              <a:t>  </a:t>
            </a:r>
            <a:r>
              <a:rPr lang="en-US" dirty="0"/>
              <a:t>https://rfc2.ru</a:t>
            </a:r>
            <a:r>
              <a:rPr lang="en-US" dirty="0" smtClean="0"/>
              <a:t>/</a:t>
            </a:r>
          </a:p>
          <a:p>
            <a:pPr lvl="1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1532111"/>
            <a:ext cx="3168352" cy="7694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ISOC</a:t>
            </a:r>
          </a:p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Internet Society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2564904"/>
            <a:ext cx="3168352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IAB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Internet Architecture Board</a:t>
            </a:r>
            <a:endParaRPr lang="ru-RU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5013176"/>
            <a:ext cx="2664296" cy="1077218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IETF</a:t>
            </a:r>
          </a:p>
          <a:p>
            <a:pPr algn="ctr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Internet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Engeneering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Task Force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3754586"/>
            <a:ext cx="2641228" cy="10772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40426"/>
                </a:solidFill>
              </a:rPr>
              <a:t>IRTF</a:t>
            </a:r>
          </a:p>
          <a:p>
            <a:pPr algn="ctr">
              <a:buNone/>
            </a:pPr>
            <a:r>
              <a:rPr lang="en-US" dirty="0" smtClean="0">
                <a:solidFill>
                  <a:srgbClr val="F40426"/>
                </a:solidFill>
              </a:rPr>
              <a:t>Internet Research</a:t>
            </a:r>
            <a:br>
              <a:rPr lang="en-US" dirty="0" smtClean="0">
                <a:solidFill>
                  <a:srgbClr val="F40426"/>
                </a:solidFill>
              </a:rPr>
            </a:br>
            <a:r>
              <a:rPr lang="en-US" dirty="0" smtClean="0">
                <a:solidFill>
                  <a:srgbClr val="F40426"/>
                </a:solidFill>
              </a:rPr>
              <a:t>Task Force</a:t>
            </a:r>
            <a:endParaRPr lang="ru-RU" dirty="0">
              <a:solidFill>
                <a:srgbClr val="F40426"/>
              </a:solidFill>
            </a:endParaRPr>
          </a:p>
        </p:txBody>
      </p:sp>
      <p:cxnSp>
        <p:nvCxnSpPr>
          <p:cNvPr id="11" name="Прямая со стрелкой 10"/>
          <p:cNvCxnSpPr>
            <a:endCxn id="6" idx="0"/>
          </p:cNvCxnSpPr>
          <p:nvPr/>
        </p:nvCxnSpPr>
        <p:spPr bwMode="auto">
          <a:xfrm>
            <a:off x="6732240" y="2301552"/>
            <a:ext cx="0" cy="2633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Прямая со стрелкой 12"/>
          <p:cNvCxnSpPr/>
          <p:nvPr/>
        </p:nvCxnSpPr>
        <p:spPr bwMode="auto">
          <a:xfrm>
            <a:off x="6732240" y="3334345"/>
            <a:ext cx="648072" cy="420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Прямая со стрелкой 14"/>
          <p:cNvCxnSpPr/>
          <p:nvPr/>
        </p:nvCxnSpPr>
        <p:spPr bwMode="auto">
          <a:xfrm flipH="1">
            <a:off x="5436096" y="3334345"/>
            <a:ext cx="936104" cy="1678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6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Популярные стеки протоколов</a:t>
            </a:r>
            <a:endParaRPr lang="ru-RU" altLang="ru-RU" sz="3600" dirty="0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8880"/>
            <a:ext cx="43338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11560" y="1628800"/>
            <a:ext cx="39842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b="1" i="1" dirty="0">
                <a:latin typeface="Arial" pitchFamily="34" charset="0"/>
                <a:cs typeface="Arial" pitchFamily="34" charset="0"/>
              </a:rPr>
              <a:t>Стек </a:t>
            </a:r>
            <a:r>
              <a:rPr lang="en-US" altLang="ru-RU" b="1" i="1" dirty="0">
                <a:latin typeface="Arial" pitchFamily="34" charset="0"/>
                <a:cs typeface="Arial" pitchFamily="34" charset="0"/>
              </a:rPr>
              <a:t>OSI</a:t>
            </a:r>
          </a:p>
          <a:p>
            <a:pPr>
              <a:spcBef>
                <a:spcPct val="50000"/>
              </a:spcBef>
            </a:pPr>
            <a:r>
              <a:rPr lang="ru-RU" altLang="ru-RU" dirty="0" smtClean="0"/>
              <a:t> Государственная </a:t>
            </a:r>
            <a:r>
              <a:rPr lang="ru-RU" altLang="ru-RU" dirty="0"/>
              <a:t>поддержка США</a:t>
            </a:r>
            <a:endParaRPr lang="en-US" altLang="ru-RU" dirty="0"/>
          </a:p>
          <a:p>
            <a:pPr>
              <a:spcBef>
                <a:spcPct val="50000"/>
              </a:spcBef>
            </a:pPr>
            <a:r>
              <a:rPr lang="ru-RU" altLang="ru-RU" dirty="0" smtClean="0"/>
              <a:t> Независимый </a:t>
            </a:r>
            <a:r>
              <a:rPr lang="ru-RU" altLang="ru-RU" dirty="0"/>
              <a:t>от производителей международный стандарт</a:t>
            </a:r>
            <a:endParaRPr lang="en-US" altLang="ru-RU" dirty="0"/>
          </a:p>
          <a:p>
            <a:pPr>
              <a:spcBef>
                <a:spcPct val="50000"/>
              </a:spcBef>
            </a:pPr>
            <a:r>
              <a:rPr lang="ru-RU" altLang="ru-RU" dirty="0" smtClean="0"/>
              <a:t> Мощный </a:t>
            </a:r>
            <a:r>
              <a:rPr lang="ru-RU" altLang="ru-RU" dirty="0"/>
              <a:t>набор сервисов прикладного уровня</a:t>
            </a:r>
            <a:endParaRPr lang="en-US" altLang="ru-RU" dirty="0"/>
          </a:p>
          <a:p>
            <a:pPr>
              <a:spcBef>
                <a:spcPct val="50000"/>
              </a:spcBef>
            </a:pPr>
            <a:r>
              <a:rPr lang="ru-RU" altLang="ru-RU" dirty="0" smtClean="0"/>
              <a:t> Нижние </a:t>
            </a:r>
            <a:r>
              <a:rPr lang="ru-RU" altLang="ru-RU" dirty="0"/>
              <a:t>уровни - </a:t>
            </a:r>
            <a:r>
              <a:rPr lang="en-US" altLang="ru-RU" dirty="0"/>
              <a:t>Ethernet</a:t>
            </a:r>
            <a:r>
              <a:rPr lang="ru-RU" altLang="ru-RU" dirty="0"/>
              <a:t>, </a:t>
            </a:r>
            <a:r>
              <a:rPr lang="en-US" altLang="ru-RU" dirty="0"/>
              <a:t>Token Ring</a:t>
            </a:r>
            <a:r>
              <a:rPr lang="ru-RU" altLang="ru-RU" dirty="0"/>
              <a:t>, </a:t>
            </a:r>
            <a:r>
              <a:rPr lang="en-US" altLang="ru-RU" dirty="0"/>
              <a:t>FDDI</a:t>
            </a:r>
          </a:p>
          <a:p>
            <a:pPr>
              <a:spcBef>
                <a:spcPct val="50000"/>
              </a:spcBef>
            </a:pPr>
            <a:r>
              <a:rPr lang="ru-RU" altLang="ru-RU" dirty="0" smtClean="0"/>
              <a:t> Широко </a:t>
            </a:r>
            <a:r>
              <a:rPr lang="ru-RU" altLang="ru-RU" dirty="0"/>
              <a:t>используется компанией </a:t>
            </a:r>
            <a:r>
              <a:rPr lang="en-US" altLang="ru-RU" dirty="0"/>
              <a:t>AT</a:t>
            </a:r>
            <a:r>
              <a:rPr lang="ru-RU" altLang="ru-RU" dirty="0"/>
              <a:t>&amp;</a:t>
            </a:r>
            <a:r>
              <a:rPr lang="en-US" altLang="ru-RU" dirty="0" smtClean="0"/>
              <a:t>T</a:t>
            </a:r>
            <a:endParaRPr lang="ru-RU" altLang="ru-RU" dirty="0" smtClean="0"/>
          </a:p>
          <a:p>
            <a:pPr>
              <a:spcBef>
                <a:spcPct val="50000"/>
              </a:spcBef>
            </a:pPr>
            <a:r>
              <a:rPr lang="ru-RU" altLang="ru-RU" dirty="0" smtClean="0"/>
              <a:t>Большая сложность и неоднозначность спецификаций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4126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33147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729199"/>
            <a:ext cx="48600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2800" b="1" dirty="0" smtClean="0">
                <a:latin typeface="Arial" pitchFamily="34" charset="0"/>
                <a:cs typeface="Arial" pitchFamily="34" charset="0"/>
              </a:rPr>
              <a:t>Стек </a:t>
            </a:r>
            <a:r>
              <a:rPr lang="en-US" altLang="ru-RU" sz="2800" b="1" dirty="0" smtClean="0">
                <a:latin typeface="Arial" pitchFamily="34" charset="0"/>
                <a:cs typeface="Arial" pitchFamily="34" charset="0"/>
              </a:rPr>
              <a:t>IPX / SPX</a:t>
            </a:r>
            <a:endParaRPr lang="ru-RU" altLang="ru-RU" sz="2800" dirty="0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51446"/>
            <a:ext cx="34480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214292" y="729199"/>
            <a:ext cx="48600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2800" b="1" dirty="0" smtClean="0">
                <a:latin typeface="Arial" pitchFamily="34" charset="0"/>
                <a:cs typeface="Arial" pitchFamily="34" charset="0"/>
              </a:rPr>
              <a:t>Стек </a:t>
            </a:r>
            <a:r>
              <a:rPr lang="en-US" altLang="ru-RU" sz="2800" b="1" dirty="0" smtClean="0">
                <a:latin typeface="Arial" pitchFamily="34" charset="0"/>
                <a:cs typeface="Arial" pitchFamily="34" charset="0"/>
              </a:rPr>
              <a:t>NetBIOS / SMB</a:t>
            </a:r>
            <a:endParaRPr lang="ru-RU" alt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4623271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Компания </a:t>
            </a:r>
            <a:r>
              <a:rPr lang="en-US" sz="1800" dirty="0" err="1" smtClean="0"/>
              <a:t>Nowell</a:t>
            </a:r>
            <a:r>
              <a:rPr lang="en-US" sz="1800" dirty="0" smtClean="0"/>
              <a:t> Netware</a:t>
            </a:r>
          </a:p>
          <a:p>
            <a:r>
              <a:rPr lang="ru-RU" sz="1800" dirty="0" smtClean="0"/>
              <a:t>С 1980</a:t>
            </a:r>
          </a:p>
          <a:p>
            <a:r>
              <a:rPr lang="ru-RU" sz="1800" dirty="0" smtClean="0"/>
              <a:t>Пик популярности 1996</a:t>
            </a:r>
          </a:p>
          <a:p>
            <a:r>
              <a:rPr lang="ru-RU" sz="1800" dirty="0" smtClean="0"/>
              <a:t>Ориентирован на </a:t>
            </a:r>
            <a:r>
              <a:rPr lang="en-US" sz="1800" dirty="0" smtClean="0"/>
              <a:t>LAN</a:t>
            </a:r>
          </a:p>
          <a:p>
            <a:pPr lvl="1"/>
            <a:r>
              <a:rPr lang="ru-RU" sz="1800" dirty="0" smtClean="0"/>
              <a:t>Нетребовательны</a:t>
            </a:r>
          </a:p>
          <a:p>
            <a:pPr lvl="1"/>
            <a:r>
              <a:rPr lang="ru-RU" sz="1800" dirty="0" smtClean="0"/>
              <a:t>Много </a:t>
            </a:r>
            <a:r>
              <a:rPr lang="en-US" sz="1800" dirty="0" smtClean="0"/>
              <a:t>Broadcast</a:t>
            </a:r>
            <a:endParaRPr lang="ru-R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4623271"/>
            <a:ext cx="3599308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IBM + Microsoft</a:t>
            </a:r>
          </a:p>
          <a:p>
            <a:r>
              <a:rPr lang="ru-RU" sz="1800" dirty="0" smtClean="0"/>
              <a:t>С 198</a:t>
            </a:r>
            <a:r>
              <a:rPr lang="en-US" sz="1800" dirty="0" smtClean="0"/>
              <a:t>4</a:t>
            </a:r>
            <a:endParaRPr lang="ru-RU" sz="1800" dirty="0" smtClean="0"/>
          </a:p>
          <a:p>
            <a:r>
              <a:rPr lang="ru-RU" sz="1800" dirty="0" smtClean="0"/>
              <a:t>До 200 рабочих станций</a:t>
            </a:r>
          </a:p>
          <a:p>
            <a:r>
              <a:rPr lang="ru-RU" sz="1800" dirty="0" smtClean="0"/>
              <a:t>Неприменим в </a:t>
            </a:r>
            <a:r>
              <a:rPr lang="en-US" sz="1800" dirty="0" smtClean="0"/>
              <a:t>WAN</a:t>
            </a:r>
          </a:p>
          <a:p>
            <a:pPr lvl="1"/>
            <a:r>
              <a:rPr lang="ru-RU" sz="1800" dirty="0" smtClean="0"/>
              <a:t>Отсутствует маршрутизация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>
                <a:latin typeface="Arial" pitchFamily="34" charset="0"/>
                <a:cs typeface="Arial" pitchFamily="34" charset="0"/>
              </a:rPr>
              <a:t>Терминология в </a:t>
            </a:r>
            <a:r>
              <a:rPr lang="en-US" altLang="ru-RU" sz="3600" b="1" dirty="0">
                <a:latin typeface="Arial" pitchFamily="34" charset="0"/>
                <a:cs typeface="Arial" pitchFamily="34" charset="0"/>
              </a:rPr>
              <a:t>TCP/IP</a:t>
            </a:r>
            <a:endParaRPr lang="ru-RU" altLang="ru-RU" sz="36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00112" y="1581150"/>
            <a:ext cx="4535984" cy="4368130"/>
            <a:chOff x="2952750" y="1271588"/>
            <a:chExt cx="3686175" cy="3244850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3248025" y="1330325"/>
              <a:ext cx="23939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700">
                  <a:solidFill>
                    <a:srgbClr val="24211D"/>
                  </a:solidFill>
                </a:rPr>
                <a:t>Прикладные протоколы</a:t>
              </a:r>
              <a:endParaRPr lang="ru-RU" altLang="ru-RU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181350" y="2095500"/>
              <a:ext cx="45561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700">
                  <a:solidFill>
                    <a:srgbClr val="24211D"/>
                  </a:solidFill>
                </a:rPr>
                <a:t>UDP</a:t>
              </a:r>
              <a:endParaRPr lang="ru-RU" altLang="ru-RU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5227638" y="2106613"/>
              <a:ext cx="4318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700">
                  <a:solidFill>
                    <a:srgbClr val="24211D"/>
                  </a:solidFill>
                </a:rPr>
                <a:t>TCP</a:t>
              </a:r>
              <a:endParaRPr lang="ru-RU" altLang="ru-RU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319588" y="2854325"/>
              <a:ext cx="204787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700" dirty="0">
                  <a:solidFill>
                    <a:srgbClr val="24211D"/>
                  </a:solidFill>
                </a:rPr>
                <a:t>IP</a:t>
              </a:r>
              <a:endParaRPr lang="ru-RU" altLang="ru-RU" dirty="0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340100" y="3603625"/>
              <a:ext cx="220821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700">
                  <a:solidFill>
                    <a:srgbClr val="24211D"/>
                  </a:solidFill>
                </a:rPr>
                <a:t>Сетевые интерфейсы</a:t>
              </a:r>
              <a:endParaRPr lang="ru-RU" altLang="ru-RU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4716463" y="1716088"/>
              <a:ext cx="5905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700">
                  <a:solidFill>
                    <a:srgbClr val="24211D"/>
                  </a:solidFill>
                </a:rPr>
                <a:t>Поток</a:t>
              </a:r>
              <a:endParaRPr lang="ru-RU" altLang="ru-RU"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430588" y="2459038"/>
              <a:ext cx="13462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700">
                  <a:solidFill>
                    <a:srgbClr val="24211D"/>
                  </a:solidFill>
                </a:rPr>
                <a:t>Дейтаграмма</a:t>
              </a:r>
              <a:endParaRPr lang="ru-RU" altLang="ru-RU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5514975" y="2457450"/>
              <a:ext cx="84296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700">
                  <a:solidFill>
                    <a:srgbClr val="24211D"/>
                  </a:solidFill>
                </a:rPr>
                <a:t>Сегмент</a:t>
              </a:r>
              <a:endParaRPr lang="ru-RU" altLang="ru-RU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4519613" y="3227388"/>
              <a:ext cx="2119312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700">
                  <a:solidFill>
                    <a:srgbClr val="24211D"/>
                  </a:solidFill>
                </a:rPr>
                <a:t>Пакет (дейтаграмма)</a:t>
              </a:r>
              <a:endParaRPr lang="ru-RU" altLang="ru-RU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4589463" y="3962400"/>
              <a:ext cx="138430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700" dirty="0">
                  <a:solidFill>
                    <a:srgbClr val="24211D"/>
                  </a:solidFill>
                </a:rPr>
                <a:t>Кадр (фрейм)</a:t>
              </a:r>
              <a:endParaRPr lang="ru-RU" altLang="ru-RU" dirty="0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084638" y="4257675"/>
              <a:ext cx="6445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700" dirty="0">
                  <a:solidFill>
                    <a:srgbClr val="24211D"/>
                  </a:solidFill>
                </a:rPr>
                <a:t>В сеть</a:t>
              </a:r>
              <a:endParaRPr lang="ru-RU" altLang="ru-RU" dirty="0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2952750" y="1271588"/>
              <a:ext cx="2921000" cy="3730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2952750" y="2790825"/>
              <a:ext cx="2921000" cy="350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2952750" y="3563938"/>
              <a:ext cx="2921000" cy="350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2952750" y="2043113"/>
              <a:ext cx="841375" cy="350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5010150" y="2043113"/>
              <a:ext cx="863600" cy="350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3794125" y="1644650"/>
              <a:ext cx="584200" cy="398463"/>
            </a:xfrm>
            <a:custGeom>
              <a:avLst/>
              <a:gdLst>
                <a:gd name="T0" fmla="*/ 25 w 25"/>
                <a:gd name="T1" fmla="*/ 0 h 17"/>
                <a:gd name="T2" fmla="*/ 25 w 25"/>
                <a:gd name="T3" fmla="*/ 7 h 17"/>
                <a:gd name="T4" fmla="*/ 0 w 25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7">
                  <a:moveTo>
                    <a:pt x="25" y="0"/>
                  </a:moveTo>
                  <a:lnTo>
                    <a:pt x="25" y="7"/>
                  </a:lnTo>
                  <a:lnTo>
                    <a:pt x="0" y="1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3794125" y="1973263"/>
              <a:ext cx="93663" cy="69850"/>
            </a:xfrm>
            <a:custGeom>
              <a:avLst/>
              <a:gdLst>
                <a:gd name="T0" fmla="*/ 0 w 59"/>
                <a:gd name="T1" fmla="*/ 44 h 44"/>
                <a:gd name="T2" fmla="*/ 59 w 59"/>
                <a:gd name="T3" fmla="*/ 44 h 44"/>
                <a:gd name="T4" fmla="*/ 45 w 59"/>
                <a:gd name="T5" fmla="*/ 0 h 44"/>
                <a:gd name="T6" fmla="*/ 0 w 59"/>
                <a:gd name="T7" fmla="*/ 44 h 44"/>
                <a:gd name="T8" fmla="*/ 0 w 59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4">
                  <a:moveTo>
                    <a:pt x="0" y="44"/>
                  </a:moveTo>
                  <a:lnTo>
                    <a:pt x="59" y="44"/>
                  </a:lnTo>
                  <a:lnTo>
                    <a:pt x="45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4378325" y="1809750"/>
              <a:ext cx="631825" cy="2333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4916488" y="1973263"/>
              <a:ext cx="93662" cy="69850"/>
            </a:xfrm>
            <a:custGeom>
              <a:avLst/>
              <a:gdLst>
                <a:gd name="T0" fmla="*/ 59 w 59"/>
                <a:gd name="T1" fmla="*/ 44 h 44"/>
                <a:gd name="T2" fmla="*/ 15 w 59"/>
                <a:gd name="T3" fmla="*/ 0 h 44"/>
                <a:gd name="T4" fmla="*/ 0 w 59"/>
                <a:gd name="T5" fmla="*/ 44 h 44"/>
                <a:gd name="T6" fmla="*/ 59 w 59"/>
                <a:gd name="T7" fmla="*/ 44 h 44"/>
                <a:gd name="T8" fmla="*/ 59 w 59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4">
                  <a:moveTo>
                    <a:pt x="59" y="44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59" y="44"/>
                  </a:lnTo>
                  <a:lnTo>
                    <a:pt x="59" y="4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3373438" y="2393950"/>
              <a:ext cx="1587" cy="396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3327400" y="2720975"/>
              <a:ext cx="69850" cy="69850"/>
            </a:xfrm>
            <a:custGeom>
              <a:avLst/>
              <a:gdLst>
                <a:gd name="T0" fmla="*/ 29 w 44"/>
                <a:gd name="T1" fmla="*/ 44 h 44"/>
                <a:gd name="T2" fmla="*/ 44 w 44"/>
                <a:gd name="T3" fmla="*/ 0 h 44"/>
                <a:gd name="T4" fmla="*/ 0 w 44"/>
                <a:gd name="T5" fmla="*/ 0 h 44"/>
                <a:gd name="T6" fmla="*/ 29 w 44"/>
                <a:gd name="T7" fmla="*/ 44 h 44"/>
                <a:gd name="T8" fmla="*/ 29 w 4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29" y="44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5430838" y="2393950"/>
              <a:ext cx="1587" cy="396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5407025" y="2720975"/>
              <a:ext cx="69850" cy="69850"/>
            </a:xfrm>
            <a:custGeom>
              <a:avLst/>
              <a:gdLst>
                <a:gd name="T0" fmla="*/ 15 w 44"/>
                <a:gd name="T1" fmla="*/ 44 h 44"/>
                <a:gd name="T2" fmla="*/ 44 w 44"/>
                <a:gd name="T3" fmla="*/ 0 h 44"/>
                <a:gd name="T4" fmla="*/ 0 w 44"/>
                <a:gd name="T5" fmla="*/ 0 h 44"/>
                <a:gd name="T6" fmla="*/ 15 w 44"/>
                <a:gd name="T7" fmla="*/ 44 h 44"/>
                <a:gd name="T8" fmla="*/ 15 w 4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15" y="44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15" y="44"/>
                  </a:lnTo>
                  <a:lnTo>
                    <a:pt x="15" y="4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4402138" y="3165475"/>
              <a:ext cx="1587" cy="398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4378325" y="3492500"/>
              <a:ext cx="71438" cy="71438"/>
            </a:xfrm>
            <a:custGeom>
              <a:avLst/>
              <a:gdLst>
                <a:gd name="T0" fmla="*/ 15 w 45"/>
                <a:gd name="T1" fmla="*/ 45 h 45"/>
                <a:gd name="T2" fmla="*/ 45 w 45"/>
                <a:gd name="T3" fmla="*/ 0 h 45"/>
                <a:gd name="T4" fmla="*/ 0 w 45"/>
                <a:gd name="T5" fmla="*/ 0 h 45"/>
                <a:gd name="T6" fmla="*/ 15 w 45"/>
                <a:gd name="T7" fmla="*/ 45 h 45"/>
                <a:gd name="T8" fmla="*/ 15 w 4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15" y="45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15" y="45"/>
                  </a:lnTo>
                  <a:lnTo>
                    <a:pt x="15" y="45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4402138" y="3914775"/>
              <a:ext cx="1587" cy="3270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4378325" y="4171950"/>
              <a:ext cx="71438" cy="69850"/>
            </a:xfrm>
            <a:custGeom>
              <a:avLst/>
              <a:gdLst>
                <a:gd name="T0" fmla="*/ 15 w 45"/>
                <a:gd name="T1" fmla="*/ 44 h 44"/>
                <a:gd name="T2" fmla="*/ 45 w 45"/>
                <a:gd name="T3" fmla="*/ 0 h 44"/>
                <a:gd name="T4" fmla="*/ 0 w 45"/>
                <a:gd name="T5" fmla="*/ 0 h 44"/>
                <a:gd name="T6" fmla="*/ 15 w 45"/>
                <a:gd name="T7" fmla="*/ 44 h 44"/>
                <a:gd name="T8" fmla="*/ 15 w 45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4">
                  <a:moveTo>
                    <a:pt x="15" y="44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15" y="44"/>
                  </a:lnTo>
                  <a:lnTo>
                    <a:pt x="15" y="4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926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52850"/>
              </p:ext>
            </p:extLst>
          </p:nvPr>
        </p:nvGraphicFramePr>
        <p:xfrm>
          <a:off x="3635896" y="3068960"/>
          <a:ext cx="5356383" cy="345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5" name="Picture" r:id="rId3" imgW="5046303" imgH="3262671" progId="Word.Picture.8">
                  <p:embed/>
                </p:oleObj>
              </mc:Choice>
              <mc:Fallback>
                <p:oleObj name="Picture" r:id="rId3" imgW="5046303" imgH="326267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068960"/>
                        <a:ext cx="5356383" cy="3456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Стек протоколов </a:t>
            </a:r>
            <a:r>
              <a:rPr lang="en-US" altLang="ru-RU" sz="3600" b="1" dirty="0" smtClean="0">
                <a:latin typeface="Arial" pitchFamily="34" charset="0"/>
                <a:cs typeface="Arial" pitchFamily="34" charset="0"/>
              </a:rPr>
              <a:t>TCP/IP</a:t>
            </a:r>
            <a:endParaRPr lang="ru-RU" alt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8120" y="1458922"/>
            <a:ext cx="8160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dirty="0"/>
              <a:t>Лидирующее положение</a:t>
            </a:r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Разработан </a:t>
            </a:r>
            <a:r>
              <a:rPr lang="ru-RU" altLang="ru-RU" dirty="0"/>
              <a:t>министерством обороны США (</a:t>
            </a:r>
            <a:r>
              <a:rPr lang="en-US" altLang="ru-RU" dirty="0"/>
              <a:t>DoD</a:t>
            </a:r>
            <a:r>
              <a:rPr lang="ru-RU" altLang="ru-RU" dirty="0" smtClean="0"/>
              <a:t>)</a:t>
            </a:r>
            <a:r>
              <a:rPr lang="en-US" altLang="ru-RU" dirty="0" smtClean="0"/>
              <a:t> c </a:t>
            </a:r>
            <a:r>
              <a:rPr lang="ru-RU" altLang="ru-RU" dirty="0" smtClean="0"/>
              <a:t>1970</a:t>
            </a:r>
            <a:endParaRPr lang="en-US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/>
              <a:t>Отлично </a:t>
            </a:r>
            <a:r>
              <a:rPr lang="ru-RU" altLang="ru-RU" dirty="0"/>
              <a:t>масштабируется (</a:t>
            </a:r>
            <a:r>
              <a:rPr lang="en-US" altLang="ru-RU" dirty="0"/>
              <a:t>Internet</a:t>
            </a:r>
            <a:r>
              <a:rPr lang="ru-RU" altLang="ru-RU" dirty="0" smtClean="0"/>
              <a:t>)</a:t>
            </a:r>
            <a:endParaRPr lang="en-US" alt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2321" y="4293096"/>
            <a:ext cx="31024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ru-RU" altLang="ru-RU" dirty="0"/>
              <a:t>Нижние </a:t>
            </a:r>
            <a:r>
              <a:rPr lang="ru-RU" altLang="ru-RU" dirty="0" smtClean="0"/>
              <a:t>уровни</a:t>
            </a:r>
          </a:p>
          <a:p>
            <a:pPr lvl="1" algn="just">
              <a:spcBef>
                <a:spcPts val="0"/>
              </a:spcBef>
            </a:pPr>
            <a:r>
              <a:rPr lang="en-US" altLang="ru-RU" dirty="0" smtClean="0"/>
              <a:t>LAN:</a:t>
            </a:r>
            <a:r>
              <a:rPr lang="ru-RU" altLang="ru-RU" dirty="0" smtClean="0"/>
              <a:t> </a:t>
            </a:r>
            <a:r>
              <a:rPr lang="en-US" altLang="ru-RU" dirty="0"/>
              <a:t>Ethernet</a:t>
            </a:r>
            <a:r>
              <a:rPr lang="ru-RU" altLang="ru-RU" dirty="0"/>
              <a:t>, </a:t>
            </a:r>
            <a:r>
              <a:rPr lang="en-US" altLang="ru-RU" dirty="0"/>
              <a:t>Token Ring</a:t>
            </a:r>
            <a:r>
              <a:rPr lang="ru-RU" altLang="ru-RU" dirty="0"/>
              <a:t>, </a:t>
            </a:r>
            <a:r>
              <a:rPr lang="en-US" altLang="ru-RU" dirty="0" smtClean="0"/>
              <a:t>FDDI</a:t>
            </a:r>
            <a:endParaRPr lang="ru-RU" altLang="ru-RU" dirty="0"/>
          </a:p>
          <a:p>
            <a:pPr lvl="1" algn="just">
              <a:spcBef>
                <a:spcPts val="0"/>
              </a:spcBef>
            </a:pPr>
            <a:r>
              <a:rPr lang="en-US" altLang="ru-RU" dirty="0" smtClean="0"/>
              <a:t>WAN:</a:t>
            </a:r>
            <a:r>
              <a:rPr lang="ru-RU" altLang="ru-RU" dirty="0" smtClean="0"/>
              <a:t> </a:t>
            </a:r>
            <a:r>
              <a:rPr lang="en-US" altLang="ru-RU" dirty="0"/>
              <a:t>SLIP</a:t>
            </a:r>
            <a:r>
              <a:rPr lang="ru-RU" altLang="ru-RU" dirty="0"/>
              <a:t>/</a:t>
            </a:r>
            <a:r>
              <a:rPr lang="en-US" altLang="ru-RU" dirty="0"/>
              <a:t>PPP</a:t>
            </a:r>
            <a:r>
              <a:rPr lang="ru-RU" altLang="ru-RU" dirty="0"/>
              <a:t>, </a:t>
            </a:r>
            <a:r>
              <a:rPr lang="en-US" altLang="ru-RU" dirty="0"/>
              <a:t>X</a:t>
            </a:r>
            <a:r>
              <a:rPr lang="ru-RU" altLang="ru-RU" dirty="0"/>
              <a:t>.25, </a:t>
            </a:r>
            <a:r>
              <a:rPr lang="en-US" altLang="ru-RU" dirty="0"/>
              <a:t>ISDN</a:t>
            </a:r>
            <a:r>
              <a:rPr lang="ru-RU" altLang="ru-RU" dirty="0"/>
              <a:t>, </a:t>
            </a:r>
            <a:r>
              <a:rPr lang="en-US" altLang="ru-RU" dirty="0" smtClean="0"/>
              <a:t>ATM</a:t>
            </a:r>
          </a:p>
          <a:p>
            <a:pPr lvl="1" algn="just">
              <a:spcBef>
                <a:spcPts val="0"/>
              </a:spcBef>
            </a:pPr>
            <a:r>
              <a:rPr lang="ru-RU" altLang="ru-RU" dirty="0" smtClean="0"/>
              <a:t>Допустим любой протокол</a:t>
            </a:r>
            <a:endParaRPr lang="en-US" alt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12777" y="3228944"/>
            <a:ext cx="3021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/>
              <a:t>Развитые сервисы прикладного уровня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8588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2"/>
          <p:cNvGrpSpPr>
            <a:grpSpLocks/>
          </p:cNvGrpSpPr>
          <p:nvPr/>
        </p:nvGrpSpPr>
        <p:grpSpPr bwMode="auto">
          <a:xfrm>
            <a:off x="914400" y="2057400"/>
            <a:ext cx="7772400" cy="4267200"/>
            <a:chOff x="-1" y="-1011"/>
            <a:chExt cx="20001" cy="24404"/>
          </a:xfrm>
        </p:grpSpPr>
        <p:sp>
          <p:nvSpPr>
            <p:cNvPr id="92163" name="Line 3"/>
            <p:cNvSpPr>
              <a:spLocks noChangeShapeType="1"/>
            </p:cNvSpPr>
            <p:nvPr/>
          </p:nvSpPr>
          <p:spPr bwMode="auto">
            <a:xfrm>
              <a:off x="50" y="4589"/>
              <a:ext cx="19877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164" name="Line 4"/>
            <p:cNvSpPr>
              <a:spLocks noChangeShapeType="1"/>
            </p:cNvSpPr>
            <p:nvPr/>
          </p:nvSpPr>
          <p:spPr bwMode="auto">
            <a:xfrm>
              <a:off x="50" y="16749"/>
              <a:ext cx="19886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>
              <a:off x="4" y="7709"/>
              <a:ext cx="19966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166" name="Line 6"/>
            <p:cNvSpPr>
              <a:spLocks noChangeShapeType="1"/>
            </p:cNvSpPr>
            <p:nvPr/>
          </p:nvSpPr>
          <p:spPr bwMode="auto">
            <a:xfrm>
              <a:off x="50" y="10749"/>
              <a:ext cx="19877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>
              <a:off x="50" y="13789"/>
              <a:ext cx="19877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>
              <a:off x="-1" y="19853"/>
              <a:ext cx="19882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>
              <a:off x="2776" y="1381"/>
              <a:ext cx="17148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4" y="1369"/>
              <a:ext cx="2954" cy="2202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700"/>
                </a:spcBef>
                <a:spcAft>
                  <a:spcPts val="700"/>
                </a:spcAft>
                <a:buClrTx/>
                <a:buSzTx/>
                <a:buFontTx/>
                <a:buNone/>
              </a:pPr>
              <a:r>
                <a:rPr kumimoji="0" lang="ru-RU" altLang="ru-RU" sz="1200"/>
                <a:t>Прикладной</a:t>
              </a:r>
            </a:p>
            <a:p>
              <a:pPr algn="ctr" eaLnBrk="0" hangingPunct="0">
                <a:spcBef>
                  <a:spcPts val="700"/>
                </a:spcBef>
                <a:spcAft>
                  <a:spcPts val="700"/>
                </a:spcAft>
                <a:buClrTx/>
                <a:buSzTx/>
                <a:buFontTx/>
                <a:buNone/>
              </a:pPr>
              <a:r>
                <a:rPr kumimoji="0" lang="ru-RU" altLang="ru-RU" sz="1200"/>
                <a:t>               Предста-</a:t>
              </a:r>
              <a:br>
                <a:rPr kumimoji="0" lang="ru-RU" altLang="ru-RU" sz="1200"/>
              </a:br>
              <a:r>
                <a:rPr kumimoji="0" lang="ru-RU" altLang="ru-RU" sz="1200"/>
                <a:t>вительный</a:t>
              </a:r>
            </a:p>
            <a:p>
              <a:pPr algn="ctr" eaLnBrk="0" hangingPunct="0">
                <a:spcBef>
                  <a:spcPts val="400"/>
                </a:spcBef>
                <a:spcAft>
                  <a:spcPts val="700"/>
                </a:spcAft>
                <a:buClrTx/>
                <a:buSzTx/>
                <a:buFontTx/>
                <a:buNone/>
              </a:pPr>
              <a:r>
                <a:rPr kumimoji="0" lang="ru-RU" altLang="ru-RU" sz="1200"/>
                <a:t>           Сеансовый</a:t>
              </a:r>
            </a:p>
            <a:p>
              <a:pPr algn="ctr" eaLnBrk="0" hangingPunct="0">
                <a:spcBef>
                  <a:spcPts val="700"/>
                </a:spcBef>
                <a:spcAft>
                  <a:spcPts val="700"/>
                </a:spcAft>
                <a:buClrTx/>
                <a:buSzTx/>
                <a:buFontTx/>
                <a:buNone/>
              </a:pPr>
              <a:r>
                <a:rPr kumimoji="0" lang="ru-RU" altLang="ru-RU" sz="1200"/>
                <a:t>     Транспортный</a:t>
              </a:r>
            </a:p>
            <a:p>
              <a:pPr algn="ctr" eaLnBrk="0" hangingPunct="0">
                <a:spcBef>
                  <a:spcPts val="1200"/>
                </a:spcBef>
                <a:spcAft>
                  <a:spcPts val="700"/>
                </a:spcAft>
                <a:buClrTx/>
                <a:buSzTx/>
                <a:buFontTx/>
                <a:buNone/>
              </a:pPr>
              <a:r>
                <a:rPr kumimoji="0" lang="ru-RU" altLang="ru-RU" sz="1200"/>
                <a:t>Сетевой</a:t>
              </a:r>
            </a:p>
            <a:p>
              <a:pPr algn="ctr" eaLnBrk="0" hangingPunct="0">
                <a:spcBef>
                  <a:spcPts val="1400"/>
                </a:spcBef>
                <a:spcAft>
                  <a:spcPts val="700"/>
                </a:spcAft>
                <a:buClrTx/>
                <a:buSzTx/>
                <a:buFontTx/>
                <a:buNone/>
              </a:pPr>
              <a:r>
                <a:rPr kumimoji="0" lang="ru-RU" altLang="ru-RU" sz="1200"/>
                <a:t>          Канальный</a:t>
              </a:r>
            </a:p>
            <a:p>
              <a:pPr algn="ctr" eaLnBrk="0" hangingPunct="0">
                <a:spcBef>
                  <a:spcPts val="700"/>
                </a:spcBef>
                <a:spcAft>
                  <a:spcPts val="700"/>
                </a:spcAft>
                <a:buClrTx/>
                <a:buSzTx/>
                <a:buFontTx/>
                <a:buNone/>
              </a:pPr>
              <a:r>
                <a:rPr kumimoji="0" lang="ru-RU" altLang="ru-RU" sz="1200"/>
                <a:t>         Физический</a:t>
              </a:r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>
              <a:off x="83" y="23389"/>
              <a:ext cx="19853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5177" y="7729"/>
              <a:ext cx="1739" cy="606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1500"/>
                </a:spcBef>
                <a:buClrTx/>
                <a:buSzTx/>
                <a:buFontTx/>
                <a:buNone/>
              </a:pPr>
              <a:r>
                <a:rPr kumimoji="0" lang="ru-RU" altLang="ru-RU" sz="800" b="1"/>
                <a:t>NetBIOS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5177" y="1449"/>
              <a:ext cx="1739" cy="62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0" lang="ru-RU" altLang="ru-RU" sz="1200" b="1"/>
                <a:t>SMB</a:t>
              </a: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51" y="-1011"/>
              <a:ext cx="2873" cy="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b="1"/>
                <a:t>Модель</a:t>
              </a:r>
              <a:br>
                <a:rPr kumimoji="0" lang="ru-RU" altLang="ru-RU" sz="1200" b="1"/>
              </a:br>
              <a:r>
                <a:rPr kumimoji="0" lang="ru-RU" altLang="ru-RU" sz="1200" b="1"/>
                <a:t>OSI</a:t>
              </a: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4995" y="-711"/>
              <a:ext cx="1985" cy="1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b="1"/>
                <a:t>IBM/</a:t>
              </a:r>
              <a:br>
                <a:rPr kumimoji="0" lang="ru-RU" altLang="ru-RU" sz="1200" b="1"/>
              </a:br>
              <a:r>
                <a:rPr kumimoji="0" lang="ru-RU" altLang="ru-RU" sz="1200" b="1"/>
                <a:t>Microsoft</a:t>
              </a:r>
            </a:p>
          </p:txBody>
        </p:sp>
        <p:grpSp>
          <p:nvGrpSpPr>
            <p:cNvPr id="92176" name="Group 16"/>
            <p:cNvGrpSpPr>
              <a:grpSpLocks/>
            </p:cNvGrpSpPr>
            <p:nvPr/>
          </p:nvGrpSpPr>
          <p:grpSpPr bwMode="auto">
            <a:xfrm>
              <a:off x="9372" y="-651"/>
              <a:ext cx="2016" cy="17396"/>
              <a:chOff x="0" y="-1"/>
              <a:chExt cx="20000" cy="20001"/>
            </a:xfrm>
          </p:grpSpPr>
          <p:sp>
            <p:nvSpPr>
              <p:cNvPr id="92177" name="Rectangle 17"/>
              <p:cNvSpPr>
                <a:spLocks noChangeArrowheads="1"/>
              </p:cNvSpPr>
              <p:nvPr/>
            </p:nvSpPr>
            <p:spPr bwMode="auto">
              <a:xfrm>
                <a:off x="992" y="16684"/>
                <a:ext cx="17609" cy="331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ts val="600"/>
                  </a:spcBef>
                  <a:buClrTx/>
                  <a:buSzTx/>
                  <a:buFontTx/>
                  <a:buNone/>
                </a:pPr>
                <a:r>
                  <a:rPr kumimoji="0" lang="ru-RU" altLang="ru-RU" sz="800" b="1"/>
                  <a:t>IP,RIP, OSPF</a:t>
                </a:r>
                <a:endParaRPr kumimoji="0" lang="ru-RU" altLang="ru-RU" sz="1200" b="1"/>
              </a:p>
            </p:txBody>
          </p:sp>
          <p:sp>
            <p:nvSpPr>
              <p:cNvPr id="92178" name="Rectangle 18"/>
              <p:cNvSpPr>
                <a:spLocks noChangeArrowheads="1"/>
              </p:cNvSpPr>
              <p:nvPr/>
            </p:nvSpPr>
            <p:spPr bwMode="auto">
              <a:xfrm>
                <a:off x="992" y="9606"/>
                <a:ext cx="17609" cy="708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ts val="3300"/>
                  </a:spcBef>
                  <a:buClrTx/>
                  <a:buSzTx/>
                  <a:buFontTx/>
                  <a:buNone/>
                </a:pPr>
                <a:r>
                  <a:rPr kumimoji="0" lang="ru-RU" altLang="ru-RU" sz="1200" b="1"/>
                  <a:t>TCP</a:t>
                </a:r>
                <a:endParaRPr kumimoji="0" lang="ru-RU" altLang="ru-RU" sz="800" b="1"/>
              </a:p>
            </p:txBody>
          </p:sp>
          <p:sp>
            <p:nvSpPr>
              <p:cNvPr id="92179" name="Rectangle 19"/>
              <p:cNvSpPr>
                <a:spLocks noChangeArrowheads="1"/>
              </p:cNvSpPr>
              <p:nvPr/>
            </p:nvSpPr>
            <p:spPr bwMode="auto">
              <a:xfrm>
                <a:off x="992" y="2326"/>
                <a:ext cx="17609" cy="728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ts val="600"/>
                  </a:spcBef>
                  <a:buClrTx/>
                  <a:buSzTx/>
                  <a:buFontTx/>
                  <a:buNone/>
                </a:pPr>
                <a:r>
                  <a:rPr kumimoji="0" lang="ru-RU" altLang="ru-RU" sz="1000" b="1"/>
                  <a:t>Telnet,</a:t>
                </a:r>
                <a:br>
                  <a:rPr kumimoji="0" lang="ru-RU" altLang="ru-RU" sz="1000" b="1"/>
                </a:br>
                <a:r>
                  <a:rPr kumimoji="0" lang="ru-RU" altLang="ru-RU" sz="1000" b="1"/>
                  <a:t>FTP,</a:t>
                </a:r>
                <a:br>
                  <a:rPr kumimoji="0" lang="ru-RU" altLang="ru-RU" sz="1000" b="1"/>
                </a:br>
                <a:r>
                  <a:rPr kumimoji="0" lang="ru-RU" altLang="ru-RU" sz="1000" b="1"/>
                  <a:t>SNMP,SMTP,WWW</a:t>
                </a:r>
              </a:p>
            </p:txBody>
          </p:sp>
          <p:sp>
            <p:nvSpPr>
              <p:cNvPr id="92180" name="Rectangle 20"/>
              <p:cNvSpPr>
                <a:spLocks noChangeArrowheads="1"/>
              </p:cNvSpPr>
              <p:nvPr/>
            </p:nvSpPr>
            <p:spPr bwMode="auto">
              <a:xfrm>
                <a:off x="0" y="-1"/>
                <a:ext cx="20000" cy="1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1200" b="1"/>
                  <a:t>TCP/IP</a:t>
                </a:r>
                <a:endParaRPr kumimoji="0" lang="ru-RU" altLang="ru-RU" sz="1200"/>
              </a:p>
            </p:txBody>
          </p:sp>
        </p:grpSp>
        <p:grpSp>
          <p:nvGrpSpPr>
            <p:cNvPr id="92181" name="Group 21"/>
            <p:cNvGrpSpPr>
              <a:grpSpLocks/>
            </p:cNvGrpSpPr>
            <p:nvPr/>
          </p:nvGrpSpPr>
          <p:grpSpPr bwMode="auto">
            <a:xfrm>
              <a:off x="13675" y="-651"/>
              <a:ext cx="2053" cy="17476"/>
              <a:chOff x="0" y="0"/>
              <a:chExt cx="20000" cy="19999"/>
            </a:xfrm>
          </p:grpSpPr>
          <p:sp>
            <p:nvSpPr>
              <p:cNvPr id="92182" name="Rectangle 22"/>
              <p:cNvSpPr>
                <a:spLocks noChangeArrowheads="1"/>
              </p:cNvSpPr>
              <p:nvPr/>
            </p:nvSpPr>
            <p:spPr bwMode="auto">
              <a:xfrm>
                <a:off x="1773" y="13133"/>
                <a:ext cx="17204" cy="3479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ts val="1000"/>
                  </a:spcBef>
                  <a:buClrTx/>
                  <a:buSzTx/>
                  <a:buFontTx/>
                  <a:buNone/>
                </a:pPr>
                <a:r>
                  <a:rPr kumimoji="0" lang="ru-RU" altLang="ru-RU" sz="1200" b="1"/>
                  <a:t>SPX</a:t>
                </a:r>
              </a:p>
            </p:txBody>
          </p:sp>
          <p:sp>
            <p:nvSpPr>
              <p:cNvPr id="92183" name="Rectangle 23"/>
              <p:cNvSpPr>
                <a:spLocks noChangeArrowheads="1"/>
              </p:cNvSpPr>
              <p:nvPr/>
            </p:nvSpPr>
            <p:spPr bwMode="auto">
              <a:xfrm>
                <a:off x="1773" y="2316"/>
                <a:ext cx="17204" cy="1090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ts val="1200"/>
                  </a:spcBef>
                  <a:buClrTx/>
                  <a:buSzTx/>
                  <a:buFontTx/>
                  <a:buNone/>
                </a:pPr>
                <a:r>
                  <a:rPr kumimoji="0" lang="ru-RU" altLang="ru-RU" sz="1200" b="1"/>
                  <a:t>NCP,</a:t>
                </a:r>
              </a:p>
              <a:p>
                <a:pPr algn="ctr" eaLnBrk="0" hangingPunct="0">
                  <a:spcBef>
                    <a:spcPts val="3000"/>
                  </a:spcBef>
                  <a:buClrTx/>
                  <a:buSzTx/>
                  <a:buFontTx/>
                  <a:buNone/>
                </a:pPr>
                <a:r>
                  <a:rPr kumimoji="0" lang="ru-RU" altLang="ru-RU" sz="1200" b="1"/>
                  <a:t>SAP</a:t>
                </a:r>
              </a:p>
            </p:txBody>
          </p:sp>
          <p:sp>
            <p:nvSpPr>
              <p:cNvPr id="92184" name="Rectangle 24"/>
              <p:cNvSpPr>
                <a:spLocks noChangeArrowheads="1"/>
              </p:cNvSpPr>
              <p:nvPr/>
            </p:nvSpPr>
            <p:spPr bwMode="auto">
              <a:xfrm>
                <a:off x="1773" y="16630"/>
                <a:ext cx="17204" cy="3369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0" lang="ru-RU" altLang="ru-RU" sz="800" b="1"/>
                  <a:t>IPX,</a:t>
                </a:r>
                <a:br>
                  <a:rPr kumimoji="0" lang="ru-RU" altLang="ru-RU" sz="800" b="1"/>
                </a:br>
                <a:r>
                  <a:rPr kumimoji="0" lang="ru-RU" altLang="ru-RU" sz="800" b="1"/>
                  <a:t>RIP</a:t>
                </a:r>
                <a:br>
                  <a:rPr kumimoji="0" lang="ru-RU" altLang="ru-RU" sz="800" b="1"/>
                </a:br>
                <a:r>
                  <a:rPr kumimoji="0" lang="ru-RU" altLang="ru-RU" sz="800" b="1"/>
                  <a:t>NLSP</a:t>
                </a:r>
                <a:endParaRPr kumimoji="0" lang="ru-RU" altLang="ru-RU" sz="1200" b="1"/>
              </a:p>
            </p:txBody>
          </p:sp>
          <p:sp>
            <p:nvSpPr>
              <p:cNvPr id="92185" name="Rectangle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1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1200" b="1"/>
                  <a:t>Novell</a:t>
                </a:r>
              </a:p>
            </p:txBody>
          </p:sp>
        </p:grpSp>
        <p:sp>
          <p:nvSpPr>
            <p:cNvPr id="92186" name="Rectangle 26"/>
            <p:cNvSpPr>
              <a:spLocks noChangeArrowheads="1"/>
            </p:cNvSpPr>
            <p:nvPr/>
          </p:nvSpPr>
          <p:spPr bwMode="auto">
            <a:xfrm>
              <a:off x="5141" y="16817"/>
              <a:ext cx="14795" cy="656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0" lang="ru-RU" altLang="ru-RU" sz="1200" dirty="0"/>
                <a:t>802.3 (</a:t>
              </a:r>
              <a:r>
                <a:rPr kumimoji="0" lang="ru-RU" altLang="ru-RU" sz="1200" dirty="0" err="1"/>
                <a:t>Ethernet</a:t>
              </a:r>
              <a:r>
                <a:rPr kumimoji="0" lang="ru-RU" altLang="ru-RU" sz="1200" dirty="0"/>
                <a:t>), 802.5 (</a:t>
              </a:r>
              <a:r>
                <a:rPr kumimoji="0" lang="ru-RU" altLang="ru-RU" sz="1200" dirty="0" err="1"/>
                <a:t>Token</a:t>
              </a:r>
              <a:r>
                <a:rPr kumimoji="0" lang="ru-RU" altLang="ru-RU" sz="1200" dirty="0"/>
                <a:t> </a:t>
              </a:r>
              <a:r>
                <a:rPr kumimoji="0" lang="ru-RU" altLang="ru-RU" sz="1200" dirty="0" err="1"/>
                <a:t>Ring</a:t>
              </a:r>
              <a:r>
                <a:rPr kumimoji="0" lang="ru-RU" altLang="ru-RU" sz="1200" dirty="0"/>
                <a:t>), FDDI, </a:t>
              </a:r>
              <a:r>
                <a:rPr kumimoji="0" lang="ru-RU" altLang="ru-RU" sz="1200" dirty="0" err="1"/>
                <a:t>Fast</a:t>
              </a:r>
              <a:r>
                <a:rPr kumimoji="0" lang="ru-RU" altLang="ru-RU" sz="1200" dirty="0"/>
                <a:t> </a:t>
              </a:r>
              <a:r>
                <a:rPr kumimoji="0" lang="ru-RU" altLang="ru-RU" sz="1200" dirty="0" err="1"/>
                <a:t>Ethernet</a:t>
              </a:r>
              <a:r>
                <a:rPr kumimoji="0" lang="ru-RU" altLang="ru-RU" sz="1200" dirty="0"/>
                <a:t>, SLIP,, </a:t>
              </a:r>
              <a:br>
                <a:rPr kumimoji="0" lang="ru-RU" altLang="ru-RU" sz="1200" dirty="0"/>
              </a:br>
              <a:r>
                <a:rPr kumimoji="0" lang="ru-RU" altLang="ru-RU" sz="1200" dirty="0"/>
                <a:t>100VG-AnyLAN, X.25, ATM, LAP-B, LAP-D, PPP</a:t>
              </a:r>
            </a:p>
            <a:p>
              <a:pPr eaLnBrk="0" hangingPunct="0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0" lang="ru-RU" altLang="ru-RU" sz="1200" dirty="0"/>
                <a:t>Коаксиал, экранированная и неэкранированная витая пара, оптоволокно, радиоволны</a:t>
              </a:r>
            </a:p>
          </p:txBody>
        </p:sp>
        <p:grpSp>
          <p:nvGrpSpPr>
            <p:cNvPr id="92187" name="Group 27"/>
            <p:cNvGrpSpPr>
              <a:grpSpLocks/>
            </p:cNvGrpSpPr>
            <p:nvPr/>
          </p:nvGrpSpPr>
          <p:grpSpPr bwMode="auto">
            <a:xfrm>
              <a:off x="18016" y="-711"/>
              <a:ext cx="1984" cy="17456"/>
              <a:chOff x="10" y="0"/>
              <a:chExt cx="19990" cy="20000"/>
            </a:xfrm>
          </p:grpSpPr>
          <p:sp>
            <p:nvSpPr>
              <p:cNvPr id="92188" name="Rectangle 28"/>
              <p:cNvSpPr>
                <a:spLocks noChangeArrowheads="1"/>
              </p:cNvSpPr>
              <p:nvPr/>
            </p:nvSpPr>
            <p:spPr bwMode="auto">
              <a:xfrm>
                <a:off x="10" y="0"/>
                <a:ext cx="19990" cy="20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900" b="1"/>
                  <a:t>Стек</a:t>
                </a:r>
                <a:br>
                  <a:rPr kumimoji="0" lang="ru-RU" altLang="ru-RU" sz="900" b="1"/>
                </a:br>
                <a:r>
                  <a:rPr kumimoji="0" lang="ru-RU" altLang="ru-RU" sz="900" b="1"/>
                  <a:t>OSI</a:t>
                </a:r>
              </a:p>
            </p:txBody>
          </p:sp>
          <p:sp>
            <p:nvSpPr>
              <p:cNvPr id="92189" name="Rectangle 29"/>
              <p:cNvSpPr>
                <a:spLocks noChangeArrowheads="1"/>
              </p:cNvSpPr>
              <p:nvPr/>
            </p:nvSpPr>
            <p:spPr bwMode="auto">
              <a:xfrm>
                <a:off x="1723" y="13126"/>
                <a:ext cx="17793" cy="3483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0" lang="ru-RU" altLang="ru-RU" sz="800" b="1"/>
                  <a:t>Трансп.</a:t>
                </a:r>
                <a:br>
                  <a:rPr kumimoji="0" lang="ru-RU" altLang="ru-RU" sz="800" b="1"/>
                </a:br>
                <a:r>
                  <a:rPr kumimoji="0" lang="ru-RU" altLang="ru-RU" sz="800" b="1"/>
                  <a:t>протокол OSI</a:t>
                </a:r>
              </a:p>
            </p:txBody>
          </p:sp>
          <p:sp>
            <p:nvSpPr>
              <p:cNvPr id="92190" name="Rectangle 30"/>
              <p:cNvSpPr>
                <a:spLocks noChangeArrowheads="1"/>
              </p:cNvSpPr>
              <p:nvPr/>
            </p:nvSpPr>
            <p:spPr bwMode="auto">
              <a:xfrm>
                <a:off x="1723" y="16627"/>
                <a:ext cx="17793" cy="3373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0" lang="ru-RU" altLang="ru-RU" sz="1000" b="1"/>
                  <a:t>ES-ES IS-IS</a:t>
                </a:r>
              </a:p>
            </p:txBody>
          </p:sp>
          <p:sp>
            <p:nvSpPr>
              <p:cNvPr id="92191" name="Rectangle 31"/>
              <p:cNvSpPr>
                <a:spLocks noChangeArrowheads="1"/>
              </p:cNvSpPr>
              <p:nvPr/>
            </p:nvSpPr>
            <p:spPr bwMode="auto">
              <a:xfrm>
                <a:off x="1723" y="2470"/>
                <a:ext cx="17793" cy="3483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0" lang="ru-RU" altLang="ru-RU" sz="800" b="1"/>
                  <a:t>X.400</a:t>
                </a:r>
                <a:br>
                  <a:rPr kumimoji="0" lang="ru-RU" altLang="ru-RU" sz="800" b="1"/>
                </a:br>
                <a:r>
                  <a:rPr kumimoji="0" lang="ru-RU" altLang="ru-RU" sz="800" b="1"/>
                  <a:t>X.500</a:t>
                </a:r>
                <a:br>
                  <a:rPr kumimoji="0" lang="ru-RU" altLang="ru-RU" sz="800" b="1"/>
                </a:br>
                <a:r>
                  <a:rPr kumimoji="0" lang="ru-RU" altLang="ru-RU" sz="800" b="1"/>
                  <a:t>FTAM</a:t>
                </a:r>
              </a:p>
            </p:txBody>
          </p:sp>
          <p:sp>
            <p:nvSpPr>
              <p:cNvPr id="92192" name="Rectangle 32"/>
              <p:cNvSpPr>
                <a:spLocks noChangeArrowheads="1"/>
              </p:cNvSpPr>
              <p:nvPr/>
            </p:nvSpPr>
            <p:spPr bwMode="auto">
              <a:xfrm>
                <a:off x="1723" y="5953"/>
                <a:ext cx="17793" cy="3607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ts val="600"/>
                  </a:spcBef>
                  <a:buClrTx/>
                  <a:buSzTx/>
                  <a:buFontTx/>
                  <a:buNone/>
                </a:pPr>
                <a:r>
                  <a:rPr kumimoji="0" lang="ru-RU" altLang="ru-RU" sz="700" b="1"/>
                  <a:t>Представ. протокол OSI</a:t>
                </a:r>
              </a:p>
            </p:txBody>
          </p:sp>
          <p:sp>
            <p:nvSpPr>
              <p:cNvPr id="92193" name="Rectangle 33"/>
              <p:cNvSpPr>
                <a:spLocks noChangeArrowheads="1"/>
              </p:cNvSpPr>
              <p:nvPr/>
            </p:nvSpPr>
            <p:spPr bwMode="auto">
              <a:xfrm>
                <a:off x="1723" y="9555"/>
                <a:ext cx="17793" cy="3593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ts val="300"/>
                  </a:spcBef>
                  <a:buClrTx/>
                  <a:buSzTx/>
                  <a:buFontTx/>
                  <a:buNone/>
                </a:pPr>
                <a:r>
                  <a:rPr kumimoji="0" lang="ru-RU" altLang="ru-RU" sz="800" b="1"/>
                  <a:t>Сеансов. протокол OSI</a:t>
                </a:r>
              </a:p>
            </p:txBody>
          </p:sp>
        </p:grpSp>
      </p:grp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395536" y="717832"/>
            <a:ext cx="864096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3200" b="1" dirty="0">
                <a:latin typeface="Arial" pitchFamily="34" charset="0"/>
              </a:rPr>
              <a:t>Соответствие популярных стеков </a:t>
            </a:r>
            <a:br>
              <a:rPr lang="ru-RU" altLang="ru-RU" sz="3200" b="1" dirty="0">
                <a:latin typeface="Arial" pitchFamily="34" charset="0"/>
              </a:rPr>
            </a:br>
            <a:r>
              <a:rPr lang="ru-RU" altLang="ru-RU" sz="3200" b="1" dirty="0">
                <a:latin typeface="Arial" pitchFamily="34" charset="0"/>
              </a:rPr>
              <a:t>протоколов модели </a:t>
            </a:r>
            <a:r>
              <a:rPr lang="en-US" altLang="ru-RU" sz="3200" b="1" dirty="0">
                <a:latin typeface="Arial" pitchFamily="34" charset="0"/>
              </a:rPr>
              <a:t>OSI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ru-RU" alt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395536" y="717832"/>
            <a:ext cx="864096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3200" b="1" dirty="0" smtClean="0">
                <a:latin typeface="Arial" pitchFamily="34" charset="0"/>
              </a:rPr>
              <a:t>Вспомогательные протоколы</a:t>
            </a:r>
            <a:endParaRPr lang="ru-RU" altLang="ru-RU" sz="3200" dirty="0"/>
          </a:p>
        </p:txBody>
      </p:sp>
      <p:graphicFrame>
        <p:nvGraphicFramePr>
          <p:cNvPr id="2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531438"/>
              </p:ext>
            </p:extLst>
          </p:nvPr>
        </p:nvGraphicFramePr>
        <p:xfrm>
          <a:off x="885825" y="2962276"/>
          <a:ext cx="4381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2" name="Visio" r:id="rId3" imgW="554126" imgH="692506" progId="Visio.Drawing.6">
                  <p:embed/>
                </p:oleObj>
              </mc:Choice>
              <mc:Fallback>
                <p:oleObj name="Visio" r:id="rId3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962276"/>
                        <a:ext cx="4381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236926"/>
              </p:ext>
            </p:extLst>
          </p:nvPr>
        </p:nvGraphicFramePr>
        <p:xfrm>
          <a:off x="8145463" y="2973388"/>
          <a:ext cx="4381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3" name="Visio" r:id="rId5" imgW="554126" imgH="692506" progId="Visio.Drawing.6">
                  <p:embed/>
                </p:oleObj>
              </mc:Choice>
              <mc:Fallback>
                <p:oleObj name="Visio" r:id="rId5" imgW="554126" imgH="6925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463" y="2973388"/>
                        <a:ext cx="4381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893521"/>
              </p:ext>
            </p:extLst>
          </p:nvPr>
        </p:nvGraphicFramePr>
        <p:xfrm>
          <a:off x="7158038" y="3086101"/>
          <a:ext cx="6413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4" name="Visio" r:id="rId6" imgW="638556" imgH="281026" progId="Visio.Drawing.6">
                  <p:embed/>
                </p:oleObj>
              </mc:Choice>
              <mc:Fallback>
                <p:oleObj name="Visio" r:id="rId6" imgW="638556" imgH="28102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038" y="3086101"/>
                        <a:ext cx="6413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952418"/>
              </p:ext>
            </p:extLst>
          </p:nvPr>
        </p:nvGraphicFramePr>
        <p:xfrm>
          <a:off x="2159000" y="3082926"/>
          <a:ext cx="6413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5" name="Visio" r:id="rId8" imgW="638556" imgH="281026" progId="Visio.Drawing.6">
                  <p:embed/>
                </p:oleObj>
              </mc:Choice>
              <mc:Fallback>
                <p:oleObj name="Visio" r:id="rId8" imgW="638556" imgH="28102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082926"/>
                        <a:ext cx="6413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198589"/>
              </p:ext>
            </p:extLst>
          </p:nvPr>
        </p:nvGraphicFramePr>
        <p:xfrm>
          <a:off x="3332163" y="3095626"/>
          <a:ext cx="70326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6" name="Visio" r:id="rId9" imgW="638556" imgH="281026" progId="Visio.Drawing.6">
                  <p:embed/>
                </p:oleObj>
              </mc:Choice>
              <mc:Fallback>
                <p:oleObj name="Visio" r:id="rId9" imgW="638556" imgH="28102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3095626"/>
                        <a:ext cx="703262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893034"/>
              </p:ext>
            </p:extLst>
          </p:nvPr>
        </p:nvGraphicFramePr>
        <p:xfrm>
          <a:off x="5878513" y="3067051"/>
          <a:ext cx="70326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7" name="Visio" r:id="rId11" imgW="638556" imgH="281026" progId="Visio.Drawing.6">
                  <p:embed/>
                </p:oleObj>
              </mc:Choice>
              <mc:Fallback>
                <p:oleObj name="Visio" r:id="rId11" imgW="638556" imgH="28102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3067051"/>
                        <a:ext cx="703262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74962"/>
              </p:ext>
            </p:extLst>
          </p:nvPr>
        </p:nvGraphicFramePr>
        <p:xfrm>
          <a:off x="4603750" y="3030538"/>
          <a:ext cx="5905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8" name="Visio" r:id="rId12" imgW="724814" imgH="439522" progId="Visio.Drawing.6">
                  <p:embed/>
                </p:oleObj>
              </mc:Choice>
              <mc:Fallback>
                <p:oleObj name="Visio" r:id="rId12" imgW="724814" imgH="4395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3030538"/>
                        <a:ext cx="5905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" name="Line 46"/>
          <p:cNvSpPr>
            <a:spLocks noChangeShapeType="1"/>
          </p:cNvSpPr>
          <p:nvPr/>
        </p:nvSpPr>
        <p:spPr bwMode="auto">
          <a:xfrm flipV="1">
            <a:off x="1266825" y="3224213"/>
            <a:ext cx="914400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1" name="Line 47"/>
          <p:cNvSpPr>
            <a:spLocks noChangeShapeType="1"/>
          </p:cNvSpPr>
          <p:nvPr/>
        </p:nvSpPr>
        <p:spPr bwMode="auto">
          <a:xfrm>
            <a:off x="2682875" y="3224213"/>
            <a:ext cx="722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2" name="Line 48"/>
          <p:cNvSpPr>
            <a:spLocks noChangeShapeType="1"/>
          </p:cNvSpPr>
          <p:nvPr/>
        </p:nvSpPr>
        <p:spPr bwMode="auto">
          <a:xfrm>
            <a:off x="3932238" y="3236913"/>
            <a:ext cx="722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3" name="Line 49"/>
          <p:cNvSpPr>
            <a:spLocks noChangeShapeType="1"/>
          </p:cNvSpPr>
          <p:nvPr/>
        </p:nvSpPr>
        <p:spPr bwMode="auto">
          <a:xfrm>
            <a:off x="5118100" y="3236913"/>
            <a:ext cx="811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4" name="Line 50"/>
          <p:cNvSpPr>
            <a:spLocks noChangeShapeType="1"/>
          </p:cNvSpPr>
          <p:nvPr/>
        </p:nvSpPr>
        <p:spPr bwMode="auto">
          <a:xfrm>
            <a:off x="6443663" y="3249613"/>
            <a:ext cx="735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>
            <a:off x="7680325" y="3211513"/>
            <a:ext cx="515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6" name="Text Box 52"/>
          <p:cNvSpPr txBox="1">
            <a:spLocks noChangeArrowheads="1"/>
          </p:cNvSpPr>
          <p:nvPr/>
        </p:nvSpPr>
        <p:spPr bwMode="auto">
          <a:xfrm>
            <a:off x="1949450" y="3455988"/>
            <a:ext cx="10937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100" b="1"/>
              <a:t>Concentrator</a:t>
            </a:r>
            <a:endParaRPr lang="ru-RU" altLang="ru-RU" sz="1100" b="1"/>
          </a:p>
        </p:txBody>
      </p:sp>
      <p:sp>
        <p:nvSpPr>
          <p:cNvPr id="217" name="Text Box 53"/>
          <p:cNvSpPr txBox="1">
            <a:spLocks noChangeArrowheads="1"/>
          </p:cNvSpPr>
          <p:nvPr/>
        </p:nvSpPr>
        <p:spPr bwMode="auto">
          <a:xfrm>
            <a:off x="6904038" y="3427413"/>
            <a:ext cx="10937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100" b="1"/>
              <a:t>Concentrator</a:t>
            </a:r>
            <a:endParaRPr lang="ru-RU" altLang="ru-RU" sz="1100" b="1"/>
          </a:p>
        </p:txBody>
      </p:sp>
      <p:sp>
        <p:nvSpPr>
          <p:cNvPr id="218" name="Text Box 54"/>
          <p:cNvSpPr txBox="1">
            <a:spLocks noChangeArrowheads="1"/>
          </p:cNvSpPr>
          <p:nvPr/>
        </p:nvSpPr>
        <p:spPr bwMode="auto">
          <a:xfrm>
            <a:off x="3182938" y="3516313"/>
            <a:ext cx="10937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100" b="1"/>
              <a:t>Switch</a:t>
            </a:r>
            <a:endParaRPr lang="ru-RU" altLang="ru-RU" sz="1100" b="1"/>
          </a:p>
        </p:txBody>
      </p:sp>
      <p:sp>
        <p:nvSpPr>
          <p:cNvPr id="219" name="Text Box 55"/>
          <p:cNvSpPr txBox="1">
            <a:spLocks noChangeArrowheads="1"/>
          </p:cNvSpPr>
          <p:nvPr/>
        </p:nvSpPr>
        <p:spPr bwMode="auto">
          <a:xfrm>
            <a:off x="5859463" y="3475038"/>
            <a:ext cx="10937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100" b="1"/>
              <a:t>Switch</a:t>
            </a:r>
            <a:endParaRPr lang="ru-RU" altLang="ru-RU" sz="1100" b="1"/>
          </a:p>
        </p:txBody>
      </p:sp>
      <p:sp>
        <p:nvSpPr>
          <p:cNvPr id="220" name="Text Box 56"/>
          <p:cNvSpPr txBox="1">
            <a:spLocks noChangeArrowheads="1"/>
          </p:cNvSpPr>
          <p:nvPr/>
        </p:nvSpPr>
        <p:spPr bwMode="auto">
          <a:xfrm>
            <a:off x="4416425" y="3513138"/>
            <a:ext cx="10937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100" b="1"/>
              <a:t>Router</a:t>
            </a:r>
            <a:endParaRPr lang="ru-RU" altLang="ru-RU" sz="1100" b="1"/>
          </a:p>
        </p:txBody>
      </p:sp>
      <p:graphicFrame>
        <p:nvGraphicFramePr>
          <p:cNvPr id="22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19553"/>
              </p:ext>
            </p:extLst>
          </p:nvPr>
        </p:nvGraphicFramePr>
        <p:xfrm>
          <a:off x="2001838" y="2632076"/>
          <a:ext cx="930275" cy="234950"/>
        </p:xfrm>
        <a:graphic>
          <a:graphicData uri="http://schemas.openxmlformats.org/drawingml/2006/table">
            <a:tbl>
              <a:tblPr/>
              <a:tblGrid>
                <a:gridCol w="930275"/>
              </a:tblGrid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Physical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2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51361"/>
              </p:ext>
            </p:extLst>
          </p:nvPr>
        </p:nvGraphicFramePr>
        <p:xfrm>
          <a:off x="6840538" y="2627313"/>
          <a:ext cx="930275" cy="234950"/>
        </p:xfrm>
        <a:graphic>
          <a:graphicData uri="http://schemas.openxmlformats.org/drawingml/2006/table">
            <a:tbl>
              <a:tblPr/>
              <a:tblGrid>
                <a:gridCol w="930275"/>
              </a:tblGrid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Physical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3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44938"/>
              </p:ext>
            </p:extLst>
          </p:nvPr>
        </p:nvGraphicFramePr>
        <p:xfrm>
          <a:off x="3276600" y="2365376"/>
          <a:ext cx="930275" cy="473075"/>
        </p:xfrm>
        <a:graphic>
          <a:graphicData uri="http://schemas.openxmlformats.org/drawingml/2006/table">
            <a:tbl>
              <a:tblPr/>
              <a:tblGrid>
                <a:gridCol w="930275"/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 Link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Physical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4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50604"/>
              </p:ext>
            </p:extLst>
          </p:nvPr>
        </p:nvGraphicFramePr>
        <p:xfrm>
          <a:off x="5707063" y="2374901"/>
          <a:ext cx="930275" cy="473075"/>
        </p:xfrm>
        <a:graphic>
          <a:graphicData uri="http://schemas.openxmlformats.org/drawingml/2006/table">
            <a:tbl>
              <a:tblPr/>
              <a:tblGrid>
                <a:gridCol w="930275"/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 Link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Physical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00190"/>
              </p:ext>
            </p:extLst>
          </p:nvPr>
        </p:nvGraphicFramePr>
        <p:xfrm>
          <a:off x="4514850" y="2130426"/>
          <a:ext cx="930275" cy="708025"/>
        </p:xfrm>
        <a:graphic>
          <a:graphicData uri="http://schemas.openxmlformats.org/drawingml/2006/table">
            <a:tbl>
              <a:tblPr/>
              <a:tblGrid>
                <a:gridCol w="930275"/>
              </a:tblGrid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 Link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Physical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" name="Line 132"/>
          <p:cNvSpPr>
            <a:spLocks noChangeShapeType="1"/>
          </p:cNvSpPr>
          <p:nvPr/>
        </p:nvSpPr>
        <p:spPr bwMode="auto">
          <a:xfrm>
            <a:off x="1576388" y="2771776"/>
            <a:ext cx="425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7" name="Line 133"/>
          <p:cNvSpPr>
            <a:spLocks noChangeShapeType="1"/>
          </p:cNvSpPr>
          <p:nvPr/>
        </p:nvSpPr>
        <p:spPr bwMode="auto">
          <a:xfrm>
            <a:off x="2914650" y="2760663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8" name="Line 134"/>
          <p:cNvSpPr>
            <a:spLocks noChangeShapeType="1"/>
          </p:cNvSpPr>
          <p:nvPr/>
        </p:nvSpPr>
        <p:spPr bwMode="auto">
          <a:xfrm>
            <a:off x="1563688" y="2425701"/>
            <a:ext cx="172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9" name="Line 135"/>
          <p:cNvSpPr>
            <a:spLocks noChangeShapeType="1"/>
          </p:cNvSpPr>
          <p:nvPr/>
        </p:nvSpPr>
        <p:spPr bwMode="auto">
          <a:xfrm>
            <a:off x="4203700" y="2438401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0" name="Line 136"/>
          <p:cNvSpPr>
            <a:spLocks noChangeShapeType="1"/>
          </p:cNvSpPr>
          <p:nvPr/>
        </p:nvSpPr>
        <p:spPr bwMode="auto">
          <a:xfrm>
            <a:off x="4203700" y="2760663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1" name="Line 137"/>
          <p:cNvSpPr>
            <a:spLocks noChangeShapeType="1"/>
          </p:cNvSpPr>
          <p:nvPr/>
        </p:nvSpPr>
        <p:spPr bwMode="auto">
          <a:xfrm>
            <a:off x="5438775" y="2425701"/>
            <a:ext cx="271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2" name="Line 138"/>
          <p:cNvSpPr>
            <a:spLocks noChangeShapeType="1"/>
          </p:cNvSpPr>
          <p:nvPr/>
        </p:nvSpPr>
        <p:spPr bwMode="auto">
          <a:xfrm>
            <a:off x="5438775" y="2773363"/>
            <a:ext cx="271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3" name="Line 139"/>
          <p:cNvSpPr>
            <a:spLocks noChangeShapeType="1"/>
          </p:cNvSpPr>
          <p:nvPr/>
        </p:nvSpPr>
        <p:spPr bwMode="auto">
          <a:xfrm>
            <a:off x="6637338" y="2735263"/>
            <a:ext cx="193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4" name="Line 140"/>
          <p:cNvSpPr>
            <a:spLocks noChangeShapeType="1"/>
          </p:cNvSpPr>
          <p:nvPr/>
        </p:nvSpPr>
        <p:spPr bwMode="auto">
          <a:xfrm>
            <a:off x="6637338" y="2438401"/>
            <a:ext cx="133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" name="Line 141"/>
          <p:cNvSpPr>
            <a:spLocks noChangeShapeType="1"/>
          </p:cNvSpPr>
          <p:nvPr/>
        </p:nvSpPr>
        <p:spPr bwMode="auto">
          <a:xfrm>
            <a:off x="5438775" y="2206626"/>
            <a:ext cx="2551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6" name="Line 142"/>
          <p:cNvSpPr>
            <a:spLocks noChangeShapeType="1"/>
          </p:cNvSpPr>
          <p:nvPr/>
        </p:nvSpPr>
        <p:spPr bwMode="auto">
          <a:xfrm>
            <a:off x="1563688" y="2181226"/>
            <a:ext cx="2947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7" name="Line 143"/>
          <p:cNvSpPr>
            <a:spLocks noChangeShapeType="1"/>
          </p:cNvSpPr>
          <p:nvPr/>
        </p:nvSpPr>
        <p:spPr bwMode="auto">
          <a:xfrm>
            <a:off x="1549400" y="1987551"/>
            <a:ext cx="6427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8" name="Line 144"/>
          <p:cNvSpPr>
            <a:spLocks noChangeShapeType="1"/>
          </p:cNvSpPr>
          <p:nvPr/>
        </p:nvSpPr>
        <p:spPr bwMode="auto">
          <a:xfrm>
            <a:off x="1549400" y="1284288"/>
            <a:ext cx="6427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239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76403"/>
              </p:ext>
            </p:extLst>
          </p:nvPr>
        </p:nvGraphicFramePr>
        <p:xfrm>
          <a:off x="596900" y="1192213"/>
          <a:ext cx="981075" cy="1676400"/>
        </p:xfrm>
        <a:graphic>
          <a:graphicData uri="http://schemas.openxmlformats.org/drawingml/2006/table">
            <a:tbl>
              <a:tblPr/>
              <a:tblGrid>
                <a:gridCol w="981075"/>
              </a:tblGrid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Application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Presentation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Session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Transport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 Link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Physical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0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59940"/>
              </p:ext>
            </p:extLst>
          </p:nvPr>
        </p:nvGraphicFramePr>
        <p:xfrm>
          <a:off x="7993063" y="1158876"/>
          <a:ext cx="981075" cy="1676400"/>
        </p:xfrm>
        <a:graphic>
          <a:graphicData uri="http://schemas.openxmlformats.org/drawingml/2006/table">
            <a:tbl>
              <a:tblPr/>
              <a:tblGrid>
                <a:gridCol w="981075"/>
              </a:tblGrid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Application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Presentation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Session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Transport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 Link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Physical</a:t>
                      </a: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" name="Line 199"/>
          <p:cNvSpPr>
            <a:spLocks noChangeShapeType="1"/>
          </p:cNvSpPr>
          <p:nvPr/>
        </p:nvSpPr>
        <p:spPr bwMode="auto">
          <a:xfrm>
            <a:off x="7758113" y="2732088"/>
            <a:ext cx="233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" name="Line 200"/>
          <p:cNvSpPr>
            <a:spLocks noChangeShapeType="1"/>
          </p:cNvSpPr>
          <p:nvPr/>
        </p:nvSpPr>
        <p:spPr bwMode="auto">
          <a:xfrm>
            <a:off x="1536700" y="1543051"/>
            <a:ext cx="6427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3" name="Line 201"/>
          <p:cNvSpPr>
            <a:spLocks noChangeShapeType="1"/>
          </p:cNvSpPr>
          <p:nvPr/>
        </p:nvSpPr>
        <p:spPr bwMode="auto">
          <a:xfrm>
            <a:off x="1574800" y="1784351"/>
            <a:ext cx="6427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303338" y="4221088"/>
            <a:ext cx="6892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Протоколы маршрутизации </a:t>
            </a:r>
            <a:r>
              <a:rPr lang="en-US" dirty="0" smtClean="0"/>
              <a:t>(RIP, OSPF, BGP)</a:t>
            </a:r>
          </a:p>
          <a:p>
            <a:r>
              <a:rPr lang="ru-RU" dirty="0" smtClean="0"/>
              <a:t>Преобразование адресов (</a:t>
            </a:r>
            <a:r>
              <a:rPr lang="en-US" dirty="0" smtClean="0"/>
              <a:t>DHCP, ARP, DNS)</a:t>
            </a:r>
          </a:p>
          <a:p>
            <a:r>
              <a:rPr lang="ru-RU" dirty="0" smtClean="0"/>
              <a:t>Управление сетью </a:t>
            </a:r>
            <a:r>
              <a:rPr lang="en-US" dirty="0" smtClean="0"/>
              <a:t>(SNMP, telnet, SSH)</a:t>
            </a:r>
          </a:p>
          <a:p>
            <a:pPr lvl="1"/>
            <a:r>
              <a:rPr lang="ru-RU" dirty="0" smtClean="0"/>
              <a:t>Конфигурирование</a:t>
            </a:r>
          </a:p>
          <a:p>
            <a:pPr lvl="1"/>
            <a:r>
              <a:rPr lang="ru-RU" dirty="0" smtClean="0"/>
              <a:t>Статистика</a:t>
            </a:r>
          </a:p>
          <a:p>
            <a:pPr lvl="1"/>
            <a:r>
              <a:rPr lang="ru-RU" dirty="0" smtClean="0"/>
              <a:t>Ведение логов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4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395536" y="717832"/>
            <a:ext cx="8640960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3200" b="1" dirty="0" smtClean="0">
                <a:latin typeface="Arial" pitchFamily="34" charset="0"/>
              </a:rPr>
              <a:t>«Горизонтальная» классификация протоколов</a:t>
            </a:r>
            <a:endParaRPr lang="ru-RU" altLang="ru-RU" sz="3200" dirty="0"/>
          </a:p>
        </p:txBody>
      </p:sp>
      <p:graphicFrame>
        <p:nvGraphicFramePr>
          <p:cNvPr id="45" name="Group 110"/>
          <p:cNvGraphicFramePr>
            <a:graphicFrameLocks noGrp="1"/>
          </p:cNvGraphicFramePr>
          <p:nvPr/>
        </p:nvGraphicFramePr>
        <p:xfrm>
          <a:off x="1984375" y="2532063"/>
          <a:ext cx="1477963" cy="1166813"/>
        </p:xfrm>
        <a:graphic>
          <a:graphicData uri="http://schemas.openxmlformats.org/drawingml/2006/table">
            <a:tbl>
              <a:tblPr/>
              <a:tblGrid>
                <a:gridCol w="1477963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Application layer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Presentation layer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Session layer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109"/>
          <p:cNvGraphicFramePr>
            <a:graphicFrameLocks noGrp="1"/>
          </p:cNvGraphicFramePr>
          <p:nvPr/>
        </p:nvGraphicFramePr>
        <p:xfrm>
          <a:off x="2001838" y="3717925"/>
          <a:ext cx="5253037" cy="1447800"/>
        </p:xfrm>
        <a:graphic>
          <a:graphicData uri="http://schemas.openxmlformats.org/drawingml/2006/table">
            <a:tbl>
              <a:tblPr/>
              <a:tblGrid>
                <a:gridCol w="5253037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Transport Layer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 Layer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 Link Layer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Physical Layer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Text Box 131"/>
          <p:cNvSpPr txBox="1">
            <a:spLocks noChangeArrowheads="1"/>
          </p:cNvSpPr>
          <p:nvPr/>
        </p:nvSpPr>
        <p:spPr bwMode="auto">
          <a:xfrm>
            <a:off x="2058690" y="1904425"/>
            <a:ext cx="12938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ru-RU" sz="1600" dirty="0" smtClean="0"/>
              <a:t>User</a:t>
            </a:r>
            <a:r>
              <a:rPr lang="ru-RU" altLang="ru-RU" sz="1600" dirty="0"/>
              <a:t/>
            </a:r>
            <a:br>
              <a:rPr lang="ru-RU" altLang="ru-RU" sz="1600" dirty="0"/>
            </a:br>
            <a:r>
              <a:rPr lang="en-US" altLang="ru-RU" sz="1600" dirty="0" smtClean="0"/>
              <a:t>Plane</a:t>
            </a:r>
            <a:endParaRPr lang="ru-RU" altLang="ru-RU" sz="1600" dirty="0"/>
          </a:p>
        </p:txBody>
      </p:sp>
      <p:sp>
        <p:nvSpPr>
          <p:cNvPr id="48" name="Text Box 132"/>
          <p:cNvSpPr txBox="1">
            <a:spLocks noChangeArrowheads="1"/>
          </p:cNvSpPr>
          <p:nvPr/>
        </p:nvSpPr>
        <p:spPr bwMode="auto">
          <a:xfrm>
            <a:off x="3956050" y="1885120"/>
            <a:ext cx="14620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ru-RU" sz="1600" dirty="0" smtClean="0"/>
              <a:t>Control</a:t>
            </a:r>
            <a:r>
              <a:rPr lang="ru-RU" altLang="ru-RU" sz="1600" dirty="0" smtClean="0"/>
              <a:t/>
            </a:r>
            <a:br>
              <a:rPr lang="ru-RU" altLang="ru-RU" sz="1600" dirty="0" smtClean="0"/>
            </a:br>
            <a:r>
              <a:rPr lang="en-US" altLang="ru-RU" sz="1600" dirty="0" smtClean="0"/>
              <a:t>Plane</a:t>
            </a:r>
            <a:endParaRPr lang="ru-RU" altLang="ru-RU" sz="1600" dirty="0"/>
          </a:p>
        </p:txBody>
      </p:sp>
      <p:sp>
        <p:nvSpPr>
          <p:cNvPr id="49" name="Text Box 133"/>
          <p:cNvSpPr txBox="1">
            <a:spLocks noChangeArrowheads="1"/>
          </p:cNvSpPr>
          <p:nvPr/>
        </p:nvSpPr>
        <p:spPr bwMode="auto">
          <a:xfrm>
            <a:off x="5861050" y="1908175"/>
            <a:ext cx="14620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ru-RU" sz="1600" dirty="0"/>
              <a:t>Management Plane</a:t>
            </a:r>
            <a:endParaRPr lang="ru-RU" altLang="ru-RU" sz="1600" dirty="0"/>
          </a:p>
        </p:txBody>
      </p:sp>
      <p:graphicFrame>
        <p:nvGraphicFramePr>
          <p:cNvPr id="5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56527"/>
              </p:ext>
            </p:extLst>
          </p:nvPr>
        </p:nvGraphicFramePr>
        <p:xfrm>
          <a:off x="4014788" y="2533650"/>
          <a:ext cx="1477962" cy="1166813"/>
        </p:xfrm>
        <a:graphic>
          <a:graphicData uri="http://schemas.openxmlformats.org/drawingml/2006/table">
            <a:tbl>
              <a:tblPr/>
              <a:tblGrid>
                <a:gridCol w="1477962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Application layer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Presentation layer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Session layer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Group 144"/>
          <p:cNvGraphicFramePr>
            <a:graphicFrameLocks noGrp="1"/>
          </p:cNvGraphicFramePr>
          <p:nvPr/>
        </p:nvGraphicFramePr>
        <p:xfrm>
          <a:off x="5773738" y="2536825"/>
          <a:ext cx="1477962" cy="1166813"/>
        </p:xfrm>
        <a:graphic>
          <a:graphicData uri="http://schemas.openxmlformats.org/drawingml/2006/table">
            <a:tbl>
              <a:tblPr/>
              <a:tblGrid>
                <a:gridCol w="1477962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Application layer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Presentation layer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Session layer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8000" marR="0" marT="36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7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4000" b="1" dirty="0">
                <a:latin typeface="Arial" pitchFamily="34" charset="0"/>
                <a:cs typeface="Arial" pitchFamily="34" charset="0"/>
              </a:rPr>
              <a:t>Многоуровневый подход - создание иерархии задач</a:t>
            </a:r>
            <a:endParaRPr lang="ru-RU" altLang="ru-RU" sz="4000" dirty="0"/>
          </a:p>
        </p:txBody>
      </p:sp>
      <p:sp>
        <p:nvSpPr>
          <p:cNvPr id="66616" name="Rectangle 56"/>
          <p:cNvSpPr>
            <a:spLocks noChangeArrowheads="1"/>
          </p:cNvSpPr>
          <p:nvPr/>
        </p:nvSpPr>
        <p:spPr bwMode="auto">
          <a:xfrm>
            <a:off x="179388" y="2052638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2524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Tx/>
              <a:buSzTx/>
              <a:buFontTx/>
              <a:buNone/>
            </a:pPr>
            <a:r>
              <a:rPr kumimoji="0" lang="en-US" altLang="ru-RU" sz="1600">
                <a:latin typeface="Times New Roman CYR" charset="-52"/>
              </a:rPr>
              <a:t> </a:t>
            </a:r>
            <a:endParaRPr kumimoji="0" lang="en-US" altLang="ru-RU" sz="1800">
              <a:latin typeface="Times New Roman CYR" charset="-52"/>
            </a:endParaRPr>
          </a:p>
          <a:p>
            <a:pPr algn="just" eaLnBrk="0" hangingPunct="0">
              <a:buClrTx/>
              <a:buSzTx/>
              <a:buFontTx/>
              <a:buNone/>
            </a:pPr>
            <a:r>
              <a:rPr kumimoji="0" lang="en-US" altLang="ru-RU" sz="1600">
                <a:latin typeface="Times New Roman CYR" charset="-52"/>
              </a:rPr>
              <a:t> </a:t>
            </a:r>
            <a:endParaRPr kumimoji="0" lang="en-US" altLang="ru-RU" sz="1800">
              <a:latin typeface="Times New Roman CYR" charset="-52"/>
            </a:endParaRPr>
          </a:p>
          <a:p>
            <a:pPr eaLnBrk="0" hangingPunct="0">
              <a:buClrTx/>
              <a:buSzTx/>
              <a:buFontTx/>
              <a:buNone/>
            </a:pPr>
            <a:endParaRPr kumimoji="0" lang="en-US" altLang="ru-RU"/>
          </a:p>
        </p:txBody>
      </p:sp>
      <p:grpSp>
        <p:nvGrpSpPr>
          <p:cNvPr id="66581" name="Group 21"/>
          <p:cNvGrpSpPr>
            <a:grpSpLocks/>
          </p:cNvGrpSpPr>
          <p:nvPr/>
        </p:nvGrpSpPr>
        <p:grpSpPr bwMode="auto">
          <a:xfrm>
            <a:off x="948862" y="2052638"/>
            <a:ext cx="6248400" cy="3276600"/>
            <a:chOff x="2" y="-1"/>
            <a:chExt cx="19995" cy="20004"/>
          </a:xfrm>
        </p:grpSpPr>
        <p:sp>
          <p:nvSpPr>
            <p:cNvPr id="66615" name="Rectangle 55"/>
            <p:cNvSpPr>
              <a:spLocks noChangeArrowheads="1"/>
            </p:cNvSpPr>
            <p:nvPr/>
          </p:nvSpPr>
          <p:spPr bwMode="auto">
            <a:xfrm>
              <a:off x="8890" y="1623"/>
              <a:ext cx="1608" cy="2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14" name="Rectangle 54"/>
            <p:cNvSpPr>
              <a:spLocks noChangeArrowheads="1"/>
            </p:cNvSpPr>
            <p:nvPr/>
          </p:nvSpPr>
          <p:spPr bwMode="auto">
            <a:xfrm>
              <a:off x="5892" y="1623"/>
              <a:ext cx="1608" cy="2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13" name="Rectangle 53"/>
            <p:cNvSpPr>
              <a:spLocks noChangeArrowheads="1"/>
            </p:cNvSpPr>
            <p:nvPr/>
          </p:nvSpPr>
          <p:spPr bwMode="auto">
            <a:xfrm>
              <a:off x="11951" y="1623"/>
              <a:ext cx="1608" cy="2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12" name="Rectangle 52"/>
            <p:cNvSpPr>
              <a:spLocks noChangeArrowheads="1"/>
            </p:cNvSpPr>
            <p:nvPr/>
          </p:nvSpPr>
          <p:spPr bwMode="auto">
            <a:xfrm>
              <a:off x="4773" y="9035"/>
              <a:ext cx="1608" cy="2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11" name="Rectangle 51"/>
            <p:cNvSpPr>
              <a:spLocks noChangeArrowheads="1"/>
            </p:cNvSpPr>
            <p:nvPr/>
          </p:nvSpPr>
          <p:spPr bwMode="auto">
            <a:xfrm>
              <a:off x="6842" y="9035"/>
              <a:ext cx="1608" cy="2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10" name="Rectangle 50"/>
            <p:cNvSpPr>
              <a:spLocks noChangeArrowheads="1"/>
            </p:cNvSpPr>
            <p:nvPr/>
          </p:nvSpPr>
          <p:spPr bwMode="auto">
            <a:xfrm>
              <a:off x="8911" y="9035"/>
              <a:ext cx="1608" cy="2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09" name="Rectangle 49"/>
            <p:cNvSpPr>
              <a:spLocks noChangeArrowheads="1"/>
            </p:cNvSpPr>
            <p:nvPr/>
          </p:nvSpPr>
          <p:spPr bwMode="auto">
            <a:xfrm>
              <a:off x="10917" y="9035"/>
              <a:ext cx="1608" cy="2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08" name="Rectangle 48"/>
            <p:cNvSpPr>
              <a:spLocks noChangeArrowheads="1"/>
            </p:cNvSpPr>
            <p:nvPr/>
          </p:nvSpPr>
          <p:spPr bwMode="auto">
            <a:xfrm>
              <a:off x="12985" y="9035"/>
              <a:ext cx="1608" cy="2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07" name="Rectangle 47"/>
            <p:cNvSpPr>
              <a:spLocks noChangeArrowheads="1"/>
            </p:cNvSpPr>
            <p:nvPr/>
          </p:nvSpPr>
          <p:spPr bwMode="auto">
            <a:xfrm>
              <a:off x="8657" y="16100"/>
              <a:ext cx="1608" cy="2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06" name="Rectangle 46"/>
            <p:cNvSpPr>
              <a:spLocks noChangeArrowheads="1"/>
            </p:cNvSpPr>
            <p:nvPr/>
          </p:nvSpPr>
          <p:spPr bwMode="auto">
            <a:xfrm>
              <a:off x="5660" y="16100"/>
              <a:ext cx="1608" cy="2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05" name="Rectangle 45"/>
            <p:cNvSpPr>
              <a:spLocks noChangeArrowheads="1"/>
            </p:cNvSpPr>
            <p:nvPr/>
          </p:nvSpPr>
          <p:spPr bwMode="auto">
            <a:xfrm>
              <a:off x="11718" y="16100"/>
              <a:ext cx="1608" cy="2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04" name="Rectangle 44"/>
            <p:cNvSpPr>
              <a:spLocks noChangeArrowheads="1"/>
            </p:cNvSpPr>
            <p:nvPr/>
          </p:nvSpPr>
          <p:spPr bwMode="auto">
            <a:xfrm>
              <a:off x="4076" y="6762"/>
              <a:ext cx="11087" cy="68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03" name="Rectangle 43"/>
            <p:cNvSpPr>
              <a:spLocks noChangeArrowheads="1"/>
            </p:cNvSpPr>
            <p:nvPr/>
          </p:nvSpPr>
          <p:spPr bwMode="auto">
            <a:xfrm>
              <a:off x="4182" y="-1"/>
              <a:ext cx="11044" cy="55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02" name="Rectangle 42"/>
            <p:cNvSpPr>
              <a:spLocks noChangeArrowheads="1"/>
            </p:cNvSpPr>
            <p:nvPr/>
          </p:nvSpPr>
          <p:spPr bwMode="auto">
            <a:xfrm>
              <a:off x="4118" y="14476"/>
              <a:ext cx="11045" cy="55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01" name="Line 41"/>
            <p:cNvSpPr>
              <a:spLocks noChangeShapeType="1"/>
            </p:cNvSpPr>
            <p:nvPr/>
          </p:nvSpPr>
          <p:spPr bwMode="auto">
            <a:xfrm flipH="1">
              <a:off x="5617" y="3839"/>
              <a:ext cx="764" cy="5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00" name="Line 40"/>
            <p:cNvSpPr>
              <a:spLocks noChangeShapeType="1"/>
            </p:cNvSpPr>
            <p:nvPr/>
          </p:nvSpPr>
          <p:spPr bwMode="auto">
            <a:xfrm>
              <a:off x="6609" y="3839"/>
              <a:ext cx="1017" cy="5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99" name="Line 39"/>
            <p:cNvSpPr>
              <a:spLocks noChangeShapeType="1"/>
            </p:cNvSpPr>
            <p:nvPr/>
          </p:nvSpPr>
          <p:spPr bwMode="auto">
            <a:xfrm>
              <a:off x="7032" y="3839"/>
              <a:ext cx="2304" cy="5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98" name="Line 38"/>
            <p:cNvSpPr>
              <a:spLocks noChangeShapeType="1"/>
            </p:cNvSpPr>
            <p:nvPr/>
          </p:nvSpPr>
          <p:spPr bwMode="auto">
            <a:xfrm flipH="1">
              <a:off x="9670" y="3839"/>
              <a:ext cx="67" cy="5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97" name="Line 37"/>
            <p:cNvSpPr>
              <a:spLocks noChangeShapeType="1"/>
            </p:cNvSpPr>
            <p:nvPr/>
          </p:nvSpPr>
          <p:spPr bwMode="auto">
            <a:xfrm flipH="1">
              <a:off x="10029" y="3839"/>
              <a:ext cx="2410" cy="5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 flipH="1">
              <a:off x="11613" y="3839"/>
              <a:ext cx="1185" cy="5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95" name="Line 35"/>
            <p:cNvSpPr>
              <a:spLocks noChangeShapeType="1"/>
            </p:cNvSpPr>
            <p:nvPr/>
          </p:nvSpPr>
          <p:spPr bwMode="auto">
            <a:xfrm>
              <a:off x="13154" y="3839"/>
              <a:ext cx="658" cy="5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94" name="Line 34"/>
            <p:cNvSpPr>
              <a:spLocks noChangeShapeType="1"/>
            </p:cNvSpPr>
            <p:nvPr/>
          </p:nvSpPr>
          <p:spPr bwMode="auto">
            <a:xfrm>
              <a:off x="5554" y="11229"/>
              <a:ext cx="3592" cy="48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93" name="Line 33"/>
            <p:cNvSpPr>
              <a:spLocks noChangeShapeType="1"/>
            </p:cNvSpPr>
            <p:nvPr/>
          </p:nvSpPr>
          <p:spPr bwMode="auto">
            <a:xfrm flipH="1">
              <a:off x="6208" y="11229"/>
              <a:ext cx="1418" cy="48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 flipH="1">
              <a:off x="6673" y="11229"/>
              <a:ext cx="3064" cy="48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 flipH="1">
              <a:off x="9501" y="11229"/>
              <a:ext cx="2178" cy="48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90" name="Line 30"/>
            <p:cNvSpPr>
              <a:spLocks noChangeShapeType="1"/>
            </p:cNvSpPr>
            <p:nvPr/>
          </p:nvSpPr>
          <p:spPr bwMode="auto">
            <a:xfrm flipH="1">
              <a:off x="10029" y="11229"/>
              <a:ext cx="3487" cy="48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89" name="Line 29"/>
            <p:cNvSpPr>
              <a:spLocks noChangeShapeType="1"/>
            </p:cNvSpPr>
            <p:nvPr/>
          </p:nvSpPr>
          <p:spPr bwMode="auto">
            <a:xfrm flipH="1">
              <a:off x="12626" y="11229"/>
              <a:ext cx="1587" cy="48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88" name="Rectangle 28"/>
            <p:cNvSpPr>
              <a:spLocks noChangeArrowheads="1"/>
            </p:cNvSpPr>
            <p:nvPr/>
          </p:nvSpPr>
          <p:spPr bwMode="auto">
            <a:xfrm>
              <a:off x="65" y="649"/>
              <a:ext cx="4141" cy="3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600" b="1">
                  <a:latin typeface="Times New Roman CYR" charset="-52"/>
                </a:rPr>
                <a:t>Уровень 3</a:t>
              </a:r>
              <a:endParaRPr kumimoji="0" lang="en-US" altLang="ru-RU" sz="1600">
                <a:latin typeface="Times New Roman CYR" charset="-52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ru-RU" sz="1600"/>
            </a:p>
          </p:txBody>
        </p:sp>
        <p:sp>
          <p:nvSpPr>
            <p:cNvPr id="66587" name="Rectangle 27"/>
            <p:cNvSpPr>
              <a:spLocks noChangeArrowheads="1"/>
            </p:cNvSpPr>
            <p:nvPr/>
          </p:nvSpPr>
          <p:spPr bwMode="auto">
            <a:xfrm>
              <a:off x="2" y="8386"/>
              <a:ext cx="4141" cy="3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600" b="1">
                  <a:latin typeface="Times New Roman CYR" charset="-52"/>
                </a:rPr>
                <a:t>Уровень 2</a:t>
              </a:r>
              <a:endParaRPr kumimoji="0" lang="en-US" altLang="ru-RU" sz="1600">
                <a:latin typeface="Times New Roman CYR" charset="-52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ru-RU" sz="1600"/>
            </a:p>
          </p:txBody>
        </p:sp>
        <p:sp>
          <p:nvSpPr>
            <p:cNvPr id="66586" name="Rectangle 26"/>
            <p:cNvSpPr>
              <a:spLocks noChangeArrowheads="1"/>
            </p:cNvSpPr>
            <p:nvPr/>
          </p:nvSpPr>
          <p:spPr bwMode="auto">
            <a:xfrm>
              <a:off x="2" y="15445"/>
              <a:ext cx="4141" cy="3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600" b="1">
                  <a:latin typeface="Times New Roman CYR" charset="-52"/>
                </a:rPr>
                <a:t>Уровень 1</a:t>
              </a:r>
              <a:endParaRPr kumimoji="0" lang="en-US" altLang="ru-RU" sz="1600">
                <a:latin typeface="Times New Roman CYR" charset="-52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ru-RU" sz="1600"/>
            </a:p>
          </p:txBody>
        </p:sp>
        <p:sp>
          <p:nvSpPr>
            <p:cNvPr id="66585" name="Rectangle 25"/>
            <p:cNvSpPr>
              <a:spLocks noChangeArrowheads="1"/>
            </p:cNvSpPr>
            <p:nvPr/>
          </p:nvSpPr>
          <p:spPr bwMode="auto">
            <a:xfrm>
              <a:off x="15159" y="4158"/>
              <a:ext cx="4838" cy="3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600" b="1">
                  <a:latin typeface="Times New Roman CYR" charset="-52"/>
                </a:rPr>
                <a:t>Интерфейс</a:t>
              </a:r>
              <a:br>
                <a:rPr kumimoji="0" lang="en-US" altLang="ru-RU" sz="1600" b="1">
                  <a:latin typeface="Times New Roman CYR" charset="-52"/>
                </a:rPr>
              </a:br>
              <a:r>
                <a:rPr kumimoji="0" lang="en-US" altLang="ru-RU" sz="1600" b="1">
                  <a:latin typeface="Times New Roman CYR" charset="-52"/>
                </a:rPr>
                <a:t>2 - 3</a:t>
              </a:r>
              <a:endParaRPr kumimoji="0" lang="en-US" altLang="ru-RU" sz="1600">
                <a:latin typeface="Times New Roman CYR" charset="-52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ru-RU" sz="1600"/>
            </a:p>
          </p:txBody>
        </p:sp>
        <p:sp>
          <p:nvSpPr>
            <p:cNvPr id="66584" name="Rectangle 24"/>
            <p:cNvSpPr>
              <a:spLocks noChangeArrowheads="1"/>
            </p:cNvSpPr>
            <p:nvPr/>
          </p:nvSpPr>
          <p:spPr bwMode="auto">
            <a:xfrm>
              <a:off x="15159" y="12203"/>
              <a:ext cx="4838" cy="3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600" b="1">
                  <a:latin typeface="Times New Roman CYR" charset="-52"/>
                </a:rPr>
                <a:t>Интерфейс</a:t>
              </a:r>
              <a:br>
                <a:rPr kumimoji="0" lang="en-US" altLang="ru-RU" sz="1600" b="1">
                  <a:latin typeface="Times New Roman CYR" charset="-52"/>
                </a:rPr>
              </a:br>
              <a:r>
                <a:rPr kumimoji="0" lang="en-US" altLang="ru-RU" sz="1600" b="1">
                  <a:latin typeface="Times New Roman CYR" charset="-52"/>
                </a:rPr>
                <a:t>1 - 2</a:t>
              </a:r>
              <a:endParaRPr kumimoji="0" lang="en-US" altLang="ru-RU" sz="1600">
                <a:latin typeface="Times New Roman CYR" charset="-52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ru-RU" sz="2400"/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>
              <a:off x="13808" y="14152"/>
              <a:ext cx="1882" cy="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82" name="Line 22"/>
            <p:cNvSpPr>
              <a:spLocks noChangeShapeType="1"/>
            </p:cNvSpPr>
            <p:nvPr/>
          </p:nvSpPr>
          <p:spPr bwMode="auto">
            <a:xfrm>
              <a:off x="13808" y="6112"/>
              <a:ext cx="1882" cy="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6622" name="Rectangle 62"/>
          <p:cNvSpPr>
            <a:spLocks noChangeArrowheads="1"/>
          </p:cNvSpPr>
          <p:nvPr/>
        </p:nvSpPr>
        <p:spPr bwMode="auto">
          <a:xfrm>
            <a:off x="179388" y="2052638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>
                <a:latin typeface="Times New Roman CYR" charset="-52"/>
              </a:rPr>
              <a:t> </a:t>
            </a:r>
            <a:endParaRPr kumimoji="0" lang="en-US" altLang="ru-RU" sz="18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2" name="TextBox 1"/>
          <p:cNvSpPr txBox="1"/>
          <p:nvPr/>
        </p:nvSpPr>
        <p:spPr>
          <a:xfrm>
            <a:off x="948862" y="5733256"/>
            <a:ext cx="7367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Взаимодействие только соседних уровней</a:t>
            </a:r>
          </a:p>
          <a:p>
            <a:r>
              <a:rPr lang="ru-RU" dirty="0" smtClean="0"/>
              <a:t>Межуровневый </a:t>
            </a:r>
            <a:r>
              <a:rPr lang="en-US" dirty="0" smtClean="0"/>
              <a:t>vs </a:t>
            </a:r>
            <a:r>
              <a:rPr lang="ru-RU" dirty="0" smtClean="0"/>
              <a:t>Межмодульный интерфейс</a:t>
            </a:r>
            <a:endParaRPr lang="ru-RU" dirty="0"/>
          </a:p>
        </p:txBody>
      </p:sp>
      <p:sp>
        <p:nvSpPr>
          <p:cNvPr id="3" name="Стрелка вверх 2"/>
          <p:cNvSpPr/>
          <p:nvPr/>
        </p:nvSpPr>
        <p:spPr bwMode="auto">
          <a:xfrm>
            <a:off x="7205174" y="1895754"/>
            <a:ext cx="1224136" cy="4222222"/>
          </a:xfrm>
          <a:prstGeom prst="up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91440" tIns="45720" rIns="91440" bIns="0" numCol="1" rtlCol="0" anchor="ctr" anchorCtr="1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>
                <a:solidFill>
                  <a:srgbClr val="7030A0"/>
                </a:solidFill>
              </a:rPr>
              <a:t>Уровень абстракции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4000" b="1" dirty="0" smtClean="0">
                <a:latin typeface="Arial" pitchFamily="34" charset="0"/>
                <a:cs typeface="Arial" pitchFamily="34" charset="0"/>
              </a:rPr>
              <a:t>Межуровневый интерфейс</a:t>
            </a:r>
            <a:endParaRPr lang="ru-RU" altLang="ru-RU" sz="4000" dirty="0"/>
          </a:p>
        </p:txBody>
      </p:sp>
      <p:sp>
        <p:nvSpPr>
          <p:cNvPr id="66616" name="Rectangle 56"/>
          <p:cNvSpPr>
            <a:spLocks noChangeArrowheads="1"/>
          </p:cNvSpPr>
          <p:nvPr/>
        </p:nvSpPr>
        <p:spPr bwMode="auto">
          <a:xfrm>
            <a:off x="179388" y="2052638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2524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Tx/>
              <a:buSzTx/>
              <a:buFontTx/>
              <a:buNone/>
            </a:pPr>
            <a:r>
              <a:rPr kumimoji="0" lang="en-US" altLang="ru-RU" sz="1600">
                <a:latin typeface="Times New Roman CYR" charset="-52"/>
              </a:rPr>
              <a:t> </a:t>
            </a:r>
            <a:endParaRPr kumimoji="0" lang="en-US" altLang="ru-RU" sz="1800">
              <a:latin typeface="Times New Roman CYR" charset="-52"/>
            </a:endParaRPr>
          </a:p>
          <a:p>
            <a:pPr algn="just" eaLnBrk="0" hangingPunct="0">
              <a:buClrTx/>
              <a:buSzTx/>
              <a:buFontTx/>
              <a:buNone/>
            </a:pPr>
            <a:r>
              <a:rPr kumimoji="0" lang="en-US" altLang="ru-RU" sz="1600">
                <a:latin typeface="Times New Roman CYR" charset="-52"/>
              </a:rPr>
              <a:t> </a:t>
            </a:r>
            <a:endParaRPr kumimoji="0" lang="en-US" altLang="ru-RU" sz="1800">
              <a:latin typeface="Times New Roman CYR" charset="-52"/>
            </a:endParaRPr>
          </a:p>
          <a:p>
            <a:pPr eaLnBrk="0" hangingPunct="0">
              <a:buClrTx/>
              <a:buSzTx/>
              <a:buFontTx/>
              <a:buNone/>
            </a:pPr>
            <a:endParaRPr kumimoji="0" lang="en-US" altLang="ru-RU"/>
          </a:p>
        </p:txBody>
      </p:sp>
      <p:sp>
        <p:nvSpPr>
          <p:cNvPr id="66622" name="Rectangle 62"/>
          <p:cNvSpPr>
            <a:spLocks noChangeArrowheads="1"/>
          </p:cNvSpPr>
          <p:nvPr/>
        </p:nvSpPr>
        <p:spPr bwMode="auto">
          <a:xfrm>
            <a:off x="179388" y="2052638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>
                <a:latin typeface="Times New Roman CYR" charset="-52"/>
              </a:rPr>
              <a:t> </a:t>
            </a:r>
            <a:endParaRPr kumimoji="0" lang="en-US" altLang="ru-RU" sz="18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grpSp>
        <p:nvGrpSpPr>
          <p:cNvPr id="3" name="Группа 2"/>
          <p:cNvGrpSpPr/>
          <p:nvPr/>
        </p:nvGrpSpPr>
        <p:grpSpPr>
          <a:xfrm>
            <a:off x="947156" y="1370838"/>
            <a:ext cx="7799461" cy="5286112"/>
            <a:chOff x="588963" y="0"/>
            <a:chExt cx="8270875" cy="6397021"/>
          </a:xfrm>
        </p:grpSpPr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614363" y="1312863"/>
              <a:ext cx="6878637" cy="126365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rgbClr val="C0C0C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1111250" y="1535113"/>
              <a:ext cx="760413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3" name="Line 6"/>
            <p:cNvSpPr>
              <a:spLocks noChangeShapeType="1"/>
            </p:cNvSpPr>
            <p:nvPr/>
          </p:nvSpPr>
          <p:spPr bwMode="auto">
            <a:xfrm>
              <a:off x="614363" y="1301750"/>
              <a:ext cx="6929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>
              <a:off x="639763" y="2571750"/>
              <a:ext cx="6929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590550" y="2132013"/>
              <a:ext cx="760413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6" name="Rectangle 9"/>
            <p:cNvSpPr>
              <a:spLocks noChangeArrowheads="1"/>
            </p:cNvSpPr>
            <p:nvPr/>
          </p:nvSpPr>
          <p:spPr bwMode="auto">
            <a:xfrm>
              <a:off x="1581150" y="2132013"/>
              <a:ext cx="760413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2774950" y="1535113"/>
              <a:ext cx="760413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057650" y="1535113"/>
              <a:ext cx="760413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/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4375150" y="2119313"/>
              <a:ext cx="760413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/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5176838" y="1536700"/>
              <a:ext cx="760412" cy="2841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/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6281738" y="1536700"/>
              <a:ext cx="760412" cy="2841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/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5964238" y="2120900"/>
              <a:ext cx="760412" cy="2841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/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7329488" y="1765300"/>
              <a:ext cx="1530350" cy="372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1400" dirty="0" smtClean="0"/>
                <a:t>Уровень </a:t>
              </a:r>
              <a:r>
                <a:rPr lang="en-US" altLang="ru-RU" sz="1400" dirty="0" smtClean="0"/>
                <a:t>k </a:t>
              </a:r>
              <a:r>
                <a:rPr lang="en-US" altLang="ru-RU" sz="1400" dirty="0"/>
                <a:t>+ 1</a:t>
              </a:r>
              <a:endParaRPr lang="ru-RU" altLang="ru-RU" sz="1400" dirty="0"/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588963" y="3789363"/>
              <a:ext cx="6878637" cy="126365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rgbClr val="C0C0C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692150" y="4011613"/>
              <a:ext cx="760413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588963" y="3778250"/>
              <a:ext cx="6929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614363" y="5048250"/>
              <a:ext cx="6929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Rectangle 21"/>
            <p:cNvSpPr>
              <a:spLocks noChangeArrowheads="1"/>
            </p:cNvSpPr>
            <p:nvPr/>
          </p:nvSpPr>
          <p:spPr bwMode="auto">
            <a:xfrm>
              <a:off x="1222375" y="4633913"/>
              <a:ext cx="760413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9" name="Rectangle 22"/>
            <p:cNvSpPr>
              <a:spLocks noChangeArrowheads="1"/>
            </p:cNvSpPr>
            <p:nvPr/>
          </p:nvSpPr>
          <p:spPr bwMode="auto">
            <a:xfrm>
              <a:off x="2198688" y="4633913"/>
              <a:ext cx="760412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0" name="Rectangle 23"/>
            <p:cNvSpPr>
              <a:spLocks noChangeArrowheads="1"/>
            </p:cNvSpPr>
            <p:nvPr/>
          </p:nvSpPr>
          <p:spPr bwMode="auto">
            <a:xfrm>
              <a:off x="1760538" y="4011613"/>
              <a:ext cx="760412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" name="Rectangle 24"/>
            <p:cNvSpPr>
              <a:spLocks noChangeArrowheads="1"/>
            </p:cNvSpPr>
            <p:nvPr/>
          </p:nvSpPr>
          <p:spPr bwMode="auto">
            <a:xfrm>
              <a:off x="4200525" y="4011613"/>
              <a:ext cx="760413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/>
            </a:p>
          </p:txBody>
        </p:sp>
        <p:sp>
          <p:nvSpPr>
            <p:cNvPr id="62" name="Rectangle 25"/>
            <p:cNvSpPr>
              <a:spLocks noChangeArrowheads="1"/>
            </p:cNvSpPr>
            <p:nvPr/>
          </p:nvSpPr>
          <p:spPr bwMode="auto">
            <a:xfrm>
              <a:off x="4221163" y="4583113"/>
              <a:ext cx="760412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/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auto">
            <a:xfrm>
              <a:off x="5151438" y="4013200"/>
              <a:ext cx="760412" cy="2841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/>
            </a:p>
          </p:txBody>
        </p:sp>
        <p:sp>
          <p:nvSpPr>
            <p:cNvPr id="64" name="Rectangle 27"/>
            <p:cNvSpPr>
              <a:spLocks noChangeArrowheads="1"/>
            </p:cNvSpPr>
            <p:nvPr/>
          </p:nvSpPr>
          <p:spPr bwMode="auto">
            <a:xfrm>
              <a:off x="6256338" y="4013200"/>
              <a:ext cx="760412" cy="2841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/>
            </a:p>
          </p:txBody>
        </p:sp>
        <p:sp>
          <p:nvSpPr>
            <p:cNvPr id="65" name="Rectangle 28"/>
            <p:cNvSpPr>
              <a:spLocks noChangeArrowheads="1"/>
            </p:cNvSpPr>
            <p:nvPr/>
          </p:nvSpPr>
          <p:spPr bwMode="auto">
            <a:xfrm>
              <a:off x="6281738" y="4597400"/>
              <a:ext cx="760412" cy="2841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/>
            </a:p>
          </p:txBody>
        </p: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7481888" y="4197350"/>
              <a:ext cx="1352550" cy="372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1400" dirty="0" smtClean="0"/>
                <a:t>Уровень </a:t>
              </a:r>
              <a:r>
                <a:rPr lang="en-US" altLang="ru-RU" sz="1400" dirty="0" smtClean="0"/>
                <a:t>k </a:t>
              </a:r>
              <a:endParaRPr lang="ru-RU" altLang="ru-RU" sz="1400" dirty="0"/>
            </a:p>
          </p:txBody>
        </p:sp>
        <p:sp>
          <p:nvSpPr>
            <p:cNvPr id="67" name="Text Box 30"/>
            <p:cNvSpPr txBox="1">
              <a:spLocks noChangeArrowheads="1"/>
            </p:cNvSpPr>
            <p:nvPr/>
          </p:nvSpPr>
          <p:spPr bwMode="auto">
            <a:xfrm>
              <a:off x="7329488" y="3003550"/>
              <a:ext cx="1530350" cy="633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 dirty="0" smtClean="0"/>
                <a:t>Межуровневый интерфейс</a:t>
              </a:r>
              <a:endParaRPr lang="ru-RU" altLang="ru-RU" sz="1400" dirty="0"/>
            </a:p>
          </p:txBody>
        </p:sp>
        <p:sp>
          <p:nvSpPr>
            <p:cNvPr id="68" name="AutoShape 31"/>
            <p:cNvSpPr>
              <a:spLocks/>
            </p:cNvSpPr>
            <p:nvPr/>
          </p:nvSpPr>
          <p:spPr bwMode="auto">
            <a:xfrm rot="5400000">
              <a:off x="3979069" y="-2770981"/>
              <a:ext cx="412750" cy="6735762"/>
            </a:xfrm>
            <a:prstGeom prst="leftBrace">
              <a:avLst>
                <a:gd name="adj1" fmla="val 1359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" name="Text Box 32"/>
            <p:cNvSpPr txBox="1">
              <a:spLocks noChangeArrowheads="1"/>
            </p:cNvSpPr>
            <p:nvPr/>
          </p:nvSpPr>
          <p:spPr bwMode="auto">
            <a:xfrm>
              <a:off x="3525838" y="0"/>
              <a:ext cx="1609725" cy="372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 dirty="0" smtClean="0"/>
                <a:t>К уровню </a:t>
              </a:r>
              <a:r>
                <a:rPr lang="en-US" altLang="ru-RU" sz="1400" dirty="0" smtClean="0"/>
                <a:t>k </a:t>
              </a:r>
              <a:r>
                <a:rPr lang="en-US" altLang="ru-RU" sz="1400" dirty="0"/>
                <a:t>+ 2</a:t>
              </a:r>
              <a:endParaRPr lang="ru-RU" altLang="ru-RU" sz="1400" dirty="0"/>
            </a:p>
          </p:txBody>
        </p:sp>
        <p:sp>
          <p:nvSpPr>
            <p:cNvPr id="70" name="AutoShape 33"/>
            <p:cNvSpPr>
              <a:spLocks/>
            </p:cNvSpPr>
            <p:nvPr/>
          </p:nvSpPr>
          <p:spPr bwMode="auto">
            <a:xfrm rot="16200000" flipV="1">
              <a:off x="3915569" y="2359819"/>
              <a:ext cx="412750" cy="6735762"/>
            </a:xfrm>
            <a:prstGeom prst="leftBrace">
              <a:avLst>
                <a:gd name="adj1" fmla="val 1359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3497263" y="6024563"/>
              <a:ext cx="1352550" cy="372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 dirty="0" smtClean="0"/>
                <a:t>К уровню </a:t>
              </a:r>
              <a:r>
                <a:rPr lang="en-US" altLang="ru-RU" sz="1400" dirty="0"/>
                <a:t>k -1</a:t>
              </a:r>
              <a:endParaRPr lang="ru-RU" altLang="ru-RU" sz="1400" dirty="0"/>
            </a:p>
          </p:txBody>
        </p:sp>
        <p:sp>
          <p:nvSpPr>
            <p:cNvPr id="72" name="Rectangle 36"/>
            <p:cNvSpPr>
              <a:spLocks noChangeArrowheads="1"/>
            </p:cNvSpPr>
            <p:nvPr/>
          </p:nvSpPr>
          <p:spPr bwMode="auto">
            <a:xfrm>
              <a:off x="2976563" y="4011613"/>
              <a:ext cx="760412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3" name="Rectangle 37"/>
            <p:cNvSpPr>
              <a:spLocks noChangeArrowheads="1"/>
            </p:cNvSpPr>
            <p:nvPr/>
          </p:nvSpPr>
          <p:spPr bwMode="auto">
            <a:xfrm>
              <a:off x="5211763" y="4583113"/>
              <a:ext cx="760412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/>
            </a:p>
          </p:txBody>
        </p:sp>
        <p:sp>
          <p:nvSpPr>
            <p:cNvPr id="74" name="Line 39"/>
            <p:cNvSpPr>
              <a:spLocks noChangeShapeType="1"/>
            </p:cNvSpPr>
            <p:nvPr/>
          </p:nvSpPr>
          <p:spPr bwMode="auto">
            <a:xfrm>
              <a:off x="1003300" y="2395538"/>
              <a:ext cx="0" cy="1598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>
              <a:off x="3348038" y="1816100"/>
              <a:ext cx="0" cy="2176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Line 42"/>
            <p:cNvSpPr>
              <a:spLocks noChangeShapeType="1"/>
            </p:cNvSpPr>
            <p:nvPr/>
          </p:nvSpPr>
          <p:spPr bwMode="auto">
            <a:xfrm flipV="1">
              <a:off x="1468438" y="889000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Line 43"/>
            <p:cNvSpPr>
              <a:spLocks noChangeShapeType="1"/>
            </p:cNvSpPr>
            <p:nvPr/>
          </p:nvSpPr>
          <p:spPr bwMode="auto">
            <a:xfrm flipV="1">
              <a:off x="3163888" y="873125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Line 44"/>
            <p:cNvSpPr>
              <a:spLocks noChangeShapeType="1"/>
            </p:cNvSpPr>
            <p:nvPr/>
          </p:nvSpPr>
          <p:spPr bwMode="auto">
            <a:xfrm flipV="1">
              <a:off x="4449763" y="869950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Line 45"/>
            <p:cNvSpPr>
              <a:spLocks noChangeShapeType="1"/>
            </p:cNvSpPr>
            <p:nvPr/>
          </p:nvSpPr>
          <p:spPr bwMode="auto">
            <a:xfrm flipV="1">
              <a:off x="5554663" y="852488"/>
              <a:ext cx="0" cy="642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Line 46"/>
            <p:cNvSpPr>
              <a:spLocks noChangeShapeType="1"/>
            </p:cNvSpPr>
            <p:nvPr/>
          </p:nvSpPr>
          <p:spPr bwMode="auto">
            <a:xfrm flipV="1">
              <a:off x="6646863" y="863600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Oval 48"/>
            <p:cNvSpPr>
              <a:spLocks noChangeArrowheads="1"/>
            </p:cNvSpPr>
            <p:nvPr/>
          </p:nvSpPr>
          <p:spPr bwMode="auto">
            <a:xfrm>
              <a:off x="5818188" y="1038225"/>
              <a:ext cx="46037" cy="52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" name="Oval 49"/>
            <p:cNvSpPr>
              <a:spLocks noChangeArrowheads="1"/>
            </p:cNvSpPr>
            <p:nvPr/>
          </p:nvSpPr>
          <p:spPr bwMode="auto">
            <a:xfrm>
              <a:off x="5970588" y="1038225"/>
              <a:ext cx="46037" cy="52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3" name="Oval 50"/>
            <p:cNvSpPr>
              <a:spLocks noChangeArrowheads="1"/>
            </p:cNvSpPr>
            <p:nvPr/>
          </p:nvSpPr>
          <p:spPr bwMode="auto">
            <a:xfrm>
              <a:off x="6135688" y="1038225"/>
              <a:ext cx="46037" cy="52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4" name="Line 51"/>
            <p:cNvSpPr>
              <a:spLocks noChangeShapeType="1"/>
            </p:cNvSpPr>
            <p:nvPr/>
          </p:nvSpPr>
          <p:spPr bwMode="auto">
            <a:xfrm flipV="1">
              <a:off x="5157788" y="2752725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 flipV="1">
              <a:off x="6770688" y="2714625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Line 53"/>
            <p:cNvSpPr>
              <a:spLocks noChangeShapeType="1"/>
            </p:cNvSpPr>
            <p:nvPr/>
          </p:nvSpPr>
          <p:spPr bwMode="auto">
            <a:xfrm flipV="1">
              <a:off x="6199188" y="2740025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Oval 54"/>
            <p:cNvSpPr>
              <a:spLocks noChangeArrowheads="1"/>
            </p:cNvSpPr>
            <p:nvPr/>
          </p:nvSpPr>
          <p:spPr bwMode="auto">
            <a:xfrm>
              <a:off x="5551488" y="3032125"/>
              <a:ext cx="46037" cy="52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" name="Oval 55"/>
            <p:cNvSpPr>
              <a:spLocks noChangeArrowheads="1"/>
            </p:cNvSpPr>
            <p:nvPr/>
          </p:nvSpPr>
          <p:spPr bwMode="auto">
            <a:xfrm>
              <a:off x="5703888" y="3032125"/>
              <a:ext cx="46037" cy="52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" name="Oval 56"/>
            <p:cNvSpPr>
              <a:spLocks noChangeArrowheads="1"/>
            </p:cNvSpPr>
            <p:nvPr/>
          </p:nvSpPr>
          <p:spPr bwMode="auto">
            <a:xfrm>
              <a:off x="5868988" y="3032125"/>
              <a:ext cx="46037" cy="52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0" name="Line 58"/>
            <p:cNvSpPr>
              <a:spLocks noChangeShapeType="1"/>
            </p:cNvSpPr>
            <p:nvPr/>
          </p:nvSpPr>
          <p:spPr bwMode="auto">
            <a:xfrm flipV="1">
              <a:off x="800100" y="16637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Line 59"/>
            <p:cNvSpPr>
              <a:spLocks noChangeShapeType="1"/>
            </p:cNvSpPr>
            <p:nvPr/>
          </p:nvSpPr>
          <p:spPr bwMode="auto">
            <a:xfrm>
              <a:off x="800100" y="16637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Line 60"/>
            <p:cNvSpPr>
              <a:spLocks noChangeShapeType="1"/>
            </p:cNvSpPr>
            <p:nvPr/>
          </p:nvSpPr>
          <p:spPr bwMode="auto">
            <a:xfrm>
              <a:off x="1739900" y="1828800"/>
              <a:ext cx="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Line 61"/>
            <p:cNvSpPr>
              <a:spLocks noChangeShapeType="1"/>
            </p:cNvSpPr>
            <p:nvPr/>
          </p:nvSpPr>
          <p:spPr bwMode="auto">
            <a:xfrm>
              <a:off x="2349500" y="2298700"/>
              <a:ext cx="58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Line 62"/>
            <p:cNvSpPr>
              <a:spLocks noChangeShapeType="1"/>
            </p:cNvSpPr>
            <p:nvPr/>
          </p:nvSpPr>
          <p:spPr bwMode="auto">
            <a:xfrm flipV="1">
              <a:off x="2946400" y="1828800"/>
              <a:ext cx="0" cy="48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Line 63"/>
            <p:cNvSpPr>
              <a:spLocks noChangeShapeType="1"/>
            </p:cNvSpPr>
            <p:nvPr/>
          </p:nvSpPr>
          <p:spPr bwMode="auto">
            <a:xfrm>
              <a:off x="1447800" y="4165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Line 64"/>
            <p:cNvSpPr>
              <a:spLocks noChangeShapeType="1"/>
            </p:cNvSpPr>
            <p:nvPr/>
          </p:nvSpPr>
          <p:spPr bwMode="auto">
            <a:xfrm>
              <a:off x="3733800" y="41529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4559300" y="4292600"/>
              <a:ext cx="0" cy="26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Line 66"/>
            <p:cNvSpPr>
              <a:spLocks noChangeShapeType="1"/>
            </p:cNvSpPr>
            <p:nvPr/>
          </p:nvSpPr>
          <p:spPr bwMode="auto">
            <a:xfrm>
              <a:off x="5549900" y="4305300"/>
              <a:ext cx="0" cy="26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6642100" y="4292600"/>
              <a:ext cx="0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Line 68"/>
            <p:cNvSpPr>
              <a:spLocks noChangeShapeType="1"/>
            </p:cNvSpPr>
            <p:nvPr/>
          </p:nvSpPr>
          <p:spPr bwMode="auto">
            <a:xfrm flipV="1">
              <a:off x="1576388" y="4937125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Line 69"/>
            <p:cNvSpPr>
              <a:spLocks noChangeShapeType="1"/>
            </p:cNvSpPr>
            <p:nvPr/>
          </p:nvSpPr>
          <p:spPr bwMode="auto">
            <a:xfrm flipV="1">
              <a:off x="2566988" y="4949825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Line 70"/>
            <p:cNvSpPr>
              <a:spLocks noChangeShapeType="1"/>
            </p:cNvSpPr>
            <p:nvPr/>
          </p:nvSpPr>
          <p:spPr bwMode="auto">
            <a:xfrm flipV="1">
              <a:off x="4586288" y="4899025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Line 71"/>
            <p:cNvSpPr>
              <a:spLocks noChangeShapeType="1"/>
            </p:cNvSpPr>
            <p:nvPr/>
          </p:nvSpPr>
          <p:spPr bwMode="auto">
            <a:xfrm flipV="1">
              <a:off x="5551488" y="4899025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Line 72"/>
            <p:cNvSpPr>
              <a:spLocks noChangeShapeType="1"/>
            </p:cNvSpPr>
            <p:nvPr/>
          </p:nvSpPr>
          <p:spPr bwMode="auto">
            <a:xfrm flipV="1">
              <a:off x="6643688" y="4911725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Line 73"/>
            <p:cNvSpPr>
              <a:spLocks noChangeShapeType="1"/>
            </p:cNvSpPr>
            <p:nvPr/>
          </p:nvSpPr>
          <p:spPr bwMode="auto">
            <a:xfrm>
              <a:off x="2527300" y="4165600"/>
              <a:ext cx="190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Line 74"/>
            <p:cNvSpPr>
              <a:spLocks noChangeShapeType="1"/>
            </p:cNvSpPr>
            <p:nvPr/>
          </p:nvSpPr>
          <p:spPr bwMode="auto">
            <a:xfrm>
              <a:off x="2717800" y="4165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Line 75"/>
            <p:cNvSpPr>
              <a:spLocks noChangeShapeType="1"/>
            </p:cNvSpPr>
            <p:nvPr/>
          </p:nvSpPr>
          <p:spPr bwMode="auto">
            <a:xfrm>
              <a:off x="1854200" y="4305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" name="Text Box 76"/>
            <p:cNvSpPr txBox="1">
              <a:spLocks noChangeArrowheads="1"/>
            </p:cNvSpPr>
            <p:nvPr/>
          </p:nvSpPr>
          <p:spPr bwMode="auto">
            <a:xfrm>
              <a:off x="1003300" y="3009900"/>
              <a:ext cx="914400" cy="484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dirty="0"/>
                <a:t>F</a:t>
              </a:r>
              <a:r>
                <a:rPr lang="en-US" altLang="ru-RU" baseline="30000" dirty="0"/>
                <a:t>k</a:t>
              </a:r>
              <a:r>
                <a:rPr lang="en-US" altLang="ru-RU" baseline="-25000" dirty="0"/>
                <a:t>1</a:t>
              </a:r>
              <a:r>
                <a:rPr lang="en-US" altLang="ru-RU" dirty="0"/>
                <a:t>()</a:t>
              </a:r>
              <a:endParaRPr lang="ru-RU" altLang="ru-RU" dirty="0"/>
            </a:p>
          </p:txBody>
        </p:sp>
        <p:sp>
          <p:nvSpPr>
            <p:cNvPr id="109" name="Text Box 78"/>
            <p:cNvSpPr txBox="1">
              <a:spLocks noChangeArrowheads="1"/>
            </p:cNvSpPr>
            <p:nvPr/>
          </p:nvSpPr>
          <p:spPr bwMode="auto">
            <a:xfrm>
              <a:off x="787400" y="5156199"/>
              <a:ext cx="914400" cy="484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dirty="0"/>
                <a:t>F</a:t>
              </a:r>
              <a:r>
                <a:rPr lang="en-US" altLang="ru-RU" baseline="30000" dirty="0"/>
                <a:t>k-1</a:t>
              </a:r>
              <a:r>
                <a:rPr lang="en-US" altLang="ru-RU" baseline="-25000" dirty="0"/>
                <a:t>1</a:t>
              </a:r>
              <a:r>
                <a:rPr lang="en-US" altLang="ru-RU" dirty="0"/>
                <a:t>()</a:t>
              </a:r>
              <a:endParaRPr lang="ru-RU" altLang="ru-RU" dirty="0"/>
            </a:p>
          </p:txBody>
        </p:sp>
        <p:sp>
          <p:nvSpPr>
            <p:cNvPr id="110" name="Text Box 79"/>
            <p:cNvSpPr txBox="1">
              <a:spLocks noChangeArrowheads="1"/>
            </p:cNvSpPr>
            <p:nvPr/>
          </p:nvSpPr>
          <p:spPr bwMode="auto">
            <a:xfrm>
              <a:off x="1828800" y="5130800"/>
              <a:ext cx="1147763" cy="484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dirty="0"/>
                <a:t>F</a:t>
              </a:r>
              <a:r>
                <a:rPr lang="en-US" altLang="ru-RU" baseline="30000" dirty="0"/>
                <a:t>k-1</a:t>
              </a:r>
              <a:r>
                <a:rPr lang="en-US" altLang="ru-RU" baseline="-25000" dirty="0"/>
                <a:t>2</a:t>
              </a:r>
              <a:r>
                <a:rPr lang="en-US" altLang="ru-RU" dirty="0"/>
                <a:t>()</a:t>
              </a:r>
              <a:endParaRPr lang="ru-RU" altLang="ru-RU" dirty="0"/>
            </a:p>
          </p:txBody>
        </p:sp>
        <p:sp>
          <p:nvSpPr>
            <p:cNvPr id="111" name="Text Box 80"/>
            <p:cNvSpPr txBox="1">
              <a:spLocks noChangeArrowheads="1"/>
            </p:cNvSpPr>
            <p:nvPr/>
          </p:nvSpPr>
          <p:spPr bwMode="auto">
            <a:xfrm>
              <a:off x="3327400" y="3009900"/>
              <a:ext cx="914400" cy="484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dirty="0"/>
                <a:t>F</a:t>
              </a:r>
              <a:r>
                <a:rPr lang="en-US" altLang="ru-RU" baseline="30000" dirty="0"/>
                <a:t>k</a:t>
              </a:r>
              <a:r>
                <a:rPr lang="en-US" altLang="ru-RU" baseline="-25000" dirty="0"/>
                <a:t>2</a:t>
              </a:r>
              <a:r>
                <a:rPr lang="en-US" altLang="ru-RU" dirty="0"/>
                <a:t>()</a:t>
              </a:r>
              <a:endParaRPr lang="ru-RU" altLang="ru-RU" dirty="0"/>
            </a:p>
          </p:txBody>
        </p:sp>
        <p:sp>
          <p:nvSpPr>
            <p:cNvPr id="112" name="Text Box 81"/>
            <p:cNvSpPr txBox="1">
              <a:spLocks noChangeArrowheads="1"/>
            </p:cNvSpPr>
            <p:nvPr/>
          </p:nvSpPr>
          <p:spPr bwMode="auto">
            <a:xfrm>
              <a:off x="1524000" y="762000"/>
              <a:ext cx="914400" cy="484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dirty="0"/>
                <a:t>F</a:t>
              </a:r>
              <a:r>
                <a:rPr lang="en-US" altLang="ru-RU" baseline="30000" dirty="0"/>
                <a:t>k+1</a:t>
              </a:r>
              <a:r>
                <a:rPr lang="en-US" altLang="ru-RU" baseline="-25000" dirty="0"/>
                <a:t>1</a:t>
              </a:r>
              <a:r>
                <a:rPr lang="en-US" altLang="ru-RU" dirty="0"/>
                <a:t>()</a:t>
              </a:r>
              <a:endParaRPr lang="ru-RU" altLang="ru-RU" dirty="0"/>
            </a:p>
          </p:txBody>
        </p:sp>
        <p:sp>
          <p:nvSpPr>
            <p:cNvPr id="113" name="Text Box 82"/>
            <p:cNvSpPr txBox="1">
              <a:spLocks noChangeArrowheads="1"/>
            </p:cNvSpPr>
            <p:nvPr/>
          </p:nvSpPr>
          <p:spPr bwMode="auto">
            <a:xfrm>
              <a:off x="3225800" y="800100"/>
              <a:ext cx="914400" cy="484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dirty="0"/>
                <a:t>F</a:t>
              </a:r>
              <a:r>
                <a:rPr lang="en-US" altLang="ru-RU" baseline="30000" dirty="0"/>
                <a:t>k+1</a:t>
              </a:r>
              <a:r>
                <a:rPr lang="en-US" altLang="ru-RU" baseline="-25000" dirty="0"/>
                <a:t>2</a:t>
              </a:r>
              <a:r>
                <a:rPr lang="en-US" altLang="ru-RU" dirty="0"/>
                <a:t>()</a:t>
              </a:r>
              <a:endParaRPr lang="ru-RU" alt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6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90488" y="1747838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524000" y="1828800"/>
          <a:ext cx="5715000" cy="482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1" r:id="rId3" imgW="5330952" imgH="4507992" progId="Word.Document.8">
                  <p:embed/>
                </p:oleObj>
              </mc:Choice>
              <mc:Fallback>
                <p:oleObj r:id="rId3" imgW="5330952" imgH="45079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5715000" cy="482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170180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174783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2400"/>
              <a:t/>
            </a:r>
            <a:br>
              <a:rPr kumimoji="0" lang="en-US" altLang="ru-RU" sz="2400"/>
            </a:br>
            <a:endParaRPr kumimoji="0" lang="en-US" altLang="ru-RU" sz="2400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371600" y="762000"/>
            <a:ext cx="632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dirty="0"/>
              <a:t>Многоуровневая </a:t>
            </a:r>
            <a:r>
              <a:rPr lang="ru-RU" altLang="ru-RU" sz="2800" dirty="0" smtClean="0"/>
              <a:t>модель</a:t>
            </a:r>
            <a:r>
              <a:rPr lang="en-US" altLang="ru-RU" sz="2800" dirty="0" smtClean="0"/>
              <a:t/>
            </a:r>
            <a:br>
              <a:rPr lang="en-US" altLang="ru-RU" sz="2800" dirty="0" smtClean="0"/>
            </a:br>
            <a:r>
              <a:rPr lang="ru-RU" altLang="ru-RU" sz="2800" dirty="0" smtClean="0"/>
              <a:t>файловой </a:t>
            </a:r>
            <a:r>
              <a:rPr lang="ru-RU" altLang="ru-RU" sz="2800" dirty="0"/>
              <a:t>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539552" y="2255292"/>
            <a:ext cx="8136904" cy="4198044"/>
            <a:chOff x="1495425" y="1074738"/>
            <a:chExt cx="6824663" cy="3367087"/>
          </a:xfrm>
        </p:grpSpPr>
        <p:sp>
          <p:nvSpPr>
            <p:cNvPr id="4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95425" y="1074738"/>
              <a:ext cx="6824663" cy="336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848350" y="1328738"/>
              <a:ext cx="5635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Узел В</a:t>
              </a:r>
              <a:endParaRPr lang="ru-RU" altLang="ru-RU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930400" y="1328738"/>
              <a:ext cx="5635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Узел А</a:t>
              </a:r>
              <a:endParaRPr lang="ru-RU" alt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6759575" y="3700463"/>
              <a:ext cx="15208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3282B"/>
                  </a:solidFill>
                </a:rPr>
                <a:t>Интерфейс 1В–2В</a:t>
              </a:r>
              <a:endParaRPr lang="ru-RU" altLang="ru-RU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711950" y="2900363"/>
              <a:ext cx="15208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3282B"/>
                  </a:solidFill>
                </a:rPr>
                <a:t>Интерфейс 2В–3В</a:t>
              </a:r>
              <a:endParaRPr lang="ru-RU" altLang="ru-RU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6711950" y="2100263"/>
              <a:ext cx="15208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3282B"/>
                  </a:solidFill>
                </a:rPr>
                <a:t>Интерфейс 3В–4В</a:t>
              </a:r>
              <a:endParaRPr lang="ru-RU" altLang="ru-RU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516063" y="1651000"/>
              <a:ext cx="1230312" cy="376238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5445125" y="1651000"/>
              <a:ext cx="1230313" cy="376238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2028825" y="1749425"/>
              <a:ext cx="21748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4211D"/>
                  </a:solidFill>
                </a:rPr>
                <a:t>4А</a:t>
              </a:r>
              <a:endParaRPr lang="ru-RU" altLang="ru-RU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5951538" y="1749425"/>
              <a:ext cx="21748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3282B"/>
                  </a:solidFill>
                </a:rPr>
                <a:t>4В</a:t>
              </a:r>
              <a:endParaRPr lang="ru-RU" altLang="ru-RU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541713" y="1604963"/>
              <a:ext cx="13668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3282B"/>
                  </a:solidFill>
                </a:rPr>
                <a:t>Протокол 4А–4В</a:t>
              </a:r>
              <a:endParaRPr lang="ru-RU" altLang="ru-RU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765425" y="1828800"/>
              <a:ext cx="26797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765425" y="1770063"/>
              <a:ext cx="158750" cy="119062"/>
            </a:xfrm>
            <a:custGeom>
              <a:avLst/>
              <a:gdLst>
                <a:gd name="T0" fmla="*/ 0 w 100"/>
                <a:gd name="T1" fmla="*/ 37 h 75"/>
                <a:gd name="T2" fmla="*/ 100 w 100"/>
                <a:gd name="T3" fmla="*/ 0 h 75"/>
                <a:gd name="T4" fmla="*/ 100 w 100"/>
                <a:gd name="T5" fmla="*/ 0 h 75"/>
                <a:gd name="T6" fmla="*/ 88 w 100"/>
                <a:gd name="T7" fmla="*/ 0 h 75"/>
                <a:gd name="T8" fmla="*/ 88 w 100"/>
                <a:gd name="T9" fmla="*/ 12 h 75"/>
                <a:gd name="T10" fmla="*/ 88 w 100"/>
                <a:gd name="T11" fmla="*/ 12 h 75"/>
                <a:gd name="T12" fmla="*/ 88 w 100"/>
                <a:gd name="T13" fmla="*/ 12 h 75"/>
                <a:gd name="T14" fmla="*/ 88 w 100"/>
                <a:gd name="T15" fmla="*/ 25 h 75"/>
                <a:gd name="T16" fmla="*/ 88 w 100"/>
                <a:gd name="T17" fmla="*/ 25 h 75"/>
                <a:gd name="T18" fmla="*/ 88 w 100"/>
                <a:gd name="T19" fmla="*/ 37 h 75"/>
                <a:gd name="T20" fmla="*/ 88 w 100"/>
                <a:gd name="T21" fmla="*/ 37 h 75"/>
                <a:gd name="T22" fmla="*/ 88 w 100"/>
                <a:gd name="T23" fmla="*/ 37 h 75"/>
                <a:gd name="T24" fmla="*/ 88 w 100"/>
                <a:gd name="T25" fmla="*/ 50 h 75"/>
                <a:gd name="T26" fmla="*/ 88 w 100"/>
                <a:gd name="T27" fmla="*/ 50 h 75"/>
                <a:gd name="T28" fmla="*/ 88 w 100"/>
                <a:gd name="T29" fmla="*/ 62 h 75"/>
                <a:gd name="T30" fmla="*/ 88 w 100"/>
                <a:gd name="T31" fmla="*/ 62 h 75"/>
                <a:gd name="T32" fmla="*/ 88 w 100"/>
                <a:gd name="T33" fmla="*/ 75 h 75"/>
                <a:gd name="T34" fmla="*/ 88 w 100"/>
                <a:gd name="T35" fmla="*/ 75 h 75"/>
                <a:gd name="T36" fmla="*/ 100 w 100"/>
                <a:gd name="T37" fmla="*/ 75 h 75"/>
                <a:gd name="T38" fmla="*/ 0 w 100"/>
                <a:gd name="T39" fmla="*/ 37 h 75"/>
                <a:gd name="T40" fmla="*/ 0 w 100"/>
                <a:gd name="T4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75">
                  <a:moveTo>
                    <a:pt x="0" y="37"/>
                  </a:moveTo>
                  <a:lnTo>
                    <a:pt x="10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88" y="25"/>
                  </a:lnTo>
                  <a:lnTo>
                    <a:pt x="88" y="25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50"/>
                  </a:lnTo>
                  <a:lnTo>
                    <a:pt x="88" y="50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75"/>
                  </a:lnTo>
                  <a:lnTo>
                    <a:pt x="88" y="75"/>
                  </a:lnTo>
                  <a:lnTo>
                    <a:pt x="100" y="75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286375" y="1770063"/>
              <a:ext cx="158750" cy="119062"/>
            </a:xfrm>
            <a:custGeom>
              <a:avLst/>
              <a:gdLst>
                <a:gd name="T0" fmla="*/ 100 w 100"/>
                <a:gd name="T1" fmla="*/ 37 h 75"/>
                <a:gd name="T2" fmla="*/ 0 w 100"/>
                <a:gd name="T3" fmla="*/ 0 h 75"/>
                <a:gd name="T4" fmla="*/ 0 w 100"/>
                <a:gd name="T5" fmla="*/ 0 h 75"/>
                <a:gd name="T6" fmla="*/ 0 w 100"/>
                <a:gd name="T7" fmla="*/ 0 h 75"/>
                <a:gd name="T8" fmla="*/ 12 w 100"/>
                <a:gd name="T9" fmla="*/ 12 h 75"/>
                <a:gd name="T10" fmla="*/ 12 w 100"/>
                <a:gd name="T11" fmla="*/ 12 h 75"/>
                <a:gd name="T12" fmla="*/ 12 w 100"/>
                <a:gd name="T13" fmla="*/ 12 h 75"/>
                <a:gd name="T14" fmla="*/ 12 w 100"/>
                <a:gd name="T15" fmla="*/ 25 h 75"/>
                <a:gd name="T16" fmla="*/ 12 w 100"/>
                <a:gd name="T17" fmla="*/ 25 h 75"/>
                <a:gd name="T18" fmla="*/ 12 w 100"/>
                <a:gd name="T19" fmla="*/ 37 h 75"/>
                <a:gd name="T20" fmla="*/ 12 w 100"/>
                <a:gd name="T21" fmla="*/ 37 h 75"/>
                <a:gd name="T22" fmla="*/ 12 w 100"/>
                <a:gd name="T23" fmla="*/ 37 h 75"/>
                <a:gd name="T24" fmla="*/ 12 w 100"/>
                <a:gd name="T25" fmla="*/ 50 h 75"/>
                <a:gd name="T26" fmla="*/ 12 w 100"/>
                <a:gd name="T27" fmla="*/ 50 h 75"/>
                <a:gd name="T28" fmla="*/ 12 w 100"/>
                <a:gd name="T29" fmla="*/ 62 h 75"/>
                <a:gd name="T30" fmla="*/ 12 w 100"/>
                <a:gd name="T31" fmla="*/ 62 h 75"/>
                <a:gd name="T32" fmla="*/ 12 w 100"/>
                <a:gd name="T33" fmla="*/ 75 h 75"/>
                <a:gd name="T34" fmla="*/ 0 w 100"/>
                <a:gd name="T35" fmla="*/ 75 h 75"/>
                <a:gd name="T36" fmla="*/ 0 w 100"/>
                <a:gd name="T37" fmla="*/ 75 h 75"/>
                <a:gd name="T38" fmla="*/ 100 w 100"/>
                <a:gd name="T39" fmla="*/ 37 h 75"/>
                <a:gd name="T40" fmla="*/ 100 w 100"/>
                <a:gd name="T4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75">
                  <a:moveTo>
                    <a:pt x="100" y="3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2" y="75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00" y="37"/>
                  </a:lnTo>
                  <a:lnTo>
                    <a:pt x="100" y="37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2060575" y="3300413"/>
              <a:ext cx="21748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 dirty="0">
                  <a:solidFill>
                    <a:srgbClr val="23282B"/>
                  </a:solidFill>
                </a:rPr>
                <a:t>2А</a:t>
              </a:r>
              <a:endParaRPr lang="ru-RU" altLang="ru-RU" dirty="0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1555750" y="3198813"/>
              <a:ext cx="1230313" cy="376237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5484813" y="3198813"/>
              <a:ext cx="1209675" cy="376237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5984875" y="3300413"/>
              <a:ext cx="21748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3282B"/>
                  </a:solidFill>
                </a:rPr>
                <a:t>2В</a:t>
              </a:r>
              <a:endParaRPr lang="ru-RU" altLang="ru-RU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3552825" y="3151188"/>
              <a:ext cx="13668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3282B"/>
                  </a:solidFill>
                </a:rPr>
                <a:t>Протокол 2А–2В</a:t>
              </a:r>
              <a:endParaRPr lang="ru-RU" altLang="ru-RU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2786063" y="3376613"/>
              <a:ext cx="26987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786063" y="3317875"/>
              <a:ext cx="158750" cy="138113"/>
            </a:xfrm>
            <a:custGeom>
              <a:avLst/>
              <a:gdLst>
                <a:gd name="T0" fmla="*/ 0 w 100"/>
                <a:gd name="T1" fmla="*/ 37 h 87"/>
                <a:gd name="T2" fmla="*/ 100 w 100"/>
                <a:gd name="T3" fmla="*/ 0 h 87"/>
                <a:gd name="T4" fmla="*/ 100 w 100"/>
                <a:gd name="T5" fmla="*/ 0 h 87"/>
                <a:gd name="T6" fmla="*/ 100 w 100"/>
                <a:gd name="T7" fmla="*/ 0 h 87"/>
                <a:gd name="T8" fmla="*/ 100 w 100"/>
                <a:gd name="T9" fmla="*/ 12 h 87"/>
                <a:gd name="T10" fmla="*/ 100 w 100"/>
                <a:gd name="T11" fmla="*/ 12 h 87"/>
                <a:gd name="T12" fmla="*/ 100 w 100"/>
                <a:gd name="T13" fmla="*/ 12 h 87"/>
                <a:gd name="T14" fmla="*/ 100 w 100"/>
                <a:gd name="T15" fmla="*/ 25 h 87"/>
                <a:gd name="T16" fmla="*/ 87 w 100"/>
                <a:gd name="T17" fmla="*/ 25 h 87"/>
                <a:gd name="T18" fmla="*/ 87 w 100"/>
                <a:gd name="T19" fmla="*/ 37 h 87"/>
                <a:gd name="T20" fmla="*/ 87 w 100"/>
                <a:gd name="T21" fmla="*/ 37 h 87"/>
                <a:gd name="T22" fmla="*/ 87 w 100"/>
                <a:gd name="T23" fmla="*/ 50 h 87"/>
                <a:gd name="T24" fmla="*/ 87 w 100"/>
                <a:gd name="T25" fmla="*/ 50 h 87"/>
                <a:gd name="T26" fmla="*/ 100 w 100"/>
                <a:gd name="T27" fmla="*/ 50 h 87"/>
                <a:gd name="T28" fmla="*/ 100 w 100"/>
                <a:gd name="T29" fmla="*/ 62 h 87"/>
                <a:gd name="T30" fmla="*/ 100 w 100"/>
                <a:gd name="T31" fmla="*/ 62 h 87"/>
                <a:gd name="T32" fmla="*/ 100 w 100"/>
                <a:gd name="T33" fmla="*/ 75 h 87"/>
                <a:gd name="T34" fmla="*/ 100 w 100"/>
                <a:gd name="T35" fmla="*/ 75 h 87"/>
                <a:gd name="T36" fmla="*/ 100 w 100"/>
                <a:gd name="T37" fmla="*/ 87 h 87"/>
                <a:gd name="T38" fmla="*/ 0 w 100"/>
                <a:gd name="T39" fmla="*/ 37 h 87"/>
                <a:gd name="T40" fmla="*/ 0 w 100"/>
                <a:gd name="T4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87">
                  <a:moveTo>
                    <a:pt x="0" y="37"/>
                  </a:moveTo>
                  <a:lnTo>
                    <a:pt x="100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0" y="12"/>
                  </a:lnTo>
                  <a:lnTo>
                    <a:pt x="100" y="12"/>
                  </a:lnTo>
                  <a:lnTo>
                    <a:pt x="100" y="12"/>
                  </a:lnTo>
                  <a:lnTo>
                    <a:pt x="100" y="25"/>
                  </a:lnTo>
                  <a:lnTo>
                    <a:pt x="87" y="25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87" y="50"/>
                  </a:lnTo>
                  <a:lnTo>
                    <a:pt x="87" y="50"/>
                  </a:lnTo>
                  <a:lnTo>
                    <a:pt x="100" y="50"/>
                  </a:lnTo>
                  <a:lnTo>
                    <a:pt x="100" y="62"/>
                  </a:lnTo>
                  <a:lnTo>
                    <a:pt x="100" y="62"/>
                  </a:lnTo>
                  <a:lnTo>
                    <a:pt x="100" y="75"/>
                  </a:lnTo>
                  <a:lnTo>
                    <a:pt x="100" y="75"/>
                  </a:lnTo>
                  <a:lnTo>
                    <a:pt x="100" y="87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5326063" y="3317875"/>
              <a:ext cx="158750" cy="138113"/>
            </a:xfrm>
            <a:custGeom>
              <a:avLst/>
              <a:gdLst>
                <a:gd name="T0" fmla="*/ 100 w 100"/>
                <a:gd name="T1" fmla="*/ 37 h 87"/>
                <a:gd name="T2" fmla="*/ 0 w 100"/>
                <a:gd name="T3" fmla="*/ 0 h 87"/>
                <a:gd name="T4" fmla="*/ 0 w 100"/>
                <a:gd name="T5" fmla="*/ 0 h 87"/>
                <a:gd name="T6" fmla="*/ 0 w 100"/>
                <a:gd name="T7" fmla="*/ 0 h 87"/>
                <a:gd name="T8" fmla="*/ 0 w 100"/>
                <a:gd name="T9" fmla="*/ 12 h 87"/>
                <a:gd name="T10" fmla="*/ 0 w 100"/>
                <a:gd name="T11" fmla="*/ 12 h 87"/>
                <a:gd name="T12" fmla="*/ 0 w 100"/>
                <a:gd name="T13" fmla="*/ 12 h 87"/>
                <a:gd name="T14" fmla="*/ 0 w 100"/>
                <a:gd name="T15" fmla="*/ 25 h 87"/>
                <a:gd name="T16" fmla="*/ 12 w 100"/>
                <a:gd name="T17" fmla="*/ 25 h 87"/>
                <a:gd name="T18" fmla="*/ 12 w 100"/>
                <a:gd name="T19" fmla="*/ 37 h 87"/>
                <a:gd name="T20" fmla="*/ 12 w 100"/>
                <a:gd name="T21" fmla="*/ 37 h 87"/>
                <a:gd name="T22" fmla="*/ 12 w 100"/>
                <a:gd name="T23" fmla="*/ 50 h 87"/>
                <a:gd name="T24" fmla="*/ 12 w 100"/>
                <a:gd name="T25" fmla="*/ 50 h 87"/>
                <a:gd name="T26" fmla="*/ 0 w 100"/>
                <a:gd name="T27" fmla="*/ 50 h 87"/>
                <a:gd name="T28" fmla="*/ 0 w 100"/>
                <a:gd name="T29" fmla="*/ 62 h 87"/>
                <a:gd name="T30" fmla="*/ 0 w 100"/>
                <a:gd name="T31" fmla="*/ 62 h 87"/>
                <a:gd name="T32" fmla="*/ 0 w 100"/>
                <a:gd name="T33" fmla="*/ 75 h 87"/>
                <a:gd name="T34" fmla="*/ 0 w 100"/>
                <a:gd name="T35" fmla="*/ 75 h 87"/>
                <a:gd name="T36" fmla="*/ 0 w 100"/>
                <a:gd name="T37" fmla="*/ 87 h 87"/>
                <a:gd name="T38" fmla="*/ 100 w 100"/>
                <a:gd name="T39" fmla="*/ 37 h 87"/>
                <a:gd name="T40" fmla="*/ 100 w 100"/>
                <a:gd name="T4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87">
                  <a:moveTo>
                    <a:pt x="100" y="3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87"/>
                  </a:lnTo>
                  <a:lnTo>
                    <a:pt x="100" y="37"/>
                  </a:lnTo>
                  <a:lnTo>
                    <a:pt x="100" y="37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061348" y="2536825"/>
              <a:ext cx="268898" cy="172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 dirty="0" smtClean="0">
                  <a:solidFill>
                    <a:srgbClr val="24211D"/>
                  </a:solidFill>
                </a:rPr>
                <a:t>3</a:t>
              </a:r>
              <a:r>
                <a:rPr lang="en-US" altLang="ru-RU" sz="1400" dirty="0" smtClean="0">
                  <a:solidFill>
                    <a:srgbClr val="24211D"/>
                  </a:solidFill>
                </a:rPr>
                <a:t>A</a:t>
              </a:r>
              <a:endParaRPr lang="ru-RU" altLang="ru-RU" dirty="0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1516063" y="2444750"/>
              <a:ext cx="1230312" cy="376238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5445125" y="2444750"/>
              <a:ext cx="1230313" cy="376238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5951538" y="2536825"/>
              <a:ext cx="21748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3282B"/>
                  </a:solidFill>
                </a:rPr>
                <a:t>3В</a:t>
              </a:r>
              <a:endParaRPr lang="ru-RU" altLang="ru-RU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3521075" y="2389188"/>
              <a:ext cx="13668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3282B"/>
                  </a:solidFill>
                </a:rPr>
                <a:t>Протокол 3А–3В</a:t>
              </a:r>
              <a:endParaRPr lang="ru-RU" altLang="ru-RU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2765425" y="2622550"/>
              <a:ext cx="26797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2765425" y="2543175"/>
              <a:ext cx="158750" cy="139700"/>
            </a:xfrm>
            <a:custGeom>
              <a:avLst/>
              <a:gdLst>
                <a:gd name="T0" fmla="*/ 0 w 100"/>
                <a:gd name="T1" fmla="*/ 50 h 88"/>
                <a:gd name="T2" fmla="*/ 100 w 100"/>
                <a:gd name="T3" fmla="*/ 0 h 88"/>
                <a:gd name="T4" fmla="*/ 100 w 100"/>
                <a:gd name="T5" fmla="*/ 0 h 88"/>
                <a:gd name="T6" fmla="*/ 88 w 100"/>
                <a:gd name="T7" fmla="*/ 13 h 88"/>
                <a:gd name="T8" fmla="*/ 88 w 100"/>
                <a:gd name="T9" fmla="*/ 13 h 88"/>
                <a:gd name="T10" fmla="*/ 88 w 100"/>
                <a:gd name="T11" fmla="*/ 25 h 88"/>
                <a:gd name="T12" fmla="*/ 88 w 100"/>
                <a:gd name="T13" fmla="*/ 25 h 88"/>
                <a:gd name="T14" fmla="*/ 88 w 100"/>
                <a:gd name="T15" fmla="*/ 25 h 88"/>
                <a:gd name="T16" fmla="*/ 88 w 100"/>
                <a:gd name="T17" fmla="*/ 38 h 88"/>
                <a:gd name="T18" fmla="*/ 88 w 100"/>
                <a:gd name="T19" fmla="*/ 38 h 88"/>
                <a:gd name="T20" fmla="*/ 88 w 100"/>
                <a:gd name="T21" fmla="*/ 50 h 88"/>
                <a:gd name="T22" fmla="*/ 88 w 100"/>
                <a:gd name="T23" fmla="*/ 50 h 88"/>
                <a:gd name="T24" fmla="*/ 88 w 100"/>
                <a:gd name="T25" fmla="*/ 63 h 88"/>
                <a:gd name="T26" fmla="*/ 88 w 100"/>
                <a:gd name="T27" fmla="*/ 63 h 88"/>
                <a:gd name="T28" fmla="*/ 88 w 100"/>
                <a:gd name="T29" fmla="*/ 63 h 88"/>
                <a:gd name="T30" fmla="*/ 88 w 100"/>
                <a:gd name="T31" fmla="*/ 75 h 88"/>
                <a:gd name="T32" fmla="*/ 88 w 100"/>
                <a:gd name="T33" fmla="*/ 75 h 88"/>
                <a:gd name="T34" fmla="*/ 88 w 100"/>
                <a:gd name="T35" fmla="*/ 88 h 88"/>
                <a:gd name="T36" fmla="*/ 100 w 100"/>
                <a:gd name="T37" fmla="*/ 88 h 88"/>
                <a:gd name="T38" fmla="*/ 0 w 100"/>
                <a:gd name="T39" fmla="*/ 50 h 88"/>
                <a:gd name="T40" fmla="*/ 0 w 100"/>
                <a:gd name="T41" fmla="*/ 5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88">
                  <a:moveTo>
                    <a:pt x="0" y="50"/>
                  </a:moveTo>
                  <a:lnTo>
                    <a:pt x="100" y="0"/>
                  </a:lnTo>
                  <a:lnTo>
                    <a:pt x="100" y="0"/>
                  </a:lnTo>
                  <a:lnTo>
                    <a:pt x="88" y="13"/>
                  </a:lnTo>
                  <a:lnTo>
                    <a:pt x="88" y="13"/>
                  </a:lnTo>
                  <a:lnTo>
                    <a:pt x="88" y="25"/>
                  </a:lnTo>
                  <a:lnTo>
                    <a:pt x="88" y="25"/>
                  </a:lnTo>
                  <a:lnTo>
                    <a:pt x="88" y="25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8" y="50"/>
                  </a:lnTo>
                  <a:lnTo>
                    <a:pt x="88" y="50"/>
                  </a:lnTo>
                  <a:lnTo>
                    <a:pt x="88" y="63"/>
                  </a:lnTo>
                  <a:lnTo>
                    <a:pt x="88" y="63"/>
                  </a:lnTo>
                  <a:lnTo>
                    <a:pt x="88" y="63"/>
                  </a:lnTo>
                  <a:lnTo>
                    <a:pt x="88" y="75"/>
                  </a:lnTo>
                  <a:lnTo>
                    <a:pt x="88" y="75"/>
                  </a:lnTo>
                  <a:lnTo>
                    <a:pt x="88" y="88"/>
                  </a:lnTo>
                  <a:lnTo>
                    <a:pt x="100" y="8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5286375" y="2543175"/>
              <a:ext cx="158750" cy="139700"/>
            </a:xfrm>
            <a:custGeom>
              <a:avLst/>
              <a:gdLst>
                <a:gd name="T0" fmla="*/ 100 w 100"/>
                <a:gd name="T1" fmla="*/ 50 h 88"/>
                <a:gd name="T2" fmla="*/ 0 w 100"/>
                <a:gd name="T3" fmla="*/ 0 h 88"/>
                <a:gd name="T4" fmla="*/ 0 w 100"/>
                <a:gd name="T5" fmla="*/ 0 h 88"/>
                <a:gd name="T6" fmla="*/ 0 w 100"/>
                <a:gd name="T7" fmla="*/ 13 h 88"/>
                <a:gd name="T8" fmla="*/ 12 w 100"/>
                <a:gd name="T9" fmla="*/ 13 h 88"/>
                <a:gd name="T10" fmla="*/ 12 w 100"/>
                <a:gd name="T11" fmla="*/ 25 h 88"/>
                <a:gd name="T12" fmla="*/ 12 w 100"/>
                <a:gd name="T13" fmla="*/ 25 h 88"/>
                <a:gd name="T14" fmla="*/ 12 w 100"/>
                <a:gd name="T15" fmla="*/ 25 h 88"/>
                <a:gd name="T16" fmla="*/ 12 w 100"/>
                <a:gd name="T17" fmla="*/ 38 h 88"/>
                <a:gd name="T18" fmla="*/ 12 w 100"/>
                <a:gd name="T19" fmla="*/ 38 h 88"/>
                <a:gd name="T20" fmla="*/ 12 w 100"/>
                <a:gd name="T21" fmla="*/ 50 h 88"/>
                <a:gd name="T22" fmla="*/ 12 w 100"/>
                <a:gd name="T23" fmla="*/ 50 h 88"/>
                <a:gd name="T24" fmla="*/ 12 w 100"/>
                <a:gd name="T25" fmla="*/ 63 h 88"/>
                <a:gd name="T26" fmla="*/ 12 w 100"/>
                <a:gd name="T27" fmla="*/ 63 h 88"/>
                <a:gd name="T28" fmla="*/ 12 w 100"/>
                <a:gd name="T29" fmla="*/ 63 h 88"/>
                <a:gd name="T30" fmla="*/ 12 w 100"/>
                <a:gd name="T31" fmla="*/ 75 h 88"/>
                <a:gd name="T32" fmla="*/ 12 w 100"/>
                <a:gd name="T33" fmla="*/ 75 h 88"/>
                <a:gd name="T34" fmla="*/ 0 w 100"/>
                <a:gd name="T35" fmla="*/ 88 h 88"/>
                <a:gd name="T36" fmla="*/ 0 w 100"/>
                <a:gd name="T37" fmla="*/ 88 h 88"/>
                <a:gd name="T38" fmla="*/ 100 w 100"/>
                <a:gd name="T39" fmla="*/ 50 h 88"/>
                <a:gd name="T40" fmla="*/ 100 w 100"/>
                <a:gd name="T41" fmla="*/ 5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88">
                  <a:moveTo>
                    <a:pt x="100" y="5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2" y="1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00" y="50"/>
                  </a:lnTo>
                  <a:lnTo>
                    <a:pt x="100" y="5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2044700" y="4114800"/>
              <a:ext cx="21748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3282B"/>
                  </a:solidFill>
                </a:rPr>
                <a:t>1А</a:t>
              </a:r>
              <a:endParaRPr lang="ru-RU" altLang="ru-RU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1535113" y="4013200"/>
              <a:ext cx="1230312" cy="3968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5464175" y="4013200"/>
              <a:ext cx="1230313" cy="396875"/>
            </a:xfrm>
            <a:prstGeom prst="rect">
              <a:avLst/>
            </a:prstGeom>
            <a:noFill/>
            <a:ln w="0">
              <a:solidFill>
                <a:srgbClr val="23282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5967413" y="4114800"/>
              <a:ext cx="21748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3282B"/>
                  </a:solidFill>
                </a:rPr>
                <a:t>1В</a:t>
              </a:r>
              <a:endParaRPr lang="ru-RU" altLang="ru-RU"/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3532188" y="3967163"/>
              <a:ext cx="13668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400">
                  <a:solidFill>
                    <a:srgbClr val="23282B"/>
                  </a:solidFill>
                </a:rPr>
                <a:t>Протокол 1А–1В</a:t>
              </a:r>
              <a:endParaRPr lang="ru-RU" altLang="ru-RU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2786063" y="4191000"/>
              <a:ext cx="26781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2786063" y="4132263"/>
              <a:ext cx="138112" cy="138112"/>
            </a:xfrm>
            <a:custGeom>
              <a:avLst/>
              <a:gdLst>
                <a:gd name="T0" fmla="*/ 0 w 87"/>
                <a:gd name="T1" fmla="*/ 37 h 87"/>
                <a:gd name="T2" fmla="*/ 87 w 87"/>
                <a:gd name="T3" fmla="*/ 0 h 87"/>
                <a:gd name="T4" fmla="*/ 87 w 87"/>
                <a:gd name="T5" fmla="*/ 0 h 87"/>
                <a:gd name="T6" fmla="*/ 87 w 87"/>
                <a:gd name="T7" fmla="*/ 0 h 87"/>
                <a:gd name="T8" fmla="*/ 87 w 87"/>
                <a:gd name="T9" fmla="*/ 12 h 87"/>
                <a:gd name="T10" fmla="*/ 87 w 87"/>
                <a:gd name="T11" fmla="*/ 12 h 87"/>
                <a:gd name="T12" fmla="*/ 87 w 87"/>
                <a:gd name="T13" fmla="*/ 12 h 87"/>
                <a:gd name="T14" fmla="*/ 87 w 87"/>
                <a:gd name="T15" fmla="*/ 25 h 87"/>
                <a:gd name="T16" fmla="*/ 87 w 87"/>
                <a:gd name="T17" fmla="*/ 25 h 87"/>
                <a:gd name="T18" fmla="*/ 87 w 87"/>
                <a:gd name="T19" fmla="*/ 37 h 87"/>
                <a:gd name="T20" fmla="*/ 87 w 87"/>
                <a:gd name="T21" fmla="*/ 37 h 87"/>
                <a:gd name="T22" fmla="*/ 87 w 87"/>
                <a:gd name="T23" fmla="*/ 50 h 87"/>
                <a:gd name="T24" fmla="*/ 87 w 87"/>
                <a:gd name="T25" fmla="*/ 50 h 87"/>
                <a:gd name="T26" fmla="*/ 87 w 87"/>
                <a:gd name="T27" fmla="*/ 50 h 87"/>
                <a:gd name="T28" fmla="*/ 87 w 87"/>
                <a:gd name="T29" fmla="*/ 62 h 87"/>
                <a:gd name="T30" fmla="*/ 87 w 87"/>
                <a:gd name="T31" fmla="*/ 62 h 87"/>
                <a:gd name="T32" fmla="*/ 87 w 87"/>
                <a:gd name="T33" fmla="*/ 75 h 87"/>
                <a:gd name="T34" fmla="*/ 87 w 87"/>
                <a:gd name="T35" fmla="*/ 75 h 87"/>
                <a:gd name="T36" fmla="*/ 87 w 87"/>
                <a:gd name="T37" fmla="*/ 87 h 87"/>
                <a:gd name="T38" fmla="*/ 0 w 87"/>
                <a:gd name="T39" fmla="*/ 37 h 87"/>
                <a:gd name="T40" fmla="*/ 0 w 87"/>
                <a:gd name="T4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87">
                  <a:moveTo>
                    <a:pt x="0" y="37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25"/>
                  </a:lnTo>
                  <a:lnTo>
                    <a:pt x="87" y="25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87" y="50"/>
                  </a:lnTo>
                  <a:lnTo>
                    <a:pt x="87" y="50"/>
                  </a:lnTo>
                  <a:lnTo>
                    <a:pt x="87" y="50"/>
                  </a:lnTo>
                  <a:lnTo>
                    <a:pt x="87" y="62"/>
                  </a:lnTo>
                  <a:lnTo>
                    <a:pt x="87" y="62"/>
                  </a:lnTo>
                  <a:lnTo>
                    <a:pt x="87" y="75"/>
                  </a:lnTo>
                  <a:lnTo>
                    <a:pt x="87" y="75"/>
                  </a:lnTo>
                  <a:lnTo>
                    <a:pt x="87" y="87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5305425" y="4132263"/>
              <a:ext cx="158750" cy="138112"/>
            </a:xfrm>
            <a:custGeom>
              <a:avLst/>
              <a:gdLst>
                <a:gd name="T0" fmla="*/ 100 w 100"/>
                <a:gd name="T1" fmla="*/ 37 h 87"/>
                <a:gd name="T2" fmla="*/ 0 w 100"/>
                <a:gd name="T3" fmla="*/ 0 h 87"/>
                <a:gd name="T4" fmla="*/ 0 w 100"/>
                <a:gd name="T5" fmla="*/ 0 h 87"/>
                <a:gd name="T6" fmla="*/ 0 w 100"/>
                <a:gd name="T7" fmla="*/ 0 h 87"/>
                <a:gd name="T8" fmla="*/ 0 w 100"/>
                <a:gd name="T9" fmla="*/ 12 h 87"/>
                <a:gd name="T10" fmla="*/ 0 w 100"/>
                <a:gd name="T11" fmla="*/ 12 h 87"/>
                <a:gd name="T12" fmla="*/ 13 w 100"/>
                <a:gd name="T13" fmla="*/ 12 h 87"/>
                <a:gd name="T14" fmla="*/ 13 w 100"/>
                <a:gd name="T15" fmla="*/ 25 h 87"/>
                <a:gd name="T16" fmla="*/ 13 w 100"/>
                <a:gd name="T17" fmla="*/ 25 h 87"/>
                <a:gd name="T18" fmla="*/ 13 w 100"/>
                <a:gd name="T19" fmla="*/ 37 h 87"/>
                <a:gd name="T20" fmla="*/ 13 w 100"/>
                <a:gd name="T21" fmla="*/ 37 h 87"/>
                <a:gd name="T22" fmla="*/ 13 w 100"/>
                <a:gd name="T23" fmla="*/ 50 h 87"/>
                <a:gd name="T24" fmla="*/ 13 w 100"/>
                <a:gd name="T25" fmla="*/ 50 h 87"/>
                <a:gd name="T26" fmla="*/ 13 w 100"/>
                <a:gd name="T27" fmla="*/ 50 h 87"/>
                <a:gd name="T28" fmla="*/ 13 w 100"/>
                <a:gd name="T29" fmla="*/ 62 h 87"/>
                <a:gd name="T30" fmla="*/ 0 w 100"/>
                <a:gd name="T31" fmla="*/ 62 h 87"/>
                <a:gd name="T32" fmla="*/ 0 w 100"/>
                <a:gd name="T33" fmla="*/ 75 h 87"/>
                <a:gd name="T34" fmla="*/ 0 w 100"/>
                <a:gd name="T35" fmla="*/ 75 h 87"/>
                <a:gd name="T36" fmla="*/ 0 w 100"/>
                <a:gd name="T37" fmla="*/ 87 h 87"/>
                <a:gd name="T38" fmla="*/ 100 w 100"/>
                <a:gd name="T39" fmla="*/ 37 h 87"/>
                <a:gd name="T40" fmla="*/ 100 w 100"/>
                <a:gd name="T4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87">
                  <a:moveTo>
                    <a:pt x="100" y="3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3" y="12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62"/>
                  </a:lnTo>
                  <a:lnTo>
                    <a:pt x="0" y="62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87"/>
                  </a:lnTo>
                  <a:lnTo>
                    <a:pt x="100" y="37"/>
                  </a:lnTo>
                  <a:lnTo>
                    <a:pt x="100" y="37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2151063" y="2047875"/>
              <a:ext cx="1587" cy="396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2071688" y="2047875"/>
              <a:ext cx="138112" cy="158750"/>
            </a:xfrm>
            <a:custGeom>
              <a:avLst/>
              <a:gdLst>
                <a:gd name="T0" fmla="*/ 50 w 87"/>
                <a:gd name="T1" fmla="*/ 0 h 100"/>
                <a:gd name="T2" fmla="*/ 87 w 87"/>
                <a:gd name="T3" fmla="*/ 100 h 100"/>
                <a:gd name="T4" fmla="*/ 87 w 87"/>
                <a:gd name="T5" fmla="*/ 100 h 100"/>
                <a:gd name="T6" fmla="*/ 87 w 87"/>
                <a:gd name="T7" fmla="*/ 87 h 100"/>
                <a:gd name="T8" fmla="*/ 75 w 87"/>
                <a:gd name="T9" fmla="*/ 87 h 100"/>
                <a:gd name="T10" fmla="*/ 75 w 87"/>
                <a:gd name="T11" fmla="*/ 87 h 100"/>
                <a:gd name="T12" fmla="*/ 62 w 87"/>
                <a:gd name="T13" fmla="*/ 87 h 100"/>
                <a:gd name="T14" fmla="*/ 62 w 87"/>
                <a:gd name="T15" fmla="*/ 87 h 100"/>
                <a:gd name="T16" fmla="*/ 50 w 87"/>
                <a:gd name="T17" fmla="*/ 87 h 100"/>
                <a:gd name="T18" fmla="*/ 50 w 87"/>
                <a:gd name="T19" fmla="*/ 87 h 100"/>
                <a:gd name="T20" fmla="*/ 50 w 87"/>
                <a:gd name="T21" fmla="*/ 87 h 100"/>
                <a:gd name="T22" fmla="*/ 37 w 87"/>
                <a:gd name="T23" fmla="*/ 87 h 100"/>
                <a:gd name="T24" fmla="*/ 37 w 87"/>
                <a:gd name="T25" fmla="*/ 87 h 100"/>
                <a:gd name="T26" fmla="*/ 25 w 87"/>
                <a:gd name="T27" fmla="*/ 87 h 100"/>
                <a:gd name="T28" fmla="*/ 25 w 87"/>
                <a:gd name="T29" fmla="*/ 87 h 100"/>
                <a:gd name="T30" fmla="*/ 12 w 87"/>
                <a:gd name="T31" fmla="*/ 87 h 100"/>
                <a:gd name="T32" fmla="*/ 12 w 87"/>
                <a:gd name="T33" fmla="*/ 87 h 100"/>
                <a:gd name="T34" fmla="*/ 12 w 87"/>
                <a:gd name="T35" fmla="*/ 87 h 100"/>
                <a:gd name="T36" fmla="*/ 0 w 87"/>
                <a:gd name="T37" fmla="*/ 100 h 100"/>
                <a:gd name="T38" fmla="*/ 50 w 87"/>
                <a:gd name="T39" fmla="*/ 0 h 100"/>
                <a:gd name="T40" fmla="*/ 50 w 87"/>
                <a:gd name="T4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100">
                  <a:moveTo>
                    <a:pt x="50" y="0"/>
                  </a:moveTo>
                  <a:lnTo>
                    <a:pt x="87" y="100"/>
                  </a:lnTo>
                  <a:lnTo>
                    <a:pt x="87" y="100"/>
                  </a:lnTo>
                  <a:lnTo>
                    <a:pt x="87" y="87"/>
                  </a:lnTo>
                  <a:lnTo>
                    <a:pt x="75" y="87"/>
                  </a:lnTo>
                  <a:lnTo>
                    <a:pt x="75" y="87"/>
                  </a:lnTo>
                  <a:lnTo>
                    <a:pt x="62" y="87"/>
                  </a:lnTo>
                  <a:lnTo>
                    <a:pt x="62" y="87"/>
                  </a:lnTo>
                  <a:lnTo>
                    <a:pt x="50" y="87"/>
                  </a:lnTo>
                  <a:lnTo>
                    <a:pt x="50" y="87"/>
                  </a:lnTo>
                  <a:lnTo>
                    <a:pt x="50" y="87"/>
                  </a:lnTo>
                  <a:lnTo>
                    <a:pt x="37" y="87"/>
                  </a:lnTo>
                  <a:lnTo>
                    <a:pt x="37" y="87"/>
                  </a:lnTo>
                  <a:lnTo>
                    <a:pt x="25" y="87"/>
                  </a:lnTo>
                  <a:lnTo>
                    <a:pt x="25" y="87"/>
                  </a:lnTo>
                  <a:lnTo>
                    <a:pt x="12" y="87"/>
                  </a:lnTo>
                  <a:lnTo>
                    <a:pt x="12" y="87"/>
                  </a:lnTo>
                  <a:lnTo>
                    <a:pt x="12" y="87"/>
                  </a:lnTo>
                  <a:lnTo>
                    <a:pt x="0" y="10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071688" y="2286000"/>
              <a:ext cx="138112" cy="158750"/>
            </a:xfrm>
            <a:custGeom>
              <a:avLst/>
              <a:gdLst>
                <a:gd name="T0" fmla="*/ 50 w 87"/>
                <a:gd name="T1" fmla="*/ 100 h 100"/>
                <a:gd name="T2" fmla="*/ 87 w 87"/>
                <a:gd name="T3" fmla="*/ 0 h 100"/>
                <a:gd name="T4" fmla="*/ 87 w 87"/>
                <a:gd name="T5" fmla="*/ 0 h 100"/>
                <a:gd name="T6" fmla="*/ 87 w 87"/>
                <a:gd name="T7" fmla="*/ 0 h 100"/>
                <a:gd name="T8" fmla="*/ 75 w 87"/>
                <a:gd name="T9" fmla="*/ 0 h 100"/>
                <a:gd name="T10" fmla="*/ 75 w 87"/>
                <a:gd name="T11" fmla="*/ 0 h 100"/>
                <a:gd name="T12" fmla="*/ 62 w 87"/>
                <a:gd name="T13" fmla="*/ 12 h 100"/>
                <a:gd name="T14" fmla="*/ 62 w 87"/>
                <a:gd name="T15" fmla="*/ 12 h 100"/>
                <a:gd name="T16" fmla="*/ 50 w 87"/>
                <a:gd name="T17" fmla="*/ 12 h 100"/>
                <a:gd name="T18" fmla="*/ 50 w 87"/>
                <a:gd name="T19" fmla="*/ 12 h 100"/>
                <a:gd name="T20" fmla="*/ 50 w 87"/>
                <a:gd name="T21" fmla="*/ 12 h 100"/>
                <a:gd name="T22" fmla="*/ 37 w 87"/>
                <a:gd name="T23" fmla="*/ 12 h 100"/>
                <a:gd name="T24" fmla="*/ 37 w 87"/>
                <a:gd name="T25" fmla="*/ 12 h 100"/>
                <a:gd name="T26" fmla="*/ 25 w 87"/>
                <a:gd name="T27" fmla="*/ 12 h 100"/>
                <a:gd name="T28" fmla="*/ 25 w 87"/>
                <a:gd name="T29" fmla="*/ 12 h 100"/>
                <a:gd name="T30" fmla="*/ 12 w 87"/>
                <a:gd name="T31" fmla="*/ 0 h 100"/>
                <a:gd name="T32" fmla="*/ 12 w 87"/>
                <a:gd name="T33" fmla="*/ 0 h 100"/>
                <a:gd name="T34" fmla="*/ 12 w 87"/>
                <a:gd name="T35" fmla="*/ 0 h 100"/>
                <a:gd name="T36" fmla="*/ 0 w 87"/>
                <a:gd name="T37" fmla="*/ 0 h 100"/>
                <a:gd name="T38" fmla="*/ 50 w 87"/>
                <a:gd name="T39" fmla="*/ 100 h 100"/>
                <a:gd name="T40" fmla="*/ 50 w 87"/>
                <a:gd name="T4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100">
                  <a:moveTo>
                    <a:pt x="50" y="10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0" y="100"/>
                  </a:lnTo>
                  <a:lnTo>
                    <a:pt x="50" y="10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6059488" y="2047875"/>
              <a:ext cx="1587" cy="396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6000750" y="2047875"/>
              <a:ext cx="138113" cy="158750"/>
            </a:xfrm>
            <a:custGeom>
              <a:avLst/>
              <a:gdLst>
                <a:gd name="T0" fmla="*/ 37 w 87"/>
                <a:gd name="T1" fmla="*/ 0 h 100"/>
                <a:gd name="T2" fmla="*/ 87 w 87"/>
                <a:gd name="T3" fmla="*/ 100 h 100"/>
                <a:gd name="T4" fmla="*/ 87 w 87"/>
                <a:gd name="T5" fmla="*/ 100 h 100"/>
                <a:gd name="T6" fmla="*/ 75 w 87"/>
                <a:gd name="T7" fmla="*/ 87 h 100"/>
                <a:gd name="T8" fmla="*/ 75 w 87"/>
                <a:gd name="T9" fmla="*/ 87 h 100"/>
                <a:gd name="T10" fmla="*/ 62 w 87"/>
                <a:gd name="T11" fmla="*/ 87 h 100"/>
                <a:gd name="T12" fmla="*/ 62 w 87"/>
                <a:gd name="T13" fmla="*/ 87 h 100"/>
                <a:gd name="T14" fmla="*/ 50 w 87"/>
                <a:gd name="T15" fmla="*/ 87 h 100"/>
                <a:gd name="T16" fmla="*/ 50 w 87"/>
                <a:gd name="T17" fmla="*/ 87 h 100"/>
                <a:gd name="T18" fmla="*/ 50 w 87"/>
                <a:gd name="T19" fmla="*/ 87 h 100"/>
                <a:gd name="T20" fmla="*/ 37 w 87"/>
                <a:gd name="T21" fmla="*/ 87 h 100"/>
                <a:gd name="T22" fmla="*/ 37 w 87"/>
                <a:gd name="T23" fmla="*/ 87 h 100"/>
                <a:gd name="T24" fmla="*/ 25 w 87"/>
                <a:gd name="T25" fmla="*/ 87 h 100"/>
                <a:gd name="T26" fmla="*/ 25 w 87"/>
                <a:gd name="T27" fmla="*/ 87 h 100"/>
                <a:gd name="T28" fmla="*/ 25 w 87"/>
                <a:gd name="T29" fmla="*/ 87 h 100"/>
                <a:gd name="T30" fmla="*/ 12 w 87"/>
                <a:gd name="T31" fmla="*/ 87 h 100"/>
                <a:gd name="T32" fmla="*/ 12 w 87"/>
                <a:gd name="T33" fmla="*/ 87 h 100"/>
                <a:gd name="T34" fmla="*/ 0 w 87"/>
                <a:gd name="T35" fmla="*/ 87 h 100"/>
                <a:gd name="T36" fmla="*/ 0 w 87"/>
                <a:gd name="T37" fmla="*/ 100 h 100"/>
                <a:gd name="T38" fmla="*/ 37 w 87"/>
                <a:gd name="T39" fmla="*/ 0 h 100"/>
                <a:gd name="T40" fmla="*/ 37 w 87"/>
                <a:gd name="T4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100">
                  <a:moveTo>
                    <a:pt x="37" y="0"/>
                  </a:moveTo>
                  <a:lnTo>
                    <a:pt x="87" y="100"/>
                  </a:lnTo>
                  <a:lnTo>
                    <a:pt x="87" y="100"/>
                  </a:lnTo>
                  <a:lnTo>
                    <a:pt x="75" y="87"/>
                  </a:lnTo>
                  <a:lnTo>
                    <a:pt x="75" y="87"/>
                  </a:lnTo>
                  <a:lnTo>
                    <a:pt x="62" y="87"/>
                  </a:lnTo>
                  <a:lnTo>
                    <a:pt x="62" y="87"/>
                  </a:lnTo>
                  <a:lnTo>
                    <a:pt x="50" y="87"/>
                  </a:lnTo>
                  <a:lnTo>
                    <a:pt x="50" y="87"/>
                  </a:lnTo>
                  <a:lnTo>
                    <a:pt x="50" y="87"/>
                  </a:lnTo>
                  <a:lnTo>
                    <a:pt x="37" y="87"/>
                  </a:lnTo>
                  <a:lnTo>
                    <a:pt x="37" y="87"/>
                  </a:lnTo>
                  <a:lnTo>
                    <a:pt x="25" y="87"/>
                  </a:lnTo>
                  <a:lnTo>
                    <a:pt x="25" y="87"/>
                  </a:lnTo>
                  <a:lnTo>
                    <a:pt x="25" y="87"/>
                  </a:lnTo>
                  <a:lnTo>
                    <a:pt x="12" y="87"/>
                  </a:ln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6000750" y="2286000"/>
              <a:ext cx="138113" cy="158750"/>
            </a:xfrm>
            <a:custGeom>
              <a:avLst/>
              <a:gdLst>
                <a:gd name="T0" fmla="*/ 37 w 87"/>
                <a:gd name="T1" fmla="*/ 100 h 100"/>
                <a:gd name="T2" fmla="*/ 87 w 87"/>
                <a:gd name="T3" fmla="*/ 0 h 100"/>
                <a:gd name="T4" fmla="*/ 87 w 87"/>
                <a:gd name="T5" fmla="*/ 0 h 100"/>
                <a:gd name="T6" fmla="*/ 75 w 87"/>
                <a:gd name="T7" fmla="*/ 0 h 100"/>
                <a:gd name="T8" fmla="*/ 75 w 87"/>
                <a:gd name="T9" fmla="*/ 0 h 100"/>
                <a:gd name="T10" fmla="*/ 62 w 87"/>
                <a:gd name="T11" fmla="*/ 0 h 100"/>
                <a:gd name="T12" fmla="*/ 62 w 87"/>
                <a:gd name="T13" fmla="*/ 12 h 100"/>
                <a:gd name="T14" fmla="*/ 50 w 87"/>
                <a:gd name="T15" fmla="*/ 12 h 100"/>
                <a:gd name="T16" fmla="*/ 50 w 87"/>
                <a:gd name="T17" fmla="*/ 12 h 100"/>
                <a:gd name="T18" fmla="*/ 50 w 87"/>
                <a:gd name="T19" fmla="*/ 12 h 100"/>
                <a:gd name="T20" fmla="*/ 37 w 87"/>
                <a:gd name="T21" fmla="*/ 12 h 100"/>
                <a:gd name="T22" fmla="*/ 37 w 87"/>
                <a:gd name="T23" fmla="*/ 12 h 100"/>
                <a:gd name="T24" fmla="*/ 25 w 87"/>
                <a:gd name="T25" fmla="*/ 12 h 100"/>
                <a:gd name="T26" fmla="*/ 25 w 87"/>
                <a:gd name="T27" fmla="*/ 12 h 100"/>
                <a:gd name="T28" fmla="*/ 25 w 87"/>
                <a:gd name="T29" fmla="*/ 12 h 100"/>
                <a:gd name="T30" fmla="*/ 12 w 87"/>
                <a:gd name="T31" fmla="*/ 0 h 100"/>
                <a:gd name="T32" fmla="*/ 12 w 87"/>
                <a:gd name="T33" fmla="*/ 0 h 100"/>
                <a:gd name="T34" fmla="*/ 0 w 87"/>
                <a:gd name="T35" fmla="*/ 0 h 100"/>
                <a:gd name="T36" fmla="*/ 0 w 87"/>
                <a:gd name="T37" fmla="*/ 0 h 100"/>
                <a:gd name="T38" fmla="*/ 37 w 87"/>
                <a:gd name="T39" fmla="*/ 100 h 100"/>
                <a:gd name="T40" fmla="*/ 37 w 87"/>
                <a:gd name="T4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100">
                  <a:moveTo>
                    <a:pt x="37" y="10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62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" y="100"/>
                  </a:lnTo>
                  <a:lnTo>
                    <a:pt x="37" y="10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2151063" y="2820988"/>
              <a:ext cx="1587" cy="396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2071688" y="2820988"/>
              <a:ext cx="138112" cy="139700"/>
            </a:xfrm>
            <a:custGeom>
              <a:avLst/>
              <a:gdLst>
                <a:gd name="T0" fmla="*/ 50 w 87"/>
                <a:gd name="T1" fmla="*/ 0 h 88"/>
                <a:gd name="T2" fmla="*/ 87 w 87"/>
                <a:gd name="T3" fmla="*/ 88 h 88"/>
                <a:gd name="T4" fmla="*/ 87 w 87"/>
                <a:gd name="T5" fmla="*/ 88 h 88"/>
                <a:gd name="T6" fmla="*/ 87 w 87"/>
                <a:gd name="T7" fmla="*/ 88 h 88"/>
                <a:gd name="T8" fmla="*/ 75 w 87"/>
                <a:gd name="T9" fmla="*/ 88 h 88"/>
                <a:gd name="T10" fmla="*/ 75 w 87"/>
                <a:gd name="T11" fmla="*/ 88 h 88"/>
                <a:gd name="T12" fmla="*/ 62 w 87"/>
                <a:gd name="T13" fmla="*/ 88 h 88"/>
                <a:gd name="T14" fmla="*/ 62 w 87"/>
                <a:gd name="T15" fmla="*/ 88 h 88"/>
                <a:gd name="T16" fmla="*/ 50 w 87"/>
                <a:gd name="T17" fmla="*/ 88 h 88"/>
                <a:gd name="T18" fmla="*/ 50 w 87"/>
                <a:gd name="T19" fmla="*/ 88 h 88"/>
                <a:gd name="T20" fmla="*/ 50 w 87"/>
                <a:gd name="T21" fmla="*/ 88 h 88"/>
                <a:gd name="T22" fmla="*/ 37 w 87"/>
                <a:gd name="T23" fmla="*/ 88 h 88"/>
                <a:gd name="T24" fmla="*/ 37 w 87"/>
                <a:gd name="T25" fmla="*/ 88 h 88"/>
                <a:gd name="T26" fmla="*/ 25 w 87"/>
                <a:gd name="T27" fmla="*/ 88 h 88"/>
                <a:gd name="T28" fmla="*/ 25 w 87"/>
                <a:gd name="T29" fmla="*/ 88 h 88"/>
                <a:gd name="T30" fmla="*/ 12 w 87"/>
                <a:gd name="T31" fmla="*/ 88 h 88"/>
                <a:gd name="T32" fmla="*/ 12 w 87"/>
                <a:gd name="T33" fmla="*/ 88 h 88"/>
                <a:gd name="T34" fmla="*/ 12 w 87"/>
                <a:gd name="T35" fmla="*/ 88 h 88"/>
                <a:gd name="T36" fmla="*/ 0 w 87"/>
                <a:gd name="T37" fmla="*/ 88 h 88"/>
                <a:gd name="T38" fmla="*/ 50 w 87"/>
                <a:gd name="T39" fmla="*/ 0 h 88"/>
                <a:gd name="T40" fmla="*/ 50 w 87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88">
                  <a:moveTo>
                    <a:pt x="50" y="0"/>
                  </a:moveTo>
                  <a:lnTo>
                    <a:pt x="87" y="88"/>
                  </a:lnTo>
                  <a:lnTo>
                    <a:pt x="87" y="88"/>
                  </a:lnTo>
                  <a:lnTo>
                    <a:pt x="87" y="88"/>
                  </a:lnTo>
                  <a:lnTo>
                    <a:pt x="75" y="88"/>
                  </a:lnTo>
                  <a:lnTo>
                    <a:pt x="75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37" y="88"/>
                  </a:lnTo>
                  <a:lnTo>
                    <a:pt x="37" y="88"/>
                  </a:lnTo>
                  <a:lnTo>
                    <a:pt x="25" y="88"/>
                  </a:lnTo>
                  <a:lnTo>
                    <a:pt x="25" y="88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0" y="88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2071688" y="3059113"/>
              <a:ext cx="138112" cy="158750"/>
            </a:xfrm>
            <a:custGeom>
              <a:avLst/>
              <a:gdLst>
                <a:gd name="T0" fmla="*/ 50 w 87"/>
                <a:gd name="T1" fmla="*/ 100 h 100"/>
                <a:gd name="T2" fmla="*/ 87 w 87"/>
                <a:gd name="T3" fmla="*/ 0 h 100"/>
                <a:gd name="T4" fmla="*/ 87 w 87"/>
                <a:gd name="T5" fmla="*/ 0 h 100"/>
                <a:gd name="T6" fmla="*/ 87 w 87"/>
                <a:gd name="T7" fmla="*/ 0 h 100"/>
                <a:gd name="T8" fmla="*/ 75 w 87"/>
                <a:gd name="T9" fmla="*/ 0 h 100"/>
                <a:gd name="T10" fmla="*/ 75 w 87"/>
                <a:gd name="T11" fmla="*/ 0 h 100"/>
                <a:gd name="T12" fmla="*/ 62 w 87"/>
                <a:gd name="T13" fmla="*/ 13 h 100"/>
                <a:gd name="T14" fmla="*/ 62 w 87"/>
                <a:gd name="T15" fmla="*/ 13 h 100"/>
                <a:gd name="T16" fmla="*/ 50 w 87"/>
                <a:gd name="T17" fmla="*/ 13 h 100"/>
                <a:gd name="T18" fmla="*/ 50 w 87"/>
                <a:gd name="T19" fmla="*/ 13 h 100"/>
                <a:gd name="T20" fmla="*/ 50 w 87"/>
                <a:gd name="T21" fmla="*/ 13 h 100"/>
                <a:gd name="T22" fmla="*/ 37 w 87"/>
                <a:gd name="T23" fmla="*/ 13 h 100"/>
                <a:gd name="T24" fmla="*/ 37 w 87"/>
                <a:gd name="T25" fmla="*/ 13 h 100"/>
                <a:gd name="T26" fmla="*/ 25 w 87"/>
                <a:gd name="T27" fmla="*/ 13 h 100"/>
                <a:gd name="T28" fmla="*/ 25 w 87"/>
                <a:gd name="T29" fmla="*/ 13 h 100"/>
                <a:gd name="T30" fmla="*/ 12 w 87"/>
                <a:gd name="T31" fmla="*/ 0 h 100"/>
                <a:gd name="T32" fmla="*/ 12 w 87"/>
                <a:gd name="T33" fmla="*/ 0 h 100"/>
                <a:gd name="T34" fmla="*/ 12 w 87"/>
                <a:gd name="T35" fmla="*/ 0 h 100"/>
                <a:gd name="T36" fmla="*/ 0 w 87"/>
                <a:gd name="T37" fmla="*/ 0 h 100"/>
                <a:gd name="T38" fmla="*/ 50 w 87"/>
                <a:gd name="T39" fmla="*/ 100 h 100"/>
                <a:gd name="T40" fmla="*/ 50 w 87"/>
                <a:gd name="T4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100">
                  <a:moveTo>
                    <a:pt x="50" y="10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0" y="13"/>
                  </a:lnTo>
                  <a:lnTo>
                    <a:pt x="50" y="13"/>
                  </a:lnTo>
                  <a:lnTo>
                    <a:pt x="50" y="13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0" y="100"/>
                  </a:lnTo>
                  <a:lnTo>
                    <a:pt x="50" y="10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6059488" y="2820988"/>
              <a:ext cx="1587" cy="396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6000750" y="2820988"/>
              <a:ext cx="138113" cy="139700"/>
            </a:xfrm>
            <a:custGeom>
              <a:avLst/>
              <a:gdLst>
                <a:gd name="T0" fmla="*/ 37 w 87"/>
                <a:gd name="T1" fmla="*/ 0 h 88"/>
                <a:gd name="T2" fmla="*/ 87 w 87"/>
                <a:gd name="T3" fmla="*/ 88 h 88"/>
                <a:gd name="T4" fmla="*/ 87 w 87"/>
                <a:gd name="T5" fmla="*/ 88 h 88"/>
                <a:gd name="T6" fmla="*/ 75 w 87"/>
                <a:gd name="T7" fmla="*/ 88 h 88"/>
                <a:gd name="T8" fmla="*/ 75 w 87"/>
                <a:gd name="T9" fmla="*/ 88 h 88"/>
                <a:gd name="T10" fmla="*/ 62 w 87"/>
                <a:gd name="T11" fmla="*/ 88 h 88"/>
                <a:gd name="T12" fmla="*/ 62 w 87"/>
                <a:gd name="T13" fmla="*/ 88 h 88"/>
                <a:gd name="T14" fmla="*/ 50 w 87"/>
                <a:gd name="T15" fmla="*/ 88 h 88"/>
                <a:gd name="T16" fmla="*/ 50 w 87"/>
                <a:gd name="T17" fmla="*/ 88 h 88"/>
                <a:gd name="T18" fmla="*/ 50 w 87"/>
                <a:gd name="T19" fmla="*/ 88 h 88"/>
                <a:gd name="T20" fmla="*/ 37 w 87"/>
                <a:gd name="T21" fmla="*/ 88 h 88"/>
                <a:gd name="T22" fmla="*/ 37 w 87"/>
                <a:gd name="T23" fmla="*/ 88 h 88"/>
                <a:gd name="T24" fmla="*/ 25 w 87"/>
                <a:gd name="T25" fmla="*/ 88 h 88"/>
                <a:gd name="T26" fmla="*/ 25 w 87"/>
                <a:gd name="T27" fmla="*/ 88 h 88"/>
                <a:gd name="T28" fmla="*/ 25 w 87"/>
                <a:gd name="T29" fmla="*/ 88 h 88"/>
                <a:gd name="T30" fmla="*/ 12 w 87"/>
                <a:gd name="T31" fmla="*/ 88 h 88"/>
                <a:gd name="T32" fmla="*/ 12 w 87"/>
                <a:gd name="T33" fmla="*/ 88 h 88"/>
                <a:gd name="T34" fmla="*/ 0 w 87"/>
                <a:gd name="T35" fmla="*/ 88 h 88"/>
                <a:gd name="T36" fmla="*/ 0 w 87"/>
                <a:gd name="T37" fmla="*/ 88 h 88"/>
                <a:gd name="T38" fmla="*/ 37 w 87"/>
                <a:gd name="T39" fmla="*/ 0 h 88"/>
                <a:gd name="T40" fmla="*/ 37 w 87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88">
                  <a:moveTo>
                    <a:pt x="37" y="0"/>
                  </a:moveTo>
                  <a:lnTo>
                    <a:pt x="87" y="88"/>
                  </a:lnTo>
                  <a:lnTo>
                    <a:pt x="87" y="88"/>
                  </a:lnTo>
                  <a:lnTo>
                    <a:pt x="75" y="88"/>
                  </a:lnTo>
                  <a:lnTo>
                    <a:pt x="75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37" y="88"/>
                  </a:lnTo>
                  <a:lnTo>
                    <a:pt x="37" y="88"/>
                  </a:lnTo>
                  <a:lnTo>
                    <a:pt x="25" y="88"/>
                  </a:lnTo>
                  <a:lnTo>
                    <a:pt x="25" y="88"/>
                  </a:lnTo>
                  <a:lnTo>
                    <a:pt x="25" y="88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6000750" y="3059113"/>
              <a:ext cx="138113" cy="158750"/>
            </a:xfrm>
            <a:custGeom>
              <a:avLst/>
              <a:gdLst>
                <a:gd name="T0" fmla="*/ 37 w 87"/>
                <a:gd name="T1" fmla="*/ 100 h 100"/>
                <a:gd name="T2" fmla="*/ 87 w 87"/>
                <a:gd name="T3" fmla="*/ 0 h 100"/>
                <a:gd name="T4" fmla="*/ 87 w 87"/>
                <a:gd name="T5" fmla="*/ 0 h 100"/>
                <a:gd name="T6" fmla="*/ 75 w 87"/>
                <a:gd name="T7" fmla="*/ 0 h 100"/>
                <a:gd name="T8" fmla="*/ 75 w 87"/>
                <a:gd name="T9" fmla="*/ 0 h 100"/>
                <a:gd name="T10" fmla="*/ 62 w 87"/>
                <a:gd name="T11" fmla="*/ 0 h 100"/>
                <a:gd name="T12" fmla="*/ 62 w 87"/>
                <a:gd name="T13" fmla="*/ 13 h 100"/>
                <a:gd name="T14" fmla="*/ 50 w 87"/>
                <a:gd name="T15" fmla="*/ 13 h 100"/>
                <a:gd name="T16" fmla="*/ 50 w 87"/>
                <a:gd name="T17" fmla="*/ 13 h 100"/>
                <a:gd name="T18" fmla="*/ 50 w 87"/>
                <a:gd name="T19" fmla="*/ 13 h 100"/>
                <a:gd name="T20" fmla="*/ 37 w 87"/>
                <a:gd name="T21" fmla="*/ 13 h 100"/>
                <a:gd name="T22" fmla="*/ 37 w 87"/>
                <a:gd name="T23" fmla="*/ 13 h 100"/>
                <a:gd name="T24" fmla="*/ 25 w 87"/>
                <a:gd name="T25" fmla="*/ 13 h 100"/>
                <a:gd name="T26" fmla="*/ 25 w 87"/>
                <a:gd name="T27" fmla="*/ 13 h 100"/>
                <a:gd name="T28" fmla="*/ 25 w 87"/>
                <a:gd name="T29" fmla="*/ 13 h 100"/>
                <a:gd name="T30" fmla="*/ 12 w 87"/>
                <a:gd name="T31" fmla="*/ 0 h 100"/>
                <a:gd name="T32" fmla="*/ 12 w 87"/>
                <a:gd name="T33" fmla="*/ 0 h 100"/>
                <a:gd name="T34" fmla="*/ 0 w 87"/>
                <a:gd name="T35" fmla="*/ 0 h 100"/>
                <a:gd name="T36" fmla="*/ 0 w 87"/>
                <a:gd name="T37" fmla="*/ 0 h 100"/>
                <a:gd name="T38" fmla="*/ 37 w 87"/>
                <a:gd name="T39" fmla="*/ 100 h 100"/>
                <a:gd name="T40" fmla="*/ 37 w 87"/>
                <a:gd name="T4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100">
                  <a:moveTo>
                    <a:pt x="37" y="10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62" y="13"/>
                  </a:lnTo>
                  <a:lnTo>
                    <a:pt x="50" y="13"/>
                  </a:lnTo>
                  <a:lnTo>
                    <a:pt x="50" y="13"/>
                  </a:lnTo>
                  <a:lnTo>
                    <a:pt x="50" y="13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" y="100"/>
                  </a:lnTo>
                  <a:lnTo>
                    <a:pt x="37" y="10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2151063" y="3595688"/>
              <a:ext cx="1587" cy="396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2071688" y="3595688"/>
              <a:ext cx="138112" cy="158750"/>
            </a:xfrm>
            <a:custGeom>
              <a:avLst/>
              <a:gdLst>
                <a:gd name="T0" fmla="*/ 50 w 87"/>
                <a:gd name="T1" fmla="*/ 0 h 100"/>
                <a:gd name="T2" fmla="*/ 87 w 87"/>
                <a:gd name="T3" fmla="*/ 100 h 100"/>
                <a:gd name="T4" fmla="*/ 87 w 87"/>
                <a:gd name="T5" fmla="*/ 100 h 100"/>
                <a:gd name="T6" fmla="*/ 87 w 87"/>
                <a:gd name="T7" fmla="*/ 100 h 100"/>
                <a:gd name="T8" fmla="*/ 75 w 87"/>
                <a:gd name="T9" fmla="*/ 100 h 100"/>
                <a:gd name="T10" fmla="*/ 75 w 87"/>
                <a:gd name="T11" fmla="*/ 87 h 100"/>
                <a:gd name="T12" fmla="*/ 62 w 87"/>
                <a:gd name="T13" fmla="*/ 87 h 100"/>
                <a:gd name="T14" fmla="*/ 62 w 87"/>
                <a:gd name="T15" fmla="*/ 87 h 100"/>
                <a:gd name="T16" fmla="*/ 50 w 87"/>
                <a:gd name="T17" fmla="*/ 87 h 100"/>
                <a:gd name="T18" fmla="*/ 50 w 87"/>
                <a:gd name="T19" fmla="*/ 87 h 100"/>
                <a:gd name="T20" fmla="*/ 50 w 87"/>
                <a:gd name="T21" fmla="*/ 87 h 100"/>
                <a:gd name="T22" fmla="*/ 37 w 87"/>
                <a:gd name="T23" fmla="*/ 87 h 100"/>
                <a:gd name="T24" fmla="*/ 37 w 87"/>
                <a:gd name="T25" fmla="*/ 87 h 100"/>
                <a:gd name="T26" fmla="*/ 25 w 87"/>
                <a:gd name="T27" fmla="*/ 87 h 100"/>
                <a:gd name="T28" fmla="*/ 25 w 87"/>
                <a:gd name="T29" fmla="*/ 87 h 100"/>
                <a:gd name="T30" fmla="*/ 12 w 87"/>
                <a:gd name="T31" fmla="*/ 87 h 100"/>
                <a:gd name="T32" fmla="*/ 12 w 87"/>
                <a:gd name="T33" fmla="*/ 100 h 100"/>
                <a:gd name="T34" fmla="*/ 12 w 87"/>
                <a:gd name="T35" fmla="*/ 100 h 100"/>
                <a:gd name="T36" fmla="*/ 0 w 87"/>
                <a:gd name="T37" fmla="*/ 100 h 100"/>
                <a:gd name="T38" fmla="*/ 50 w 87"/>
                <a:gd name="T39" fmla="*/ 0 h 100"/>
                <a:gd name="T40" fmla="*/ 50 w 87"/>
                <a:gd name="T4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100">
                  <a:moveTo>
                    <a:pt x="50" y="0"/>
                  </a:moveTo>
                  <a:lnTo>
                    <a:pt x="87" y="100"/>
                  </a:lnTo>
                  <a:lnTo>
                    <a:pt x="87" y="100"/>
                  </a:lnTo>
                  <a:lnTo>
                    <a:pt x="87" y="100"/>
                  </a:lnTo>
                  <a:lnTo>
                    <a:pt x="75" y="100"/>
                  </a:lnTo>
                  <a:lnTo>
                    <a:pt x="75" y="87"/>
                  </a:lnTo>
                  <a:lnTo>
                    <a:pt x="62" y="87"/>
                  </a:lnTo>
                  <a:lnTo>
                    <a:pt x="62" y="87"/>
                  </a:lnTo>
                  <a:lnTo>
                    <a:pt x="50" y="87"/>
                  </a:lnTo>
                  <a:lnTo>
                    <a:pt x="50" y="87"/>
                  </a:lnTo>
                  <a:lnTo>
                    <a:pt x="50" y="87"/>
                  </a:lnTo>
                  <a:lnTo>
                    <a:pt x="37" y="87"/>
                  </a:lnTo>
                  <a:lnTo>
                    <a:pt x="37" y="87"/>
                  </a:lnTo>
                  <a:lnTo>
                    <a:pt x="25" y="87"/>
                  </a:lnTo>
                  <a:lnTo>
                    <a:pt x="25" y="87"/>
                  </a:lnTo>
                  <a:lnTo>
                    <a:pt x="12" y="87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0" y="10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2071688" y="3833813"/>
              <a:ext cx="138112" cy="158750"/>
            </a:xfrm>
            <a:custGeom>
              <a:avLst/>
              <a:gdLst>
                <a:gd name="T0" fmla="*/ 50 w 87"/>
                <a:gd name="T1" fmla="*/ 100 h 100"/>
                <a:gd name="T2" fmla="*/ 87 w 87"/>
                <a:gd name="T3" fmla="*/ 0 h 100"/>
                <a:gd name="T4" fmla="*/ 87 w 87"/>
                <a:gd name="T5" fmla="*/ 0 h 100"/>
                <a:gd name="T6" fmla="*/ 87 w 87"/>
                <a:gd name="T7" fmla="*/ 12 h 100"/>
                <a:gd name="T8" fmla="*/ 75 w 87"/>
                <a:gd name="T9" fmla="*/ 12 h 100"/>
                <a:gd name="T10" fmla="*/ 75 w 87"/>
                <a:gd name="T11" fmla="*/ 12 h 100"/>
                <a:gd name="T12" fmla="*/ 62 w 87"/>
                <a:gd name="T13" fmla="*/ 12 h 100"/>
                <a:gd name="T14" fmla="*/ 62 w 87"/>
                <a:gd name="T15" fmla="*/ 12 h 100"/>
                <a:gd name="T16" fmla="*/ 50 w 87"/>
                <a:gd name="T17" fmla="*/ 12 h 100"/>
                <a:gd name="T18" fmla="*/ 50 w 87"/>
                <a:gd name="T19" fmla="*/ 12 h 100"/>
                <a:gd name="T20" fmla="*/ 50 w 87"/>
                <a:gd name="T21" fmla="*/ 12 h 100"/>
                <a:gd name="T22" fmla="*/ 37 w 87"/>
                <a:gd name="T23" fmla="*/ 12 h 100"/>
                <a:gd name="T24" fmla="*/ 37 w 87"/>
                <a:gd name="T25" fmla="*/ 12 h 100"/>
                <a:gd name="T26" fmla="*/ 25 w 87"/>
                <a:gd name="T27" fmla="*/ 12 h 100"/>
                <a:gd name="T28" fmla="*/ 25 w 87"/>
                <a:gd name="T29" fmla="*/ 12 h 100"/>
                <a:gd name="T30" fmla="*/ 12 w 87"/>
                <a:gd name="T31" fmla="*/ 12 h 100"/>
                <a:gd name="T32" fmla="*/ 12 w 87"/>
                <a:gd name="T33" fmla="*/ 12 h 100"/>
                <a:gd name="T34" fmla="*/ 12 w 87"/>
                <a:gd name="T35" fmla="*/ 12 h 100"/>
                <a:gd name="T36" fmla="*/ 0 w 87"/>
                <a:gd name="T37" fmla="*/ 0 h 100"/>
                <a:gd name="T38" fmla="*/ 50 w 87"/>
                <a:gd name="T39" fmla="*/ 100 h 100"/>
                <a:gd name="T40" fmla="*/ 50 w 87"/>
                <a:gd name="T4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100">
                  <a:moveTo>
                    <a:pt x="50" y="10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87" y="1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50" y="100"/>
                  </a:lnTo>
                  <a:lnTo>
                    <a:pt x="50" y="10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6059488" y="3595688"/>
              <a:ext cx="1587" cy="396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6000750" y="3595688"/>
              <a:ext cx="138113" cy="158750"/>
            </a:xfrm>
            <a:custGeom>
              <a:avLst/>
              <a:gdLst>
                <a:gd name="T0" fmla="*/ 37 w 87"/>
                <a:gd name="T1" fmla="*/ 0 h 100"/>
                <a:gd name="T2" fmla="*/ 87 w 87"/>
                <a:gd name="T3" fmla="*/ 100 h 100"/>
                <a:gd name="T4" fmla="*/ 87 w 87"/>
                <a:gd name="T5" fmla="*/ 100 h 100"/>
                <a:gd name="T6" fmla="*/ 75 w 87"/>
                <a:gd name="T7" fmla="*/ 100 h 100"/>
                <a:gd name="T8" fmla="*/ 75 w 87"/>
                <a:gd name="T9" fmla="*/ 100 h 100"/>
                <a:gd name="T10" fmla="*/ 62 w 87"/>
                <a:gd name="T11" fmla="*/ 87 h 100"/>
                <a:gd name="T12" fmla="*/ 62 w 87"/>
                <a:gd name="T13" fmla="*/ 87 h 100"/>
                <a:gd name="T14" fmla="*/ 50 w 87"/>
                <a:gd name="T15" fmla="*/ 87 h 100"/>
                <a:gd name="T16" fmla="*/ 50 w 87"/>
                <a:gd name="T17" fmla="*/ 87 h 100"/>
                <a:gd name="T18" fmla="*/ 50 w 87"/>
                <a:gd name="T19" fmla="*/ 87 h 100"/>
                <a:gd name="T20" fmla="*/ 37 w 87"/>
                <a:gd name="T21" fmla="*/ 87 h 100"/>
                <a:gd name="T22" fmla="*/ 37 w 87"/>
                <a:gd name="T23" fmla="*/ 87 h 100"/>
                <a:gd name="T24" fmla="*/ 25 w 87"/>
                <a:gd name="T25" fmla="*/ 87 h 100"/>
                <a:gd name="T26" fmla="*/ 25 w 87"/>
                <a:gd name="T27" fmla="*/ 87 h 100"/>
                <a:gd name="T28" fmla="*/ 25 w 87"/>
                <a:gd name="T29" fmla="*/ 87 h 100"/>
                <a:gd name="T30" fmla="*/ 12 w 87"/>
                <a:gd name="T31" fmla="*/ 87 h 100"/>
                <a:gd name="T32" fmla="*/ 12 w 87"/>
                <a:gd name="T33" fmla="*/ 100 h 100"/>
                <a:gd name="T34" fmla="*/ 0 w 87"/>
                <a:gd name="T35" fmla="*/ 100 h 100"/>
                <a:gd name="T36" fmla="*/ 0 w 87"/>
                <a:gd name="T37" fmla="*/ 100 h 100"/>
                <a:gd name="T38" fmla="*/ 37 w 87"/>
                <a:gd name="T39" fmla="*/ 0 h 100"/>
                <a:gd name="T40" fmla="*/ 37 w 87"/>
                <a:gd name="T4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100">
                  <a:moveTo>
                    <a:pt x="37" y="0"/>
                  </a:moveTo>
                  <a:lnTo>
                    <a:pt x="87" y="100"/>
                  </a:lnTo>
                  <a:lnTo>
                    <a:pt x="87" y="100"/>
                  </a:lnTo>
                  <a:lnTo>
                    <a:pt x="75" y="100"/>
                  </a:lnTo>
                  <a:lnTo>
                    <a:pt x="75" y="100"/>
                  </a:lnTo>
                  <a:lnTo>
                    <a:pt x="62" y="87"/>
                  </a:lnTo>
                  <a:lnTo>
                    <a:pt x="62" y="87"/>
                  </a:lnTo>
                  <a:lnTo>
                    <a:pt x="50" y="87"/>
                  </a:lnTo>
                  <a:lnTo>
                    <a:pt x="50" y="87"/>
                  </a:lnTo>
                  <a:lnTo>
                    <a:pt x="50" y="87"/>
                  </a:lnTo>
                  <a:lnTo>
                    <a:pt x="37" y="87"/>
                  </a:lnTo>
                  <a:lnTo>
                    <a:pt x="37" y="87"/>
                  </a:lnTo>
                  <a:lnTo>
                    <a:pt x="25" y="87"/>
                  </a:lnTo>
                  <a:lnTo>
                    <a:pt x="25" y="87"/>
                  </a:lnTo>
                  <a:lnTo>
                    <a:pt x="25" y="87"/>
                  </a:lnTo>
                  <a:lnTo>
                    <a:pt x="12" y="87"/>
                  </a:lnTo>
                  <a:lnTo>
                    <a:pt x="12" y="10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6000750" y="3833813"/>
              <a:ext cx="138113" cy="158750"/>
            </a:xfrm>
            <a:custGeom>
              <a:avLst/>
              <a:gdLst>
                <a:gd name="T0" fmla="*/ 37 w 87"/>
                <a:gd name="T1" fmla="*/ 100 h 100"/>
                <a:gd name="T2" fmla="*/ 87 w 87"/>
                <a:gd name="T3" fmla="*/ 0 h 100"/>
                <a:gd name="T4" fmla="*/ 87 w 87"/>
                <a:gd name="T5" fmla="*/ 0 h 100"/>
                <a:gd name="T6" fmla="*/ 75 w 87"/>
                <a:gd name="T7" fmla="*/ 12 h 100"/>
                <a:gd name="T8" fmla="*/ 75 w 87"/>
                <a:gd name="T9" fmla="*/ 12 h 100"/>
                <a:gd name="T10" fmla="*/ 62 w 87"/>
                <a:gd name="T11" fmla="*/ 12 h 100"/>
                <a:gd name="T12" fmla="*/ 62 w 87"/>
                <a:gd name="T13" fmla="*/ 12 h 100"/>
                <a:gd name="T14" fmla="*/ 50 w 87"/>
                <a:gd name="T15" fmla="*/ 12 h 100"/>
                <a:gd name="T16" fmla="*/ 50 w 87"/>
                <a:gd name="T17" fmla="*/ 12 h 100"/>
                <a:gd name="T18" fmla="*/ 50 w 87"/>
                <a:gd name="T19" fmla="*/ 12 h 100"/>
                <a:gd name="T20" fmla="*/ 37 w 87"/>
                <a:gd name="T21" fmla="*/ 12 h 100"/>
                <a:gd name="T22" fmla="*/ 37 w 87"/>
                <a:gd name="T23" fmla="*/ 12 h 100"/>
                <a:gd name="T24" fmla="*/ 25 w 87"/>
                <a:gd name="T25" fmla="*/ 12 h 100"/>
                <a:gd name="T26" fmla="*/ 25 w 87"/>
                <a:gd name="T27" fmla="*/ 12 h 100"/>
                <a:gd name="T28" fmla="*/ 25 w 87"/>
                <a:gd name="T29" fmla="*/ 12 h 100"/>
                <a:gd name="T30" fmla="*/ 12 w 87"/>
                <a:gd name="T31" fmla="*/ 12 h 100"/>
                <a:gd name="T32" fmla="*/ 12 w 87"/>
                <a:gd name="T33" fmla="*/ 12 h 100"/>
                <a:gd name="T34" fmla="*/ 0 w 87"/>
                <a:gd name="T35" fmla="*/ 12 h 100"/>
                <a:gd name="T36" fmla="*/ 0 w 87"/>
                <a:gd name="T37" fmla="*/ 0 h 100"/>
                <a:gd name="T38" fmla="*/ 37 w 87"/>
                <a:gd name="T39" fmla="*/ 100 h 100"/>
                <a:gd name="T40" fmla="*/ 37 w 87"/>
                <a:gd name="T4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100">
                  <a:moveTo>
                    <a:pt x="37" y="10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37" y="100"/>
                  </a:lnTo>
                  <a:lnTo>
                    <a:pt x="37" y="10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4000" b="1" dirty="0" smtClean="0">
                <a:latin typeface="Arial" pitchFamily="34" charset="0"/>
                <a:cs typeface="Arial" pitchFamily="34" charset="0"/>
              </a:rPr>
              <a:t>Взаимодействие двух систем</a:t>
            </a:r>
            <a:endParaRPr lang="ru-RU" alt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13" name="Group 9"/>
          <p:cNvGrpSpPr>
            <a:grpSpLocks/>
          </p:cNvGrpSpPr>
          <p:nvPr/>
        </p:nvGrpSpPr>
        <p:grpSpPr bwMode="auto">
          <a:xfrm>
            <a:off x="969963" y="1295400"/>
            <a:ext cx="7259637" cy="4600575"/>
            <a:chOff x="1527" y="2817"/>
            <a:chExt cx="9154" cy="6468"/>
          </a:xfrm>
        </p:grpSpPr>
        <p:sp>
          <p:nvSpPr>
            <p:cNvPr id="72714" name="AutoShape 10"/>
            <p:cNvSpPr>
              <a:spLocks noChangeArrowheads="1"/>
            </p:cNvSpPr>
            <p:nvPr/>
          </p:nvSpPr>
          <p:spPr bwMode="auto">
            <a:xfrm>
              <a:off x="1862" y="3736"/>
              <a:ext cx="2557" cy="126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72715" name="AutoShape 11"/>
            <p:cNvSpPr>
              <a:spLocks noChangeArrowheads="1"/>
            </p:cNvSpPr>
            <p:nvPr/>
          </p:nvSpPr>
          <p:spPr bwMode="auto">
            <a:xfrm>
              <a:off x="9317" y="5752"/>
              <a:ext cx="819" cy="48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1862" y="7224"/>
              <a:ext cx="2501" cy="1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1753" y="7024"/>
              <a:ext cx="2713" cy="20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1753" y="3408"/>
              <a:ext cx="2713" cy="18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3335" y="5673"/>
              <a:ext cx="1167" cy="9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 i="1">
                  <a:latin typeface="Arial" pitchFamily="34" charset="0"/>
                </a:rPr>
                <a:t>Для</a:t>
              </a:r>
              <a:br>
                <a:rPr kumimoji="0" lang="ru-RU" altLang="ru-RU" sz="1200" i="1">
                  <a:latin typeface="Arial" pitchFamily="34" charset="0"/>
                </a:rPr>
              </a:br>
              <a:r>
                <a:rPr kumimoji="0" lang="ru-RU" altLang="ru-RU" sz="1200" i="1">
                  <a:latin typeface="Arial" pitchFamily="34" charset="0"/>
                </a:rPr>
                <a:t>доклада</a:t>
              </a:r>
            </a:p>
          </p:txBody>
        </p:sp>
        <p:sp>
          <p:nvSpPr>
            <p:cNvPr id="72720" name="Rectangle 16"/>
            <p:cNvSpPr>
              <a:spLocks noChangeArrowheads="1"/>
            </p:cNvSpPr>
            <p:nvPr/>
          </p:nvSpPr>
          <p:spPr bwMode="auto">
            <a:xfrm>
              <a:off x="4853" y="3633"/>
              <a:ext cx="2545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>
                  <a:latin typeface="Arial" pitchFamily="34" charset="0"/>
                </a:rPr>
                <a:t>Протокол взаимодействия директоров</a:t>
              </a:r>
            </a:p>
          </p:txBody>
        </p:sp>
        <p:sp>
          <p:nvSpPr>
            <p:cNvPr id="72721" name="Rectangle 17"/>
            <p:cNvSpPr>
              <a:spLocks noChangeArrowheads="1"/>
            </p:cNvSpPr>
            <p:nvPr/>
          </p:nvSpPr>
          <p:spPr bwMode="auto">
            <a:xfrm>
              <a:off x="4789" y="7314"/>
              <a:ext cx="2593" cy="7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>
                  <a:latin typeface="Arial" pitchFamily="34" charset="0"/>
                </a:rPr>
                <a:t>Протокол взаимодействия секретарей</a:t>
              </a:r>
            </a:p>
          </p:txBody>
        </p:sp>
        <p:sp>
          <p:nvSpPr>
            <p:cNvPr id="72722" name="Rectangle 18"/>
            <p:cNvSpPr>
              <a:spLocks noChangeArrowheads="1"/>
            </p:cNvSpPr>
            <p:nvPr/>
          </p:nvSpPr>
          <p:spPr bwMode="auto">
            <a:xfrm>
              <a:off x="1640" y="5673"/>
              <a:ext cx="1454" cy="1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>
                  <a:latin typeface="Arial" pitchFamily="34" charset="0"/>
                </a:rPr>
                <a:t>Интерфейс директора с секретарем</a:t>
              </a:r>
            </a:p>
          </p:txBody>
        </p:sp>
        <p:sp>
          <p:nvSpPr>
            <p:cNvPr id="72723" name="Rectangle 19"/>
            <p:cNvSpPr>
              <a:spLocks noChangeArrowheads="1"/>
            </p:cNvSpPr>
            <p:nvPr/>
          </p:nvSpPr>
          <p:spPr bwMode="auto">
            <a:xfrm>
              <a:off x="1527" y="3182"/>
              <a:ext cx="3165" cy="610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724" name="Rectangle 20"/>
            <p:cNvSpPr>
              <a:spLocks noChangeArrowheads="1"/>
            </p:cNvSpPr>
            <p:nvPr/>
          </p:nvSpPr>
          <p:spPr bwMode="auto">
            <a:xfrm>
              <a:off x="2092" y="2817"/>
              <a:ext cx="1922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>
                  <a:latin typeface="Arial" pitchFamily="34" charset="0"/>
                </a:rPr>
                <a:t>Предприятие А</a:t>
              </a:r>
              <a:endParaRPr kumimoji="0" lang="ru-RU" altLang="ru-RU" sz="1200"/>
            </a:p>
          </p:txBody>
        </p:sp>
        <p:sp>
          <p:nvSpPr>
            <p:cNvPr id="72725" name="AutoShape 21"/>
            <p:cNvSpPr>
              <a:spLocks noChangeArrowheads="1"/>
            </p:cNvSpPr>
            <p:nvPr/>
          </p:nvSpPr>
          <p:spPr bwMode="auto">
            <a:xfrm>
              <a:off x="7851" y="3710"/>
              <a:ext cx="2557" cy="126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72726" name="Rectangle 22"/>
            <p:cNvSpPr>
              <a:spLocks noChangeArrowheads="1"/>
            </p:cNvSpPr>
            <p:nvPr/>
          </p:nvSpPr>
          <p:spPr bwMode="auto">
            <a:xfrm>
              <a:off x="7851" y="7224"/>
              <a:ext cx="2491" cy="1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ru-RU" altLang="ru-RU" sz="1200"/>
            </a:p>
          </p:txBody>
        </p:sp>
        <p:sp>
          <p:nvSpPr>
            <p:cNvPr id="72727" name="Rectangle 23"/>
            <p:cNvSpPr>
              <a:spLocks noChangeArrowheads="1"/>
            </p:cNvSpPr>
            <p:nvPr/>
          </p:nvSpPr>
          <p:spPr bwMode="auto">
            <a:xfrm>
              <a:off x="7742" y="6998"/>
              <a:ext cx="2713" cy="20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728" name="Rectangle 24"/>
            <p:cNvSpPr>
              <a:spLocks noChangeArrowheads="1"/>
            </p:cNvSpPr>
            <p:nvPr/>
          </p:nvSpPr>
          <p:spPr bwMode="auto">
            <a:xfrm>
              <a:off x="7742" y="3382"/>
              <a:ext cx="2713" cy="18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9098" y="5190"/>
              <a:ext cx="1" cy="18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730" name="Rectangle 26"/>
            <p:cNvSpPr>
              <a:spLocks noChangeArrowheads="1"/>
            </p:cNvSpPr>
            <p:nvPr/>
          </p:nvSpPr>
          <p:spPr bwMode="auto">
            <a:xfrm>
              <a:off x="7557" y="5647"/>
              <a:ext cx="1489" cy="1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>
                  <a:latin typeface="Arial" pitchFamily="34" charset="0"/>
                </a:rPr>
                <a:t>Интерфейс директора с секретарем</a:t>
              </a:r>
            </a:p>
          </p:txBody>
        </p:sp>
        <p:sp>
          <p:nvSpPr>
            <p:cNvPr id="72731" name="Rectangle 27"/>
            <p:cNvSpPr>
              <a:spLocks noChangeArrowheads="1"/>
            </p:cNvSpPr>
            <p:nvPr/>
          </p:nvSpPr>
          <p:spPr bwMode="auto">
            <a:xfrm>
              <a:off x="7516" y="3156"/>
              <a:ext cx="3165" cy="610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732" name="Rectangle 28"/>
            <p:cNvSpPr>
              <a:spLocks noChangeArrowheads="1"/>
            </p:cNvSpPr>
            <p:nvPr/>
          </p:nvSpPr>
          <p:spPr bwMode="auto">
            <a:xfrm>
              <a:off x="8081" y="2817"/>
              <a:ext cx="1922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>
                  <a:latin typeface="Arial" pitchFamily="34" charset="0"/>
                </a:rPr>
                <a:t>Предприятие В</a:t>
              </a:r>
              <a:endParaRPr kumimoji="0" lang="ru-RU" altLang="ru-RU" sz="1200"/>
            </a:p>
          </p:txBody>
        </p:sp>
        <p:sp>
          <p:nvSpPr>
            <p:cNvPr id="72733" name="Line 29"/>
            <p:cNvSpPr>
              <a:spLocks noChangeShapeType="1"/>
            </p:cNvSpPr>
            <p:nvPr/>
          </p:nvSpPr>
          <p:spPr bwMode="auto">
            <a:xfrm>
              <a:off x="4691" y="8015"/>
              <a:ext cx="28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734" name="Line 30"/>
            <p:cNvSpPr>
              <a:spLocks noChangeShapeType="1"/>
            </p:cNvSpPr>
            <p:nvPr/>
          </p:nvSpPr>
          <p:spPr bwMode="auto">
            <a:xfrm>
              <a:off x="4691" y="4286"/>
              <a:ext cx="28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72735" name="Group 31"/>
            <p:cNvGrpSpPr>
              <a:grpSpLocks/>
            </p:cNvGrpSpPr>
            <p:nvPr/>
          </p:nvGrpSpPr>
          <p:grpSpPr bwMode="auto">
            <a:xfrm>
              <a:off x="5143" y="8467"/>
              <a:ext cx="566" cy="340"/>
              <a:chOff x="0" y="0"/>
              <a:chExt cx="20000" cy="20000"/>
            </a:xfrm>
          </p:grpSpPr>
          <p:sp>
            <p:nvSpPr>
              <p:cNvPr id="72736" name="Rectangle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737" name="Line 3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0000" cy="1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738" name="Line 34"/>
              <p:cNvSpPr>
                <a:spLocks noChangeShapeType="1"/>
              </p:cNvSpPr>
              <p:nvPr/>
            </p:nvSpPr>
            <p:spPr bwMode="auto">
              <a:xfrm flipH="1">
                <a:off x="10000" y="0"/>
                <a:ext cx="10000" cy="1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2739" name="Group 35"/>
            <p:cNvGrpSpPr>
              <a:grpSpLocks/>
            </p:cNvGrpSpPr>
            <p:nvPr/>
          </p:nvGrpSpPr>
          <p:grpSpPr bwMode="auto">
            <a:xfrm>
              <a:off x="5821" y="8354"/>
              <a:ext cx="566" cy="340"/>
              <a:chOff x="0" y="0"/>
              <a:chExt cx="20000" cy="20000"/>
            </a:xfrm>
          </p:grpSpPr>
          <p:sp>
            <p:nvSpPr>
              <p:cNvPr id="72740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741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10000" cy="1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742" name="Line 38"/>
              <p:cNvSpPr>
                <a:spLocks noChangeShapeType="1"/>
              </p:cNvSpPr>
              <p:nvPr/>
            </p:nvSpPr>
            <p:spPr bwMode="auto">
              <a:xfrm flipH="1">
                <a:off x="10000" y="0"/>
                <a:ext cx="10000" cy="1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2743" name="Group 39"/>
            <p:cNvGrpSpPr>
              <a:grpSpLocks/>
            </p:cNvGrpSpPr>
            <p:nvPr/>
          </p:nvGrpSpPr>
          <p:grpSpPr bwMode="auto">
            <a:xfrm>
              <a:off x="6499" y="8241"/>
              <a:ext cx="566" cy="340"/>
              <a:chOff x="0" y="0"/>
              <a:chExt cx="20000" cy="20000"/>
            </a:xfrm>
          </p:grpSpPr>
          <p:sp>
            <p:nvSpPr>
              <p:cNvPr id="72744" name="Rectangle 4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74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0000" cy="1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746" name="Line 42"/>
              <p:cNvSpPr>
                <a:spLocks noChangeShapeType="1"/>
              </p:cNvSpPr>
              <p:nvPr/>
            </p:nvSpPr>
            <p:spPr bwMode="auto">
              <a:xfrm flipH="1">
                <a:off x="10000" y="0"/>
                <a:ext cx="10000" cy="1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72748" name="Rectangle 44"/>
          <p:cNvSpPr>
            <a:spLocks noChangeArrowheads="1"/>
          </p:cNvSpPr>
          <p:nvPr/>
        </p:nvSpPr>
        <p:spPr bwMode="auto">
          <a:xfrm>
            <a:off x="3771900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72747" name="Object 43"/>
          <p:cNvGraphicFramePr>
            <a:graphicFrameLocks noChangeAspect="1"/>
          </p:cNvGraphicFramePr>
          <p:nvPr/>
        </p:nvGraphicFramePr>
        <p:xfrm>
          <a:off x="1143000" y="1870075"/>
          <a:ext cx="2133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9" r:id="rId3" imgW="5362956" imgH="2610612" progId="Word.Document.8">
                  <p:embed/>
                </p:oleObj>
              </mc:Choice>
              <mc:Fallback>
                <p:oleObj r:id="rId3" imgW="5362956" imgH="2610612" progId="Word.Document.8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70075"/>
                        <a:ext cx="2133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0" name="Rectangle 46"/>
          <p:cNvSpPr>
            <a:spLocks noChangeArrowheads="1"/>
          </p:cNvSpPr>
          <p:nvPr/>
        </p:nvSpPr>
        <p:spPr bwMode="auto">
          <a:xfrm>
            <a:off x="3795713" y="290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72749" name="Object 45"/>
          <p:cNvGraphicFramePr>
            <a:graphicFrameLocks noChangeAspect="1"/>
          </p:cNvGraphicFramePr>
          <p:nvPr/>
        </p:nvGraphicFramePr>
        <p:xfrm>
          <a:off x="1295400" y="4419600"/>
          <a:ext cx="19812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0" r:id="rId5" imgW="5765292" imgH="3875532" progId="Word.Document.8">
                  <p:embed/>
                </p:oleObj>
              </mc:Choice>
              <mc:Fallback>
                <p:oleObj r:id="rId5" imgW="5765292" imgH="3875532" progId="Word.Document.8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1981200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2" name="Rectangle 48"/>
          <p:cNvSpPr>
            <a:spLocks noChangeArrowheads="1"/>
          </p:cNvSpPr>
          <p:nvPr/>
        </p:nvSpPr>
        <p:spPr bwMode="auto">
          <a:xfrm>
            <a:off x="3771900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72751" name="Object 47"/>
          <p:cNvGraphicFramePr>
            <a:graphicFrameLocks noChangeAspect="1"/>
          </p:cNvGraphicFramePr>
          <p:nvPr/>
        </p:nvGraphicFramePr>
        <p:xfrm>
          <a:off x="5943600" y="1793875"/>
          <a:ext cx="2057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1" r:id="rId7" imgW="5362956" imgH="2610612" progId="Word.Document.8">
                  <p:embed/>
                </p:oleObj>
              </mc:Choice>
              <mc:Fallback>
                <p:oleObj r:id="rId7" imgW="5362956" imgH="2610612" progId="Word.Document.8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93875"/>
                        <a:ext cx="20574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4" name="Rectangle 50"/>
          <p:cNvSpPr>
            <a:spLocks noChangeArrowheads="1"/>
          </p:cNvSpPr>
          <p:nvPr/>
        </p:nvSpPr>
        <p:spPr bwMode="auto">
          <a:xfrm>
            <a:off x="4319588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72753" name="Object 49"/>
          <p:cNvGraphicFramePr>
            <a:graphicFrameLocks noChangeAspect="1"/>
          </p:cNvGraphicFramePr>
          <p:nvPr/>
        </p:nvGraphicFramePr>
        <p:xfrm>
          <a:off x="7010400" y="3429000"/>
          <a:ext cx="504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2" r:id="rId9" imgW="886968" imgH="515112" progId="Word.Picture.8">
                  <p:embed/>
                </p:oleObj>
              </mc:Choice>
              <mc:Fallback>
                <p:oleObj r:id="rId9" imgW="886968" imgH="515112" progId="Word.Picture.8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429000"/>
                        <a:ext cx="5048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6" name="Rectangle 52"/>
          <p:cNvSpPr>
            <a:spLocks noChangeArrowheads="1"/>
          </p:cNvSpPr>
          <p:nvPr/>
        </p:nvSpPr>
        <p:spPr bwMode="auto">
          <a:xfrm>
            <a:off x="3795713" y="290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72755" name="Object 51"/>
          <p:cNvGraphicFramePr>
            <a:graphicFrameLocks noChangeAspect="1"/>
          </p:cNvGraphicFramePr>
          <p:nvPr/>
        </p:nvGraphicFramePr>
        <p:xfrm>
          <a:off x="6019800" y="4310063"/>
          <a:ext cx="19812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3" r:id="rId11" imgW="5765292" imgH="3875532" progId="Word.Document.8">
                  <p:embed/>
                </p:oleObj>
              </mc:Choice>
              <mc:Fallback>
                <p:oleObj r:id="rId11" imgW="5765292" imgH="3875532" progId="Word.Document.8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310063"/>
                        <a:ext cx="1981200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8" name="Line 54"/>
          <p:cNvSpPr>
            <a:spLocks noChangeShapeType="1"/>
          </p:cNvSpPr>
          <p:nvPr/>
        </p:nvSpPr>
        <p:spPr bwMode="auto">
          <a:xfrm>
            <a:off x="2209800" y="2971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0" y="72919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Общая характеристика модели </a:t>
            </a:r>
            <a:r>
              <a:rPr lang="en-US" altLang="ru-RU" sz="3600" b="1" dirty="0" smtClean="0">
                <a:latin typeface="Arial" pitchFamily="34" charset="0"/>
                <a:cs typeface="Arial" pitchFamily="34" charset="0"/>
              </a:rPr>
              <a:t>OSI</a:t>
            </a:r>
            <a:endParaRPr lang="ru-RU" alt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132856"/>
            <a:ext cx="6984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 концу 1970-х годов:</a:t>
            </a:r>
          </a:p>
          <a:p>
            <a:pPr lvl="1"/>
            <a:r>
              <a:rPr lang="ru-RU" dirty="0" smtClean="0"/>
              <a:t>Множество производителей сетевого оборудования</a:t>
            </a:r>
          </a:p>
          <a:p>
            <a:pPr lvl="1"/>
            <a:r>
              <a:rPr lang="ru-RU" dirty="0" smtClean="0"/>
              <a:t>Множество сетевых протоколов</a:t>
            </a:r>
          </a:p>
          <a:p>
            <a:r>
              <a:rPr lang="ru-RU" dirty="0" smtClean="0"/>
              <a:t>Потребность в едином стеке протоколов</a:t>
            </a:r>
          </a:p>
          <a:p>
            <a:r>
              <a:rPr lang="ru-RU" dirty="0" smtClean="0"/>
              <a:t>Модель </a:t>
            </a:r>
            <a:r>
              <a:rPr lang="en-US" dirty="0" smtClean="0"/>
              <a:t>OSI </a:t>
            </a:r>
            <a:r>
              <a:rPr lang="ru-RU" dirty="0" smtClean="0"/>
              <a:t>разрабатывалась с 1977 по 1984 гг.</a:t>
            </a:r>
          </a:p>
          <a:p>
            <a:r>
              <a:rPr lang="ru-RU" dirty="0" smtClean="0"/>
              <a:t>Справочная модель</a:t>
            </a:r>
          </a:p>
          <a:p>
            <a:pPr lvl="1"/>
            <a:r>
              <a:rPr lang="ru-RU" dirty="0" smtClean="0"/>
              <a:t>Названия уровней</a:t>
            </a:r>
          </a:p>
          <a:p>
            <a:pPr lvl="1"/>
            <a:r>
              <a:rPr lang="ru-RU" dirty="0" smtClean="0"/>
              <a:t>Функции уровней</a:t>
            </a:r>
          </a:p>
          <a:p>
            <a:pPr lvl="1"/>
            <a:r>
              <a:rPr lang="ru-RU" dirty="0" smtClean="0"/>
              <a:t>Не содержит конкретных </a:t>
            </a:r>
            <a:r>
              <a:rPr lang="ru-RU" dirty="0" smtClean="0"/>
              <a:t>реализаций</a:t>
            </a:r>
            <a:endParaRPr lang="en-US" dirty="0" smtClean="0"/>
          </a:p>
          <a:p>
            <a:r>
              <a:rPr lang="ru-RU" dirty="0" smtClean="0"/>
              <a:t>Для коммутации пакетов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6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4956</TotalTime>
  <Words>1422</Words>
  <Application>Microsoft Office PowerPoint</Application>
  <PresentationFormat>Экран (4:3)</PresentationFormat>
  <Paragraphs>462</Paragraphs>
  <Slides>37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Природа</vt:lpstr>
      <vt:lpstr>Документ Microsoft Word 97-2003</vt:lpstr>
      <vt:lpstr>Microsoft Word Picture</vt:lpstr>
      <vt:lpstr>Документ</vt:lpstr>
      <vt:lpstr>Рисунок</vt:lpstr>
      <vt:lpstr>Microsoft Visio Drawing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118</cp:revision>
  <dcterms:created xsi:type="dcterms:W3CDTF">1601-01-01T00:00:00Z</dcterms:created>
  <dcterms:modified xsi:type="dcterms:W3CDTF">2017-10-04T10:16:58Z</dcterms:modified>
</cp:coreProperties>
</file>