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sldIdLst>
    <p:sldId id="415" r:id="rId2"/>
    <p:sldId id="424" r:id="rId3"/>
    <p:sldId id="435" r:id="rId4"/>
    <p:sldId id="273" r:id="rId5"/>
    <p:sldId id="377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59" r:id="rId18"/>
    <p:sldId id="448" r:id="rId19"/>
    <p:sldId id="452" r:id="rId20"/>
    <p:sldId id="449" r:id="rId21"/>
    <p:sldId id="450" r:id="rId22"/>
    <p:sldId id="451" r:id="rId23"/>
    <p:sldId id="453" r:id="rId24"/>
    <p:sldId id="454" r:id="rId25"/>
    <p:sldId id="455" r:id="rId26"/>
    <p:sldId id="456" r:id="rId27"/>
    <p:sldId id="457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B0D"/>
    <a:srgbClr val="E9D40F"/>
    <a:srgbClr val="F8D4DC"/>
    <a:srgbClr val="F76778"/>
    <a:srgbClr val="F40426"/>
    <a:srgbClr val="FCF7C8"/>
    <a:srgbClr val="F8EE90"/>
    <a:srgbClr val="100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626" autoAdjust="0"/>
  </p:normalViewPr>
  <p:slideViewPr>
    <p:cSldViewPr>
      <p:cViewPr varScale="1">
        <p:scale>
          <a:sx n="110" d="100"/>
          <a:sy n="110" d="100"/>
        </p:scale>
        <p:origin x="10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4AEFD1F8-B41E-4691-8020-1AA400B47E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79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52C2FB5E-51C6-4556-BC10-CEF46808F9E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05023-4590-42BD-8342-D66F7E8F050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744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C29B3-28D6-435E-88B7-1FB99D4D145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211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5B55-8C34-411A-811C-BACA878C103C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75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DD758-BC78-46B0-A956-56C18784437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56088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7E486-F47D-4039-84F7-68FC01FD5E3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5413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E86EE-E4C2-4CA2-926B-CD863B93560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597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BE36A-99C5-4165-91EF-F4A099598F70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8827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58281-ECC7-4781-A4E9-29C494F6EBC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0819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C910-B2AC-45F8-A819-597EFFC2B4A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4141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7F3C6-3A17-43CC-8321-EA0914C75CF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26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3591746F-BC1A-4197-83D2-4A34BE431326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4" name="Group 4"/>
          <p:cNvGrpSpPr>
            <a:grpSpLocks noChangeAspect="1"/>
          </p:cNvGrpSpPr>
          <p:nvPr/>
        </p:nvGrpSpPr>
        <p:grpSpPr bwMode="auto">
          <a:xfrm>
            <a:off x="1979613" y="2924175"/>
            <a:ext cx="5486400" cy="2822575"/>
            <a:chOff x="2520" y="1477"/>
            <a:chExt cx="9356" cy="4950"/>
          </a:xfrm>
        </p:grpSpPr>
        <p:sp>
          <p:nvSpPr>
            <p:cNvPr id="179205" name="AutoShape 5"/>
            <p:cNvSpPr>
              <a:spLocks noChangeAspect="1" noChangeArrowheads="1"/>
            </p:cNvSpPr>
            <p:nvPr/>
          </p:nvSpPr>
          <p:spPr bwMode="auto">
            <a:xfrm>
              <a:off x="2520" y="1477"/>
              <a:ext cx="9356" cy="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2520" y="1477"/>
              <a:ext cx="4821" cy="4761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7151" y="1576"/>
              <a:ext cx="4725" cy="4662"/>
            </a:xfrm>
            <a:prstGeom prst="ellipse">
              <a:avLst/>
            </a:prstGeom>
            <a:solidFill>
              <a:srgbClr val="FDFEC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6299" y="2937"/>
              <a:ext cx="2269" cy="24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09" name="AutoShape 9"/>
            <p:cNvSpPr>
              <a:spLocks noChangeArrowheads="1"/>
            </p:cNvSpPr>
            <p:nvPr/>
          </p:nvSpPr>
          <p:spPr bwMode="auto">
            <a:xfrm>
              <a:off x="8945" y="3324"/>
              <a:ext cx="1200" cy="1234"/>
            </a:xfrm>
            <a:prstGeom prst="star24">
              <a:avLst>
                <a:gd name="adj" fmla="val 37500"/>
              </a:avLst>
            </a:prstGeom>
            <a:solidFill>
              <a:srgbClr val="FDFE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0" name="AutoShape 10"/>
            <p:cNvSpPr>
              <a:spLocks noChangeArrowheads="1"/>
            </p:cNvSpPr>
            <p:nvPr/>
          </p:nvSpPr>
          <p:spPr bwMode="auto">
            <a:xfrm>
              <a:off x="4249" y="3228"/>
              <a:ext cx="1200" cy="1234"/>
            </a:xfrm>
            <a:prstGeom prst="star24">
              <a:avLst>
                <a:gd name="adj" fmla="val 37500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1" name="AutoShape 11"/>
            <p:cNvSpPr>
              <a:spLocks noChangeArrowheads="1"/>
            </p:cNvSpPr>
            <p:nvPr/>
          </p:nvSpPr>
          <p:spPr bwMode="auto">
            <a:xfrm>
              <a:off x="6489" y="3271"/>
              <a:ext cx="1512" cy="1362"/>
            </a:xfrm>
            <a:prstGeom prst="star24">
              <a:avLst>
                <a:gd name="adj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9212" name="Text Box 12"/>
            <p:cNvSpPr txBox="1">
              <a:spLocks noChangeArrowheads="1"/>
            </p:cNvSpPr>
            <p:nvPr/>
          </p:nvSpPr>
          <p:spPr bwMode="auto">
            <a:xfrm>
              <a:off x="3276" y="4685"/>
              <a:ext cx="3307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телекоммуникаций</a:t>
              </a:r>
              <a:endParaRPr lang="ru-RU" altLang="ru-RU" sz="2000"/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8474" y="4588"/>
              <a:ext cx="2742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вычислительной техники</a:t>
              </a:r>
              <a:endParaRPr lang="ru-RU" altLang="ru-RU" sz="2000"/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5355" y="5561"/>
              <a:ext cx="3782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09" tIns="35204" rIns="70409" bIns="35204"/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ru-RU" altLang="ru-RU" sz="1400">
                  <a:solidFill>
                    <a:srgbClr val="000000"/>
                  </a:solidFill>
                  <a:latin typeface="Arial" pitchFamily="34" charset="0"/>
                </a:rPr>
                <a:t>Эволюция компьютерных сетей</a:t>
              </a:r>
              <a:endParaRPr lang="ru-RU" altLang="ru-RU" sz="2000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7151" y="5367"/>
              <a:ext cx="94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9216" name="Text Box 16"/>
          <p:cNvSpPr txBox="1">
            <a:spLocks noGrp="1" noChangeArrowheads="1"/>
          </p:cNvSpPr>
          <p:nvPr>
            <p:ph type="title"/>
          </p:nvPr>
        </p:nvSpPr>
        <p:spPr>
          <a:xfrm>
            <a:off x="1042988" y="765175"/>
            <a:ext cx="7772400" cy="1504950"/>
          </a:xfrm>
          <a:noFill/>
          <a:ln/>
        </p:spPr>
        <p:txBody>
          <a:bodyPr/>
          <a:lstStyle/>
          <a:p>
            <a:pPr algn="ctr">
              <a:lnSpc>
                <a:spcPct val="55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ru-RU" altLang="ru-RU" b="1" dirty="0"/>
              <a:t>Эволюция</a:t>
            </a:r>
            <a:r>
              <a:rPr kumimoji="1" lang="en-US" altLang="ru-RU" b="1" dirty="0"/>
              <a:t/>
            </a:r>
            <a:br>
              <a:rPr kumimoji="1" lang="en-US" altLang="ru-RU" b="1" dirty="0"/>
            </a:br>
            <a:r>
              <a:rPr kumimoji="1" lang="ru-RU" altLang="ru-RU" b="1" dirty="0" smtClean="0"/>
              <a:t>компьютерных сетей</a:t>
            </a:r>
            <a:endParaRPr kumimoji="1" lang="ru-RU" alt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55650" y="1349887"/>
            <a:ext cx="8208963" cy="5174738"/>
            <a:chOff x="755650" y="428625"/>
            <a:chExt cx="8208963" cy="609600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971550" y="2997200"/>
              <a:ext cx="331311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2700338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836738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3492500" y="299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11"/>
            <p:cNvSpPr>
              <a:spLocks/>
            </p:cNvSpPr>
            <p:nvPr/>
          </p:nvSpPr>
          <p:spPr bwMode="auto">
            <a:xfrm rot="16200000">
              <a:off x="3744913" y="3249612"/>
              <a:ext cx="287338" cy="792163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12"/>
            <p:cNvSpPr>
              <a:spLocks/>
            </p:cNvSpPr>
            <p:nvPr/>
          </p:nvSpPr>
          <p:spPr bwMode="auto">
            <a:xfrm rot="16200000">
              <a:off x="2952750" y="3249613"/>
              <a:ext cx="287338" cy="792162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 rot="16200000">
              <a:off x="2089150" y="3249613"/>
              <a:ext cx="287338" cy="792162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AutoShape 14"/>
            <p:cNvSpPr>
              <a:spLocks/>
            </p:cNvSpPr>
            <p:nvPr/>
          </p:nvSpPr>
          <p:spPr bwMode="auto">
            <a:xfrm rot="16200000">
              <a:off x="1223963" y="3249612"/>
              <a:ext cx="287338" cy="792163"/>
            </a:xfrm>
            <a:prstGeom prst="leftBrace">
              <a:avLst>
                <a:gd name="adj1" fmla="val 22974"/>
                <a:gd name="adj2" fmla="val 464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5400000">
              <a:off x="2520156" y="1016794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116013" y="2300288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Отправляемые данные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971550" y="1123950"/>
              <a:ext cx="34575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AutoShape 46"/>
            <p:cNvSpPr>
              <a:spLocks/>
            </p:cNvSpPr>
            <p:nvPr/>
          </p:nvSpPr>
          <p:spPr bwMode="auto">
            <a:xfrm rot="5400000">
              <a:off x="2520156" y="-856456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1116013" y="428625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Отправляемые данные</a:t>
              </a: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932363" y="4365625"/>
              <a:ext cx="935037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5578475" y="4365625"/>
              <a:ext cx="288925" cy="4318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635375" y="4365625"/>
              <a:ext cx="1008063" cy="431800"/>
              <a:chOff x="2290" y="2750"/>
              <a:chExt cx="635" cy="272"/>
            </a:xfrm>
          </p:grpSpPr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" name="Rectangle 62"/>
              <p:cNvSpPr>
                <a:spLocks noChangeArrowheads="1"/>
              </p:cNvSpPr>
              <p:nvPr/>
            </p:nvSpPr>
            <p:spPr bwMode="auto">
              <a:xfrm>
                <a:off x="2743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124075" y="4365625"/>
              <a:ext cx="1079500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2916238" y="4365625"/>
              <a:ext cx="288925" cy="4318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3" name="Group 96"/>
            <p:cNvGrpSpPr>
              <a:grpSpLocks/>
            </p:cNvGrpSpPr>
            <p:nvPr/>
          </p:nvGrpSpPr>
          <p:grpSpPr bwMode="auto">
            <a:xfrm>
              <a:off x="755650" y="4365625"/>
              <a:ext cx="1079500" cy="431800"/>
              <a:chOff x="476" y="2750"/>
              <a:chExt cx="680" cy="272"/>
            </a:xfrm>
          </p:grpSpPr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68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974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3635375" y="4365625"/>
              <a:ext cx="1008063" cy="431800"/>
              <a:chOff x="2290" y="2750"/>
              <a:chExt cx="635" cy="272"/>
            </a:xfrm>
          </p:grpSpPr>
          <p:sp>
            <p:nvSpPr>
              <p:cNvPr id="27" name="Rectangle 76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Rectangle 77"/>
              <p:cNvSpPr>
                <a:spLocks noChangeArrowheads="1"/>
              </p:cNvSpPr>
              <p:nvPr/>
            </p:nvSpPr>
            <p:spPr bwMode="auto">
              <a:xfrm>
                <a:off x="2743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9" name="Text Box 93"/>
            <p:cNvSpPr txBox="1">
              <a:spLocks noChangeArrowheads="1"/>
            </p:cNvSpPr>
            <p:nvPr/>
          </p:nvSpPr>
          <p:spPr bwMode="auto">
            <a:xfrm>
              <a:off x="6516688" y="712788"/>
              <a:ext cx="2376487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dirty="0"/>
                <a:t>1 этап – исходное сообщение на узле отправителе</a:t>
              </a:r>
            </a:p>
          </p:txBody>
        </p:sp>
        <p:sp>
          <p:nvSpPr>
            <p:cNvPr id="30" name="Text Box 94"/>
            <p:cNvSpPr txBox="1">
              <a:spLocks noChangeArrowheads="1"/>
            </p:cNvSpPr>
            <p:nvPr/>
          </p:nvSpPr>
          <p:spPr bwMode="auto">
            <a:xfrm>
              <a:off x="6516688" y="2492375"/>
              <a:ext cx="24479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2 этап – разбиение сообщения на части</a:t>
              </a:r>
            </a:p>
          </p:txBody>
        </p:sp>
        <p:sp>
          <p:nvSpPr>
            <p:cNvPr id="31" name="Text Box 95"/>
            <p:cNvSpPr txBox="1">
              <a:spLocks noChangeArrowheads="1"/>
            </p:cNvSpPr>
            <p:nvPr/>
          </p:nvSpPr>
          <p:spPr bwMode="auto">
            <a:xfrm>
              <a:off x="6516688" y="3933825"/>
              <a:ext cx="2411412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3 этап – образование пакетов</a:t>
              </a:r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755650" y="4365625"/>
              <a:ext cx="1079500" cy="431800"/>
              <a:chOff x="476" y="2750"/>
              <a:chExt cx="680" cy="272"/>
            </a:xfrm>
          </p:grpSpPr>
          <p:sp>
            <p:nvSpPr>
              <p:cNvPr id="33" name="Rectangle 98"/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68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" name="Rectangle 99"/>
              <p:cNvSpPr>
                <a:spLocks noChangeArrowheads="1"/>
              </p:cNvSpPr>
              <p:nvPr/>
            </p:nvSpPr>
            <p:spPr bwMode="auto">
              <a:xfrm>
                <a:off x="974" y="2750"/>
                <a:ext cx="182" cy="27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 flipH="1">
              <a:off x="1187450" y="3789363"/>
              <a:ext cx="1444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>
              <a:off x="2195513" y="3860800"/>
              <a:ext cx="144462" cy="431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>
              <a:off x="3059113" y="3789363"/>
              <a:ext cx="7207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3851275" y="3716338"/>
              <a:ext cx="1081088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6530975" y="5589588"/>
              <a:ext cx="2160588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4 этап - сборка пакетов на узле назначения</a:t>
              </a:r>
            </a:p>
          </p:txBody>
        </p:sp>
        <p:sp>
          <p:nvSpPr>
            <p:cNvPr id="40" name="Rectangle 109"/>
            <p:cNvSpPr>
              <a:spLocks noChangeArrowheads="1"/>
            </p:cNvSpPr>
            <p:nvPr/>
          </p:nvSpPr>
          <p:spPr bwMode="auto">
            <a:xfrm>
              <a:off x="1187450" y="6092825"/>
              <a:ext cx="34575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AutoShape 111"/>
            <p:cNvSpPr>
              <a:spLocks/>
            </p:cNvSpPr>
            <p:nvPr/>
          </p:nvSpPr>
          <p:spPr bwMode="auto">
            <a:xfrm rot="5400000">
              <a:off x="2736056" y="4112419"/>
              <a:ext cx="287338" cy="3384550"/>
            </a:xfrm>
            <a:prstGeom prst="leftBrace">
              <a:avLst>
                <a:gd name="adj1" fmla="val 98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Text Box 112"/>
            <p:cNvSpPr txBox="1">
              <a:spLocks noChangeArrowheads="1"/>
            </p:cNvSpPr>
            <p:nvPr/>
          </p:nvSpPr>
          <p:spPr bwMode="auto">
            <a:xfrm>
              <a:off x="1331913" y="5397500"/>
              <a:ext cx="3024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1600" dirty="0"/>
                <a:t>Принятые данные</a:t>
              </a:r>
            </a:p>
          </p:txBody>
        </p:sp>
        <p:sp>
          <p:nvSpPr>
            <p:cNvPr id="43" name="Text Box 114"/>
            <p:cNvSpPr txBox="1">
              <a:spLocks noChangeArrowheads="1"/>
            </p:cNvSpPr>
            <p:nvPr/>
          </p:nvSpPr>
          <p:spPr bwMode="auto">
            <a:xfrm>
              <a:off x="4643438" y="5661025"/>
              <a:ext cx="13668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 altLang="ru-RU" sz="1000"/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2051050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2916238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3708400" y="60928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119"/>
            <p:cNvSpPr>
              <a:spLocks noChangeArrowheads="1"/>
            </p:cNvSpPr>
            <p:nvPr/>
          </p:nvSpPr>
          <p:spPr bwMode="auto">
            <a:xfrm>
              <a:off x="755650" y="4365625"/>
              <a:ext cx="79216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2124075" y="4365625"/>
              <a:ext cx="79216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Rectangle 121"/>
            <p:cNvSpPr>
              <a:spLocks noChangeArrowheads="1"/>
            </p:cNvSpPr>
            <p:nvPr/>
          </p:nvSpPr>
          <p:spPr bwMode="auto">
            <a:xfrm>
              <a:off x="3635375" y="4365625"/>
              <a:ext cx="72072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Rectangle 122"/>
            <p:cNvSpPr>
              <a:spLocks noChangeArrowheads="1"/>
            </p:cNvSpPr>
            <p:nvPr/>
          </p:nvSpPr>
          <p:spPr bwMode="auto">
            <a:xfrm>
              <a:off x="4932363" y="4365625"/>
              <a:ext cx="647700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/>
              <a:t>Коммутация пакетов</a:t>
            </a:r>
            <a:endParaRPr lang="ru-RU" altLang="ru-RU" sz="4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7425" y="5147319"/>
            <a:ext cx="396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i="1" dirty="0" smtClean="0"/>
              <a:t>Пакет, кадр, фрейм, ячейка…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4097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Временная диаграмма</a:t>
            </a:r>
            <a:br>
              <a:rPr lang="ru-RU" altLang="ru-RU" sz="4000" dirty="0" smtClean="0"/>
            </a:br>
            <a:r>
              <a:rPr lang="ru-RU" altLang="ru-RU" sz="4000" dirty="0" smtClean="0"/>
              <a:t>при коммутации каналов</a:t>
            </a:r>
            <a:endParaRPr lang="ru-RU" altLang="ru-RU" sz="40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15900" y="2132013"/>
            <a:ext cx="8928100" cy="4183062"/>
            <a:chOff x="215900" y="541338"/>
            <a:chExt cx="8928100" cy="4183062"/>
          </a:xfrm>
        </p:grpSpPr>
        <p:sp>
          <p:nvSpPr>
            <p:cNvPr id="102" name="Line 4"/>
            <p:cNvSpPr>
              <a:spLocks noChangeShapeType="1"/>
            </p:cNvSpPr>
            <p:nvPr/>
          </p:nvSpPr>
          <p:spPr bwMode="auto">
            <a:xfrm>
              <a:off x="900113" y="981075"/>
              <a:ext cx="6624637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900113" y="908050"/>
              <a:ext cx="71437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7524750" y="936625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Line 8"/>
            <p:cNvSpPr>
              <a:spLocks noChangeShapeType="1"/>
            </p:cNvSpPr>
            <p:nvPr/>
          </p:nvSpPr>
          <p:spPr bwMode="auto">
            <a:xfrm>
              <a:off x="7524750" y="981075"/>
              <a:ext cx="0" cy="37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9" descr="Dark horizontal"/>
            <p:cNvSpPr>
              <a:spLocks noChangeArrowheads="1"/>
            </p:cNvSpPr>
            <p:nvPr/>
          </p:nvSpPr>
          <p:spPr bwMode="auto">
            <a:xfrm>
              <a:off x="900113" y="1052513"/>
              <a:ext cx="287337" cy="1584325"/>
            </a:xfrm>
            <a:prstGeom prst="rect">
              <a:avLst/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Rectangle 10" descr="Dark horizontal"/>
            <p:cNvSpPr>
              <a:spLocks noChangeArrowheads="1"/>
            </p:cNvSpPr>
            <p:nvPr/>
          </p:nvSpPr>
          <p:spPr bwMode="auto">
            <a:xfrm>
              <a:off x="7237413" y="3140075"/>
              <a:ext cx="287337" cy="1584325"/>
            </a:xfrm>
            <a:prstGeom prst="rect">
              <a:avLst/>
            </a:prstGeom>
            <a:pattFill prst="dkHorz">
              <a:fgClr>
                <a:srgbClr val="DDDDDD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Line 11"/>
            <p:cNvSpPr>
              <a:spLocks noChangeShapeType="1"/>
            </p:cNvSpPr>
            <p:nvPr/>
          </p:nvSpPr>
          <p:spPr bwMode="auto">
            <a:xfrm>
              <a:off x="1187450" y="1052513"/>
              <a:ext cx="6337300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>
              <a:off x="1187450" y="2635250"/>
              <a:ext cx="6337300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auto">
            <a:xfrm>
              <a:off x="468313" y="541338"/>
              <a:ext cx="1079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r>
                <a:rPr lang="ru-RU" altLang="ru-RU" b="1"/>
                <a:t> </a:t>
              </a:r>
              <a:r>
                <a:rPr lang="en-GB" altLang="ru-RU" b="1"/>
                <a:t>N1</a:t>
              </a:r>
              <a:endParaRPr lang="ru-RU" altLang="ru-RU" b="1"/>
            </a:p>
          </p:txBody>
        </p:sp>
        <p:sp>
          <p:nvSpPr>
            <p:cNvPr id="111" name="Text Box 14"/>
            <p:cNvSpPr txBox="1">
              <a:spLocks noChangeArrowheads="1"/>
            </p:cNvSpPr>
            <p:nvPr/>
          </p:nvSpPr>
          <p:spPr bwMode="auto">
            <a:xfrm>
              <a:off x="7021513" y="541338"/>
              <a:ext cx="1079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r>
                <a:rPr lang="ru-RU" altLang="ru-RU" b="1"/>
                <a:t> </a:t>
              </a:r>
              <a:r>
                <a:rPr lang="en-GB" altLang="ru-RU" b="1"/>
                <a:t>N2</a:t>
              </a:r>
              <a:endParaRPr lang="ru-RU" altLang="ru-RU" b="1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>
              <a:off x="1547813" y="1052513"/>
              <a:ext cx="136683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2124075" y="981075"/>
              <a:ext cx="5032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b="1"/>
                <a:t>S</a:t>
              </a:r>
              <a:endParaRPr lang="ru-RU" altLang="ru-RU" b="1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524750" y="314166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7524750" y="98107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7812088" y="981075"/>
              <a:ext cx="0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7524750" y="47244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>
              <a:off x="7812088" y="3141663"/>
              <a:ext cx="0" cy="158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AutoShape 28"/>
            <p:cNvSpPr>
              <a:spLocks/>
            </p:cNvSpPr>
            <p:nvPr/>
          </p:nvSpPr>
          <p:spPr bwMode="auto">
            <a:xfrm>
              <a:off x="539750" y="1074738"/>
              <a:ext cx="215900" cy="1562100"/>
            </a:xfrm>
            <a:prstGeom prst="leftBrace">
              <a:avLst>
                <a:gd name="adj1" fmla="val 602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215900" y="1693863"/>
              <a:ext cx="539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b="1"/>
                <a:t>V</a:t>
              </a:r>
              <a:endParaRPr lang="ru-RU" altLang="ru-RU" b="1"/>
            </a:p>
          </p:txBody>
        </p:sp>
        <p:grpSp>
          <p:nvGrpSpPr>
            <p:cNvPr id="123" name="Group 31"/>
            <p:cNvGrpSpPr>
              <a:grpSpLocks/>
            </p:cNvGrpSpPr>
            <p:nvPr/>
          </p:nvGrpSpPr>
          <p:grpSpPr bwMode="auto">
            <a:xfrm>
              <a:off x="3563938" y="836613"/>
              <a:ext cx="407987" cy="287337"/>
              <a:chOff x="627" y="1661"/>
              <a:chExt cx="257" cy="181"/>
            </a:xfrm>
          </p:grpSpPr>
          <p:sp>
            <p:nvSpPr>
              <p:cNvPr id="124" name="Rectangle 32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" name="Line 33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6" name="Line 34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27" name="Group 35"/>
            <p:cNvGrpSpPr>
              <a:grpSpLocks/>
            </p:cNvGrpSpPr>
            <p:nvPr/>
          </p:nvGrpSpPr>
          <p:grpSpPr bwMode="auto">
            <a:xfrm>
              <a:off x="5651500" y="836613"/>
              <a:ext cx="407988" cy="287337"/>
              <a:chOff x="627" y="1661"/>
              <a:chExt cx="257" cy="181"/>
            </a:xfrm>
          </p:grpSpPr>
          <p:sp>
            <p:nvSpPr>
              <p:cNvPr id="128" name="Rectangle 36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9" name="Line 37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0" name="Line 38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31" name="Text Box 39"/>
            <p:cNvSpPr txBox="1">
              <a:spLocks noChangeArrowheads="1"/>
            </p:cNvSpPr>
            <p:nvPr/>
          </p:nvSpPr>
          <p:spPr bwMode="auto">
            <a:xfrm>
              <a:off x="3419475" y="549275"/>
              <a:ext cx="936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Switch</a:t>
              </a:r>
              <a:endParaRPr lang="ru-RU" altLang="ru-RU" sz="1400"/>
            </a:p>
          </p:txBody>
        </p:sp>
        <p:sp>
          <p:nvSpPr>
            <p:cNvPr id="132" name="Text Box 40"/>
            <p:cNvSpPr txBox="1">
              <a:spLocks noChangeArrowheads="1"/>
            </p:cNvSpPr>
            <p:nvPr/>
          </p:nvSpPr>
          <p:spPr bwMode="auto">
            <a:xfrm>
              <a:off x="5508625" y="549275"/>
              <a:ext cx="936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Switch</a:t>
              </a:r>
              <a:endParaRPr lang="ru-RU" altLang="ru-RU" sz="1400"/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>
              <a:off x="5867400" y="1125538"/>
              <a:ext cx="0" cy="302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42"/>
            <p:cNvSpPr>
              <a:spLocks noChangeShapeType="1"/>
            </p:cNvSpPr>
            <p:nvPr/>
          </p:nvSpPr>
          <p:spPr bwMode="auto">
            <a:xfrm>
              <a:off x="3779838" y="1125538"/>
              <a:ext cx="0" cy="2374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Text Box 44"/>
            <p:cNvSpPr txBox="1">
              <a:spLocks noChangeArrowheads="1"/>
            </p:cNvSpPr>
            <p:nvPr/>
          </p:nvSpPr>
          <p:spPr bwMode="auto">
            <a:xfrm>
              <a:off x="7848600" y="1412875"/>
              <a:ext cx="1295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Propagation delay</a:t>
              </a:r>
              <a:r>
                <a:rPr lang="en-GB" altLang="ru-RU"/>
                <a:t> -</a:t>
              </a:r>
              <a:r>
                <a:rPr lang="ru-RU" altLang="ru-RU"/>
                <a:t> t</a:t>
              </a:r>
              <a:r>
                <a:rPr lang="en-GB" altLang="ru-RU" sz="1200"/>
                <a:t>prg</a:t>
              </a:r>
              <a:r>
                <a:rPr lang="ru-RU" altLang="ru-RU"/>
                <a:t>. </a:t>
              </a:r>
            </a:p>
          </p:txBody>
        </p:sp>
        <p:sp>
          <p:nvSpPr>
            <p:cNvPr id="137" name="Text Box 45"/>
            <p:cNvSpPr txBox="1">
              <a:spLocks noChangeArrowheads="1"/>
            </p:cNvSpPr>
            <p:nvPr/>
          </p:nvSpPr>
          <p:spPr bwMode="auto">
            <a:xfrm>
              <a:off x="7812088" y="3573463"/>
              <a:ext cx="1331912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/>
                <a:t>Transmission delay</a:t>
              </a:r>
              <a:r>
                <a:rPr lang="en-GB" altLang="ru-RU"/>
                <a:t> </a:t>
              </a:r>
              <a:r>
                <a:rPr lang="ru-RU" altLang="ru-RU"/>
                <a:t>- t</a:t>
              </a:r>
              <a:r>
                <a:rPr lang="en-GB" altLang="ru-RU" sz="1200"/>
                <a:t>trns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5562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104337" y="476672"/>
            <a:ext cx="903966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Временная диаграмма</a:t>
            </a:r>
            <a:br>
              <a:rPr lang="ru-RU" altLang="ru-RU" sz="4000" dirty="0" smtClean="0"/>
            </a:br>
            <a:r>
              <a:rPr lang="ru-RU" altLang="ru-RU" sz="4000" dirty="0" smtClean="0"/>
              <a:t>при коммутации пакетов</a:t>
            </a:r>
            <a:endParaRPr lang="ru-RU" altLang="ru-RU" sz="4000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13299" y="1433656"/>
            <a:ext cx="8821737" cy="5230668"/>
            <a:chOff x="322263" y="339725"/>
            <a:chExt cx="8821737" cy="5753100"/>
          </a:xfrm>
        </p:grpSpPr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322263" y="534988"/>
              <a:ext cx="7207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br>
                <a:rPr lang="en-GB" altLang="ru-RU" sz="1400" b="1"/>
              </a:br>
              <a:r>
                <a:rPr lang="ru-RU" altLang="ru-RU" sz="1400" b="1"/>
                <a:t> </a:t>
              </a:r>
              <a:r>
                <a:rPr lang="en-GB" altLang="ru-RU" sz="1400" b="1"/>
                <a:t>N1</a:t>
              </a:r>
              <a:endParaRPr lang="ru-RU" altLang="ru-RU" sz="1400" b="1"/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855663" y="979488"/>
              <a:ext cx="657701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55663" y="906463"/>
              <a:ext cx="76200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356475" y="906463"/>
              <a:ext cx="74613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7432675" y="339725"/>
              <a:ext cx="0" cy="554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2" name="Group 31"/>
            <p:cNvGrpSpPr>
              <a:grpSpLocks/>
            </p:cNvGrpSpPr>
            <p:nvPr/>
          </p:nvGrpSpPr>
          <p:grpSpPr bwMode="auto">
            <a:xfrm>
              <a:off x="2843213" y="835025"/>
              <a:ext cx="433387" cy="284163"/>
              <a:chOff x="627" y="1661"/>
              <a:chExt cx="257" cy="181"/>
            </a:xfrm>
          </p:grpSpPr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6" name="Group 35"/>
            <p:cNvGrpSpPr>
              <a:grpSpLocks/>
            </p:cNvGrpSpPr>
            <p:nvPr/>
          </p:nvGrpSpPr>
          <p:grpSpPr bwMode="auto">
            <a:xfrm>
              <a:off x="5364163" y="835025"/>
              <a:ext cx="433387" cy="284163"/>
              <a:chOff x="627" y="1661"/>
              <a:chExt cx="257" cy="181"/>
            </a:xfrm>
          </p:grpSpPr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>
                <a:off x="627" y="1661"/>
                <a:ext cx="257" cy="181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>
                <a:off x="657" y="170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rot="-10800000">
                <a:off x="657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2627313" y="549275"/>
              <a:ext cx="10017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Switch 1</a:t>
              </a:r>
              <a:endParaRPr lang="ru-RU" altLang="ru-RU" sz="1400" b="1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5508625" y="1119188"/>
              <a:ext cx="0" cy="425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2916238" y="1119188"/>
              <a:ext cx="0" cy="3605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Text Box 103"/>
            <p:cNvSpPr txBox="1">
              <a:spLocks noChangeArrowheads="1"/>
            </p:cNvSpPr>
            <p:nvPr/>
          </p:nvSpPr>
          <p:spPr bwMode="auto">
            <a:xfrm>
              <a:off x="8353425" y="2968625"/>
              <a:ext cx="7905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/>
                <a:t>T</a:t>
              </a:r>
              <a:r>
                <a:rPr lang="en-GB" altLang="ru-RU" baseline="-25000"/>
                <a:t>ps</a:t>
              </a:r>
              <a:endParaRPr lang="ru-RU" altLang="ru-RU" baseline="-25000"/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7432675" y="6092825"/>
              <a:ext cx="1076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>
              <a:off x="7432675" y="979488"/>
              <a:ext cx="1076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109"/>
            <p:cNvSpPr>
              <a:spLocks noChangeShapeType="1"/>
            </p:cNvSpPr>
            <p:nvPr/>
          </p:nvSpPr>
          <p:spPr bwMode="auto">
            <a:xfrm>
              <a:off x="7885113" y="981075"/>
              <a:ext cx="0" cy="396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117"/>
            <p:cNvSpPr>
              <a:spLocks noChangeShapeType="1"/>
            </p:cNvSpPr>
            <p:nvPr/>
          </p:nvSpPr>
          <p:spPr bwMode="auto">
            <a:xfrm flipV="1">
              <a:off x="895350" y="339725"/>
              <a:ext cx="0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684213" y="2084388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59" name="Text Box 173"/>
            <p:cNvSpPr txBox="1">
              <a:spLocks noChangeArrowheads="1"/>
            </p:cNvSpPr>
            <p:nvPr/>
          </p:nvSpPr>
          <p:spPr bwMode="auto">
            <a:xfrm>
              <a:off x="7380288" y="476250"/>
              <a:ext cx="7207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Node</a:t>
              </a:r>
              <a:br>
                <a:rPr lang="en-GB" altLang="ru-RU" sz="1400" b="1"/>
              </a:br>
              <a:r>
                <a:rPr lang="ru-RU" altLang="ru-RU" sz="1400" b="1"/>
                <a:t> </a:t>
              </a:r>
              <a:r>
                <a:rPr lang="en-GB" altLang="ru-RU" sz="1400" b="1"/>
                <a:t>N</a:t>
              </a:r>
              <a:r>
                <a:rPr lang="ru-RU" altLang="ru-RU" sz="1400" b="1"/>
                <a:t>2</a:t>
              </a:r>
            </a:p>
          </p:txBody>
        </p:sp>
        <p:sp>
          <p:nvSpPr>
            <p:cNvPr id="60" name="Text Box 174"/>
            <p:cNvSpPr txBox="1">
              <a:spLocks noChangeArrowheads="1"/>
            </p:cNvSpPr>
            <p:nvPr/>
          </p:nvSpPr>
          <p:spPr bwMode="auto">
            <a:xfrm>
              <a:off x="5730875" y="549275"/>
              <a:ext cx="1001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400" b="1"/>
                <a:t>Switch </a:t>
              </a:r>
              <a:r>
                <a:rPr lang="ru-RU" altLang="ru-RU" sz="1400" b="1"/>
                <a:t>2</a:t>
              </a:r>
            </a:p>
          </p:txBody>
        </p:sp>
        <p:sp>
          <p:nvSpPr>
            <p:cNvPr id="61" name="Line 181"/>
            <p:cNvSpPr>
              <a:spLocks noChangeShapeType="1"/>
            </p:cNvSpPr>
            <p:nvPr/>
          </p:nvSpPr>
          <p:spPr bwMode="auto">
            <a:xfrm>
              <a:off x="900113" y="981075"/>
              <a:ext cx="0" cy="5040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182"/>
            <p:cNvSpPr>
              <a:spLocks noChangeShapeType="1"/>
            </p:cNvSpPr>
            <p:nvPr/>
          </p:nvSpPr>
          <p:spPr bwMode="auto">
            <a:xfrm>
              <a:off x="5724525" y="1125538"/>
              <a:ext cx="0" cy="425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183"/>
            <p:cNvSpPr>
              <a:spLocks noChangeShapeType="1"/>
            </p:cNvSpPr>
            <p:nvPr/>
          </p:nvSpPr>
          <p:spPr bwMode="auto">
            <a:xfrm>
              <a:off x="3132138" y="1125538"/>
              <a:ext cx="0" cy="3605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4" name="Group 186"/>
            <p:cNvGrpSpPr>
              <a:grpSpLocks/>
            </p:cNvGrpSpPr>
            <p:nvPr/>
          </p:nvGrpSpPr>
          <p:grpSpPr bwMode="auto">
            <a:xfrm>
              <a:off x="900113" y="1196975"/>
              <a:ext cx="217487" cy="431800"/>
              <a:chOff x="793" y="935"/>
              <a:chExt cx="137" cy="272"/>
            </a:xfrm>
          </p:grpSpPr>
          <p:sp>
            <p:nvSpPr>
              <p:cNvPr id="65" name="Rectangle 1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6" name="Rectangle 18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7" name="Group 187"/>
            <p:cNvGrpSpPr>
              <a:grpSpLocks/>
            </p:cNvGrpSpPr>
            <p:nvPr/>
          </p:nvGrpSpPr>
          <p:grpSpPr bwMode="auto">
            <a:xfrm>
              <a:off x="900113" y="1773238"/>
              <a:ext cx="217487" cy="431800"/>
              <a:chOff x="793" y="935"/>
              <a:chExt cx="137" cy="272"/>
            </a:xfrm>
          </p:grpSpPr>
          <p:sp>
            <p:nvSpPr>
              <p:cNvPr id="68" name="Rectangle 1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" name="Rectangle 18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0" name="Group 190"/>
            <p:cNvGrpSpPr>
              <a:grpSpLocks/>
            </p:cNvGrpSpPr>
            <p:nvPr/>
          </p:nvGrpSpPr>
          <p:grpSpPr bwMode="auto">
            <a:xfrm>
              <a:off x="900113" y="2357438"/>
              <a:ext cx="217487" cy="431800"/>
              <a:chOff x="793" y="935"/>
              <a:chExt cx="137" cy="272"/>
            </a:xfrm>
          </p:grpSpPr>
          <p:sp>
            <p:nvSpPr>
              <p:cNvPr id="71" name="Rectangle 19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" name="Rectangle 1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3" name="Group 193"/>
            <p:cNvGrpSpPr>
              <a:grpSpLocks/>
            </p:cNvGrpSpPr>
            <p:nvPr/>
          </p:nvGrpSpPr>
          <p:grpSpPr bwMode="auto">
            <a:xfrm>
              <a:off x="7234238" y="4508500"/>
              <a:ext cx="217487" cy="431800"/>
              <a:chOff x="793" y="935"/>
              <a:chExt cx="137" cy="272"/>
            </a:xfrm>
          </p:grpSpPr>
          <p:sp>
            <p:nvSpPr>
              <p:cNvPr id="74" name="Rectangle 19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5" name="Rectangle 19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6" name="Group 196"/>
            <p:cNvGrpSpPr>
              <a:grpSpLocks/>
            </p:cNvGrpSpPr>
            <p:nvPr/>
          </p:nvGrpSpPr>
          <p:grpSpPr bwMode="auto">
            <a:xfrm>
              <a:off x="3132138" y="3789363"/>
              <a:ext cx="217487" cy="431800"/>
              <a:chOff x="793" y="935"/>
              <a:chExt cx="137" cy="272"/>
            </a:xfrm>
          </p:grpSpPr>
          <p:sp>
            <p:nvSpPr>
              <p:cNvPr id="77" name="Rectangle 19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8" name="Rectangle 19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9" name="Group 199"/>
            <p:cNvGrpSpPr>
              <a:grpSpLocks/>
            </p:cNvGrpSpPr>
            <p:nvPr/>
          </p:nvGrpSpPr>
          <p:grpSpPr bwMode="auto">
            <a:xfrm>
              <a:off x="3132138" y="3213100"/>
              <a:ext cx="217487" cy="431800"/>
              <a:chOff x="793" y="935"/>
              <a:chExt cx="137" cy="272"/>
            </a:xfrm>
          </p:grpSpPr>
          <p:sp>
            <p:nvSpPr>
              <p:cNvPr id="80" name="Rectangle 2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" name="Rectangle 20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2" name="Group 202"/>
            <p:cNvGrpSpPr>
              <a:grpSpLocks/>
            </p:cNvGrpSpPr>
            <p:nvPr/>
          </p:nvGrpSpPr>
          <p:grpSpPr bwMode="auto">
            <a:xfrm>
              <a:off x="5291138" y="4508500"/>
              <a:ext cx="217487" cy="431800"/>
              <a:chOff x="793" y="935"/>
              <a:chExt cx="137" cy="272"/>
            </a:xfrm>
          </p:grpSpPr>
          <p:sp>
            <p:nvSpPr>
              <p:cNvPr id="83" name="Rectangle 20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4" name="Rectangle 2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5" name="Group 205"/>
            <p:cNvGrpSpPr>
              <a:grpSpLocks/>
            </p:cNvGrpSpPr>
            <p:nvPr/>
          </p:nvGrpSpPr>
          <p:grpSpPr bwMode="auto">
            <a:xfrm>
              <a:off x="5291138" y="3933825"/>
              <a:ext cx="217487" cy="431800"/>
              <a:chOff x="793" y="935"/>
              <a:chExt cx="137" cy="272"/>
            </a:xfrm>
          </p:grpSpPr>
          <p:sp>
            <p:nvSpPr>
              <p:cNvPr id="86" name="Rectangle 20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7" name="Rectangle 20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8" name="Group 208"/>
            <p:cNvGrpSpPr>
              <a:grpSpLocks/>
            </p:cNvGrpSpPr>
            <p:nvPr/>
          </p:nvGrpSpPr>
          <p:grpSpPr bwMode="auto">
            <a:xfrm>
              <a:off x="5292725" y="3357563"/>
              <a:ext cx="217488" cy="431800"/>
              <a:chOff x="793" y="935"/>
              <a:chExt cx="137" cy="272"/>
            </a:xfrm>
          </p:grpSpPr>
          <p:sp>
            <p:nvSpPr>
              <p:cNvPr id="89" name="Rectangle 20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0" name="Rectangle 21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1" name="Group 211"/>
            <p:cNvGrpSpPr>
              <a:grpSpLocks/>
            </p:cNvGrpSpPr>
            <p:nvPr/>
          </p:nvGrpSpPr>
          <p:grpSpPr bwMode="auto">
            <a:xfrm>
              <a:off x="5724525" y="5300663"/>
              <a:ext cx="217488" cy="431800"/>
              <a:chOff x="793" y="935"/>
              <a:chExt cx="137" cy="272"/>
            </a:xfrm>
          </p:grpSpPr>
          <p:sp>
            <p:nvSpPr>
              <p:cNvPr id="92" name="Rectangle 2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3" name="Rectangle 21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4" name="Group 214"/>
            <p:cNvGrpSpPr>
              <a:grpSpLocks/>
            </p:cNvGrpSpPr>
            <p:nvPr/>
          </p:nvGrpSpPr>
          <p:grpSpPr bwMode="auto">
            <a:xfrm>
              <a:off x="5724525" y="4724400"/>
              <a:ext cx="217488" cy="431800"/>
              <a:chOff x="793" y="935"/>
              <a:chExt cx="137" cy="272"/>
            </a:xfrm>
          </p:grpSpPr>
          <p:sp>
            <p:nvSpPr>
              <p:cNvPr id="95" name="Rectangle 21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6" name="Rectangle 2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7" name="Group 217"/>
            <p:cNvGrpSpPr>
              <a:grpSpLocks/>
            </p:cNvGrpSpPr>
            <p:nvPr/>
          </p:nvGrpSpPr>
          <p:grpSpPr bwMode="auto">
            <a:xfrm>
              <a:off x="5724525" y="4149725"/>
              <a:ext cx="217488" cy="431800"/>
              <a:chOff x="793" y="935"/>
              <a:chExt cx="137" cy="272"/>
            </a:xfrm>
          </p:grpSpPr>
          <p:sp>
            <p:nvSpPr>
              <p:cNvPr id="98" name="Rectangle 21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" name="Rectangle 219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00" name="Group 220"/>
            <p:cNvGrpSpPr>
              <a:grpSpLocks/>
            </p:cNvGrpSpPr>
            <p:nvPr/>
          </p:nvGrpSpPr>
          <p:grpSpPr bwMode="auto">
            <a:xfrm>
              <a:off x="7234238" y="5661025"/>
              <a:ext cx="217487" cy="431800"/>
              <a:chOff x="793" y="935"/>
              <a:chExt cx="137" cy="272"/>
            </a:xfrm>
          </p:grpSpPr>
          <p:sp>
            <p:nvSpPr>
              <p:cNvPr id="101" name="Rectangle 22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" name="Rectangle 22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13" name="Group 223"/>
            <p:cNvGrpSpPr>
              <a:grpSpLocks/>
            </p:cNvGrpSpPr>
            <p:nvPr/>
          </p:nvGrpSpPr>
          <p:grpSpPr bwMode="auto">
            <a:xfrm>
              <a:off x="7234238" y="5084763"/>
              <a:ext cx="217487" cy="431800"/>
              <a:chOff x="793" y="935"/>
              <a:chExt cx="137" cy="272"/>
            </a:xfrm>
          </p:grpSpPr>
          <p:sp>
            <p:nvSpPr>
              <p:cNvPr id="135" name="Rectangle 2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8" name="Rectangle 225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0" name="Group 226"/>
            <p:cNvGrpSpPr>
              <a:grpSpLocks/>
            </p:cNvGrpSpPr>
            <p:nvPr/>
          </p:nvGrpSpPr>
          <p:grpSpPr bwMode="auto">
            <a:xfrm>
              <a:off x="2700338" y="3073400"/>
              <a:ext cx="217487" cy="431800"/>
              <a:chOff x="793" y="935"/>
              <a:chExt cx="137" cy="272"/>
            </a:xfrm>
          </p:grpSpPr>
          <p:sp>
            <p:nvSpPr>
              <p:cNvPr id="141" name="Rectangle 22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2" name="Rectangle 2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3" name="Group 229"/>
            <p:cNvGrpSpPr>
              <a:grpSpLocks/>
            </p:cNvGrpSpPr>
            <p:nvPr/>
          </p:nvGrpSpPr>
          <p:grpSpPr bwMode="auto">
            <a:xfrm>
              <a:off x="2700338" y="2484438"/>
              <a:ext cx="217487" cy="431800"/>
              <a:chOff x="793" y="935"/>
              <a:chExt cx="137" cy="272"/>
            </a:xfrm>
          </p:grpSpPr>
          <p:sp>
            <p:nvSpPr>
              <p:cNvPr id="144" name="Rectangle 23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5" name="Rectangle 231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6" name="Group 232"/>
            <p:cNvGrpSpPr>
              <a:grpSpLocks/>
            </p:cNvGrpSpPr>
            <p:nvPr/>
          </p:nvGrpSpPr>
          <p:grpSpPr bwMode="auto">
            <a:xfrm>
              <a:off x="2700338" y="1916113"/>
              <a:ext cx="217487" cy="431800"/>
              <a:chOff x="793" y="935"/>
              <a:chExt cx="137" cy="272"/>
            </a:xfrm>
          </p:grpSpPr>
          <p:sp>
            <p:nvSpPr>
              <p:cNvPr id="147" name="Rectangle 233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8" name="Rectangle 23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49" name="Group 235"/>
            <p:cNvGrpSpPr>
              <a:grpSpLocks/>
            </p:cNvGrpSpPr>
            <p:nvPr/>
          </p:nvGrpSpPr>
          <p:grpSpPr bwMode="auto">
            <a:xfrm>
              <a:off x="3132138" y="2636838"/>
              <a:ext cx="217487" cy="431800"/>
              <a:chOff x="793" y="935"/>
              <a:chExt cx="137" cy="272"/>
            </a:xfrm>
          </p:grpSpPr>
          <p:sp>
            <p:nvSpPr>
              <p:cNvPr id="150" name="Rectangle 2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51" name="Rectangle 237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37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1116013" y="11969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239"/>
            <p:cNvSpPr>
              <a:spLocks noChangeShapeType="1"/>
            </p:cNvSpPr>
            <p:nvPr/>
          </p:nvSpPr>
          <p:spPr bwMode="auto">
            <a:xfrm>
              <a:off x="1116013" y="13414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1116013" y="1916113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1116013" y="22050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1116013" y="2349500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1116013" y="24923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1116013" y="2781300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245"/>
            <p:cNvSpPr>
              <a:spLocks noChangeShapeType="1"/>
            </p:cNvSpPr>
            <p:nvPr/>
          </p:nvSpPr>
          <p:spPr bwMode="auto">
            <a:xfrm>
              <a:off x="1116013" y="1628775"/>
              <a:ext cx="1800225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246"/>
            <p:cNvSpPr>
              <a:spLocks noChangeShapeType="1"/>
            </p:cNvSpPr>
            <p:nvPr/>
          </p:nvSpPr>
          <p:spPr bwMode="auto">
            <a:xfrm>
              <a:off x="1116013" y="1773238"/>
              <a:ext cx="18002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247"/>
            <p:cNvSpPr>
              <a:spLocks noChangeShapeType="1"/>
            </p:cNvSpPr>
            <p:nvPr/>
          </p:nvSpPr>
          <p:spPr bwMode="auto">
            <a:xfrm>
              <a:off x="3348038" y="2638425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248"/>
            <p:cNvSpPr>
              <a:spLocks noChangeShapeType="1"/>
            </p:cNvSpPr>
            <p:nvPr/>
          </p:nvSpPr>
          <p:spPr bwMode="auto">
            <a:xfrm>
              <a:off x="3348038" y="27813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249"/>
            <p:cNvSpPr>
              <a:spLocks noChangeShapeType="1"/>
            </p:cNvSpPr>
            <p:nvPr/>
          </p:nvSpPr>
          <p:spPr bwMode="auto">
            <a:xfrm>
              <a:off x="3348038" y="3068638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250"/>
            <p:cNvSpPr>
              <a:spLocks noChangeShapeType="1"/>
            </p:cNvSpPr>
            <p:nvPr/>
          </p:nvSpPr>
          <p:spPr bwMode="auto">
            <a:xfrm>
              <a:off x="3348038" y="33575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251"/>
            <p:cNvSpPr>
              <a:spLocks noChangeShapeType="1"/>
            </p:cNvSpPr>
            <p:nvPr/>
          </p:nvSpPr>
          <p:spPr bwMode="auto">
            <a:xfrm>
              <a:off x="3348038" y="32131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252"/>
            <p:cNvSpPr>
              <a:spLocks noChangeShapeType="1"/>
            </p:cNvSpPr>
            <p:nvPr/>
          </p:nvSpPr>
          <p:spPr bwMode="auto">
            <a:xfrm>
              <a:off x="3348038" y="3644900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253"/>
            <p:cNvSpPr>
              <a:spLocks noChangeShapeType="1"/>
            </p:cNvSpPr>
            <p:nvPr/>
          </p:nvSpPr>
          <p:spPr bwMode="auto">
            <a:xfrm>
              <a:off x="3348038" y="42211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254"/>
            <p:cNvSpPr>
              <a:spLocks noChangeShapeType="1"/>
            </p:cNvSpPr>
            <p:nvPr/>
          </p:nvSpPr>
          <p:spPr bwMode="auto">
            <a:xfrm>
              <a:off x="3348038" y="3789363"/>
              <a:ext cx="2160587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255"/>
            <p:cNvSpPr>
              <a:spLocks noChangeShapeType="1"/>
            </p:cNvSpPr>
            <p:nvPr/>
          </p:nvSpPr>
          <p:spPr bwMode="auto">
            <a:xfrm>
              <a:off x="3348038" y="3933825"/>
              <a:ext cx="2160587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256"/>
            <p:cNvSpPr>
              <a:spLocks noChangeShapeType="1"/>
            </p:cNvSpPr>
            <p:nvPr/>
          </p:nvSpPr>
          <p:spPr bwMode="auto">
            <a:xfrm>
              <a:off x="5940425" y="4149725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257"/>
            <p:cNvSpPr>
              <a:spLocks noChangeShapeType="1"/>
            </p:cNvSpPr>
            <p:nvPr/>
          </p:nvSpPr>
          <p:spPr bwMode="auto">
            <a:xfrm>
              <a:off x="5940425" y="4294188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258"/>
            <p:cNvSpPr>
              <a:spLocks noChangeShapeType="1"/>
            </p:cNvSpPr>
            <p:nvPr/>
          </p:nvSpPr>
          <p:spPr bwMode="auto">
            <a:xfrm>
              <a:off x="5940425" y="4724400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259"/>
            <p:cNvSpPr>
              <a:spLocks noChangeShapeType="1"/>
            </p:cNvSpPr>
            <p:nvPr/>
          </p:nvSpPr>
          <p:spPr bwMode="auto">
            <a:xfrm>
              <a:off x="5940425" y="486886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260"/>
            <p:cNvSpPr>
              <a:spLocks noChangeShapeType="1"/>
            </p:cNvSpPr>
            <p:nvPr/>
          </p:nvSpPr>
          <p:spPr bwMode="auto">
            <a:xfrm>
              <a:off x="5940425" y="5157788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261"/>
            <p:cNvSpPr>
              <a:spLocks noChangeShapeType="1"/>
            </p:cNvSpPr>
            <p:nvPr/>
          </p:nvSpPr>
          <p:spPr bwMode="auto">
            <a:xfrm>
              <a:off x="5940425" y="530066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262"/>
            <p:cNvSpPr>
              <a:spLocks noChangeShapeType="1"/>
            </p:cNvSpPr>
            <p:nvPr/>
          </p:nvSpPr>
          <p:spPr bwMode="auto">
            <a:xfrm>
              <a:off x="5940425" y="5445125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263"/>
            <p:cNvSpPr>
              <a:spLocks noChangeShapeType="1"/>
            </p:cNvSpPr>
            <p:nvPr/>
          </p:nvSpPr>
          <p:spPr bwMode="auto">
            <a:xfrm>
              <a:off x="5940425" y="5734050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264"/>
            <p:cNvSpPr>
              <a:spLocks noChangeShapeType="1"/>
            </p:cNvSpPr>
            <p:nvPr/>
          </p:nvSpPr>
          <p:spPr bwMode="auto">
            <a:xfrm>
              <a:off x="5940425" y="4583113"/>
              <a:ext cx="15113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Text Box 265"/>
            <p:cNvSpPr txBox="1">
              <a:spLocks noChangeArrowheads="1"/>
            </p:cNvSpPr>
            <p:nvPr/>
          </p:nvSpPr>
          <p:spPr bwMode="auto">
            <a:xfrm>
              <a:off x="684213" y="908050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0" name="Text Box 266"/>
            <p:cNvSpPr txBox="1">
              <a:spLocks noChangeArrowheads="1"/>
            </p:cNvSpPr>
            <p:nvPr/>
          </p:nvSpPr>
          <p:spPr bwMode="auto">
            <a:xfrm>
              <a:off x="7381875" y="4892675"/>
              <a:ext cx="5032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1" name="Text Box 267"/>
            <p:cNvSpPr txBox="1">
              <a:spLocks noChangeArrowheads="1"/>
            </p:cNvSpPr>
            <p:nvPr/>
          </p:nvSpPr>
          <p:spPr bwMode="auto">
            <a:xfrm>
              <a:off x="7380288" y="5397500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2" name="Text Box 269"/>
            <p:cNvSpPr txBox="1">
              <a:spLocks noChangeArrowheads="1"/>
            </p:cNvSpPr>
            <p:nvPr/>
          </p:nvSpPr>
          <p:spPr bwMode="auto">
            <a:xfrm>
              <a:off x="684213" y="1484313"/>
              <a:ext cx="503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 sz="1600"/>
                <a:t>t</a:t>
              </a:r>
              <a:r>
                <a:rPr lang="en-GB" altLang="ru-RU" sz="1600" baseline="-25000"/>
                <a:t>1</a:t>
              </a:r>
              <a:endParaRPr lang="ru-RU" altLang="ru-RU" sz="1600" baseline="-25000"/>
            </a:p>
          </p:txBody>
        </p:sp>
        <p:sp>
          <p:nvSpPr>
            <p:cNvPr id="183" name="Line 270"/>
            <p:cNvSpPr>
              <a:spLocks noChangeShapeType="1"/>
            </p:cNvSpPr>
            <p:nvPr/>
          </p:nvSpPr>
          <p:spPr bwMode="auto">
            <a:xfrm>
              <a:off x="7451725" y="49418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271"/>
            <p:cNvSpPr>
              <a:spLocks noChangeShapeType="1"/>
            </p:cNvSpPr>
            <p:nvPr/>
          </p:nvSpPr>
          <p:spPr bwMode="auto">
            <a:xfrm>
              <a:off x="8316913" y="981075"/>
              <a:ext cx="0" cy="511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Text Box 272"/>
            <p:cNvSpPr txBox="1">
              <a:spLocks noChangeArrowheads="1"/>
            </p:cNvSpPr>
            <p:nvPr/>
          </p:nvSpPr>
          <p:spPr bwMode="auto">
            <a:xfrm>
              <a:off x="7813675" y="2997200"/>
              <a:ext cx="7905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ru-RU"/>
                <a:t>T</a:t>
              </a:r>
              <a:r>
                <a:rPr lang="en-GB" altLang="ru-RU" b="1" baseline="-25000"/>
                <a:t>1</a:t>
              </a:r>
              <a:endParaRPr lang="ru-RU" altLang="ru-RU" b="1" baseline="-25000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95536" y="5255716"/>
            <a:ext cx="4090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Задержки на </a:t>
            </a:r>
            <a:r>
              <a:rPr lang="ru-RU" dirty="0" err="1" smtClean="0"/>
              <a:t>пакетизацию</a:t>
            </a:r>
            <a:endParaRPr lang="ru-RU" dirty="0" smtClean="0"/>
          </a:p>
          <a:p>
            <a:r>
              <a:rPr lang="ru-RU" dirty="0" smtClean="0"/>
              <a:t>Расходы на заголовок / </a:t>
            </a:r>
            <a:r>
              <a:rPr lang="ru-RU" dirty="0" err="1" smtClean="0"/>
              <a:t>концевик</a:t>
            </a:r>
            <a:endParaRPr lang="ru-RU" dirty="0" smtClean="0"/>
          </a:p>
          <a:p>
            <a:r>
              <a:rPr lang="ru-RU" dirty="0" smtClean="0"/>
              <a:t>Ожидание в очередях</a:t>
            </a:r>
          </a:p>
          <a:p>
            <a:r>
              <a:rPr lang="ru-RU" dirty="0" smtClean="0"/>
              <a:t>Задержки в коммутаторах</a:t>
            </a:r>
          </a:p>
        </p:txBody>
      </p:sp>
    </p:spTree>
    <p:extLst>
      <p:ext uri="{BB962C8B-B14F-4D97-AF65-F5344CB8AC3E}">
        <p14:creationId xmlns:p14="http://schemas.microsoft.com/office/powerpoint/2010/main" val="32609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>
                <a:solidFill>
                  <a:srgbClr val="800000"/>
                </a:solidFill>
                <a:latin typeface="Arial" pitchFamily="34" charset="0"/>
              </a:rPr>
              <a:t>Области применимости методов коммутации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447800" y="1066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Коммутация каналов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для передачи трафика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с постоянной скоростью</a:t>
            </a:r>
            <a:r>
              <a:rPr kumimoji="0" lang="ru-RU" altLang="ru-RU">
                <a:latin typeface="Arial" pitchFamily="34" charset="0"/>
              </a:rPr>
              <a:t> и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чувствительного к задержкам</a:t>
            </a:r>
            <a:r>
              <a:rPr kumimoji="0" lang="ru-RU" altLang="ru-RU">
                <a:latin typeface="Arial" pitchFamily="34" charset="0"/>
              </a:rPr>
              <a:t>. Пример: речь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Недостатки  - в случае временного не использования канала абонентами его пропускную способность  нельзя отдать другим абонентам – отсутствует адресная информация в потоке данных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447800" y="3860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dirty="0">
                <a:latin typeface="Arial" pitchFamily="34" charset="0"/>
              </a:rPr>
              <a:t>Коммутация пакетов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dirty="0">
                <a:latin typeface="Arial" pitchFamily="34" charset="0"/>
              </a:rPr>
              <a:t>для передачи пульсирующего трафика </a:t>
            </a:r>
            <a:r>
              <a:rPr kumimoji="0" lang="ru-RU" altLang="ru-RU" dirty="0">
                <a:solidFill>
                  <a:srgbClr val="800000"/>
                </a:solidFill>
                <a:latin typeface="Arial" pitchFamily="34" charset="0"/>
              </a:rPr>
              <a:t>с переменной скоростью</a:t>
            </a:r>
            <a:r>
              <a:rPr kumimoji="0" lang="ru-RU" altLang="ru-RU" dirty="0">
                <a:latin typeface="Arial" pitchFamily="34" charset="0"/>
              </a:rPr>
              <a:t> и </a:t>
            </a:r>
            <a:r>
              <a:rPr kumimoji="0" lang="ru-RU" altLang="ru-RU" dirty="0">
                <a:solidFill>
                  <a:srgbClr val="800000"/>
                </a:solidFill>
                <a:latin typeface="Arial" pitchFamily="34" charset="0"/>
              </a:rPr>
              <a:t>не чувствительного к задержкам</a:t>
            </a:r>
            <a:r>
              <a:rPr kumimoji="0" lang="ru-RU" altLang="ru-RU" dirty="0">
                <a:latin typeface="Arial" pitchFamily="34" charset="0"/>
              </a:rPr>
              <a:t>. Пример: передача текстовых документов, просмотр </a:t>
            </a:r>
            <a:r>
              <a:rPr kumimoji="0" lang="en-US" altLang="ru-RU" dirty="0">
                <a:latin typeface="Arial" pitchFamily="34" charset="0"/>
              </a:rPr>
              <a:t>Web-</a:t>
            </a:r>
            <a:r>
              <a:rPr kumimoji="0" lang="ru-RU" altLang="ru-RU" dirty="0">
                <a:latin typeface="Arial" pitchFamily="34" charset="0"/>
              </a:rPr>
              <a:t>страниц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dirty="0">
                <a:latin typeface="Arial" pitchFamily="34" charset="0"/>
              </a:rPr>
              <a:t>Недостатки  - нет гарантий пропускной способности, переменные задержки – сложно передавать потоковый трафик реального времени – речь, видео </a:t>
            </a:r>
          </a:p>
        </p:txBody>
      </p:sp>
    </p:spTree>
    <p:extLst>
      <p:ext uri="{BB962C8B-B14F-4D97-AF65-F5344CB8AC3E}">
        <p14:creationId xmlns:p14="http://schemas.microsoft.com/office/powerpoint/2010/main" val="3834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blogsisadmina.ru/wp-content/uploads/2016/11/model-o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" y="1052736"/>
            <a:ext cx="9135864" cy="51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9343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Распределение функций</a:t>
            </a: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36094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3635896" y="3068960"/>
          <a:ext cx="5356383" cy="345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1" name="Picture" r:id="rId3" imgW="5046303" imgH="3262671" progId="Word.Picture.8">
                  <p:embed/>
                </p:oleObj>
              </mc:Choice>
              <mc:Fallback>
                <p:oleObj name="Picture" r:id="rId3" imgW="5046303" imgH="3262671" progId="Word.Picture.8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68960"/>
                        <a:ext cx="5356383" cy="3456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Стек протоколов </a:t>
            </a:r>
            <a:r>
              <a:rPr lang="en-US" altLang="ru-RU" sz="3600" b="1" dirty="0" smtClean="0">
                <a:latin typeface="Arial" pitchFamily="34" charset="0"/>
                <a:cs typeface="Arial" pitchFamily="34" charset="0"/>
              </a:rPr>
              <a:t>TCP/IP</a:t>
            </a:r>
            <a:endParaRPr lang="ru-RU" alt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120" y="1458922"/>
            <a:ext cx="8160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dirty="0"/>
              <a:t>Лидирующее положение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Разработан </a:t>
            </a:r>
            <a:r>
              <a:rPr lang="ru-RU" altLang="ru-RU" dirty="0"/>
              <a:t>министерством обороны США (</a:t>
            </a:r>
            <a:r>
              <a:rPr lang="en-US" altLang="ru-RU" dirty="0"/>
              <a:t>DoD</a:t>
            </a:r>
            <a:r>
              <a:rPr lang="ru-RU" altLang="ru-RU" dirty="0" smtClean="0"/>
              <a:t>)</a:t>
            </a:r>
            <a:r>
              <a:rPr lang="en-US" altLang="ru-RU" dirty="0" smtClean="0"/>
              <a:t> c </a:t>
            </a:r>
            <a:r>
              <a:rPr lang="ru-RU" altLang="ru-RU" dirty="0" smtClean="0"/>
              <a:t>1970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Отлично </a:t>
            </a:r>
            <a:r>
              <a:rPr lang="ru-RU" altLang="ru-RU" dirty="0"/>
              <a:t>масштабируется (</a:t>
            </a:r>
            <a:r>
              <a:rPr lang="en-US" altLang="ru-RU" dirty="0"/>
              <a:t>Internet</a:t>
            </a:r>
            <a:r>
              <a:rPr lang="ru-RU" altLang="ru-RU" dirty="0" smtClean="0"/>
              <a:t>)</a:t>
            </a:r>
            <a:endParaRPr lang="en-US" alt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321" y="4293096"/>
            <a:ext cx="3102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ru-RU" altLang="ru-RU" dirty="0"/>
              <a:t>Нижние </a:t>
            </a:r>
            <a:r>
              <a:rPr lang="ru-RU" altLang="ru-RU" dirty="0" smtClean="0"/>
              <a:t>уровни</a:t>
            </a:r>
          </a:p>
          <a:p>
            <a:pPr lvl="1" algn="just">
              <a:spcBef>
                <a:spcPts val="0"/>
              </a:spcBef>
            </a:pPr>
            <a:r>
              <a:rPr lang="en-US" altLang="ru-RU" dirty="0" smtClean="0"/>
              <a:t>LAN:</a:t>
            </a:r>
            <a:r>
              <a:rPr lang="ru-RU" altLang="ru-RU" dirty="0" smtClean="0"/>
              <a:t> </a:t>
            </a:r>
            <a:r>
              <a:rPr lang="en-US" altLang="ru-RU" dirty="0"/>
              <a:t>Ethernet</a:t>
            </a:r>
            <a:r>
              <a:rPr lang="ru-RU" altLang="ru-RU" dirty="0"/>
              <a:t>, </a:t>
            </a:r>
            <a:r>
              <a:rPr lang="en-US" altLang="ru-RU" dirty="0"/>
              <a:t>Token Ring</a:t>
            </a:r>
            <a:r>
              <a:rPr lang="ru-RU" altLang="ru-RU" dirty="0"/>
              <a:t>, </a:t>
            </a:r>
            <a:r>
              <a:rPr lang="en-US" altLang="ru-RU" dirty="0" smtClean="0"/>
              <a:t>FDDI</a:t>
            </a:r>
            <a:endParaRPr lang="ru-RU" altLang="ru-RU" dirty="0"/>
          </a:p>
          <a:p>
            <a:pPr lvl="1" algn="just">
              <a:spcBef>
                <a:spcPts val="0"/>
              </a:spcBef>
            </a:pPr>
            <a:r>
              <a:rPr lang="en-US" altLang="ru-RU" dirty="0" smtClean="0"/>
              <a:t>WAN:</a:t>
            </a:r>
            <a:r>
              <a:rPr lang="ru-RU" altLang="ru-RU" dirty="0" smtClean="0"/>
              <a:t> </a:t>
            </a:r>
            <a:r>
              <a:rPr lang="en-US" altLang="ru-RU" dirty="0"/>
              <a:t>SLIP</a:t>
            </a:r>
            <a:r>
              <a:rPr lang="ru-RU" altLang="ru-RU" dirty="0"/>
              <a:t>/</a:t>
            </a:r>
            <a:r>
              <a:rPr lang="en-US" altLang="ru-RU" dirty="0"/>
              <a:t>PPP</a:t>
            </a:r>
            <a:r>
              <a:rPr lang="ru-RU" altLang="ru-RU" dirty="0"/>
              <a:t>, </a:t>
            </a:r>
            <a:r>
              <a:rPr lang="en-US" altLang="ru-RU" dirty="0"/>
              <a:t>X</a:t>
            </a:r>
            <a:r>
              <a:rPr lang="ru-RU" altLang="ru-RU" dirty="0"/>
              <a:t>.25, </a:t>
            </a:r>
            <a:r>
              <a:rPr lang="en-US" altLang="ru-RU" dirty="0"/>
              <a:t>ISDN</a:t>
            </a:r>
            <a:r>
              <a:rPr lang="ru-RU" altLang="ru-RU" dirty="0"/>
              <a:t>, </a:t>
            </a:r>
            <a:r>
              <a:rPr lang="en-US" altLang="ru-RU" dirty="0" smtClean="0"/>
              <a:t>ATM</a:t>
            </a:r>
          </a:p>
          <a:p>
            <a:pPr lvl="1" algn="just">
              <a:spcBef>
                <a:spcPts val="0"/>
              </a:spcBef>
            </a:pPr>
            <a:r>
              <a:rPr lang="ru-RU" altLang="ru-RU" dirty="0" smtClean="0"/>
              <a:t>Допустим любой протокол</a:t>
            </a:r>
            <a:endParaRPr lang="en-US" alt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2777" y="3228944"/>
            <a:ext cx="3021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Развитые сервисы прикладного уровня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9842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/>
          </p:cNvGraphicFramePr>
          <p:nvPr>
            <p:extLst/>
          </p:nvPr>
        </p:nvGraphicFramePr>
        <p:xfrm>
          <a:off x="876300" y="1600200"/>
          <a:ext cx="2438400" cy="487972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Представительный </a:t>
                      </a: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Presentation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Сеансовый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Session)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Канальный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Link)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Физический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Physical)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>
            <p:extLst/>
          </p:nvPr>
        </p:nvGraphicFramePr>
        <p:xfrm>
          <a:off x="3390900" y="1600200"/>
          <a:ext cx="4876800" cy="4905314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7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FTP, telnet,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SNMP, SMTP, HTTP, TFTP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TCP, UDP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IP, RIP, OSPF, ICMP</a:t>
                      </a:r>
                      <a:endParaRPr kumimoji="1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Уровень сетевых интерфейсов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Network Interface)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Не регламентируется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876300" y="1066800"/>
            <a:ext cx="2438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390900" y="1066800"/>
            <a:ext cx="48768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028700" y="1066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Уровни </a:t>
            </a:r>
            <a:r>
              <a:rPr lang="en-US" altLang="ru-RU" b="1"/>
              <a:t>OSI</a:t>
            </a:r>
            <a:endParaRPr lang="ru-RU" altLang="ru-RU" b="1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5433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dirty="0"/>
              <a:t>Уровни стека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319213" y="2784475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ru-RU" alt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Уровни </a:t>
            </a:r>
            <a:r>
              <a:rPr kumimoji="0" lang="en-US" altLang="ru-RU" b="1" kern="0" dirty="0" smtClean="0"/>
              <a:t>OSI</a:t>
            </a:r>
          </a:p>
        </p:txBody>
      </p:sp>
    </p:spTree>
    <p:extLst>
      <p:ext uri="{BB962C8B-B14F-4D97-AF65-F5344CB8AC3E}">
        <p14:creationId xmlns:p14="http://schemas.microsoft.com/office/powerpoint/2010/main" val="18847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r>
              <a:rPr lang="ru-RU" dirty="0" smtClean="0"/>
              <a:t>, Гавайский университет, радио, сеть </a:t>
            </a:r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400 </a:t>
            </a:r>
            <a:r>
              <a:rPr lang="en-US" dirty="0" err="1" smtClean="0"/>
              <a:t>Mhz</a:t>
            </a:r>
            <a:r>
              <a:rPr lang="en-US" dirty="0" smtClean="0"/>
              <a:t>, </a:t>
            </a:r>
            <a:r>
              <a:rPr lang="ru-RU" dirty="0" smtClean="0"/>
              <a:t>полоса 40 </a:t>
            </a:r>
            <a:r>
              <a:rPr lang="en-US" dirty="0" smtClean="0"/>
              <a:t>kHz,</a:t>
            </a:r>
            <a:r>
              <a:rPr lang="ru-RU" dirty="0" smtClean="0"/>
              <a:t> до 9600 бит/с</a:t>
            </a:r>
          </a:p>
          <a:p>
            <a:r>
              <a:rPr lang="ru-RU" dirty="0" smtClean="0"/>
              <a:t>22 мая 1973, </a:t>
            </a:r>
            <a:r>
              <a:rPr lang="en-US" dirty="0" smtClean="0"/>
              <a:t>Robert Metcalfe, Xerox PARC</a:t>
            </a:r>
          </a:p>
          <a:p>
            <a:r>
              <a:rPr lang="en-US" dirty="0" smtClean="0"/>
              <a:t>1980</a:t>
            </a:r>
            <a:r>
              <a:rPr lang="ru-RU" dirty="0" smtClean="0"/>
              <a:t>: </a:t>
            </a:r>
            <a:r>
              <a:rPr lang="en-US" dirty="0" smtClean="0"/>
              <a:t>DEC, Intel, XEROX</a:t>
            </a:r>
            <a:r>
              <a:rPr lang="ru-RU" dirty="0" smtClean="0"/>
              <a:t>, стандарт</a:t>
            </a:r>
            <a:r>
              <a:rPr lang="en-US" dirty="0" smtClean="0"/>
              <a:t> Ethernet (DIX)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77143" y="322984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К</a:t>
            </a:r>
            <a:r>
              <a:rPr lang="ru-RU" dirty="0" smtClean="0"/>
              <a:t>оаксиальный кабель – 10 Мбит/с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77143" y="383627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1990 </a:t>
            </a:r>
            <a:r>
              <a:rPr lang="ru-RU" dirty="0"/>
              <a:t>–  </a:t>
            </a:r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7143" y="4444285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1995 </a:t>
            </a:r>
            <a:r>
              <a:rPr lang="ru-RU" dirty="0"/>
              <a:t>– </a:t>
            </a:r>
            <a:r>
              <a:rPr lang="en-US" dirty="0"/>
              <a:t>Fast</a:t>
            </a:r>
            <a:r>
              <a:rPr lang="ru-RU" dirty="0"/>
              <a:t>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u</a:t>
            </a:r>
            <a:r>
              <a:rPr lang="ru-RU" dirty="0"/>
              <a:t>) – скорость до 100Мбит/с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143" y="505229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1998 </a:t>
            </a:r>
            <a:r>
              <a:rPr lang="ru-RU" dirty="0"/>
              <a:t>– </a:t>
            </a:r>
            <a:r>
              <a:rPr lang="en-US" dirty="0" smtClean="0"/>
              <a:t>Gigabit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z</a:t>
            </a:r>
            <a:r>
              <a:rPr lang="ru-RU" dirty="0"/>
              <a:t> и 802.3</a:t>
            </a:r>
            <a:r>
              <a:rPr lang="en-US" dirty="0" err="1"/>
              <a:t>ab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7143" y="565872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2002 </a:t>
            </a:r>
            <a:r>
              <a:rPr lang="ru-RU" dirty="0"/>
              <a:t>– </a:t>
            </a:r>
            <a:r>
              <a:rPr lang="ru-RU" dirty="0" smtClean="0"/>
              <a:t>10 </a:t>
            </a:r>
            <a:r>
              <a:rPr lang="en-US" dirty="0"/>
              <a:t>Gigabit 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ae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8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b="1" dirty="0">
                <a:latin typeface="Arial" pitchFamily="34" charset="0"/>
              </a:rPr>
              <a:t>Семейство </a:t>
            </a:r>
            <a:r>
              <a:rPr lang="en-US" altLang="ru-RU" b="1" dirty="0">
                <a:latin typeface="Arial" pitchFamily="34" charset="0"/>
              </a:rPr>
              <a:t>Ethernet </a:t>
            </a:r>
            <a:endParaRPr lang="ru-RU" altLang="ru-RU" b="1" dirty="0">
              <a:latin typeface="Arial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2950" y="2047875"/>
            <a:ext cx="8077200" cy="3876713"/>
            <a:chOff x="-2047875" y="2033588"/>
            <a:chExt cx="8077200" cy="387671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-1590675" y="2033588"/>
              <a:ext cx="6781800" cy="4022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dirty="0">
                  <a:latin typeface="Arial" pitchFamily="34" charset="0"/>
                </a:rPr>
                <a:t>Метод доступа </a:t>
              </a:r>
              <a:r>
                <a:rPr lang="en-US" altLang="ru-RU" dirty="0">
                  <a:latin typeface="Arial" pitchFamily="34" charset="0"/>
                </a:rPr>
                <a:t>CDMA/CD </a:t>
              </a:r>
              <a:r>
                <a:rPr lang="ru-RU" altLang="ru-RU" dirty="0">
                  <a:latin typeface="Arial" pitchFamily="34" charset="0"/>
                </a:rPr>
                <a:t>или </a:t>
              </a:r>
              <a:r>
                <a:rPr lang="en-US" altLang="ru-RU" dirty="0">
                  <a:latin typeface="Arial" pitchFamily="34" charset="0"/>
                </a:rPr>
                <a:t>Full Duplex</a:t>
              </a:r>
              <a:endParaRPr lang="ru-RU" altLang="ru-RU" dirty="0">
                <a:latin typeface="Arial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-1438275" y="3190876"/>
              <a:ext cx="1219200" cy="37151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10Base-5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-66675" y="3206751"/>
              <a:ext cx="1219200" cy="37151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10Base-2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81125" y="3228976"/>
              <a:ext cx="12192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10Base-T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05125" y="3228976"/>
              <a:ext cx="1371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10Base-FL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29125" y="3228976"/>
              <a:ext cx="1371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10Base-FB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-2047875" y="2719388"/>
              <a:ext cx="807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-1209675" y="4371976"/>
              <a:ext cx="15240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Base-TX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00125" y="2795588"/>
              <a:ext cx="24384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71525" y="3800476"/>
              <a:ext cx="24384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F a s t      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19125" y="4371976"/>
              <a:ext cx="1524000" cy="371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Base-T4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76525" y="4352926"/>
              <a:ext cx="15240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Base-FX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-1514475" y="5514976"/>
              <a:ext cx="1752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0Base-SX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47725" y="5538788"/>
              <a:ext cx="1752600" cy="37151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0Base-LX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057525" y="5538788"/>
              <a:ext cx="1752600" cy="371513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dirty="0">
                  <a:latin typeface="Arial" pitchFamily="34" charset="0"/>
                </a:rPr>
                <a:t>10</a:t>
              </a:r>
              <a:r>
                <a:rPr lang="ru-RU" altLang="ru-RU" sz="1800" dirty="0">
                  <a:latin typeface="Arial" pitchFamily="34" charset="0"/>
                </a:rPr>
                <a:t>0</a:t>
              </a:r>
              <a:r>
                <a:rPr lang="en-US" altLang="ru-RU" sz="1800" dirty="0">
                  <a:latin typeface="Arial" pitchFamily="34" charset="0"/>
                </a:rPr>
                <a:t>0Base-TX</a:t>
              </a:r>
              <a:endParaRPr lang="ru-RU" altLang="ru-RU" sz="1800" dirty="0">
                <a:latin typeface="Arial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19125" y="4929188"/>
              <a:ext cx="304800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800" b="1">
                  <a:solidFill>
                    <a:srgbClr val="800000"/>
                  </a:solidFill>
                </a:rPr>
                <a:t>G i g a b i t     E t h e r n e t</a:t>
              </a:r>
              <a:endParaRPr lang="ru-RU" altLang="ru-RU" sz="1800" b="1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552" name="Group 136"/>
          <p:cNvGraphicFramePr>
            <a:graphicFrameLocks noGrp="1"/>
          </p:cNvGraphicFramePr>
          <p:nvPr/>
        </p:nvGraphicFramePr>
        <p:xfrm>
          <a:off x="1187450" y="115888"/>
          <a:ext cx="6697663" cy="6562726"/>
        </p:xfrm>
        <a:graphic>
          <a:graphicData uri="http://schemas.openxmlformats.org/drawingml/2006/table">
            <a:tbl>
              <a:tblPr/>
              <a:tblGrid>
                <a:gridCol w="506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ламповые компьютеры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40-х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компьютеры на полупроводниковых схемах (транзисторах).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Середина 50-х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компьютеры на интегральных схемах.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мультипрограммные ОС.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Середина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глобальные связи компьютеров.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передач по телефонным сетям голоса в цифровой форме.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60-х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больших интегральных схем. Первые мини-компьютеры.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70-х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Первые нестандартные локальные сети.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70-х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сетевой архитектуры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 SNA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1974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технологии Х.25.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1974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персональных компьютеров.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современном виде. Установка на всех узлах стека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4042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4042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85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стандартных технологий локальных сетей.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Ethernet – 1980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Token Ring – 1985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FDDI -1985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Начало коммерческого использования Internet.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Конец 80-х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Изобретение Web.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00E0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00E0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Network_c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68" y="3284984"/>
            <a:ext cx="3787328" cy="28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MAC</a:t>
            </a:r>
            <a:r>
              <a:rPr lang="ru-RU" altLang="ru-RU" sz="4000" dirty="0" smtClean="0"/>
              <a:t>-адрес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556792"/>
            <a:ext cx="5328592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IEEE 802.3</a:t>
            </a:r>
            <a:endParaRPr lang="ru-RU" sz="1800" dirty="0" smtClean="0"/>
          </a:p>
          <a:p>
            <a:r>
              <a:rPr lang="ru-RU" sz="1800" dirty="0" smtClean="0"/>
              <a:t>Уникальны глобально</a:t>
            </a:r>
          </a:p>
          <a:p>
            <a:pPr lvl="1"/>
            <a:r>
              <a:rPr lang="en-US" sz="1800" dirty="0" smtClean="0"/>
              <a:t>Ethernet, Token Ring, FDDI</a:t>
            </a:r>
          </a:p>
          <a:p>
            <a:r>
              <a:rPr lang="ru-RU" sz="1800" dirty="0" smtClean="0"/>
              <a:t>6 байт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OUI</a:t>
            </a:r>
            <a:r>
              <a:rPr lang="ru-RU" sz="1800" dirty="0" smtClean="0"/>
              <a:t> – код производителя</a:t>
            </a:r>
          </a:p>
          <a:p>
            <a:pPr lvl="2"/>
            <a:r>
              <a:rPr lang="en-US" sz="1800" dirty="0" smtClean="0"/>
              <a:t>00:20:AF</a:t>
            </a:r>
            <a:r>
              <a:rPr lang="ru-RU" sz="1800" dirty="0" smtClean="0"/>
              <a:t> = 3</a:t>
            </a:r>
            <a:r>
              <a:rPr lang="en-US" sz="1800" dirty="0" smtClean="0"/>
              <a:t>COM</a:t>
            </a:r>
          </a:p>
          <a:p>
            <a:pPr lvl="2"/>
            <a:r>
              <a:rPr lang="en-US" sz="1800" dirty="0" smtClean="0"/>
              <a:t>00:00:0C = Cisco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= 16 000 000 </a:t>
            </a:r>
            <a:r>
              <a:rPr lang="ru-RU" sz="1800" dirty="0" smtClean="0"/>
              <a:t>интерфейсов</a:t>
            </a:r>
          </a:p>
          <a:p>
            <a:r>
              <a:rPr lang="ru-RU" sz="1800" dirty="0" smtClean="0"/>
              <a:t>Задаются в момент производства</a:t>
            </a:r>
          </a:p>
          <a:p>
            <a:r>
              <a:rPr lang="ru-RU" sz="1800" dirty="0" smtClean="0"/>
              <a:t>Могут меняться </a:t>
            </a:r>
            <a:r>
              <a:rPr lang="ru-RU" sz="1800" dirty="0" err="1" smtClean="0"/>
              <a:t>программно</a:t>
            </a:r>
            <a:endParaRPr lang="ru-RU" sz="1800" dirty="0" smtClean="0"/>
          </a:p>
          <a:p>
            <a:r>
              <a:rPr lang="ru-RU" sz="1800" dirty="0" smtClean="0"/>
              <a:t>Виды:</a:t>
            </a:r>
          </a:p>
          <a:p>
            <a:pPr lvl="1"/>
            <a:r>
              <a:rPr lang="ru-RU" sz="1800" dirty="0" smtClean="0"/>
              <a:t>0 – Уникальный</a:t>
            </a:r>
          </a:p>
          <a:p>
            <a:pPr lvl="1"/>
            <a:r>
              <a:rPr lang="ru-RU" sz="1800" dirty="0" smtClean="0"/>
              <a:t>1 – Групповой</a:t>
            </a:r>
          </a:p>
          <a:p>
            <a:pPr lvl="1"/>
            <a:r>
              <a:rPr lang="en-US" sz="1800" dirty="0" smtClean="0"/>
              <a:t>FF:FF:FF:FF:FF:FF</a:t>
            </a:r>
            <a:r>
              <a:rPr lang="ru-RU" sz="1800" dirty="0" smtClean="0"/>
              <a:t> – Широковещательный</a:t>
            </a:r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412776"/>
            <a:ext cx="4680520" cy="13419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urier" pitchFamily="49" charset="0"/>
              </a:rPr>
              <a:t>Internet Address      Physical </a:t>
            </a:r>
            <a:r>
              <a:rPr lang="en-US" sz="1400" dirty="0" smtClean="0">
                <a:latin typeface="Courier" pitchFamily="49" charset="0"/>
              </a:rPr>
              <a:t>Address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           </a:t>
            </a:r>
            <a:r>
              <a:rPr lang="en-US" sz="1400" dirty="0" smtClean="0">
                <a:latin typeface="Courier" pitchFamily="49" charset="0"/>
              </a:rPr>
              <a:t>00-1c-f0-53-89-28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192.168.0.2           00-1e-58-b6-b3-9b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</a:t>
            </a:r>
            <a:r>
              <a:rPr lang="en-US" sz="1400" dirty="0">
                <a:latin typeface="Courier" pitchFamily="49" charset="0"/>
              </a:rPr>
              <a:t>192.168.0.101         </a:t>
            </a:r>
            <a:r>
              <a:rPr lang="en-US" sz="1400" dirty="0" smtClean="0">
                <a:latin typeface="Courier" pitchFamily="49" charset="0"/>
              </a:rPr>
              <a:t>10-bf-48-e3-0c-a4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192.168.0.108         </a:t>
            </a:r>
            <a:r>
              <a:rPr lang="en-US" sz="1400" dirty="0" smtClean="0">
                <a:latin typeface="Courier" pitchFamily="49" charset="0"/>
              </a:rPr>
              <a:t>10-bf-48-e3-0b-d8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461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Кадр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pic>
        <p:nvPicPr>
          <p:cNvPr id="140290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53642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356992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Разновидности</a:t>
            </a:r>
          </a:p>
          <a:p>
            <a:pPr marL="342900" indent="-342900"/>
            <a:r>
              <a:rPr lang="en-US" dirty="0" smtClean="0"/>
              <a:t>Ethernet DIX = Ethernet II</a:t>
            </a:r>
          </a:p>
          <a:p>
            <a:pPr marL="342900" indent="-342900"/>
            <a:r>
              <a:rPr lang="en-US" dirty="0" smtClean="0"/>
              <a:t>IEEE 802.3</a:t>
            </a:r>
          </a:p>
          <a:p>
            <a:pPr marL="342900" indent="-342900"/>
            <a:r>
              <a:rPr lang="en-US" dirty="0" smtClean="0"/>
              <a:t>Novell 802.3 = Raw 802.3</a:t>
            </a:r>
          </a:p>
          <a:p>
            <a:pPr marL="342900" indent="-342900"/>
            <a:r>
              <a:rPr lang="en-US" dirty="0" smtClean="0"/>
              <a:t>HP – 802.12 (100VG-AnyLAN)</a:t>
            </a:r>
          </a:p>
          <a:p>
            <a:pPr marL="342900" indent="-342900"/>
            <a:r>
              <a:rPr lang="en-US" dirty="0" smtClean="0"/>
              <a:t>Ethernet SNAP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6228184" y="3267732"/>
          <a:ext cx="2537016" cy="242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0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EtherType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Протокол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IPv4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ARP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0x8137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IPX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0x86DD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</a:t>
                      </a:r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8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100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Тэг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VLAN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upload.wikimedia.org/wikipedia/commons/thumb/d/d9/4_port_netgear_ethernet_hub.jpg/300px-4_port_netgear_ethernet_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72050"/>
            <a:ext cx="2847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10Base-T: </a:t>
            </a:r>
            <a:r>
              <a:rPr lang="ru-RU" altLang="ru-RU" sz="4000" dirty="0" smtClean="0"/>
              <a:t>Витая пара</a:t>
            </a:r>
            <a:endParaRPr lang="ru-RU" altLang="ru-RU" sz="4000" b="1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09141" y="1175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3" descr="1885en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317"/>
            <a:ext cx="21436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Содержимое 3" descr="v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3265359"/>
            <a:ext cx="1916361" cy="1972489"/>
          </a:xfrm>
          <a:prstGeom prst="rect">
            <a:avLst/>
          </a:prstGeom>
        </p:spPr>
      </p:pic>
      <p:pic>
        <p:nvPicPr>
          <p:cNvPr id="11" name="Рисунок 6" descr="v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13" y="1303973"/>
            <a:ext cx="4760987" cy="38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4" descr="imagesCAKCCMS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18660"/>
            <a:ext cx="203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628" y="523784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8P8C</a:t>
            </a:r>
          </a:p>
          <a:p>
            <a:pPr algn="ctr">
              <a:buNone/>
            </a:pPr>
            <a:r>
              <a:rPr lang="en-US" strike="sngStrike" dirty="0" smtClean="0"/>
              <a:t>RJ45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1368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Коммутируемый </a:t>
            </a:r>
            <a:r>
              <a:rPr kumimoji="0" lang="en-US" altLang="ru-RU" b="1" kern="0" dirty="0" smtClean="0"/>
              <a:t>Ethernet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7308304" cy="408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0" name="Picture 2" descr="https://upload.wikimedia.org/wikipedia/commons/thumb/b/b9/2550T-PWR-Front.jpg/370px-2550T-PWR-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0989"/>
            <a:ext cx="4786595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Алгоритм прозрачного моста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IEEE 802.1D</a:t>
            </a:r>
            <a:endParaRPr kumimoji="0" lang="ru-RU" altLang="ru-RU" b="1" kern="0" dirty="0" smtClean="0"/>
          </a:p>
        </p:txBody>
      </p:sp>
      <p:pic>
        <p:nvPicPr>
          <p:cNvPr id="4" name="Picture 4" descr="Картинки по запросу суслика видиш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67"/>
            <a:ext cx="7729203" cy="49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43519"/>
            <a:ext cx="7956376" cy="39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Принцип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632448"/>
            <a:ext cx="7848872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00E0C"/>
                </a:solidFill>
              </a:rPr>
              <a:t>«Неразборчивый» режим </a:t>
            </a:r>
            <a:r>
              <a:rPr lang="en-US" sz="1400" dirty="0">
                <a:solidFill>
                  <a:srgbClr val="100E0C"/>
                </a:solidFill>
              </a:rPr>
              <a:t>/ Promiscuous mode</a:t>
            </a:r>
          </a:p>
          <a:p>
            <a:r>
              <a:rPr lang="ru-RU" sz="1400" dirty="0">
                <a:solidFill>
                  <a:srgbClr val="100E0C"/>
                </a:solidFill>
              </a:rPr>
              <a:t>Нет своего </a:t>
            </a:r>
            <a:r>
              <a:rPr lang="en-US" sz="1400" dirty="0">
                <a:solidFill>
                  <a:srgbClr val="100E0C"/>
                </a:solidFill>
              </a:rPr>
              <a:t>MAC-</a:t>
            </a:r>
            <a:r>
              <a:rPr lang="ru-RU" sz="1400" dirty="0">
                <a:solidFill>
                  <a:srgbClr val="100E0C"/>
                </a:solidFill>
              </a:rPr>
              <a:t>адреса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Буферизация кадра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Задержка не критична для сети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Динамическое заполнение таблицы коммутации</a:t>
            </a:r>
            <a:endParaRPr lang="en-US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Постоянное обновление и устаревание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Возможно вручную администратором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Маршрутизация по таблице коммутации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Только один порт назначения (</a:t>
            </a:r>
            <a:r>
              <a:rPr lang="en-US" sz="1400" dirty="0" smtClean="0">
                <a:solidFill>
                  <a:srgbClr val="100E0C"/>
                </a:solidFill>
              </a:rPr>
              <a:t>forwarding)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Никогда не в порт получения</a:t>
            </a:r>
            <a:r>
              <a:rPr lang="en-US" sz="1400" dirty="0" smtClean="0">
                <a:solidFill>
                  <a:srgbClr val="100E0C"/>
                </a:solidFill>
              </a:rPr>
              <a:t> (filtering)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Незнакомый адрес – на все порты (кроме исходного)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Не защищает от широковещательных штормов</a:t>
            </a:r>
            <a:endParaRPr lang="ru-RU" sz="1400" dirty="0">
              <a:solidFill>
                <a:srgbClr val="100E0C"/>
              </a:solidFill>
            </a:endParaRPr>
          </a:p>
        </p:txBody>
      </p:sp>
      <p:pic>
        <p:nvPicPr>
          <p:cNvPr id="5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90" y="5342706"/>
            <a:ext cx="4936025" cy="8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594606" y="98072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Интеллектуальные функции коммутаторов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4256" y="2996952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Обнаружение петель </a:t>
            </a:r>
            <a:r>
              <a:rPr lang="en-US" dirty="0"/>
              <a:t>(Loop detection)</a:t>
            </a:r>
            <a:endParaRPr lang="ru-RU" dirty="0"/>
          </a:p>
          <a:p>
            <a:r>
              <a:rPr lang="ru-RU" dirty="0" smtClean="0"/>
              <a:t>Виртуальные </a:t>
            </a:r>
            <a:r>
              <a:rPr lang="ru-RU" dirty="0"/>
              <a:t>сети </a:t>
            </a:r>
            <a:r>
              <a:rPr lang="en-US" dirty="0" smtClean="0"/>
              <a:t>VLAN</a:t>
            </a:r>
            <a:endParaRPr lang="ru-RU" dirty="0" smtClean="0"/>
          </a:p>
          <a:p>
            <a:r>
              <a:rPr lang="ru-RU" dirty="0" smtClean="0"/>
              <a:t>Качество обслуживания </a:t>
            </a:r>
            <a:r>
              <a:rPr lang="en-US" dirty="0" err="1" smtClean="0"/>
              <a:t>QoS</a:t>
            </a:r>
            <a:endParaRPr lang="ru-RU" dirty="0" smtClean="0"/>
          </a:p>
          <a:p>
            <a:r>
              <a:rPr lang="ru-RU" dirty="0" smtClean="0"/>
              <a:t>Резервные </a:t>
            </a:r>
            <a:r>
              <a:rPr lang="ru-RU" dirty="0" err="1" smtClean="0"/>
              <a:t>линки</a:t>
            </a:r>
            <a:endParaRPr lang="en-US" dirty="0" smtClean="0"/>
          </a:p>
          <a:p>
            <a:pPr lvl="1"/>
            <a:r>
              <a:rPr lang="ru-RU" dirty="0" smtClean="0"/>
              <a:t>Протокол </a:t>
            </a:r>
            <a:r>
              <a:rPr lang="en-US" dirty="0" smtClean="0"/>
              <a:t>Spanning Tree</a:t>
            </a:r>
          </a:p>
          <a:p>
            <a:pPr lvl="1"/>
            <a:r>
              <a:rPr lang="ru-RU" dirty="0" smtClean="0"/>
              <a:t>Агрегирование каналов</a:t>
            </a:r>
          </a:p>
          <a:p>
            <a:pPr lvl="2"/>
            <a:r>
              <a:rPr lang="ru-RU" dirty="0" smtClean="0"/>
              <a:t>Протокол </a:t>
            </a:r>
            <a:r>
              <a:rPr lang="en-US" dirty="0" smtClean="0"/>
              <a:t>LACP</a:t>
            </a:r>
          </a:p>
          <a:p>
            <a:r>
              <a:rPr lang="ru-RU" dirty="0" err="1" smtClean="0"/>
              <a:t>Зеркалирование</a:t>
            </a:r>
            <a:r>
              <a:rPr lang="en-US" dirty="0" smtClean="0"/>
              <a:t> (Port mirroring)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09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TCP/IP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сети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899592" y="404664"/>
          <a:ext cx="7734300" cy="6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" name="Document" r:id="rId3" imgW="8496111" imgH="7444927" progId="Word.Document.8">
                  <p:embed/>
                </p:oleObj>
              </mc:Choice>
              <mc:Fallback>
                <p:oleObj name="Document" r:id="rId3" imgW="8496111" imgH="7444927" progId="Word.Document.8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664"/>
                        <a:ext cx="7734300" cy="67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5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971600" y="764704"/>
          <a:ext cx="7704856" cy="59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9" name="Документ" r:id="rId3" imgW="6350508" imgH="5010912" progId="Word.Document.8">
                  <p:embed/>
                </p:oleObj>
              </mc:Choice>
              <mc:Fallback>
                <p:oleObj name="Документ" r:id="rId3" imgW="6350508" imgH="5010912" progId="Word.Document.8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64704"/>
                        <a:ext cx="7704856" cy="5989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7584" y="980728"/>
            <a:ext cx="813690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4400" b="1" dirty="0"/>
              <a:t>Конвергенция локальных и глобальных сетей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2708920"/>
            <a:ext cx="3168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Различия</a:t>
            </a:r>
            <a:r>
              <a:rPr lang="ru-RU" dirty="0" smtClean="0"/>
              <a:t> (80-е):</a:t>
            </a:r>
          </a:p>
          <a:p>
            <a:pPr marL="342900" indent="-342900"/>
            <a:r>
              <a:rPr lang="ru-RU" dirty="0" smtClean="0"/>
              <a:t>Протяженность</a:t>
            </a:r>
          </a:p>
          <a:p>
            <a:pPr marL="342900" indent="-342900"/>
            <a:r>
              <a:rPr lang="ru-RU" dirty="0" smtClean="0"/>
              <a:t>Качество линий связи</a:t>
            </a:r>
          </a:p>
          <a:p>
            <a:pPr marL="342900" indent="-342900"/>
            <a:r>
              <a:rPr lang="ru-RU" dirty="0" smtClean="0"/>
              <a:t>Сложность методов передачи данных</a:t>
            </a:r>
          </a:p>
          <a:p>
            <a:pPr marL="342900" indent="-342900"/>
            <a:r>
              <a:rPr lang="ru-RU" dirty="0" smtClean="0"/>
              <a:t>Скорость</a:t>
            </a:r>
          </a:p>
          <a:p>
            <a:pPr marL="342900" indent="-342900"/>
            <a:r>
              <a:rPr lang="ru-RU" dirty="0" smtClean="0"/>
              <a:t>Разнообразие услуг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96036" y="2636912"/>
            <a:ext cx="38524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dirty="0" smtClean="0"/>
              <a:t>Технологии </a:t>
            </a:r>
            <a:r>
              <a:rPr lang="en-US" dirty="0" smtClean="0"/>
              <a:t>(Ethernet, ATM)</a:t>
            </a:r>
            <a:endParaRPr lang="ru-RU" dirty="0" smtClean="0"/>
          </a:p>
          <a:p>
            <a:pPr marL="342900" indent="-342900"/>
            <a:r>
              <a:rPr lang="ru-RU" dirty="0" smtClean="0"/>
              <a:t>Протоколы </a:t>
            </a:r>
            <a:r>
              <a:rPr lang="en-US" dirty="0" smtClean="0"/>
              <a:t>(IP)</a:t>
            </a:r>
            <a:endParaRPr lang="ru-RU" dirty="0" smtClean="0"/>
          </a:p>
          <a:p>
            <a:pPr marL="342900" indent="-342900"/>
            <a:r>
              <a:rPr lang="en-US" dirty="0" smtClean="0"/>
              <a:t>WWW, intranet</a:t>
            </a:r>
            <a:endParaRPr lang="ru-RU" dirty="0" smtClean="0"/>
          </a:p>
          <a:p>
            <a:pPr marL="342900" indent="-342900"/>
            <a:r>
              <a:rPr lang="ru-RU" dirty="0" smtClean="0"/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1392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Адресация в </a:t>
            </a:r>
            <a:r>
              <a:rPr kumimoji="0" lang="en-US" altLang="ru-RU" b="1" kern="0" dirty="0" smtClean="0"/>
              <a:t>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893303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Сетевые интерфейсы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5580112" y="1893303"/>
            <a:ext cx="2664296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2420888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интерфейс</a:t>
            </a:r>
          </a:p>
          <a:p>
            <a:r>
              <a:rPr lang="ru-RU" dirty="0" smtClean="0"/>
              <a:t>Порт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 flipH="1">
            <a:off x="2375756" y="980728"/>
            <a:ext cx="162018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>
            <a:off x="5292080" y="980728"/>
            <a:ext cx="162018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21550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Локальный адрес</a:t>
            </a: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3407042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r>
              <a:rPr lang="ru-RU" dirty="0" smtClean="0"/>
              <a:t>-адрес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6228184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DNS-</a:t>
            </a:r>
            <a:r>
              <a:rPr lang="ru-RU" dirty="0" smtClean="0"/>
              <a:t>имя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H="1">
            <a:off x="1979712" y="2420888"/>
            <a:ext cx="288032" cy="1440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2627784" y="2420888"/>
            <a:ext cx="2016224" cy="13681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>
            <a:off x="3185846" y="2420888"/>
            <a:ext cx="4374486" cy="1440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21550" y="4351249"/>
            <a:ext cx="2664296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О</a:t>
            </a:r>
            <a:r>
              <a:rPr lang="ru-RU" sz="1400" dirty="0" smtClean="0"/>
              <a:t>пределяется </a:t>
            </a:r>
            <a:r>
              <a:rPr lang="ru-RU" sz="1400" dirty="0"/>
              <a:t>технологией подсети, однозначно определяет узел в пределах подсети</a:t>
            </a:r>
          </a:p>
          <a:p>
            <a:pPr lvl="0"/>
            <a:r>
              <a:rPr lang="ru-RU" sz="1400" dirty="0"/>
              <a:t>Для большинства технологий </a:t>
            </a:r>
            <a:r>
              <a:rPr lang="ru-RU" sz="1400" b="1" dirty="0"/>
              <a:t>локальных сетей</a:t>
            </a:r>
            <a:r>
              <a:rPr lang="ru-RU" sz="1400" dirty="0"/>
              <a:t> - это MAC-адрес сетевого адаптера или порта маршрутизатора, например: </a:t>
            </a:r>
            <a:r>
              <a:rPr lang="ru-RU" sz="1400" dirty="0" smtClean="0"/>
              <a:t>11-А0-17-3D-BC-01</a:t>
            </a:r>
          </a:p>
          <a:p>
            <a:pPr lvl="0"/>
            <a:r>
              <a:rPr lang="ru-RU" sz="1400" dirty="0" smtClean="0"/>
              <a:t>Обычно физические</a:t>
            </a:r>
            <a:endParaRPr lang="ru-RU" sz="14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846" y="4365104"/>
            <a:ext cx="304233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О</a:t>
            </a:r>
            <a:r>
              <a:rPr lang="ru-RU" sz="1400" dirty="0" smtClean="0"/>
              <a:t>днозначно </a:t>
            </a:r>
            <a:r>
              <a:rPr lang="ru-RU" sz="1400" dirty="0"/>
              <a:t>определяет узел в пределах составной сети</a:t>
            </a:r>
          </a:p>
          <a:p>
            <a:pPr lvl="0"/>
            <a:r>
              <a:rPr lang="ru-RU" sz="1400" dirty="0"/>
              <a:t>С</a:t>
            </a:r>
            <a:r>
              <a:rPr lang="ru-RU" sz="1400" dirty="0" smtClean="0"/>
              <a:t>остоит </a:t>
            </a:r>
            <a:r>
              <a:rPr lang="ru-RU" sz="1400" dirty="0"/>
              <a:t>из двух частей: номера сети и номера узла</a:t>
            </a:r>
          </a:p>
          <a:p>
            <a:pPr lvl="0"/>
            <a:r>
              <a:rPr lang="ru-RU" sz="1400" dirty="0"/>
              <a:t>И</a:t>
            </a:r>
            <a:r>
              <a:rPr lang="ru-RU" sz="1400" dirty="0" smtClean="0"/>
              <a:t>меет </a:t>
            </a:r>
            <a:r>
              <a:rPr lang="ru-RU" sz="1400" dirty="0"/>
              <a:t>размер 4 </a:t>
            </a:r>
            <a:r>
              <a:rPr lang="ru-RU" sz="1400" dirty="0" smtClean="0"/>
              <a:t>байта (32 бита), </a:t>
            </a:r>
            <a:r>
              <a:rPr lang="ru-RU" sz="1400" dirty="0"/>
              <a:t>например, </a:t>
            </a:r>
            <a:r>
              <a:rPr lang="ru-RU" sz="1400" dirty="0" smtClean="0"/>
              <a:t>109.26.17.100</a:t>
            </a:r>
          </a:p>
          <a:p>
            <a:pPr lvl="0"/>
            <a:r>
              <a:rPr lang="ru-RU" sz="1400" dirty="0" smtClean="0"/>
              <a:t>Номер сети определяется администратором</a:t>
            </a:r>
          </a:p>
          <a:p>
            <a:pPr lvl="0"/>
            <a:r>
              <a:rPr lang="ru-RU" sz="1400" dirty="0" smtClean="0"/>
              <a:t>Номер хоста назначается администратором или автоматически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300192" y="4377283"/>
            <a:ext cx="2736304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используется на прикладном уровне, например, в протоколах </a:t>
            </a:r>
            <a:r>
              <a:rPr lang="en-US" sz="1400" dirty="0" smtClean="0"/>
              <a:t>WWW </a:t>
            </a:r>
            <a:r>
              <a:rPr lang="ru-RU" sz="1400" dirty="0" smtClean="0"/>
              <a:t>или </a:t>
            </a:r>
            <a:r>
              <a:rPr lang="en-US" sz="1400" dirty="0" smtClean="0"/>
              <a:t>SSH</a:t>
            </a:r>
          </a:p>
          <a:p>
            <a:pPr lvl="0"/>
            <a:r>
              <a:rPr lang="ru-RU" sz="1400" dirty="0" smtClean="0"/>
              <a:t>Несколько компонент: имя </a:t>
            </a:r>
            <a:r>
              <a:rPr lang="ru-RU" sz="1400" dirty="0"/>
              <a:t>машины, </a:t>
            </a:r>
            <a:r>
              <a:rPr lang="ru-RU" sz="1400" dirty="0" smtClean="0"/>
              <a:t>имя </a:t>
            </a:r>
            <a:r>
              <a:rPr lang="ru-RU" sz="1400" dirty="0"/>
              <a:t>организации, </a:t>
            </a:r>
            <a:r>
              <a:rPr lang="ru-RU" sz="1400" dirty="0" smtClean="0"/>
              <a:t>домен, страна (</a:t>
            </a:r>
            <a:r>
              <a:rPr lang="en-US" sz="1400" dirty="0" smtClean="0"/>
              <a:t>my</a:t>
            </a:r>
            <a:r>
              <a:rPr lang="ru-RU" sz="1400" dirty="0" smtClean="0"/>
              <a:t>.</a:t>
            </a:r>
            <a:r>
              <a:rPr lang="en-US" sz="1400" dirty="0" err="1" smtClean="0"/>
              <a:t>urfu</a:t>
            </a:r>
            <a:r>
              <a:rPr lang="ru-RU" sz="1400" dirty="0" smtClean="0"/>
              <a:t>.</a:t>
            </a:r>
            <a:r>
              <a:rPr lang="ru-RU" sz="1400" dirty="0" err="1" smtClean="0"/>
              <a:t>ru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dirty="0" smtClean="0"/>
              <a:t>Домены регистрируются централизованно</a:t>
            </a:r>
          </a:p>
          <a:p>
            <a:pPr lvl="0"/>
            <a:r>
              <a:rPr lang="ru-RU" sz="1400" dirty="0" smtClean="0"/>
              <a:t>Имена хостов назначаются администратором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239079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None/>
            </a:pPr>
            <a:r>
              <a:rPr lang="ru-RU" sz="1200" dirty="0" smtClean="0">
                <a:solidFill>
                  <a:srgbClr val="100E0C"/>
                </a:solidFill>
              </a:rPr>
              <a:t>Устройства </a:t>
            </a:r>
            <a:r>
              <a:rPr lang="en-US" sz="1200" dirty="0" smtClean="0">
                <a:solidFill>
                  <a:srgbClr val="100E0C"/>
                </a:solidFill>
              </a:rPr>
              <a:t>L</a:t>
            </a:r>
            <a:r>
              <a:rPr lang="ru-RU" sz="1200" dirty="0" smtClean="0">
                <a:solidFill>
                  <a:srgbClr val="100E0C"/>
                </a:solidFill>
              </a:rPr>
              <a:t>2 </a:t>
            </a:r>
            <a:r>
              <a:rPr lang="en-US" sz="1200" dirty="0" smtClean="0">
                <a:solidFill>
                  <a:srgbClr val="100E0C"/>
                </a:solidFill>
              </a:rPr>
              <a:t>(</a:t>
            </a:r>
            <a:r>
              <a:rPr lang="ru-RU" sz="1200" dirty="0" smtClean="0">
                <a:solidFill>
                  <a:srgbClr val="100E0C"/>
                </a:solidFill>
              </a:rPr>
              <a:t>концентраторы, мосты, коммутаторы) прозрачны для </a:t>
            </a:r>
            <a:r>
              <a:rPr lang="en-US" sz="1200" dirty="0" smtClean="0">
                <a:solidFill>
                  <a:srgbClr val="100E0C"/>
                </a:solidFill>
              </a:rPr>
              <a:t>IP </a:t>
            </a:r>
            <a:r>
              <a:rPr lang="ru-RU" sz="1200" dirty="0" smtClean="0">
                <a:solidFill>
                  <a:srgbClr val="100E0C"/>
                </a:solidFill>
              </a:rPr>
              <a:t>и могут не иметь своих адресов</a:t>
            </a:r>
            <a:endParaRPr lang="en-US" sz="120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66800" y="30480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Формат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86764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/>
              <a:t>Двоичная нотация </a:t>
            </a:r>
          </a:p>
          <a:p>
            <a:pPr algn="ctr">
              <a:buNone/>
            </a:pPr>
            <a:r>
              <a:rPr lang="ru-RU" dirty="0"/>
              <a:t>10000000 00001010 11111111 00011110 </a:t>
            </a:r>
          </a:p>
          <a:p>
            <a:pPr algn="ctr">
              <a:buNone/>
            </a:pPr>
            <a:r>
              <a:rPr lang="ru-RU" b="1" dirty="0" smtClean="0"/>
              <a:t>Шестнадцатеричная </a:t>
            </a:r>
            <a:r>
              <a:rPr lang="ru-RU" b="1" dirty="0"/>
              <a:t>нотация</a:t>
            </a:r>
          </a:p>
          <a:p>
            <a:pPr algn="ctr">
              <a:buNone/>
            </a:pPr>
            <a:r>
              <a:rPr lang="ru-RU" dirty="0"/>
              <a:t>80.0</a:t>
            </a:r>
            <a:r>
              <a:rPr lang="en-GB" dirty="0"/>
              <a:t>A</a:t>
            </a:r>
            <a:r>
              <a:rPr lang="ru-RU" dirty="0"/>
              <a:t>.</a:t>
            </a:r>
            <a:r>
              <a:rPr lang="en-GB" dirty="0"/>
              <a:t>FF</a:t>
            </a:r>
            <a:r>
              <a:rPr lang="ru-RU" dirty="0"/>
              <a:t>.1</a:t>
            </a:r>
            <a:r>
              <a:rPr lang="en-GB" dirty="0"/>
              <a:t>E</a:t>
            </a:r>
            <a:endParaRPr lang="ru-RU" dirty="0"/>
          </a:p>
          <a:p>
            <a:pPr algn="ctr">
              <a:buNone/>
            </a:pPr>
            <a:r>
              <a:rPr lang="ru-RU" b="1" dirty="0" smtClean="0"/>
              <a:t>Десятичная </a:t>
            </a:r>
            <a:r>
              <a:rPr lang="ru-RU" b="1" dirty="0"/>
              <a:t>нотация </a:t>
            </a:r>
          </a:p>
          <a:p>
            <a:pPr algn="ctr">
              <a:buNone/>
            </a:pPr>
            <a:r>
              <a:rPr lang="ru-RU" dirty="0"/>
              <a:t>128.10.255.30  </a:t>
            </a:r>
          </a:p>
          <a:p>
            <a:pPr algn="ctr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429000"/>
            <a:ext cx="82276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Разделение сети и хоста</a:t>
            </a:r>
          </a:p>
          <a:p>
            <a:pPr marL="342900" lvl="1" indent="-342900"/>
            <a:r>
              <a:rPr lang="ru-RU" dirty="0" smtClean="0"/>
              <a:t>Фиксированная граница</a:t>
            </a:r>
            <a:r>
              <a:rPr lang="en-US" dirty="0"/>
              <a:t>(RFC 760</a:t>
            </a:r>
            <a:r>
              <a:rPr lang="en-US" dirty="0" smtClean="0"/>
              <a:t>)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На начальном этапе </a:t>
            </a:r>
          </a:p>
          <a:p>
            <a:pPr marL="342900" indent="-342900"/>
            <a:r>
              <a:rPr lang="ru-RU" dirty="0" smtClean="0"/>
              <a:t>Классы адресов (</a:t>
            </a:r>
            <a:r>
              <a:rPr lang="en-US" dirty="0" smtClean="0"/>
              <a:t>RFC 791)</a:t>
            </a:r>
            <a:endParaRPr lang="ru-RU" dirty="0" smtClean="0"/>
          </a:p>
          <a:p>
            <a:pPr marL="800100" lvl="1" indent="-342900"/>
            <a:r>
              <a:rPr lang="en-US" dirty="0" smtClean="0"/>
              <a:t>A, B, C</a:t>
            </a:r>
          </a:p>
          <a:p>
            <a:pPr marL="342900" indent="-342900"/>
            <a:r>
              <a:rPr lang="ru-RU" dirty="0" err="1" smtClean="0"/>
              <a:t>Безклассовая</a:t>
            </a:r>
            <a:r>
              <a:rPr lang="ru-RU" dirty="0" smtClean="0"/>
              <a:t> адресация с использованием маски</a:t>
            </a:r>
            <a:r>
              <a:rPr lang="en-US" dirty="0" smtClean="0"/>
              <a:t> (RFC 950, RFC 1518)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Наибольшая гибкость</a:t>
            </a:r>
            <a:endParaRPr lang="en-US" dirty="0" smtClean="0"/>
          </a:p>
          <a:p>
            <a:pPr marL="800100" lvl="1" indent="-342900"/>
            <a:r>
              <a:rPr lang="ru-RU" dirty="0" smtClean="0"/>
              <a:t>Ослабление нехватки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808856"/>
            <a:ext cx="8731696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Пулы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-адресов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для автономных сетей</a:t>
            </a:r>
            <a:endParaRPr kumimoji="0" lang="en-US" altLang="ru-RU" b="1" kern="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19672" y="2852936"/>
          <a:ext cx="6177217" cy="269384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2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Маска, 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Обычно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.*.*.*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/24, /16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172.16.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*</a:t>
                      </a:r>
                    </a:p>
                    <a:p>
                      <a:pPr algn="ctr"/>
                      <a:r>
                        <a:rPr lang="ru-RU" dirty="0" smtClean="0"/>
                        <a:t>172.31.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</a:t>
                      </a:r>
                      <a:r>
                        <a:rPr lang="ru-RU" dirty="0" smtClean="0"/>
                        <a:t>168</a:t>
                      </a:r>
                      <a:r>
                        <a:rPr lang="en-US" dirty="0" smtClean="0"/>
                        <a:t>.*.*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Link-Local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169.254.0.0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3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3995936" y="3284984"/>
            <a:ext cx="1296144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95936" y="3645024"/>
            <a:ext cx="1296144" cy="432048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6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18864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«свою» сеть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2587262" y="2491850"/>
            <a:ext cx="4176464" cy="400110"/>
            <a:chOff x="1979712" y="2996952"/>
            <a:chExt cx="4176464" cy="40011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1979712" y="2996952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2996952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2996952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996952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996952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81447" y="3670271"/>
            <a:ext cx="7488473" cy="591701"/>
            <a:chOff x="1086594" y="4145260"/>
            <a:chExt cx="7488473" cy="591701"/>
          </a:xfrm>
        </p:grpSpPr>
        <p:sp>
          <p:nvSpPr>
            <p:cNvPr id="16" name="Прямоугольник 15"/>
            <p:cNvSpPr/>
            <p:nvPr/>
          </p:nvSpPr>
          <p:spPr bwMode="auto">
            <a:xfrm>
              <a:off x="4398603" y="4145260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8603" y="4145260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15" y="4145260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6795" y="4145260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915" y="4145260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3842" y="4147145"/>
              <a:ext cx="110015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6594" y="4147145"/>
              <a:ext cx="110015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992" y="4145260"/>
              <a:ext cx="1100150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0x800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4" name="Правая фигурная скобка 13"/>
            <p:cNvSpPr/>
            <p:nvPr/>
          </p:nvSpPr>
          <p:spPr bwMode="auto">
            <a:xfrm rot="5400000">
              <a:off x="2642814" y="2995633"/>
              <a:ext cx="185108" cy="329754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авая фигурная скобка 26"/>
            <p:cNvSpPr/>
            <p:nvPr/>
          </p:nvSpPr>
          <p:spPr bwMode="auto">
            <a:xfrm rot="5400000">
              <a:off x="6371640" y="2576161"/>
              <a:ext cx="185108" cy="41364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9735" y="4261266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L2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11849" y="419708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IP, L3</a:t>
            </a:r>
            <a:endParaRPr lang="ru-RU" dirty="0"/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4568591" y="2942551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Выгнутая вверх стрелка 30"/>
          <p:cNvSpPr/>
          <p:nvPr/>
        </p:nvSpPr>
        <p:spPr bwMode="auto">
          <a:xfrm flipH="1" flipV="1">
            <a:off x="1444499" y="4197085"/>
            <a:ext cx="4879825" cy="1240105"/>
          </a:xfrm>
          <a:prstGeom prst="curvedDownArrow">
            <a:avLst>
              <a:gd name="adj1" fmla="val 6854"/>
              <a:gd name="adj2" fmla="val 29870"/>
              <a:gd name="adj3" fmla="val 134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158" y="5259978"/>
            <a:ext cx="90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ru-RU" dirty="0"/>
          </a:p>
        </p:txBody>
      </p:sp>
      <p:sp>
        <p:nvSpPr>
          <p:cNvPr id="2" name="Стрелка влево 1"/>
          <p:cNvSpPr/>
          <p:nvPr/>
        </p:nvSpPr>
        <p:spPr bwMode="auto">
          <a:xfrm>
            <a:off x="5873838" y="5293971"/>
            <a:ext cx="876021" cy="336423"/>
          </a:xfrm>
          <a:prstGeom prst="lef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6900115" y="4703294"/>
          <a:ext cx="164846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ip-02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mac-02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3835" y="1160889"/>
            <a:ext cx="1368152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9" name="Стрелка вниз 38"/>
          <p:cNvSpPr/>
          <p:nvPr/>
        </p:nvSpPr>
        <p:spPr bwMode="auto">
          <a:xfrm>
            <a:off x="4251329" y="1628800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5649" y="1059413"/>
            <a:ext cx="2268150" cy="11387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=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соседнюю сеть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4875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3" y="2996952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9" y="545395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5" y="408391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24" y="392309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9" y="5482133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94" y="573745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1394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259632" y="3946963"/>
            <a:ext cx="360040" cy="1257497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912122" y="3946963"/>
            <a:ext cx="643654" cy="162648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15740" y="3789040"/>
            <a:ext cx="948148" cy="432048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2852807" y="2520738"/>
            <a:ext cx="803326" cy="65623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/>
          <p:nvPr/>
        </p:nvCxnSpPr>
        <p:spPr bwMode="auto">
          <a:xfrm>
            <a:off x="5024214" y="2684775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7452320" y="3572069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6762689" y="3808142"/>
            <a:ext cx="893381" cy="18531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6300192" y="3789040"/>
            <a:ext cx="205457" cy="194841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5348295" y="3808142"/>
            <a:ext cx="765729" cy="6289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547664" y="268477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7599" y="25207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1625" y="149407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538" y="221500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4056" y="226351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9814" y="5703850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89810" y="504363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192.168.2.27/24</a:t>
            </a:r>
          </a:p>
        </p:txBody>
      </p:sp>
    </p:spTree>
    <p:extLst>
      <p:ext uri="{BB962C8B-B14F-4D97-AF65-F5344CB8AC3E}">
        <p14:creationId xmlns:p14="http://schemas.microsoft.com/office/powerpoint/2010/main" val="33147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Картинки по запросу router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85" y="4725144"/>
            <a:ext cx="4362455" cy="23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Маршрутизатор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83642" y="1773982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Switch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L2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Внутри локальной сети</a:t>
            </a:r>
            <a:endParaRPr lang="ru-RU" sz="1800" dirty="0"/>
          </a:p>
          <a:p>
            <a:pPr marL="285750" indent="-285750"/>
            <a:r>
              <a:rPr lang="ru-RU" sz="1800" dirty="0" smtClean="0"/>
              <a:t>Много портов</a:t>
            </a:r>
            <a:r>
              <a:rPr lang="en-US" sz="1800" dirty="0" smtClean="0"/>
              <a:t>: </a:t>
            </a:r>
            <a:r>
              <a:rPr lang="en-US" sz="1800" dirty="0"/>
              <a:t>5, 24, 48, </a:t>
            </a:r>
            <a:r>
              <a:rPr lang="en-US" sz="1800" dirty="0" smtClean="0"/>
              <a:t>…</a:t>
            </a:r>
            <a:endParaRPr lang="ru-RU" sz="1800" dirty="0" smtClean="0"/>
          </a:p>
          <a:p>
            <a:pPr marL="285750" indent="-285750"/>
            <a:r>
              <a:rPr lang="ru-RU" sz="1800" dirty="0"/>
              <a:t>Коммутация по </a:t>
            </a:r>
            <a:r>
              <a:rPr lang="en-US" sz="1800" dirty="0"/>
              <a:t>MAC</a:t>
            </a:r>
            <a:r>
              <a:rPr lang="ru-RU" sz="1800" dirty="0" smtClean="0"/>
              <a:t>-адресам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Таблица </a:t>
            </a:r>
            <a:r>
              <a:rPr lang="en-US" sz="1800" dirty="0" smtClean="0"/>
              <a:t>MAC </a:t>
            </a:r>
            <a:r>
              <a:rPr lang="en-US" sz="1800" dirty="0" smtClean="0">
                <a:sym typeface="Wingdings" panose="05000000000000000000" pitchFamily="2" charset="2"/>
              </a:rPr>
              <a:t> 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en-US" sz="1800" dirty="0"/>
          </a:p>
          <a:p>
            <a:pPr marL="285750" indent="-285750"/>
            <a:r>
              <a:rPr lang="ru-RU" sz="1800" dirty="0" smtClean="0"/>
              <a:t>Может не иметь своего адреса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У управляемых 1 адрес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Бывают неуправляемые</a:t>
            </a:r>
          </a:p>
          <a:p>
            <a:pPr marL="742950" lvl="1" indent="-285750"/>
            <a:r>
              <a:rPr lang="ru-RU" sz="1800" dirty="0" smtClean="0"/>
              <a:t>Только самые простые</a:t>
            </a:r>
            <a:endParaRPr lang="en-US" sz="1800" dirty="0" smtClean="0"/>
          </a:p>
          <a:p>
            <a:pPr marL="285750" indent="-285750"/>
            <a:endParaRPr lang="ru-RU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765476"/>
            <a:ext cx="4266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Router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L3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Соединяет локальные сети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Мало портов: 2 – 4</a:t>
            </a:r>
          </a:p>
          <a:p>
            <a:pPr marL="742950" lvl="1" indent="-285750"/>
            <a:r>
              <a:rPr lang="en-US" sz="1800" dirty="0" smtClean="0"/>
              <a:t>Router-on-a-Stick – 1</a:t>
            </a:r>
            <a:r>
              <a:rPr lang="ru-RU" sz="1800" dirty="0" smtClean="0"/>
              <a:t> порт</a:t>
            </a:r>
          </a:p>
          <a:p>
            <a:pPr marL="285750" indent="-285750"/>
            <a:r>
              <a:rPr lang="ru-RU" sz="1800" dirty="0" smtClean="0"/>
              <a:t>Коммутация по </a:t>
            </a:r>
            <a:r>
              <a:rPr lang="en-US" sz="1800" dirty="0" smtClean="0"/>
              <a:t>IP/Netmask</a:t>
            </a:r>
          </a:p>
          <a:p>
            <a:pPr marL="742950" lvl="1" indent="-285750"/>
            <a:r>
              <a:rPr lang="en-US" sz="1800" dirty="0" smtClean="0"/>
              <a:t>ARP-</a:t>
            </a:r>
            <a:r>
              <a:rPr lang="ru-RU" sz="1800" dirty="0" smtClean="0"/>
              <a:t>таблица: </a:t>
            </a:r>
            <a:r>
              <a:rPr lang="en-US" sz="1800" dirty="0" smtClean="0"/>
              <a:t>IP </a:t>
            </a:r>
            <a:r>
              <a:rPr lang="en-US" sz="1800" dirty="0" smtClean="0">
                <a:sym typeface="Wingdings" panose="05000000000000000000" pitchFamily="2" charset="2"/>
              </a:rPr>
              <a:t> MAC</a:t>
            </a:r>
          </a:p>
          <a:p>
            <a:pPr marL="742950" lvl="1" indent="-285750"/>
            <a:r>
              <a:rPr lang="ru-RU" sz="1800" dirty="0" smtClean="0">
                <a:sym typeface="Wingdings" panose="05000000000000000000" pitchFamily="2" charset="2"/>
              </a:rPr>
              <a:t>Таблица </a:t>
            </a:r>
            <a:r>
              <a:rPr lang="en-US" sz="1800" dirty="0" err="1" smtClean="0">
                <a:sym typeface="Wingdings" panose="05000000000000000000" pitchFamily="2" charset="2"/>
              </a:rPr>
              <a:t>ip</a:t>
            </a:r>
            <a:r>
              <a:rPr lang="en-US" sz="1800" dirty="0" smtClean="0">
                <a:sym typeface="Wingdings" panose="05000000000000000000" pitchFamily="2" charset="2"/>
              </a:rPr>
              <a:t>/netmask  IP/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Сколько портов – столько адресов</a:t>
            </a:r>
          </a:p>
          <a:p>
            <a:pPr marL="742950" lvl="1" indent="-285750"/>
            <a:r>
              <a:rPr lang="en-US" sz="1800" dirty="0" smtClean="0"/>
              <a:t>MAC &amp; IP</a:t>
            </a:r>
            <a:endParaRPr lang="ru-RU" sz="1800" dirty="0"/>
          </a:p>
          <a:p>
            <a:pPr marL="285750" indent="-285750"/>
            <a:r>
              <a:rPr lang="ru-RU" sz="1800" dirty="0" smtClean="0"/>
              <a:t>Всегда управляемые</a:t>
            </a:r>
            <a:endParaRPr lang="ru-RU" sz="1800" dirty="0"/>
          </a:p>
        </p:txBody>
      </p:sp>
      <p:pic>
        <p:nvPicPr>
          <p:cNvPr id="221188" name="Picture 4" descr="Картинки по запросу switch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3235981" cy="11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&amp; </a:t>
            </a:r>
            <a:r>
              <a:rPr kumimoji="0" lang="ru-RU" altLang="ru-RU" b="1" kern="0" dirty="0" smtClean="0"/>
              <a:t>Маршрутизатор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4018" name="Picture 2" descr="Картинки по запросу dir-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13" y="5445224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13176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Соединительная линия уступом 4"/>
          <p:cNvCxnSpPr>
            <a:stCxn id="7" idx="3"/>
            <a:endCxn id="8" idx="2"/>
          </p:cNvCxnSpPr>
          <p:nvPr/>
        </p:nvCxnSpPr>
        <p:spPr bwMode="auto">
          <a:xfrm>
            <a:off x="4752020" y="5841268"/>
            <a:ext cx="984883" cy="514934"/>
          </a:xfrm>
          <a:prstGeom prst="bentConnector4">
            <a:avLst>
              <a:gd name="adj1" fmla="val 9139"/>
              <a:gd name="adj2" fmla="val 1314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8" idx="3"/>
          </p:cNvCxnSpPr>
          <p:nvPr/>
        </p:nvCxnSpPr>
        <p:spPr bwMode="auto">
          <a:xfrm flipV="1">
            <a:off x="6541765" y="5013176"/>
            <a:ext cx="1054571" cy="67151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Соединительная линия уступом 15"/>
          <p:cNvCxnSpPr>
            <a:stCxn id="7" idx="1"/>
          </p:cNvCxnSpPr>
          <p:nvPr/>
        </p:nvCxnSpPr>
        <p:spPr bwMode="auto">
          <a:xfrm rot="10800000">
            <a:off x="1835697" y="5643246"/>
            <a:ext cx="1035117" cy="19802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Соединительная линия уступом 21"/>
          <p:cNvCxnSpPr>
            <a:stCxn id="7" idx="0"/>
          </p:cNvCxnSpPr>
          <p:nvPr/>
        </p:nvCxnSpPr>
        <p:spPr bwMode="auto">
          <a:xfrm rot="16200000" flipV="1">
            <a:off x="2756049" y="4389855"/>
            <a:ext cx="135016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 bwMode="auto">
          <a:xfrm rot="5400000">
            <a:off x="2769550" y="5303459"/>
            <a:ext cx="108014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Соединительная линия уступом 28"/>
          <p:cNvCxnSpPr>
            <a:stCxn id="7" idx="2"/>
          </p:cNvCxnSpPr>
          <p:nvPr/>
        </p:nvCxnSpPr>
        <p:spPr bwMode="auto">
          <a:xfrm rot="5400000">
            <a:off x="2643536" y="5429473"/>
            <a:ext cx="360042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804248" y="306896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D-Link DIR-300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7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68689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</a:t>
            </a:r>
            <a:r>
              <a:rPr kumimoji="0" lang="en-US" altLang="ru-RU" b="1" kern="0" dirty="0" smtClean="0"/>
              <a:t>2 hops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02" y="1906333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57192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58" y="532844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80917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  <a:p>
            <a:pPr>
              <a:buNone/>
            </a:pPr>
            <a:r>
              <a:rPr lang="en-US" sz="1600" dirty="0" smtClean="0"/>
              <a:t>mac-42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9816" y="1906333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  <a:p>
            <a:pPr>
              <a:buNone/>
            </a:pPr>
            <a:r>
              <a:rPr lang="en-US" sz="1600" dirty="0" smtClean="0"/>
              <a:t>mac-02</a:t>
            </a:r>
          </a:p>
        </p:txBody>
      </p:sp>
      <p:cxnSp>
        <p:nvCxnSpPr>
          <p:cNvPr id="5" name="Соединительная линия уступом 4"/>
          <p:cNvCxnSpPr>
            <a:stCxn id="6" idx="1"/>
            <a:endCxn id="7" idx="0"/>
          </p:cNvCxnSpPr>
          <p:nvPr/>
        </p:nvCxnSpPr>
        <p:spPr bwMode="auto">
          <a:xfrm rot="10800000" flipV="1">
            <a:off x="1020646" y="2577846"/>
            <a:ext cx="627656" cy="257934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22" idx="3"/>
            <a:endCxn id="8" idx="0"/>
          </p:cNvCxnSpPr>
          <p:nvPr/>
        </p:nvCxnSpPr>
        <p:spPr bwMode="auto">
          <a:xfrm>
            <a:off x="7699151" y="2190812"/>
            <a:ext cx="765578" cy="31376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28005" y="1805790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192.168.1.1/24</a:t>
            </a:r>
          </a:p>
          <a:p>
            <a:pPr algn="r">
              <a:buNone/>
            </a:pPr>
            <a:r>
              <a:rPr lang="en-US" sz="1600" dirty="0" smtClean="0"/>
              <a:t>mac-01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9682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33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</a:t>
            </a:r>
            <a:r>
              <a:rPr lang="ru-RU" sz="1600" dirty="0" smtClean="0"/>
              <a:t>33</a:t>
            </a:r>
            <a:endParaRPr lang="en-US" sz="1600" dirty="0" smtClean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2140445" y="3105519"/>
          <a:ext cx="5250180" cy="21336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№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IP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MAC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 bwMode="auto">
          <a:xfrm>
            <a:off x="1250163" y="3170619"/>
            <a:ext cx="576064" cy="288031"/>
          </a:xfrm>
          <a:prstGeom prst="wedgeRoundRectCallout">
            <a:avLst>
              <a:gd name="adj1" fmla="val 104169"/>
              <a:gd name="adj2" fmla="val 22872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7793908" y="3279009"/>
            <a:ext cx="576064" cy="288031"/>
          </a:xfrm>
          <a:prstGeom prst="wedgeRoundRectCallout">
            <a:avLst>
              <a:gd name="adj1" fmla="val -120702"/>
              <a:gd name="adj2" fmla="val 102239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26" y="151929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Соединительная линия уступом 23"/>
          <p:cNvCxnSpPr>
            <a:stCxn id="22" idx="1"/>
            <a:endCxn id="6" idx="3"/>
          </p:cNvCxnSpPr>
          <p:nvPr/>
        </p:nvCxnSpPr>
        <p:spPr bwMode="auto">
          <a:xfrm rot="10800000" flipV="1">
            <a:off x="3258028" y="2190812"/>
            <a:ext cx="2831399" cy="3870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765535" y="1498255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2</a:t>
            </a:r>
            <a:r>
              <a:rPr lang="en-US" sz="1600" dirty="0" smtClean="0"/>
              <a:t>.</a:t>
            </a:r>
            <a:r>
              <a:rPr lang="ru-RU" sz="1600" dirty="0" smtClean="0"/>
              <a:t>2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mac-0</a:t>
            </a:r>
            <a:r>
              <a:rPr lang="ru-RU" sz="1600" dirty="0"/>
              <a:t>4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548330" y="1492947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</a:t>
            </a:r>
            <a:r>
              <a:rPr lang="en-US" sz="1600" dirty="0" smtClean="0"/>
              <a:t>/24</a:t>
            </a:r>
          </a:p>
          <a:p>
            <a:pPr>
              <a:buNone/>
            </a:pPr>
            <a:r>
              <a:rPr lang="en-US" sz="1600" dirty="0" smtClean="0"/>
              <a:t>mac-0</a:t>
            </a:r>
            <a:r>
              <a:rPr lang="ru-RU" sz="1600" dirty="0" smtClean="0"/>
              <a:t>3</a:t>
            </a:r>
            <a:endParaRPr lang="en-US" sz="1600" dirty="0" smtClean="0"/>
          </a:p>
        </p:txBody>
      </p:sp>
      <p:sp>
        <p:nvSpPr>
          <p:cNvPr id="47" name="Скругленная прямоугольная выноска 46"/>
          <p:cNvSpPr/>
          <p:nvPr/>
        </p:nvSpPr>
        <p:spPr bwMode="auto">
          <a:xfrm>
            <a:off x="1121021" y="4182218"/>
            <a:ext cx="576064" cy="288031"/>
          </a:xfrm>
          <a:prstGeom prst="wedgeRoundRectCallout">
            <a:avLst>
              <a:gd name="adj1" fmla="val 125664"/>
              <a:gd name="adj2" fmla="val -99484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18283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маршрутизации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 routing table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556817"/>
            <a:ext cx="7103963" cy="44504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ip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 route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Codes: L - local, C - connected, S - static, R - RIP, M - mobile, B - BGP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D - EIGRP, EX - EIGRP external, O - OSPF, IA - OSPF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N1 - OSPF NSSA external type 1, N2 - OSPF NSSA external type 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E1 - OSPF external type 1, E2 - OSPF external type 2, E - EGP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IS-IS, L1 - IS-IS level-1, L2 - IS-IS level-2,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ia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* - candidate default, U - per-user static route, o - ODR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P - periodic downloaded static route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Gateway of last resort is 192.168.3.3 to network 0.0.0.0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    192.168.1.0/24 [1/0] via 192.168.2.2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192.168.2.0/24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192.168.2.0/24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192.168.2.1/32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192.168.3.0/24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192.168.3.0/24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192.168.3.1/32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S*   0.0.0.0/0 [1/0] via 192.168.3.3</a:t>
            </a: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020272" y="4653136"/>
            <a:ext cx="1997968" cy="720080"/>
          </a:xfrm>
          <a:prstGeom prst="wedgeRoundRectCallout">
            <a:avLst>
              <a:gd name="adj1" fmla="val -66332"/>
              <a:gd name="adj2" fmla="val -31085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автоматически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  <a:p>
            <a:pPr marL="171450" indent="-171450"/>
            <a:r>
              <a:rPr lang="ru-RU" sz="1200" dirty="0" smtClean="0">
                <a:solidFill>
                  <a:srgbClr val="100E0C"/>
                </a:solidFill>
              </a:rPr>
              <a:t>Свой </a:t>
            </a:r>
            <a:r>
              <a:rPr lang="en-US" sz="1200" dirty="0" smtClean="0">
                <a:solidFill>
                  <a:srgbClr val="100E0C"/>
                </a:solidFill>
              </a:rPr>
              <a:t>IP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ая прямоугольная выноска 22"/>
          <p:cNvSpPr/>
          <p:nvPr/>
        </p:nvSpPr>
        <p:spPr bwMode="auto">
          <a:xfrm>
            <a:off x="6732240" y="3573016"/>
            <a:ext cx="1997968" cy="504056"/>
          </a:xfrm>
          <a:prstGeom prst="wedgeRoundRectCallout">
            <a:avLst>
              <a:gd name="adj1" fmla="val -158342"/>
              <a:gd name="adj2" fmla="val 9117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вручную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4860032" y="6165304"/>
            <a:ext cx="1997968" cy="504056"/>
          </a:xfrm>
          <a:prstGeom prst="wedgeRoundRectCallout">
            <a:avLst>
              <a:gd name="adj1" fmla="val -88262"/>
              <a:gd name="adj2" fmla="val -114797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FFFF00"/>
                </a:solidFill>
              </a:rPr>
              <a:t>Маршрут по умолчанию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0.0.0.0/0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447800" y="3657600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r:id="rId3" imgW="4183063" imgH="3216275" progId="Word.Document.8">
                  <p:embed/>
                </p:oleObj>
              </mc:Choice>
              <mc:Fallback>
                <p:oleObj r:id="rId3" imgW="4183063" imgH="321627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1295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09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 dirty="0"/>
              <a:t>Распределенный характер сетевых приложений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446213" y="4648200"/>
            <a:ext cx="1674812" cy="101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200" b="1"/>
              <a:t>Сетевая ОС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819275" y="5027613"/>
            <a:ext cx="971550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ts val="600"/>
              </a:spcBef>
              <a:buClrTx/>
              <a:buSzTx/>
              <a:buFontTx/>
              <a:buNone/>
            </a:pPr>
            <a:r>
              <a:rPr kumimoji="0" lang="ru-RU" altLang="ru-RU" b="1"/>
              <a:t>Клиент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514850" y="4648200"/>
            <a:ext cx="1674813" cy="101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200" b="1"/>
              <a:t>Сетевая ОС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887913" y="5027613"/>
            <a:ext cx="971550" cy="44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ts val="600"/>
              </a:spcBef>
              <a:buClrTx/>
              <a:buSzTx/>
              <a:buFontTx/>
              <a:buNone/>
            </a:pPr>
            <a:r>
              <a:rPr kumimoji="0" lang="ru-RU" altLang="ru-RU" b="1"/>
              <a:t>Сервер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789238" y="515461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2789238" y="53117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51225" y="5311775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800" i="1"/>
              <a:t>Ответ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429000" y="4648200"/>
            <a:ext cx="812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ru-RU" altLang="ru-RU" sz="1200" i="1"/>
          </a:p>
          <a:p>
            <a:pPr algn="ctr" eaLnBrk="0" hangingPunct="0">
              <a:spcBef>
                <a:spcPts val="400"/>
              </a:spcBef>
              <a:buClrTx/>
              <a:buSzTx/>
              <a:buFontTx/>
              <a:buNone/>
            </a:pPr>
            <a:r>
              <a:rPr kumimoji="0" lang="ru-RU" altLang="ru-RU" sz="1800" i="1"/>
              <a:t>Запрос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31006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4495800" y="2209800"/>
          <a:ext cx="15779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VISIO" r:id="rId5" imgW="374040" imgH="724680" progId="Visio.Drawing.6">
                  <p:embed/>
                </p:oleObj>
              </mc:Choice>
              <mc:Fallback>
                <p:oleObj name="VISIO" r:id="rId5" imgW="374040" imgH="724680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15779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7467600" y="3200400"/>
          <a:ext cx="1219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r:id="rId7" imgW="4183063" imgH="3216275" progId="Word.Document.8">
                  <p:embed/>
                </p:oleObj>
              </mc:Choice>
              <mc:Fallback>
                <p:oleObj r:id="rId7" imgW="4183063" imgH="3216275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200400"/>
                        <a:ext cx="12192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543800" y="4267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b="1"/>
              <a:t>Клиент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391400" y="41148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5867400" y="4343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5867400" y="4572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 rot="-1184640">
            <a:off x="6324600" y="4151313"/>
            <a:ext cx="812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ru-RU" altLang="ru-RU" sz="1200" i="1"/>
          </a:p>
          <a:p>
            <a:pPr algn="ctr" eaLnBrk="0" hangingPunct="0">
              <a:spcBef>
                <a:spcPts val="400"/>
              </a:spcBef>
              <a:buClrTx/>
              <a:buSzTx/>
              <a:buFontTx/>
              <a:buNone/>
            </a:pPr>
            <a:r>
              <a:rPr kumimoji="0" lang="ru-RU" altLang="ru-RU" sz="1800" i="1"/>
              <a:t>Запрос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 rot="-1573623">
            <a:off x="6400800" y="4876800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0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800" i="1"/>
              <a:t>Ответ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8447" y="1269025"/>
            <a:ext cx="7549013" cy="5404406"/>
            <a:chOff x="-154" y="192"/>
            <a:chExt cx="5632" cy="40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154" y="240"/>
              <a:ext cx="5632" cy="1819"/>
              <a:chOff x="103" y="288"/>
              <a:chExt cx="7453" cy="2526"/>
            </a:xfrm>
          </p:grpSpPr>
          <p:sp>
            <p:nvSpPr>
              <p:cNvPr id="61" name="Oval 4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103" y="1086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076" y="9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131" y="32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TFTP</a:t>
                </a:r>
                <a:endParaRPr lang="ru-RU" altLang="ru-RU" sz="1600" b="1" dirty="0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67" name="Group 10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1806"/>
                <a:chOff x="1056" y="1008"/>
                <a:chExt cx="1056" cy="1806"/>
              </a:xfrm>
            </p:grpSpPr>
            <p:grpSp>
              <p:nvGrpSpPr>
                <p:cNvPr id="68" name="Group 11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1" name="Rectangle 13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2" name="Rectangle 14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70" name="Group 16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846"/>
                  <a:chOff x="1056" y="1968"/>
                  <a:chExt cx="1056" cy="846"/>
                </a:xfrm>
              </p:grpSpPr>
              <p:sp>
                <p:nvSpPr>
                  <p:cNvPr id="7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7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846"/>
                    <a:chOff x="1056" y="1968"/>
                    <a:chExt cx="1056" cy="846"/>
                  </a:xfrm>
                </p:grpSpPr>
                <p:sp>
                  <p:nvSpPr>
                    <p:cNvPr id="7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7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606"/>
                      <a:chOff x="1056" y="2208"/>
                      <a:chExt cx="1056" cy="606"/>
                    </a:xfrm>
                  </p:grpSpPr>
                  <p:grpSp>
                    <p:nvGrpSpPr>
                      <p:cNvPr id="7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7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9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7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69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  <p:sp>
            <p:nvSpPr>
              <p:cNvPr id="83" name="Text Box 5"/>
              <p:cNvSpPr txBox="1">
                <a:spLocks noChangeArrowheads="1"/>
              </p:cNvSpPr>
              <p:nvPr/>
            </p:nvSpPr>
            <p:spPr bwMode="auto">
              <a:xfrm>
                <a:off x="2371" y="1569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374" y="10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606" y="959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6" name="Text Box 5"/>
              <p:cNvSpPr txBox="1">
                <a:spLocks noChangeArrowheads="1"/>
              </p:cNvSpPr>
              <p:nvPr/>
            </p:nvSpPr>
            <p:spPr bwMode="auto">
              <a:xfrm>
                <a:off x="4626" y="1478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73" y="288"/>
              <a:ext cx="826" cy="1831"/>
              <a:chOff x="2976" y="288"/>
              <a:chExt cx="1056" cy="2524"/>
            </a:xfrm>
          </p:grpSpPr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023" y="312"/>
                <a:ext cx="96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DHCP</a:t>
                </a:r>
                <a:endParaRPr lang="ru-RU" altLang="ru-RU" sz="1600" b="1" dirty="0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0" cy="9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1" name="Rectangle 34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480" cy="67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2" name="Rectangle 35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480" cy="480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endParaRPr lang="ru-RU" altLang="ru-RU" dirty="0"/>
              </a:p>
            </p:txBody>
          </p:sp>
          <p:sp>
            <p:nvSpPr>
              <p:cNvPr id="53" name="AutoShape 36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4" name="AutoShape 37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2208"/>
                <a:ext cx="1008" cy="144"/>
                <a:chOff x="1104" y="2304"/>
                <a:chExt cx="1008" cy="144"/>
              </a:xfrm>
            </p:grpSpPr>
            <p:sp>
              <p:nvSpPr>
                <p:cNvPr id="58" name="Line 39"/>
                <p:cNvSpPr>
                  <a:spLocks noChangeShapeType="1"/>
                </p:cNvSpPr>
                <p:nvPr/>
              </p:nvSpPr>
              <p:spPr bwMode="auto">
                <a:xfrm>
                  <a:off x="1104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4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12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105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Порт </a:t>
                </a:r>
                <a:r>
                  <a:rPr lang="en-US" altLang="ru-RU" dirty="0"/>
                  <a:t>67</a:t>
                </a:r>
                <a:endParaRPr lang="ru-RU" altLang="ru-RU" dirty="0"/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6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152" y="2447"/>
              <a:ext cx="3072" cy="384"/>
              <a:chOff x="1872" y="2880"/>
              <a:chExt cx="3072" cy="528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072" cy="528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2978"/>
                <a:ext cx="225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Протокол </a:t>
                </a:r>
                <a:r>
                  <a:rPr lang="en-US" altLang="ru-RU" dirty="0"/>
                  <a:t>UDP</a:t>
                </a:r>
                <a:endParaRPr lang="ru-RU" altLang="ru-RU" dirty="0"/>
              </a:p>
            </p:txBody>
          </p:sp>
        </p:grp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344" y="1920"/>
              <a:ext cx="576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3648" y="1920"/>
              <a:ext cx="480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974" y="192"/>
              <a:ext cx="798" cy="2048"/>
              <a:chOff x="1056" y="288"/>
              <a:chExt cx="1056" cy="2844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128" y="28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 smtClean="0"/>
                  <a:t>App</a:t>
                </a:r>
                <a:endParaRPr lang="ru-RU" altLang="ru-RU" sz="1600" b="1" dirty="0"/>
              </a:p>
            </p:txBody>
          </p:sp>
          <p:sp>
            <p:nvSpPr>
              <p:cNvPr id="24" name="AutoShape 55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5" name="AutoShape 56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2124"/>
                <a:chOff x="1056" y="1008"/>
                <a:chExt cx="1056" cy="2124"/>
              </a:xfrm>
            </p:grpSpPr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3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0" name="Rectangle 60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1" name="Rectangle 61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29" name="Group 63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1164"/>
                  <a:chOff x="1056" y="1968"/>
                  <a:chExt cx="1056" cy="1164"/>
                </a:xfrm>
              </p:grpSpPr>
              <p:sp>
                <p:nvSpPr>
                  <p:cNvPr id="3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3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1164"/>
                    <a:chOff x="1056" y="1968"/>
                    <a:chExt cx="1056" cy="1164"/>
                  </a:xfrm>
                </p:grpSpPr>
                <p:sp>
                  <p:nvSpPr>
                    <p:cNvPr id="3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3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924"/>
                      <a:chOff x="1056" y="2208"/>
                      <a:chExt cx="1056" cy="924"/>
                    </a:xfrm>
                  </p:grpSpPr>
                  <p:grpSp>
                    <p:nvGrpSpPr>
                      <p:cNvPr id="3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3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7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8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35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1056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</p:grp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152" y="3024"/>
              <a:ext cx="3072" cy="336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488" y="3024"/>
              <a:ext cx="249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ru-RU" altLang="ru-RU" dirty="0"/>
                <a:t>Протокол </a:t>
              </a:r>
              <a:r>
                <a:rPr lang="en-US" altLang="ru-RU" dirty="0"/>
                <a:t>IP</a:t>
              </a:r>
              <a:endParaRPr lang="ru-RU" altLang="ru-RU" dirty="0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152" y="3504"/>
              <a:ext cx="3120" cy="347"/>
              <a:chOff x="1152" y="3600"/>
              <a:chExt cx="3120" cy="347"/>
            </a:xfrm>
          </p:grpSpPr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120" cy="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19" name="Text Box 77"/>
              <p:cNvSpPr txBox="1">
                <a:spLocks noChangeArrowheads="1"/>
              </p:cNvSpPr>
              <p:nvPr/>
            </p:nvSpPr>
            <p:spPr bwMode="auto">
              <a:xfrm>
                <a:off x="1344" y="3648"/>
                <a:ext cx="268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Драйвер </a:t>
                </a:r>
                <a:r>
                  <a:rPr lang="en-US" altLang="ru-RU" dirty="0"/>
                  <a:t>Ethernet</a:t>
                </a:r>
                <a:endParaRPr lang="ru-RU" altLang="ru-RU" dirty="0"/>
              </a:p>
            </p:txBody>
          </p:sp>
        </p:grp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2640" y="2832"/>
              <a:ext cx="0" cy="19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2640" y="3360"/>
              <a:ext cx="0" cy="1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2640" y="3840"/>
              <a:ext cx="0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138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2880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691680" y="2028910"/>
          <a:ext cx="6294197" cy="3973001"/>
        </p:xfrm>
        <a:graphic>
          <a:graphicData uri="http://schemas.openxmlformats.org/drawingml/2006/table">
            <a:tbl>
              <a:tblPr firstRow="1" firstCol="1" bandRow="1" bandCol="1">
                <a:tableStyleId>{08FB837D-C827-4EFA-A057-4D05807E0F7C}</a:tableStyleId>
              </a:tblPr>
              <a:tblGrid>
                <a:gridCol w="221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21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2 байта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Заголовок </a:t>
                      </a:r>
                      <a:r>
                        <a:rPr lang="en-US" sz="1800" dirty="0" smtClean="0">
                          <a:effectLst/>
                        </a:rPr>
                        <a:t>IP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(тип протокола</a:t>
                      </a:r>
                      <a:r>
                        <a:rPr lang="ru-RU" sz="18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= 17)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процесса-отправителя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destination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процесса-получателя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length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Длина UDP-пакета в байтах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 smtClean="0">
                          <a:effectLst/>
                        </a:rPr>
                        <a:t>checksum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Контрольная сумма  UDP-пакета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5356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Данные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надёжной передачи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08795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Transmission</a:t>
            </a:r>
            <a:r>
              <a:rPr lang="ru-RU" sz="1800" dirty="0" smtClean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Протокол управления передачей</a:t>
            </a:r>
            <a:endParaRPr lang="ru-RU" sz="1800" dirty="0"/>
          </a:p>
          <a:p>
            <a:r>
              <a:rPr lang="ru-RU" sz="1800" dirty="0" smtClean="0"/>
              <a:t>Транспортный </a:t>
            </a:r>
            <a:r>
              <a:rPr lang="ru-RU" sz="1800" dirty="0"/>
              <a:t>уровень стека </a:t>
            </a:r>
            <a:r>
              <a:rPr lang="ru-RU" sz="1800" dirty="0" err="1" smtClean="0"/>
              <a:t>Internet</a:t>
            </a:r>
            <a:endParaRPr lang="en-US" sz="1800" dirty="0" smtClean="0"/>
          </a:p>
          <a:p>
            <a:pPr lvl="1"/>
            <a:r>
              <a:rPr lang="ru-RU" sz="1800" dirty="0" smtClean="0"/>
              <a:t>Транспортный уровень модели </a:t>
            </a:r>
            <a:r>
              <a:rPr lang="en-US" sz="1800" dirty="0" smtClean="0"/>
              <a:t>OSI</a:t>
            </a:r>
            <a:endParaRPr lang="ru-RU" sz="1800" dirty="0" smtClean="0"/>
          </a:p>
          <a:p>
            <a:r>
              <a:rPr lang="ru-RU" sz="1800" dirty="0" smtClean="0"/>
              <a:t>Сложный</a:t>
            </a:r>
          </a:p>
          <a:p>
            <a:pPr lvl="1"/>
            <a:r>
              <a:rPr lang="ru-RU" sz="1800" dirty="0" smtClean="0"/>
              <a:t>Больше функций</a:t>
            </a:r>
          </a:p>
          <a:p>
            <a:pPr lvl="1"/>
            <a:r>
              <a:rPr lang="ru-RU" sz="1800" dirty="0" smtClean="0"/>
              <a:t>Больше накладных расходов</a:t>
            </a:r>
            <a:endParaRPr lang="ru-RU" sz="1800" dirty="0"/>
          </a:p>
          <a:p>
            <a:r>
              <a:rPr lang="ru-RU" sz="1800" dirty="0"/>
              <a:t>О</a:t>
            </a:r>
            <a:r>
              <a:rPr lang="ru-RU" sz="1800" dirty="0" smtClean="0"/>
              <a:t>беспечивает </a:t>
            </a:r>
            <a:r>
              <a:rPr lang="ru-RU" sz="1800" dirty="0"/>
              <a:t>надежную передачу</a:t>
            </a:r>
          </a:p>
          <a:p>
            <a:r>
              <a:rPr lang="ru-RU" sz="1800" dirty="0" smtClean="0"/>
              <a:t>Основан </a:t>
            </a:r>
            <a:r>
              <a:rPr lang="ru-RU" sz="1800" dirty="0"/>
              <a:t>на соединениях</a:t>
            </a:r>
          </a:p>
          <a:p>
            <a:pPr lvl="1"/>
            <a:r>
              <a:rPr lang="ru-RU" sz="1800" dirty="0" smtClean="0"/>
              <a:t>Не </a:t>
            </a:r>
            <a:r>
              <a:rPr lang="ru-RU" sz="1800" dirty="0"/>
              <a:t>компьютеров, а </a:t>
            </a:r>
            <a:r>
              <a:rPr lang="ru-RU" sz="1800" dirty="0" smtClean="0"/>
              <a:t>приложений</a:t>
            </a:r>
          </a:p>
          <a:p>
            <a:r>
              <a:rPr lang="ru-RU" sz="1800" dirty="0" smtClean="0"/>
              <a:t>Неструктурированный поток байтов</a:t>
            </a:r>
          </a:p>
          <a:p>
            <a:r>
              <a:rPr lang="ru-RU" sz="1800" strike="sngStrike" dirty="0" smtClean="0"/>
              <a:t>Широковещательная рассылка</a:t>
            </a:r>
            <a:endParaRPr lang="ru-RU" sz="1800" strike="sngStrike" dirty="0"/>
          </a:p>
        </p:txBody>
      </p:sp>
      <p:pic>
        <p:nvPicPr>
          <p:cNvPr id="215046" name="Picture 6" descr="Картинки по запросу tcp 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7" y="3573016"/>
            <a:ext cx="51000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898" y="332656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Установление </a:t>
            </a:r>
            <a:r>
              <a:rPr kumimoji="0" lang="en-US" altLang="ru-RU" b="1" kern="0" dirty="0" smtClean="0"/>
              <a:t>TCP-</a:t>
            </a:r>
            <a:r>
              <a:rPr kumimoji="0" lang="ru-RU" altLang="ru-RU" b="1" kern="0" dirty="0" smtClean="0"/>
              <a:t>соединения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22783" y="3880496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598638" y="3041837"/>
            <a:ext cx="1368152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Seq2,  win2, seg2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962595" y="2204263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806549" y="12493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Seq1,  win1, seg1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695127" y="1798564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 flipV="1">
            <a:off x="1695127" y="2739962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 flipV="1">
            <a:off x="1695127" y="2281273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Line 1"/>
          <p:cNvSpPr>
            <a:spLocks noChangeShapeType="1"/>
          </p:cNvSpPr>
          <p:nvPr/>
        </p:nvSpPr>
        <p:spPr bwMode="auto">
          <a:xfrm>
            <a:off x="1695127" y="3613015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804478" y="4580696"/>
            <a:ext cx="8088002" cy="227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056" rIns="91440" bIns="30470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Процедура тр</a:t>
            </a:r>
            <a:r>
              <a:rPr kumimoji="0" lang="ru-RU" altLang="ru-RU" sz="1400" b="1" dirty="0">
                <a:cs typeface="Times New Roman" pitchFamily="18" charset="0"/>
              </a:rPr>
              <a:t>ё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хкратного подтверждения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Каждая сторона посылает: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начальное значение номера очереди отправления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seq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подтверждение начального номера очереди напарника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первоначальный размер окна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максимальный размер сегмента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seg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143000" y="362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 bwMode="auto">
          <a:xfrm>
            <a:off x="1695127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Прямая со стрелкой 51"/>
          <p:cNvCxnSpPr/>
          <p:nvPr/>
        </p:nvCxnSpPr>
        <p:spPr bwMode="auto">
          <a:xfrm>
            <a:off x="3966789" y="1479489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496346" y="3772818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6372201" y="2934159"/>
            <a:ext cx="1296144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FIN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5736158" y="2096585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6176739" y="1371810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dirty="0" smtClean="0">
                <a:latin typeface="Times New Roman CYR" charset="-52"/>
                <a:ea typeface="Times New Roman" pitchFamily="18" charset="0"/>
              </a:rPr>
              <a:t>F</a:t>
            </a:r>
            <a:r>
              <a:rPr kumimoji="0" lang="en-US" altLang="ru-RU" sz="1200" b="1" dirty="0">
                <a:latin typeface="Times New Roman CYR" charset="-52"/>
                <a:ea typeface="Times New Roman" pitchFamily="18" charset="0"/>
              </a:rPr>
              <a:t>I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5468690" y="1690886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flipV="1">
            <a:off x="5468690" y="2632284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Line 3"/>
          <p:cNvSpPr>
            <a:spLocks noChangeShapeType="1"/>
          </p:cNvSpPr>
          <p:nvPr/>
        </p:nvSpPr>
        <p:spPr bwMode="auto">
          <a:xfrm flipV="1">
            <a:off x="5468690" y="2173595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Line 1"/>
          <p:cNvSpPr>
            <a:spLocks noChangeShapeType="1"/>
          </p:cNvSpPr>
          <p:nvPr/>
        </p:nvSpPr>
        <p:spPr bwMode="auto">
          <a:xfrm>
            <a:off x="5468690" y="3505337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 bwMode="auto">
          <a:xfrm>
            <a:off x="5468690" y="1264133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Прямая со стрелкой 61"/>
          <p:cNvCxnSpPr/>
          <p:nvPr/>
        </p:nvCxnSpPr>
        <p:spPr bwMode="auto">
          <a:xfrm>
            <a:off x="7740352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Левая фигурная скобка 50"/>
          <p:cNvSpPr/>
          <p:nvPr/>
        </p:nvSpPr>
        <p:spPr bwMode="auto">
          <a:xfrm>
            <a:off x="5076056" y="3613015"/>
            <a:ext cx="288032" cy="85514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Прямая соединительная линия 95"/>
          <p:cNvCxnSpPr/>
          <p:nvPr/>
        </p:nvCxnSpPr>
        <p:spPr bwMode="auto">
          <a:xfrm>
            <a:off x="5580112" y="4468155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418856" y="3769643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dirty="0" smtClean="0">
                <a:latin typeface="Times New Roman CYR" charset="-52"/>
              </a:rPr>
              <a:t>Таймаут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 bwMode="auto">
          <a:xfrm>
            <a:off x="1794010" y="4230018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23728" y="4337696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Established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976156" y="44815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Closed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Метод «скользящего окна»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65150" y="1541463"/>
          <a:ext cx="1114107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7" name="CorelDRAW" r:id="rId3" imgW="4418990" imgH="1106729" progId="CorelDRAW.Graphic.11">
                  <p:embed/>
                </p:oleObj>
              </mc:Choice>
              <mc:Fallback>
                <p:oleObj name="CorelDRAW" r:id="rId3" imgW="4418990" imgH="1106729" progId="CorelDRAW.Graphic.11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41463"/>
                        <a:ext cx="11141075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Управление окном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6732" y="1628800"/>
            <a:ext cx="8424936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99</a:t>
            </a:r>
            <a:r>
              <a:rPr lang="ru-RU" sz="1600" dirty="0"/>
              <a:t>% потерь пакетов в </a:t>
            </a:r>
            <a:r>
              <a:rPr lang="en-US" sz="1600" dirty="0"/>
              <a:t>Internet</a:t>
            </a:r>
            <a:r>
              <a:rPr lang="ru-RU" sz="1600" dirty="0"/>
              <a:t> вызвано перегрузками и 1% - искажениями данных</a:t>
            </a:r>
          </a:p>
          <a:p>
            <a:pPr algn="ctr">
              <a:buNone/>
            </a:pPr>
            <a:r>
              <a:rPr lang="ru-RU" sz="1600" b="1" dirty="0"/>
              <a:t>Приемы </a:t>
            </a:r>
            <a:r>
              <a:rPr lang="ru-RU" sz="1600" b="1" dirty="0" smtClean="0"/>
              <a:t>оптимизации</a:t>
            </a:r>
            <a:endParaRPr lang="ru-RU" sz="1600" b="1" i="1" dirty="0"/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установлении соединения  заявляется  большое окно, но впоследствии его размер существенно уменьшается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кно </a:t>
            </a:r>
            <a:r>
              <a:rPr lang="ru-RU" sz="1600" dirty="0"/>
              <a:t>нужно уменьшать, когда  свободный объем в буфере снижается  20-40% от максимально возможного объема 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тправителю </a:t>
            </a:r>
            <a:r>
              <a:rPr lang="ru-RU" sz="1600" dirty="0"/>
              <a:t>не стоит  спешить с посылкой данных, пока окно не станет достаточно большим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переполнение буферов в маршрутизаторах - централизованное изменение окна дифференцированно для всех конечных узлов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переполнении буфера конечного узла задается нулевое окно. В этом случае никакие сегменты приниматься не будут за исключением сегментов с флагами </a:t>
            </a:r>
            <a:r>
              <a:rPr lang="en-US" sz="1600" dirty="0" smtClean="0"/>
              <a:t>ACK</a:t>
            </a:r>
            <a:r>
              <a:rPr lang="ru-RU" sz="1600" dirty="0" smtClean="0"/>
              <a:t>, </a:t>
            </a:r>
            <a:r>
              <a:rPr lang="en-US" sz="1600" dirty="0" smtClean="0"/>
              <a:t>RST</a:t>
            </a:r>
            <a:r>
              <a:rPr lang="ru-RU" sz="1600" dirty="0" smtClean="0"/>
              <a:t>, </a:t>
            </a:r>
            <a:r>
              <a:rPr lang="en-US" sz="1600" dirty="0" smtClean="0"/>
              <a:t>URG</a:t>
            </a:r>
            <a:endParaRPr lang="ru-RU" sz="1600" dirty="0" smtClean="0"/>
          </a:p>
          <a:p>
            <a:pPr lvl="0" algn="ctr">
              <a:buNone/>
            </a:pPr>
            <a:r>
              <a:rPr lang="ru-RU" sz="1600" b="1" dirty="0" smtClean="0"/>
              <a:t>Алгоритмы</a:t>
            </a:r>
          </a:p>
          <a:p>
            <a:pPr lvl="0"/>
            <a:r>
              <a:rPr lang="ru-RU" sz="1600" dirty="0" smtClean="0"/>
              <a:t> </a:t>
            </a:r>
            <a:r>
              <a:rPr lang="en-US" sz="1600" dirty="0"/>
              <a:t>Slow Start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en-US" sz="1600" dirty="0" smtClean="0"/>
              <a:t>«</a:t>
            </a:r>
            <a:r>
              <a:rPr lang="ru-RU" sz="1600" dirty="0" smtClean="0"/>
              <a:t>Медленный </a:t>
            </a:r>
            <a:r>
              <a:rPr lang="ru-RU" sz="1600" dirty="0"/>
              <a:t>старт" </a:t>
            </a:r>
          </a:p>
          <a:p>
            <a:pPr lvl="0"/>
            <a:r>
              <a:rPr lang="en-US" sz="1600" dirty="0"/>
              <a:t> Congestion Avoidance — </a:t>
            </a:r>
            <a:r>
              <a:rPr lang="ru-RU" sz="1600" dirty="0" smtClean="0"/>
              <a:t>«Предупреждение </a:t>
            </a:r>
            <a:r>
              <a:rPr lang="ru-RU" sz="1600" dirty="0"/>
              <a:t>перегрузок"</a:t>
            </a:r>
          </a:p>
          <a:p>
            <a:pPr lvl="0"/>
            <a:r>
              <a:rPr lang="en-US" sz="1600" dirty="0"/>
              <a:t> Fast Retransmit  — </a:t>
            </a:r>
            <a:r>
              <a:rPr lang="ru-RU" sz="1600" dirty="0" smtClean="0"/>
              <a:t>«Быстрый </a:t>
            </a:r>
            <a:r>
              <a:rPr lang="ru-RU" sz="1600" dirty="0"/>
              <a:t>повтор"</a:t>
            </a:r>
          </a:p>
          <a:p>
            <a:pPr lvl="0"/>
            <a:r>
              <a:rPr lang="en-US" sz="1600" dirty="0"/>
              <a:t> Fast Recovery — </a:t>
            </a:r>
            <a:r>
              <a:rPr lang="ru-RU" sz="1600" dirty="0" smtClean="0"/>
              <a:t>«Быстрое </a:t>
            </a:r>
            <a:r>
              <a:rPr lang="ru-RU" sz="1600" dirty="0"/>
              <a:t>восстановление"</a:t>
            </a:r>
          </a:p>
          <a:p>
            <a:pPr lvl="0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12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98976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Gateway (</a:t>
            </a:r>
            <a:r>
              <a:rPr lang="ru-RU" dirty="0" smtClean="0"/>
              <a:t>шлюз)</a:t>
            </a:r>
            <a:endParaRPr lang="en-US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2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3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2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495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54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421347" y="3880646"/>
            <a:ext cx="1969061" cy="555876"/>
          </a:xfrm>
          <a:prstGeom prst="wedgeRoundRectCallout">
            <a:avLst>
              <a:gd name="adj1" fmla="val 54146"/>
              <a:gd name="adj2" fmla="val -182532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81" y="5015497"/>
            <a:ext cx="3124125" cy="160043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sz="1400" b="1" dirty="0" smtClean="0">
                <a:solidFill>
                  <a:srgbClr val="100E0C"/>
                </a:solidFill>
              </a:rPr>
              <a:t>Проблемы</a:t>
            </a:r>
            <a:endParaRPr lang="en-US" sz="1400" b="1" dirty="0" smtClean="0">
              <a:solidFill>
                <a:srgbClr val="100E0C"/>
              </a:solidFill>
            </a:endParaRPr>
          </a:p>
          <a:p>
            <a:r>
              <a:rPr lang="ru-RU" sz="1400" dirty="0" smtClean="0">
                <a:solidFill>
                  <a:srgbClr val="100E0C"/>
                </a:solidFill>
              </a:rPr>
              <a:t>Согласование с </a:t>
            </a:r>
            <a:r>
              <a:rPr lang="en-US" sz="1400" dirty="0" smtClean="0">
                <a:solidFill>
                  <a:srgbClr val="100E0C"/>
                </a:solidFill>
              </a:rPr>
              <a:t>DNS</a:t>
            </a:r>
          </a:p>
          <a:p>
            <a:pPr lvl="1"/>
            <a:r>
              <a:rPr lang="en-US" sz="1400" dirty="0" smtClean="0">
                <a:solidFill>
                  <a:srgbClr val="100E0C"/>
                </a:solidFill>
              </a:rPr>
              <a:t>Dynamic DNS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Только для клиентских машин</a:t>
            </a:r>
            <a:endParaRPr lang="en-US" sz="1400" dirty="0" smtClean="0">
              <a:solidFill>
                <a:srgbClr val="100E0C"/>
              </a:solidFill>
            </a:endParaRPr>
          </a:p>
          <a:p>
            <a:r>
              <a:rPr lang="ru-RU" sz="1400" dirty="0" smtClean="0">
                <a:solidFill>
                  <a:srgbClr val="100E0C"/>
                </a:solidFill>
              </a:rPr>
              <a:t>Удалённое управление и мониторинг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Фильтрация по </a:t>
            </a:r>
            <a:r>
              <a:rPr lang="en-US" sz="1400" dirty="0" smtClean="0">
                <a:solidFill>
                  <a:srgbClr val="100E0C"/>
                </a:solidFill>
              </a:rPr>
              <a:t>IP</a:t>
            </a:r>
            <a:endParaRPr lang="ru-RU" sz="140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242088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IP</a:t>
            </a:r>
            <a:r>
              <a:rPr lang="ru-RU" dirty="0" smtClean="0"/>
              <a:t>-адреса в физический (</a:t>
            </a:r>
            <a:r>
              <a:rPr lang="en-US" dirty="0" smtClean="0"/>
              <a:t>MAC</a:t>
            </a:r>
            <a:r>
              <a:rPr lang="ru-RU" dirty="0" smtClean="0"/>
              <a:t>-адрес)</a:t>
            </a:r>
          </a:p>
          <a:p>
            <a:r>
              <a:rPr lang="ru-RU" dirty="0" smtClean="0"/>
              <a:t>В обратную сторону обычно не производится</a:t>
            </a:r>
          </a:p>
          <a:p>
            <a:r>
              <a:rPr lang="ru-RU" dirty="0" smtClean="0"/>
              <a:t>Использование таблиц</a:t>
            </a:r>
          </a:p>
          <a:p>
            <a:pPr lvl="1"/>
            <a:r>
              <a:rPr lang="ru-RU" dirty="0" smtClean="0"/>
              <a:t>Отсутствие какой-либо схемы</a:t>
            </a:r>
          </a:p>
          <a:p>
            <a:r>
              <a:rPr lang="ru-RU" dirty="0" smtClean="0"/>
              <a:t>Происходит </a:t>
            </a:r>
            <a:r>
              <a:rPr lang="ru-RU" b="1" dirty="0" smtClean="0"/>
              <a:t>на каждом</a:t>
            </a:r>
            <a:r>
              <a:rPr lang="ru-RU" dirty="0" smtClean="0"/>
              <a:t> узле сети</a:t>
            </a:r>
          </a:p>
          <a:p>
            <a:r>
              <a:rPr lang="en-US" dirty="0" smtClean="0"/>
              <a:t>RFC 826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295748" y="4119651"/>
            <a:ext cx="6126162" cy="2506723"/>
            <a:chOff x="1214438" y="673100"/>
            <a:chExt cx="6126162" cy="250672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92450" y="673100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Кадр </a:t>
              </a:r>
              <a:r>
                <a:rPr lang="en-GB" altLang="ru-RU"/>
                <a:t>Ethernet</a:t>
              </a:r>
              <a:endParaRPr lang="ru-RU" alt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77938" y="1681163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/>
                <a:t>Заголовок </a:t>
              </a:r>
              <a:r>
                <a:rPr lang="en-GB" altLang="ru-RU" sz="1200"/>
                <a:t>Ethernet</a:t>
              </a:r>
              <a:endParaRPr lang="ru-RU" altLang="ru-RU" sz="1200"/>
            </a:p>
          </p:txBody>
        </p:sp>
      </p:grpSp>
    </p:spTree>
    <p:extLst>
      <p:ext uri="{BB962C8B-B14F-4D97-AF65-F5344CB8AC3E}">
        <p14:creationId xmlns:p14="http://schemas.microsoft.com/office/powerpoint/2010/main" val="2698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73152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>
                <a:latin typeface="Wingdings" pitchFamily="2" charset="2"/>
              </a:rPr>
              <a:t>l</a:t>
            </a:r>
            <a:r>
              <a:rPr lang="ru-RU" altLang="ru-RU"/>
              <a:t>    </a:t>
            </a:r>
            <a:r>
              <a:rPr lang="ru-RU" altLang="ru-RU" sz="2400"/>
              <a:t>Разделение локальных ресурсов каждого компьютера</a:t>
            </a:r>
            <a:r>
              <a:rPr lang="ru-RU" altLang="ru-RU" sz="2400" b="1"/>
              <a:t> </a:t>
            </a:r>
            <a:r>
              <a:rPr lang="ru-RU" altLang="ru-RU" sz="2400"/>
              <a:t>между всеми пользователями сети достигается с помощью  :</a:t>
            </a:r>
          </a:p>
          <a:p>
            <a:pPr algn="just">
              <a:spcBef>
                <a:spcPct val="50000"/>
              </a:spcBef>
            </a:pPr>
            <a:r>
              <a:rPr lang="ru-RU" altLang="ru-RU" sz="2400"/>
              <a:t>        </a:t>
            </a:r>
            <a:r>
              <a:rPr lang="ru-RU" altLang="ru-RU" sz="2400" b="1" i="1"/>
              <a:t>клиентов (client</a:t>
            </a:r>
            <a:r>
              <a:rPr lang="ru-RU" altLang="ru-RU" sz="2400" i="1"/>
              <a:t>), которые </a:t>
            </a:r>
            <a:r>
              <a:rPr lang="ru-RU" altLang="ru-RU" sz="2400"/>
              <a:t>формируют запросы на доступ к удаленным компьютерам,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 i="1"/>
              <a:t>              </a:t>
            </a:r>
            <a:r>
              <a:rPr lang="ru-RU" altLang="ru-RU" sz="2400" b="1" i="1"/>
              <a:t>серверов (server),</a:t>
            </a:r>
            <a:r>
              <a:rPr lang="ru-RU" altLang="ru-RU" sz="2400"/>
              <a:t> принимающих эти запросы из сети и предоставляющих запрашиваемые ресурсы. </a:t>
            </a:r>
          </a:p>
          <a:p>
            <a:pPr algn="just">
              <a:spcBef>
                <a:spcPct val="50000"/>
              </a:spcBef>
            </a:pPr>
            <a:r>
              <a:rPr lang="ru-RU" altLang="ru-RU" sz="2400"/>
              <a:t>         Набор модулей «клиент – сервер» представляет собой распределенную программу,   реализующую сетевую </a:t>
            </a:r>
            <a:r>
              <a:rPr lang="ru-RU" altLang="ru-RU" sz="2400" b="1" i="1"/>
              <a:t>службу (service).</a:t>
            </a:r>
            <a:r>
              <a:rPr lang="ru-RU" altLang="ru-RU" sz="2400"/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28800"/>
            <a:ext cx="7632848" cy="38841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" pitchFamily="49" charset="0"/>
              </a:rPr>
              <a:t>D:\&gt;</a:t>
            </a:r>
            <a:r>
              <a:rPr lang="en-US" sz="1600" b="1" dirty="0"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600" dirty="0">
              <a:latin typeface="Courier" pitchFamily="49" charset="0"/>
            </a:endParaRP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Interface: 192.168.0.102 --- 0xb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192.168.0.1           00-1c-f0-53-89-28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           00-1e-58-b6-b3-9b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192.168.0.255  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224.0.0.22            01-00-5e-00-00-16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224.0.0.251           01-00-5e-00-00-fb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224.0.0.252           01-00-5e-00-00-fc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239.255.255.250       01-00-5e-7f-ff-fa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255.255.255.255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931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Система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198658" name="Picture 2" descr="Картинки по запросу пространство доменных и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197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4528" y="4163709"/>
            <a:ext cx="4608441" cy="240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Name System – </a:t>
            </a:r>
            <a:r>
              <a:rPr lang="ru-RU" sz="1600" dirty="0" smtClean="0"/>
              <a:t>Система Доменных Имён</a:t>
            </a:r>
          </a:p>
          <a:p>
            <a:r>
              <a:rPr lang="ru-RU" sz="1600" dirty="0"/>
              <a:t>Символьные имена (адреса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Преобразование в обе стороны</a:t>
            </a:r>
            <a:r>
              <a:rPr lang="en-US" sz="1600" dirty="0" smtClean="0"/>
              <a:t>: IP </a:t>
            </a:r>
            <a:r>
              <a:rPr lang="en-US" sz="1600" dirty="0" smtClean="0">
                <a:sym typeface="Wingdings" panose="05000000000000000000" pitchFamily="2" charset="2"/>
              </a:rPr>
              <a:t> name</a:t>
            </a:r>
            <a:endParaRPr lang="ru-RU" sz="1600" dirty="0"/>
          </a:p>
          <a:p>
            <a:r>
              <a:rPr lang="ru-RU" sz="1600" dirty="0"/>
              <a:t>Структура противоположна структуре </a:t>
            </a:r>
            <a:r>
              <a:rPr lang="en-US" sz="1600" dirty="0"/>
              <a:t>IP</a:t>
            </a:r>
            <a:r>
              <a:rPr lang="ru-RU" sz="1600" dirty="0"/>
              <a:t>-адреса</a:t>
            </a:r>
          </a:p>
          <a:p>
            <a:r>
              <a:rPr lang="ru-RU" sz="1600" dirty="0" smtClean="0"/>
              <a:t>Иерархическая древовидная структура</a:t>
            </a:r>
          </a:p>
          <a:p>
            <a:pPr lvl="1"/>
            <a:r>
              <a:rPr lang="ru-RU" sz="1600" dirty="0" smtClean="0"/>
              <a:t>Разделение ответственности</a:t>
            </a:r>
          </a:p>
          <a:p>
            <a:pPr lvl="1"/>
            <a:r>
              <a:rPr lang="ru-RU" sz="1600" dirty="0" smtClean="0"/>
              <a:t>Уникальность</a:t>
            </a:r>
          </a:p>
          <a:p>
            <a:r>
              <a:rPr lang="ru-RU" sz="1600" dirty="0" smtClean="0"/>
              <a:t>Домен – совокупность имён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5587" y="5505032"/>
            <a:ext cx="4104456" cy="108337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Файл </a:t>
            </a:r>
            <a:r>
              <a:rPr lang="en-US" sz="1400" dirty="0" smtClean="0">
                <a:solidFill>
                  <a:srgbClr val="100E0C"/>
                </a:solidFill>
              </a:rPr>
              <a:t>hosts</a:t>
            </a:r>
          </a:p>
          <a:p>
            <a:pPr marL="342900" indent="-342900"/>
            <a:r>
              <a:rPr lang="en-US" sz="1400" dirty="0" smtClean="0">
                <a:solidFill>
                  <a:srgbClr val="100E0C"/>
                </a:solidFill>
              </a:rPr>
              <a:t>Unix: /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/hosts</a:t>
            </a:r>
          </a:p>
          <a:p>
            <a:pPr marL="342900" indent="-342900"/>
            <a:r>
              <a:rPr lang="en-US" sz="1400" dirty="0">
                <a:solidFill>
                  <a:srgbClr val="100E0C"/>
                </a:solidFill>
              </a:rPr>
              <a:t>Windows: </a:t>
            </a:r>
            <a:r>
              <a:rPr lang="en-US" sz="1400" dirty="0" smtClean="0">
                <a:solidFill>
                  <a:srgbClr val="100E0C"/>
                </a:solidFill>
              </a:rPr>
              <a:t>%</a:t>
            </a:r>
            <a:r>
              <a:rPr lang="en-US" sz="1400" dirty="0" err="1" smtClean="0">
                <a:solidFill>
                  <a:srgbClr val="100E0C"/>
                </a:solidFill>
              </a:rPr>
              <a:t>windir</a:t>
            </a:r>
            <a:r>
              <a:rPr lang="en-US" sz="1400" dirty="0" smtClean="0">
                <a:solidFill>
                  <a:srgbClr val="100E0C"/>
                </a:solidFill>
              </a:rPr>
              <a:t>%\System32\drivers\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\hosts</a:t>
            </a:r>
          </a:p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Только для маленьких статичных сетей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работы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6" name="Содержимое 3" descr="d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35671"/>
            <a:ext cx="6696075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212976"/>
            <a:ext cx="2880320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trike="sngStrike" dirty="0" smtClean="0"/>
              <a:t>Широковещательный способ</a:t>
            </a:r>
          </a:p>
          <a:p>
            <a:r>
              <a:rPr lang="ru-RU" sz="1400" dirty="0" smtClean="0"/>
              <a:t>Специализированные сервера</a:t>
            </a:r>
          </a:p>
          <a:p>
            <a:r>
              <a:rPr lang="ru-RU" sz="1400" dirty="0" smtClean="0"/>
              <a:t>Распределённая БД</a:t>
            </a:r>
          </a:p>
          <a:p>
            <a:r>
              <a:rPr lang="ru-RU" sz="1400" dirty="0" smtClean="0"/>
              <a:t>Домен – </a:t>
            </a:r>
            <a:r>
              <a:rPr lang="ru-RU" sz="1400" dirty="0" err="1" smtClean="0"/>
              <a:t>поддомены</a:t>
            </a:r>
            <a:r>
              <a:rPr lang="ru-RU" sz="1400" dirty="0" smtClean="0"/>
              <a:t> = зона</a:t>
            </a:r>
          </a:p>
          <a:p>
            <a:r>
              <a:rPr lang="ru-RU" sz="1400" dirty="0" smtClean="0"/>
              <a:t>Корневые сервера</a:t>
            </a:r>
          </a:p>
          <a:p>
            <a:r>
              <a:rPr lang="ru-RU" sz="1400" dirty="0" smtClean="0"/>
              <a:t>Метод доступа</a:t>
            </a:r>
          </a:p>
          <a:p>
            <a:pPr lvl="1"/>
            <a:r>
              <a:rPr lang="ru-RU" sz="1400" dirty="0" smtClean="0"/>
              <a:t>Рекурсивный (клиенты)</a:t>
            </a:r>
          </a:p>
          <a:p>
            <a:pPr lvl="1"/>
            <a:r>
              <a:rPr lang="ru-RU" sz="1400" dirty="0" err="1" smtClean="0"/>
              <a:t>Нерекурсивный</a:t>
            </a:r>
            <a:r>
              <a:rPr lang="ru-RU" sz="1400" dirty="0" smtClean="0"/>
              <a:t> (сервера)</a:t>
            </a:r>
          </a:p>
          <a:p>
            <a:r>
              <a:rPr lang="ru-RU" sz="1400" dirty="0" smtClean="0"/>
              <a:t>Кеширование</a:t>
            </a:r>
          </a:p>
          <a:p>
            <a:r>
              <a:rPr lang="en-US" sz="1400" dirty="0" smtClean="0"/>
              <a:t>Google Public DNS </a:t>
            </a:r>
          </a:p>
          <a:p>
            <a:pPr lvl="1"/>
            <a:r>
              <a:rPr lang="en-US" sz="1400" dirty="0" smtClean="0"/>
              <a:t>8.8.8.8</a:t>
            </a:r>
          </a:p>
          <a:p>
            <a:pPr lvl="1"/>
            <a:r>
              <a:rPr lang="en-US" sz="1400" dirty="0" smtClean="0"/>
              <a:t>8.8.4.4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853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Зоны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60404" y="1052736"/>
            <a:ext cx="32693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Прямая</a:t>
            </a:r>
          </a:p>
          <a:p>
            <a:r>
              <a:rPr lang="en-US" dirty="0" smtClean="0"/>
              <a:t>Name </a:t>
            </a:r>
            <a:r>
              <a:rPr lang="en-US" dirty="0" smtClean="0">
                <a:sym typeface="Wingdings" panose="05000000000000000000" pitchFamily="2" charset="2"/>
              </a:rPr>
              <a:t> IP</a:t>
            </a:r>
          </a:p>
          <a:p>
            <a:r>
              <a:rPr lang="en-US" dirty="0" smtClean="0"/>
              <a:t>my.urfu.ru = </a:t>
            </a:r>
            <a:r>
              <a:rPr lang="en-US" dirty="0">
                <a:sym typeface="Wingdings" panose="05000000000000000000" pitchFamily="2" charset="2"/>
              </a:rPr>
              <a:t>212.193.82.142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7682" y="1268760"/>
            <a:ext cx="4176464" cy="160659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sz="1200" dirty="0">
                <a:latin typeface="Courier" pitchFamily="49" charset="0"/>
              </a:rPr>
              <a:t>C:\&gt;</a:t>
            </a:r>
            <a:r>
              <a:rPr lang="en-US" sz="1200" b="1" dirty="0">
                <a:latin typeface="Courier" pitchFamily="49" charset="0"/>
              </a:rPr>
              <a:t>nslookup</a:t>
            </a:r>
            <a:r>
              <a:rPr lang="en-US" sz="1200" dirty="0">
                <a:latin typeface="Courier" pitchFamily="49" charset="0"/>
              </a:rPr>
              <a:t> my.urfu.ru</a:t>
            </a:r>
          </a:p>
          <a:p>
            <a:r>
              <a:rPr lang="en-US" sz="1200" dirty="0">
                <a:latin typeface="Courier" pitchFamily="49" charset="0"/>
              </a:rPr>
              <a:t>Server:  t04-505-pdc-pri.at.urfu.ru</a:t>
            </a:r>
          </a:p>
          <a:p>
            <a:r>
              <a:rPr lang="en-US" sz="1200" dirty="0">
                <a:latin typeface="Courier" pitchFamily="49" charset="0"/>
              </a:rPr>
              <a:t>Address:  10.98.241.10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Name:    my.urfu.ru</a:t>
            </a:r>
          </a:p>
          <a:p>
            <a:r>
              <a:rPr lang="en-US" sz="1200" dirty="0">
                <a:latin typeface="Courier" pitchFamily="49" charset="0"/>
              </a:rPr>
              <a:t>Address:  212.193.82.142</a:t>
            </a:r>
          </a:p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3247" y="3793859"/>
            <a:ext cx="5040560" cy="28931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Courier" pitchFamily="49" charset="0"/>
              </a:defRPr>
            </a:lvl1pPr>
          </a:lstStyle>
          <a:p>
            <a:r>
              <a:rPr lang="en-US" dirty="0"/>
              <a:t>C:\&gt;</a:t>
            </a:r>
            <a:r>
              <a:rPr lang="en-US" sz="1200" b="1" dirty="0"/>
              <a:t>nslookup</a:t>
            </a:r>
          </a:p>
          <a:p>
            <a:r>
              <a:rPr lang="en-US" dirty="0"/>
              <a:t>Default 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&gt; set </a:t>
            </a:r>
            <a:r>
              <a:rPr lang="en-US" dirty="0" err="1"/>
              <a:t>querytype</a:t>
            </a:r>
            <a:r>
              <a:rPr lang="en-US" dirty="0"/>
              <a:t>=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&gt; 6.163.193.212.in-addr.arpa</a:t>
            </a:r>
          </a:p>
          <a:p>
            <a:r>
              <a:rPr lang="en-US" dirty="0"/>
              <a:t>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Non-authoritative answer:</a:t>
            </a:r>
          </a:p>
          <a:p>
            <a:r>
              <a:rPr lang="en-US" dirty="0"/>
              <a:t>6.163.193.212.in-addr.arpa      name = e1.ru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240409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Обратная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 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212.6.163.193 = e1.ru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2560841"/>
            <a:ext cx="3024336" cy="1034129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ru-RU" sz="1800" dirty="0" smtClean="0"/>
              <a:t>Не обязаны совпадать</a:t>
            </a:r>
          </a:p>
          <a:p>
            <a:pPr marL="342900" indent="-342900"/>
            <a:r>
              <a:rPr lang="ru-RU" sz="1800" dirty="0" smtClean="0"/>
              <a:t>Иногда не совпадают</a:t>
            </a:r>
          </a:p>
          <a:p>
            <a:pPr marL="342900" indent="-342900"/>
            <a:r>
              <a:rPr lang="ru-RU" sz="1800" dirty="0" smtClean="0"/>
              <a:t>Почти всегда!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55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9" y="2924944"/>
            <a:ext cx="5538167" cy="38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628800"/>
            <a:ext cx="69847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E0C"/>
                </a:solidFill>
              </a:rPr>
              <a:t>Причины модернизации</a:t>
            </a:r>
          </a:p>
          <a:p>
            <a:r>
              <a:rPr lang="ru-RU" dirty="0">
                <a:solidFill>
                  <a:srgbClr val="100E0C"/>
                </a:solidFill>
              </a:rPr>
              <a:t>Расширенное адресное пространство</a:t>
            </a:r>
          </a:p>
          <a:p>
            <a:r>
              <a:rPr lang="ru-RU" dirty="0">
                <a:solidFill>
                  <a:srgbClr val="100E0C"/>
                </a:solidFill>
              </a:rPr>
              <a:t>Гибкий формат заголовка</a:t>
            </a:r>
          </a:p>
          <a:p>
            <a:r>
              <a:rPr lang="ru-RU" dirty="0">
                <a:solidFill>
                  <a:srgbClr val="100E0C"/>
                </a:solidFill>
              </a:rPr>
              <a:t>Снижение нагрузки на маршрутизаторы</a:t>
            </a:r>
          </a:p>
          <a:p>
            <a:r>
              <a:rPr lang="ru-RU" dirty="0">
                <a:solidFill>
                  <a:srgbClr val="100E0C"/>
                </a:solidFill>
              </a:rPr>
              <a:t>Переход с IPv4 на IPv6</a:t>
            </a: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IPv6</a:t>
            </a:r>
            <a:endParaRPr kumimoji="0" lang="ru-RU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7067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Главные </a:t>
            </a:r>
            <a:r>
              <a:rPr lang="ru-RU" b="1" dirty="0" smtClean="0"/>
              <a:t>цели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4786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Создание </a:t>
            </a:r>
            <a:r>
              <a:rPr lang="ru-RU" dirty="0"/>
              <a:t>масштабируемой схемы адресации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масштабируемости средств маршрутизации 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пропускной способности сети</a:t>
            </a:r>
          </a:p>
          <a:p>
            <a:pPr lvl="0"/>
            <a:r>
              <a:rPr lang="ru-RU" dirty="0"/>
              <a:t>Г</a:t>
            </a:r>
            <a:r>
              <a:rPr lang="ru-RU" dirty="0" smtClean="0"/>
              <a:t>арантии </a:t>
            </a:r>
            <a:r>
              <a:rPr lang="ru-RU" dirty="0"/>
              <a:t>качества транспортных услуг - средней интенсивности трафика, величины задержек и т.п. </a:t>
            </a:r>
          </a:p>
          <a:p>
            <a:pPr lvl="0"/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средств обеспечения секретности</a:t>
            </a:r>
          </a:p>
        </p:txBody>
      </p:sp>
      <p:pic>
        <p:nvPicPr>
          <p:cNvPr id="2050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1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Формат адреса</a:t>
            </a:r>
            <a:r>
              <a:rPr lang="en-US" b="1" dirty="0" smtClean="0"/>
              <a:t> IPv6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5" y="3212976"/>
            <a:ext cx="80637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Префиксы уровней агрегирования: </a:t>
            </a:r>
          </a:p>
          <a:p>
            <a:pPr lvl="1"/>
            <a:r>
              <a:rPr lang="en-US" sz="1600" dirty="0"/>
              <a:t>Top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TLA</a:t>
            </a:r>
            <a:r>
              <a:rPr lang="ru-RU" sz="1600" dirty="0"/>
              <a:t> – идентифицирует самых крупных провайдеров</a:t>
            </a:r>
          </a:p>
          <a:p>
            <a:pPr lvl="1"/>
            <a:r>
              <a:rPr lang="en-US" sz="1600" dirty="0"/>
              <a:t>Next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NLA</a:t>
            </a:r>
            <a:r>
              <a:rPr lang="ru-RU" sz="1600" dirty="0"/>
              <a:t> – идентифицирует сети более мелких провайдеров</a:t>
            </a:r>
          </a:p>
          <a:p>
            <a:pPr lvl="1"/>
            <a:r>
              <a:rPr lang="en-US" sz="1600" dirty="0"/>
              <a:t>Site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SLA</a:t>
            </a:r>
            <a:r>
              <a:rPr lang="ru-RU" sz="1600" dirty="0"/>
              <a:t> – идентифицирует сети отдельных </a:t>
            </a:r>
            <a:r>
              <a:rPr lang="ru-RU" sz="1600" dirty="0" smtClean="0"/>
              <a:t>абонентов</a:t>
            </a:r>
            <a:endParaRPr lang="ru-RU" sz="1600" dirty="0"/>
          </a:p>
          <a:p>
            <a:r>
              <a:rPr lang="ru-RU" sz="1600" b="1" dirty="0"/>
              <a:t>Идентификатор интерфейса (</a:t>
            </a:r>
            <a:r>
              <a:rPr lang="en-US" sz="1600" b="1" dirty="0"/>
              <a:t>Interface ID</a:t>
            </a:r>
            <a:r>
              <a:rPr lang="ru-RU" sz="1600" b="1" dirty="0" smtClean="0"/>
              <a:t>)</a:t>
            </a:r>
            <a:endParaRPr lang="ru-RU" sz="1600" b="1" dirty="0"/>
          </a:p>
          <a:p>
            <a:pPr lvl="1"/>
            <a:r>
              <a:rPr lang="ru-RU" sz="1600" dirty="0"/>
              <a:t>С</a:t>
            </a:r>
            <a:r>
              <a:rPr lang="ru-RU" sz="1600" dirty="0" smtClean="0"/>
              <a:t>овпадает </a:t>
            </a:r>
            <a:r>
              <a:rPr lang="ru-RU" sz="1600" dirty="0"/>
              <a:t>с локальным </a:t>
            </a:r>
            <a:r>
              <a:rPr lang="ru-RU" sz="1600" dirty="0" smtClean="0"/>
              <a:t>адресом</a:t>
            </a:r>
            <a:endParaRPr lang="en-US" sz="1600" dirty="0"/>
          </a:p>
          <a:p>
            <a:pPr lvl="2"/>
            <a:r>
              <a:rPr lang="en-US" sz="1600" dirty="0" smtClean="0"/>
              <a:t>MAC</a:t>
            </a:r>
            <a:r>
              <a:rPr lang="ru-RU" sz="1600" dirty="0" smtClean="0"/>
              <a:t>-адрес / 48 бит</a:t>
            </a:r>
          </a:p>
          <a:p>
            <a:pPr lvl="2"/>
            <a:r>
              <a:rPr lang="en-US" sz="1600" dirty="0" smtClean="0"/>
              <a:t>X.25</a:t>
            </a:r>
            <a:r>
              <a:rPr lang="ru-RU" sz="1600" dirty="0"/>
              <a:t> </a:t>
            </a:r>
            <a:r>
              <a:rPr lang="ru-RU" sz="1600" dirty="0" smtClean="0"/>
              <a:t>/ 60 бит</a:t>
            </a:r>
          </a:p>
          <a:p>
            <a:pPr lvl="2"/>
            <a:r>
              <a:rPr lang="en-US" sz="1600" dirty="0" smtClean="0"/>
              <a:t>ATM </a:t>
            </a:r>
            <a:r>
              <a:rPr lang="ru-RU" sz="1600" dirty="0" smtClean="0"/>
              <a:t>/ 48 бит</a:t>
            </a:r>
            <a:endParaRPr lang="ru-RU" sz="1600" dirty="0"/>
          </a:p>
          <a:p>
            <a:pPr lvl="1"/>
            <a:r>
              <a:rPr lang="ru-RU" sz="1600" dirty="0"/>
              <a:t>О</a:t>
            </a:r>
            <a:r>
              <a:rPr lang="ru-RU" sz="1600" dirty="0" smtClean="0"/>
              <a:t>перация </a:t>
            </a:r>
            <a:r>
              <a:rPr lang="ru-RU" sz="1600" dirty="0"/>
              <a:t>разделения сети на подсети не используется, так как в этом нет </a:t>
            </a:r>
            <a:r>
              <a:rPr lang="ru-RU" sz="1600" dirty="0" smtClean="0"/>
              <a:t>необходимости</a:t>
            </a:r>
          </a:p>
          <a:p>
            <a:pPr lvl="1"/>
            <a:r>
              <a:rPr lang="ru-RU" sz="1600" dirty="0" smtClean="0"/>
              <a:t>Не нужен </a:t>
            </a:r>
            <a:r>
              <a:rPr lang="en-US" sz="1600" dirty="0" smtClean="0"/>
              <a:t>DHCP</a:t>
            </a:r>
            <a:endParaRPr lang="ru-RU" sz="1600" dirty="0"/>
          </a:p>
        </p:txBody>
      </p:sp>
      <p:graphicFrame>
        <p:nvGraphicFramePr>
          <p:cNvPr id="7" name="Group 26"/>
          <p:cNvGraphicFramePr>
            <a:graphicFrameLocks noGrp="1"/>
          </p:cNvGraphicFramePr>
          <p:nvPr>
            <p:extLst/>
          </p:nvPr>
        </p:nvGraphicFramePr>
        <p:xfrm>
          <a:off x="556617" y="971177"/>
          <a:ext cx="8458200" cy="2209801"/>
        </p:xfrm>
        <a:graphic>
          <a:graphicData uri="http://schemas.openxmlformats.org/drawingml/2006/table">
            <a:tbl>
              <a:tblPr/>
              <a:tblGrid>
                <a:gridCol w="10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Префикс формата (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FP)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верхнего уровня (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TLA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следующего уровня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NLA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местного уровня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SLA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Идентификатор интерфейса 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ID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19" y="3687616"/>
            <a:ext cx="4752181" cy="31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7665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Формат пакета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graphicFrame>
        <p:nvGraphicFramePr>
          <p:cNvPr id="39" name="Group 2"/>
          <p:cNvGraphicFramePr>
            <a:graphicFrameLocks noGrp="1"/>
          </p:cNvGraphicFramePr>
          <p:nvPr>
            <p:extLst/>
          </p:nvPr>
        </p:nvGraphicFramePr>
        <p:xfrm>
          <a:off x="1187624" y="861982"/>
          <a:ext cx="3789362" cy="5651501"/>
        </p:xfrm>
        <a:graphic>
          <a:graphicData uri="http://schemas.openxmlformats.org/drawingml/2006/table">
            <a:tbl>
              <a:tblPr/>
              <a:tblGrid>
                <a:gridCol w="378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Основной заголовок IPv6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маршрутизации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Routing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фрагментации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Fragmentation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аутентификации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системы безопасности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Encapsulation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Дополнительные данные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узла получения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Options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Пакет протокола верхнего уровня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7665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Основной заголовок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extLst/>
          </p:nvPr>
        </p:nvGraphicFramePr>
        <p:xfrm>
          <a:off x="2008187" y="1589117"/>
          <a:ext cx="5127625" cy="4453890"/>
        </p:xfrm>
        <a:graphic>
          <a:graphicData uri="http://schemas.openxmlformats.org/drawingml/2006/table">
            <a:tbl>
              <a:tblPr/>
              <a:tblGrid>
                <a:gridCol w="119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header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Лимит переходов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address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16 </a:t>
                      </a:r>
                      <a:r>
                        <a:rPr kumimoji="0" lang="en-GB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bytes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address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(16 </a:t>
                      </a:r>
                      <a:r>
                        <a:rPr kumimoji="0" lang="en-GB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bytes</a:t>
                      </a: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1979612" y="123827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7126287" y="123827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1979612" y="1309717"/>
            <a:ext cx="511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067174" y="949354"/>
            <a:ext cx="2232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4 </a:t>
            </a:r>
            <a:r>
              <a:rPr lang="en-GB" altLang="ru-RU">
                <a:latin typeface="Times New Roman" pitchFamily="18" charset="0"/>
              </a:rPr>
              <a:t>bytes</a:t>
            </a:r>
            <a:endParaRPr lang="ru-RU" altLang="ru-RU">
              <a:latin typeface="Times New Roman" pitchFamily="18" charset="0"/>
            </a:endParaRP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7235824" y="1525617"/>
            <a:ext cx="576263" cy="4537075"/>
          </a:xfrm>
          <a:prstGeom prst="rightBrace">
            <a:avLst>
              <a:gd name="adj1" fmla="val 65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7812087" y="3613179"/>
            <a:ext cx="1008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>
                <a:latin typeface="Times New Roman" pitchFamily="18" charset="0"/>
              </a:rPr>
              <a:t>40 bytes</a:t>
            </a:r>
            <a:endParaRPr lang="ru-RU" altLang="ru-RU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971550" y="260350"/>
            <a:ext cx="74676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4000" b="1"/>
              <a:t>Топология</a:t>
            </a:r>
            <a:r>
              <a:rPr kumimoji="0" lang="ru-RU" altLang="ru-RU" sz="240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/>
              <a:t>Варианты связи сетевых узлов</a:t>
            </a:r>
          </a:p>
        </p:txBody>
      </p:sp>
      <p:graphicFrame>
        <p:nvGraphicFramePr>
          <p:cNvPr id="124989" name="Object 61"/>
          <p:cNvGraphicFramePr>
            <a:graphicFrameLocks noChangeAspect="1"/>
          </p:cNvGraphicFramePr>
          <p:nvPr/>
        </p:nvGraphicFramePr>
        <p:xfrm>
          <a:off x="755650" y="1628775"/>
          <a:ext cx="79216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4" name="Slide" r:id="rId3" imgW="4572042" imgH="3428869" progId="PowerPoint.Slide.8">
                  <p:embed/>
                </p:oleObj>
              </mc:Choice>
              <mc:Fallback>
                <p:oleObj name="Slide" r:id="rId3" imgW="4572042" imgH="3428869" progId="PowerPoint.Slide.8">
                  <p:embed/>
                  <p:pic>
                    <p:nvPicPr>
                      <p:cNvPr id="12498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921625" cy="522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9" y="807720"/>
            <a:ext cx="9144000" cy="60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95400" y="9144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«кольцо»</a:t>
            </a:r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971600" y="1628800"/>
            <a:ext cx="2912887" cy="1930524"/>
            <a:chOff x="1248" y="1536"/>
            <a:chExt cx="3066" cy="2032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4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389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984" y="264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5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389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4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784" y="331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6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389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248" y="254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7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38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4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968" y="153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8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389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>
              <a:off x="1488" y="1776"/>
              <a:ext cx="57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536" y="2688"/>
              <a:ext cx="134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3024" y="2832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600" y="1920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2208" y="1680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7" name="Freeform 15"/>
            <p:cNvSpPr>
              <a:spLocks/>
            </p:cNvSpPr>
            <p:nvPr/>
          </p:nvSpPr>
          <p:spPr bwMode="auto">
            <a:xfrm>
              <a:off x="1872" y="1888"/>
              <a:ext cx="1656" cy="1104"/>
            </a:xfrm>
            <a:custGeom>
              <a:avLst/>
              <a:gdLst>
                <a:gd name="T0" fmla="*/ 0 w 1656"/>
                <a:gd name="T1" fmla="*/ 656 h 1104"/>
                <a:gd name="T2" fmla="*/ 432 w 1656"/>
                <a:gd name="T3" fmla="*/ 80 h 1104"/>
                <a:gd name="T4" fmla="*/ 1392 w 1656"/>
                <a:gd name="T5" fmla="*/ 176 h 1104"/>
                <a:gd name="T6" fmla="*/ 1632 w 1656"/>
                <a:gd name="T7" fmla="*/ 656 h 1104"/>
                <a:gd name="T8" fmla="*/ 1248 w 1656"/>
                <a:gd name="T9" fmla="*/ 1040 h 1104"/>
                <a:gd name="T10" fmla="*/ 720 w 1656"/>
                <a:gd name="T11" fmla="*/ 104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104">
                  <a:moveTo>
                    <a:pt x="0" y="656"/>
                  </a:moveTo>
                  <a:cubicBezTo>
                    <a:pt x="100" y="408"/>
                    <a:pt x="200" y="160"/>
                    <a:pt x="432" y="80"/>
                  </a:cubicBezTo>
                  <a:cubicBezTo>
                    <a:pt x="664" y="0"/>
                    <a:pt x="1192" y="80"/>
                    <a:pt x="1392" y="176"/>
                  </a:cubicBezTo>
                  <a:cubicBezTo>
                    <a:pt x="1592" y="272"/>
                    <a:pt x="1656" y="512"/>
                    <a:pt x="1632" y="656"/>
                  </a:cubicBezTo>
                  <a:cubicBezTo>
                    <a:pt x="1608" y="800"/>
                    <a:pt x="1400" y="976"/>
                    <a:pt x="1248" y="1040"/>
                  </a:cubicBezTo>
                  <a:cubicBezTo>
                    <a:pt x="1096" y="1104"/>
                    <a:pt x="908" y="1072"/>
                    <a:pt x="720" y="10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2544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37405" y="3248233"/>
            <a:ext cx="42818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200" dirty="0" smtClean="0"/>
              <a:t>Резервирование</a:t>
            </a:r>
          </a:p>
          <a:p>
            <a:pPr>
              <a:spcBef>
                <a:spcPct val="50000"/>
              </a:spcBef>
            </a:pPr>
            <a:r>
              <a:rPr lang="ru-RU" altLang="ru-RU" sz="1200" dirty="0" smtClean="0"/>
              <a:t>Возможность </a:t>
            </a:r>
            <a:r>
              <a:rPr lang="ru-RU" altLang="ru-RU" sz="1200" dirty="0"/>
              <a:t>контроля доставки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292081" y="912122"/>
            <a:ext cx="37444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dirty="0"/>
              <a:t>Топология «звезда»</a:t>
            </a: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505076" y="1561595"/>
            <a:ext cx="3143599" cy="2083429"/>
            <a:chOff x="1248" y="1536"/>
            <a:chExt cx="3066" cy="2032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640" y="2160"/>
              <a:ext cx="528" cy="480"/>
            </a:xfrm>
            <a:prstGeom prst="ellipse">
              <a:avLst/>
            </a:prstGeom>
            <a:solidFill>
              <a:srgbClr val="F8D4DC"/>
            </a:solidFill>
            <a:ln w="9525">
              <a:solidFill>
                <a:srgbClr val="F767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1248" y="1536"/>
              <a:ext cx="3066" cy="2032"/>
              <a:chOff x="1248" y="1536"/>
              <a:chExt cx="3066" cy="2032"/>
            </a:xfrm>
          </p:grpSpPr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3456" y="168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09" r:id="rId9" imgW="4183063" imgH="3216275" progId="Word.Document.8">
                      <p:embed/>
                    </p:oleObj>
                  </mc:Choice>
                  <mc:Fallback>
                    <p:oleObj r:id="rId9" imgW="4183063" imgH="3216275" progId="Word.Document.8">
                      <p:embed/>
                      <p:pic>
                        <p:nvPicPr>
                          <p:cNvPr id="3789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3"/>
              <p:cNvGraphicFramePr>
                <a:graphicFrameLocks noChangeAspect="1"/>
              </p:cNvGraphicFramePr>
              <p:nvPr/>
            </p:nvGraphicFramePr>
            <p:xfrm>
              <a:off x="3984" y="264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0" r:id="rId10" imgW="4183063" imgH="3216275" progId="Word.Document.8">
                      <p:embed/>
                    </p:oleObj>
                  </mc:Choice>
                  <mc:Fallback>
                    <p:oleObj r:id="rId10" imgW="4183063" imgH="3216275" progId="Word.Document.8">
                      <p:embed/>
                      <p:pic>
                        <p:nvPicPr>
                          <p:cNvPr id="3789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64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4"/>
              <p:cNvGraphicFramePr>
                <a:graphicFrameLocks noChangeAspect="1"/>
              </p:cNvGraphicFramePr>
              <p:nvPr/>
            </p:nvGraphicFramePr>
            <p:xfrm>
              <a:off x="2784" y="3312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1" r:id="rId11" imgW="4183063" imgH="3216275" progId="Word.Document.8">
                      <p:embed/>
                    </p:oleObj>
                  </mc:Choice>
                  <mc:Fallback>
                    <p:oleObj r:id="rId11" imgW="4183063" imgH="3216275" progId="Word.Document.8">
                      <p:embed/>
                      <p:pic>
                        <p:nvPicPr>
                          <p:cNvPr id="3789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312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5"/>
              <p:cNvGraphicFramePr>
                <a:graphicFrameLocks noChangeAspect="1"/>
              </p:cNvGraphicFramePr>
              <p:nvPr/>
            </p:nvGraphicFramePr>
            <p:xfrm>
              <a:off x="1248" y="254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2" r:id="rId12" imgW="4183063" imgH="3216275" progId="Word.Document.8">
                      <p:embed/>
                    </p:oleObj>
                  </mc:Choice>
                  <mc:Fallback>
                    <p:oleObj r:id="rId12" imgW="4183063" imgH="3216275" progId="Word.Document.8">
                      <p:embed/>
                      <p:pic>
                        <p:nvPicPr>
                          <p:cNvPr id="3789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54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6"/>
              <p:cNvGraphicFramePr>
                <a:graphicFrameLocks noChangeAspect="1"/>
              </p:cNvGraphicFramePr>
              <p:nvPr/>
            </p:nvGraphicFramePr>
            <p:xfrm>
              <a:off x="1968" y="1536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3" r:id="rId13" imgW="4183063" imgH="3216275" progId="Word.Document.8">
                      <p:embed/>
                    </p:oleObj>
                  </mc:Choice>
                  <mc:Fallback>
                    <p:oleObj r:id="rId13" imgW="4183063" imgH="3216275" progId="Word.Document.8">
                      <p:embed/>
                      <p:pic>
                        <p:nvPicPr>
                          <p:cNvPr id="3789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8"/>
              <p:cNvGraphicFramePr>
                <a:graphicFrameLocks noChangeAspect="1"/>
              </p:cNvGraphicFramePr>
              <p:nvPr/>
            </p:nvGraphicFramePr>
            <p:xfrm>
              <a:off x="2736" y="230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414" r:id="rId14" imgW="4183063" imgH="3216275" progId="Word.Document.8">
                      <p:embed/>
                    </p:oleObj>
                  </mc:Choice>
                  <mc:Fallback>
                    <p:oleObj r:id="rId14" imgW="4183063" imgH="3216275" progId="Word.Document.8">
                      <p:embed/>
                      <p:pic>
                        <p:nvPicPr>
                          <p:cNvPr id="3789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0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57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2976" y="1920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976" y="2496"/>
              <a:ext cx="105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3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880" y="2544"/>
              <a:ext cx="9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600"/>
                <a:t>Концентратор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5760097" y="3407089"/>
            <a:ext cx="25827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200" dirty="0"/>
              <a:t>Более надежна</a:t>
            </a:r>
          </a:p>
          <a:p>
            <a:pPr>
              <a:spcBef>
                <a:spcPct val="50000"/>
              </a:spcBef>
            </a:pPr>
            <a:r>
              <a:rPr lang="ru-RU" altLang="ru-RU" sz="1200" dirty="0"/>
              <a:t>Требует специального устройства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1200" dirty="0"/>
          </a:p>
        </p:txBody>
      </p:sp>
      <p:grpSp>
        <p:nvGrpSpPr>
          <p:cNvPr id="35" name="Group 26"/>
          <p:cNvGrpSpPr>
            <a:grpSpLocks/>
          </p:cNvGrpSpPr>
          <p:nvPr/>
        </p:nvGrpSpPr>
        <p:grpSpPr bwMode="auto">
          <a:xfrm>
            <a:off x="5973185" y="4638345"/>
            <a:ext cx="2669894" cy="2173939"/>
            <a:chOff x="432" y="1152"/>
            <a:chExt cx="3642" cy="2704"/>
          </a:xfrm>
        </p:grpSpPr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2928" y="297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5" r:id="rId15" imgW="4183063" imgH="3216275" progId="Word.Document.8">
                    <p:embed/>
                  </p:oleObj>
                </mc:Choice>
                <mc:Fallback>
                  <p:oleObj r:id="rId15" imgW="4183063" imgH="3216275" progId="Word.Document.8">
                    <p:embed/>
                    <p:pic>
                      <p:nvPicPr>
                        <p:cNvPr id="399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7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2928" y="201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6" r:id="rId16" imgW="4183063" imgH="3216275" progId="Word.Document.8">
                    <p:embed/>
                  </p:oleObj>
                </mc:Choice>
                <mc:Fallback>
                  <p:oleObj r:id="rId16" imgW="4183063" imgH="3216275" progId="Word.Document.8">
                    <p:embed/>
                    <p:pic>
                      <p:nvPicPr>
                        <p:cNvPr id="399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1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2400" y="23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7" r:id="rId17" imgW="4183063" imgH="3216275" progId="Word.Document.8">
                    <p:embed/>
                  </p:oleObj>
                </mc:Choice>
                <mc:Fallback>
                  <p:oleObj r:id="rId17" imgW="4183063" imgH="3216275" progId="Word.Document.8">
                    <p:embed/>
                    <p:pic>
                      <p:nvPicPr>
                        <p:cNvPr id="399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5"/>
            <p:cNvGraphicFramePr>
              <a:graphicFrameLocks noChangeAspect="1"/>
            </p:cNvGraphicFramePr>
            <p:nvPr/>
          </p:nvGraphicFramePr>
          <p:xfrm>
            <a:off x="1728" y="29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8" r:id="rId18" imgW="4183063" imgH="3216275" progId="Word.Document.8">
                    <p:embed/>
                  </p:oleObj>
                </mc:Choice>
                <mc:Fallback>
                  <p:oleObj r:id="rId18" imgW="4183063" imgH="3216275" progId="Word.Document.8">
                    <p:embed/>
                    <p:pic>
                      <p:nvPicPr>
                        <p:cNvPr id="399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"/>
            <p:cNvGraphicFramePr>
              <a:graphicFrameLocks noChangeAspect="1"/>
            </p:cNvGraphicFramePr>
            <p:nvPr/>
          </p:nvGraphicFramePr>
          <p:xfrm>
            <a:off x="1152" y="326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9" r:id="rId19" imgW="4183063" imgH="3216275" progId="Word.Document.8">
                    <p:embed/>
                  </p:oleObj>
                </mc:Choice>
                <mc:Fallback>
                  <p:oleObj r:id="rId19" imgW="4183063" imgH="3216275" progId="Word.Document.8">
                    <p:embed/>
                    <p:pic>
                      <p:nvPicPr>
                        <p:cNvPr id="399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7"/>
            <p:cNvGraphicFramePr>
              <a:graphicFrameLocks noChangeAspect="1"/>
            </p:cNvGraphicFramePr>
            <p:nvPr/>
          </p:nvGraphicFramePr>
          <p:xfrm>
            <a:off x="432" y="360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0" r:id="rId20" imgW="4183063" imgH="3216275" progId="Word.Document.8">
                    <p:embed/>
                  </p:oleObj>
                </mc:Choice>
                <mc:Fallback>
                  <p:oleObj r:id="rId20" imgW="4183063" imgH="3216275" progId="Word.Document.8">
                    <p:embed/>
                    <p:pic>
                      <p:nvPicPr>
                        <p:cNvPr id="399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0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"/>
            <p:cNvGraphicFramePr>
              <a:graphicFrameLocks noChangeAspect="1"/>
            </p:cNvGraphicFramePr>
            <p:nvPr/>
          </p:nvGraphicFramePr>
          <p:xfrm>
            <a:off x="3216" y="163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1" name="Рисунок" r:id="rId21" imgW="4183063" imgH="3216275" progId="Word.Picture.8">
                    <p:embed/>
                  </p:oleObj>
                </mc:Choice>
                <mc:Fallback>
                  <p:oleObj name="Рисунок" r:id="rId21" imgW="4183063" imgH="3216275" progId="Word.Picture.8">
                    <p:embed/>
                    <p:pic>
                      <p:nvPicPr>
                        <p:cNvPr id="399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3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2064" y="158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2" r:id="rId22" imgW="4183063" imgH="3216275" progId="Word.Document.8">
                    <p:embed/>
                  </p:oleObj>
                </mc:Choice>
                <mc:Fallback>
                  <p:oleObj r:id="rId22" imgW="4183063" imgH="3216275" progId="Word.Document.8">
                    <p:embed/>
                    <p:pic>
                      <p:nvPicPr>
                        <p:cNvPr id="399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8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0"/>
            <p:cNvGraphicFramePr>
              <a:graphicFrameLocks noChangeAspect="1"/>
            </p:cNvGraphicFramePr>
            <p:nvPr/>
          </p:nvGraphicFramePr>
          <p:xfrm>
            <a:off x="912" y="216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3" r:id="rId23" imgW="4183063" imgH="3216275" progId="Word.Document.8">
                    <p:embed/>
                  </p:oleObj>
                </mc:Choice>
                <mc:Fallback>
                  <p:oleObj r:id="rId23" imgW="4183063" imgH="3216275" progId="Word.Document.8">
                    <p:embed/>
                    <p:pic>
                      <p:nvPicPr>
                        <p:cNvPr id="399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6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1"/>
            <p:cNvGraphicFramePr>
              <a:graphicFrameLocks noChangeAspect="1"/>
            </p:cNvGraphicFramePr>
            <p:nvPr/>
          </p:nvGraphicFramePr>
          <p:xfrm>
            <a:off x="960" y="11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4" r:id="rId24" imgW="4183063" imgH="3216275" progId="Word.Document.8">
                    <p:embed/>
                  </p:oleObj>
                </mc:Choice>
                <mc:Fallback>
                  <p:oleObj r:id="rId24" imgW="4183063" imgH="3216275" progId="Word.Document.8">
                    <p:embed/>
                    <p:pic>
                      <p:nvPicPr>
                        <p:cNvPr id="399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2"/>
            <p:cNvGraphicFramePr>
              <a:graphicFrameLocks noChangeAspect="1"/>
            </p:cNvGraphicFramePr>
            <p:nvPr/>
          </p:nvGraphicFramePr>
          <p:xfrm>
            <a:off x="3744" y="23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5" r:id="rId25" imgW="4183063" imgH="3216275" progId="Word.Document.8">
                    <p:embed/>
                  </p:oleObj>
                </mc:Choice>
                <mc:Fallback>
                  <p:oleObj r:id="rId25" imgW="4183063" imgH="3216275" progId="Word.Document.8">
                    <p:embed/>
                    <p:pic>
                      <p:nvPicPr>
                        <p:cNvPr id="399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3"/>
            <p:cNvGraphicFramePr>
              <a:graphicFrameLocks noChangeAspect="1"/>
            </p:cNvGraphicFramePr>
            <p:nvPr/>
          </p:nvGraphicFramePr>
          <p:xfrm>
            <a:off x="2160" y="35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6" r:id="rId26" imgW="4183063" imgH="3216275" progId="Word.Document.8">
                    <p:embed/>
                  </p:oleObj>
                </mc:Choice>
                <mc:Fallback>
                  <p:oleObj r:id="rId26" imgW="4183063" imgH="3216275" progId="Word.Document.8">
                    <p:embed/>
                    <p:pic>
                      <p:nvPicPr>
                        <p:cNvPr id="399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1056" y="1392"/>
              <a:ext cx="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2352" y="2544"/>
              <a:ext cx="19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168" y="220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640" y="254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304" y="1728"/>
              <a:ext cx="100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2256" y="1776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256" y="1824"/>
              <a:ext cx="24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91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1104" y="2400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H="1">
              <a:off x="624" y="2400"/>
              <a:ext cx="43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5220072" y="3941799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dirty="0"/>
              <a:t>Топология </a:t>
            </a:r>
            <a:r>
              <a:rPr lang="ru-RU" altLang="ru-RU" sz="2800" dirty="0" smtClean="0"/>
              <a:t>«</a:t>
            </a:r>
            <a:r>
              <a:rPr lang="ru-RU" altLang="ru-RU" sz="2800" dirty="0" smtClean="0"/>
              <a:t>дерево</a:t>
            </a:r>
            <a:r>
              <a:rPr lang="ru-RU" altLang="ru-RU" sz="2800" dirty="0" smtClean="0"/>
              <a:t>»</a:t>
            </a:r>
            <a:endParaRPr lang="ru-RU" altLang="ru-RU" sz="2800" dirty="0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-335783" y="3903990"/>
            <a:ext cx="632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dirty="0"/>
              <a:t>Топология «общая шина</a:t>
            </a:r>
            <a:r>
              <a:rPr lang="ru-RU" altLang="ru-RU" sz="2400" b="1" dirty="0" smtClean="0"/>
              <a:t>»</a:t>
            </a:r>
            <a:endParaRPr lang="ru-RU" altLang="ru-RU" sz="2400" b="1" dirty="0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95603" y="5680235"/>
            <a:ext cx="7162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200" dirty="0"/>
              <a:t>Экономична, проста для установки</a:t>
            </a:r>
          </a:p>
          <a:p>
            <a:pPr>
              <a:spcBef>
                <a:spcPct val="50000"/>
              </a:spcBef>
            </a:pPr>
            <a:r>
              <a:rPr lang="ru-RU" altLang="ru-RU" sz="1200" dirty="0"/>
              <a:t>Низкая надежность</a:t>
            </a:r>
          </a:p>
          <a:p>
            <a:pPr>
              <a:spcBef>
                <a:spcPct val="50000"/>
              </a:spcBef>
            </a:pPr>
            <a:r>
              <a:rPr lang="ru-RU" altLang="ru-RU" sz="1200" dirty="0"/>
              <a:t>Плохая </a:t>
            </a:r>
            <a:r>
              <a:rPr lang="ru-RU" altLang="ru-RU" sz="1200" dirty="0" smtClean="0"/>
              <a:t>масштабируемость</a:t>
            </a:r>
          </a:p>
          <a:p>
            <a:pPr>
              <a:spcBef>
                <a:spcPct val="50000"/>
              </a:spcBef>
            </a:pPr>
            <a:r>
              <a:rPr lang="ru-RU" altLang="ru-RU" sz="1200" dirty="0" smtClean="0"/>
              <a:t>Процедура доступа к среде</a:t>
            </a:r>
            <a:endParaRPr lang="ru-RU" altLang="ru-RU" sz="1200" dirty="0"/>
          </a:p>
        </p:txBody>
      </p: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544923" y="4614896"/>
            <a:ext cx="4563188" cy="945126"/>
            <a:chOff x="476" y="1680"/>
            <a:chExt cx="4944" cy="1024"/>
          </a:xfrm>
        </p:grpSpPr>
        <p:graphicFrame>
          <p:nvGraphicFramePr>
            <p:cNvPr id="63" name="Object 2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7" r:id="rId27" imgW="4183063" imgH="3216275" progId="Word.Document.8">
                    <p:embed/>
                  </p:oleObj>
                </mc:Choice>
                <mc:Fallback>
                  <p:oleObj r:id="rId27" imgW="4183063" imgH="3216275" progId="Word.Document.8">
                    <p:embed/>
                    <p:pic>
                      <p:nvPicPr>
                        <p:cNvPr id="368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3"/>
            <p:cNvGraphicFramePr>
              <a:graphicFrameLocks noChangeAspect="1"/>
            </p:cNvGraphicFramePr>
            <p:nvPr/>
          </p:nvGraphicFramePr>
          <p:xfrm>
            <a:off x="4176" y="17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8" r:id="rId28" imgW="4183063" imgH="3216275" progId="Word.Document.8">
                    <p:embed/>
                  </p:oleObj>
                </mc:Choice>
                <mc:Fallback>
                  <p:oleObj r:id="rId28" imgW="4183063" imgH="3216275" progId="Word.Document.8">
                    <p:embed/>
                    <p:pic>
                      <p:nvPicPr>
                        <p:cNvPr id="3686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4"/>
            <p:cNvGraphicFramePr>
              <a:graphicFrameLocks noChangeAspect="1"/>
            </p:cNvGraphicFramePr>
            <p:nvPr/>
          </p:nvGraphicFramePr>
          <p:xfrm>
            <a:off x="470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9" r:id="rId29" imgW="4183063" imgH="3216275" progId="Word.Document.8">
                    <p:embed/>
                  </p:oleObj>
                </mc:Choice>
                <mc:Fallback>
                  <p:oleObj r:id="rId29" imgW="4183063" imgH="3216275" progId="Word.Document.8">
                    <p:embed/>
                    <p:pic>
                      <p:nvPicPr>
                        <p:cNvPr id="368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5"/>
            <p:cNvGraphicFramePr>
              <a:graphicFrameLocks noChangeAspect="1"/>
            </p:cNvGraphicFramePr>
            <p:nvPr/>
          </p:nvGraphicFramePr>
          <p:xfrm>
            <a:off x="264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0" r:id="rId30" imgW="4183063" imgH="3216275" progId="Word.Document.8">
                    <p:embed/>
                  </p:oleObj>
                </mc:Choice>
                <mc:Fallback>
                  <p:oleObj r:id="rId30" imgW="4183063" imgH="3216275" progId="Word.Document.8">
                    <p:embed/>
                    <p:pic>
                      <p:nvPicPr>
                        <p:cNvPr id="368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"/>
            <p:cNvGraphicFramePr>
              <a:graphicFrameLocks noChangeAspect="1"/>
            </p:cNvGraphicFramePr>
            <p:nvPr/>
          </p:nvGraphicFramePr>
          <p:xfrm>
            <a:off x="168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1" r:id="rId31" imgW="4183063" imgH="3216275" progId="Word.Document.8">
                    <p:embed/>
                  </p:oleObj>
                </mc:Choice>
                <mc:Fallback>
                  <p:oleObj r:id="rId31" imgW="4183063" imgH="3216275" progId="Word.Document.8">
                    <p:embed/>
                    <p:pic>
                      <p:nvPicPr>
                        <p:cNvPr id="368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"/>
            <p:cNvGraphicFramePr>
              <a:graphicFrameLocks noChangeAspect="1"/>
            </p:cNvGraphicFramePr>
            <p:nvPr/>
          </p:nvGraphicFramePr>
          <p:xfrm>
            <a:off x="86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2" r:id="rId32" imgW="4183063" imgH="3216275" progId="Word.Document.8">
                    <p:embed/>
                  </p:oleObj>
                </mc:Choice>
                <mc:Fallback>
                  <p:oleObj r:id="rId32" imgW="4183063" imgH="3216275" progId="Word.Document.8">
                    <p:embed/>
                    <p:pic>
                      <p:nvPicPr>
                        <p:cNvPr id="368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8"/>
            <p:cNvSpPr>
              <a:spLocks noChangeShapeType="1"/>
            </p:cNvSpPr>
            <p:nvPr/>
          </p:nvSpPr>
          <p:spPr bwMode="auto">
            <a:xfrm flipV="1">
              <a:off x="864" y="2400"/>
              <a:ext cx="4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1056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278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60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432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4848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Oval 18"/>
            <p:cNvSpPr>
              <a:spLocks noChangeArrowheads="1"/>
            </p:cNvSpPr>
            <p:nvPr/>
          </p:nvSpPr>
          <p:spPr bwMode="auto">
            <a:xfrm>
              <a:off x="476" y="2205"/>
              <a:ext cx="4944" cy="499"/>
            </a:xfrm>
            <a:prstGeom prst="ellipse">
              <a:avLst/>
            </a:prstGeom>
            <a:noFill/>
            <a:ln w="9525">
              <a:solidFill>
                <a:srgbClr val="F4042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ru-RU"/>
            </a:p>
          </p:txBody>
        </p:sp>
        <p:sp>
          <p:nvSpPr>
            <p:cNvPr id="77" name="Text Box 19"/>
            <p:cNvSpPr txBox="1">
              <a:spLocks noChangeArrowheads="1"/>
            </p:cNvSpPr>
            <p:nvPr/>
          </p:nvSpPr>
          <p:spPr bwMode="auto">
            <a:xfrm>
              <a:off x="2835" y="2523"/>
              <a:ext cx="181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200"/>
                <a:t>Центральный элемент</a:t>
              </a:r>
              <a:endParaRPr lang="en-US" altLang="ru-RU" sz="1200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H="1" flipV="1">
              <a:off x="2608" y="2387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/>
              <a:t>Коммутация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308" y="2852936"/>
            <a:ext cx="30883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Коммутация</a:t>
            </a:r>
            <a:r>
              <a:rPr lang="ru-RU" dirty="0" smtClean="0"/>
              <a:t> – соединение конечных</a:t>
            </a:r>
            <a:r>
              <a:rPr lang="en-US" dirty="0" smtClean="0"/>
              <a:t> </a:t>
            </a:r>
            <a:r>
              <a:rPr lang="ru-RU" dirty="0" smtClean="0"/>
              <a:t>узлов через сеть транзитных</a:t>
            </a:r>
          </a:p>
          <a:p>
            <a:r>
              <a:rPr lang="ru-RU" b="1" dirty="0" smtClean="0"/>
              <a:t>Маршрут</a:t>
            </a:r>
            <a:r>
              <a:rPr lang="ru-RU" dirty="0" smtClean="0"/>
              <a:t> – последовательность транзитных узлов на пути от отправителя к получателю</a:t>
            </a:r>
            <a:endParaRPr lang="ru-RU" dirty="0"/>
          </a:p>
        </p:txBody>
      </p:sp>
      <p:pic>
        <p:nvPicPr>
          <p:cNvPr id="46" name="Содержимое 8" descr="ATM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703" y="1368252"/>
            <a:ext cx="5426583" cy="38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h_com_1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3789040"/>
            <a:ext cx="6697888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1628800"/>
            <a:ext cx="6768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Коммутация каналов</a:t>
            </a:r>
          </a:p>
          <a:p>
            <a:r>
              <a:rPr lang="ru-RU" sz="3200" dirty="0" smtClean="0"/>
              <a:t>Коммутация пакетов</a:t>
            </a:r>
          </a:p>
          <a:p>
            <a:pPr lvl="1"/>
            <a:r>
              <a:rPr lang="ru-RU" sz="1600" dirty="0"/>
              <a:t>Коммутация сообщений</a:t>
            </a:r>
          </a:p>
          <a:p>
            <a:pPr lvl="1"/>
            <a:r>
              <a:rPr lang="ru-RU" sz="1600" dirty="0" smtClean="0"/>
              <a:t>Коммутация пакетов</a:t>
            </a:r>
          </a:p>
          <a:p>
            <a:pPr lvl="1"/>
            <a:r>
              <a:rPr lang="ru-RU" sz="1600" dirty="0" smtClean="0"/>
              <a:t>Коммутация ячеек</a:t>
            </a:r>
            <a:endParaRPr lang="ru-RU" sz="16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Методы коммутации</a:t>
            </a:r>
            <a:endParaRPr lang="ru-RU" altLang="ru-RU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2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4808</TotalTime>
  <Words>2653</Words>
  <Application>Microsoft Office PowerPoint</Application>
  <PresentationFormat>Экран (4:3)</PresentationFormat>
  <Paragraphs>804</Paragraphs>
  <Slides>60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9</vt:i4>
      </vt:variant>
      <vt:variant>
        <vt:lpstr>Заголовки слайдов</vt:lpstr>
      </vt:variant>
      <vt:variant>
        <vt:i4>60</vt:i4>
      </vt:variant>
    </vt:vector>
  </HeadingPairs>
  <TitlesOfParts>
    <vt:vector size="76" baseType="lpstr">
      <vt:lpstr>Arial</vt:lpstr>
      <vt:lpstr>Courier</vt:lpstr>
      <vt:lpstr>Monotype Sorts</vt:lpstr>
      <vt:lpstr>Times New Roman</vt:lpstr>
      <vt:lpstr>Times New Roman CYR</vt:lpstr>
      <vt:lpstr>Wingdings</vt:lpstr>
      <vt:lpstr>Природа</vt:lpstr>
      <vt:lpstr>Документ Microsoft Word 97–2003</vt:lpstr>
      <vt:lpstr>VISIO</vt:lpstr>
      <vt:lpstr>Slide</vt:lpstr>
      <vt:lpstr>Рисунок</vt:lpstr>
      <vt:lpstr>Picture</vt:lpstr>
      <vt:lpstr>Document</vt:lpstr>
      <vt:lpstr>Документ</vt:lpstr>
      <vt:lpstr>CorelDRAW</vt:lpstr>
      <vt:lpstr>Visio</vt:lpstr>
      <vt:lpstr>Эволюция компьютерных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47</cp:revision>
  <dcterms:created xsi:type="dcterms:W3CDTF">1601-01-01T00:00:00Z</dcterms:created>
  <dcterms:modified xsi:type="dcterms:W3CDTF">2023-02-21T10:15:38Z</dcterms:modified>
</cp:coreProperties>
</file>